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3"/>
  </p:notesMasterIdLst>
  <p:handoutMasterIdLst>
    <p:handoutMasterId r:id="rId204"/>
  </p:handoutMasterIdLst>
  <p:sldIdLst>
    <p:sldId id="256" r:id="rId2"/>
    <p:sldId id="257" r:id="rId3"/>
    <p:sldId id="258" r:id="rId4"/>
    <p:sldId id="271" r:id="rId5"/>
    <p:sldId id="272" r:id="rId6"/>
    <p:sldId id="289" r:id="rId7"/>
    <p:sldId id="290" r:id="rId8"/>
    <p:sldId id="291" r:id="rId9"/>
    <p:sldId id="273" r:id="rId10"/>
    <p:sldId id="274" r:id="rId11"/>
    <p:sldId id="292" r:id="rId12"/>
    <p:sldId id="293" r:id="rId13"/>
    <p:sldId id="294" r:id="rId14"/>
    <p:sldId id="295" r:id="rId15"/>
    <p:sldId id="296" r:id="rId16"/>
    <p:sldId id="297" r:id="rId17"/>
    <p:sldId id="298" r:id="rId18"/>
    <p:sldId id="308" r:id="rId19"/>
    <p:sldId id="309" r:id="rId20"/>
    <p:sldId id="310" r:id="rId21"/>
    <p:sldId id="307" r:id="rId22"/>
    <p:sldId id="299" r:id="rId23"/>
    <p:sldId id="304" r:id="rId24"/>
    <p:sldId id="305" r:id="rId25"/>
    <p:sldId id="300" r:id="rId26"/>
    <p:sldId id="301" r:id="rId27"/>
    <p:sldId id="302" r:id="rId28"/>
    <p:sldId id="306" r:id="rId29"/>
    <p:sldId id="311" r:id="rId30"/>
    <p:sldId id="312" r:id="rId31"/>
    <p:sldId id="315" r:id="rId32"/>
    <p:sldId id="313" r:id="rId33"/>
    <p:sldId id="314" r:id="rId34"/>
    <p:sldId id="316" r:id="rId35"/>
    <p:sldId id="317" r:id="rId36"/>
    <p:sldId id="318" r:id="rId37"/>
    <p:sldId id="319" r:id="rId38"/>
    <p:sldId id="320" r:id="rId39"/>
    <p:sldId id="321" r:id="rId40"/>
    <p:sldId id="322" r:id="rId41"/>
    <p:sldId id="323" r:id="rId42"/>
    <p:sldId id="324" r:id="rId43"/>
    <p:sldId id="325" r:id="rId44"/>
    <p:sldId id="275" r:id="rId45"/>
    <p:sldId id="276" r:id="rId46"/>
    <p:sldId id="339" r:id="rId47"/>
    <p:sldId id="340" r:id="rId48"/>
    <p:sldId id="346" r:id="rId49"/>
    <p:sldId id="377" r:id="rId50"/>
    <p:sldId id="341" r:id="rId51"/>
    <p:sldId id="347" r:id="rId52"/>
    <p:sldId id="348" r:id="rId53"/>
    <p:sldId id="342" r:id="rId54"/>
    <p:sldId id="349" r:id="rId55"/>
    <p:sldId id="343" r:id="rId56"/>
    <p:sldId id="350" r:id="rId57"/>
    <p:sldId id="344" r:id="rId58"/>
    <p:sldId id="351" r:id="rId59"/>
    <p:sldId id="352" r:id="rId60"/>
    <p:sldId id="353" r:id="rId61"/>
    <p:sldId id="354" r:id="rId62"/>
    <p:sldId id="355" r:id="rId63"/>
    <p:sldId id="345" r:id="rId64"/>
    <p:sldId id="356" r:id="rId65"/>
    <p:sldId id="357" r:id="rId66"/>
    <p:sldId id="369" r:id="rId67"/>
    <p:sldId id="277" r:id="rId68"/>
    <p:sldId id="278" r:id="rId69"/>
    <p:sldId id="489" r:id="rId70"/>
    <p:sldId id="358" r:id="rId71"/>
    <p:sldId id="359" r:id="rId72"/>
    <p:sldId id="360" r:id="rId73"/>
    <p:sldId id="368" r:id="rId74"/>
    <p:sldId id="370" r:id="rId75"/>
    <p:sldId id="371" r:id="rId76"/>
    <p:sldId id="372" r:id="rId77"/>
    <p:sldId id="374" r:id="rId78"/>
    <p:sldId id="373" r:id="rId79"/>
    <p:sldId id="376" r:id="rId80"/>
    <p:sldId id="375" r:id="rId81"/>
    <p:sldId id="379" r:id="rId82"/>
    <p:sldId id="378" r:id="rId83"/>
    <p:sldId id="380" r:id="rId84"/>
    <p:sldId id="381" r:id="rId85"/>
    <p:sldId id="382" r:id="rId86"/>
    <p:sldId id="383" r:id="rId87"/>
    <p:sldId id="384" r:id="rId88"/>
    <p:sldId id="385" r:id="rId89"/>
    <p:sldId id="386" r:id="rId90"/>
    <p:sldId id="387" r:id="rId91"/>
    <p:sldId id="388" r:id="rId92"/>
    <p:sldId id="389" r:id="rId93"/>
    <p:sldId id="361" r:id="rId94"/>
    <p:sldId id="362" r:id="rId95"/>
    <p:sldId id="363" r:id="rId96"/>
    <p:sldId id="365" r:id="rId97"/>
    <p:sldId id="366" r:id="rId98"/>
    <p:sldId id="367" r:id="rId99"/>
    <p:sldId id="390" r:id="rId100"/>
    <p:sldId id="391" r:id="rId101"/>
    <p:sldId id="392" r:id="rId102"/>
    <p:sldId id="393" r:id="rId103"/>
    <p:sldId id="394" r:id="rId104"/>
    <p:sldId id="397" r:id="rId105"/>
    <p:sldId id="398" r:id="rId106"/>
    <p:sldId id="400" r:id="rId107"/>
    <p:sldId id="402" r:id="rId108"/>
    <p:sldId id="403" r:id="rId109"/>
    <p:sldId id="404" r:id="rId110"/>
    <p:sldId id="405" r:id="rId111"/>
    <p:sldId id="406" r:id="rId112"/>
    <p:sldId id="396" r:id="rId113"/>
    <p:sldId id="401" r:id="rId114"/>
    <p:sldId id="279" r:id="rId115"/>
    <p:sldId id="280" r:id="rId116"/>
    <p:sldId id="407" r:id="rId117"/>
    <p:sldId id="408" r:id="rId118"/>
    <p:sldId id="409" r:id="rId119"/>
    <p:sldId id="281" r:id="rId120"/>
    <p:sldId id="282" r:id="rId121"/>
    <p:sldId id="410" r:id="rId122"/>
    <p:sldId id="411" r:id="rId123"/>
    <p:sldId id="412" r:id="rId124"/>
    <p:sldId id="413" r:id="rId125"/>
    <p:sldId id="414" r:id="rId126"/>
    <p:sldId id="415" r:id="rId127"/>
    <p:sldId id="416" r:id="rId128"/>
    <p:sldId id="418" r:id="rId129"/>
    <p:sldId id="419" r:id="rId130"/>
    <p:sldId id="420" r:id="rId131"/>
    <p:sldId id="421" r:id="rId132"/>
    <p:sldId id="471" r:id="rId133"/>
    <p:sldId id="472" r:id="rId134"/>
    <p:sldId id="283" r:id="rId135"/>
    <p:sldId id="284" r:id="rId136"/>
    <p:sldId id="422" r:id="rId137"/>
    <p:sldId id="423" r:id="rId138"/>
    <p:sldId id="424" r:id="rId139"/>
    <p:sldId id="425" r:id="rId140"/>
    <p:sldId id="426" r:id="rId141"/>
    <p:sldId id="429" r:id="rId142"/>
    <p:sldId id="437" r:id="rId143"/>
    <p:sldId id="430" r:id="rId144"/>
    <p:sldId id="431" r:id="rId145"/>
    <p:sldId id="432" r:id="rId146"/>
    <p:sldId id="433" r:id="rId147"/>
    <p:sldId id="434" r:id="rId148"/>
    <p:sldId id="427" r:id="rId149"/>
    <p:sldId id="428" r:id="rId150"/>
    <p:sldId id="435" r:id="rId151"/>
    <p:sldId id="436" r:id="rId152"/>
    <p:sldId id="438" r:id="rId153"/>
    <p:sldId id="439" r:id="rId154"/>
    <p:sldId id="440" r:id="rId155"/>
    <p:sldId id="441" r:id="rId156"/>
    <p:sldId id="442" r:id="rId157"/>
    <p:sldId id="443" r:id="rId158"/>
    <p:sldId id="444" r:id="rId159"/>
    <p:sldId id="445" r:id="rId160"/>
    <p:sldId id="446" r:id="rId161"/>
    <p:sldId id="447" r:id="rId162"/>
    <p:sldId id="448" r:id="rId163"/>
    <p:sldId id="449" r:id="rId164"/>
    <p:sldId id="450" r:id="rId165"/>
    <p:sldId id="451" r:id="rId166"/>
    <p:sldId id="452" r:id="rId167"/>
    <p:sldId id="453" r:id="rId168"/>
    <p:sldId id="454" r:id="rId169"/>
    <p:sldId id="455" r:id="rId170"/>
    <p:sldId id="456" r:id="rId171"/>
    <p:sldId id="457" r:id="rId172"/>
    <p:sldId id="458" r:id="rId173"/>
    <p:sldId id="285" r:id="rId174"/>
    <p:sldId id="286" r:id="rId175"/>
    <p:sldId id="459" r:id="rId176"/>
    <p:sldId id="460" r:id="rId177"/>
    <p:sldId id="461" r:id="rId178"/>
    <p:sldId id="462" r:id="rId179"/>
    <p:sldId id="463" r:id="rId180"/>
    <p:sldId id="464" r:id="rId181"/>
    <p:sldId id="465" r:id="rId182"/>
    <p:sldId id="466" r:id="rId183"/>
    <p:sldId id="467" r:id="rId184"/>
    <p:sldId id="468" r:id="rId185"/>
    <p:sldId id="469" r:id="rId186"/>
    <p:sldId id="470" r:id="rId187"/>
    <p:sldId id="287" r:id="rId188"/>
    <p:sldId id="288" r:id="rId189"/>
    <p:sldId id="326" r:id="rId190"/>
    <p:sldId id="327" r:id="rId191"/>
    <p:sldId id="328" r:id="rId192"/>
    <p:sldId id="329" r:id="rId193"/>
    <p:sldId id="330" r:id="rId194"/>
    <p:sldId id="331" r:id="rId195"/>
    <p:sldId id="332" r:id="rId196"/>
    <p:sldId id="333" r:id="rId197"/>
    <p:sldId id="334" r:id="rId198"/>
    <p:sldId id="335" r:id="rId199"/>
    <p:sldId id="336" r:id="rId200"/>
    <p:sldId id="337" r:id="rId201"/>
    <p:sldId id="338" r:id="rId20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41E7FD"/>
    <a:srgbClr val="187CCE"/>
    <a:srgbClr val="00CCFF"/>
    <a:srgbClr val="FF0066"/>
    <a:srgbClr val="FF6600"/>
    <a:srgbClr val="67ABF5"/>
    <a:srgbClr val="61FFB0"/>
    <a:srgbClr val="00FE7F"/>
    <a:srgbClr val="01F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F7AE7-2A4D-4C61-9655-70C3A1A7C408}" v="3" dt="2019-11-05T09:10:43.24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76067" autoAdjust="0"/>
  </p:normalViewPr>
  <p:slideViewPr>
    <p:cSldViewPr snapToGrid="0">
      <p:cViewPr varScale="1">
        <p:scale>
          <a:sx n="117" d="100"/>
          <a:sy n="117" d="100"/>
        </p:scale>
        <p:origin x="2888" y="152"/>
      </p:cViewPr>
      <p:guideLst>
        <p:guide orient="horz" pos="2160"/>
        <p:guide pos="2880"/>
      </p:guideLst>
    </p:cSldViewPr>
  </p:slideViewPr>
  <p:outlineViewPr>
    <p:cViewPr>
      <p:scale>
        <a:sx n="33" d="100"/>
        <a:sy n="33" d="100"/>
      </p:scale>
      <p:origin x="0" y="3744"/>
    </p:cViewPr>
  </p:outlineViewPr>
  <p:notesTextViewPr>
    <p:cViewPr>
      <p:scale>
        <a:sx n="3" d="2"/>
        <a:sy n="3" d="2"/>
      </p:scale>
      <p:origin x="0" y="0"/>
    </p:cViewPr>
  </p:notesTextViewPr>
  <p:notesViewPr>
    <p:cSldViewPr snapToGrid="0">
      <p:cViewPr varScale="1">
        <p:scale>
          <a:sx n="76" d="100"/>
          <a:sy n="76" d="100"/>
        </p:scale>
        <p:origin x="-11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microsoft.com/office/2016/11/relationships/changesInfo" Target="changesInfos/changesInfo1.xml"/><Relationship Id="rId190" Type="http://schemas.openxmlformats.org/officeDocument/2006/relationships/slide" Target="slides/slide189.xml"/><Relationship Id="rId20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microsoft.com/office/2015/10/relationships/revisionInfo" Target="revisionInfo.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LEONARD" userId="04799335a7e0b1be" providerId="LiveId" clId="{5E1F7AE7-2A4D-4C61-9655-70C3A1A7C408}"/>
    <pc:docChg chg="undo custSel delSld modSld modMainMaster">
      <pc:chgData name="Anne LEONARD" userId="04799335a7e0b1be" providerId="LiveId" clId="{5E1F7AE7-2A4D-4C61-9655-70C3A1A7C408}" dt="2019-11-12T10:59:51.392" v="332" actId="20577"/>
      <pc:docMkLst>
        <pc:docMk/>
      </pc:docMkLst>
      <pc:sldChg chg="modSp">
        <pc:chgData name="Anne LEONARD" userId="04799335a7e0b1be" providerId="LiveId" clId="{5E1F7AE7-2A4D-4C61-9655-70C3A1A7C408}" dt="2019-11-04T21:16:12.772" v="23" actId="27636"/>
        <pc:sldMkLst>
          <pc:docMk/>
          <pc:sldMk cId="1116455368" sldId="325"/>
        </pc:sldMkLst>
        <pc:spChg chg="mod">
          <ac:chgData name="Anne LEONARD" userId="04799335a7e0b1be" providerId="LiveId" clId="{5E1F7AE7-2A4D-4C61-9655-70C3A1A7C408}" dt="2019-11-04T21:16:12.772" v="23" actId="27636"/>
          <ac:spMkLst>
            <pc:docMk/>
            <pc:sldMk cId="1116455368" sldId="325"/>
            <ac:spMk id="3" creationId="{00000000-0000-0000-0000-000000000000}"/>
          </ac:spMkLst>
        </pc:spChg>
      </pc:sldChg>
      <pc:sldChg chg="modSp">
        <pc:chgData name="Anne LEONARD" userId="04799335a7e0b1be" providerId="LiveId" clId="{5E1F7AE7-2A4D-4C61-9655-70C3A1A7C408}" dt="2019-11-12T10:59:51.392" v="332" actId="20577"/>
        <pc:sldMkLst>
          <pc:docMk/>
          <pc:sldMk cId="3113445863" sldId="326"/>
        </pc:sldMkLst>
        <pc:spChg chg="mod">
          <ac:chgData name="Anne LEONARD" userId="04799335a7e0b1be" providerId="LiveId" clId="{5E1F7AE7-2A4D-4C61-9655-70C3A1A7C408}" dt="2019-11-12T10:59:51.392" v="332" actId="20577"/>
          <ac:spMkLst>
            <pc:docMk/>
            <pc:sldMk cId="3113445863" sldId="326"/>
            <ac:spMk id="3" creationId="{00000000-0000-0000-0000-000000000000}"/>
          </ac:spMkLst>
        </pc:spChg>
      </pc:sldChg>
      <pc:sldChg chg="modSp modNotesTx">
        <pc:chgData name="Anne LEONARD" userId="04799335a7e0b1be" providerId="LiveId" clId="{5E1F7AE7-2A4D-4C61-9655-70C3A1A7C408}" dt="2019-11-10T20:20:32.178" v="331" actId="20577"/>
        <pc:sldMkLst>
          <pc:docMk/>
          <pc:sldMk cId="3335824149" sldId="329"/>
        </pc:sldMkLst>
        <pc:spChg chg="mod">
          <ac:chgData name="Anne LEONARD" userId="04799335a7e0b1be" providerId="LiveId" clId="{5E1F7AE7-2A4D-4C61-9655-70C3A1A7C408}" dt="2019-11-10T20:20:23.853" v="330" actId="20577"/>
          <ac:spMkLst>
            <pc:docMk/>
            <pc:sldMk cId="3335824149" sldId="329"/>
            <ac:spMk id="3" creationId="{00000000-0000-0000-0000-000000000000}"/>
          </ac:spMkLst>
        </pc:spChg>
      </pc:sldChg>
      <pc:sldChg chg="modSp">
        <pc:chgData name="Anne LEONARD" userId="04799335a7e0b1be" providerId="LiveId" clId="{5E1F7AE7-2A4D-4C61-9655-70C3A1A7C408}" dt="2019-11-05T08:59:12.320" v="44" actId="20577"/>
        <pc:sldMkLst>
          <pc:docMk/>
          <pc:sldMk cId="3671692378" sldId="361"/>
        </pc:sldMkLst>
        <pc:spChg chg="mod">
          <ac:chgData name="Anne LEONARD" userId="04799335a7e0b1be" providerId="LiveId" clId="{5E1F7AE7-2A4D-4C61-9655-70C3A1A7C408}" dt="2019-11-05T08:59:12.320" v="44" actId="20577"/>
          <ac:spMkLst>
            <pc:docMk/>
            <pc:sldMk cId="3671692378" sldId="361"/>
            <ac:spMk id="3" creationId="{00000000-0000-0000-0000-000000000000}"/>
          </ac:spMkLst>
        </pc:spChg>
      </pc:sldChg>
      <pc:sldChg chg="modSp">
        <pc:chgData name="Anne LEONARD" userId="04799335a7e0b1be" providerId="LiveId" clId="{5E1F7AE7-2A4D-4C61-9655-70C3A1A7C408}" dt="2019-11-05T08:59:26.374" v="61" actId="20577"/>
        <pc:sldMkLst>
          <pc:docMk/>
          <pc:sldMk cId="1983251330" sldId="362"/>
        </pc:sldMkLst>
        <pc:spChg chg="mod">
          <ac:chgData name="Anne LEONARD" userId="04799335a7e0b1be" providerId="LiveId" clId="{5E1F7AE7-2A4D-4C61-9655-70C3A1A7C408}" dt="2019-11-05T08:59:26.374" v="61" actId="20577"/>
          <ac:spMkLst>
            <pc:docMk/>
            <pc:sldMk cId="1983251330" sldId="362"/>
            <ac:spMk id="3" creationId="{00000000-0000-0000-0000-000000000000}"/>
          </ac:spMkLst>
        </pc:spChg>
      </pc:sldChg>
      <pc:sldChg chg="modSp">
        <pc:chgData name="Anne LEONARD" userId="04799335a7e0b1be" providerId="LiveId" clId="{5E1F7AE7-2A4D-4C61-9655-70C3A1A7C408}" dt="2019-11-05T08:59:45.159" v="85" actId="27636"/>
        <pc:sldMkLst>
          <pc:docMk/>
          <pc:sldMk cId="2400060944" sldId="363"/>
        </pc:sldMkLst>
        <pc:spChg chg="mod">
          <ac:chgData name="Anne LEONARD" userId="04799335a7e0b1be" providerId="LiveId" clId="{5E1F7AE7-2A4D-4C61-9655-70C3A1A7C408}" dt="2019-11-05T08:59:45.159" v="85" actId="27636"/>
          <ac:spMkLst>
            <pc:docMk/>
            <pc:sldMk cId="2400060944" sldId="363"/>
            <ac:spMk id="3" creationId="{00000000-0000-0000-0000-000000000000}"/>
          </ac:spMkLst>
        </pc:spChg>
      </pc:sldChg>
      <pc:sldChg chg="modSp">
        <pc:chgData name="Anne LEONARD" userId="04799335a7e0b1be" providerId="LiveId" clId="{5E1F7AE7-2A4D-4C61-9655-70C3A1A7C408}" dt="2019-11-05T09:02:20.757" v="152" actId="6549"/>
        <pc:sldMkLst>
          <pc:docMk/>
          <pc:sldMk cId="2890232337" sldId="365"/>
        </pc:sldMkLst>
        <pc:spChg chg="mod">
          <ac:chgData name="Anne LEONARD" userId="04799335a7e0b1be" providerId="LiveId" clId="{5E1F7AE7-2A4D-4C61-9655-70C3A1A7C408}" dt="2019-11-05T09:02:20.757" v="152" actId="6549"/>
          <ac:spMkLst>
            <pc:docMk/>
            <pc:sldMk cId="2890232337" sldId="365"/>
            <ac:spMk id="3" creationId="{00000000-0000-0000-0000-000000000000}"/>
          </ac:spMkLst>
        </pc:spChg>
      </pc:sldChg>
      <pc:sldChg chg="modSp">
        <pc:chgData name="Anne LEONARD" userId="04799335a7e0b1be" providerId="LiveId" clId="{5E1F7AE7-2A4D-4C61-9655-70C3A1A7C408}" dt="2019-11-05T09:00:22.658" v="128" actId="27636"/>
        <pc:sldMkLst>
          <pc:docMk/>
          <pc:sldMk cId="3955633143" sldId="366"/>
        </pc:sldMkLst>
        <pc:spChg chg="mod">
          <ac:chgData name="Anne LEONARD" userId="04799335a7e0b1be" providerId="LiveId" clId="{5E1F7AE7-2A4D-4C61-9655-70C3A1A7C408}" dt="2019-11-05T09:00:22.658" v="128" actId="27636"/>
          <ac:spMkLst>
            <pc:docMk/>
            <pc:sldMk cId="3955633143" sldId="366"/>
            <ac:spMk id="3" creationId="{00000000-0000-0000-0000-000000000000}"/>
          </ac:spMkLst>
        </pc:spChg>
      </pc:sldChg>
      <pc:sldChg chg="modSp">
        <pc:chgData name="Anne LEONARD" userId="04799335a7e0b1be" providerId="LiveId" clId="{5E1F7AE7-2A4D-4C61-9655-70C3A1A7C408}" dt="2019-11-05T09:01:00.755" v="149" actId="27636"/>
        <pc:sldMkLst>
          <pc:docMk/>
          <pc:sldMk cId="3243479726" sldId="367"/>
        </pc:sldMkLst>
        <pc:spChg chg="mod">
          <ac:chgData name="Anne LEONARD" userId="04799335a7e0b1be" providerId="LiveId" clId="{5E1F7AE7-2A4D-4C61-9655-70C3A1A7C408}" dt="2019-11-05T09:01:00.755" v="149" actId="27636"/>
          <ac:spMkLst>
            <pc:docMk/>
            <pc:sldMk cId="3243479726" sldId="367"/>
            <ac:spMk id="3" creationId="{00000000-0000-0000-0000-000000000000}"/>
          </ac:spMkLst>
        </pc:spChg>
      </pc:sldChg>
      <pc:sldChg chg="modSp">
        <pc:chgData name="Anne LEONARD" userId="04799335a7e0b1be" providerId="LiveId" clId="{5E1F7AE7-2A4D-4C61-9655-70C3A1A7C408}" dt="2019-11-05T08:55:55.890" v="27" actId="20577"/>
        <pc:sldMkLst>
          <pc:docMk/>
          <pc:sldMk cId="3368800726" sldId="381"/>
        </pc:sldMkLst>
        <pc:spChg chg="mod">
          <ac:chgData name="Anne LEONARD" userId="04799335a7e0b1be" providerId="LiveId" clId="{5E1F7AE7-2A4D-4C61-9655-70C3A1A7C408}" dt="2019-11-05T08:55:55.890" v="27" actId="20577"/>
          <ac:spMkLst>
            <pc:docMk/>
            <pc:sldMk cId="3368800726" sldId="381"/>
            <ac:spMk id="3" creationId="{00000000-0000-0000-0000-000000000000}"/>
          </ac:spMkLst>
        </pc:spChg>
      </pc:sldChg>
      <pc:sldChg chg="modSp">
        <pc:chgData name="Anne LEONARD" userId="04799335a7e0b1be" providerId="LiveId" clId="{5E1F7AE7-2A4D-4C61-9655-70C3A1A7C408}" dt="2019-11-04T14:27:07.152" v="0" actId="948"/>
        <pc:sldMkLst>
          <pc:docMk/>
          <pc:sldMk cId="1412385749" sldId="397"/>
        </pc:sldMkLst>
        <pc:spChg chg="mod">
          <ac:chgData name="Anne LEONARD" userId="04799335a7e0b1be" providerId="LiveId" clId="{5E1F7AE7-2A4D-4C61-9655-70C3A1A7C408}" dt="2019-11-04T14:27:07.152" v="0" actId="948"/>
          <ac:spMkLst>
            <pc:docMk/>
            <pc:sldMk cId="1412385749" sldId="397"/>
            <ac:spMk id="3" creationId="{00000000-0000-0000-0000-000000000000}"/>
          </ac:spMkLst>
        </pc:spChg>
      </pc:sldChg>
      <pc:sldChg chg="modSp">
        <pc:chgData name="Anne LEONARD" userId="04799335a7e0b1be" providerId="LiveId" clId="{5E1F7AE7-2A4D-4C61-9655-70C3A1A7C408}" dt="2019-11-04T14:27:39.557" v="1" actId="948"/>
        <pc:sldMkLst>
          <pc:docMk/>
          <pc:sldMk cId="2024966776" sldId="404"/>
        </pc:sldMkLst>
        <pc:spChg chg="mod">
          <ac:chgData name="Anne LEONARD" userId="04799335a7e0b1be" providerId="LiveId" clId="{5E1F7AE7-2A4D-4C61-9655-70C3A1A7C408}" dt="2019-11-04T14:27:39.557" v="1" actId="948"/>
          <ac:spMkLst>
            <pc:docMk/>
            <pc:sldMk cId="2024966776" sldId="404"/>
            <ac:spMk id="3" creationId="{00000000-0000-0000-0000-000000000000}"/>
          </ac:spMkLst>
        </pc:spChg>
      </pc:sldChg>
      <pc:sldChg chg="modSp">
        <pc:chgData name="Anne LEONARD" userId="04799335a7e0b1be" providerId="LiveId" clId="{5E1F7AE7-2A4D-4C61-9655-70C3A1A7C408}" dt="2019-11-04T14:27:53.636" v="2" actId="948"/>
        <pc:sldMkLst>
          <pc:docMk/>
          <pc:sldMk cId="2012381250" sldId="405"/>
        </pc:sldMkLst>
        <pc:spChg chg="mod">
          <ac:chgData name="Anne LEONARD" userId="04799335a7e0b1be" providerId="LiveId" clId="{5E1F7AE7-2A4D-4C61-9655-70C3A1A7C408}" dt="2019-11-04T14:27:53.636" v="2" actId="948"/>
          <ac:spMkLst>
            <pc:docMk/>
            <pc:sldMk cId="2012381250" sldId="405"/>
            <ac:spMk id="3" creationId="{00000000-0000-0000-0000-000000000000}"/>
          </ac:spMkLst>
        </pc:spChg>
      </pc:sldChg>
      <pc:sldChg chg="modSp">
        <pc:chgData name="Anne LEONARD" userId="04799335a7e0b1be" providerId="LiveId" clId="{5E1F7AE7-2A4D-4C61-9655-70C3A1A7C408}" dt="2019-11-04T14:28:38.323" v="14" actId="20577"/>
        <pc:sldMkLst>
          <pc:docMk/>
          <pc:sldMk cId="42668078" sldId="406"/>
        </pc:sldMkLst>
        <pc:spChg chg="mod">
          <ac:chgData name="Anne LEONARD" userId="04799335a7e0b1be" providerId="LiveId" clId="{5E1F7AE7-2A4D-4C61-9655-70C3A1A7C408}" dt="2019-11-04T14:28:38.323" v="14" actId="20577"/>
          <ac:spMkLst>
            <pc:docMk/>
            <pc:sldMk cId="42668078" sldId="406"/>
            <ac:spMk id="3" creationId="{00000000-0000-0000-0000-000000000000}"/>
          </ac:spMkLst>
        </pc:spChg>
      </pc:sldChg>
      <pc:sldChg chg="modNotesTx">
        <pc:chgData name="Anne LEONARD" userId="04799335a7e0b1be" providerId="LiveId" clId="{5E1F7AE7-2A4D-4C61-9655-70C3A1A7C408}" dt="2019-11-05T09:08:06.245" v="279" actId="20577"/>
        <pc:sldMkLst>
          <pc:docMk/>
          <pc:sldMk cId="2308408330" sldId="407"/>
        </pc:sldMkLst>
      </pc:sldChg>
      <pc:sldChg chg="modSp">
        <pc:chgData name="Anne LEONARD" userId="04799335a7e0b1be" providerId="LiveId" clId="{5E1F7AE7-2A4D-4C61-9655-70C3A1A7C408}" dt="2019-11-05T09:10:43.242" v="280" actId="20578"/>
        <pc:sldMkLst>
          <pc:docMk/>
          <pc:sldMk cId="3072613723" sldId="413"/>
        </pc:sldMkLst>
        <pc:spChg chg="mod">
          <ac:chgData name="Anne LEONARD" userId="04799335a7e0b1be" providerId="LiveId" clId="{5E1F7AE7-2A4D-4C61-9655-70C3A1A7C408}" dt="2019-11-05T09:10:43.242" v="280" actId="20578"/>
          <ac:spMkLst>
            <pc:docMk/>
            <pc:sldMk cId="3072613723" sldId="413"/>
            <ac:spMk id="3" creationId="{00000000-0000-0000-0000-000000000000}"/>
          </ac:spMkLst>
        </pc:spChg>
      </pc:sldChg>
      <pc:sldChg chg="modSp">
        <pc:chgData name="Anne LEONARD" userId="04799335a7e0b1be" providerId="LiveId" clId="{5E1F7AE7-2A4D-4C61-9655-70C3A1A7C408}" dt="2019-11-10T19:53:57.777" v="284" actId="20577"/>
        <pc:sldMkLst>
          <pc:docMk/>
          <pc:sldMk cId="4264828026" sldId="422"/>
        </pc:sldMkLst>
        <pc:spChg chg="mod">
          <ac:chgData name="Anne LEONARD" userId="04799335a7e0b1be" providerId="LiveId" clId="{5E1F7AE7-2A4D-4C61-9655-70C3A1A7C408}" dt="2019-11-10T19:53:57.777" v="284" actId="20577"/>
          <ac:spMkLst>
            <pc:docMk/>
            <pc:sldMk cId="4264828026" sldId="422"/>
            <ac:spMk id="3" creationId="{00000000-0000-0000-0000-000000000000}"/>
          </ac:spMkLst>
        </pc:spChg>
      </pc:sldChg>
      <pc:sldChg chg="modSp">
        <pc:chgData name="Anne LEONARD" userId="04799335a7e0b1be" providerId="LiveId" clId="{5E1F7AE7-2A4D-4C61-9655-70C3A1A7C408}" dt="2019-11-10T20:07:43.947" v="329" actId="6549"/>
        <pc:sldMkLst>
          <pc:docMk/>
          <pc:sldMk cId="4118540790" sldId="427"/>
        </pc:sldMkLst>
        <pc:spChg chg="mod">
          <ac:chgData name="Anne LEONARD" userId="04799335a7e0b1be" providerId="LiveId" clId="{5E1F7AE7-2A4D-4C61-9655-70C3A1A7C408}" dt="2019-11-10T20:07:43.947" v="329" actId="6549"/>
          <ac:spMkLst>
            <pc:docMk/>
            <pc:sldMk cId="4118540790" sldId="427"/>
            <ac:spMk id="3" creationId="{00000000-0000-0000-0000-000000000000}"/>
          </ac:spMkLst>
        </pc:spChg>
      </pc:sldChg>
      <pc:sldChg chg="modSp">
        <pc:chgData name="Anne LEONARD" userId="04799335a7e0b1be" providerId="LiveId" clId="{5E1F7AE7-2A4D-4C61-9655-70C3A1A7C408}" dt="2019-11-10T20:00:44.428" v="288" actId="20577"/>
        <pc:sldMkLst>
          <pc:docMk/>
          <pc:sldMk cId="3366106522" sldId="437"/>
        </pc:sldMkLst>
        <pc:spChg chg="mod">
          <ac:chgData name="Anne LEONARD" userId="04799335a7e0b1be" providerId="LiveId" clId="{5E1F7AE7-2A4D-4C61-9655-70C3A1A7C408}" dt="2019-11-10T20:00:44.428" v="288" actId="20577"/>
          <ac:spMkLst>
            <pc:docMk/>
            <pc:sldMk cId="3366106522" sldId="437"/>
            <ac:spMk id="3" creationId="{00000000-0000-0000-0000-000000000000}"/>
          </ac:spMkLst>
        </pc:spChg>
      </pc:sldChg>
      <pc:sldMasterChg chg="modSp">
        <pc:chgData name="Anne LEONARD" userId="04799335a7e0b1be" providerId="LiveId" clId="{5E1F7AE7-2A4D-4C61-9655-70C3A1A7C408}" dt="2019-11-05T09:23:05.432" v="283" actId="20577"/>
        <pc:sldMasterMkLst>
          <pc:docMk/>
          <pc:sldMasterMk cId="0" sldId="2147483708"/>
        </pc:sldMasterMkLst>
        <pc:spChg chg="mod">
          <ac:chgData name="Anne LEONARD" userId="04799335a7e0b1be" providerId="LiveId" clId="{5E1F7AE7-2A4D-4C61-9655-70C3A1A7C408}" dt="2019-11-05T09:23:05.432" v="283" actId="20577"/>
          <ac:spMkLst>
            <pc:docMk/>
            <pc:sldMasterMk cId="0" sldId="2147483708"/>
            <ac:spMk id="7"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68056-8E3B-4384-B702-DD5B16F6E582}" type="datetimeFigureOut">
              <a:rPr lang="fr-BE" smtClean="0"/>
              <a:t>2/10/21</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532A1-C308-4B5E-B738-4A20C81AE96D}" type="slidenum">
              <a:rPr lang="fr-BE" smtClean="0"/>
              <a:t>‹N°›</a:t>
            </a:fld>
            <a:endParaRPr lang="fr-BE"/>
          </a:p>
        </p:txBody>
      </p:sp>
    </p:spTree>
    <p:extLst>
      <p:ext uri="{BB962C8B-B14F-4D97-AF65-F5344CB8AC3E}">
        <p14:creationId xmlns:p14="http://schemas.microsoft.com/office/powerpoint/2010/main" val="362125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2/10/21</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a:t>
            </a:fld>
            <a:endParaRPr lang="fr-BE"/>
          </a:p>
        </p:txBody>
      </p:sp>
    </p:spTree>
    <p:extLst>
      <p:ext uri="{BB962C8B-B14F-4D97-AF65-F5344CB8AC3E}">
        <p14:creationId xmlns:p14="http://schemas.microsoft.com/office/powerpoint/2010/main" val="106043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E1.NumDep, E1.Nom, E2.NumDep, E2.Nom</a:t>
            </a: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E1,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E2</a:t>
            </a:r>
          </a:p>
          <a:p>
            <a:pPr marL="355600" indent="0" algn="just">
              <a:buNone/>
            </a:pPr>
            <a:r>
              <a:rPr lang="fr-BE" sz="1200" b="0" dirty="0">
                <a:latin typeface="Courier New" panose="02070309020205020404" pitchFamily="49" charset="0"/>
                <a:cs typeface="Courier New" panose="02070309020205020404" pitchFamily="49" charset="0"/>
              </a:rPr>
              <a:t>WHERE E1.NumChef = E2.NumSecu</a:t>
            </a:r>
          </a:p>
          <a:p>
            <a:pPr marL="355600" indent="0" algn="just">
              <a:buNone/>
            </a:pPr>
            <a:r>
              <a:rPr lang="fr-BE" sz="1200" b="0" dirty="0">
                <a:latin typeface="Courier New" panose="02070309020205020404" pitchFamily="49" charset="0"/>
                <a:cs typeface="Courier New" panose="02070309020205020404" pitchFamily="49" charset="0"/>
              </a:rPr>
              <a:t>ORDER BY E2.Nom;</a:t>
            </a:r>
          </a:p>
          <a:p>
            <a:pPr marL="0" indent="0" algn="just">
              <a:buNone/>
            </a:pPr>
            <a:endParaRPr lang="fr-BE" b="0"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165</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Nom</a:t>
            </a: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E1</a:t>
            </a:r>
          </a:p>
          <a:p>
            <a:pPr marL="35560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&lt;&gt; (SELECT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 E1.NumChef);</a:t>
            </a:r>
          </a:p>
          <a:p>
            <a:pPr marL="0" indent="0" algn="just">
              <a:buNone/>
            </a:pPr>
            <a:endParaRPr lang="fr-BE" b="0" dirty="0"/>
          </a:p>
          <a:p>
            <a:pPr marL="0" indent="0" algn="just">
              <a:buNone/>
            </a:pPr>
            <a:endParaRPr lang="fr-BE" b="0" dirty="0"/>
          </a:p>
          <a:p>
            <a:pPr marL="0" indent="0" algn="just">
              <a:buNone/>
            </a:pPr>
            <a:r>
              <a:rPr lang="fr-BE" b="0" dirty="0"/>
              <a:t>=&gt; AUCUN RESULTAT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166</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Nom</a:t>
            </a: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E1</a:t>
            </a:r>
          </a:p>
          <a:p>
            <a:pPr marL="355600" indent="0" algn="just">
              <a:buNone/>
            </a:pPr>
            <a:r>
              <a:rPr lang="fr-BE" sz="1200" b="0" dirty="0">
                <a:latin typeface="Courier New" panose="02070309020205020404" pitchFamily="49" charset="0"/>
                <a:cs typeface="Courier New" panose="02070309020205020404" pitchFamily="49" charset="0"/>
              </a:rPr>
              <a:t>WHERE </a:t>
            </a:r>
            <a:r>
              <a:rPr lang="fr-BE" sz="1200" b="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COALESCE</a:t>
            </a:r>
            <a:r>
              <a:rPr lang="fr-BE" sz="1200" b="0" dirty="0">
                <a:latin typeface="Courier New" panose="02070309020205020404" pitchFamily="49" charset="0"/>
                <a:cs typeface="Courier New" panose="02070309020205020404" pitchFamily="49" charset="0"/>
              </a:rPr>
              <a:t>(</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'X') &lt;&gt; </a:t>
            </a:r>
          </a:p>
          <a:p>
            <a:pPr marL="355600" indent="0" algn="just">
              <a:buNone/>
            </a:pPr>
            <a:r>
              <a:rPr lang="fr-BE" sz="1200" b="0" dirty="0">
                <a:latin typeface="Courier New" panose="02070309020205020404" pitchFamily="49" charset="0"/>
                <a:cs typeface="Courier New" panose="02070309020205020404" pitchFamily="49" charset="0"/>
              </a:rPr>
              <a:t>              (SELECT </a:t>
            </a:r>
            <a:r>
              <a:rPr lang="fr-BE" sz="1200" b="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COALESCE</a:t>
            </a: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'X')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 E1.NumChef);</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167</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E1</a:t>
            </a:r>
          </a:p>
          <a:p>
            <a:pPr marL="35560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&gt;</a:t>
            </a:r>
          </a:p>
          <a:p>
            <a:pPr marL="355600" indent="0" algn="just">
              <a:buNone/>
            </a:pPr>
            <a:r>
              <a:rPr lang="fr-BE" sz="1200" b="0" dirty="0">
                <a:latin typeface="Courier New" panose="02070309020205020404" pitchFamily="49" charset="0"/>
                <a:cs typeface="Courier New" panose="02070309020205020404" pitchFamily="49" charset="0"/>
              </a:rPr>
              <a:t>  (SELECT AVG(</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E2</a:t>
            </a:r>
          </a:p>
          <a:p>
            <a:pPr marL="355600" indent="0" algn="just">
              <a:buNone/>
            </a:pPr>
            <a:r>
              <a:rPr lang="fr-BE" sz="1200" b="0" dirty="0">
                <a:latin typeface="Courier New" panose="02070309020205020404" pitchFamily="49" charset="0"/>
                <a:cs typeface="Courier New" panose="02070309020205020404" pitchFamily="49" charset="0"/>
              </a:rPr>
              <a:t>   WHERE E1.NumDep = E2.NumDep);</a:t>
            </a:r>
          </a:p>
          <a:p>
            <a:pPr marL="355600" indent="0" algn="just">
              <a:buNone/>
            </a:pPr>
            <a:endParaRPr lang="fr-BE" sz="1200" b="0"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168</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WHERE 0 &lt;</a:t>
            </a:r>
          </a:p>
          <a:p>
            <a:pPr marL="355600" indent="0" algn="just">
              <a:buNone/>
            </a:pPr>
            <a:r>
              <a:rPr lang="fr-BE" sz="1200" b="0" dirty="0">
                <a:latin typeface="Courier New" panose="02070309020205020404" pitchFamily="49" charset="0"/>
                <a:cs typeface="Courier New" panose="02070309020205020404" pitchFamily="49" charset="0"/>
              </a:rPr>
              <a:t>  (SELECT COUNT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heures = 10 </a:t>
            </a:r>
          </a:p>
          <a:p>
            <a:pPr marL="355600" indent="0" algn="just">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'p10349'</a:t>
            </a:r>
          </a:p>
          <a:p>
            <a:pPr marL="355600" indent="0" algn="just">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EmpPro.NumSecu</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169</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NumSecu</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EP1</a:t>
            </a:r>
          </a:p>
          <a:p>
            <a:pPr marL="35560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'p10346'</a:t>
            </a:r>
          </a:p>
          <a:p>
            <a:pPr marL="355600" indent="0" algn="just">
              <a:buNone/>
            </a:pPr>
            <a:r>
              <a:rPr lang="fr-BE" sz="1200" b="0" dirty="0">
                <a:latin typeface="Courier New" panose="02070309020205020404" pitchFamily="49" charset="0"/>
                <a:cs typeface="Courier New" panose="02070309020205020404" pitchFamily="49" charset="0"/>
              </a:rPr>
              <a:t>  AND 1 = (SELECT COUNT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'p10349'</a:t>
            </a:r>
          </a:p>
          <a:p>
            <a:pPr marL="355600" indent="0" algn="just">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EmpPro.NumSecu</a:t>
            </a:r>
            <a:r>
              <a:rPr lang="fr-BE" sz="1200" b="0" dirty="0">
                <a:latin typeface="Courier New" panose="02070309020205020404" pitchFamily="49" charset="0"/>
                <a:cs typeface="Courier New" panose="02070309020205020404" pitchFamily="49" charset="0"/>
              </a:rPr>
              <a:t> = EP1.NumSecu);</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170</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NumSecu</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WHERE 0 = </a:t>
            </a:r>
          </a:p>
          <a:p>
            <a:pPr marL="355600" indent="0" algn="just">
              <a:buNone/>
            </a:pPr>
            <a:r>
              <a:rPr lang="fr-BE" sz="1200" b="0" dirty="0">
                <a:latin typeface="Courier New" panose="02070309020205020404" pitchFamily="49" charset="0"/>
                <a:cs typeface="Courier New" panose="02070309020205020404" pitchFamily="49" charset="0"/>
              </a:rPr>
              <a:t>  (SELECT COUNT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EmpPro.NumSecu</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171</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WHERE</a:t>
            </a:r>
          </a:p>
          <a:p>
            <a:pPr marL="355600" indent="0" algn="just">
              <a:buNone/>
            </a:pPr>
            <a:r>
              <a:rPr lang="fr-BE" sz="1200" b="0" dirty="0">
                <a:latin typeface="Courier New" panose="02070309020205020404" pitchFamily="49" charset="0"/>
                <a:cs typeface="Courier New" panose="02070309020205020404" pitchFamily="49" charset="0"/>
              </a:rPr>
              <a:t>  (SELECT SUM(Heures)</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EmpPro.NumSecu</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a:t>
            </a:r>
          </a:p>
          <a:p>
            <a:pPr marL="355600" indent="0" algn="just">
              <a:buNone/>
            </a:pPr>
            <a:r>
              <a:rPr lang="fr-BE" sz="1200" b="0" dirty="0">
                <a:latin typeface="Courier New" panose="02070309020205020404" pitchFamily="49" charset="0"/>
                <a:cs typeface="Courier New" panose="02070309020205020404" pitchFamily="49" charset="0"/>
              </a:rPr>
              <a:t> = </a:t>
            </a:r>
          </a:p>
          <a:p>
            <a:pPr marL="355600" indent="0" algn="just">
              <a:buNone/>
            </a:pPr>
            <a:r>
              <a:rPr lang="fr-BE" sz="1200" b="0" dirty="0">
                <a:latin typeface="Courier New" panose="02070309020205020404" pitchFamily="49" charset="0"/>
                <a:cs typeface="Courier New" panose="02070309020205020404" pitchFamily="49" charset="0"/>
              </a:rPr>
              <a:t>  (SELECT MIN(SUM(Heures))</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GROUP BY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172</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NumSecu</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EP1</a:t>
            </a:r>
          </a:p>
          <a:p>
            <a:pPr marL="35560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'p10346'</a:t>
            </a:r>
          </a:p>
          <a:p>
            <a:pPr marL="355600" indent="0" algn="just">
              <a:buNone/>
            </a:pPr>
            <a:r>
              <a:rPr lang="fr-BE" sz="1200" b="0" dirty="0">
                <a:latin typeface="Courier New" panose="02070309020205020404" pitchFamily="49" charset="0"/>
                <a:cs typeface="Courier New" panose="02070309020205020404" pitchFamily="49" charset="0"/>
              </a:rPr>
              <a:t>  AND EXISTS (SELECT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'p10349'</a:t>
            </a:r>
          </a:p>
          <a:p>
            <a:pPr marL="355600" indent="0" algn="just">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EmpPro.NumSecu</a:t>
            </a:r>
            <a:r>
              <a:rPr lang="fr-BE" sz="1200" b="0" dirty="0">
                <a:latin typeface="Courier New" panose="02070309020205020404" pitchFamily="49" charset="0"/>
                <a:cs typeface="Courier New" panose="02070309020205020404" pitchFamily="49" charset="0"/>
              </a:rPr>
              <a:t> = </a:t>
            </a:r>
          </a:p>
          <a:p>
            <a:pPr marL="355600" indent="0" algn="just">
              <a:buNone/>
            </a:pPr>
            <a:r>
              <a:rPr lang="fr-BE" sz="1200" b="0" dirty="0">
                <a:latin typeface="Courier New" panose="02070309020205020404" pitchFamily="49" charset="0"/>
                <a:cs typeface="Courier New" panose="02070309020205020404" pitchFamily="49" charset="0"/>
              </a:rPr>
              <a:t>                      EP1.NumSecu);</a:t>
            </a:r>
          </a:p>
          <a:p>
            <a:pPr marL="355600" indent="0" algn="just">
              <a:buNone/>
            </a:pPr>
            <a:endParaRPr lang="fr-BE" sz="1200" b="0" dirty="0">
              <a:latin typeface="Courier New" panose="02070309020205020404" pitchFamily="49" charset="0"/>
              <a:cs typeface="Courier New" panose="02070309020205020404" pitchFamily="49" charset="0"/>
            </a:endParaRPr>
          </a:p>
          <a:p>
            <a:pPr marL="355600" indent="0" algn="just">
              <a:buNone/>
            </a:pP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EXISTS</a:t>
            </a:r>
            <a:r>
              <a:rPr lang="fr-BE" sz="1200" b="0" baseline="0" dirty="0">
                <a:latin typeface="Courier New" panose="02070309020205020404" pitchFamily="49" charset="0"/>
                <a:cs typeface="Courier New" panose="02070309020205020404" pitchFamily="49" charset="0"/>
              </a:rPr>
              <a:t> : VRAI si le résultat de la sélection n'est pas vide !!!</a:t>
            </a:r>
            <a:endParaRPr lang="fr-BE" sz="1200" b="0" dirty="0">
              <a:latin typeface="Courier New" panose="02070309020205020404" pitchFamily="49" charset="0"/>
              <a:cs typeface="Courier New" panose="02070309020205020404" pitchFamily="49"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177</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NumSecu</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WHERE NOT EXISTS </a:t>
            </a:r>
          </a:p>
          <a:p>
            <a:pPr marL="355600" indent="0" algn="just">
              <a:buNone/>
            </a:pPr>
            <a:r>
              <a:rPr lang="fr-BE" sz="1200" b="0" dirty="0">
                <a:latin typeface="Courier New" panose="02070309020205020404" pitchFamily="49" charset="0"/>
                <a:cs typeface="Courier New" panose="02070309020205020404" pitchFamily="49" charset="0"/>
              </a:rPr>
              <a:t>           (SELECT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EmpPro.NumSecu</a:t>
            </a:r>
            <a:r>
              <a:rPr lang="fr-BE" sz="1200" b="0" dirty="0">
                <a:latin typeface="Courier New" panose="02070309020205020404" pitchFamily="49" charset="0"/>
                <a:cs typeface="Courier New" panose="02070309020205020404" pitchFamily="49" charset="0"/>
              </a:rPr>
              <a:t> = </a:t>
            </a:r>
          </a:p>
          <a:p>
            <a:pPr marL="355600" indent="0" algn="just">
              <a:buNone/>
            </a:pP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a:t>
            </a:r>
          </a:p>
          <a:p>
            <a:endParaRPr lang="fr-BE" dirty="0"/>
          </a:p>
          <a:p>
            <a:pPr marL="0" marR="0" indent="0" algn="l" defTabSz="914400" rtl="0" eaLnBrk="1" fontAlgn="auto" latinLnBrk="0" hangingPunct="1">
              <a:lnSpc>
                <a:spcPct val="100000"/>
              </a:lnSpc>
              <a:spcBef>
                <a:spcPts val="0"/>
              </a:spcBef>
              <a:spcAft>
                <a:spcPts val="0"/>
              </a:spcAft>
              <a:buClrTx/>
              <a:buSzTx/>
              <a:buFontTx/>
              <a:buNone/>
              <a:tabLst/>
              <a:defRPr/>
            </a:pPr>
            <a:r>
              <a:rPr lang="fr-BE" sz="1200" b="0" dirty="0">
                <a:latin typeface="Courier New" panose="02070309020205020404" pitchFamily="49" charset="0"/>
                <a:cs typeface="Courier New" panose="02070309020205020404" pitchFamily="49" charset="0"/>
              </a:rPr>
              <a:t>NOT EXISTS</a:t>
            </a:r>
            <a:r>
              <a:rPr lang="fr-BE" sz="1200" b="0" baseline="0" dirty="0">
                <a:latin typeface="Courier New" panose="02070309020205020404" pitchFamily="49" charset="0"/>
                <a:cs typeface="Courier New" panose="02070309020205020404" pitchFamily="49" charset="0"/>
              </a:rPr>
              <a:t> : VRAI si le résultat de la sélection est vide !!!</a:t>
            </a:r>
            <a:endParaRPr lang="fr-BE" sz="1200" b="0" dirty="0">
              <a:latin typeface="Courier New" panose="02070309020205020404" pitchFamily="49" charset="0"/>
              <a:cs typeface="Courier New" panose="02070309020205020404" pitchFamily="49"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178</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19</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NomDep</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Departements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WHERE EXISTS </a:t>
            </a:r>
          </a:p>
          <a:p>
            <a:pPr marL="355600" indent="0" algn="just">
              <a:buNone/>
            </a:pPr>
            <a:r>
              <a:rPr lang="fr-BE" sz="1200" b="0" dirty="0">
                <a:latin typeface="Courier New" panose="02070309020205020404" pitchFamily="49" charset="0"/>
                <a:cs typeface="Courier New" panose="02070309020205020404" pitchFamily="49" charset="0"/>
              </a:rPr>
              <a:t>      (SELECT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Departements.NumDep</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&gt; 90000);</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179</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NomDep</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Departements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WHERE NOT EXISTS </a:t>
            </a:r>
          </a:p>
          <a:p>
            <a:pPr marL="355600" indent="0" algn="just">
              <a:buNone/>
            </a:pPr>
            <a:r>
              <a:rPr lang="fr-BE" sz="1200" b="0" dirty="0">
                <a:latin typeface="Courier New" panose="02070309020205020404" pitchFamily="49" charset="0"/>
                <a:cs typeface="Courier New" panose="02070309020205020404" pitchFamily="49" charset="0"/>
              </a:rPr>
              <a:t>      (SELECT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Departements.NumDep</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&gt; 90000);</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180</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NomDep</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Departements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WHERE NOT EXISTS </a:t>
            </a:r>
          </a:p>
          <a:p>
            <a:pPr marL="355600" indent="0" algn="just">
              <a:buNone/>
            </a:pPr>
            <a:r>
              <a:rPr lang="fr-BE" sz="1200" b="0" dirty="0">
                <a:latin typeface="Courier New" panose="02070309020205020404" pitchFamily="49" charset="0"/>
                <a:cs typeface="Courier New" panose="02070309020205020404" pitchFamily="49" charset="0"/>
              </a:rPr>
              <a:t>      (SELECT *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Departements.NumDep</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&gt; 90000)</a:t>
            </a:r>
          </a:p>
          <a:p>
            <a:pPr marL="355600" indent="0" algn="just">
              <a:buNone/>
            </a:pPr>
            <a:r>
              <a:rPr lang="fr-BE" sz="1200" b="0" dirty="0">
                <a:latin typeface="Courier New" panose="02070309020205020404" pitchFamily="49" charset="0"/>
                <a:cs typeface="Courier New" panose="02070309020205020404" pitchFamily="49" charset="0"/>
              </a:rPr>
              <a:t>  AND EXISTS</a:t>
            </a:r>
          </a:p>
          <a:p>
            <a:pPr marL="355600" indent="0" algn="just">
              <a:buNone/>
            </a:pPr>
            <a:r>
              <a:rPr lang="fr-BE" sz="1200" b="0" dirty="0">
                <a:latin typeface="Courier New" panose="02070309020205020404" pitchFamily="49" charset="0"/>
                <a:cs typeface="Courier New" panose="02070309020205020404" pitchFamily="49" charset="0"/>
              </a:rPr>
              <a:t>      (SELECT *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Departements.NumDep</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181</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Nom</a:t>
            </a: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E1</a:t>
            </a:r>
          </a:p>
          <a:p>
            <a:pPr marL="355600" indent="0" algn="just">
              <a:buNone/>
            </a:pPr>
            <a:r>
              <a:rPr lang="fr-BE" sz="1200" b="0" dirty="0">
                <a:latin typeface="Courier New" panose="02070309020205020404" pitchFamily="49" charset="0"/>
                <a:cs typeface="Courier New" panose="02070309020205020404" pitchFamily="49" charset="0"/>
              </a:rPr>
              <a:t>WHERE NOT EXISTS</a:t>
            </a:r>
          </a:p>
          <a:p>
            <a:pPr marL="355600" indent="0" algn="just">
              <a:buNone/>
            </a:pPr>
            <a:r>
              <a:rPr lang="fr-BE" sz="1200" b="0" dirty="0">
                <a:latin typeface="Courier New" panose="02070309020205020404" pitchFamily="49" charset="0"/>
                <a:cs typeface="Courier New" panose="02070309020205020404" pitchFamily="49" charset="0"/>
              </a:rPr>
              <a:t>           (SELECT *</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&gt; E1.bareme);</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182</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Nom</a:t>
            </a: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&gt;= ALL</a:t>
            </a:r>
          </a:p>
          <a:p>
            <a:pPr marL="355600" indent="0" algn="just">
              <a:buNone/>
            </a:pPr>
            <a:r>
              <a:rPr lang="fr-BE" sz="1200" b="0" dirty="0">
                <a:latin typeface="Courier New" panose="02070309020205020404" pitchFamily="49" charset="0"/>
                <a:cs typeface="Courier New" panose="02070309020205020404" pitchFamily="49" charset="0"/>
              </a:rPr>
              <a:t>           (SELECT </a:t>
            </a:r>
            <a:r>
              <a:rPr lang="fr-BE" sz="1200" b="0" dirty="0" err="1">
                <a:latin typeface="Courier New" panose="02070309020205020404" pitchFamily="49" charset="0"/>
                <a:cs typeface="Courier New" panose="02070309020205020404" pitchFamily="49" charset="0"/>
              </a:rPr>
              <a:t>bareme</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183</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Nom</a:t>
            </a: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a:t>
            </a:r>
          </a:p>
          <a:p>
            <a:pPr marL="35560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 (SELECT MAX(</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184</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SELECT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FROM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 WHERE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‘p10346’</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INTERSECT </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SELECT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FROM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 WHERE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‘p10349’;</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SELECT ep1.numsecu  </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FROM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 ep1,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 ep2</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WHERE ep1.numsecu = ep2.numsecu</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AND ep1.numpro = ‘p10346’</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AND ep2.numpro = ‘p10349’;</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b="1" kern="1200" dirty="0">
                <a:solidFill>
                  <a:schemeClr val="tx1"/>
                </a:solidFill>
                <a:effectLst/>
                <a:latin typeface="+mn-lt"/>
                <a:ea typeface="+mn-ea"/>
                <a:cs typeface="+mn-cs"/>
              </a:rPr>
              <a:t>  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b="1" kern="1200" dirty="0">
                <a:solidFill>
                  <a:schemeClr val="tx1"/>
                </a:solidFill>
                <a:effectLst/>
                <a:latin typeface="+mn-lt"/>
                <a:ea typeface="+mn-ea"/>
                <a:cs typeface="+mn-cs"/>
              </a:rPr>
              <a:t> 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‘p10346’</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AND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IN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b="1" kern="1200" dirty="0">
                <a:solidFill>
                  <a:schemeClr val="tx1"/>
                </a:solidFill>
                <a:effectLst/>
                <a:latin typeface="+mn-lt"/>
                <a:ea typeface="+mn-ea"/>
                <a:cs typeface="+mn-cs"/>
              </a:rPr>
              <a:t>  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‘p10349’);</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b="1" kern="1200" dirty="0">
                <a:solidFill>
                  <a:schemeClr val="tx1"/>
                </a:solidFill>
                <a:effectLst/>
                <a:latin typeface="+mn-lt"/>
                <a:ea typeface="+mn-ea"/>
                <a:cs typeface="+mn-cs"/>
              </a:rPr>
              <a:t>  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b="1" kern="1200" dirty="0">
                <a:solidFill>
                  <a:schemeClr val="tx1"/>
                </a:solidFill>
                <a:effectLst/>
                <a:latin typeface="+mn-lt"/>
                <a:ea typeface="+mn-ea"/>
                <a:cs typeface="+mn-cs"/>
              </a:rPr>
              <a:t> 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‘p10346’</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AND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 ANY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b="1" kern="1200" dirty="0">
                <a:solidFill>
                  <a:schemeClr val="tx1"/>
                </a:solidFill>
                <a:effectLst/>
                <a:latin typeface="+mn-lt"/>
                <a:ea typeface="+mn-ea"/>
                <a:cs typeface="+mn-cs"/>
              </a:rPr>
              <a:t>  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‘p10349’);</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b="1" kern="1200" dirty="0">
                <a:solidFill>
                  <a:schemeClr val="tx1"/>
                </a:solidFill>
                <a:effectLst/>
                <a:latin typeface="+mn-lt"/>
                <a:ea typeface="+mn-ea"/>
                <a:cs typeface="+mn-cs"/>
              </a:rPr>
              <a:t>  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 emppro1</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‘p10346’</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AND EXISTS (SELECT *</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‘p10349’ </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emppro.numsecu</a:t>
            </a:r>
            <a:r>
              <a:rPr lang="en-US" sz="1200" kern="1200" dirty="0">
                <a:solidFill>
                  <a:schemeClr val="tx1"/>
                </a:solidFill>
                <a:effectLst/>
                <a:latin typeface="+mn-lt"/>
                <a:ea typeface="+mn-ea"/>
                <a:cs typeface="+mn-cs"/>
              </a:rPr>
              <a:t> = emppro1.numsecu);</a:t>
            </a:r>
            <a:endParaRPr lang="fr-BE" sz="1200" kern="1200" dirty="0">
              <a:solidFill>
                <a:schemeClr val="tx1"/>
              </a:solidFill>
              <a:effectLst/>
              <a:latin typeface="+mn-lt"/>
              <a:ea typeface="+mn-ea"/>
              <a:cs typeface="+mn-cs"/>
            </a:endParaRPr>
          </a:p>
          <a:p>
            <a:r>
              <a:rPr lang="fr-BE" sz="1200" kern="1200" dirty="0">
                <a:solidFill>
                  <a:schemeClr val="tx1"/>
                </a:solidFill>
                <a:effectLst/>
                <a:latin typeface="+mn-lt"/>
                <a:ea typeface="+mn-ea"/>
                <a:cs typeface="+mn-cs"/>
              </a:rPr>
              <a:t> </a:t>
            </a:r>
          </a:p>
          <a:p>
            <a:r>
              <a:rPr lang="fr-BE"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b="1" kern="1200" dirty="0">
                <a:solidFill>
                  <a:schemeClr val="tx1"/>
                </a:solidFill>
                <a:effectLst/>
                <a:latin typeface="+mn-lt"/>
                <a:ea typeface="+mn-ea"/>
                <a:cs typeface="+mn-cs"/>
              </a:rPr>
              <a:t>  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 emppro1</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‘p10346’</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AND 1 = (SELECT COUNT(*)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numpro</a:t>
            </a:r>
            <a:r>
              <a:rPr lang="en-US" sz="1200" kern="1200" dirty="0">
                <a:solidFill>
                  <a:schemeClr val="tx1"/>
                </a:solidFill>
                <a:effectLst/>
                <a:latin typeface="+mn-lt"/>
                <a:ea typeface="+mn-ea"/>
                <a:cs typeface="+mn-cs"/>
              </a:rPr>
              <a:t> = ‘p10349’ </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emppro.numsecu</a:t>
            </a:r>
            <a:r>
              <a:rPr lang="en-US" sz="1200" kern="1200" dirty="0">
                <a:solidFill>
                  <a:schemeClr val="tx1"/>
                </a:solidFill>
                <a:effectLst/>
                <a:latin typeface="+mn-lt"/>
                <a:ea typeface="+mn-ea"/>
                <a:cs typeface="+mn-cs"/>
              </a:rPr>
              <a:t> = emppro1.numsecu);</a:t>
            </a:r>
            <a:endParaRPr lang="fr-BE" sz="1200" kern="1200" dirty="0">
              <a:solidFill>
                <a:schemeClr val="tx1"/>
              </a:solidFill>
              <a:effectLst/>
              <a:latin typeface="+mn-lt"/>
              <a:ea typeface="+mn-ea"/>
              <a:cs typeface="+mn-cs"/>
            </a:endParaRPr>
          </a:p>
          <a:p>
            <a:pPr marL="355600" indent="0" algn="just">
              <a:buNone/>
            </a:pPr>
            <a:endParaRPr lang="fr-BE" sz="1200" b="0"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185</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employes</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MINUS</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employes.numsecu</a:t>
            </a:r>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employes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LEFT OUTER JOIN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employes.numsecu</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emppro.numsecu</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IS NULL</a:t>
            </a:r>
            <a:r>
              <a:rPr lang="en-US" sz="1200" kern="1200" dirty="0">
                <a:solidFill>
                  <a:schemeClr val="tx1"/>
                </a:solidFill>
                <a:effectLst/>
                <a:latin typeface="+mn-lt"/>
                <a:ea typeface="+mn-ea"/>
                <a:cs typeface="+mn-cs"/>
              </a:rPr>
              <a:t>;</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employes</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NOT IN</a:t>
            </a:r>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employes</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&lt;&gt; ALL</a:t>
            </a:r>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kern="1200" dirty="0">
                <a:solidFill>
                  <a:schemeClr val="tx1"/>
                </a:solidFill>
                <a:effectLst/>
                <a:latin typeface="+mn-lt"/>
                <a:ea typeface="+mn-ea"/>
                <a:cs typeface="+mn-cs"/>
              </a:rPr>
              <a:t>);</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employes</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 NOT EXISTS  (SELECT *</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emppro.numsecu</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employes.numsecu</a:t>
            </a:r>
            <a:r>
              <a:rPr lang="en-US" sz="1200" kern="1200" dirty="0">
                <a:solidFill>
                  <a:schemeClr val="tx1"/>
                </a:solidFill>
                <a:effectLst/>
                <a:latin typeface="+mn-lt"/>
                <a:ea typeface="+mn-ea"/>
                <a:cs typeface="+mn-cs"/>
              </a:rPr>
              <a:t>);</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numsecu</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employes</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 0 = (SELECT COUNT(*)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FROM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a:t>
            </a:r>
            <a:r>
              <a:rPr lang="en-US" sz="1200" b="1"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WHERE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emppro.numsecu</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employes.numsecu</a:t>
            </a:r>
            <a:r>
              <a:rPr lang="en-US" sz="1200" kern="1200" dirty="0">
                <a:solidFill>
                  <a:schemeClr val="tx1"/>
                </a:solidFill>
                <a:effectLst/>
                <a:latin typeface="+mn-lt"/>
                <a:ea typeface="+mn-ea"/>
                <a:cs typeface="+mn-cs"/>
              </a:rPr>
              <a:t>);</a:t>
            </a:r>
            <a:endParaRPr lang="fr-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fr-BE"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186</a:t>
            </a:fld>
            <a:endParaRPr lang="fr-BE"/>
          </a:p>
        </p:txBody>
      </p:sp>
    </p:spTree>
    <p:extLst>
      <p:ext uri="{BB962C8B-B14F-4D97-AF65-F5344CB8AC3E}">
        <p14:creationId xmlns:p14="http://schemas.microsoft.com/office/powerpoint/2010/main" val="322262019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8580" indent="0">
              <a:buNone/>
            </a:pPr>
            <a:r>
              <a:rPr lang="en-US" sz="1200" b="1" dirty="0">
                <a:latin typeface="Courier New" panose="02070309020205020404" pitchFamily="49" charset="0"/>
                <a:cs typeface="Courier New" panose="02070309020205020404" pitchFamily="49" charset="0"/>
              </a:rPr>
              <a:t>INSERT INTO </a:t>
            </a:r>
            <a:r>
              <a:rPr lang="en-US" sz="1200" dirty="0" err="1">
                <a:latin typeface="Courier New" panose="02070309020205020404" pitchFamily="49" charset="0"/>
                <a:cs typeface="Courier New" panose="02070309020205020404" pitchFamily="49" charset="0"/>
              </a:rPr>
              <a:t>departements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numdep,nomdep,numsecu</a:t>
            </a:r>
            <a:r>
              <a:rPr lang="en-US" sz="1200" dirty="0">
                <a:latin typeface="Courier New" panose="02070309020205020404" pitchFamily="49" charset="0"/>
                <a:cs typeface="Courier New" panose="02070309020205020404" pitchFamily="49" charset="0"/>
              </a:rPr>
              <a:t>)</a:t>
            </a:r>
            <a:endParaRPr lang="fr-BE" sz="1200" dirty="0">
              <a:latin typeface="Courier New" panose="02070309020205020404" pitchFamily="49" charset="0"/>
              <a:cs typeface="Courier New" panose="02070309020205020404" pitchFamily="49" charset="0"/>
            </a:endParaRPr>
          </a:p>
          <a:p>
            <a:pPr marL="68580" indent="0">
              <a:buNone/>
            </a:pPr>
            <a:r>
              <a:rPr lang="fr-FR" sz="1200" dirty="0">
                <a:latin typeface="Courier New" panose="02070309020205020404" pitchFamily="49" charset="0"/>
                <a:cs typeface="Courier New" panose="02070309020205020404" pitchFamily="49" charset="0"/>
              </a:rPr>
              <a:t>  </a:t>
            </a:r>
            <a:r>
              <a:rPr lang="fr-FR" sz="1200" b="1" dirty="0">
                <a:latin typeface="Courier New" panose="02070309020205020404" pitchFamily="49" charset="0"/>
                <a:cs typeface="Courier New" panose="02070309020205020404" pitchFamily="49" charset="0"/>
              </a:rPr>
              <a:t>   VALUES </a:t>
            </a:r>
            <a:r>
              <a:rPr lang="fr-FR" sz="1200" dirty="0">
                <a:latin typeface="Courier New" panose="02070309020205020404" pitchFamily="49" charset="0"/>
                <a:cs typeface="Courier New" panose="02070309020205020404" pitchFamily="49" charset="0"/>
              </a:rPr>
              <a:t>('d00006', 'Infographie', </a:t>
            </a:r>
            <a:r>
              <a:rPr lang="fr-FR" sz="1200" b="1" dirty="0">
                <a:latin typeface="Courier New" panose="02070309020205020404" pitchFamily="49" charset="0"/>
                <a:cs typeface="Courier New" panose="02070309020205020404" pitchFamily="49" charset="0"/>
              </a:rPr>
              <a:t>NULL</a:t>
            </a:r>
            <a:r>
              <a:rPr lang="fr-FR" sz="1200" dirty="0">
                <a:latin typeface="Courier New" panose="02070309020205020404" pitchFamily="49" charset="0"/>
                <a:cs typeface="Courier New" panose="02070309020205020404" pitchFamily="49" charset="0"/>
              </a:rPr>
              <a:t>);</a:t>
            </a:r>
            <a:endParaRPr lang="fr-BE" sz="1200" dirty="0">
              <a:latin typeface="Courier New" panose="02070309020205020404" pitchFamily="49" charset="0"/>
              <a:cs typeface="Courier New" panose="02070309020205020404" pitchFamily="49" charset="0"/>
            </a:endParaRPr>
          </a:p>
          <a:p>
            <a:pPr marL="68580" indent="0">
              <a:buNone/>
            </a:pPr>
            <a:r>
              <a:rPr lang="fr-FR" sz="1200" dirty="0">
                <a:latin typeface="Courier New" panose="02070309020205020404" pitchFamily="49" charset="0"/>
                <a:cs typeface="Courier New" panose="02070309020205020404" pitchFamily="49" charset="0"/>
              </a:rPr>
              <a:t>  </a:t>
            </a:r>
            <a:endParaRPr lang="fr-BE" sz="1200" dirty="0">
              <a:latin typeface="Courier New" panose="02070309020205020404" pitchFamily="49" charset="0"/>
              <a:cs typeface="Courier New" panose="02070309020205020404" pitchFamily="49" charset="0"/>
            </a:endParaRPr>
          </a:p>
          <a:p>
            <a:pPr marL="68580" indent="0">
              <a:buNone/>
            </a:pPr>
            <a:r>
              <a:rPr lang="en-US" sz="1200" b="1" dirty="0">
                <a:latin typeface="Courier New" panose="02070309020205020404" pitchFamily="49" charset="0"/>
                <a:cs typeface="Courier New" panose="02070309020205020404" pitchFamily="49" charset="0"/>
              </a:rPr>
              <a:t>INSERT INTO </a:t>
            </a:r>
            <a:r>
              <a:rPr lang="en-US" sz="1200" b="1" dirty="0" err="1">
                <a:latin typeface="Courier New" panose="02070309020205020404" pitchFamily="49" charset="0"/>
                <a:cs typeface="Courier New" panose="02070309020205020404" pitchFamily="49" charset="0"/>
              </a:rPr>
              <a:t>departements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numdep,nomdep</a:t>
            </a:r>
            <a:r>
              <a:rPr lang="en-US" sz="1200" dirty="0">
                <a:latin typeface="Courier New" panose="02070309020205020404" pitchFamily="49" charset="0"/>
                <a:cs typeface="Courier New" panose="02070309020205020404" pitchFamily="49" charset="0"/>
              </a:rPr>
              <a:t>)</a:t>
            </a:r>
            <a:endParaRPr lang="fr-BE" sz="1200" dirty="0">
              <a:latin typeface="Courier New" panose="02070309020205020404" pitchFamily="49" charset="0"/>
              <a:cs typeface="Courier New" panose="02070309020205020404" pitchFamily="49" charset="0"/>
            </a:endParaRPr>
          </a:p>
          <a:p>
            <a:pPr marL="68580" indent="0">
              <a:buNone/>
            </a:pPr>
            <a:r>
              <a:rPr lang="fr-FR" sz="1200" dirty="0">
                <a:latin typeface="Courier New" panose="02070309020205020404" pitchFamily="49" charset="0"/>
                <a:cs typeface="Courier New" panose="02070309020205020404" pitchFamily="49" charset="0"/>
              </a:rPr>
              <a:t>  </a:t>
            </a:r>
            <a:r>
              <a:rPr lang="fr-FR" sz="1200" b="1" dirty="0">
                <a:latin typeface="Courier New" panose="02070309020205020404" pitchFamily="49" charset="0"/>
                <a:cs typeface="Courier New" panose="02070309020205020404" pitchFamily="49" charset="0"/>
              </a:rPr>
              <a:t>   VALUES </a:t>
            </a:r>
            <a:r>
              <a:rPr lang="fr-FR" sz="1200" dirty="0">
                <a:latin typeface="Courier New" panose="02070309020205020404" pitchFamily="49" charset="0"/>
                <a:cs typeface="Courier New" panose="02070309020205020404" pitchFamily="49" charset="0"/>
              </a:rPr>
              <a:t>('d00006', 'Infographie');</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191</a:t>
            </a:fld>
            <a:endParaRPr lang="fr-BE"/>
          </a:p>
        </p:txBody>
      </p:sp>
    </p:spTree>
    <p:extLst>
      <p:ext uri="{BB962C8B-B14F-4D97-AF65-F5344CB8AC3E}">
        <p14:creationId xmlns:p14="http://schemas.microsoft.com/office/powerpoint/2010/main" val="159068941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8580" indent="0">
              <a:buNone/>
            </a:pPr>
            <a:r>
              <a:rPr lang="en-US" sz="1200" b="1" dirty="0">
                <a:latin typeface="Courier New" panose="02070309020205020404" pitchFamily="49" charset="0"/>
                <a:cs typeface="Courier New" panose="02070309020205020404" pitchFamily="49" charset="0"/>
              </a:rPr>
              <a:t>INSERT INTO </a:t>
            </a:r>
            <a:r>
              <a:rPr lang="fr-BE" sz="1200" dirty="0">
                <a:latin typeface="Courier New" panose="02070309020205020404" pitchFamily="49" charset="0"/>
                <a:cs typeface="Courier New" panose="02070309020205020404" pitchFamily="49" charset="0"/>
              </a:rPr>
              <a:t>Employés</a:t>
            </a:r>
          </a:p>
          <a:p>
            <a:pPr marL="68580" indent="0">
              <a:buNone/>
            </a:pPr>
            <a:r>
              <a:rPr lang="fr-BE" sz="1200" dirty="0">
                <a:latin typeface="Courier New" panose="02070309020205020404" pitchFamily="49" charset="0"/>
                <a:cs typeface="Courier New" panose="02070309020205020404" pitchFamily="49" charset="0"/>
              </a:rPr>
              <a:t>  (</a:t>
            </a:r>
            <a:r>
              <a:rPr lang="fr-BE" sz="1200" dirty="0" err="1">
                <a:latin typeface="Courier New" panose="02070309020205020404" pitchFamily="49" charset="0"/>
                <a:cs typeface="Courier New" panose="02070309020205020404" pitchFamily="49" charset="0"/>
              </a:rPr>
              <a:t>NumSecu</a:t>
            </a:r>
            <a:r>
              <a:rPr lang="fr-BE" sz="1200" dirty="0">
                <a:latin typeface="Courier New" panose="02070309020205020404" pitchFamily="49" charset="0"/>
                <a:cs typeface="Courier New" panose="02070309020205020404" pitchFamily="49" charset="0"/>
              </a:rPr>
              <a:t>, Nom, </a:t>
            </a:r>
            <a:r>
              <a:rPr lang="fr-BE" sz="1200" dirty="0" err="1">
                <a:latin typeface="Courier New" panose="02070309020205020404" pitchFamily="49" charset="0"/>
                <a:cs typeface="Courier New" panose="02070309020205020404" pitchFamily="49" charset="0"/>
              </a:rPr>
              <a:t>Prenom</a:t>
            </a:r>
            <a:r>
              <a:rPr lang="fr-BE" sz="1200" dirty="0">
                <a:latin typeface="Courier New" panose="02070309020205020404" pitchFamily="49" charset="0"/>
                <a:cs typeface="Courier New" panose="02070309020205020404" pitchFamily="49" charset="0"/>
              </a:rPr>
              <a:t>, </a:t>
            </a:r>
            <a:r>
              <a:rPr lang="fr-BE" sz="1200" dirty="0" err="1">
                <a:latin typeface="Courier New" panose="02070309020205020404" pitchFamily="49" charset="0"/>
                <a:cs typeface="Courier New" panose="02070309020205020404" pitchFamily="49" charset="0"/>
              </a:rPr>
              <a:t>DateNais</a:t>
            </a:r>
            <a:r>
              <a:rPr lang="fr-BE" sz="1200" dirty="0">
                <a:latin typeface="Courier New" panose="02070309020205020404" pitchFamily="49" charset="0"/>
                <a:cs typeface="Courier New" panose="02070309020205020404" pitchFamily="49" charset="0"/>
              </a:rPr>
              <a:t>, Sexe,</a:t>
            </a:r>
          </a:p>
          <a:p>
            <a:pPr marL="68580" indent="0">
              <a:buNone/>
            </a:pPr>
            <a:r>
              <a:rPr lang="fr-BE" sz="1200" dirty="0">
                <a:latin typeface="Courier New" panose="02070309020205020404" pitchFamily="49" charset="0"/>
                <a:cs typeface="Courier New" panose="02070309020205020404" pitchFamily="49" charset="0"/>
              </a:rPr>
              <a:t>   Adresse, </a:t>
            </a:r>
            <a:r>
              <a:rPr lang="fr-BE" sz="1200" dirty="0" err="1">
                <a:latin typeface="Courier New" panose="02070309020205020404" pitchFamily="49" charset="0"/>
                <a:cs typeface="Courier New" panose="02070309020205020404" pitchFamily="49" charset="0"/>
              </a:rPr>
              <a:t>CodePostal</a:t>
            </a:r>
            <a:r>
              <a:rPr lang="fr-BE" sz="1200" dirty="0">
                <a:latin typeface="Courier New" panose="02070309020205020404" pitchFamily="49" charset="0"/>
                <a:cs typeface="Courier New" panose="02070309020205020404" pitchFamily="49" charset="0"/>
              </a:rPr>
              <a:t>, Commune, </a:t>
            </a:r>
            <a:r>
              <a:rPr lang="fr-BE" sz="1200" dirty="0" err="1">
                <a:latin typeface="Courier New" panose="02070309020205020404" pitchFamily="49" charset="0"/>
                <a:cs typeface="Courier New" panose="02070309020205020404" pitchFamily="49" charset="0"/>
              </a:rPr>
              <a:t>Bareme</a:t>
            </a:r>
            <a:r>
              <a:rPr lang="fr-BE" sz="1200" dirty="0">
                <a:latin typeface="Courier New" panose="02070309020205020404" pitchFamily="49" charset="0"/>
                <a:cs typeface="Courier New" panose="02070309020205020404" pitchFamily="49" charset="0"/>
              </a:rPr>
              <a:t>)</a:t>
            </a:r>
          </a:p>
          <a:p>
            <a:pPr marL="68580" indent="0">
              <a:buNone/>
            </a:pPr>
            <a:r>
              <a:rPr lang="fr-BE" sz="1200" b="1" dirty="0">
                <a:latin typeface="Courier New" panose="02070309020205020404" pitchFamily="49" charset="0"/>
                <a:cs typeface="Courier New" panose="02070309020205020404" pitchFamily="49" charset="0"/>
              </a:rPr>
              <a:t>VALUES</a:t>
            </a:r>
          </a:p>
          <a:p>
            <a:pPr marL="68580" indent="0">
              <a:buNone/>
            </a:pPr>
            <a:r>
              <a:rPr lang="fr-FR" sz="1200" dirty="0">
                <a:latin typeface="Courier New" panose="02070309020205020404" pitchFamily="49" charset="0"/>
                <a:cs typeface="Courier New" panose="02070309020205020404" pitchFamily="49" charset="0"/>
              </a:rPr>
              <a:t>  ('1234567', 'HOFFMAN', 'Dustin',</a:t>
            </a:r>
          </a:p>
          <a:p>
            <a:pPr marL="68580" indent="0">
              <a:buNone/>
            </a:pPr>
            <a:r>
              <a:rPr lang="fr-FR" sz="1200" dirty="0">
                <a:latin typeface="Courier New" panose="02070309020205020404" pitchFamily="49" charset="0"/>
                <a:cs typeface="Courier New" panose="02070309020205020404" pitchFamily="49" charset="0"/>
              </a:rPr>
              <a:t>   </a:t>
            </a:r>
            <a:r>
              <a:rPr lang="fr-FR" sz="1200" b="1" dirty="0">
                <a:latin typeface="Courier New" panose="02070309020205020404" pitchFamily="49" charset="0"/>
                <a:cs typeface="Courier New" panose="02070309020205020404" pitchFamily="49" charset="0"/>
              </a:rPr>
              <a:t>TO_DATE</a:t>
            </a:r>
            <a:r>
              <a:rPr lang="fr-FR" sz="1200" dirty="0">
                <a:latin typeface="Courier New" panose="02070309020205020404" pitchFamily="49" charset="0"/>
                <a:cs typeface="Courier New" panose="02070309020205020404" pitchFamily="49" charset="0"/>
              </a:rPr>
              <a:t>('1949-03-19', 'YYYY-MM-DD'), 'M',</a:t>
            </a:r>
          </a:p>
          <a:p>
            <a:pPr marL="68580" indent="0">
              <a:buNone/>
            </a:pPr>
            <a:r>
              <a:rPr lang="fr-FR" sz="1200" dirty="0">
                <a:latin typeface="Courier New" panose="02070309020205020404" pitchFamily="49" charset="0"/>
                <a:cs typeface="Courier New" panose="02070309020205020404" pitchFamily="49" charset="0"/>
              </a:rPr>
              <a:t>   'rue </a:t>
            </a:r>
            <a:r>
              <a:rPr lang="fr-FR" sz="1200" dirty="0" err="1">
                <a:latin typeface="Courier New" panose="02070309020205020404" pitchFamily="49" charset="0"/>
                <a:cs typeface="Courier New" panose="02070309020205020404" pitchFamily="49" charset="0"/>
              </a:rPr>
              <a:t>Lantin</a:t>
            </a:r>
            <a:r>
              <a:rPr lang="fr-FR" sz="1200" dirty="0">
                <a:latin typeface="Courier New" panose="02070309020205020404" pitchFamily="49" charset="0"/>
                <a:cs typeface="Courier New" panose="02070309020205020404" pitchFamily="49" charset="0"/>
              </a:rPr>
              <a:t>, 163', '4430', 'ANS', 60000);</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192</a:t>
            </a:fld>
            <a:endParaRPr lang="fr-BE"/>
          </a:p>
        </p:txBody>
      </p:sp>
    </p:spTree>
    <p:extLst>
      <p:ext uri="{BB962C8B-B14F-4D97-AF65-F5344CB8AC3E}">
        <p14:creationId xmlns:p14="http://schemas.microsoft.com/office/powerpoint/2010/main" val="366660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20</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8580" indent="0">
              <a:buNone/>
            </a:pPr>
            <a:r>
              <a:rPr lang="en-US" b="1" dirty="0">
                <a:latin typeface="Courier New" panose="02070309020205020404" pitchFamily="49" charset="0"/>
                <a:cs typeface="Courier New" panose="02070309020205020404" pitchFamily="49" charset="0"/>
              </a:rPr>
              <a:t>INSERT INTO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numsecu,nom,prenom,numdep,bareme,numchef</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VALUES</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('888888','DUBOIS','Luc',</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 NOT NULL</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GROUP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HAVING COUNT(*) &lt;= ALL</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 COUNT(*) 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 NOT NULL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GROUP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 AVG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bareme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numsecu</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nom = 'HOFFMAN')</a:t>
            </a:r>
            <a:endParaRPr lang="fr-BE" dirty="0">
              <a:latin typeface="Courier New" panose="02070309020205020404" pitchFamily="49" charset="0"/>
              <a:cs typeface="Courier New" panose="02070309020205020404" pitchFamily="49" charset="0"/>
            </a:endParaRPr>
          </a:p>
          <a:p>
            <a:pPr marL="68580" indent="0">
              <a:buNone/>
            </a:pPr>
            <a:r>
              <a:rPr lang="fr-FR"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194</a:t>
            </a:fld>
            <a:endParaRPr lang="fr-BE"/>
          </a:p>
        </p:txBody>
      </p:sp>
    </p:spTree>
    <p:extLst>
      <p:ext uri="{BB962C8B-B14F-4D97-AF65-F5344CB8AC3E}">
        <p14:creationId xmlns:p14="http://schemas.microsoft.com/office/powerpoint/2010/main" val="308429509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8580" indent="0">
              <a:buNone/>
            </a:pPr>
            <a:r>
              <a:rPr lang="en-US" b="1" dirty="0">
                <a:latin typeface="Courier New" panose="02070309020205020404" pitchFamily="49" charset="0"/>
                <a:cs typeface="Courier New" panose="02070309020205020404" pitchFamily="49" charset="0"/>
              </a:rPr>
              <a:t>INSERT INTO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SELECT</a:t>
            </a:r>
            <a:r>
              <a:rPr lang="en-US" dirty="0">
                <a:latin typeface="Courier New" panose="02070309020205020404" pitchFamily="49" charset="0"/>
                <a:cs typeface="Courier New" panose="02070309020205020404" pitchFamily="49" charset="0"/>
              </a:rPr>
              <a:t> '888888', 'DUBOIS', 'Luc', NULL, NULL, NULL,</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NULL, NULL, </a:t>
            </a:r>
            <a:r>
              <a:rPr lang="en-US" b="1" dirty="0" err="1">
                <a:solidFill>
                  <a:srgbClr val="00CC66"/>
                </a:solidFill>
                <a:latin typeface="Courier New" panose="02070309020205020404" pitchFamily="49" charset="0"/>
                <a:cs typeface="Courier New" panose="02070309020205020404" pitchFamily="49" charset="0"/>
              </a:rPr>
              <a:t>bareme</a:t>
            </a:r>
            <a:r>
              <a:rPr lang="en-US" dirty="0">
                <a:latin typeface="Courier New" panose="02070309020205020404" pitchFamily="49" charset="0"/>
                <a:cs typeface="Courier New" panose="02070309020205020404" pitchFamily="49" charset="0"/>
              </a:rPr>
              <a:t>, </a:t>
            </a:r>
            <a:r>
              <a:rPr lang="en-US" b="1" dirty="0" err="1">
                <a:solidFill>
                  <a:srgbClr val="187CCE"/>
                </a:solidFill>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err="1">
                <a:solidFill>
                  <a:srgbClr val="41E7FD"/>
                </a:solidFill>
                <a:latin typeface="Courier New" panose="02070309020205020404" pitchFamily="49" charset="0"/>
                <a:cs typeface="Courier New" panose="02070309020205020404" pitchFamily="49" charset="0"/>
              </a:rPr>
              <a:t>numsecu</a:t>
            </a:r>
            <a:endParaRPr lang="fr-BE" dirty="0">
              <a:solidFill>
                <a:srgbClr val="41E7FD"/>
              </a:solidFill>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FROM  </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 AVG</a:t>
            </a:r>
            <a:r>
              <a:rPr lang="en-US" dirty="0">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bareme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as </a:t>
            </a:r>
            <a:r>
              <a:rPr lang="en-US" b="1" dirty="0" err="1">
                <a:solidFill>
                  <a:srgbClr val="00CC66"/>
                </a:solidFill>
                <a:latin typeface="Courier New" panose="02070309020205020404" pitchFamily="49" charset="0"/>
                <a:cs typeface="Courier New" panose="02070309020205020404" pitchFamily="49" charset="0"/>
              </a:rPr>
              <a:t>bareme</a:t>
            </a:r>
            <a:r>
              <a:rPr lang="en-US" dirty="0">
                <a:solidFill>
                  <a:srgbClr val="00CC66"/>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b="1" dirty="0" err="1">
                <a:solidFill>
                  <a:srgbClr val="187CCE"/>
                </a:solidFill>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 NOT NULL</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GROUP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HAVING COUNT(*) &lt;= ALL</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 COUNT(*) 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 NOT NULL</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GROUP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b="1" dirty="0" err="1">
                <a:solidFill>
                  <a:srgbClr val="41E7FD"/>
                </a:solidFill>
                <a:latin typeface="Courier New" panose="02070309020205020404" pitchFamily="49" charset="0"/>
                <a:cs typeface="Courier New" panose="02070309020205020404" pitchFamily="49" charset="0"/>
              </a:rPr>
              <a:t>numsecu</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nom = 'HOFFMAN') ;</a:t>
            </a:r>
            <a:endParaRPr lang="fr-BE" dirty="0">
              <a:latin typeface="Courier New" panose="02070309020205020404" pitchFamily="49" charset="0"/>
              <a:cs typeface="Courier New" panose="02070309020205020404" pitchFamily="49"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195</a:t>
            </a:fld>
            <a:endParaRPr lang="fr-BE"/>
          </a:p>
        </p:txBody>
      </p:sp>
    </p:spTree>
    <p:extLst>
      <p:ext uri="{BB962C8B-B14F-4D97-AF65-F5344CB8AC3E}">
        <p14:creationId xmlns:p14="http://schemas.microsoft.com/office/powerpoint/2010/main" val="204952872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8580" indent="0">
              <a:buNone/>
            </a:pPr>
            <a:r>
              <a:rPr lang="en-US" sz="1200" b="1" dirty="0">
                <a:latin typeface="Courier New" panose="02070309020205020404" pitchFamily="49" charset="0"/>
                <a:cs typeface="Courier New" panose="02070309020205020404" pitchFamily="49" charset="0"/>
              </a:rPr>
              <a:t>UPDATE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employes</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bareme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bareme</a:t>
            </a:r>
            <a:r>
              <a:rPr lang="en-US" sz="1200" dirty="0">
                <a:latin typeface="Courier New" panose="02070309020205020404" pitchFamily="49" charset="0"/>
                <a:cs typeface="Courier New" panose="02070309020205020404" pitchFamily="49" charset="0"/>
              </a:rPr>
              <a:t> * 1.10</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numdep</a:t>
            </a:r>
            <a:r>
              <a:rPr lang="en-US" sz="1200" dirty="0">
                <a:latin typeface="Courier New" panose="02070309020205020404" pitchFamily="49" charset="0"/>
                <a:cs typeface="Courier New" panose="02070309020205020404" pitchFamily="49" charset="0"/>
              </a:rPr>
              <a:t> = </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numdep</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departements</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nomdep</a:t>
            </a:r>
            <a:r>
              <a:rPr lang="en-US" sz="1200" dirty="0">
                <a:latin typeface="Courier New" panose="02070309020205020404" pitchFamily="49" charset="0"/>
                <a:cs typeface="Courier New" panose="02070309020205020404" pitchFamily="49" charset="0"/>
              </a:rPr>
              <a:t> = 'Applications telecom');</a:t>
            </a:r>
            <a:endParaRPr lang="fr-BE" sz="1200" dirty="0">
              <a:latin typeface="Courier New" panose="02070309020205020404" pitchFamily="49" charset="0"/>
              <a:cs typeface="Courier New" panose="02070309020205020404" pitchFamily="49"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197</a:t>
            </a:fld>
            <a:endParaRPr lang="fr-BE"/>
          </a:p>
        </p:txBody>
      </p:sp>
    </p:spTree>
    <p:extLst>
      <p:ext uri="{BB962C8B-B14F-4D97-AF65-F5344CB8AC3E}">
        <p14:creationId xmlns:p14="http://schemas.microsoft.com/office/powerpoint/2010/main" val="423981000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8580" indent="0">
              <a:buNone/>
            </a:pPr>
            <a:r>
              <a:rPr lang="en-US" sz="1200" b="1" dirty="0">
                <a:latin typeface="Courier New" panose="02070309020205020404" pitchFamily="49" charset="0"/>
                <a:cs typeface="Courier New" panose="02070309020205020404" pitchFamily="49" charset="0"/>
              </a:rPr>
              <a:t>UPDATE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employes</a:t>
            </a:r>
            <a:r>
              <a:rPr lang="en-US" sz="1200" dirty="0">
                <a:latin typeface="Courier New" panose="02070309020205020404" pitchFamily="49" charset="0"/>
                <a:cs typeface="Courier New" panose="02070309020205020404" pitchFamily="49" charset="0"/>
              </a:rPr>
              <a:t> emp1</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bareme</a:t>
            </a:r>
            <a:r>
              <a:rPr lang="en-US" sz="1200" dirty="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SELECT MAX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bareme</a:t>
            </a:r>
            <a:r>
              <a:rPr lang="en-US" sz="1200" dirty="0">
                <a:latin typeface="Courier New" panose="02070309020205020404" pitchFamily="49" charset="0"/>
                <a:cs typeface="Courier New" panose="02070309020205020404" pitchFamily="49" charset="0"/>
              </a:rPr>
              <a:t>) </a:t>
            </a:r>
          </a:p>
          <a:p>
            <a:pPr marL="68580" indent="0">
              <a:buNone/>
            </a:pPr>
            <a:r>
              <a:rPr lang="en-US" sz="1200" b="1" dirty="0">
                <a:latin typeface="Courier New" panose="02070309020205020404" pitchFamily="49" charset="0"/>
                <a:cs typeface="Courier New" panose="02070309020205020404" pitchFamily="49" charset="0"/>
              </a:rPr>
              <a:t>                 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employes</a:t>
            </a:r>
            <a:r>
              <a:rPr lang="en-US" sz="1200" dirty="0">
                <a:latin typeface="Courier New" panose="02070309020205020404" pitchFamily="49" charset="0"/>
                <a:cs typeface="Courier New" panose="02070309020205020404" pitchFamily="49" charset="0"/>
              </a:rPr>
              <a:t> </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numdep</a:t>
            </a:r>
            <a:r>
              <a:rPr lang="en-US" sz="1200" dirty="0">
                <a:latin typeface="Courier New" panose="02070309020205020404" pitchFamily="49" charset="0"/>
                <a:cs typeface="Courier New" panose="02070309020205020404" pitchFamily="49" charset="0"/>
              </a:rPr>
              <a:t> = emp1.numdep)</a:t>
            </a:r>
            <a:endParaRPr lang="fr-BE" sz="1200" dirty="0">
              <a:latin typeface="Courier New" panose="02070309020205020404" pitchFamily="49" charset="0"/>
              <a:cs typeface="Courier New" panose="02070309020205020404" pitchFamily="49" charset="0"/>
            </a:endParaRPr>
          </a:p>
          <a:p>
            <a:pPr marL="68580" indent="0">
              <a:buNone/>
            </a:pP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nom = 'DE NIRO' </a:t>
            </a:r>
          </a:p>
          <a:p>
            <a:pPr marL="68580" indent="0">
              <a:buNone/>
            </a:pPr>
            <a:r>
              <a:rPr lang="en-US" sz="1200" b="1" dirty="0">
                <a:latin typeface="Courier New" panose="02070309020205020404" pitchFamily="49" charset="0"/>
                <a:cs typeface="Courier New" panose="02070309020205020404" pitchFamily="49" charset="0"/>
              </a:rPr>
              <a:t>  AND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prenom</a:t>
            </a:r>
            <a:r>
              <a:rPr lang="en-US" sz="1200" dirty="0">
                <a:latin typeface="Courier New" panose="02070309020205020404" pitchFamily="49" charset="0"/>
                <a:cs typeface="Courier New" panose="02070309020205020404" pitchFamily="49" charset="0"/>
              </a:rPr>
              <a:t> ='Robert';</a:t>
            </a:r>
            <a:endParaRPr lang="fr-BE" sz="1200" dirty="0">
              <a:latin typeface="Courier New" panose="02070309020205020404" pitchFamily="49" charset="0"/>
              <a:cs typeface="Courier New" panose="02070309020205020404" pitchFamily="49" charset="0"/>
            </a:endParaRPr>
          </a:p>
          <a:p>
            <a:pPr marL="68580" indent="0">
              <a:buNone/>
            </a:pPr>
            <a:r>
              <a:rPr lang="en-GB" sz="1200" dirty="0">
                <a:latin typeface="Courier New" panose="02070309020205020404" pitchFamily="49" charset="0"/>
                <a:cs typeface="Courier New" panose="02070309020205020404" pitchFamily="49" charset="0"/>
              </a:rPr>
              <a:t> </a:t>
            </a:r>
            <a:endParaRPr lang="fr-BE" sz="1200" dirty="0">
              <a:latin typeface="Courier New" panose="02070309020205020404" pitchFamily="49" charset="0"/>
              <a:cs typeface="Courier New" panose="02070309020205020404" pitchFamily="49" charset="0"/>
            </a:endParaRPr>
          </a:p>
          <a:p>
            <a:pPr marL="68580" indent="0">
              <a:buNone/>
            </a:pPr>
            <a:r>
              <a:rPr lang="en-GB" sz="1200" b="1" dirty="0">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numsecu</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bareme</a:t>
            </a:r>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FROM </a:t>
            </a:r>
            <a:r>
              <a:rPr lang="en-GB" sz="1200" dirty="0" err="1">
                <a:latin typeface="Courier New" panose="02070309020205020404" pitchFamily="49" charset="0"/>
                <a:cs typeface="Courier New" panose="02070309020205020404" pitchFamily="49" charset="0"/>
              </a:rPr>
              <a:t>employes</a:t>
            </a:r>
            <a:r>
              <a:rPr lang="en-GB" sz="1200" dirty="0">
                <a:latin typeface="Courier New" panose="02070309020205020404" pitchFamily="49" charset="0"/>
                <a:cs typeface="Courier New" panose="02070309020205020404" pitchFamily="49" charset="0"/>
              </a:rPr>
              <a:t> </a:t>
            </a:r>
            <a:endParaRPr lang="fr-BE" sz="1200" dirty="0">
              <a:latin typeface="Courier New" panose="02070309020205020404" pitchFamily="49" charset="0"/>
              <a:cs typeface="Courier New" panose="02070309020205020404" pitchFamily="49" charset="0"/>
            </a:endParaRPr>
          </a:p>
          <a:p>
            <a:pPr marL="68580" indent="0">
              <a:buNone/>
            </a:pPr>
            <a:r>
              <a:rPr lang="en-GB"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nom = 'DE NIRO' </a:t>
            </a:r>
            <a:r>
              <a:rPr lang="en-US" sz="1200" b="1" dirty="0">
                <a:latin typeface="Courier New" panose="02070309020205020404" pitchFamily="49" charset="0"/>
                <a:cs typeface="Courier New" panose="02070309020205020404" pitchFamily="49" charset="0"/>
              </a:rPr>
              <a:t>AND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prenom</a:t>
            </a:r>
            <a:r>
              <a:rPr lang="en-US" sz="1200" dirty="0">
                <a:latin typeface="Courier New" panose="02070309020205020404" pitchFamily="49" charset="0"/>
                <a:cs typeface="Courier New" panose="02070309020205020404" pitchFamily="49" charset="0"/>
              </a:rPr>
              <a:t> ='Robert';</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198</a:t>
            </a:fld>
            <a:endParaRPr lang="fr-BE"/>
          </a:p>
        </p:txBody>
      </p:sp>
    </p:spTree>
    <p:extLst>
      <p:ext uri="{BB962C8B-B14F-4D97-AF65-F5344CB8AC3E}">
        <p14:creationId xmlns:p14="http://schemas.microsoft.com/office/powerpoint/2010/main" val="328878873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Discuter</a:t>
            </a:r>
            <a:r>
              <a:rPr lang="fr-BE" baseline="0" dirty="0"/>
              <a:t> de l'emploi judicieux … ou non … du IN  (pas de contrainte d'unicité sur la paire de champs nom, prénom)</a:t>
            </a:r>
          </a:p>
          <a:p>
            <a:endParaRPr lang="fr-BE" baseline="0" dirty="0"/>
          </a:p>
          <a:p>
            <a:pPr marL="68580" indent="0">
              <a:buNone/>
            </a:pPr>
            <a:r>
              <a:rPr lang="en-US" sz="1200" b="1" dirty="0">
                <a:latin typeface="Courier New" panose="02070309020205020404" pitchFamily="49" charset="0"/>
                <a:cs typeface="Courier New" panose="02070309020205020404" pitchFamily="49" charset="0"/>
              </a:rPr>
              <a:t>DELETE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EmpPro</a:t>
            </a:r>
            <a:endParaRPr lang="fr-BE" sz="1200" dirty="0">
              <a:latin typeface="Courier New" panose="02070309020205020404" pitchFamily="49" charset="0"/>
              <a:cs typeface="Courier New" panose="02070309020205020404" pitchFamily="49" charset="0"/>
            </a:endParaRPr>
          </a:p>
          <a:p>
            <a:pPr marL="68580" indent="0">
              <a:buNone/>
            </a:pP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numsecu</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a:t>
            </a:r>
            <a:r>
              <a:rPr lang="en-US" sz="1200" dirty="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numsecu</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employes</a:t>
            </a:r>
            <a:endParaRPr lang="fr-BE" sz="1200" dirty="0">
              <a:latin typeface="Courier New" panose="02070309020205020404" pitchFamily="49" charset="0"/>
              <a:cs typeface="Courier New" panose="02070309020205020404" pitchFamily="49" charset="0"/>
            </a:endParaRPr>
          </a:p>
          <a:p>
            <a:pPr marL="6858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fr-FR" sz="1200" dirty="0">
                <a:latin typeface="Courier New" panose="02070309020205020404" pitchFamily="49" charset="0"/>
                <a:cs typeface="Courier New" panose="02070309020205020404" pitchFamily="49" charset="0"/>
              </a:rPr>
              <a:t>nom = 'CELARIE' </a:t>
            </a:r>
            <a:endParaRPr lang="fr-BE" sz="1200" dirty="0">
              <a:latin typeface="Courier New" panose="02070309020205020404" pitchFamily="49" charset="0"/>
              <a:cs typeface="Courier New" panose="02070309020205020404" pitchFamily="49" charset="0"/>
            </a:endParaRPr>
          </a:p>
          <a:p>
            <a:pPr marL="68580" indent="0">
              <a:buNone/>
            </a:pPr>
            <a:r>
              <a:rPr lang="fr-FR" sz="1200" b="1" dirty="0">
                <a:latin typeface="Courier New" panose="02070309020205020404" pitchFamily="49" charset="0"/>
                <a:cs typeface="Courier New" panose="02070309020205020404" pitchFamily="49" charset="0"/>
              </a:rPr>
              <a:t>           AND</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prenom</a:t>
            </a:r>
            <a:r>
              <a:rPr lang="fr-FR" sz="1200" dirty="0">
                <a:latin typeface="Courier New" panose="02070309020205020404" pitchFamily="49" charset="0"/>
                <a:cs typeface="Courier New" panose="02070309020205020404" pitchFamily="49" charset="0"/>
              </a:rPr>
              <a:t> ='Clémentine') ;</a:t>
            </a:r>
            <a:endParaRPr lang="fr-BE" sz="1200" dirty="0">
              <a:latin typeface="Courier New" panose="02070309020205020404" pitchFamily="49" charset="0"/>
              <a:cs typeface="Courier New" panose="02070309020205020404" pitchFamily="49"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200</a:t>
            </a:fld>
            <a:endParaRPr lang="fr-BE"/>
          </a:p>
        </p:txBody>
      </p:sp>
    </p:spTree>
    <p:extLst>
      <p:ext uri="{BB962C8B-B14F-4D97-AF65-F5344CB8AC3E}">
        <p14:creationId xmlns:p14="http://schemas.microsoft.com/office/powerpoint/2010/main" val="3366030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21</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22</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23</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24</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Exécuter les 2 exemples</a:t>
            </a:r>
            <a:r>
              <a:rPr lang="fr-BE" baseline="0" dirty="0"/>
              <a:t> et montrer que pour deuxième, pas de résultat, mais pas d'erreur non plus !</a:t>
            </a:r>
          </a:p>
          <a:p>
            <a:endParaRPr lang="fr-BE" baseline="0" dirty="0"/>
          </a:p>
          <a:p>
            <a:pPr marL="297180" lvl="1" indent="0">
              <a:buNone/>
            </a:pPr>
            <a:r>
              <a:rPr lang="fr-BE" sz="2000" dirty="0">
                <a:latin typeface="Courier New" panose="02070309020205020404" pitchFamily="49" charset="0"/>
                <a:cs typeface="Courier New" panose="02070309020205020404" pitchFamily="49" charset="0"/>
              </a:rPr>
              <a:t>SELECT nom FROM </a:t>
            </a:r>
            <a:r>
              <a:rPr lang="fr-BE" sz="2000" dirty="0" err="1">
                <a:latin typeface="Courier New" panose="02070309020205020404" pitchFamily="49" charset="0"/>
                <a:cs typeface="Courier New" panose="02070309020205020404" pitchFamily="49" charset="0"/>
              </a:rPr>
              <a:t>employes</a:t>
            </a:r>
            <a:r>
              <a:rPr lang="fr-BE" sz="2000" dirty="0">
                <a:latin typeface="Courier New" panose="02070309020205020404" pitchFamily="49" charset="0"/>
                <a:cs typeface="Courier New" panose="02070309020205020404" pitchFamily="49" charset="0"/>
              </a:rPr>
              <a:t> </a:t>
            </a:r>
          </a:p>
          <a:p>
            <a:pPr marL="297180" lvl="1" indent="0">
              <a:buNone/>
            </a:pPr>
            <a:r>
              <a:rPr lang="fr-BE" sz="2000" dirty="0">
                <a:latin typeface="Courier New" panose="02070309020205020404" pitchFamily="49" charset="0"/>
                <a:cs typeface="Courier New" panose="02070309020205020404" pitchFamily="49" charset="0"/>
              </a:rPr>
              <a:t>WHERE </a:t>
            </a:r>
            <a:r>
              <a:rPr lang="fr-BE" sz="2000" dirty="0" err="1">
                <a:latin typeface="Courier New" panose="02070309020205020404" pitchFamily="49" charset="0"/>
                <a:cs typeface="Courier New" panose="02070309020205020404" pitchFamily="49" charset="0"/>
              </a:rPr>
              <a:t>numchef</a:t>
            </a:r>
            <a:r>
              <a:rPr lang="fr-BE" sz="2000" dirty="0">
                <a:latin typeface="Courier New" panose="02070309020205020404" pitchFamily="49" charset="0"/>
                <a:cs typeface="Courier New" panose="02070309020205020404" pitchFamily="49" charset="0"/>
              </a:rPr>
              <a:t> IS NULL;</a:t>
            </a:r>
          </a:p>
          <a:p>
            <a:pPr marL="0" indent="0">
              <a:buNone/>
            </a:pPr>
            <a:endParaRPr lang="fr-BE" sz="2000" dirty="0"/>
          </a:p>
          <a:p>
            <a:pPr marL="297180" lvl="1" indent="0">
              <a:buNone/>
            </a:pPr>
            <a:r>
              <a:rPr lang="fr-BE" sz="2000" dirty="0">
                <a:latin typeface="Courier New" panose="02070309020205020404" pitchFamily="49" charset="0"/>
                <a:cs typeface="Courier New" panose="02070309020205020404" pitchFamily="49" charset="0"/>
              </a:rPr>
              <a:t>SELECT nom FROM </a:t>
            </a:r>
            <a:r>
              <a:rPr lang="fr-BE"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WHERE </a:t>
            </a:r>
            <a:r>
              <a:rPr lang="fr-BE" sz="2000" dirty="0" err="1">
                <a:latin typeface="Courier New" panose="02070309020205020404" pitchFamily="49" charset="0"/>
                <a:cs typeface="Courier New" panose="02070309020205020404" pitchFamily="49" charset="0"/>
              </a:rPr>
              <a:t>numchef</a:t>
            </a:r>
            <a:r>
              <a:rPr lang="fr-BE" sz="2000" dirty="0">
                <a:latin typeface="Courier New" panose="02070309020205020404" pitchFamily="49" charset="0"/>
                <a:cs typeface="Courier New" panose="02070309020205020404" pitchFamily="49" charset="0"/>
              </a:rPr>
              <a:t> = NULL;</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25</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Exécuter l'exemple</a:t>
            </a:r>
          </a:p>
          <a:p>
            <a:endParaRPr lang="fr-BE" dirty="0"/>
          </a:p>
          <a:p>
            <a:pPr marL="297180" lvl="1" indent="0">
              <a:buNone/>
            </a:pPr>
            <a:r>
              <a:rPr lang="fr-BE" sz="2000" dirty="0">
                <a:latin typeface="Courier New" panose="02070309020205020404" pitchFamily="49" charset="0"/>
                <a:cs typeface="Courier New" panose="02070309020205020404" pitchFamily="49" charset="0"/>
              </a:rPr>
              <a:t>SELECT nom, </a:t>
            </a:r>
          </a:p>
          <a:p>
            <a:pPr marL="297180" lvl="1" indent="0">
              <a:buNone/>
            </a:pPr>
            <a:r>
              <a:rPr lang="fr-BE" sz="2000" dirty="0">
                <a:latin typeface="Courier New" panose="02070309020205020404" pitchFamily="49" charset="0"/>
                <a:cs typeface="Courier New" panose="02070309020205020404" pitchFamily="49" charset="0"/>
              </a:rPr>
              <a:t>	COALESCE (</a:t>
            </a:r>
            <a:r>
              <a:rPr lang="fr-BE" sz="2000" dirty="0" err="1">
                <a:latin typeface="Courier New" panose="02070309020205020404" pitchFamily="49" charset="0"/>
                <a:cs typeface="Courier New" panose="02070309020205020404" pitchFamily="49" charset="0"/>
              </a:rPr>
              <a:t>numchef</a:t>
            </a:r>
            <a:r>
              <a:rPr lang="fr-BE" sz="2000" dirty="0">
                <a:latin typeface="Courier New" panose="02070309020205020404" pitchFamily="49" charset="0"/>
                <a:cs typeface="Courier New" panose="02070309020205020404" pitchFamily="49" charset="0"/>
              </a:rPr>
              <a:t>, 'Président') AS Chef</a:t>
            </a:r>
          </a:p>
          <a:p>
            <a:pPr marL="297180" lvl="1" indent="0">
              <a:buNone/>
            </a:pPr>
            <a:r>
              <a:rPr lang="fr-BE" sz="2000" dirty="0">
                <a:latin typeface="Courier New" panose="02070309020205020404" pitchFamily="49" charset="0"/>
                <a:cs typeface="Courier New" panose="02070309020205020404" pitchFamily="49" charset="0"/>
              </a:rPr>
              <a:t>FROM </a:t>
            </a:r>
            <a:r>
              <a:rPr lang="fr-BE" sz="2000" dirty="0" err="1">
                <a:latin typeface="Courier New" panose="02070309020205020404" pitchFamily="49" charset="0"/>
                <a:cs typeface="Courier New" panose="02070309020205020404" pitchFamily="49" charset="0"/>
              </a:rPr>
              <a:t>employes</a:t>
            </a:r>
            <a:r>
              <a:rPr lang="fr-BE" sz="200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26</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27</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Montrer le schéma</a:t>
            </a:r>
            <a:r>
              <a:rPr lang="fr-BE" baseline="0" dirty="0"/>
              <a:t> de la BD </a:t>
            </a:r>
            <a:r>
              <a:rPr lang="fr-BE" baseline="0" dirty="0" err="1"/>
              <a:t>infosoft</a:t>
            </a:r>
            <a:r>
              <a:rPr lang="fr-BE" baseline="0" dirty="0"/>
              <a:t> dans SQL </a:t>
            </a:r>
            <a:r>
              <a:rPr lang="fr-BE" baseline="0" dirty="0" err="1"/>
              <a:t>Developer</a:t>
            </a:r>
            <a:r>
              <a:rPr lang="fr-BE" baseline="0" dirty="0"/>
              <a:t> … idéalement apprendre data modeler pour pouvoir montrer le MRD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a:t>
            </a:fld>
            <a:endParaRPr lang="fr-BE"/>
          </a:p>
        </p:txBody>
      </p:sp>
    </p:spTree>
    <p:extLst>
      <p:ext uri="{BB962C8B-B14F-4D97-AF65-F5344CB8AC3E}">
        <p14:creationId xmlns:p14="http://schemas.microsoft.com/office/powerpoint/2010/main" val="2780927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28</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29</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30</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31</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32</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33</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34</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35</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36</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37</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11</a:t>
            </a:fld>
            <a:endParaRPr lang="fr-BE"/>
          </a:p>
        </p:txBody>
      </p:sp>
    </p:spTree>
    <p:extLst>
      <p:ext uri="{BB962C8B-B14F-4D97-AF65-F5344CB8AC3E}">
        <p14:creationId xmlns:p14="http://schemas.microsoft.com/office/powerpoint/2010/main" val="1012148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38</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Demander aux étudiants pourquoi ces requêtes</a:t>
            </a:r>
            <a:r>
              <a:rPr lang="fr-BE" baseline="0" dirty="0"/>
              <a:t> ne sont pas correctes et à quoi elles correspondent en réalité :</a:t>
            </a:r>
          </a:p>
          <a:p>
            <a:r>
              <a:rPr lang="fr-BE" baseline="0" dirty="0"/>
              <a:t>1</a:t>
            </a:r>
            <a:r>
              <a:rPr lang="fr-BE" baseline="30000" dirty="0"/>
              <a:t>ère</a:t>
            </a:r>
            <a:r>
              <a:rPr lang="fr-BE" baseline="0" dirty="0"/>
              <a:t> : pas de résultat : un même champ ne peut avoir 2 valeurs différentes dans un même </a:t>
            </a:r>
            <a:r>
              <a:rPr lang="fr-BE" baseline="0" dirty="0" err="1"/>
              <a:t>tuple</a:t>
            </a:r>
            <a:endParaRPr lang="fr-BE" baseline="0" dirty="0"/>
          </a:p>
          <a:p>
            <a:r>
              <a:rPr lang="fr-BE" baseline="0" dirty="0"/>
              <a:t>2</a:t>
            </a:r>
            <a:r>
              <a:rPr lang="fr-BE" baseline="30000" dirty="0"/>
              <a:t>ème</a:t>
            </a:r>
            <a:r>
              <a:rPr lang="fr-BE" baseline="0" dirty="0"/>
              <a:t> : cela représente l'union et non l'intersection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39</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40</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ATTENTION,</a:t>
            </a:r>
            <a:r>
              <a:rPr lang="fr-BE" baseline="0" dirty="0"/>
              <a:t> il faut ajouter la table </a:t>
            </a:r>
            <a:r>
              <a:rPr lang="fr-BE" baseline="0" dirty="0" err="1"/>
              <a:t>Employes</a:t>
            </a:r>
            <a:r>
              <a:rPr lang="fr-BE" baseline="0" dirty="0"/>
              <a:t> dans les 2 sous requête pour pouvoir faire le </a:t>
            </a:r>
            <a:r>
              <a:rPr lang="fr-BE" baseline="0" dirty="0" err="1"/>
              <a:t>corresponding</a:t>
            </a:r>
            <a:r>
              <a:rPr lang="fr-BE" baseline="0" dirty="0"/>
              <a:t> sur les nom et </a:t>
            </a:r>
            <a:r>
              <a:rPr lang="fr-BE" baseline="0" dirty="0" err="1"/>
              <a:t>prenom</a:t>
            </a:r>
            <a:r>
              <a:rPr lang="fr-BE" baseline="0"/>
              <a:t>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41</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42</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SELECT COALESCE</a:t>
            </a:r>
            <a:r>
              <a:rPr lang="fr-BE" baseline="0" dirty="0"/>
              <a:t> (</a:t>
            </a:r>
            <a:r>
              <a:rPr lang="fr-BE" dirty="0" err="1"/>
              <a:t>NumDep</a:t>
            </a:r>
            <a:r>
              <a:rPr lang="fr-BE" dirty="0"/>
              <a:t>, 'Département inconnu')</a:t>
            </a:r>
          </a:p>
          <a:p>
            <a:r>
              <a:rPr lang="fr-BE" dirty="0"/>
              <a:t>FROM </a:t>
            </a:r>
            <a:r>
              <a:rPr lang="fr-BE" dirty="0" err="1"/>
              <a:t>Employes</a:t>
            </a:r>
            <a:endParaRPr lang="fr-BE" dirty="0"/>
          </a:p>
          <a:p>
            <a:r>
              <a:rPr lang="fr-BE" dirty="0"/>
              <a:t>WHERE UPPER(sexe) = 'F'</a:t>
            </a:r>
          </a:p>
          <a:p>
            <a:r>
              <a:rPr lang="fr-BE" dirty="0"/>
              <a:t>MINUS</a:t>
            </a:r>
          </a:p>
          <a:p>
            <a:r>
              <a:rPr lang="fr-BE" dirty="0"/>
              <a:t>SELECT COALESCE</a:t>
            </a:r>
            <a:r>
              <a:rPr lang="fr-BE" baseline="0" dirty="0"/>
              <a:t> (</a:t>
            </a:r>
            <a:r>
              <a:rPr lang="fr-BE" dirty="0" err="1"/>
              <a:t>NumDep</a:t>
            </a:r>
            <a:r>
              <a:rPr lang="fr-BE" dirty="0"/>
              <a:t>, 'Département inconnu')</a:t>
            </a:r>
          </a:p>
          <a:p>
            <a:r>
              <a:rPr lang="fr-BE" dirty="0"/>
              <a:t>FROM </a:t>
            </a:r>
            <a:r>
              <a:rPr lang="fr-BE" dirty="0" err="1"/>
              <a:t>Employes</a:t>
            </a:r>
            <a:endParaRPr lang="fr-BE" dirty="0"/>
          </a:p>
          <a:p>
            <a:r>
              <a:rPr lang="fr-BE" dirty="0"/>
              <a:t>WHERE UPPER(sexe)</a:t>
            </a:r>
            <a:r>
              <a:rPr lang="fr-BE" baseline="0" dirty="0"/>
              <a:t> = 'M';</a:t>
            </a:r>
          </a:p>
          <a:p>
            <a:endParaRPr lang="fr-BE" baseline="0" dirty="0"/>
          </a:p>
          <a:p>
            <a:r>
              <a:rPr lang="fr-BE" dirty="0"/>
              <a:t>SELECT COALESCE</a:t>
            </a:r>
            <a:r>
              <a:rPr lang="fr-BE" baseline="0" dirty="0"/>
              <a:t> (</a:t>
            </a:r>
            <a:r>
              <a:rPr lang="fr-BE" dirty="0" err="1"/>
              <a:t>NumDep</a:t>
            </a:r>
            <a:r>
              <a:rPr lang="fr-BE" dirty="0"/>
              <a:t>, 'Département inconnu')</a:t>
            </a:r>
          </a:p>
          <a:p>
            <a:r>
              <a:rPr lang="fr-BE" dirty="0"/>
              <a:t>FROM </a:t>
            </a:r>
            <a:r>
              <a:rPr lang="fr-BE" dirty="0" err="1"/>
              <a:t>Employes</a:t>
            </a:r>
            <a:endParaRPr lang="fr-BE" dirty="0"/>
          </a:p>
          <a:p>
            <a:r>
              <a:rPr lang="fr-BE" dirty="0"/>
              <a:t>WHERE UPPER(sexe) = 'F'</a:t>
            </a:r>
          </a:p>
          <a:p>
            <a:r>
              <a:rPr lang="fr-BE" dirty="0"/>
              <a:t>INTERSECT</a:t>
            </a:r>
          </a:p>
          <a:p>
            <a:r>
              <a:rPr lang="fr-BE" dirty="0"/>
              <a:t>SELECT COALESCE</a:t>
            </a:r>
            <a:r>
              <a:rPr lang="fr-BE" baseline="0" dirty="0"/>
              <a:t> (</a:t>
            </a:r>
            <a:r>
              <a:rPr lang="fr-BE" dirty="0" err="1"/>
              <a:t>NumDep</a:t>
            </a:r>
            <a:r>
              <a:rPr lang="fr-BE" dirty="0"/>
              <a:t>, 'Département inconnu')</a:t>
            </a:r>
          </a:p>
          <a:p>
            <a:r>
              <a:rPr lang="fr-BE" dirty="0"/>
              <a:t>FROM </a:t>
            </a:r>
            <a:r>
              <a:rPr lang="fr-BE" dirty="0" err="1"/>
              <a:t>Employes</a:t>
            </a:r>
            <a:endParaRPr lang="fr-BE" dirty="0"/>
          </a:p>
          <a:p>
            <a:r>
              <a:rPr lang="fr-BE" dirty="0"/>
              <a:t>WHERE UPPER(sexe)</a:t>
            </a:r>
            <a:r>
              <a:rPr lang="fr-BE" baseline="0" dirty="0"/>
              <a:t> = 'M';</a:t>
            </a:r>
          </a:p>
          <a:p>
            <a:endParaRPr lang="fr-BE" baseline="0" dirty="0"/>
          </a:p>
          <a:p>
            <a:r>
              <a:rPr lang="fr-BE" dirty="0"/>
              <a:t>-- SELECT COALESCE</a:t>
            </a:r>
            <a:r>
              <a:rPr lang="fr-BE" baseline="0" dirty="0"/>
              <a:t> (</a:t>
            </a:r>
            <a:r>
              <a:rPr lang="fr-BE" dirty="0" err="1"/>
              <a:t>NumDep</a:t>
            </a:r>
            <a:r>
              <a:rPr lang="fr-BE" dirty="0"/>
              <a:t>, 'Département inconnu')</a:t>
            </a:r>
          </a:p>
          <a:p>
            <a:r>
              <a:rPr lang="fr-BE" dirty="0"/>
              <a:t>-- FROM </a:t>
            </a:r>
            <a:r>
              <a:rPr lang="fr-BE" dirty="0" err="1"/>
              <a:t>Employes</a:t>
            </a:r>
            <a:r>
              <a:rPr lang="fr-BE" dirty="0"/>
              <a:t>;</a:t>
            </a:r>
          </a:p>
          <a:p>
            <a:endParaRPr lang="fr-BE" dirty="0"/>
          </a:p>
          <a:p>
            <a:endParaRPr lang="fr-BE" dirty="0"/>
          </a:p>
          <a:p>
            <a:r>
              <a:rPr lang="fr-BE" dirty="0"/>
              <a:t>SELECT </a:t>
            </a:r>
            <a:r>
              <a:rPr lang="fr-BE" dirty="0" err="1"/>
              <a:t>NumDep</a:t>
            </a:r>
            <a:endParaRPr lang="fr-BE" dirty="0"/>
          </a:p>
          <a:p>
            <a:r>
              <a:rPr lang="fr-BE" dirty="0"/>
              <a:t>FROM </a:t>
            </a:r>
            <a:r>
              <a:rPr lang="fr-BE" dirty="0" err="1"/>
              <a:t>Employes</a:t>
            </a:r>
            <a:endParaRPr lang="fr-BE" dirty="0"/>
          </a:p>
          <a:p>
            <a:r>
              <a:rPr lang="fr-BE" dirty="0"/>
              <a:t>WHERE UPPER(Commune)</a:t>
            </a:r>
            <a:r>
              <a:rPr lang="fr-BE" baseline="0" dirty="0"/>
              <a:t> = 'LIEGE'</a:t>
            </a:r>
          </a:p>
          <a:p>
            <a:r>
              <a:rPr lang="fr-BE" baseline="0" dirty="0"/>
              <a:t>UNION</a:t>
            </a:r>
          </a:p>
          <a:p>
            <a:r>
              <a:rPr lang="fr-BE" baseline="0" dirty="0"/>
              <a:t>SELECT </a:t>
            </a:r>
            <a:r>
              <a:rPr lang="fr-BE" baseline="0" dirty="0" err="1"/>
              <a:t>NumDep</a:t>
            </a:r>
            <a:endParaRPr lang="fr-BE" baseline="0" dirty="0"/>
          </a:p>
          <a:p>
            <a:r>
              <a:rPr lang="fr-BE" dirty="0"/>
              <a:t>FROM </a:t>
            </a:r>
            <a:r>
              <a:rPr lang="fr-BE" dirty="0" err="1"/>
              <a:t>Employes</a:t>
            </a:r>
            <a:endParaRPr lang="fr-BE" dirty="0"/>
          </a:p>
          <a:p>
            <a:r>
              <a:rPr lang="fr-BE" dirty="0"/>
              <a:t>WHERE UPPER(Commune)</a:t>
            </a:r>
            <a:r>
              <a:rPr lang="fr-BE" baseline="0" dirty="0"/>
              <a:t> = 'HERSTAL';</a:t>
            </a:r>
            <a:endParaRPr lang="fr-BE" dirty="0"/>
          </a:p>
          <a:p>
            <a:endParaRPr lang="fr-BE" baseline="0" dirty="0"/>
          </a:p>
          <a:p>
            <a:endParaRPr lang="fr-BE" baseline="0" dirty="0"/>
          </a:p>
          <a:p>
            <a:r>
              <a:rPr lang="fr-BE" baseline="0" dirty="0"/>
              <a:t>SELECT </a:t>
            </a:r>
            <a:r>
              <a:rPr lang="fr-BE" baseline="0" dirty="0" err="1"/>
              <a:t>NumSecu</a:t>
            </a:r>
            <a:endParaRPr lang="fr-BE" baseline="0" dirty="0"/>
          </a:p>
          <a:p>
            <a:r>
              <a:rPr lang="fr-BE" baseline="0" dirty="0"/>
              <a:t>FROM </a:t>
            </a:r>
            <a:r>
              <a:rPr lang="fr-BE" baseline="0" dirty="0" err="1"/>
              <a:t>Employes</a:t>
            </a:r>
            <a:endParaRPr lang="fr-BE" baseline="0" dirty="0"/>
          </a:p>
          <a:p>
            <a:r>
              <a:rPr lang="fr-BE" baseline="0" dirty="0"/>
              <a:t>MINUS</a:t>
            </a:r>
          </a:p>
          <a:p>
            <a:r>
              <a:rPr lang="fr-BE" baseline="0" dirty="0"/>
              <a:t>SELECT COALESCE (</a:t>
            </a:r>
            <a:r>
              <a:rPr lang="fr-BE" baseline="0" dirty="0" err="1"/>
              <a:t>NumChef</a:t>
            </a:r>
            <a:r>
              <a:rPr lang="fr-BE" baseline="0" dirty="0"/>
              <a:t>, 'XXX')</a:t>
            </a:r>
          </a:p>
          <a:p>
            <a:r>
              <a:rPr lang="fr-BE" baseline="0" dirty="0"/>
              <a:t>FROM </a:t>
            </a:r>
            <a:r>
              <a:rPr lang="fr-BE" baseline="0" dirty="0" err="1"/>
              <a:t>Employes</a:t>
            </a:r>
            <a:r>
              <a:rPr lang="fr-BE" baseline="0" dirty="0"/>
              <a:t>;</a:t>
            </a:r>
          </a:p>
          <a:p>
            <a:endParaRPr lang="fr-BE" baseline="0" dirty="0"/>
          </a:p>
          <a:p>
            <a:r>
              <a:rPr lang="en-US" baseline="0" dirty="0"/>
              <a:t>--MINUS</a:t>
            </a:r>
          </a:p>
          <a:p>
            <a:r>
              <a:rPr lang="en-US" baseline="0" dirty="0"/>
              <a:t>--SELECT </a:t>
            </a:r>
            <a:r>
              <a:rPr lang="en-US" baseline="0" dirty="0" err="1"/>
              <a:t>NumSecu</a:t>
            </a:r>
            <a:endParaRPr lang="en-US" baseline="0" dirty="0"/>
          </a:p>
          <a:p>
            <a:r>
              <a:rPr lang="en-US" baseline="0" dirty="0"/>
              <a:t>--FROM </a:t>
            </a:r>
            <a:r>
              <a:rPr lang="en-US" baseline="0" dirty="0" err="1"/>
              <a:t>Departements</a:t>
            </a:r>
            <a:r>
              <a:rPr lang="en-US" baseline="0" dirty="0"/>
              <a:t>;</a:t>
            </a:r>
            <a:endParaRPr lang="fr-BE" baseline="0" dirty="0"/>
          </a:p>
          <a:p>
            <a:endParaRPr lang="fr-BE" baseline="0" dirty="0"/>
          </a:p>
          <a:p>
            <a:endParaRPr lang="fr-BE" baseline="0"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43</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Exécuter les 3 instructions et montrer</a:t>
            </a:r>
            <a:r>
              <a:rPr lang="fr-BE" baseline="0" dirty="0"/>
              <a:t> les résultats : pas très utiles …</a:t>
            </a:r>
          </a:p>
          <a:p>
            <a:endParaRPr lang="fr-BE" b="0" baseline="0" dirty="0"/>
          </a:p>
          <a:p>
            <a:pPr marL="0" indent="0">
              <a:buNone/>
            </a:pPr>
            <a:r>
              <a:rPr lang="fr-BE" sz="1200" b="0" dirty="0">
                <a:latin typeface="Courier New" panose="02070309020205020404" pitchFamily="49" charset="0"/>
                <a:cs typeface="Courier New" panose="02070309020205020404" pitchFamily="49" charset="0"/>
              </a:rPr>
              <a:t>SELECT * </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Départements;</a:t>
            </a:r>
          </a:p>
          <a:p>
            <a:pPr marL="0" indent="0">
              <a:buNone/>
            </a:pP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SELECT * </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a:t>
            </a: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Departements</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&gt; 900000;</a:t>
            </a:r>
            <a:endParaRPr lang="fr-BE" sz="1600" b="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endParaRPr lang="fr-BE" sz="1600" b="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SELECT * </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a:t>
            </a:r>
            <a:r>
              <a:rPr lang="fr-BE" sz="1200" b="0" dirty="0">
                <a:latin typeface="Courier New" panose="02070309020205020404" pitchFamily="49" charset="0"/>
                <a:cs typeface="Courier New" panose="02070309020205020404" pitchFamily="49" charset="0"/>
              </a:rPr>
              <a:t> CROSS JOIN </a:t>
            </a:r>
            <a:r>
              <a:rPr lang="fr-BE" sz="1200" b="0" dirty="0" err="1">
                <a:latin typeface="Courier New" panose="02070309020205020404" pitchFamily="49" charset="0"/>
                <a:cs typeface="Courier New" panose="02070309020205020404" pitchFamily="49" charset="0"/>
              </a:rPr>
              <a:t>Departements</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&gt; 900000;</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46</a:t>
            </a:fld>
            <a:endParaRPr lang="fr-BE"/>
          </a:p>
        </p:txBody>
      </p:sp>
    </p:spTree>
    <p:extLst>
      <p:ext uri="{BB962C8B-B14F-4D97-AF65-F5344CB8AC3E}">
        <p14:creationId xmlns:p14="http://schemas.microsoft.com/office/powerpoint/2010/main" val="201093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NomPro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Projets</a:t>
            </a:r>
          </a:p>
          <a:p>
            <a:pPr marL="0" indent="0">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EmpPro.NumSecu</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EmpPro.NumPro</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Projets.NumPro</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47</a:t>
            </a:fld>
            <a:endParaRPr lang="fr-BE"/>
          </a:p>
        </p:txBody>
      </p:sp>
    </p:spTree>
    <p:extLst>
      <p:ext uri="{BB962C8B-B14F-4D97-AF65-F5344CB8AC3E}">
        <p14:creationId xmlns:p14="http://schemas.microsoft.com/office/powerpoint/2010/main" val="3538336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4 tables =&gt; 3 instructions de jointure</a:t>
            </a:r>
            <a:r>
              <a:rPr lang="fr-BE" baseline="0" dirty="0"/>
              <a:t> manuelle !!!</a:t>
            </a:r>
          </a:p>
          <a:p>
            <a:endParaRPr lang="fr-BE" baseline="0" dirty="0"/>
          </a:p>
          <a:p>
            <a:pPr marL="0" indent="0">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NomPro</a:t>
            </a: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NomDep</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Projets, </a:t>
            </a:r>
            <a:r>
              <a:rPr lang="fr-BE" sz="1200" b="0" dirty="0" err="1">
                <a:latin typeface="Courier New" panose="02070309020205020404" pitchFamily="49" charset="0"/>
                <a:cs typeface="Courier New" panose="02070309020205020404" pitchFamily="49" charset="0"/>
              </a:rPr>
              <a:t>Departements</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EmpPro.NumSecu</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EmpPro.NumPro</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Projets.NumPro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Employes.NumDep</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Departements.NumDep</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48</a:t>
            </a:fld>
            <a:endParaRPr lang="fr-BE"/>
          </a:p>
        </p:txBody>
      </p:sp>
    </p:spTree>
    <p:extLst>
      <p:ext uri="{BB962C8B-B14F-4D97-AF65-F5344CB8AC3E}">
        <p14:creationId xmlns:p14="http://schemas.microsoft.com/office/powerpoint/2010/main" val="19072949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E2.Nom </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E1 JOIN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E2</a:t>
            </a:r>
          </a:p>
          <a:p>
            <a:pPr marL="0" indent="0">
              <a:buNone/>
            </a:pPr>
            <a:r>
              <a:rPr lang="fr-BE" sz="1200" b="0" dirty="0">
                <a:latin typeface="Courier New" panose="02070309020205020404" pitchFamily="49" charset="0"/>
                <a:cs typeface="Courier New" panose="02070309020205020404" pitchFamily="49" charset="0"/>
              </a:rPr>
              <a:t>  ON E2.Bareme &gt; E1.Bareme</a:t>
            </a:r>
          </a:p>
          <a:p>
            <a:pPr marL="0" indent="0">
              <a:buNone/>
            </a:pPr>
            <a:r>
              <a:rPr lang="fr-BE" sz="1200" b="0" dirty="0">
                <a:latin typeface="Courier New" panose="02070309020205020404" pitchFamily="49" charset="0"/>
                <a:cs typeface="Courier New" panose="02070309020205020404" pitchFamily="49" charset="0"/>
              </a:rPr>
              <a:t>WHERE E1.Nom = 'BEART';</a:t>
            </a:r>
          </a:p>
          <a:p>
            <a:pPr marL="0" indent="0">
              <a:buNone/>
            </a:pP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SELECT E2.Nom </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E1 JOIN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E2</a:t>
            </a:r>
          </a:p>
          <a:p>
            <a:pPr marL="0" indent="0">
              <a:buNone/>
            </a:pPr>
            <a:r>
              <a:rPr lang="fr-BE" sz="1200" b="0" dirty="0">
                <a:latin typeface="Courier New" panose="02070309020205020404" pitchFamily="49" charset="0"/>
                <a:cs typeface="Courier New" panose="02070309020205020404" pitchFamily="49" charset="0"/>
              </a:rPr>
              <a:t>  ON E2.Bareme &gt; E1.Bareme</a:t>
            </a:r>
          </a:p>
          <a:p>
            <a:pPr marL="0" indent="0">
              <a:buNone/>
            </a:pPr>
            <a:r>
              <a:rPr lang="fr-BE" sz="1200" b="0" dirty="0">
                <a:latin typeface="Courier New" panose="02070309020205020404" pitchFamily="49" charset="0"/>
                <a:cs typeface="Courier New" panose="02070309020205020404" pitchFamily="49" charset="0"/>
              </a:rPr>
              <a:t>AND E1.Nom = 'BEART';</a:t>
            </a:r>
          </a:p>
          <a:p>
            <a:pPr marL="0" indent="0">
              <a:buNone/>
            </a:pPr>
            <a:endParaRPr lang="fr-BE" sz="1200" b="1"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49</a:t>
            </a:fld>
            <a:endParaRPr lang="fr-BE"/>
          </a:p>
        </p:txBody>
      </p:sp>
    </p:spTree>
    <p:extLst>
      <p:ext uri="{BB962C8B-B14F-4D97-AF65-F5344CB8AC3E}">
        <p14:creationId xmlns:p14="http://schemas.microsoft.com/office/powerpoint/2010/main" val="190729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12</a:t>
            </a:fld>
            <a:endParaRPr lang="fr-BE"/>
          </a:p>
        </p:txBody>
      </p:sp>
    </p:spTree>
    <p:extLst>
      <p:ext uri="{BB962C8B-B14F-4D97-AF65-F5344CB8AC3E}">
        <p14:creationId xmlns:p14="http://schemas.microsoft.com/office/powerpoint/2010/main" val="7853358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E1.Nom, ' a pour chef ', E2.Nom</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E1,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E2</a:t>
            </a:r>
          </a:p>
          <a:p>
            <a:pPr marL="0" indent="0">
              <a:buNone/>
            </a:pPr>
            <a:r>
              <a:rPr lang="fr-BE" sz="1200" b="0" dirty="0">
                <a:latin typeface="Courier New" panose="02070309020205020404" pitchFamily="49" charset="0"/>
                <a:cs typeface="Courier New" panose="02070309020205020404" pitchFamily="49" charset="0"/>
              </a:rPr>
              <a:t>WHERE COALESCE (E1.NumChef, E1.NumSecu)</a:t>
            </a:r>
          </a:p>
          <a:p>
            <a:pPr marL="0" indent="0">
              <a:buNone/>
            </a:pPr>
            <a:r>
              <a:rPr lang="fr-BE" sz="1200" b="0" dirty="0">
                <a:latin typeface="Courier New" panose="02070309020205020404" pitchFamily="49" charset="0"/>
                <a:cs typeface="Courier New" panose="02070309020205020404" pitchFamily="49" charset="0"/>
              </a:rPr>
              <a:t>    = E2.NumSecu</a:t>
            </a:r>
          </a:p>
          <a:p>
            <a:pPr marL="0" indent="0">
              <a:buNone/>
            </a:pPr>
            <a:r>
              <a:rPr lang="fr-BE" sz="1200" b="0" dirty="0">
                <a:latin typeface="Courier New" panose="02070309020205020404" pitchFamily="49" charset="0"/>
                <a:cs typeface="Courier New" panose="02070309020205020404" pitchFamily="49" charset="0"/>
              </a:rPr>
              <a:t>ORDER BY E2.Nom;</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50</a:t>
            </a:fld>
            <a:endParaRPr lang="fr-BE"/>
          </a:p>
        </p:txBody>
      </p:sp>
    </p:spTree>
    <p:extLst>
      <p:ext uri="{BB962C8B-B14F-4D97-AF65-F5344CB8AC3E}">
        <p14:creationId xmlns:p14="http://schemas.microsoft.com/office/powerpoint/2010/main" val="1176767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Ep1.NumSecu</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Ep1,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Ep2</a:t>
            </a:r>
          </a:p>
          <a:p>
            <a:pPr marL="0" indent="0">
              <a:buNone/>
            </a:pPr>
            <a:r>
              <a:rPr lang="fr-BE" sz="1200" b="0" dirty="0">
                <a:latin typeface="Courier New" panose="02070309020205020404" pitchFamily="49" charset="0"/>
                <a:cs typeface="Courier New" panose="02070309020205020404" pitchFamily="49" charset="0"/>
              </a:rPr>
              <a:t>WHERE Ep1.NumSecu = Ep2.NumSecu</a:t>
            </a:r>
          </a:p>
          <a:p>
            <a:pPr marL="0" indent="0">
              <a:buNone/>
            </a:pPr>
            <a:r>
              <a:rPr lang="fr-BE" sz="1200" b="0" dirty="0">
                <a:latin typeface="Courier New" panose="02070309020205020404" pitchFamily="49" charset="0"/>
                <a:cs typeface="Courier New" panose="02070309020205020404" pitchFamily="49" charset="0"/>
              </a:rPr>
              <a:t>  AND Ep1.NumPro = 'p10346'</a:t>
            </a:r>
          </a:p>
          <a:p>
            <a:pPr marL="0" indent="0">
              <a:buNone/>
            </a:pPr>
            <a:r>
              <a:rPr lang="fr-BE" sz="1200" b="0" dirty="0">
                <a:latin typeface="Courier New" panose="02070309020205020404" pitchFamily="49" charset="0"/>
                <a:cs typeface="Courier New" panose="02070309020205020404" pitchFamily="49" charset="0"/>
              </a:rPr>
              <a:t>  AND Ep2.NumPro = 'p10349';</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51</a:t>
            </a:fld>
            <a:endParaRPr lang="fr-BE"/>
          </a:p>
        </p:txBody>
      </p:sp>
    </p:spTree>
    <p:extLst>
      <p:ext uri="{BB962C8B-B14F-4D97-AF65-F5344CB8AC3E}">
        <p14:creationId xmlns:p14="http://schemas.microsoft.com/office/powerpoint/2010/main" val="11767679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Ep1.NumSecu</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Ep1,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Ep2</a:t>
            </a:r>
          </a:p>
          <a:p>
            <a:pPr marL="0" indent="0">
              <a:buNone/>
            </a:pPr>
            <a:r>
              <a:rPr lang="fr-BE" sz="1200" b="0" dirty="0">
                <a:latin typeface="Courier New" panose="02070309020205020404" pitchFamily="49" charset="0"/>
                <a:cs typeface="Courier New" panose="02070309020205020404" pitchFamily="49" charset="0"/>
              </a:rPr>
              <a:t>WHERE Ep1.NumSecu = Ep2.NumSecu</a:t>
            </a:r>
          </a:p>
          <a:p>
            <a:pPr marL="0" indent="0">
              <a:buNone/>
            </a:pPr>
            <a:r>
              <a:rPr lang="fr-BE" sz="1200" b="0" dirty="0">
                <a:latin typeface="Courier New" panose="02070309020205020404" pitchFamily="49" charset="0"/>
                <a:cs typeface="Courier New" panose="02070309020205020404" pitchFamily="49" charset="0"/>
              </a:rPr>
              <a:t>  AND Ep1.NumPro = 'p10346'</a:t>
            </a:r>
          </a:p>
          <a:p>
            <a:pPr marL="0" indent="0">
              <a:buNone/>
            </a:pPr>
            <a:r>
              <a:rPr lang="fr-BE" sz="1200" b="0" dirty="0">
                <a:latin typeface="Courier New" panose="02070309020205020404" pitchFamily="49" charset="0"/>
                <a:cs typeface="Courier New" panose="02070309020205020404" pitchFamily="49" charset="0"/>
              </a:rPr>
              <a:t>  AND Ep2.NumPro = 'p10349';</a:t>
            </a:r>
          </a:p>
          <a:p>
            <a:pPr marL="0" indent="0">
              <a:buNone/>
            </a:pP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'p10346'</a:t>
            </a:r>
          </a:p>
          <a:p>
            <a:pPr marL="0" indent="0">
              <a:buNone/>
            </a:pPr>
            <a:r>
              <a:rPr lang="fr-BE" sz="1200" b="0" dirty="0">
                <a:latin typeface="Courier New" panose="02070309020205020404" pitchFamily="49" charset="0"/>
                <a:cs typeface="Courier New" panose="02070309020205020404" pitchFamily="49" charset="0"/>
              </a:rPr>
              <a:t>INTERSECT</a:t>
            </a:r>
          </a:p>
          <a:p>
            <a:pPr marL="0" indent="0">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'p10349';</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52</a:t>
            </a:fld>
            <a:endParaRPr lang="fr-BE"/>
          </a:p>
        </p:txBody>
      </p:sp>
    </p:spTree>
    <p:extLst>
      <p:ext uri="{BB962C8B-B14F-4D97-AF65-F5344CB8AC3E}">
        <p14:creationId xmlns:p14="http://schemas.microsoft.com/office/powerpoint/2010/main" val="1176767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NumPro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NATURAL JOIN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54</a:t>
            </a:fld>
            <a:endParaRPr lang="fr-BE"/>
          </a:p>
        </p:txBody>
      </p:sp>
    </p:spTree>
    <p:extLst>
      <p:ext uri="{BB962C8B-B14F-4D97-AF65-F5344CB8AC3E}">
        <p14:creationId xmlns:p14="http://schemas.microsoft.com/office/powerpoint/2010/main" val="2866092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NumPro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INNER JOIN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       USING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buNone/>
            </a:pP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NumPro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INNER JOIN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       ON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EmpPro.NumSecu</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55</a:t>
            </a:fld>
            <a:endParaRPr lang="fr-BE"/>
          </a:p>
        </p:txBody>
      </p:sp>
    </p:spTree>
    <p:extLst>
      <p:ext uri="{BB962C8B-B14F-4D97-AF65-F5344CB8AC3E}">
        <p14:creationId xmlns:p14="http://schemas.microsoft.com/office/powerpoint/2010/main" val="226009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NomPro</a:t>
            </a:r>
            <a:r>
              <a:rPr lang="fr-BE" sz="1200" b="0" dirty="0">
                <a:latin typeface="Courier New" panose="02070309020205020404" pitchFamily="49" charset="0"/>
                <a:cs typeface="Courier New" panose="02070309020205020404" pitchFamily="49" charset="0"/>
              </a:rPr>
              <a:t> AS </a:t>
            </a:r>
            <a:r>
              <a:rPr lang="fr-BE" sz="1200" b="0" dirty="0" err="1">
                <a:latin typeface="Courier New" panose="02070309020205020404" pitchFamily="49" charset="0"/>
                <a:cs typeface="Courier New" panose="02070309020205020404" pitchFamily="49" charset="0"/>
              </a:rPr>
              <a:t>NomProjet</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INNER JOIN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USING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buNone/>
            </a:pPr>
            <a:r>
              <a:rPr lang="fr-BE" sz="1200" b="0" dirty="0">
                <a:latin typeface="Courier New" panose="02070309020205020404" pitchFamily="49" charset="0"/>
                <a:cs typeface="Courier New" panose="02070309020205020404" pitchFamily="49" charset="0"/>
              </a:rPr>
              <a:t>       INNER JOIN Projets USING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56</a:t>
            </a:fld>
            <a:endParaRPr lang="fr-BE"/>
          </a:p>
        </p:txBody>
      </p:sp>
    </p:spTree>
    <p:extLst>
      <p:ext uri="{BB962C8B-B14F-4D97-AF65-F5344CB8AC3E}">
        <p14:creationId xmlns:p14="http://schemas.microsoft.com/office/powerpoint/2010/main" val="1465146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nom, </a:t>
            </a:r>
            <a:r>
              <a:rPr lang="fr-BE" sz="1200" b="0" dirty="0" err="1">
                <a:latin typeface="Courier New" panose="02070309020205020404" pitchFamily="49" charset="0"/>
                <a:cs typeface="Courier New" panose="02070309020205020404" pitchFamily="49" charset="0"/>
              </a:rPr>
              <a:t>EmpPro.NumPro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LEFT OUTER JOIN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  ON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EmpPro.NumSecu</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ORDER BY 2;</a:t>
            </a:r>
          </a:p>
          <a:p>
            <a:endParaRPr lang="fr-BE" dirty="0"/>
          </a:p>
          <a:p>
            <a:r>
              <a:rPr lang="fr-BE" dirty="0"/>
              <a:t>On peut améliorer : </a:t>
            </a:r>
          </a:p>
          <a:p>
            <a:endParaRPr lang="fr-BE" dirty="0"/>
          </a:p>
          <a:p>
            <a:r>
              <a:rPr lang="fr-BE" dirty="0"/>
              <a:t>SELECT </a:t>
            </a:r>
            <a:r>
              <a:rPr lang="fr-BE" dirty="0" err="1"/>
              <a:t>Employes.numsecu</a:t>
            </a:r>
            <a:r>
              <a:rPr lang="fr-BE" dirty="0"/>
              <a:t>, nom, COALESCE (</a:t>
            </a:r>
            <a:r>
              <a:rPr lang="fr-BE" dirty="0" err="1"/>
              <a:t>EmpPro.NumPro</a:t>
            </a:r>
            <a:r>
              <a:rPr lang="fr-BE" dirty="0"/>
              <a:t>, 'Pas de projet en cours')AS "Numéro de projet"</a:t>
            </a:r>
          </a:p>
          <a:p>
            <a:r>
              <a:rPr lang="fr-BE" dirty="0"/>
              <a:t>FROM </a:t>
            </a:r>
            <a:r>
              <a:rPr lang="fr-BE" dirty="0" err="1"/>
              <a:t>Employes</a:t>
            </a:r>
            <a:r>
              <a:rPr lang="fr-BE" dirty="0"/>
              <a:t> LEFT OUTER JOIN </a:t>
            </a:r>
            <a:r>
              <a:rPr lang="fr-BE" dirty="0" err="1"/>
              <a:t>EmpPro</a:t>
            </a:r>
            <a:endParaRPr lang="fr-BE" dirty="0"/>
          </a:p>
          <a:p>
            <a:r>
              <a:rPr lang="fr-BE" dirty="0"/>
              <a:t>  ON </a:t>
            </a:r>
            <a:r>
              <a:rPr lang="fr-BE" dirty="0" err="1"/>
              <a:t>Employes.NumSecu</a:t>
            </a:r>
            <a:r>
              <a:rPr lang="fr-BE" dirty="0"/>
              <a:t> = </a:t>
            </a:r>
            <a:r>
              <a:rPr lang="fr-BE" dirty="0" err="1"/>
              <a:t>EmpPro.NumSecu</a:t>
            </a:r>
            <a:endParaRPr lang="fr-BE" dirty="0"/>
          </a:p>
          <a:p>
            <a:r>
              <a:rPr lang="fr-BE" dirty="0"/>
              <a:t>ORDER BY 2;</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60</a:t>
            </a:fld>
            <a:endParaRPr lang="fr-BE"/>
          </a:p>
        </p:txBody>
      </p:sp>
    </p:spTree>
    <p:extLst>
      <p:ext uri="{BB962C8B-B14F-4D97-AF65-F5344CB8AC3E}">
        <p14:creationId xmlns:p14="http://schemas.microsoft.com/office/powerpoint/2010/main" val="24610233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nom</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LEFT OUTER JOIN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  ON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EmpPro.NumSecu</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EmpPro.NumSecu</a:t>
            </a:r>
            <a:r>
              <a:rPr lang="fr-BE" sz="1200" b="0" dirty="0">
                <a:latin typeface="Courier New" panose="02070309020205020404" pitchFamily="49" charset="0"/>
                <a:cs typeface="Courier New" panose="02070309020205020404" pitchFamily="49" charset="0"/>
              </a:rPr>
              <a:t> IS NULL;</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61</a:t>
            </a:fld>
            <a:endParaRPr lang="fr-BE"/>
          </a:p>
        </p:txBody>
      </p:sp>
    </p:spTree>
    <p:extLst>
      <p:ext uri="{BB962C8B-B14F-4D97-AF65-F5344CB8AC3E}">
        <p14:creationId xmlns:p14="http://schemas.microsoft.com/office/powerpoint/2010/main" val="2461023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nom</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LEFT OUTER JOIN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  ON </a:t>
            </a:r>
            <a:r>
              <a:rPr lang="fr-BE" sz="1200" b="0" dirty="0" err="1">
                <a:latin typeface="Courier New" panose="02070309020205020404" pitchFamily="49" charset="0"/>
                <a:cs typeface="Courier New" panose="02070309020205020404" pitchFamily="49" charset="0"/>
              </a:rPr>
              <a:t>Employes.NumSecu</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EmpPro.NumSecu</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EmpPro.NumSecu</a:t>
            </a:r>
            <a:r>
              <a:rPr lang="fr-BE" sz="1200" b="0" dirty="0">
                <a:latin typeface="Courier New" panose="02070309020205020404" pitchFamily="49" charset="0"/>
                <a:cs typeface="Courier New" panose="02070309020205020404" pitchFamily="49" charset="0"/>
              </a:rPr>
              <a:t> IS NULL;</a:t>
            </a:r>
          </a:p>
          <a:p>
            <a:pPr marL="0" indent="0">
              <a:buNone/>
            </a:pPr>
            <a:endParaRPr lang="fr-BE" sz="800" b="0" dirty="0">
              <a:latin typeface="Courier New" panose="02070309020205020404" pitchFamily="49" charset="0"/>
              <a:cs typeface="Courier New" panose="02070309020205020404" pitchFamily="49" charset="0"/>
            </a:endParaRPr>
          </a:p>
          <a:p>
            <a:pPr marL="0" indent="0">
              <a:buNone/>
            </a:pPr>
            <a:r>
              <a:rPr lang="fr-BE" sz="1100" b="0" dirty="0">
                <a:latin typeface="Courier New" panose="02070309020205020404" pitchFamily="49" charset="0"/>
                <a:cs typeface="Courier New" panose="02070309020205020404" pitchFamily="49" charset="0"/>
              </a:rPr>
              <a:t>SELECT </a:t>
            </a:r>
            <a:r>
              <a:rPr lang="fr-BE" sz="1100" b="0" dirty="0" err="1">
                <a:latin typeface="Courier New" panose="02070309020205020404" pitchFamily="49" charset="0"/>
                <a:cs typeface="Courier New" panose="02070309020205020404" pitchFamily="49" charset="0"/>
              </a:rPr>
              <a:t>NumSecu</a:t>
            </a:r>
            <a:endParaRPr lang="fr-BE" sz="1100" b="0" dirty="0">
              <a:latin typeface="Courier New" panose="02070309020205020404" pitchFamily="49" charset="0"/>
              <a:cs typeface="Courier New" panose="02070309020205020404" pitchFamily="49" charset="0"/>
            </a:endParaRPr>
          </a:p>
          <a:p>
            <a:pPr marL="0" indent="0">
              <a:buNone/>
            </a:pPr>
            <a:r>
              <a:rPr lang="fr-BE" sz="1100" b="0" dirty="0">
                <a:latin typeface="Courier New" panose="02070309020205020404" pitchFamily="49" charset="0"/>
                <a:cs typeface="Courier New" panose="02070309020205020404" pitchFamily="49" charset="0"/>
              </a:rPr>
              <a:t>FROM </a:t>
            </a:r>
            <a:r>
              <a:rPr lang="fr-BE" sz="1100" b="0" dirty="0" err="1">
                <a:latin typeface="Courier New" panose="02070309020205020404" pitchFamily="49" charset="0"/>
                <a:cs typeface="Courier New" panose="02070309020205020404" pitchFamily="49" charset="0"/>
              </a:rPr>
              <a:t>Employes</a:t>
            </a:r>
            <a:endParaRPr lang="fr-BE" sz="1100" b="0" dirty="0">
              <a:latin typeface="Courier New" panose="02070309020205020404" pitchFamily="49" charset="0"/>
              <a:cs typeface="Courier New" panose="02070309020205020404" pitchFamily="49" charset="0"/>
            </a:endParaRPr>
          </a:p>
          <a:p>
            <a:pPr marL="0" indent="0">
              <a:buNone/>
            </a:pPr>
            <a:r>
              <a:rPr lang="fr-BE" sz="1100" b="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MINUS</a:t>
            </a:r>
            <a:endParaRPr lang="fr-BE" sz="1100" b="0" dirty="0">
              <a:latin typeface="Courier New" panose="02070309020205020404" pitchFamily="49" charset="0"/>
              <a:cs typeface="Courier New" panose="02070309020205020404" pitchFamily="49" charset="0"/>
            </a:endParaRPr>
          </a:p>
          <a:p>
            <a:pPr marL="0" indent="0">
              <a:buNone/>
            </a:pPr>
            <a:r>
              <a:rPr lang="fr-BE" sz="1100" b="0" dirty="0">
                <a:latin typeface="Courier New" panose="02070309020205020404" pitchFamily="49" charset="0"/>
                <a:cs typeface="Courier New" panose="02070309020205020404" pitchFamily="49" charset="0"/>
              </a:rPr>
              <a:t>SELECT </a:t>
            </a:r>
            <a:r>
              <a:rPr lang="fr-BE" sz="1100" b="0" dirty="0" err="1">
                <a:latin typeface="Courier New" panose="02070309020205020404" pitchFamily="49" charset="0"/>
                <a:cs typeface="Courier New" panose="02070309020205020404" pitchFamily="49" charset="0"/>
              </a:rPr>
              <a:t>NumSecu</a:t>
            </a:r>
            <a:endParaRPr lang="fr-BE" sz="1100" b="0" dirty="0">
              <a:latin typeface="Courier New" panose="02070309020205020404" pitchFamily="49" charset="0"/>
              <a:cs typeface="Courier New" panose="02070309020205020404" pitchFamily="49" charset="0"/>
            </a:endParaRPr>
          </a:p>
          <a:p>
            <a:pPr marL="0" indent="0">
              <a:buNone/>
            </a:pPr>
            <a:r>
              <a:rPr lang="fr-BE" sz="1100" b="0" dirty="0">
                <a:latin typeface="Courier New" panose="02070309020205020404" pitchFamily="49" charset="0"/>
                <a:cs typeface="Courier New" panose="02070309020205020404" pitchFamily="49" charset="0"/>
              </a:rPr>
              <a:t>FROM </a:t>
            </a:r>
            <a:r>
              <a:rPr lang="fr-BE" sz="1100" b="0" dirty="0" err="1">
                <a:latin typeface="Courier New" panose="02070309020205020404" pitchFamily="49" charset="0"/>
                <a:cs typeface="Courier New" panose="02070309020205020404" pitchFamily="49" charset="0"/>
              </a:rPr>
              <a:t>EmpPro</a:t>
            </a:r>
            <a:r>
              <a:rPr lang="fr-BE" sz="11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62</a:t>
            </a:fld>
            <a:endParaRPr lang="fr-BE"/>
          </a:p>
        </p:txBody>
      </p:sp>
    </p:spTree>
    <p:extLst>
      <p:ext uri="{BB962C8B-B14F-4D97-AF65-F5344CB8AC3E}">
        <p14:creationId xmlns:p14="http://schemas.microsoft.com/office/powerpoint/2010/main" val="24610233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NULL, NULL, NULL</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UNION ALL</a:t>
            </a:r>
          </a:p>
          <a:p>
            <a:pPr marL="0" indent="0">
              <a:buNone/>
            </a:pPr>
            <a:r>
              <a:rPr lang="fr-BE" sz="1200" b="0" dirty="0">
                <a:latin typeface="Courier New" panose="02070309020205020404" pitchFamily="49" charset="0"/>
                <a:cs typeface="Courier New" panose="02070309020205020404" pitchFamily="49" charset="0"/>
              </a:rPr>
              <a:t>SELECT NULL, NULL, NULL, Departements.*</a:t>
            </a:r>
          </a:p>
          <a:p>
            <a:pPr marL="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Departements</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64</a:t>
            </a:fld>
            <a:endParaRPr lang="fr-BE"/>
          </a:p>
        </p:txBody>
      </p:sp>
    </p:spTree>
    <p:extLst>
      <p:ext uri="{BB962C8B-B14F-4D97-AF65-F5344CB8AC3E}">
        <p14:creationId xmlns:p14="http://schemas.microsoft.com/office/powerpoint/2010/main" val="155106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a:t>
            </a:fld>
            <a:endParaRPr lang="fr-BE"/>
          </a:p>
        </p:txBody>
      </p:sp>
    </p:spTree>
    <p:extLst>
      <p:ext uri="{BB962C8B-B14F-4D97-AF65-F5344CB8AC3E}">
        <p14:creationId xmlns:p14="http://schemas.microsoft.com/office/powerpoint/2010/main" val="38009861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NomPro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FROM 	(SELECT * </a:t>
            </a:r>
          </a:p>
          <a:p>
            <a:pPr marL="0" indent="0">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NATURAL JOIN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buNone/>
            </a:pPr>
            <a:r>
              <a:rPr lang="fr-BE" sz="1200" b="0" dirty="0">
                <a:latin typeface="Courier New" panose="02070309020205020404" pitchFamily="49" charset="0"/>
                <a:cs typeface="Courier New" panose="02070309020205020404" pitchFamily="49" charset="0"/>
              </a:rPr>
              <a:t>	 WHERE UPPER(nom) = 'DE NIRO')</a:t>
            </a:r>
          </a:p>
          <a:p>
            <a:pPr marL="0" indent="0">
              <a:buNone/>
            </a:pPr>
            <a:r>
              <a:rPr lang="fr-BE" sz="1200" b="0" dirty="0">
                <a:latin typeface="Courier New" panose="02070309020205020404" pitchFamily="49" charset="0"/>
                <a:cs typeface="Courier New" panose="02070309020205020404" pitchFamily="49" charset="0"/>
              </a:rPr>
              <a:t>  JOIN Projets USING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65</a:t>
            </a:fld>
            <a:endParaRPr lang="fr-BE"/>
          </a:p>
        </p:txBody>
      </p:sp>
    </p:spTree>
    <p:extLst>
      <p:ext uri="{BB962C8B-B14F-4D97-AF65-F5344CB8AC3E}">
        <p14:creationId xmlns:p14="http://schemas.microsoft.com/office/powerpoint/2010/main" val="468036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 Requête 1</a:t>
            </a:r>
          </a:p>
          <a:p>
            <a:r>
              <a:rPr lang="fr-BE" dirty="0"/>
              <a:t>---------------</a:t>
            </a:r>
          </a:p>
          <a:p>
            <a:r>
              <a:rPr lang="fr-BE" dirty="0"/>
              <a:t>-- Manuelle : </a:t>
            </a:r>
          </a:p>
          <a:p>
            <a:r>
              <a:rPr lang="en-US" dirty="0"/>
              <a:t>    SELECT Nom, </a:t>
            </a:r>
            <a:r>
              <a:rPr lang="en-US" dirty="0" err="1"/>
              <a:t>NomDep</a:t>
            </a:r>
            <a:endParaRPr lang="en-US" dirty="0"/>
          </a:p>
          <a:p>
            <a:r>
              <a:rPr lang="en-US" dirty="0"/>
              <a:t>    FROM </a:t>
            </a:r>
            <a:r>
              <a:rPr lang="en-US" dirty="0" err="1"/>
              <a:t>Employes</a:t>
            </a:r>
            <a:r>
              <a:rPr lang="en-US" dirty="0"/>
              <a:t>, </a:t>
            </a:r>
            <a:r>
              <a:rPr lang="en-US" dirty="0" err="1"/>
              <a:t>Departements</a:t>
            </a:r>
            <a:r>
              <a:rPr lang="en-US" dirty="0"/>
              <a:t> </a:t>
            </a:r>
          </a:p>
          <a:p>
            <a:r>
              <a:rPr lang="en-US" dirty="0"/>
              <a:t>    WHERE </a:t>
            </a:r>
            <a:r>
              <a:rPr lang="en-US" dirty="0" err="1"/>
              <a:t>Employes.NumDep</a:t>
            </a:r>
            <a:r>
              <a:rPr lang="en-US" dirty="0"/>
              <a:t> = </a:t>
            </a:r>
            <a:r>
              <a:rPr lang="en-US" dirty="0" err="1"/>
              <a:t>Departements.NumDep</a:t>
            </a:r>
            <a:r>
              <a:rPr lang="en-US" dirty="0"/>
              <a:t>;</a:t>
            </a:r>
            <a:endParaRPr lang="fr-BE" dirty="0"/>
          </a:p>
          <a:p>
            <a:endParaRPr lang="fr-BE" dirty="0"/>
          </a:p>
          <a:p>
            <a:r>
              <a:rPr lang="fr-BE" dirty="0"/>
              <a:t>-- Interne : </a:t>
            </a:r>
          </a:p>
          <a:p>
            <a:r>
              <a:rPr lang="fr-BE" dirty="0"/>
              <a:t>    SELECT Nom, </a:t>
            </a:r>
            <a:r>
              <a:rPr lang="fr-BE" dirty="0" err="1"/>
              <a:t>NomDep</a:t>
            </a:r>
            <a:endParaRPr lang="fr-BE" dirty="0"/>
          </a:p>
          <a:p>
            <a:r>
              <a:rPr lang="fr-BE" dirty="0"/>
              <a:t>    FROM </a:t>
            </a:r>
            <a:r>
              <a:rPr lang="fr-BE" dirty="0" err="1"/>
              <a:t>Employes</a:t>
            </a:r>
            <a:r>
              <a:rPr lang="fr-BE" dirty="0"/>
              <a:t> INNER JOIN </a:t>
            </a:r>
            <a:r>
              <a:rPr lang="fr-BE" dirty="0" err="1"/>
              <a:t>Departements</a:t>
            </a:r>
            <a:r>
              <a:rPr lang="fr-BE" dirty="0"/>
              <a:t> </a:t>
            </a:r>
          </a:p>
          <a:p>
            <a:r>
              <a:rPr lang="fr-BE" dirty="0"/>
              <a:t>       ON (</a:t>
            </a:r>
            <a:r>
              <a:rPr lang="fr-BE" dirty="0" err="1"/>
              <a:t>Employes.NumDep</a:t>
            </a:r>
            <a:r>
              <a:rPr lang="fr-BE" dirty="0"/>
              <a:t> = </a:t>
            </a:r>
            <a:r>
              <a:rPr lang="fr-BE" dirty="0" err="1"/>
              <a:t>Departements.NumDep</a:t>
            </a:r>
            <a:r>
              <a:rPr lang="fr-BE" dirty="0"/>
              <a:t>);</a:t>
            </a:r>
          </a:p>
          <a:p>
            <a:endParaRPr lang="fr-BE" dirty="0"/>
          </a:p>
          <a:p>
            <a:r>
              <a:rPr lang="fr-BE" dirty="0"/>
              <a:t>-- OU</a:t>
            </a:r>
          </a:p>
          <a:p>
            <a:r>
              <a:rPr lang="en-US" dirty="0"/>
              <a:t>    SELECT Nom, </a:t>
            </a:r>
            <a:r>
              <a:rPr lang="en-US" dirty="0" err="1"/>
              <a:t>NomDep</a:t>
            </a:r>
            <a:endParaRPr lang="en-US" dirty="0"/>
          </a:p>
          <a:p>
            <a:r>
              <a:rPr lang="en-US" dirty="0"/>
              <a:t>    FROM </a:t>
            </a:r>
            <a:r>
              <a:rPr lang="en-US" dirty="0" err="1"/>
              <a:t>Employes</a:t>
            </a:r>
            <a:r>
              <a:rPr lang="en-US" dirty="0"/>
              <a:t> INNER JOIN </a:t>
            </a:r>
            <a:r>
              <a:rPr lang="en-US" dirty="0" err="1"/>
              <a:t>Departements</a:t>
            </a:r>
            <a:r>
              <a:rPr lang="en-US" dirty="0"/>
              <a:t> </a:t>
            </a:r>
          </a:p>
          <a:p>
            <a:r>
              <a:rPr lang="en-US" dirty="0"/>
              <a:t>       USING (</a:t>
            </a:r>
            <a:r>
              <a:rPr lang="en-US" dirty="0" err="1"/>
              <a:t>NumDep</a:t>
            </a:r>
            <a:r>
              <a:rPr lang="en-US" dirty="0"/>
              <a:t>);</a:t>
            </a:r>
            <a:endParaRPr lang="fr-BE" dirty="0"/>
          </a:p>
          <a:p>
            <a:endParaRPr lang="fr-BE" dirty="0"/>
          </a:p>
          <a:p>
            <a:r>
              <a:rPr lang="fr-BE" dirty="0"/>
              <a:t>-- Naturelle : </a:t>
            </a:r>
          </a:p>
          <a:p>
            <a:r>
              <a:rPr lang="fr-BE" dirty="0"/>
              <a:t>    SELECT Nom, </a:t>
            </a:r>
            <a:r>
              <a:rPr lang="fr-BE" dirty="0" err="1"/>
              <a:t>NomDep</a:t>
            </a:r>
            <a:endParaRPr lang="fr-BE" dirty="0"/>
          </a:p>
          <a:p>
            <a:r>
              <a:rPr lang="fr-BE" dirty="0"/>
              <a:t>    FROM </a:t>
            </a:r>
            <a:r>
              <a:rPr lang="fr-BE" dirty="0" err="1"/>
              <a:t>Employes</a:t>
            </a:r>
            <a:r>
              <a:rPr lang="fr-BE" dirty="0"/>
              <a:t> NATURAL JOIN </a:t>
            </a:r>
            <a:r>
              <a:rPr lang="fr-BE" dirty="0" err="1"/>
              <a:t>Departements</a:t>
            </a:r>
            <a:r>
              <a:rPr lang="fr-BE" dirty="0"/>
              <a:t>;</a:t>
            </a:r>
          </a:p>
          <a:p>
            <a:endParaRPr lang="fr-BE" dirty="0"/>
          </a:p>
          <a:p>
            <a:r>
              <a:rPr lang="fr-BE" dirty="0"/>
              <a:t>-- Attention, dans ce cas-ci, on obtient moins de </a:t>
            </a:r>
            <a:r>
              <a:rPr lang="fr-BE" dirty="0" err="1"/>
              <a:t>tuple</a:t>
            </a:r>
            <a:r>
              <a:rPr lang="fr-BE" baseline="0" dirty="0"/>
              <a:t> car la jointure est faite sur le </a:t>
            </a:r>
            <a:r>
              <a:rPr lang="fr-BE" baseline="0" dirty="0" err="1"/>
              <a:t>NumSecu</a:t>
            </a:r>
            <a:r>
              <a:rPr lang="fr-BE" baseline="0" dirty="0"/>
              <a:t> en plus du </a:t>
            </a:r>
            <a:r>
              <a:rPr lang="fr-BE" baseline="0" dirty="0" err="1"/>
              <a:t>NumDep</a:t>
            </a:r>
            <a:r>
              <a:rPr lang="fr-BE" baseline="0" dirty="0"/>
              <a:t>, or la --- jointure sur le </a:t>
            </a:r>
            <a:r>
              <a:rPr lang="fr-BE" baseline="0" dirty="0" err="1"/>
              <a:t>NumSecu</a:t>
            </a:r>
            <a:r>
              <a:rPr lang="fr-BE" baseline="0" dirty="0"/>
              <a:t> ne doit pas intervenir dans ce cas-ci !!</a:t>
            </a:r>
          </a:p>
          <a:p>
            <a:endParaRPr lang="fr-BE" baseline="0" dirty="0"/>
          </a:p>
          <a:p>
            <a:r>
              <a:rPr lang="fr-BE" baseline="0" dirty="0"/>
              <a:t>-- Requête 2</a:t>
            </a:r>
          </a:p>
          <a:p>
            <a:r>
              <a:rPr lang="fr-BE" baseline="0" dirty="0"/>
              <a:t>---------------</a:t>
            </a:r>
          </a:p>
          <a:p>
            <a:r>
              <a:rPr lang="fr-BE" dirty="0"/>
              <a:t>    SELECT E1.Nom, E2.Nom, E1.Commune</a:t>
            </a:r>
          </a:p>
          <a:p>
            <a:r>
              <a:rPr lang="fr-BE" dirty="0"/>
              <a:t>    FROM </a:t>
            </a:r>
            <a:r>
              <a:rPr lang="fr-BE" dirty="0" err="1"/>
              <a:t>Employes</a:t>
            </a:r>
            <a:r>
              <a:rPr lang="fr-BE" dirty="0"/>
              <a:t> E1, </a:t>
            </a:r>
            <a:r>
              <a:rPr lang="fr-BE" dirty="0" err="1"/>
              <a:t>Employes</a:t>
            </a:r>
            <a:r>
              <a:rPr lang="fr-BE" dirty="0"/>
              <a:t> E2</a:t>
            </a:r>
          </a:p>
          <a:p>
            <a:r>
              <a:rPr lang="fr-BE" dirty="0"/>
              <a:t>    WHERE E1.Commune = E2.Commune</a:t>
            </a:r>
          </a:p>
          <a:p>
            <a:r>
              <a:rPr lang="fr-BE" dirty="0"/>
              <a:t>        AND E1.Nom &lt; E2.Nom</a:t>
            </a:r>
          </a:p>
          <a:p>
            <a:r>
              <a:rPr lang="fr-BE" dirty="0"/>
              <a:t>    ORDER BY E1.Nom;</a:t>
            </a:r>
          </a:p>
          <a:p>
            <a:endParaRPr lang="fr-BE" dirty="0"/>
          </a:p>
          <a:p>
            <a:r>
              <a:rPr lang="fr-BE" dirty="0"/>
              <a:t>-- Attention si on enlève E1.Nom &lt; E2.Nom !!!</a:t>
            </a:r>
          </a:p>
          <a:p>
            <a:endParaRPr lang="fr-BE" dirty="0"/>
          </a:p>
          <a:p>
            <a:r>
              <a:rPr lang="fr-BE" dirty="0"/>
              <a:t>-- Requête 3</a:t>
            </a:r>
          </a:p>
          <a:p>
            <a:r>
              <a:rPr lang="fr-BE" dirty="0"/>
              <a:t>---------------</a:t>
            </a:r>
          </a:p>
          <a:p>
            <a:r>
              <a:rPr lang="fr-BE" dirty="0"/>
              <a:t>    SELECT D1.NomDep, D2.NomDep</a:t>
            </a:r>
          </a:p>
          <a:p>
            <a:r>
              <a:rPr lang="fr-BE" dirty="0"/>
              <a:t>    FROM </a:t>
            </a:r>
            <a:r>
              <a:rPr lang="fr-BE" dirty="0" err="1"/>
              <a:t>Departements</a:t>
            </a:r>
            <a:r>
              <a:rPr lang="fr-BE" dirty="0"/>
              <a:t> D1 INNER JOIN </a:t>
            </a:r>
            <a:r>
              <a:rPr lang="fr-BE" dirty="0" err="1"/>
              <a:t>Departements</a:t>
            </a:r>
            <a:r>
              <a:rPr lang="fr-BE" dirty="0"/>
              <a:t> D2 USING (</a:t>
            </a:r>
            <a:r>
              <a:rPr lang="fr-BE" dirty="0" err="1"/>
              <a:t>NumSecu</a:t>
            </a:r>
            <a:r>
              <a:rPr lang="fr-BE" dirty="0"/>
              <a:t>)</a:t>
            </a:r>
          </a:p>
          <a:p>
            <a:r>
              <a:rPr lang="fr-BE" dirty="0"/>
              <a:t>    WHERE D1.NomDep &lt; D2.NomDep;</a:t>
            </a:r>
          </a:p>
          <a:p>
            <a:endParaRPr lang="fr-BE" dirty="0"/>
          </a:p>
          <a:p>
            <a:r>
              <a:rPr lang="fr-BE" dirty="0"/>
              <a:t>-- Requête 4</a:t>
            </a:r>
          </a:p>
          <a:p>
            <a:r>
              <a:rPr lang="fr-BE" dirty="0"/>
              <a:t>---------------</a:t>
            </a:r>
          </a:p>
          <a:p>
            <a:r>
              <a:rPr lang="en-US" dirty="0"/>
              <a:t>    SELECT </a:t>
            </a:r>
            <a:r>
              <a:rPr lang="en-US" dirty="0" err="1"/>
              <a:t>NomPro</a:t>
            </a:r>
            <a:endParaRPr lang="en-US" dirty="0"/>
          </a:p>
          <a:p>
            <a:r>
              <a:rPr lang="en-US" dirty="0"/>
              <a:t>    FROM </a:t>
            </a:r>
            <a:r>
              <a:rPr lang="en-US" dirty="0" err="1"/>
              <a:t>Projets</a:t>
            </a:r>
            <a:r>
              <a:rPr lang="en-US" dirty="0"/>
              <a:t> LEFT JOIN </a:t>
            </a:r>
            <a:r>
              <a:rPr lang="en-US" dirty="0" err="1"/>
              <a:t>EmpPro</a:t>
            </a:r>
            <a:r>
              <a:rPr lang="en-US" dirty="0"/>
              <a:t> USING (</a:t>
            </a:r>
            <a:r>
              <a:rPr lang="en-US" dirty="0" err="1"/>
              <a:t>NumPro</a:t>
            </a:r>
            <a:r>
              <a:rPr lang="en-US" dirty="0"/>
              <a:t>)</a:t>
            </a:r>
          </a:p>
          <a:p>
            <a:r>
              <a:rPr lang="en-US" dirty="0"/>
              <a:t>    WHERE </a:t>
            </a:r>
            <a:r>
              <a:rPr lang="en-US" dirty="0" err="1"/>
              <a:t>NumSecu</a:t>
            </a:r>
            <a:r>
              <a:rPr lang="en-US" dirty="0"/>
              <a:t> IS NULL;</a:t>
            </a:r>
          </a:p>
          <a:p>
            <a:endParaRPr lang="en-US" dirty="0"/>
          </a:p>
          <a:p>
            <a:r>
              <a:rPr lang="en-US" dirty="0"/>
              <a:t>-- Est-</a:t>
            </a:r>
            <a:r>
              <a:rPr lang="en-US" dirty="0" err="1"/>
              <a:t>ce</a:t>
            </a:r>
            <a:r>
              <a:rPr lang="en-US" dirty="0"/>
              <a:t> que </a:t>
            </a:r>
            <a:r>
              <a:rPr lang="en-US" dirty="0" err="1"/>
              <a:t>cela</a:t>
            </a:r>
            <a:r>
              <a:rPr lang="en-US" dirty="0"/>
              <a:t> a un </a:t>
            </a:r>
            <a:r>
              <a:rPr lang="en-US" dirty="0" err="1"/>
              <a:t>sens</a:t>
            </a:r>
            <a:r>
              <a:rPr lang="en-US" dirty="0"/>
              <a:t> de tester </a:t>
            </a:r>
            <a:r>
              <a:rPr lang="en-US" dirty="0" err="1"/>
              <a:t>si</a:t>
            </a:r>
            <a:r>
              <a:rPr lang="en-US" dirty="0"/>
              <a:t> un champ de la </a:t>
            </a:r>
            <a:r>
              <a:rPr lang="en-US" dirty="0" err="1"/>
              <a:t>clé</a:t>
            </a:r>
            <a:r>
              <a:rPr lang="en-US" dirty="0"/>
              <a:t> </a:t>
            </a:r>
            <a:r>
              <a:rPr lang="en-US" dirty="0" err="1"/>
              <a:t>primaire</a:t>
            </a:r>
            <a:r>
              <a:rPr lang="en-US" dirty="0"/>
              <a:t> </a:t>
            </a:r>
            <a:r>
              <a:rPr lang="en-US" dirty="0" err="1"/>
              <a:t>d'une</a:t>
            </a:r>
            <a:r>
              <a:rPr lang="en-US" dirty="0"/>
              <a:t> des tables </a:t>
            </a:r>
            <a:r>
              <a:rPr lang="en-US" dirty="0" err="1"/>
              <a:t>est</a:t>
            </a:r>
            <a:r>
              <a:rPr lang="en-US" dirty="0"/>
              <a:t> null ????</a:t>
            </a:r>
          </a:p>
          <a:p>
            <a:endParaRPr lang="en-US" dirty="0"/>
          </a:p>
          <a:p>
            <a:r>
              <a:rPr lang="en-US" dirty="0"/>
              <a:t>-- </a:t>
            </a:r>
            <a:r>
              <a:rPr lang="en-US" dirty="0" err="1"/>
              <a:t>Requête</a:t>
            </a:r>
            <a:r>
              <a:rPr lang="en-US" dirty="0"/>
              <a:t> 5</a:t>
            </a:r>
          </a:p>
          <a:p>
            <a:r>
              <a:rPr lang="en-US" dirty="0"/>
              <a:t>---------------</a:t>
            </a:r>
          </a:p>
          <a:p>
            <a:r>
              <a:rPr lang="en-US" dirty="0"/>
              <a:t>    SELECT Nom</a:t>
            </a:r>
          </a:p>
          <a:p>
            <a:r>
              <a:rPr lang="en-US" dirty="0"/>
              <a:t>    FROM </a:t>
            </a:r>
            <a:r>
              <a:rPr lang="en-US" dirty="0" err="1"/>
              <a:t>Employes</a:t>
            </a:r>
            <a:r>
              <a:rPr lang="en-US" dirty="0"/>
              <a:t> LEFT JOIN </a:t>
            </a:r>
            <a:r>
              <a:rPr lang="en-US" dirty="0" err="1"/>
              <a:t>EmpPro</a:t>
            </a:r>
            <a:r>
              <a:rPr lang="en-US" dirty="0"/>
              <a:t> USING (</a:t>
            </a:r>
            <a:r>
              <a:rPr lang="en-US" dirty="0" err="1"/>
              <a:t>NumSecu</a:t>
            </a:r>
            <a:r>
              <a:rPr lang="en-US" dirty="0"/>
              <a:t>)</a:t>
            </a:r>
          </a:p>
          <a:p>
            <a:r>
              <a:rPr lang="en-US" dirty="0"/>
              <a:t>    WHERE </a:t>
            </a:r>
            <a:r>
              <a:rPr lang="en-US" dirty="0" err="1"/>
              <a:t>NumPro</a:t>
            </a:r>
            <a:r>
              <a:rPr lang="en-US" dirty="0"/>
              <a:t> IS NULL;</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66</a:t>
            </a:fld>
            <a:endParaRPr lang="fr-BE"/>
          </a:p>
        </p:txBody>
      </p:sp>
    </p:spTree>
    <p:extLst>
      <p:ext uri="{BB962C8B-B14F-4D97-AF65-F5344CB8AC3E}">
        <p14:creationId xmlns:p14="http://schemas.microsoft.com/office/powerpoint/2010/main" val="971214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73</a:t>
            </a:fld>
            <a:endParaRPr lang="fr-BE"/>
          </a:p>
        </p:txBody>
      </p:sp>
    </p:spTree>
    <p:extLst>
      <p:ext uri="{BB962C8B-B14F-4D97-AF65-F5344CB8AC3E}">
        <p14:creationId xmlns:p14="http://schemas.microsoft.com/office/powerpoint/2010/main" val="3506591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74</a:t>
            </a:fld>
            <a:endParaRPr lang="fr-BE"/>
          </a:p>
        </p:txBody>
      </p:sp>
    </p:spTree>
    <p:extLst>
      <p:ext uri="{BB962C8B-B14F-4D97-AF65-F5344CB8AC3E}">
        <p14:creationId xmlns:p14="http://schemas.microsoft.com/office/powerpoint/2010/main" val="35065911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75</a:t>
            </a:fld>
            <a:endParaRPr lang="fr-BE"/>
          </a:p>
        </p:txBody>
      </p:sp>
    </p:spTree>
    <p:extLst>
      <p:ext uri="{BB962C8B-B14F-4D97-AF65-F5344CB8AC3E}">
        <p14:creationId xmlns:p14="http://schemas.microsoft.com/office/powerpoint/2010/main" val="35065911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Refaire</a:t>
            </a:r>
            <a:r>
              <a:rPr lang="fr-BE" baseline="0" dirty="0"/>
              <a:t> la requête en remplaçant le numéro de département par 'd9'.  Ce département n'existe pas =&gt; seul le champ NB reçoit une valeur : 0.  Pour les autres, rien n'est affiché car ils sont NULL.</a:t>
            </a:r>
          </a:p>
          <a:p>
            <a:endParaRPr lang="fr-BE" baseline="0" dirty="0"/>
          </a:p>
          <a:p>
            <a:pPr marL="355600" indent="0">
              <a:buNone/>
            </a:pPr>
            <a:r>
              <a:rPr lang="fr-BE" sz="1200" b="0" dirty="0">
                <a:latin typeface="Courier New" panose="02070309020205020404" pitchFamily="49" charset="0"/>
                <a:cs typeface="Courier New" panose="02070309020205020404" pitchFamily="49" charset="0"/>
              </a:rPr>
              <a:t>SELECT COUNT(</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AS NB,</a:t>
            </a:r>
          </a:p>
          <a:p>
            <a:pPr marL="355600" indent="0">
              <a:buNone/>
            </a:pPr>
            <a:r>
              <a:rPr lang="fr-BE" sz="1200" b="0" dirty="0">
                <a:latin typeface="Courier New" panose="02070309020205020404" pitchFamily="49" charset="0"/>
                <a:cs typeface="Courier New" panose="02070309020205020404" pitchFamily="49" charset="0"/>
              </a:rPr>
              <a:t>       AVG(</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AS Moyenne,</a:t>
            </a:r>
          </a:p>
          <a:p>
            <a:pPr marL="355600" indent="0">
              <a:buNone/>
            </a:pPr>
            <a:r>
              <a:rPr lang="fr-BE" sz="1200" b="0" dirty="0">
                <a:latin typeface="Courier New" panose="02070309020205020404" pitchFamily="49" charset="0"/>
                <a:cs typeface="Courier New" panose="02070309020205020404" pitchFamily="49" charset="0"/>
              </a:rPr>
              <a:t>       MIN(</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AS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Min",</a:t>
            </a:r>
          </a:p>
          <a:p>
            <a:pPr marL="355600" indent="0">
              <a:buNone/>
            </a:pPr>
            <a:r>
              <a:rPr lang="fr-BE" sz="1200" b="0" dirty="0">
                <a:latin typeface="Courier New" panose="02070309020205020404" pitchFamily="49" charset="0"/>
                <a:cs typeface="Courier New" panose="02070309020205020404" pitchFamily="49" charset="0"/>
              </a:rPr>
              <a:t>       MAX(</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AS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Max"</a:t>
            </a:r>
          </a:p>
          <a:p>
            <a:pPr marL="35560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 'd00004';</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76</a:t>
            </a:fld>
            <a:endParaRPr lang="fr-BE"/>
          </a:p>
        </p:txBody>
      </p:sp>
    </p:spTree>
    <p:extLst>
      <p:ext uri="{BB962C8B-B14F-4D97-AF65-F5344CB8AC3E}">
        <p14:creationId xmlns:p14="http://schemas.microsoft.com/office/powerpoint/2010/main" val="35065911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Bareme</a:t>
            </a:r>
            <a:endParaRPr lang="fr-BE" sz="1200" b="0" dirty="0">
              <a:latin typeface="Courier New" panose="02070309020205020404" pitchFamily="49" charset="0"/>
              <a:cs typeface="Courier New" panose="02070309020205020404" pitchFamily="49" charset="0"/>
            </a:endParaRPr>
          </a:p>
          <a:p>
            <a:pPr marL="35560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 (SELECT MIN(</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a:t>
            </a:r>
          </a:p>
          <a:p>
            <a:pPr marL="355600" indent="0">
              <a:buNone/>
            </a:pPr>
            <a:r>
              <a:rPr lang="fr-BE" sz="1200" b="0" dirty="0">
                <a:latin typeface="Courier New" panose="02070309020205020404" pitchFamily="49" charset="0"/>
                <a:cs typeface="Courier New" panose="02070309020205020404" pitchFamily="49" charset="0"/>
              </a:rPr>
              <a:t>UNION</a:t>
            </a:r>
            <a:endParaRPr lang="fr-BE" sz="1600" b="0" dirty="0">
              <a:solidFill>
                <a:schemeClr val="tx1"/>
              </a:solidFill>
              <a:cs typeface="Courier New" panose="02070309020205020404" pitchFamily="49" charset="0"/>
            </a:endParaRPr>
          </a:p>
          <a:p>
            <a:pPr marL="355600" indent="0">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Bareme</a:t>
            </a:r>
            <a:endParaRPr lang="fr-BE" sz="1200" b="0" dirty="0">
              <a:latin typeface="Courier New" panose="02070309020205020404" pitchFamily="49" charset="0"/>
              <a:cs typeface="Courier New" panose="02070309020205020404" pitchFamily="49" charset="0"/>
            </a:endParaRPr>
          </a:p>
          <a:p>
            <a:pPr marL="35560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 (SELECT MAX(</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77</a:t>
            </a:fld>
            <a:endParaRPr lang="fr-BE"/>
          </a:p>
        </p:txBody>
      </p:sp>
    </p:spTree>
    <p:extLst>
      <p:ext uri="{BB962C8B-B14F-4D97-AF65-F5344CB8AC3E}">
        <p14:creationId xmlns:p14="http://schemas.microsoft.com/office/powerpoint/2010/main" val="35065911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buNone/>
            </a:pPr>
            <a:r>
              <a:rPr lang="fr-BE" sz="1200" b="0" dirty="0">
                <a:latin typeface="Courier New" panose="02070309020205020404" pitchFamily="49" charset="0"/>
                <a:cs typeface="Courier New" panose="02070309020205020404" pitchFamily="49" charset="0"/>
              </a:rPr>
              <a:t>SELECT E1.Nom, E1.Prenom, E1.Bareme</a:t>
            </a:r>
          </a:p>
          <a:p>
            <a:pPr marL="355600" indent="0">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E1,</a:t>
            </a:r>
          </a:p>
          <a:p>
            <a:pPr marL="355600" indent="0">
              <a:buNone/>
            </a:pPr>
            <a:r>
              <a:rPr lang="fr-BE" sz="1200" b="0" dirty="0">
                <a:latin typeface="Courier New" panose="02070309020205020404" pitchFamily="49" charset="0"/>
                <a:cs typeface="Courier New" panose="02070309020205020404" pitchFamily="49" charset="0"/>
              </a:rPr>
              <a:t>  (SELECT MIN(</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AS </a:t>
            </a:r>
            <a:r>
              <a:rPr lang="fr-BE" sz="1200" b="0" dirty="0" err="1">
                <a:latin typeface="Courier New" panose="02070309020205020404" pitchFamily="49" charset="0"/>
                <a:cs typeface="Courier New" panose="02070309020205020404" pitchFamily="49" charset="0"/>
              </a:rPr>
              <a:t>BaremeMin</a:t>
            </a: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E2,</a:t>
            </a:r>
          </a:p>
          <a:p>
            <a:pPr marL="355600" indent="0">
              <a:buNone/>
            </a:pPr>
            <a:r>
              <a:rPr lang="fr-BE" sz="1200" b="0" dirty="0">
                <a:latin typeface="Courier New" panose="02070309020205020404" pitchFamily="49" charset="0"/>
                <a:cs typeface="Courier New" panose="02070309020205020404" pitchFamily="49" charset="0"/>
              </a:rPr>
              <a:t>  (SELECT MAX(</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AS </a:t>
            </a:r>
            <a:r>
              <a:rPr lang="fr-BE" sz="1200" b="0" dirty="0" err="1">
                <a:latin typeface="Courier New" panose="02070309020205020404" pitchFamily="49" charset="0"/>
                <a:cs typeface="Courier New" panose="02070309020205020404" pitchFamily="49" charset="0"/>
              </a:rPr>
              <a:t>BaremeMax</a:t>
            </a: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E3</a:t>
            </a:r>
          </a:p>
          <a:p>
            <a:pPr marL="355600" indent="0">
              <a:buNone/>
            </a:pPr>
            <a:r>
              <a:rPr lang="fr-BE" sz="1200" b="0" dirty="0">
                <a:latin typeface="Courier New" panose="02070309020205020404" pitchFamily="49" charset="0"/>
                <a:cs typeface="Courier New" panose="02070309020205020404" pitchFamily="49" charset="0"/>
              </a:rPr>
              <a:t>WHERE E1.bareme = E2.BaremeMin</a:t>
            </a:r>
          </a:p>
          <a:p>
            <a:pPr marL="355600" indent="0">
              <a:buNone/>
            </a:pPr>
            <a:r>
              <a:rPr lang="fr-BE" sz="1200" b="0" dirty="0">
                <a:latin typeface="Courier New" panose="02070309020205020404" pitchFamily="49" charset="0"/>
                <a:cs typeface="Courier New" panose="02070309020205020404" pitchFamily="49" charset="0"/>
              </a:rPr>
              <a:t>  OR E1.bareme = E3.BaremeMax;</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78</a:t>
            </a:fld>
            <a:endParaRPr lang="fr-BE"/>
          </a:p>
        </p:txBody>
      </p:sp>
    </p:spTree>
    <p:extLst>
      <p:ext uri="{BB962C8B-B14F-4D97-AF65-F5344CB8AC3E}">
        <p14:creationId xmlns:p14="http://schemas.microsoft.com/office/powerpoint/2010/main" val="35065911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712788" indent="0">
              <a:buFontTx/>
              <a:buNone/>
            </a:pPr>
            <a:r>
              <a:rPr lang="en-GB" altLang="fr-FR" dirty="0"/>
              <a:t>SELECT nom,</a:t>
            </a:r>
          </a:p>
          <a:p>
            <a:pPr marL="712788" indent="0">
              <a:buFontTx/>
              <a:buNone/>
            </a:pPr>
            <a:r>
              <a:rPr lang="en-GB" altLang="fr-FR" dirty="0"/>
              <a:t>  (CASE</a:t>
            </a:r>
          </a:p>
          <a:p>
            <a:pPr marL="712788" indent="0">
              <a:buFontTx/>
              <a:buNone/>
            </a:pPr>
            <a:r>
              <a:rPr lang="en-GB" altLang="fr-FR" dirty="0"/>
              <a:t>      WHEN </a:t>
            </a:r>
            <a:r>
              <a:rPr lang="en-GB" altLang="fr-FR" dirty="0" err="1"/>
              <a:t>bareme</a:t>
            </a:r>
            <a:r>
              <a:rPr lang="en-GB" altLang="fr-FR" dirty="0"/>
              <a:t> &gt;= 90000 THEN '&gt;= 90000'</a:t>
            </a:r>
          </a:p>
          <a:p>
            <a:pPr marL="712788" indent="0">
              <a:buFontTx/>
              <a:buNone/>
            </a:pPr>
            <a:r>
              <a:rPr lang="en-GB" altLang="fr-FR" dirty="0"/>
              <a:t>      WHEN </a:t>
            </a:r>
            <a:r>
              <a:rPr lang="en-GB" altLang="fr-FR" dirty="0" err="1"/>
              <a:t>bareme</a:t>
            </a:r>
            <a:r>
              <a:rPr lang="en-GB" altLang="fr-FR" dirty="0"/>
              <a:t> &gt;= 80000 THEN 'entre 80000 et 89999'</a:t>
            </a:r>
          </a:p>
          <a:p>
            <a:pPr marL="712788" indent="0">
              <a:buFontTx/>
              <a:buNone/>
            </a:pPr>
            <a:r>
              <a:rPr lang="en-GB" altLang="fr-FR" dirty="0"/>
              <a:t>      WHEN </a:t>
            </a:r>
            <a:r>
              <a:rPr lang="en-GB" altLang="fr-FR" dirty="0" err="1"/>
              <a:t>bareme</a:t>
            </a:r>
            <a:r>
              <a:rPr lang="en-GB" altLang="fr-FR" dirty="0"/>
              <a:t> &gt;= 70000 THEN 'entre 70000 et 79999'</a:t>
            </a:r>
          </a:p>
          <a:p>
            <a:pPr marL="712788" indent="0">
              <a:buFontTx/>
              <a:buNone/>
            </a:pPr>
            <a:r>
              <a:rPr lang="en-GB" altLang="fr-FR" dirty="0"/>
              <a:t>      ELSE '&lt; 70000'</a:t>
            </a:r>
          </a:p>
          <a:p>
            <a:pPr marL="712788" indent="0">
              <a:buFontTx/>
              <a:buNone/>
            </a:pPr>
            <a:r>
              <a:rPr lang="en-GB" altLang="fr-FR" dirty="0"/>
              <a:t>   END) AS </a:t>
            </a:r>
            <a:r>
              <a:rPr lang="en-GB" altLang="fr-FR" dirty="0" err="1"/>
              <a:t>bareme</a:t>
            </a:r>
            <a:r>
              <a:rPr lang="en-GB" altLang="fr-FR" dirty="0"/>
              <a:t>,</a:t>
            </a:r>
          </a:p>
          <a:p>
            <a:pPr marL="712788" indent="0">
              <a:buFontTx/>
              <a:buNone/>
            </a:pPr>
            <a:r>
              <a:rPr lang="en-GB" altLang="fr-FR" dirty="0"/>
              <a:t>  (CASE </a:t>
            </a:r>
            <a:r>
              <a:rPr lang="en-GB" altLang="fr-FR" dirty="0" err="1"/>
              <a:t>sexe</a:t>
            </a:r>
            <a:endParaRPr lang="en-GB" altLang="fr-FR" dirty="0"/>
          </a:p>
          <a:p>
            <a:pPr marL="712788" indent="0">
              <a:buFontTx/>
              <a:buNone/>
            </a:pPr>
            <a:r>
              <a:rPr lang="en-GB" altLang="fr-FR" dirty="0"/>
              <a:t>      WHEN 'F' THEN '</a:t>
            </a:r>
            <a:r>
              <a:rPr lang="en-GB" altLang="fr-FR" dirty="0" err="1"/>
              <a:t>Féminin</a:t>
            </a:r>
            <a:r>
              <a:rPr lang="en-GB" altLang="fr-FR" dirty="0"/>
              <a:t>'</a:t>
            </a:r>
          </a:p>
          <a:p>
            <a:pPr marL="712788" indent="0">
              <a:buFontTx/>
              <a:buNone/>
            </a:pPr>
            <a:r>
              <a:rPr lang="en-GB" altLang="fr-FR" dirty="0"/>
              <a:t>      ELSE '</a:t>
            </a:r>
            <a:r>
              <a:rPr lang="en-GB" altLang="fr-FR" dirty="0" err="1"/>
              <a:t>Masculin</a:t>
            </a:r>
            <a:r>
              <a:rPr lang="en-GB" altLang="fr-FR" dirty="0"/>
              <a:t>'</a:t>
            </a:r>
          </a:p>
          <a:p>
            <a:pPr marL="712788" indent="0">
              <a:buFontTx/>
              <a:buNone/>
            </a:pPr>
            <a:r>
              <a:rPr lang="en-GB" altLang="fr-FR" dirty="0"/>
              <a:t>   END) AS genre</a:t>
            </a:r>
          </a:p>
          <a:p>
            <a:pPr marL="712788" indent="0">
              <a:buFontTx/>
              <a:buNone/>
            </a:pPr>
            <a:r>
              <a:rPr lang="en-GB" altLang="fr-FR" dirty="0"/>
              <a:t>FROM </a:t>
            </a:r>
            <a:r>
              <a:rPr lang="en-GB" altLang="fr-FR" dirty="0" err="1"/>
              <a:t>Employes</a:t>
            </a:r>
            <a:endParaRPr lang="en-GB" altLang="fr-FR" dirty="0"/>
          </a:p>
          <a:p>
            <a:pPr marL="712788" indent="0">
              <a:buFontTx/>
              <a:buNone/>
            </a:pPr>
            <a:r>
              <a:rPr lang="en-GB" altLang="fr-FR" dirty="0"/>
              <a:t>WHERE UPPER(nom) LIKE '_E%';</a:t>
            </a:r>
            <a:endParaRPr lang="fr-FR" altLang="fr-FR"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86</a:t>
            </a:fld>
            <a:endParaRPr lang="fr-BE"/>
          </a:p>
        </p:txBody>
      </p:sp>
    </p:spTree>
    <p:extLst>
      <p:ext uri="{BB962C8B-B14F-4D97-AF65-F5344CB8AC3E}">
        <p14:creationId xmlns:p14="http://schemas.microsoft.com/office/powerpoint/2010/main" val="4124421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80000"/>
              </a:lnSpc>
              <a:buFontTx/>
              <a:buNone/>
            </a:pPr>
            <a:r>
              <a:rPr lang="en-GB" altLang="fr-FR" sz="1200" b="0" dirty="0">
                <a:solidFill>
                  <a:schemeClr val="tx1"/>
                </a:solidFill>
                <a:latin typeface="Courier New" panose="02070309020205020404" pitchFamily="49" charset="0"/>
                <a:cs typeface="Courier New" panose="02070309020205020404" pitchFamily="49" charset="0"/>
              </a:rPr>
              <a:t>SELECT Nom, EXTRACT (YEAR FROM </a:t>
            </a:r>
            <a:r>
              <a:rPr lang="en-GB" altLang="fr-FR" sz="1200" b="0" dirty="0" err="1">
                <a:solidFill>
                  <a:schemeClr val="tx1"/>
                </a:solidFill>
                <a:latin typeface="Courier New" panose="02070309020205020404" pitchFamily="49" charset="0"/>
                <a:cs typeface="Courier New" panose="02070309020205020404" pitchFamily="49" charset="0"/>
              </a:rPr>
              <a:t>DateNais</a:t>
            </a:r>
            <a:r>
              <a:rPr lang="en-GB" altLang="fr-FR" sz="1200" b="0" dirty="0">
                <a:solidFill>
                  <a:schemeClr val="tx1"/>
                </a:solidFill>
                <a:latin typeface="Courier New" panose="02070309020205020404" pitchFamily="49" charset="0"/>
                <a:cs typeface="Courier New" panose="02070309020205020404" pitchFamily="49" charset="0"/>
              </a:rPr>
              <a:t>) "</a:t>
            </a:r>
            <a:r>
              <a:rPr lang="en-GB" altLang="fr-FR" sz="1200" b="0" dirty="0" err="1">
                <a:solidFill>
                  <a:schemeClr val="tx1"/>
                </a:solidFill>
                <a:latin typeface="Courier New" panose="02070309020205020404" pitchFamily="49" charset="0"/>
                <a:cs typeface="Courier New" panose="02070309020205020404" pitchFamily="49" charset="0"/>
              </a:rPr>
              <a:t>Année</a:t>
            </a:r>
            <a:r>
              <a:rPr lang="en-GB" altLang="fr-FR" sz="1200" b="0" dirty="0">
                <a:solidFill>
                  <a:schemeClr val="tx1"/>
                </a:solidFill>
                <a:latin typeface="Courier New" panose="02070309020205020404" pitchFamily="49" charset="0"/>
                <a:cs typeface="Courier New" panose="02070309020205020404" pitchFamily="49" charset="0"/>
              </a:rPr>
              <a:t> naissance"</a:t>
            </a:r>
          </a:p>
          <a:p>
            <a:pPr>
              <a:lnSpc>
                <a:spcPct val="80000"/>
              </a:lnSpc>
              <a:buFontTx/>
              <a:buNone/>
            </a:pPr>
            <a:r>
              <a:rPr lang="en-GB" altLang="fr-FR" sz="1200" b="0" dirty="0">
                <a:solidFill>
                  <a:schemeClr val="tx1"/>
                </a:solidFill>
                <a:latin typeface="Courier New" panose="02070309020205020404" pitchFamily="49" charset="0"/>
                <a:cs typeface="Courier New" panose="02070309020205020404" pitchFamily="49" charset="0"/>
              </a:rPr>
              <a:t>FROM </a:t>
            </a:r>
            <a:r>
              <a:rPr lang="en-GB" altLang="fr-FR" sz="1200" b="0" dirty="0" err="1">
                <a:solidFill>
                  <a:schemeClr val="tx1"/>
                </a:solidFill>
                <a:latin typeface="Courier New" panose="02070309020205020404" pitchFamily="49" charset="0"/>
                <a:cs typeface="Courier New" panose="02070309020205020404" pitchFamily="49" charset="0"/>
              </a:rPr>
              <a:t>Employes</a:t>
            </a:r>
            <a:endParaRPr lang="en-GB" altLang="fr-FR" sz="1200" b="0" dirty="0">
              <a:solidFill>
                <a:schemeClr val="tx1"/>
              </a:solidFill>
              <a:latin typeface="Courier New" panose="02070309020205020404" pitchFamily="49" charset="0"/>
              <a:cs typeface="Courier New" panose="02070309020205020404" pitchFamily="49" charset="0"/>
            </a:endParaRPr>
          </a:p>
          <a:p>
            <a:pPr>
              <a:lnSpc>
                <a:spcPct val="80000"/>
              </a:lnSpc>
              <a:buFontTx/>
              <a:buNone/>
            </a:pPr>
            <a:r>
              <a:rPr lang="en-GB" altLang="fr-FR" sz="1200" b="0" dirty="0">
                <a:solidFill>
                  <a:schemeClr val="tx1"/>
                </a:solidFill>
                <a:latin typeface="Courier New" panose="02070309020205020404" pitchFamily="49" charset="0"/>
                <a:cs typeface="Courier New" panose="02070309020205020404" pitchFamily="49" charset="0"/>
              </a:rPr>
              <a:t>WHERE EXTRACT (YEAR FROM </a:t>
            </a:r>
            <a:r>
              <a:rPr lang="en-GB" altLang="fr-FR" sz="1200" b="0" dirty="0" err="1">
                <a:solidFill>
                  <a:schemeClr val="tx1"/>
                </a:solidFill>
                <a:latin typeface="Courier New" panose="02070309020205020404" pitchFamily="49" charset="0"/>
                <a:cs typeface="Courier New" panose="02070309020205020404" pitchFamily="49" charset="0"/>
              </a:rPr>
              <a:t>DateNais</a:t>
            </a:r>
            <a:r>
              <a:rPr lang="en-GB" altLang="fr-FR" sz="1200" b="0" dirty="0">
                <a:solidFill>
                  <a:schemeClr val="tx1"/>
                </a:solidFill>
                <a:latin typeface="Courier New" panose="02070309020205020404" pitchFamily="49" charset="0"/>
                <a:cs typeface="Courier New" panose="02070309020205020404" pitchFamily="49" charset="0"/>
              </a:rPr>
              <a:t>) BETWEEN 1950 AND 1959;</a:t>
            </a:r>
          </a:p>
          <a:p>
            <a:endParaRPr lang="fr-BE" b="0"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92</a:t>
            </a:fld>
            <a:endParaRPr lang="fr-BE"/>
          </a:p>
        </p:txBody>
      </p:sp>
    </p:spTree>
    <p:extLst>
      <p:ext uri="{BB962C8B-B14F-4D97-AF65-F5344CB8AC3E}">
        <p14:creationId xmlns:p14="http://schemas.microsoft.com/office/powerpoint/2010/main" val="2613626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Exécuter les requêtes dans </a:t>
            </a:r>
            <a:r>
              <a:rPr lang="fr-BE" dirty="0" err="1"/>
              <a:t>Sql-Developer</a:t>
            </a:r>
            <a:r>
              <a:rPr lang="fr-BE" dirty="0"/>
              <a:t>,</a:t>
            </a:r>
            <a:r>
              <a:rPr lang="fr-BE" baseline="0" dirty="0"/>
              <a:t> dans la base de données </a:t>
            </a:r>
            <a:r>
              <a:rPr lang="fr-BE" baseline="0" dirty="0" err="1"/>
              <a:t>InfoSoft</a:t>
            </a:r>
            <a:r>
              <a:rPr lang="fr-BE" baseline="0" dirty="0"/>
              <a:t> (attention aux ', il faut parfois les retaper … )</a:t>
            </a:r>
          </a:p>
          <a:p>
            <a:endParaRPr lang="fr-BE" baseline="0" dirty="0"/>
          </a:p>
          <a:p>
            <a:pPr marL="297180" lvl="1" indent="0">
              <a:buNone/>
            </a:pPr>
            <a:r>
              <a:rPr lang="fr-BE" sz="2000" dirty="0">
                <a:latin typeface="Courier New" panose="02070309020205020404" pitchFamily="49" charset="0"/>
                <a:cs typeface="Courier New" panose="02070309020205020404" pitchFamily="49" charset="0"/>
              </a:rPr>
              <a:t>SELECT Nom FROM </a:t>
            </a:r>
            <a:r>
              <a:rPr lang="fr-BE"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WHERE </a:t>
            </a:r>
            <a:r>
              <a:rPr lang="fr-BE" sz="2000" dirty="0" err="1">
                <a:latin typeface="Courier New" panose="02070309020205020404" pitchFamily="49" charset="0"/>
                <a:cs typeface="Courier New" panose="02070309020205020404" pitchFamily="49" charset="0"/>
              </a:rPr>
              <a:t>bareme</a:t>
            </a:r>
            <a:r>
              <a:rPr lang="fr-BE" sz="2000" dirty="0">
                <a:latin typeface="Courier New" panose="02070309020205020404" pitchFamily="49" charset="0"/>
                <a:cs typeface="Courier New" panose="02070309020205020404" pitchFamily="49" charset="0"/>
              </a:rPr>
              <a:t> &gt;</a:t>
            </a:r>
          </a:p>
          <a:p>
            <a:pPr marL="297180" lvl="1" indent="0">
              <a:buNone/>
            </a:pPr>
            <a:r>
              <a:rPr lang="fr-BE" sz="2000" dirty="0">
                <a:latin typeface="Courier New" panose="02070309020205020404" pitchFamily="49" charset="0"/>
                <a:cs typeface="Courier New" panose="02070309020205020404" pitchFamily="49" charset="0"/>
              </a:rPr>
              <a:t>	( SELECT </a:t>
            </a:r>
            <a:r>
              <a:rPr lang="fr-BE" sz="2000" dirty="0" err="1">
                <a:latin typeface="Courier New" panose="02070309020205020404" pitchFamily="49" charset="0"/>
                <a:cs typeface="Courier New" panose="02070309020205020404" pitchFamily="49" charset="0"/>
              </a:rPr>
              <a:t>bareme</a:t>
            </a:r>
            <a:r>
              <a:rPr lang="fr-BE" sz="2000" dirty="0">
                <a:latin typeface="Courier New" panose="02070309020205020404" pitchFamily="49" charset="0"/>
                <a:cs typeface="Courier New" panose="02070309020205020404" pitchFamily="49" charset="0"/>
              </a:rPr>
              <a:t> FROM </a:t>
            </a:r>
            <a:r>
              <a:rPr lang="fr-BE"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	  WHERE nom = 'BEART');</a:t>
            </a:r>
          </a:p>
          <a:p>
            <a:pPr marL="297180" lvl="1" indent="0">
              <a:buNone/>
            </a:pP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SELECT Nom FROM </a:t>
            </a:r>
            <a:r>
              <a:rPr lang="fr-BE"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WHERE (sexe, </a:t>
            </a:r>
            <a:r>
              <a:rPr lang="fr-BE" sz="2000" dirty="0" err="1">
                <a:latin typeface="Courier New" panose="02070309020205020404" pitchFamily="49" charset="0"/>
                <a:cs typeface="Courier New" panose="02070309020205020404" pitchFamily="49" charset="0"/>
              </a:rPr>
              <a:t>bareme</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numdep</a:t>
            </a:r>
            <a:r>
              <a:rPr lang="fr-BE" sz="2000" dirty="0">
                <a:latin typeface="Courier New" panose="02070309020205020404" pitchFamily="49" charset="0"/>
                <a:cs typeface="Courier New" panose="02070309020205020404" pitchFamily="49" charset="0"/>
              </a:rPr>
              <a:t>) =</a:t>
            </a:r>
          </a:p>
          <a:p>
            <a:pPr marL="297180" lvl="1" indent="0">
              <a:buNone/>
            </a:pPr>
            <a:r>
              <a:rPr lang="fr-BE" sz="2000" dirty="0">
                <a:latin typeface="Courier New" panose="02070309020205020404" pitchFamily="49" charset="0"/>
                <a:cs typeface="Courier New" panose="02070309020205020404" pitchFamily="49" charset="0"/>
              </a:rPr>
              <a:t>	( SELECT DISTINCT 'F', 80000, 'd00001'</a:t>
            </a:r>
          </a:p>
          <a:p>
            <a:pPr marL="297180" lvl="1" indent="0">
              <a:buNone/>
            </a:pPr>
            <a:r>
              <a:rPr lang="fr-BE" sz="2000" dirty="0">
                <a:latin typeface="Courier New" panose="02070309020205020404" pitchFamily="49" charset="0"/>
                <a:cs typeface="Courier New" panose="02070309020205020404" pitchFamily="49" charset="0"/>
              </a:rPr>
              <a:t>	  FROM </a:t>
            </a:r>
            <a:r>
              <a:rPr lang="fr-BE" sz="2000" dirty="0" err="1">
                <a:latin typeface="Courier New" panose="02070309020205020404" pitchFamily="49" charset="0"/>
                <a:cs typeface="Courier New" panose="02070309020205020404" pitchFamily="49" charset="0"/>
              </a:rPr>
              <a:t>Employes</a:t>
            </a:r>
            <a:r>
              <a:rPr lang="fr-BE" sz="200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Pour remettre le format de départ</a:t>
            </a:r>
            <a:r>
              <a:rPr lang="fr-BE" baseline="0" dirty="0"/>
              <a:t> dans la session : </a:t>
            </a:r>
          </a:p>
          <a:p>
            <a:endParaRPr lang="fr-BE" baseline="0" dirty="0"/>
          </a:p>
          <a:p>
            <a:r>
              <a:rPr lang="fr-BE" dirty="0"/>
              <a:t>ALTER SESSION</a:t>
            </a:r>
          </a:p>
          <a:p>
            <a:r>
              <a:rPr lang="fr-BE" dirty="0"/>
              <a:t>  SET NLS_DATE_FORMAT = 'DD/MM/YYYY';</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97</a:t>
            </a:fld>
            <a:endParaRPr lang="fr-BE"/>
          </a:p>
        </p:txBody>
      </p:sp>
    </p:spTree>
    <p:extLst>
      <p:ext uri="{BB962C8B-B14F-4D97-AF65-F5344CB8AC3E}">
        <p14:creationId xmlns:p14="http://schemas.microsoft.com/office/powerpoint/2010/main" val="4219868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Pour remettre le format de départ</a:t>
            </a:r>
            <a:r>
              <a:rPr lang="fr-BE" baseline="0" dirty="0"/>
              <a:t> dans la session : </a:t>
            </a:r>
          </a:p>
          <a:p>
            <a:endParaRPr lang="fr-BE" baseline="0" dirty="0"/>
          </a:p>
          <a:p>
            <a:r>
              <a:rPr lang="fr-BE" dirty="0"/>
              <a:t>ALTER SESSION</a:t>
            </a:r>
          </a:p>
          <a:p>
            <a:r>
              <a:rPr lang="fr-BE" dirty="0"/>
              <a:t>  SET NLS_DATE_FORMAT = 'DD/MM/YY';</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98</a:t>
            </a:fld>
            <a:endParaRPr lang="fr-BE"/>
          </a:p>
        </p:txBody>
      </p:sp>
    </p:spTree>
    <p:extLst>
      <p:ext uri="{BB962C8B-B14F-4D97-AF65-F5344CB8AC3E}">
        <p14:creationId xmlns:p14="http://schemas.microsoft.com/office/powerpoint/2010/main" val="17653508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À améliorer en se basant sur</a:t>
            </a:r>
            <a:r>
              <a:rPr lang="fr-BE" baseline="0" dirty="0"/>
              <a:t> le cours de Laurence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102</a:t>
            </a:fld>
            <a:endParaRPr lang="fr-BE"/>
          </a:p>
        </p:txBody>
      </p:sp>
    </p:spTree>
    <p:extLst>
      <p:ext uri="{BB962C8B-B14F-4D97-AF65-F5344CB8AC3E}">
        <p14:creationId xmlns:p14="http://schemas.microsoft.com/office/powerpoint/2010/main" val="10876207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SELECT nom, </a:t>
            </a:r>
            <a:r>
              <a:rPr lang="fr-FR" altLang="fr-FR" sz="1200" b="0" dirty="0" err="1">
                <a:solidFill>
                  <a:schemeClr val="tx1"/>
                </a:solidFill>
                <a:latin typeface="Courier New" panose="02070309020205020404" pitchFamily="49" charset="0"/>
                <a:cs typeface="Courier New" panose="02070309020205020404" pitchFamily="49" charset="0"/>
              </a:rPr>
              <a:t>DateNais</a:t>
            </a:r>
            <a:r>
              <a:rPr lang="fr-FR" altLang="fr-FR" sz="1200" b="0"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EXTRACT(YEAR FROM CURRENT_DATE)</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 EXTRACT (YEAR FROM </a:t>
            </a:r>
            <a:r>
              <a:rPr lang="fr-FR" altLang="fr-FR" sz="1200" b="0" dirty="0" err="1">
                <a:solidFill>
                  <a:schemeClr val="tx1"/>
                </a:solidFill>
                <a:latin typeface="Courier New" panose="02070309020205020404" pitchFamily="49" charset="0"/>
                <a:cs typeface="Courier New" panose="02070309020205020404" pitchFamily="49" charset="0"/>
              </a:rPr>
              <a:t>DateNais</a:t>
            </a:r>
            <a:r>
              <a:rPr lang="fr-FR" altLang="fr-FR" sz="1200" b="0" dirty="0">
                <a:solidFill>
                  <a:schemeClr val="tx1"/>
                </a:solidFill>
                <a:latin typeface="Courier New" panose="02070309020205020404" pitchFamily="49" charset="0"/>
                <a:cs typeface="Courier New" panose="02070309020205020404" pitchFamily="49" charset="0"/>
              </a:rPr>
              <a:t>) Age</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FROM </a:t>
            </a:r>
            <a:r>
              <a:rPr lang="fr-FR" altLang="fr-FR" sz="1200" b="0" dirty="0" err="1">
                <a:solidFill>
                  <a:schemeClr val="tx1"/>
                </a:solidFill>
                <a:latin typeface="Courier New" panose="02070309020205020404" pitchFamily="49" charset="0"/>
                <a:cs typeface="Courier New" panose="02070309020205020404" pitchFamily="49" charset="0"/>
              </a:rPr>
              <a:t>Employes</a:t>
            </a:r>
            <a:r>
              <a:rPr lang="fr-FR" altLang="fr-FR" sz="1200" b="0" dirty="0">
                <a:solidFill>
                  <a:schemeClr val="tx1"/>
                </a:solidFill>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106</a:t>
            </a:fld>
            <a:endParaRPr lang="fr-BE"/>
          </a:p>
        </p:txBody>
      </p:sp>
    </p:spTree>
    <p:extLst>
      <p:ext uri="{BB962C8B-B14F-4D97-AF65-F5344CB8AC3E}">
        <p14:creationId xmlns:p14="http://schemas.microsoft.com/office/powerpoint/2010/main" val="17671672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SELECT nom, </a:t>
            </a:r>
            <a:r>
              <a:rPr lang="fr-FR" altLang="fr-FR" sz="1200" b="0" dirty="0" err="1">
                <a:solidFill>
                  <a:schemeClr val="tx1"/>
                </a:solidFill>
                <a:latin typeface="Courier New" panose="02070309020205020404" pitchFamily="49" charset="0"/>
                <a:cs typeface="Courier New" panose="02070309020205020404" pitchFamily="49" charset="0"/>
              </a:rPr>
              <a:t>DateNais</a:t>
            </a:r>
            <a:r>
              <a:rPr lang="fr-FR" altLang="fr-FR" sz="1200" b="0"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(CURRENT_DATE - </a:t>
            </a:r>
            <a:r>
              <a:rPr lang="fr-FR" altLang="fr-FR" sz="1200" b="0" dirty="0" err="1">
                <a:solidFill>
                  <a:schemeClr val="tx1"/>
                </a:solidFill>
                <a:latin typeface="Courier New" panose="02070309020205020404" pitchFamily="49" charset="0"/>
                <a:cs typeface="Courier New" panose="02070309020205020404" pitchFamily="49" charset="0"/>
              </a:rPr>
              <a:t>DateNais</a:t>
            </a:r>
            <a:r>
              <a:rPr lang="fr-FR" altLang="fr-FR" sz="1200" b="0" dirty="0">
                <a:solidFill>
                  <a:schemeClr val="tx1"/>
                </a:solidFill>
                <a:latin typeface="Courier New" panose="02070309020205020404" pitchFamily="49" charset="0"/>
                <a:cs typeface="Courier New" panose="02070309020205020404" pitchFamily="49" charset="0"/>
              </a:rPr>
              <a:t>) YEAR TO MONTH Age</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FROM </a:t>
            </a:r>
            <a:r>
              <a:rPr lang="fr-FR" altLang="fr-FR" sz="1200" b="0" dirty="0" err="1">
                <a:solidFill>
                  <a:schemeClr val="tx1"/>
                </a:solidFill>
                <a:latin typeface="Courier New" panose="02070309020205020404" pitchFamily="49" charset="0"/>
                <a:cs typeface="Courier New" panose="02070309020205020404" pitchFamily="49" charset="0"/>
              </a:rPr>
              <a:t>Employes</a:t>
            </a:r>
            <a:r>
              <a:rPr lang="fr-FR" altLang="fr-FR" sz="1200" b="0" dirty="0">
                <a:solidFill>
                  <a:schemeClr val="tx1"/>
                </a:solidFill>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107</a:t>
            </a:fld>
            <a:endParaRPr lang="fr-BE"/>
          </a:p>
        </p:txBody>
      </p:sp>
    </p:spTree>
    <p:extLst>
      <p:ext uri="{BB962C8B-B14F-4D97-AF65-F5344CB8AC3E}">
        <p14:creationId xmlns:p14="http://schemas.microsoft.com/office/powerpoint/2010/main" val="1767167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SELECT nom, </a:t>
            </a:r>
            <a:r>
              <a:rPr lang="fr-FR" altLang="fr-FR" sz="1200" b="0" dirty="0" err="1">
                <a:solidFill>
                  <a:schemeClr val="tx1"/>
                </a:solidFill>
                <a:latin typeface="Courier New" panose="02070309020205020404" pitchFamily="49" charset="0"/>
                <a:cs typeface="Courier New" panose="02070309020205020404" pitchFamily="49" charset="0"/>
              </a:rPr>
              <a:t>DateNais</a:t>
            </a:r>
            <a:r>
              <a:rPr lang="fr-FR" altLang="fr-FR" sz="1200" b="0"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EXTRACT(YEAR FROM (CURRENT_DATE - </a:t>
            </a:r>
            <a:r>
              <a:rPr lang="fr-FR" altLang="fr-FR" sz="1200" b="0" dirty="0" err="1">
                <a:solidFill>
                  <a:schemeClr val="tx1"/>
                </a:solidFill>
                <a:latin typeface="Courier New" panose="02070309020205020404" pitchFamily="49" charset="0"/>
                <a:cs typeface="Courier New" panose="02070309020205020404" pitchFamily="49" charset="0"/>
              </a:rPr>
              <a:t>DateNais</a:t>
            </a:r>
            <a:r>
              <a:rPr lang="fr-FR" altLang="fr-FR" sz="1200" b="0" dirty="0">
                <a:solidFill>
                  <a:schemeClr val="tx1"/>
                </a:solidFill>
                <a:latin typeface="Courier New" panose="02070309020205020404" pitchFamily="49" charset="0"/>
                <a:cs typeface="Courier New" panose="02070309020205020404" pitchFamily="49" charset="0"/>
              </a:rPr>
              <a:t>)     </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YEAR TO MONTH)</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 ' </a:t>
            </a:r>
            <a:r>
              <a:rPr lang="fr-FR" altLang="fr-FR" sz="1200" b="0" dirty="0" err="1">
                <a:solidFill>
                  <a:schemeClr val="tx1"/>
                </a:solidFill>
                <a:latin typeface="Courier New" panose="02070309020205020404" pitchFamily="49" charset="0"/>
                <a:cs typeface="Courier New" panose="02070309020205020404" pitchFamily="49" charset="0"/>
              </a:rPr>
              <a:t>years</a:t>
            </a:r>
            <a:r>
              <a:rPr lang="fr-FR" altLang="fr-FR" sz="1200" b="0" dirty="0">
                <a:solidFill>
                  <a:schemeClr val="tx1"/>
                </a:solidFill>
                <a:latin typeface="Courier New" panose="02070309020205020404" pitchFamily="49" charset="0"/>
                <a:cs typeface="Courier New" panose="02070309020205020404" pitchFamily="49" charset="0"/>
              </a:rPr>
              <a:t> ' ||</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EXTRACT(MONTH FROM (CURRENT_DATE - </a:t>
            </a:r>
            <a:r>
              <a:rPr lang="fr-FR" altLang="fr-FR" sz="1200" b="0" dirty="0" err="1">
                <a:solidFill>
                  <a:schemeClr val="tx1"/>
                </a:solidFill>
                <a:latin typeface="Courier New" panose="02070309020205020404" pitchFamily="49" charset="0"/>
                <a:cs typeface="Courier New" panose="02070309020205020404" pitchFamily="49" charset="0"/>
              </a:rPr>
              <a:t>DateNais</a:t>
            </a:r>
            <a:r>
              <a:rPr lang="fr-FR" altLang="fr-FR" sz="1200" b="0"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YEAR TO MONTH)</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 ' </a:t>
            </a:r>
            <a:r>
              <a:rPr lang="fr-FR" altLang="fr-FR" sz="1200" b="0" dirty="0" err="1">
                <a:solidFill>
                  <a:schemeClr val="tx1"/>
                </a:solidFill>
                <a:latin typeface="Courier New" panose="02070309020205020404" pitchFamily="49" charset="0"/>
                <a:cs typeface="Courier New" panose="02070309020205020404" pitchFamily="49" charset="0"/>
              </a:rPr>
              <a:t>months</a:t>
            </a:r>
            <a:r>
              <a:rPr lang="fr-FR" altLang="fr-FR" sz="1200" b="0" dirty="0">
                <a:solidFill>
                  <a:schemeClr val="tx1"/>
                </a:solidFill>
                <a:latin typeface="Courier New" panose="02070309020205020404" pitchFamily="49" charset="0"/>
                <a:cs typeface="Courier New" panose="02070309020205020404" pitchFamily="49" charset="0"/>
              </a:rPr>
              <a:t> ' AS Age</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FROM </a:t>
            </a:r>
            <a:r>
              <a:rPr lang="fr-FR" altLang="fr-FR" sz="1200" b="0" dirty="0" err="1">
                <a:solidFill>
                  <a:schemeClr val="tx1"/>
                </a:solidFill>
                <a:latin typeface="Courier New" panose="02070309020205020404" pitchFamily="49" charset="0"/>
                <a:cs typeface="Courier New" panose="02070309020205020404" pitchFamily="49" charset="0"/>
              </a:rPr>
              <a:t>Employes</a:t>
            </a:r>
            <a:r>
              <a:rPr lang="fr-FR" altLang="fr-FR" sz="1200" b="0" dirty="0">
                <a:solidFill>
                  <a:schemeClr val="tx1"/>
                </a:solidFill>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108</a:t>
            </a:fld>
            <a:endParaRPr lang="fr-BE"/>
          </a:p>
        </p:txBody>
      </p:sp>
    </p:spTree>
    <p:extLst>
      <p:ext uri="{BB962C8B-B14F-4D97-AF65-F5344CB8AC3E}">
        <p14:creationId xmlns:p14="http://schemas.microsoft.com/office/powerpoint/2010/main" val="17671672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SELECT </a:t>
            </a:r>
            <a:r>
              <a:rPr lang="fr-FR" altLang="fr-FR" sz="1200" b="0" dirty="0" err="1">
                <a:solidFill>
                  <a:schemeClr val="tx1"/>
                </a:solidFill>
                <a:latin typeface="Courier New" panose="02070309020205020404" pitchFamily="49" charset="0"/>
                <a:cs typeface="Courier New" panose="02070309020205020404" pitchFamily="49" charset="0"/>
              </a:rPr>
              <a:t>NomPro</a:t>
            </a:r>
            <a:r>
              <a:rPr lang="fr-FR" altLang="fr-FR" sz="1200" b="0" dirty="0">
                <a:solidFill>
                  <a:schemeClr val="tx1"/>
                </a:solidFill>
                <a:latin typeface="Courier New" panose="02070309020205020404" pitchFamily="49" charset="0"/>
                <a:cs typeface="Courier New" panose="02070309020205020404" pitchFamily="49" charset="0"/>
              </a:rPr>
              <a:t>, </a:t>
            </a:r>
            <a:r>
              <a:rPr lang="fr-FR" altLang="fr-FR" sz="1200" b="0" dirty="0" err="1">
                <a:solidFill>
                  <a:schemeClr val="tx1"/>
                </a:solidFill>
                <a:latin typeface="Courier New" panose="02070309020205020404" pitchFamily="49" charset="0"/>
                <a:cs typeface="Courier New" panose="02070309020205020404" pitchFamily="49" charset="0"/>
              </a:rPr>
              <a:t>DateDebut</a:t>
            </a:r>
            <a:r>
              <a:rPr lang="fr-FR" altLang="fr-FR" sz="1200" b="0"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a:t>
            </a:r>
            <a:r>
              <a:rPr lang="fr-FR" altLang="fr-FR" sz="1200" b="0" dirty="0" err="1">
                <a:solidFill>
                  <a:schemeClr val="tx1"/>
                </a:solidFill>
                <a:latin typeface="Courier New" panose="02070309020205020404" pitchFamily="49" charset="0"/>
                <a:cs typeface="Courier New" panose="02070309020205020404" pitchFamily="49" charset="0"/>
              </a:rPr>
              <a:t>DateDebut</a:t>
            </a:r>
            <a:r>
              <a:rPr lang="fr-FR" altLang="fr-FR" sz="1200" b="0" dirty="0">
                <a:solidFill>
                  <a:schemeClr val="tx1"/>
                </a:solidFill>
                <a:latin typeface="Courier New" panose="02070309020205020404" pitchFamily="49" charset="0"/>
                <a:cs typeface="Courier New" panose="02070309020205020404" pitchFamily="49" charset="0"/>
              </a:rPr>
              <a:t> + </a:t>
            </a:r>
            <a:r>
              <a:rPr lang="fr-FR" altLang="fr-FR" sz="1200" b="0" dirty="0" err="1">
                <a:solidFill>
                  <a:schemeClr val="tx1"/>
                </a:solidFill>
                <a:latin typeface="Courier New" panose="02070309020205020404" pitchFamily="49" charset="0"/>
                <a:cs typeface="Courier New" panose="02070309020205020404" pitchFamily="49" charset="0"/>
              </a:rPr>
              <a:t>Interval</a:t>
            </a:r>
            <a:r>
              <a:rPr lang="fr-FR" altLang="fr-FR" sz="1200" b="0" dirty="0">
                <a:solidFill>
                  <a:schemeClr val="tx1"/>
                </a:solidFill>
                <a:latin typeface="Courier New" panose="02070309020205020404" pitchFamily="49" charset="0"/>
                <a:cs typeface="Courier New" panose="02070309020205020404" pitchFamily="49" charset="0"/>
              </a:rPr>
              <a:t> '4' MONTH "+4 Mois"</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FROM Projets;</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109</a:t>
            </a:fld>
            <a:endParaRPr lang="fr-BE"/>
          </a:p>
        </p:txBody>
      </p:sp>
    </p:spTree>
    <p:extLst>
      <p:ext uri="{BB962C8B-B14F-4D97-AF65-F5344CB8AC3E}">
        <p14:creationId xmlns:p14="http://schemas.microsoft.com/office/powerpoint/2010/main" val="17671672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SELECT </a:t>
            </a:r>
            <a:r>
              <a:rPr lang="fr-FR" altLang="fr-FR" sz="1200" b="0" dirty="0" err="1">
                <a:solidFill>
                  <a:schemeClr val="tx1"/>
                </a:solidFill>
                <a:latin typeface="Courier New" panose="02070309020205020404" pitchFamily="49" charset="0"/>
                <a:cs typeface="Courier New" panose="02070309020205020404" pitchFamily="49" charset="0"/>
              </a:rPr>
              <a:t>NomPro</a:t>
            </a:r>
            <a:r>
              <a:rPr lang="fr-FR" altLang="fr-FR" sz="1200" b="0" dirty="0">
                <a:solidFill>
                  <a:schemeClr val="tx1"/>
                </a:solidFill>
                <a:latin typeface="Courier New" panose="02070309020205020404" pitchFamily="49" charset="0"/>
                <a:cs typeface="Courier New" panose="02070309020205020404" pitchFamily="49" charset="0"/>
              </a:rPr>
              <a:t>, </a:t>
            </a:r>
            <a:r>
              <a:rPr lang="fr-FR" altLang="fr-FR" sz="1200" b="0" dirty="0" err="1">
                <a:solidFill>
                  <a:schemeClr val="tx1"/>
                </a:solidFill>
                <a:latin typeface="Courier New" panose="02070309020205020404" pitchFamily="49" charset="0"/>
                <a:cs typeface="Courier New" panose="02070309020205020404" pitchFamily="49" charset="0"/>
              </a:rPr>
              <a:t>DateDebut</a:t>
            </a:r>
            <a:r>
              <a:rPr lang="fr-FR" altLang="fr-FR" sz="1200" b="0"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  </a:t>
            </a:r>
            <a:r>
              <a:rPr lang="fr-FR" altLang="fr-FR" sz="1200" b="0" dirty="0" err="1">
                <a:solidFill>
                  <a:schemeClr val="tx1"/>
                </a:solidFill>
                <a:latin typeface="Courier New" panose="02070309020205020404" pitchFamily="49" charset="0"/>
                <a:cs typeface="Courier New" panose="02070309020205020404" pitchFamily="49" charset="0"/>
              </a:rPr>
              <a:t>DateDebut</a:t>
            </a:r>
            <a:r>
              <a:rPr lang="fr-FR" altLang="fr-FR" sz="1200" b="0" dirty="0">
                <a:solidFill>
                  <a:schemeClr val="tx1"/>
                </a:solidFill>
                <a:latin typeface="Courier New" panose="02070309020205020404" pitchFamily="49" charset="0"/>
                <a:cs typeface="Courier New" panose="02070309020205020404" pitchFamily="49" charset="0"/>
              </a:rPr>
              <a:t> + TO_YMINTERVAL('0-4') "+4 Mois"</a:t>
            </a:r>
          </a:p>
          <a:p>
            <a:pPr marL="355600" indent="0">
              <a:lnSpc>
                <a:spcPct val="80000"/>
              </a:lnSpc>
              <a:buFontTx/>
              <a:buNone/>
            </a:pPr>
            <a:r>
              <a:rPr lang="fr-FR" altLang="fr-FR" sz="1200" b="0" dirty="0">
                <a:solidFill>
                  <a:schemeClr val="tx1"/>
                </a:solidFill>
                <a:latin typeface="Courier New" panose="02070309020205020404" pitchFamily="49" charset="0"/>
                <a:cs typeface="Courier New" panose="02070309020205020404" pitchFamily="49" charset="0"/>
              </a:rPr>
              <a:t>FROM Projets;</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110</a:t>
            </a:fld>
            <a:endParaRPr lang="fr-BE"/>
          </a:p>
        </p:txBody>
      </p:sp>
    </p:spTree>
    <p:extLst>
      <p:ext uri="{BB962C8B-B14F-4D97-AF65-F5344CB8AC3E}">
        <p14:creationId xmlns:p14="http://schemas.microsoft.com/office/powerpoint/2010/main" val="17671672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nSpc>
                <a:spcPct val="80000"/>
              </a:lnSpc>
              <a:buFontTx/>
              <a:buNone/>
            </a:pPr>
            <a:endParaRPr lang="fr-FR" altLang="fr-FR" sz="1200" b="0" dirty="0">
              <a:solidFill>
                <a:schemeClr val="tx1"/>
              </a:solidFill>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111</a:t>
            </a:fld>
            <a:endParaRPr lang="fr-BE"/>
          </a:p>
        </p:txBody>
      </p:sp>
    </p:spTree>
    <p:extLst>
      <p:ext uri="{BB962C8B-B14F-4D97-AF65-F5344CB8AC3E}">
        <p14:creationId xmlns:p14="http://schemas.microsoft.com/office/powerpoint/2010/main" val="17671672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On peut aussi préciser l'emplacement des NULL dans le résultat du tri en précisant NULL FIRST | NULL LAST</a:t>
            </a:r>
          </a:p>
        </p:txBody>
      </p:sp>
      <p:sp>
        <p:nvSpPr>
          <p:cNvPr id="4" name="Espace réservé du numéro de diapositive 3"/>
          <p:cNvSpPr>
            <a:spLocks noGrp="1"/>
          </p:cNvSpPr>
          <p:nvPr>
            <p:ph type="sldNum" sz="quarter" idx="5"/>
          </p:nvPr>
        </p:nvSpPr>
        <p:spPr/>
        <p:txBody>
          <a:bodyPr/>
          <a:lstStyle/>
          <a:p>
            <a:fld id="{BB8015F8-55F0-4779-8F5B-58CFCCF2A85B}" type="slidenum">
              <a:rPr lang="fr-BE" smtClean="0"/>
              <a:t>116</a:t>
            </a:fld>
            <a:endParaRPr lang="fr-BE"/>
          </a:p>
        </p:txBody>
      </p:sp>
    </p:spTree>
    <p:extLst>
      <p:ext uri="{BB962C8B-B14F-4D97-AF65-F5344CB8AC3E}">
        <p14:creationId xmlns:p14="http://schemas.microsoft.com/office/powerpoint/2010/main" val="1839340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15</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DateNais</a:t>
            </a:r>
            <a:r>
              <a:rPr lang="fr-BE" sz="1200" b="0" dirty="0">
                <a:latin typeface="Courier New" panose="02070309020205020404" pitchFamily="49" charset="0"/>
                <a:cs typeface="Courier New" panose="02070309020205020404" pitchFamily="49" charset="0"/>
              </a:rPr>
              <a:t>,</a:t>
            </a:r>
          </a:p>
          <a:p>
            <a:pPr marL="0" indent="0" algn="just">
              <a:buNone/>
            </a:pPr>
            <a:r>
              <a:rPr lang="fr-BE" sz="1200" b="0" dirty="0">
                <a:latin typeface="Courier New" panose="02070309020205020404" pitchFamily="49" charset="0"/>
                <a:cs typeface="Courier New" panose="02070309020205020404" pitchFamily="49" charset="0"/>
              </a:rPr>
              <a:t>  (CURRENT_DATE - </a:t>
            </a:r>
            <a:r>
              <a:rPr lang="fr-BE" sz="1200" b="0" dirty="0" err="1">
                <a:latin typeface="Courier New" panose="02070309020205020404" pitchFamily="49" charset="0"/>
                <a:cs typeface="Courier New" panose="02070309020205020404" pitchFamily="49" charset="0"/>
              </a:rPr>
              <a:t>DateNais</a:t>
            </a:r>
            <a:r>
              <a:rPr lang="fr-BE" sz="1200" b="0" dirty="0">
                <a:latin typeface="Courier New" panose="02070309020205020404" pitchFamily="49" charset="0"/>
                <a:cs typeface="Courier New" panose="02070309020205020404" pitchFamily="49" charset="0"/>
              </a:rPr>
              <a:t>) YEAR TO MONTH AS Age</a:t>
            </a: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Departements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Employes.NumDep</a:t>
            </a:r>
            <a:r>
              <a:rPr lang="fr-BE" sz="1200" b="0" dirty="0">
                <a:latin typeface="Courier New" panose="02070309020205020404" pitchFamily="49" charset="0"/>
                <a:cs typeface="Courier New" panose="02070309020205020404" pitchFamily="49" charset="0"/>
              </a:rPr>
              <a:t> = </a:t>
            </a:r>
            <a:r>
              <a:rPr lang="fr-BE" sz="1200" b="0" dirty="0" err="1">
                <a:latin typeface="Courier New" panose="02070309020205020404" pitchFamily="49" charset="0"/>
                <a:cs typeface="Courier New" panose="02070309020205020404" pitchFamily="49" charset="0"/>
              </a:rPr>
              <a:t>Departements.NumDep</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NomDep</a:t>
            </a:r>
            <a:r>
              <a:rPr lang="fr-BE" sz="1200" b="0" dirty="0">
                <a:latin typeface="Courier New" panose="02070309020205020404" pitchFamily="49" charset="0"/>
                <a:cs typeface="Courier New" panose="02070309020205020404" pitchFamily="49" charset="0"/>
              </a:rPr>
              <a:t> = 'Applications </a:t>
            </a:r>
            <a:r>
              <a:rPr lang="fr-BE" sz="1200" b="0" dirty="0" err="1">
                <a:latin typeface="Courier New" panose="02070309020205020404" pitchFamily="49" charset="0"/>
                <a:cs typeface="Courier New" panose="02070309020205020404" pitchFamily="49" charset="0"/>
              </a:rPr>
              <a:t>telecom</a:t>
            </a:r>
            <a:r>
              <a:rPr lang="fr-BE" sz="1200" b="0" dirty="0">
                <a:latin typeface="Courier New" panose="02070309020205020404" pitchFamily="49" charset="0"/>
                <a:cs typeface="Courier New" panose="02070309020205020404" pitchFamily="49" charset="0"/>
              </a:rPr>
              <a:t>'</a:t>
            </a:r>
          </a:p>
          <a:p>
            <a:pPr marL="0" indent="0" algn="just">
              <a:buNone/>
            </a:pPr>
            <a:r>
              <a:rPr lang="fr-BE" sz="1200" b="0" dirty="0">
                <a:latin typeface="Courier New" panose="02070309020205020404" pitchFamily="49" charset="0"/>
                <a:cs typeface="Courier New" panose="02070309020205020404" pitchFamily="49" charset="0"/>
              </a:rPr>
              <a:t>ORDER BY Age DESC;</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117</a:t>
            </a:fld>
            <a:endParaRPr lang="fr-BE"/>
          </a:p>
        </p:txBody>
      </p:sp>
    </p:spTree>
    <p:extLst>
      <p:ext uri="{BB962C8B-B14F-4D97-AF65-F5344CB8AC3E}">
        <p14:creationId xmlns:p14="http://schemas.microsoft.com/office/powerpoint/2010/main" val="30812241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Nom, Commune</a:t>
            </a: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WHERE Commune IN </a:t>
            </a:r>
          </a:p>
          <a:p>
            <a:pPr marL="0" indent="0" algn="just">
              <a:buNone/>
            </a:pPr>
            <a:r>
              <a:rPr lang="fr-BE" sz="1200" b="0" dirty="0">
                <a:latin typeface="Courier New" panose="02070309020205020404" pitchFamily="49" charset="0"/>
                <a:cs typeface="Courier New" panose="02070309020205020404" pitchFamily="49" charset="0"/>
              </a:rPr>
              <a:t>           ('NEUPRE', 'ANS', 'CHAUDFONTAINE')</a:t>
            </a:r>
          </a:p>
          <a:p>
            <a:pPr marL="0" indent="0" algn="just">
              <a:buNone/>
            </a:pPr>
            <a:r>
              <a:rPr lang="fr-BE" sz="1200" b="0" dirty="0">
                <a:latin typeface="Courier New" panose="02070309020205020404" pitchFamily="49" charset="0"/>
                <a:cs typeface="Courier New" panose="02070309020205020404" pitchFamily="49" charset="0"/>
              </a:rPr>
              <a:t>ORDER BY</a:t>
            </a:r>
          </a:p>
          <a:p>
            <a:pPr marL="0" indent="0" algn="just">
              <a:buNone/>
            </a:pPr>
            <a:r>
              <a:rPr lang="fr-BE" sz="1200" b="0" dirty="0">
                <a:latin typeface="Courier New" panose="02070309020205020404" pitchFamily="49" charset="0"/>
                <a:cs typeface="Courier New" panose="02070309020205020404" pitchFamily="49" charset="0"/>
              </a:rPr>
              <a:t>  (CASE Commune WHEN 'NEUPRE' THEN '0'</a:t>
            </a:r>
          </a:p>
          <a:p>
            <a:pPr marL="0" indent="0" algn="just">
              <a:buNone/>
            </a:pPr>
            <a:r>
              <a:rPr lang="fr-BE" sz="1200" b="0" dirty="0">
                <a:latin typeface="Courier New" panose="02070309020205020404" pitchFamily="49" charset="0"/>
                <a:cs typeface="Courier New" panose="02070309020205020404" pitchFamily="49" charset="0"/>
              </a:rPr>
              <a:t>                WHEN 'ANS' THEN '1'</a:t>
            </a:r>
          </a:p>
          <a:p>
            <a:pPr marL="0" indent="0" algn="just">
              <a:buNone/>
            </a:pPr>
            <a:r>
              <a:rPr lang="fr-BE" sz="1200" b="0" dirty="0">
                <a:latin typeface="Courier New" panose="02070309020205020404" pitchFamily="49" charset="0"/>
                <a:cs typeface="Courier New" panose="02070309020205020404" pitchFamily="49" charset="0"/>
              </a:rPr>
              <a:t>                ELSE '2'</a:t>
            </a:r>
          </a:p>
          <a:p>
            <a:pPr marL="0" indent="0" algn="just">
              <a:buNone/>
            </a:pPr>
            <a:r>
              <a:rPr lang="fr-BE" sz="1200" b="0" dirty="0">
                <a:latin typeface="Courier New" panose="02070309020205020404" pitchFamily="49" charset="0"/>
                <a:cs typeface="Courier New" panose="02070309020205020404" pitchFamily="49" charset="0"/>
              </a:rPr>
              <a:t>   END), Nom;</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118</a:t>
            </a:fld>
            <a:endParaRPr lang="fr-BE"/>
          </a:p>
        </p:txBody>
      </p:sp>
    </p:spTree>
    <p:extLst>
      <p:ext uri="{BB962C8B-B14F-4D97-AF65-F5344CB8AC3E}">
        <p14:creationId xmlns:p14="http://schemas.microsoft.com/office/powerpoint/2010/main" val="30812241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119</a:t>
            </a:fld>
            <a:endParaRPr lang="fr-BE"/>
          </a:p>
        </p:txBody>
      </p:sp>
    </p:spTree>
    <p:extLst>
      <p:ext uri="{BB962C8B-B14F-4D97-AF65-F5344CB8AC3E}">
        <p14:creationId xmlns:p14="http://schemas.microsoft.com/office/powerpoint/2010/main" val="10643365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COUNT(*) </a:t>
            </a:r>
            <a:r>
              <a:rPr lang="fr-BE" sz="1200" b="0" dirty="0" err="1">
                <a:latin typeface="Courier New" panose="02070309020205020404" pitchFamily="49" charset="0"/>
                <a:cs typeface="Courier New" panose="02070309020205020404" pitchFamily="49" charset="0"/>
              </a:rPr>
              <a:t>NbEmp</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a:t>
            </a:r>
          </a:p>
          <a:p>
            <a:endParaRPr lang="fr-BE" b="0" dirty="0"/>
          </a:p>
          <a:p>
            <a:pPr marL="723900" indent="0" algn="just">
              <a:buNone/>
            </a:pPr>
            <a:r>
              <a:rPr lang="fr-BE" sz="1200" b="0" dirty="0">
                <a:latin typeface="Courier New" panose="02070309020205020404" pitchFamily="49" charset="0"/>
                <a:cs typeface="Courier New" panose="02070309020205020404" pitchFamily="49" charset="0"/>
              </a:rPr>
              <a:t>SELECT COALESCE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'Inconnu') </a:t>
            </a:r>
            <a:r>
              <a:rPr lang="fr-BE" sz="1200" b="0" dirty="0" err="1">
                <a:latin typeface="Courier New" panose="02070309020205020404" pitchFamily="49" charset="0"/>
                <a:cs typeface="Courier New" panose="02070309020205020404" pitchFamily="49" charset="0"/>
              </a:rPr>
              <a:t>NrDep</a:t>
            </a:r>
            <a:r>
              <a:rPr lang="fr-BE" sz="1200" b="0" dirty="0">
                <a:latin typeface="Courier New" panose="02070309020205020404" pitchFamily="49" charset="0"/>
                <a:cs typeface="Courier New" panose="02070309020205020404" pitchFamily="49" charset="0"/>
              </a:rPr>
              <a:t>,</a:t>
            </a:r>
          </a:p>
          <a:p>
            <a:pPr marL="723900" indent="0" algn="just">
              <a:buNone/>
            </a:pPr>
            <a:r>
              <a:rPr lang="fr-BE" sz="1200" b="0" dirty="0">
                <a:latin typeface="Courier New" panose="02070309020205020404" pitchFamily="49" charset="0"/>
                <a:cs typeface="Courier New" panose="02070309020205020404" pitchFamily="49" charset="0"/>
              </a:rPr>
              <a:t>       COUNT(*) </a:t>
            </a:r>
            <a:r>
              <a:rPr lang="fr-BE" sz="1200" b="0" dirty="0" err="1">
                <a:latin typeface="Courier New" panose="02070309020205020404" pitchFamily="49" charset="0"/>
                <a:cs typeface="Courier New" panose="02070309020205020404" pitchFamily="49" charset="0"/>
              </a:rPr>
              <a:t>NbEmp</a:t>
            </a:r>
            <a:endParaRPr lang="fr-BE" sz="1200" b="0" dirty="0">
              <a:latin typeface="Courier New" panose="02070309020205020404" pitchFamily="49" charset="0"/>
              <a:cs typeface="Courier New" panose="02070309020205020404" pitchFamily="49" charset="0"/>
            </a:endParaRPr>
          </a:p>
          <a:p>
            <a:pPr marL="7239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72390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125</a:t>
            </a:fld>
            <a:endParaRPr lang="fr-BE"/>
          </a:p>
        </p:txBody>
      </p:sp>
    </p:spTree>
    <p:extLst>
      <p:ext uri="{BB962C8B-B14F-4D97-AF65-F5344CB8AC3E}">
        <p14:creationId xmlns:p14="http://schemas.microsoft.com/office/powerpoint/2010/main" val="1598341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ATTENTION !!!!  Tous les champs qui apparaissent dans le SELECT doivent apparaître</a:t>
            </a:r>
            <a:r>
              <a:rPr lang="fr-BE" baseline="0" dirty="0"/>
              <a:t> dans le GROUP BY</a:t>
            </a:r>
            <a:endParaRPr lang="fr-BE" dirty="0"/>
          </a:p>
          <a:p>
            <a:endParaRPr lang="fr-BE" dirty="0"/>
          </a:p>
          <a:p>
            <a:r>
              <a:rPr lang="fr-BE" dirty="0"/>
              <a:t>Poser</a:t>
            </a:r>
            <a:r>
              <a:rPr lang="fr-BE" baseline="0" dirty="0"/>
              <a:t> la question : pourquoi le numéro de sécurité sociale est-il spécifié dans le GROUP BY alors qu'il n'apparaît pas dans le SELECT ?</a:t>
            </a:r>
          </a:p>
          <a:p>
            <a:endParaRPr lang="fr-BE" baseline="0" dirty="0"/>
          </a:p>
          <a:p>
            <a:pPr marL="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 SUM(Heures) </a:t>
            </a:r>
            <a:r>
              <a:rPr lang="fr-BE" sz="1200" b="0" dirty="0" err="1">
                <a:latin typeface="Courier New" panose="02070309020205020404" pitchFamily="49" charset="0"/>
                <a:cs typeface="Courier New" panose="02070309020205020404" pitchFamily="49" charset="0"/>
              </a:rPr>
              <a:t>NbHeures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JOIN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USING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endParaRPr lang="fr-BE" dirty="0"/>
          </a:p>
          <a:p>
            <a:pPr marL="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 SUM(Heures) </a:t>
            </a:r>
            <a:r>
              <a:rPr lang="fr-BE" sz="1200" b="0" dirty="0" err="1">
                <a:latin typeface="Courier New" panose="02070309020205020404" pitchFamily="49" charset="0"/>
                <a:cs typeface="Courier New" panose="02070309020205020404" pitchFamily="49" charset="0"/>
              </a:rPr>
              <a:t>NbHeures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JOIN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USING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nom, </a:t>
            </a:r>
            <a:r>
              <a:rPr lang="fr-BE" sz="1200" b="0" dirty="0" err="1">
                <a:latin typeface="Courier New" panose="02070309020205020404" pitchFamily="49" charset="0"/>
                <a:cs typeface="Courier New" panose="02070309020205020404" pitchFamily="49" charset="0"/>
              </a:rPr>
              <a:t>prenom</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ORDER BY 3;</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126</a:t>
            </a:fld>
            <a:endParaRPr lang="fr-BE"/>
          </a:p>
        </p:txBody>
      </p:sp>
    </p:spTree>
    <p:extLst>
      <p:ext uri="{BB962C8B-B14F-4D97-AF65-F5344CB8AC3E}">
        <p14:creationId xmlns:p14="http://schemas.microsoft.com/office/powerpoint/2010/main" val="20813681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On ne peut pas utiliser l'alias de la colonne dans le HAVING : le</a:t>
            </a:r>
            <a:r>
              <a:rPr lang="fr-BE" baseline="0" dirty="0"/>
              <a:t> SELECT n'a pas encore été exécuté, donc cet alias n'est pas encore connu.</a:t>
            </a:r>
          </a:p>
          <a:p>
            <a:endParaRPr lang="fr-BE" baseline="0" dirty="0"/>
          </a:p>
          <a:p>
            <a:pPr marL="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 SUM(Heures) </a:t>
            </a:r>
            <a:r>
              <a:rPr lang="fr-BE" sz="1200" b="0" dirty="0" err="1">
                <a:latin typeface="Courier New" panose="02070309020205020404" pitchFamily="49" charset="0"/>
                <a:cs typeface="Courier New" panose="02070309020205020404" pitchFamily="49" charset="0"/>
              </a:rPr>
              <a:t>NbHeures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JOIN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USING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nom, </a:t>
            </a:r>
            <a:r>
              <a:rPr lang="fr-BE" sz="1200" b="0" dirty="0" err="1">
                <a:latin typeface="Courier New" panose="02070309020205020404" pitchFamily="49" charset="0"/>
                <a:cs typeface="Courier New" panose="02070309020205020404" pitchFamily="49" charset="0"/>
              </a:rPr>
              <a:t>prenom</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HAVING SUM(Heures) &lt; 40</a:t>
            </a:r>
          </a:p>
          <a:p>
            <a:pPr marL="0" indent="0" algn="just">
              <a:buNone/>
            </a:pPr>
            <a:r>
              <a:rPr lang="fr-BE" sz="1200" b="0" dirty="0">
                <a:latin typeface="Courier New" panose="02070309020205020404" pitchFamily="49" charset="0"/>
                <a:cs typeface="Courier New" panose="02070309020205020404" pitchFamily="49" charset="0"/>
              </a:rPr>
              <a:t>ORDER BY 3;</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127</a:t>
            </a:fld>
            <a:endParaRPr lang="fr-BE"/>
          </a:p>
        </p:txBody>
      </p:sp>
    </p:spTree>
    <p:extLst>
      <p:ext uri="{BB962C8B-B14F-4D97-AF65-F5344CB8AC3E}">
        <p14:creationId xmlns:p14="http://schemas.microsoft.com/office/powerpoint/2010/main" val="20813681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MIN(SUM(heures)) </a:t>
            </a:r>
            <a:r>
              <a:rPr lang="fr-BE" sz="1200" b="0" dirty="0" err="1">
                <a:latin typeface="Courier New" panose="02070309020205020404" pitchFamily="49" charset="0"/>
                <a:cs typeface="Courier New" panose="02070309020205020404" pitchFamily="49" charset="0"/>
              </a:rPr>
              <a:t>NbHeures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lgn="just">
              <a:buNone/>
            </a:pPr>
            <a:endParaRPr lang="fr-BE" sz="1200" b="1"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128</a:t>
            </a:fld>
            <a:endParaRPr lang="fr-BE"/>
          </a:p>
        </p:txBody>
      </p:sp>
    </p:spTree>
    <p:extLst>
      <p:ext uri="{BB962C8B-B14F-4D97-AF65-F5344CB8AC3E}">
        <p14:creationId xmlns:p14="http://schemas.microsoft.com/office/powerpoint/2010/main" val="20813681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 MIN(SUM(heures)) </a:t>
            </a:r>
            <a:r>
              <a:rPr lang="fr-BE" sz="1200" b="0" dirty="0" err="1">
                <a:latin typeface="Courier New" panose="02070309020205020404" pitchFamily="49" charset="0"/>
                <a:cs typeface="Courier New" panose="02070309020205020404" pitchFamily="49" charset="0"/>
              </a:rPr>
              <a:t>NbHeures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JOIN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USING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a:t>
            </a:r>
          </a:p>
          <a:p>
            <a:pPr marL="0" indent="0" algn="just">
              <a:buNone/>
            </a:pPr>
            <a:endParaRPr lang="fr-BE" sz="1200" b="1"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129</a:t>
            </a:fld>
            <a:endParaRPr lang="fr-BE"/>
          </a:p>
        </p:txBody>
      </p:sp>
    </p:spTree>
    <p:extLst>
      <p:ext uri="{BB962C8B-B14F-4D97-AF65-F5344CB8AC3E}">
        <p14:creationId xmlns:p14="http://schemas.microsoft.com/office/powerpoint/2010/main" val="20813681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CREATE OR REPLACE VIEW </a:t>
            </a:r>
            <a:r>
              <a:rPr lang="fr-BE" sz="1200" b="0" dirty="0" err="1">
                <a:latin typeface="Courier New" panose="02070309020205020404" pitchFamily="49" charset="0"/>
                <a:cs typeface="Courier New" panose="02070309020205020404" pitchFamily="49" charset="0"/>
              </a:rPr>
              <a:t>Temp</a:t>
            </a:r>
            <a:r>
              <a:rPr lang="fr-BE" sz="1200" b="0" dirty="0">
                <a:latin typeface="Courier New" panose="02070309020205020404" pitchFamily="49" charset="0"/>
                <a:cs typeface="Courier New" panose="02070309020205020404" pitchFamily="49" charset="0"/>
              </a:rPr>
              <a:t> AS (</a:t>
            </a:r>
          </a:p>
          <a:p>
            <a:pPr marL="0" indent="0" algn="just">
              <a:buNone/>
            </a:pPr>
            <a:r>
              <a:rPr lang="fr-BE" sz="1200" b="0" dirty="0">
                <a:latin typeface="Courier New" panose="02070309020205020404" pitchFamily="49" charset="0"/>
                <a:cs typeface="Courier New" panose="02070309020205020404" pitchFamily="49" charset="0"/>
              </a:rPr>
              <a:t>  SELECT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 SUM(Heures) </a:t>
            </a:r>
            <a:r>
              <a:rPr lang="fr-BE" sz="1200" b="0" dirty="0" err="1">
                <a:latin typeface="Courier New" panose="02070309020205020404" pitchFamily="49" charset="0"/>
                <a:cs typeface="Courier New" panose="02070309020205020404" pitchFamily="49" charset="0"/>
              </a:rPr>
              <a:t>NbHeures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JOIN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USING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lgn="just">
              <a:buNone/>
            </a:pPr>
            <a:r>
              <a:rPr lang="fr-BE" sz="1200" b="0" dirty="0">
                <a:latin typeface="Courier New" panose="02070309020205020404" pitchFamily="49" charset="0"/>
                <a:cs typeface="Courier New" panose="02070309020205020404" pitchFamily="49" charset="0"/>
              </a:rPr>
              <a:t>  GROUP BY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a:t>
            </a:r>
          </a:p>
          <a:p>
            <a:pPr marL="0" indent="0" algn="just">
              <a:buNone/>
            </a:pP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SELECT *</a:t>
            </a: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Temp</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NbHeures</a:t>
            </a:r>
            <a:r>
              <a:rPr lang="fr-BE" sz="1200" b="0" dirty="0">
                <a:latin typeface="Courier New" panose="02070309020205020404" pitchFamily="49" charset="0"/>
                <a:cs typeface="Courier New" panose="02070309020205020404" pitchFamily="49" charset="0"/>
              </a:rPr>
              <a:t> = (SELECT MIN(</a:t>
            </a:r>
            <a:r>
              <a:rPr lang="fr-BE" sz="1200" b="0" dirty="0" err="1">
                <a:latin typeface="Courier New" panose="02070309020205020404" pitchFamily="49" charset="0"/>
                <a:cs typeface="Courier New" panose="02070309020205020404" pitchFamily="49" charset="0"/>
              </a:rPr>
              <a:t>NbHeures</a:t>
            </a:r>
            <a:r>
              <a:rPr lang="fr-BE" sz="1200" b="0" dirty="0">
                <a:latin typeface="Courier New" panose="02070309020205020404" pitchFamily="49" charset="0"/>
                <a:cs typeface="Courier New" panose="02070309020205020404" pitchFamily="49" charset="0"/>
              </a:rPr>
              <a:t>) </a:t>
            </a:r>
          </a:p>
          <a:p>
            <a:pPr marL="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Temp</a:t>
            </a:r>
            <a:r>
              <a:rPr lang="fr-BE" sz="1200" b="0" dirty="0">
                <a:latin typeface="Courier New" panose="02070309020205020404" pitchFamily="49" charset="0"/>
                <a:cs typeface="Courier New" panose="02070309020205020404" pitchFamily="49" charset="0"/>
              </a:rPr>
              <a:t>);</a:t>
            </a:r>
          </a:p>
          <a:p>
            <a:pPr marL="0" indent="0" algn="just">
              <a:buNone/>
            </a:pPr>
            <a:endParaRPr lang="fr-BE" sz="1200" b="0" dirty="0">
              <a:latin typeface="Courier New" panose="02070309020205020404" pitchFamily="49" charset="0"/>
              <a:cs typeface="Courier New" panose="02070309020205020404" pitchFamily="49" charset="0"/>
            </a:endParaRPr>
          </a:p>
          <a:p>
            <a:pPr marL="0" indent="0" algn="just">
              <a:buNone/>
            </a:pPr>
            <a:r>
              <a:rPr lang="fr-BE" sz="1200" b="1" dirty="0">
                <a:latin typeface="Courier New" panose="02070309020205020404" pitchFamily="49" charset="0"/>
                <a:cs typeface="Courier New" panose="02070309020205020404" pitchFamily="49" charset="0"/>
              </a:rPr>
              <a:t>DROP VIEW </a:t>
            </a:r>
            <a:r>
              <a:rPr lang="fr-BE" sz="1200" b="1" dirty="0" err="1">
                <a:latin typeface="Courier New" panose="02070309020205020404" pitchFamily="49" charset="0"/>
                <a:cs typeface="Courier New" panose="02070309020205020404" pitchFamily="49" charset="0"/>
              </a:rPr>
              <a:t>Temp</a:t>
            </a:r>
            <a:r>
              <a:rPr lang="fr-BE" sz="1200" b="1" dirty="0">
                <a:latin typeface="Courier New" panose="02070309020205020404" pitchFamily="49" charset="0"/>
                <a:cs typeface="Courier New" panose="02070309020205020404" pitchFamily="49" charset="0"/>
              </a:rPr>
              <a:t>;</a:t>
            </a:r>
          </a:p>
          <a:p>
            <a:pPr marL="0" indent="0" algn="just">
              <a:buNone/>
            </a:pPr>
            <a:endParaRPr lang="fr-BE" sz="1200" b="0" dirty="0">
              <a:latin typeface="Courier New" panose="02070309020205020404" pitchFamily="49" charset="0"/>
              <a:cs typeface="Courier New" panose="02070309020205020404" pitchFamily="49" charset="0"/>
            </a:endParaRPr>
          </a:p>
          <a:p>
            <a:pPr marL="0" indent="0" algn="just">
              <a:buNone/>
            </a:pP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Il peut être nécessaire d'accorder à l'utilisateur le droit de créer des vues : </a:t>
            </a:r>
          </a:p>
          <a:p>
            <a:pPr marL="0" indent="0" algn="just">
              <a:buNone/>
            </a:pPr>
            <a:r>
              <a:rPr lang="fr-BE" sz="1200" b="0" dirty="0">
                <a:latin typeface="Courier New" panose="02070309020205020404" pitchFamily="49" charset="0"/>
                <a:cs typeface="Courier New" panose="02070309020205020404" pitchFamily="49" charset="0"/>
              </a:rPr>
              <a:t>GRANT CREATE VIEW TO XXX;</a:t>
            </a:r>
            <a:endParaRPr lang="fr-BE" sz="1200" b="0" dirty="0">
              <a:cs typeface="Courier New" panose="02070309020205020404" pitchFamily="49" charset="0"/>
            </a:endParaRPr>
          </a:p>
          <a:p>
            <a:pPr marL="0" indent="0" algn="just">
              <a:buNone/>
            </a:pPr>
            <a:endParaRPr lang="fr-BE" sz="1200" b="1"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130</a:t>
            </a:fld>
            <a:endParaRPr lang="fr-BE"/>
          </a:p>
        </p:txBody>
      </p:sp>
    </p:spTree>
    <p:extLst>
      <p:ext uri="{BB962C8B-B14F-4D97-AF65-F5344CB8AC3E}">
        <p14:creationId xmlns:p14="http://schemas.microsoft.com/office/powerpoint/2010/main" val="20813681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r>
              <a:rPr lang="fr-BE" sz="1200" b="0" dirty="0">
                <a:latin typeface="Courier New" panose="02070309020205020404" pitchFamily="49" charset="0"/>
                <a:cs typeface="Courier New" panose="02070309020205020404" pitchFamily="49" charset="0"/>
              </a:rPr>
              <a:t>, SUM(Heures) </a:t>
            </a:r>
            <a:r>
              <a:rPr lang="fr-BE" sz="1200" b="0" dirty="0" err="1">
                <a:latin typeface="Courier New" panose="02070309020205020404" pitchFamily="49" charset="0"/>
                <a:cs typeface="Courier New" panose="02070309020205020404" pitchFamily="49" charset="0"/>
              </a:rPr>
              <a:t>NbHeures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JOIN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USING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Nom, </a:t>
            </a:r>
            <a:r>
              <a:rPr lang="fr-BE" sz="1200" b="0" dirty="0" err="1">
                <a:latin typeface="Courier New" panose="02070309020205020404" pitchFamily="49" charset="0"/>
                <a:cs typeface="Courier New" panose="02070309020205020404" pitchFamily="49" charset="0"/>
              </a:rPr>
              <a:t>Prenom</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HAVING SUM(Heures) = </a:t>
            </a:r>
          </a:p>
          <a:p>
            <a:pPr marL="0" indent="0" algn="just">
              <a:buNone/>
            </a:pPr>
            <a:r>
              <a:rPr lang="fr-BE" sz="1200" b="0" dirty="0">
                <a:latin typeface="Courier New" panose="02070309020205020404" pitchFamily="49" charset="0"/>
                <a:cs typeface="Courier New" panose="02070309020205020404" pitchFamily="49" charset="0"/>
              </a:rPr>
              <a:t>    (SELECT MIN(SUM(Heures))</a:t>
            </a:r>
          </a:p>
          <a:p>
            <a:pPr marL="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JOIN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 USING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p>
          <a:p>
            <a:pPr marL="0" indent="0" algn="just">
              <a:buNone/>
            </a:pPr>
            <a:r>
              <a:rPr lang="fr-BE" sz="1200" b="0" dirty="0">
                <a:latin typeface="Courier New" panose="02070309020205020404" pitchFamily="49" charset="0"/>
                <a:cs typeface="Courier New" panose="02070309020205020404" pitchFamily="49" charset="0"/>
              </a:rPr>
              <a:t>     GROUP BY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a:t>
            </a:r>
            <a:endParaRPr lang="fr-BE" sz="1200" b="0" dirty="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131</a:t>
            </a:fld>
            <a:endParaRPr lang="fr-BE"/>
          </a:p>
        </p:txBody>
      </p:sp>
    </p:spTree>
    <p:extLst>
      <p:ext uri="{BB962C8B-B14F-4D97-AF65-F5344CB8AC3E}">
        <p14:creationId xmlns:p14="http://schemas.microsoft.com/office/powerpoint/2010/main" val="2081368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MAX (AVG(</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a:t>
            </a: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a:t>
            </a:r>
          </a:p>
          <a:p>
            <a:pPr marL="355600" indent="0" algn="just">
              <a:buNone/>
            </a:pPr>
            <a:endParaRPr lang="fr-BE" sz="1200" b="0" dirty="0">
              <a:latin typeface="Courier New" panose="02070309020205020404" pitchFamily="49" charset="0"/>
              <a:cs typeface="Courier New" panose="02070309020205020404" pitchFamily="49" charset="0"/>
            </a:endParaRPr>
          </a:p>
          <a:p>
            <a:pPr marL="355600" indent="0" algn="just">
              <a:buNone/>
            </a:pP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SELECT MAX(AVG(</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AS </a:t>
            </a:r>
            <a:r>
              <a:rPr lang="fr-BE" sz="1200" b="0" dirty="0" err="1">
                <a:latin typeface="Courier New" panose="02070309020205020404" pitchFamily="49" charset="0"/>
                <a:cs typeface="Courier New" panose="02070309020205020404" pitchFamily="49" charset="0"/>
              </a:rPr>
              <a:t>MaxAvg</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a:t>
            </a:r>
          </a:p>
          <a:p>
            <a:pPr marL="355600" indent="0" algn="just">
              <a:buNone/>
            </a:pPr>
            <a:endParaRPr lang="fr-BE" sz="1200" b="0" dirty="0">
              <a:latin typeface="Courier New" panose="02070309020205020404" pitchFamily="49" charset="0"/>
              <a:cs typeface="Courier New" panose="02070309020205020404" pitchFamily="49" charset="0"/>
            </a:endParaRPr>
          </a:p>
          <a:p>
            <a:pPr marL="355600" indent="0" algn="just">
              <a:buNone/>
            </a:pP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SELECT MAX(</a:t>
            </a:r>
            <a:r>
              <a:rPr lang="fr-BE" sz="1200" b="0" dirty="0" err="1">
                <a:latin typeface="Courier New" panose="02070309020205020404" pitchFamily="49" charset="0"/>
                <a:cs typeface="Courier New" panose="02070309020205020404" pitchFamily="49" charset="0"/>
              </a:rPr>
              <a:t>Temp.Moyenne</a:t>
            </a:r>
            <a:r>
              <a:rPr lang="fr-BE" sz="1200" b="0" dirty="0">
                <a:latin typeface="Courier New" panose="02070309020205020404" pitchFamily="49" charset="0"/>
                <a:cs typeface="Courier New" panose="02070309020205020404" pitchFamily="49" charset="0"/>
              </a:rPr>
              <a:t>)</a:t>
            </a:r>
          </a:p>
          <a:p>
            <a:pPr marL="355600" indent="0" algn="just">
              <a:buNone/>
            </a:pPr>
            <a:r>
              <a:rPr lang="fr-BE" sz="1200" b="0" dirty="0">
                <a:latin typeface="Courier New" panose="02070309020205020404" pitchFamily="49" charset="0"/>
                <a:cs typeface="Courier New" panose="02070309020205020404" pitchFamily="49" charset="0"/>
              </a:rPr>
              <a:t>FROM (SELECT AVG(</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AS Moyenne</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GROUP BY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a:t>
            </a:r>
            <a:r>
              <a:rPr lang="fr-BE" sz="1200" b="0" dirty="0" err="1">
                <a:latin typeface="Courier New" panose="02070309020205020404" pitchFamily="49" charset="0"/>
                <a:cs typeface="Courier New" panose="02070309020205020404" pitchFamily="49" charset="0"/>
              </a:rPr>
              <a:t>Temp</a:t>
            </a:r>
            <a:r>
              <a:rPr lang="fr-BE" sz="1200" b="0" dirty="0">
                <a:latin typeface="Courier New" panose="02070309020205020404" pitchFamily="49" charset="0"/>
                <a:cs typeface="Courier New" panose="02070309020205020404" pitchFamily="49" charset="0"/>
              </a:rPr>
              <a:t>;</a:t>
            </a:r>
            <a:endParaRPr lang="fr-BE" sz="1200" b="0" dirty="0">
              <a:cs typeface="Courier New" panose="02070309020205020404" pitchFamily="49" charset="0"/>
            </a:endParaRPr>
          </a:p>
          <a:p>
            <a:pPr marL="355600" indent="0" algn="just">
              <a:buNone/>
            </a:pPr>
            <a:endParaRPr lang="fr-BE" sz="1200" b="0"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132</a:t>
            </a:fld>
            <a:endParaRPr lang="fr-BE"/>
          </a:p>
        </p:txBody>
      </p:sp>
    </p:spTree>
    <p:extLst>
      <p:ext uri="{BB962C8B-B14F-4D97-AF65-F5344CB8AC3E}">
        <p14:creationId xmlns:p14="http://schemas.microsoft.com/office/powerpoint/2010/main" val="20813681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5560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MAX (AVG(</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AS </a:t>
            </a:r>
            <a:r>
              <a:rPr lang="fr-BE" sz="1200" b="0" dirty="0" err="1">
                <a:latin typeface="Courier New" panose="02070309020205020404" pitchFamily="49" charset="0"/>
                <a:cs typeface="Courier New" panose="02070309020205020404" pitchFamily="49" charset="0"/>
              </a:rPr>
              <a:t>MaxAvg</a:t>
            </a:r>
            <a:r>
              <a:rPr lang="fr-BE" sz="1200" b="0" dirty="0">
                <a:latin typeface="Courier New" panose="02070309020205020404" pitchFamily="49" charset="0"/>
                <a:cs typeface="Courier New" panose="02070309020205020404" pitchFamily="49" charset="0"/>
              </a:rPr>
              <a:t> </a:t>
            </a: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a:t>
            </a:r>
          </a:p>
          <a:p>
            <a:pPr marL="355600" indent="0" algn="just">
              <a:buNone/>
            </a:pPr>
            <a:endParaRPr lang="fr-BE" sz="1200" b="0" dirty="0">
              <a:latin typeface="Courier New" panose="02070309020205020404" pitchFamily="49" charset="0"/>
              <a:cs typeface="Courier New" panose="02070309020205020404" pitchFamily="49" charset="0"/>
            </a:endParaRPr>
          </a:p>
          <a:p>
            <a:pPr marL="355600" indent="0" algn="just">
              <a:buNone/>
            </a:pP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AVG(</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AS </a:t>
            </a:r>
            <a:r>
              <a:rPr lang="fr-BE" sz="1200" b="0" dirty="0" err="1">
                <a:latin typeface="Courier New" panose="02070309020205020404" pitchFamily="49" charset="0"/>
                <a:cs typeface="Courier New" panose="02070309020205020404" pitchFamily="49" charset="0"/>
              </a:rPr>
              <a:t>MaxAvg</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GROUP BY </a:t>
            </a:r>
            <a:r>
              <a:rPr lang="fr-BE" sz="1200" b="0" dirty="0" err="1">
                <a:latin typeface="Courier New" panose="02070309020205020404" pitchFamily="49" charset="0"/>
                <a:cs typeface="Courier New" panose="02070309020205020404" pitchFamily="49" charset="0"/>
              </a:rPr>
              <a:t>NumDep</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HAVING AVG(</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 (SELECT MAX(AVG(</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a:t>
            </a:r>
          </a:p>
          <a:p>
            <a:pPr marL="35560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355600" indent="0" algn="just">
              <a:buNone/>
            </a:pPr>
            <a:r>
              <a:rPr lang="fr-BE" sz="1200" b="0" dirty="0">
                <a:latin typeface="Courier New" panose="02070309020205020404" pitchFamily="49" charset="0"/>
                <a:cs typeface="Courier New" panose="02070309020205020404" pitchFamily="49" charset="0"/>
              </a:rPr>
              <a:t>                      GROUP BY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a:t>
            </a:r>
          </a:p>
          <a:p>
            <a:pPr marL="355600" indent="0" algn="just">
              <a:buNone/>
            </a:pPr>
            <a:endParaRPr lang="fr-BE" sz="1200" b="0"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133</a:t>
            </a:fld>
            <a:endParaRPr lang="fr-BE"/>
          </a:p>
        </p:txBody>
      </p:sp>
    </p:spTree>
    <p:extLst>
      <p:ext uri="{BB962C8B-B14F-4D97-AF65-F5344CB8AC3E}">
        <p14:creationId xmlns:p14="http://schemas.microsoft.com/office/powerpoint/2010/main" val="208136818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Nom, </a:t>
            </a:r>
            <a:r>
              <a:rPr lang="fr-BE" sz="1200" b="0" dirty="0" err="1">
                <a:latin typeface="Courier New" panose="02070309020205020404" pitchFamily="49" charset="0"/>
                <a:cs typeface="Courier New" panose="02070309020205020404" pitchFamily="49" charset="0"/>
              </a:rPr>
              <a:t>Prenom</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r>
              <a:rPr lang="fr-BE" sz="1200" b="0" dirty="0">
                <a:latin typeface="Courier New" panose="02070309020205020404" pitchFamily="49" charset="0"/>
                <a:cs typeface="Courier New" panose="02070309020205020404" pitchFamily="49" charset="0"/>
              </a:rPr>
              <a:t> </a:t>
            </a:r>
          </a:p>
          <a:p>
            <a:pPr marL="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IN (SELECT </a:t>
            </a:r>
            <a:r>
              <a:rPr lang="fr-BE" sz="1200" b="0" dirty="0" err="1">
                <a:latin typeface="Courier New" panose="02070309020205020404" pitchFamily="49" charset="0"/>
                <a:cs typeface="Courier New" panose="02070309020205020404" pitchFamily="49" charset="0"/>
              </a:rPr>
              <a:t>NumSecu</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'p10347');</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136</a:t>
            </a:fld>
            <a:endParaRPr lang="fr-BE"/>
          </a:p>
        </p:txBody>
      </p:sp>
    </p:spTree>
    <p:extLst>
      <p:ext uri="{BB962C8B-B14F-4D97-AF65-F5344CB8AC3E}">
        <p14:creationId xmlns:p14="http://schemas.microsoft.com/office/powerpoint/2010/main" val="7280007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NumSecu</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'p10346'</a:t>
            </a:r>
          </a:p>
          <a:p>
            <a:pPr marL="0" indent="0" algn="just">
              <a:buNone/>
            </a:pPr>
            <a:r>
              <a:rPr lang="fr-BE" sz="1200" b="0" dirty="0">
                <a:latin typeface="Courier New" panose="02070309020205020404" pitchFamily="49" charset="0"/>
                <a:cs typeface="Courier New" panose="02070309020205020404" pitchFamily="49" charset="0"/>
              </a:rPr>
              <a:t>  AND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IN (SELECT </a:t>
            </a:r>
            <a:r>
              <a:rPr lang="fr-BE" sz="1200" b="0" dirty="0" err="1">
                <a:latin typeface="Courier New" panose="02070309020205020404" pitchFamily="49" charset="0"/>
                <a:cs typeface="Courier New" panose="02070309020205020404" pitchFamily="49" charset="0"/>
              </a:rPr>
              <a:t>NumSecu</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NumPro</a:t>
            </a:r>
            <a:r>
              <a:rPr lang="fr-BE" sz="1200" b="0" dirty="0">
                <a:latin typeface="Courier New" panose="02070309020205020404" pitchFamily="49" charset="0"/>
                <a:cs typeface="Courier New" panose="02070309020205020404" pitchFamily="49" charset="0"/>
              </a:rPr>
              <a:t> = 'p10349');</a:t>
            </a:r>
            <a:endParaRPr lang="fr-BE" b="0"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143</a:t>
            </a:fld>
            <a:endParaRPr lang="fr-BE"/>
          </a:p>
        </p:txBody>
      </p:sp>
    </p:spTree>
    <p:extLst>
      <p:ext uri="{BB962C8B-B14F-4D97-AF65-F5344CB8AC3E}">
        <p14:creationId xmlns:p14="http://schemas.microsoft.com/office/powerpoint/2010/main" val="28378375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NumSecu</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NumSecu</a:t>
            </a:r>
            <a:r>
              <a:rPr lang="fr-BE" sz="1200" b="0" dirty="0">
                <a:latin typeface="Courier New" panose="02070309020205020404" pitchFamily="49" charset="0"/>
                <a:cs typeface="Courier New" panose="02070309020205020404" pitchFamily="49" charset="0"/>
              </a:rPr>
              <a:t> NOT IN (SELECT </a:t>
            </a:r>
            <a:r>
              <a:rPr lang="fr-BE" sz="1200" b="0" dirty="0" err="1">
                <a:latin typeface="Courier New" panose="02070309020205020404" pitchFamily="49" charset="0"/>
                <a:cs typeface="Courier New" panose="02070309020205020404" pitchFamily="49" charset="0"/>
              </a:rPr>
              <a:t>NumSecu</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EmpPro</a:t>
            </a:r>
            <a:r>
              <a:rPr lang="fr-BE" sz="1200"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144</a:t>
            </a:fld>
            <a:endParaRPr lang="fr-BE"/>
          </a:p>
        </p:txBody>
      </p:sp>
    </p:spTree>
    <p:extLst>
      <p:ext uri="{BB962C8B-B14F-4D97-AF65-F5344CB8AC3E}">
        <p14:creationId xmlns:p14="http://schemas.microsoft.com/office/powerpoint/2010/main" val="28378375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sz="1200" b="0" dirty="0">
                <a:latin typeface="Courier New" panose="02070309020205020404" pitchFamily="49" charset="0"/>
                <a:cs typeface="Courier New" panose="02070309020205020404" pitchFamily="49" charset="0"/>
              </a:rPr>
              <a:t>SELECT </a:t>
            </a:r>
            <a:r>
              <a:rPr lang="fr-BE" sz="1200" b="0" dirty="0" err="1">
                <a:latin typeface="Courier New" panose="02070309020205020404" pitchFamily="49" charset="0"/>
                <a:cs typeface="Courier New" panose="02070309020205020404" pitchFamily="49" charset="0"/>
              </a:rPr>
              <a:t>NomDep</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FROM </a:t>
            </a:r>
            <a:r>
              <a:rPr lang="fr-BE" sz="1200" b="0" dirty="0" err="1">
                <a:latin typeface="Courier New" panose="02070309020205020404" pitchFamily="49" charset="0"/>
                <a:cs typeface="Courier New" panose="02070309020205020404" pitchFamily="49" charset="0"/>
              </a:rPr>
              <a:t>Departements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WHERE </a:t>
            </a:r>
            <a:r>
              <a:rPr lang="fr-BE" sz="1200" b="0" dirty="0" err="1">
                <a:latin typeface="Courier New" panose="02070309020205020404" pitchFamily="49" charset="0"/>
                <a:cs typeface="Courier New" panose="02070309020205020404" pitchFamily="49" charset="0"/>
              </a:rPr>
              <a:t>NumDep</a:t>
            </a:r>
            <a:r>
              <a:rPr lang="fr-BE" sz="1200" b="0" dirty="0">
                <a:latin typeface="Courier New" panose="02070309020205020404" pitchFamily="49" charset="0"/>
                <a:cs typeface="Courier New" panose="02070309020205020404" pitchFamily="49" charset="0"/>
              </a:rPr>
              <a:t> NOT IN (SELECT </a:t>
            </a:r>
            <a:r>
              <a:rPr lang="fr-BE" sz="1200" b="0" dirty="0" err="1">
                <a:latin typeface="Courier New" panose="02070309020205020404" pitchFamily="49" charset="0"/>
                <a:cs typeface="Courier New" panose="02070309020205020404" pitchFamily="49" charset="0"/>
              </a:rPr>
              <a:t>NumDep</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                     FROM </a:t>
            </a:r>
            <a:r>
              <a:rPr lang="fr-BE" sz="1200" b="0" dirty="0" err="1">
                <a:latin typeface="Courier New" panose="02070309020205020404" pitchFamily="49" charset="0"/>
                <a:cs typeface="Courier New" panose="02070309020205020404" pitchFamily="49" charset="0"/>
              </a:rPr>
              <a:t>Employes</a:t>
            </a:r>
            <a:endParaRPr lang="fr-BE" sz="1200" b="0" dirty="0">
              <a:latin typeface="Courier New" panose="02070309020205020404" pitchFamily="49" charset="0"/>
              <a:cs typeface="Courier New" panose="02070309020205020404" pitchFamily="49" charset="0"/>
            </a:endParaRPr>
          </a:p>
          <a:p>
            <a:pPr marL="0" indent="0" algn="just">
              <a:buNone/>
            </a:pPr>
            <a:r>
              <a:rPr lang="fr-BE" sz="1200" b="0" dirty="0">
                <a:latin typeface="Courier New" panose="02070309020205020404" pitchFamily="49" charset="0"/>
                <a:cs typeface="Courier New" panose="02070309020205020404" pitchFamily="49" charset="0"/>
              </a:rPr>
              <a:t>                     WHERE </a:t>
            </a:r>
            <a:r>
              <a:rPr lang="fr-BE" sz="1200" b="0" dirty="0" err="1">
                <a:latin typeface="Courier New" panose="02070309020205020404" pitchFamily="49" charset="0"/>
                <a:cs typeface="Courier New" panose="02070309020205020404" pitchFamily="49" charset="0"/>
              </a:rPr>
              <a:t>Bareme</a:t>
            </a:r>
            <a:r>
              <a:rPr lang="fr-BE" sz="1200" b="0" dirty="0">
                <a:latin typeface="Courier New" panose="02070309020205020404" pitchFamily="49" charset="0"/>
                <a:cs typeface="Courier New" panose="02070309020205020404" pitchFamily="49" charset="0"/>
              </a:rPr>
              <a:t> &lt; 60000);</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145</a:t>
            </a:fld>
            <a:endParaRPr lang="fr-BE"/>
          </a:p>
        </p:txBody>
      </p:sp>
    </p:spTree>
    <p:extLst>
      <p:ext uri="{BB962C8B-B14F-4D97-AF65-F5344CB8AC3E}">
        <p14:creationId xmlns:p14="http://schemas.microsoft.com/office/powerpoint/2010/main" val="28378375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endParaRPr lang="fr-BE" sz="1200" b="0"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146</a:t>
            </a:fld>
            <a:endParaRPr lang="fr-BE"/>
          </a:p>
        </p:txBody>
      </p:sp>
    </p:spTree>
    <p:extLst>
      <p:ext uri="{BB962C8B-B14F-4D97-AF65-F5344CB8AC3E}">
        <p14:creationId xmlns:p14="http://schemas.microsoft.com/office/powerpoint/2010/main" val="283783758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a:t>
            </a:r>
            <a:r>
              <a:rPr lang="fr-BE" b="0" dirty="0" err="1">
                <a:latin typeface="Courier New" panose="02070309020205020404" pitchFamily="49" charset="0"/>
                <a:cs typeface="Courier New" panose="02070309020205020404" pitchFamily="49" charset="0"/>
              </a:rPr>
              <a:t>NomDep</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Departements</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WHERE </a:t>
            </a:r>
            <a:r>
              <a:rPr lang="fr-BE" b="0" dirty="0" err="1">
                <a:latin typeface="Courier New" panose="02070309020205020404" pitchFamily="49" charset="0"/>
                <a:cs typeface="Courier New" panose="02070309020205020404" pitchFamily="49" charset="0"/>
              </a:rPr>
              <a:t>NumDep</a:t>
            </a:r>
            <a:r>
              <a:rPr lang="fr-BE" b="0" dirty="0">
                <a:latin typeface="Courier New" panose="02070309020205020404" pitchFamily="49" charset="0"/>
                <a:cs typeface="Courier New" panose="02070309020205020404" pitchFamily="49" charset="0"/>
              </a:rPr>
              <a:t> NOT IN </a:t>
            </a:r>
          </a:p>
          <a:p>
            <a:pPr marL="0" indent="0" algn="just">
              <a:buNone/>
            </a:pPr>
            <a:r>
              <a:rPr lang="fr-BE" b="0" dirty="0">
                <a:latin typeface="Courier New" panose="02070309020205020404" pitchFamily="49" charset="0"/>
                <a:cs typeface="Courier New" panose="02070309020205020404" pitchFamily="49" charset="0"/>
              </a:rPr>
              <a:t>    (SELECT COALESCE (</a:t>
            </a:r>
            <a:r>
              <a:rPr lang="fr-BE" b="0" dirty="0" err="1">
                <a:latin typeface="Courier New" panose="02070309020205020404" pitchFamily="49" charset="0"/>
                <a:cs typeface="Courier New" panose="02070309020205020404" pitchFamily="49" charset="0"/>
              </a:rPr>
              <a:t>NumDep</a:t>
            </a:r>
            <a:r>
              <a:rPr lang="fr-BE" b="0" dirty="0">
                <a:latin typeface="Courier New" panose="02070309020205020404" pitchFamily="49" charset="0"/>
                <a:cs typeface="Courier New" panose="02070309020205020404" pitchFamily="49" charset="0"/>
              </a:rPr>
              <a:t>, 'Sans Numéro')</a:t>
            </a: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Employes</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WHERE </a:t>
            </a:r>
            <a:r>
              <a:rPr lang="fr-BE" b="0" dirty="0" err="1">
                <a:latin typeface="Courier New" panose="02070309020205020404" pitchFamily="49" charset="0"/>
                <a:cs typeface="Courier New" panose="02070309020205020404" pitchFamily="49" charset="0"/>
              </a:rPr>
              <a:t>Bareme</a:t>
            </a:r>
            <a:r>
              <a:rPr lang="fr-BE" b="0" dirty="0">
                <a:latin typeface="Courier New" panose="02070309020205020404" pitchFamily="49" charset="0"/>
                <a:cs typeface="Courier New" panose="02070309020205020404" pitchFamily="49" charset="0"/>
              </a:rPr>
              <a:t> &lt; 60000);</a:t>
            </a:r>
          </a:p>
          <a:p>
            <a:pPr marL="0" indent="0" algn="just">
              <a:buNone/>
            </a:pPr>
            <a:endParaRPr lang="fr-BE" sz="1200" b="0"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147</a:t>
            </a:fld>
            <a:endParaRPr lang="fr-BE"/>
          </a:p>
        </p:txBody>
      </p:sp>
    </p:spTree>
    <p:extLst>
      <p:ext uri="{BB962C8B-B14F-4D97-AF65-F5344CB8AC3E}">
        <p14:creationId xmlns:p14="http://schemas.microsoft.com/office/powerpoint/2010/main" val="28378375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Nom, </a:t>
            </a:r>
            <a:r>
              <a:rPr lang="fr-BE" b="0" dirty="0" err="1">
                <a:latin typeface="Courier New" panose="02070309020205020404" pitchFamily="49" charset="0"/>
                <a:cs typeface="Courier New" panose="02070309020205020404" pitchFamily="49" charset="0"/>
              </a:rPr>
              <a:t>Prenom</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 </a:t>
            </a:r>
          </a:p>
          <a:p>
            <a:pPr marL="0" indent="0" algn="just">
              <a:buNone/>
            </a:pPr>
            <a:r>
              <a:rPr lang="fr-BE" b="0" dirty="0">
                <a:latin typeface="Courier New" panose="02070309020205020404" pitchFamily="49" charset="0"/>
                <a:cs typeface="Courier New" panose="02070309020205020404" pitchFamily="49" charset="0"/>
              </a:rPr>
              <a:t>WHERE (</a:t>
            </a:r>
            <a:r>
              <a:rPr lang="fr-BE" b="0" dirty="0" err="1">
                <a:latin typeface="Courier New" panose="02070309020205020404" pitchFamily="49" charset="0"/>
                <a:cs typeface="Courier New" panose="02070309020205020404" pitchFamily="49" charset="0"/>
              </a:rPr>
              <a:t>NumSecu</a:t>
            </a:r>
            <a:r>
              <a:rPr lang="fr-BE" b="0" dirty="0">
                <a:latin typeface="Courier New" panose="02070309020205020404" pitchFamily="49" charset="0"/>
                <a:cs typeface="Courier New" panose="02070309020205020404" pitchFamily="49" charset="0"/>
              </a:rPr>
              <a:t>, 10, 'p10349') IN </a:t>
            </a:r>
          </a:p>
          <a:p>
            <a:pPr marL="0" indent="0" algn="just">
              <a:buNone/>
            </a:pPr>
            <a:r>
              <a:rPr lang="fr-BE" b="0" dirty="0">
                <a:latin typeface="Courier New" panose="02070309020205020404" pitchFamily="49" charset="0"/>
                <a:cs typeface="Courier New" panose="02070309020205020404" pitchFamily="49" charset="0"/>
              </a:rPr>
              <a:t>        (SELECT </a:t>
            </a:r>
            <a:r>
              <a:rPr lang="fr-BE" b="0" dirty="0" err="1">
                <a:latin typeface="Courier New" panose="02070309020205020404" pitchFamily="49" charset="0"/>
                <a:cs typeface="Courier New" panose="02070309020205020404" pitchFamily="49" charset="0"/>
              </a:rPr>
              <a:t>NumSecu</a:t>
            </a:r>
            <a:r>
              <a:rPr lang="fr-BE" b="0" dirty="0">
                <a:latin typeface="Courier New" panose="02070309020205020404" pitchFamily="49" charset="0"/>
                <a:cs typeface="Courier New" panose="02070309020205020404" pitchFamily="49" charset="0"/>
              </a:rPr>
              <a:t>, Heures, </a:t>
            </a:r>
            <a:r>
              <a:rPr lang="fr-BE" b="0" dirty="0" err="1">
                <a:latin typeface="Courier New" panose="02070309020205020404" pitchFamily="49" charset="0"/>
                <a:cs typeface="Courier New" panose="02070309020205020404" pitchFamily="49" charset="0"/>
              </a:rPr>
              <a:t>NumPro</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EmpPro</a:t>
            </a:r>
            <a:r>
              <a:rPr lang="fr-BE" b="0" dirty="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149</a:t>
            </a:fld>
            <a:endParaRPr lang="fr-BE"/>
          </a:p>
        </p:txBody>
      </p:sp>
    </p:spTree>
    <p:extLst>
      <p:ext uri="{BB962C8B-B14F-4D97-AF65-F5344CB8AC3E}">
        <p14:creationId xmlns:p14="http://schemas.microsoft.com/office/powerpoint/2010/main" val="31518465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a:t>
            </a:r>
            <a:r>
              <a:rPr lang="fr-BE" b="0" dirty="0" err="1">
                <a:latin typeface="Courier New" panose="02070309020205020404" pitchFamily="49" charset="0"/>
                <a:cs typeface="Courier New" panose="02070309020205020404" pitchFamily="49" charset="0"/>
              </a:rPr>
              <a:t>NumSecu</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EmpPro</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WHERE </a:t>
            </a:r>
          </a:p>
          <a:p>
            <a:pPr marL="0" indent="0" algn="just">
              <a:buNone/>
            </a:pPr>
            <a:r>
              <a:rPr lang="fr-BE" b="0" dirty="0">
                <a:latin typeface="Courier New" panose="02070309020205020404" pitchFamily="49" charset="0"/>
                <a:cs typeface="Courier New" panose="02070309020205020404" pitchFamily="49" charset="0"/>
              </a:rPr>
              <a:t>  </a:t>
            </a:r>
            <a:r>
              <a:rPr lang="fr-BE" b="0" dirty="0" err="1">
                <a:latin typeface="Courier New" panose="02070309020205020404" pitchFamily="49" charset="0"/>
                <a:cs typeface="Courier New" panose="02070309020205020404" pitchFamily="49" charset="0"/>
              </a:rPr>
              <a:t>NumPro</a:t>
            </a:r>
            <a:r>
              <a:rPr lang="fr-BE" b="0" dirty="0">
                <a:latin typeface="Courier New" panose="02070309020205020404" pitchFamily="49" charset="0"/>
                <a:cs typeface="Courier New" panose="02070309020205020404" pitchFamily="49" charset="0"/>
              </a:rPr>
              <a:t> = 'p10346'</a:t>
            </a:r>
          </a:p>
          <a:p>
            <a:pPr marL="0" indent="0" algn="just">
              <a:buNone/>
            </a:pPr>
            <a:r>
              <a:rPr lang="fr-BE" b="0" dirty="0">
                <a:latin typeface="Courier New" panose="02070309020205020404" pitchFamily="49" charset="0"/>
                <a:cs typeface="Courier New" panose="02070309020205020404" pitchFamily="49" charset="0"/>
              </a:rPr>
              <a:t>  AND </a:t>
            </a:r>
            <a:r>
              <a:rPr lang="fr-BE" b="0" dirty="0" err="1">
                <a:latin typeface="Courier New" panose="02070309020205020404" pitchFamily="49" charset="0"/>
                <a:cs typeface="Courier New" panose="02070309020205020404" pitchFamily="49" charset="0"/>
              </a:rPr>
              <a:t>NumSecu</a:t>
            </a:r>
            <a:r>
              <a:rPr lang="fr-BE" b="0" dirty="0">
                <a:latin typeface="Courier New" panose="02070309020205020404" pitchFamily="49" charset="0"/>
                <a:cs typeface="Courier New" panose="02070309020205020404" pitchFamily="49" charset="0"/>
              </a:rPr>
              <a:t> = </a:t>
            </a:r>
          </a:p>
          <a:p>
            <a:pPr marL="0" indent="0" algn="just">
              <a:buNone/>
            </a:pPr>
            <a:r>
              <a:rPr lang="fr-BE" b="0" dirty="0">
                <a:latin typeface="Courier New" panose="02070309020205020404" pitchFamily="49" charset="0"/>
                <a:cs typeface="Courier New" panose="02070309020205020404" pitchFamily="49" charset="0"/>
              </a:rPr>
              <a:t>        ANY (SELECT </a:t>
            </a:r>
            <a:r>
              <a:rPr lang="fr-BE" b="0" dirty="0" err="1">
                <a:latin typeface="Courier New" panose="02070309020205020404" pitchFamily="49" charset="0"/>
                <a:cs typeface="Courier New" panose="02070309020205020404" pitchFamily="49" charset="0"/>
              </a:rPr>
              <a:t>NumSecu</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EmpPro</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WHERE </a:t>
            </a:r>
            <a:r>
              <a:rPr lang="fr-BE" b="0" dirty="0" err="1">
                <a:latin typeface="Courier New" panose="02070309020205020404" pitchFamily="49" charset="0"/>
                <a:cs typeface="Courier New" panose="02070309020205020404" pitchFamily="49" charset="0"/>
              </a:rPr>
              <a:t>NumPro</a:t>
            </a:r>
            <a:r>
              <a:rPr lang="fr-BE" b="0" dirty="0">
                <a:latin typeface="Courier New" panose="02070309020205020404" pitchFamily="49" charset="0"/>
                <a:cs typeface="Courier New" panose="02070309020205020404" pitchFamily="49" charset="0"/>
              </a:rPr>
              <a:t> = 'p10349');</a:t>
            </a:r>
          </a:p>
          <a:p>
            <a:endParaRPr lang="fr-BE" b="0"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154</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a:t>
            </a:fld>
            <a:endParaRPr lang="fr-BE"/>
          </a:p>
        </p:txBody>
      </p:sp>
    </p:spTree>
    <p:extLst>
      <p:ext uri="{BB962C8B-B14F-4D97-AF65-F5344CB8AC3E}">
        <p14:creationId xmlns:p14="http://schemas.microsoft.com/office/powerpoint/2010/main" val="42590818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a:t>
            </a:r>
            <a:r>
              <a:rPr lang="fr-BE" b="0" dirty="0" err="1">
                <a:latin typeface="Courier New" panose="02070309020205020404" pitchFamily="49" charset="0"/>
                <a:cs typeface="Courier New" panose="02070309020205020404" pitchFamily="49" charset="0"/>
              </a:rPr>
              <a:t>NumSecu</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 </a:t>
            </a:r>
          </a:p>
          <a:p>
            <a:pPr marL="0" indent="0" algn="just">
              <a:buNone/>
            </a:pPr>
            <a:r>
              <a:rPr lang="fr-BE" b="0" dirty="0">
                <a:latin typeface="Courier New" panose="02070309020205020404" pitchFamily="49" charset="0"/>
                <a:cs typeface="Courier New" panose="02070309020205020404" pitchFamily="49" charset="0"/>
              </a:rPr>
              <a:t>WHERE </a:t>
            </a:r>
          </a:p>
          <a:p>
            <a:pPr marL="0" indent="0" algn="just">
              <a:buNone/>
            </a:pPr>
            <a:r>
              <a:rPr lang="fr-BE" b="0" dirty="0">
                <a:latin typeface="Courier New" panose="02070309020205020404" pitchFamily="49" charset="0"/>
                <a:cs typeface="Courier New" panose="02070309020205020404" pitchFamily="49" charset="0"/>
              </a:rPr>
              <a:t>  </a:t>
            </a:r>
            <a:r>
              <a:rPr lang="fr-BE" b="0" dirty="0" err="1">
                <a:latin typeface="Courier New" panose="02070309020205020404" pitchFamily="49" charset="0"/>
                <a:cs typeface="Courier New" panose="02070309020205020404" pitchFamily="49" charset="0"/>
              </a:rPr>
              <a:t>bareme</a:t>
            </a:r>
            <a:r>
              <a:rPr lang="fr-BE" b="0" dirty="0">
                <a:latin typeface="Courier New" panose="02070309020205020404" pitchFamily="49" charset="0"/>
                <a:cs typeface="Courier New" panose="02070309020205020404" pitchFamily="49" charset="0"/>
              </a:rPr>
              <a:t> &gt; ANY (SELECT </a:t>
            </a:r>
            <a:r>
              <a:rPr lang="fr-BE" b="0" dirty="0" err="1">
                <a:latin typeface="Courier New" panose="02070309020205020404" pitchFamily="49" charset="0"/>
                <a:cs typeface="Courier New" panose="02070309020205020404" pitchFamily="49" charset="0"/>
              </a:rPr>
              <a:t>bareme</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155</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a:t>
            </a:r>
            <a:r>
              <a:rPr lang="fr-BE" b="0" dirty="0" err="1">
                <a:latin typeface="Courier New" panose="02070309020205020404" pitchFamily="49" charset="0"/>
                <a:cs typeface="Courier New" panose="02070309020205020404" pitchFamily="49" charset="0"/>
              </a:rPr>
              <a:t>NumSecu</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 </a:t>
            </a:r>
          </a:p>
          <a:p>
            <a:pPr marL="0" indent="0" algn="just">
              <a:buNone/>
            </a:pPr>
            <a:r>
              <a:rPr lang="fr-BE" b="0" dirty="0">
                <a:latin typeface="Courier New" panose="02070309020205020404" pitchFamily="49" charset="0"/>
                <a:cs typeface="Courier New" panose="02070309020205020404" pitchFamily="49" charset="0"/>
              </a:rPr>
              <a:t>WHERE </a:t>
            </a:r>
          </a:p>
          <a:p>
            <a:pPr marL="0" indent="0" algn="just">
              <a:buNone/>
            </a:pPr>
            <a:r>
              <a:rPr lang="fr-BE" b="0" dirty="0">
                <a:latin typeface="Courier New" panose="02070309020205020404" pitchFamily="49" charset="0"/>
                <a:cs typeface="Courier New" panose="02070309020205020404" pitchFamily="49" charset="0"/>
              </a:rPr>
              <a:t>  </a:t>
            </a:r>
            <a:r>
              <a:rPr lang="fr-BE" b="0" dirty="0" err="1">
                <a:latin typeface="Courier New" panose="02070309020205020404" pitchFamily="49" charset="0"/>
                <a:cs typeface="Courier New" panose="02070309020205020404" pitchFamily="49" charset="0"/>
              </a:rPr>
              <a:t>NumSecu</a:t>
            </a:r>
            <a:r>
              <a:rPr lang="fr-BE" b="0" dirty="0">
                <a:latin typeface="Courier New" panose="02070309020205020404" pitchFamily="49" charset="0"/>
                <a:cs typeface="Courier New" panose="02070309020205020404" pitchFamily="49" charset="0"/>
              </a:rPr>
              <a:t> &lt;&gt; ALL (SELECT </a:t>
            </a:r>
            <a:r>
              <a:rPr lang="fr-BE" b="0" dirty="0" err="1">
                <a:latin typeface="Courier New" panose="02070309020205020404" pitchFamily="49" charset="0"/>
                <a:cs typeface="Courier New" panose="02070309020205020404" pitchFamily="49" charset="0"/>
              </a:rPr>
              <a:t>NumSecu</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EmpPro</a:t>
            </a:r>
            <a:r>
              <a:rPr lang="fr-BE"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156</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a:t>
            </a:r>
            <a:r>
              <a:rPr lang="fr-BE" b="0" dirty="0" err="1">
                <a:latin typeface="Courier New" panose="02070309020205020404" pitchFamily="49" charset="0"/>
                <a:cs typeface="Courier New" panose="02070309020205020404" pitchFamily="49" charset="0"/>
              </a:rPr>
              <a:t>NumSecu</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 </a:t>
            </a:r>
          </a:p>
          <a:p>
            <a:pPr marL="0" indent="0" algn="just">
              <a:buNone/>
            </a:pPr>
            <a:r>
              <a:rPr lang="fr-BE" b="0" dirty="0">
                <a:latin typeface="Courier New" panose="02070309020205020404" pitchFamily="49" charset="0"/>
                <a:cs typeface="Courier New" panose="02070309020205020404" pitchFamily="49" charset="0"/>
              </a:rPr>
              <a:t>WHERE </a:t>
            </a:r>
          </a:p>
          <a:p>
            <a:pPr marL="0" indent="0" algn="just">
              <a:buNone/>
            </a:pPr>
            <a:r>
              <a:rPr lang="fr-BE" b="0" dirty="0">
                <a:latin typeface="Courier New" panose="02070309020205020404" pitchFamily="49" charset="0"/>
                <a:cs typeface="Courier New" panose="02070309020205020404" pitchFamily="49" charset="0"/>
              </a:rPr>
              <a:t> </a:t>
            </a:r>
            <a:r>
              <a:rPr lang="fr-BE" b="0" dirty="0" err="1">
                <a:latin typeface="Courier New" panose="02070309020205020404" pitchFamily="49" charset="0"/>
                <a:cs typeface="Courier New" panose="02070309020205020404" pitchFamily="49" charset="0"/>
              </a:rPr>
              <a:t>Bareme</a:t>
            </a:r>
            <a:r>
              <a:rPr lang="fr-BE" b="0" dirty="0">
                <a:latin typeface="Courier New" panose="02070309020205020404" pitchFamily="49" charset="0"/>
                <a:cs typeface="Courier New" panose="02070309020205020404" pitchFamily="49" charset="0"/>
              </a:rPr>
              <a:t> &gt; ALL (SELECT </a:t>
            </a:r>
            <a:r>
              <a:rPr lang="fr-BE" b="0" dirty="0" err="1">
                <a:latin typeface="Courier New" panose="02070309020205020404" pitchFamily="49" charset="0"/>
                <a:cs typeface="Courier New" panose="02070309020205020404" pitchFamily="49" charset="0"/>
              </a:rPr>
              <a:t>Bareme</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Employes</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WHERE </a:t>
            </a:r>
            <a:r>
              <a:rPr lang="fr-BE" b="0" dirty="0" err="1">
                <a:latin typeface="Courier New" panose="02070309020205020404" pitchFamily="49" charset="0"/>
                <a:cs typeface="Courier New" panose="02070309020205020404" pitchFamily="49" charset="0"/>
              </a:rPr>
              <a:t>NumDep</a:t>
            </a:r>
            <a:r>
              <a:rPr lang="fr-BE" b="0" dirty="0">
                <a:latin typeface="Courier New" panose="02070309020205020404" pitchFamily="49" charset="0"/>
                <a:cs typeface="Courier New" panose="02070309020205020404" pitchFamily="49" charset="0"/>
              </a:rPr>
              <a:t> = 'd00002');</a:t>
            </a:r>
          </a:p>
          <a:p>
            <a:pPr marL="0" indent="0" algn="just">
              <a:buNone/>
            </a:pP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SI le barème peut être inconnu ???  =&gt; Coalesce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157</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Nom</a:t>
            </a: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 </a:t>
            </a:r>
          </a:p>
          <a:p>
            <a:pPr marL="0" indent="0" algn="just">
              <a:buNone/>
            </a:pPr>
            <a:r>
              <a:rPr lang="fr-BE" b="0" dirty="0">
                <a:latin typeface="Courier New" panose="02070309020205020404" pitchFamily="49" charset="0"/>
                <a:cs typeface="Courier New" panose="02070309020205020404" pitchFamily="49" charset="0"/>
              </a:rPr>
              <a:t>WHERE </a:t>
            </a:r>
            <a:r>
              <a:rPr lang="fr-BE" b="0" dirty="0" err="1">
                <a:latin typeface="Courier New" panose="02070309020205020404" pitchFamily="49" charset="0"/>
                <a:cs typeface="Courier New" panose="02070309020205020404" pitchFamily="49" charset="0"/>
              </a:rPr>
              <a:t>Bareme</a:t>
            </a:r>
            <a:r>
              <a:rPr lang="fr-BE" b="0" dirty="0">
                <a:latin typeface="Courier New" panose="02070309020205020404" pitchFamily="49" charset="0"/>
                <a:cs typeface="Courier New" panose="02070309020205020404" pitchFamily="49" charset="0"/>
              </a:rPr>
              <a:t> &gt;= </a:t>
            </a:r>
          </a:p>
          <a:p>
            <a:pPr marL="0" indent="0" algn="just">
              <a:buNone/>
            </a:pPr>
            <a:r>
              <a:rPr lang="fr-BE" b="0" dirty="0">
                <a:latin typeface="Courier New" panose="02070309020205020404" pitchFamily="49" charset="0"/>
                <a:cs typeface="Courier New" panose="02070309020205020404" pitchFamily="49" charset="0"/>
              </a:rPr>
              <a:t>        ALL (SELECT </a:t>
            </a:r>
            <a:r>
              <a:rPr lang="fr-BE" b="0" dirty="0" err="1">
                <a:latin typeface="Courier New" panose="02070309020205020404" pitchFamily="49" charset="0"/>
                <a:cs typeface="Courier New" panose="02070309020205020404" pitchFamily="49" charset="0"/>
              </a:rPr>
              <a:t>Bareme</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Employes</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WHERE </a:t>
            </a:r>
            <a:r>
              <a:rPr lang="fr-BE" b="0" dirty="0" err="1">
                <a:latin typeface="Courier New" panose="02070309020205020404" pitchFamily="49" charset="0"/>
                <a:cs typeface="Courier New" panose="02070309020205020404" pitchFamily="49" charset="0"/>
              </a:rPr>
              <a:t>bareme</a:t>
            </a:r>
            <a:r>
              <a:rPr lang="fr-BE" b="0" dirty="0">
                <a:latin typeface="Courier New" panose="02070309020205020404" pitchFamily="49" charset="0"/>
                <a:cs typeface="Courier New" panose="02070309020205020404" pitchFamily="49" charset="0"/>
              </a:rPr>
              <a:t> IS NOT NULL);</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158</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Nom</a:t>
            </a: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 </a:t>
            </a:r>
          </a:p>
          <a:p>
            <a:pPr marL="0" indent="0" algn="just">
              <a:buNone/>
            </a:pPr>
            <a:r>
              <a:rPr lang="fr-BE" b="0" dirty="0">
                <a:latin typeface="Courier New" panose="02070309020205020404" pitchFamily="49" charset="0"/>
                <a:cs typeface="Courier New" panose="02070309020205020404" pitchFamily="49" charset="0"/>
              </a:rPr>
              <a:t>WHERE </a:t>
            </a:r>
            <a:r>
              <a:rPr lang="fr-BE" b="0" dirty="0" err="1">
                <a:latin typeface="Courier New" panose="02070309020205020404" pitchFamily="49" charset="0"/>
                <a:cs typeface="Courier New" panose="02070309020205020404" pitchFamily="49" charset="0"/>
              </a:rPr>
              <a:t>Bareme</a:t>
            </a:r>
            <a:r>
              <a:rPr lang="fr-BE" b="0" dirty="0">
                <a:latin typeface="Courier New" panose="02070309020205020404" pitchFamily="49" charset="0"/>
                <a:cs typeface="Courier New" panose="02070309020205020404" pitchFamily="49" charset="0"/>
              </a:rPr>
              <a:t> = </a:t>
            </a:r>
          </a:p>
          <a:p>
            <a:pPr marL="0" indent="0" algn="just">
              <a:buNone/>
            </a:pPr>
            <a:r>
              <a:rPr lang="fr-BE" b="0" dirty="0">
                <a:latin typeface="Courier New" panose="02070309020205020404" pitchFamily="49" charset="0"/>
                <a:cs typeface="Courier New" panose="02070309020205020404" pitchFamily="49" charset="0"/>
              </a:rPr>
              <a:t>        (SELECT MAX(</a:t>
            </a:r>
            <a:r>
              <a:rPr lang="fr-BE" b="0" dirty="0" err="1">
                <a:latin typeface="Courier New" panose="02070309020205020404" pitchFamily="49" charset="0"/>
                <a:cs typeface="Courier New" panose="02070309020205020404" pitchFamily="49" charset="0"/>
              </a:rPr>
              <a:t>Bareme</a:t>
            </a:r>
            <a:r>
              <a:rPr lang="fr-BE" b="0" dirty="0">
                <a:latin typeface="Courier New" panose="02070309020205020404" pitchFamily="49" charset="0"/>
                <a:cs typeface="Courier New" panose="02070309020205020404" pitchFamily="49" charset="0"/>
              </a:rPr>
              <a:t>)</a:t>
            </a: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159</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CREATE OR REPLACE VIEW </a:t>
            </a:r>
            <a:r>
              <a:rPr lang="fr-BE" b="0" dirty="0" err="1">
                <a:latin typeface="Courier New" panose="02070309020205020404" pitchFamily="49" charset="0"/>
                <a:cs typeface="Courier New" panose="02070309020205020404" pitchFamily="49" charset="0"/>
              </a:rPr>
              <a:t>Temp</a:t>
            </a:r>
            <a:r>
              <a:rPr lang="fr-BE" b="0" dirty="0">
                <a:latin typeface="Courier New" panose="02070309020205020404" pitchFamily="49" charset="0"/>
                <a:cs typeface="Courier New" panose="02070309020205020404" pitchFamily="49" charset="0"/>
              </a:rPr>
              <a:t> AS (</a:t>
            </a:r>
          </a:p>
          <a:p>
            <a:pPr marL="0" indent="0" algn="just">
              <a:buNone/>
            </a:pPr>
            <a:r>
              <a:rPr lang="fr-BE" b="0" dirty="0">
                <a:latin typeface="Courier New" panose="02070309020205020404" pitchFamily="49" charset="0"/>
                <a:cs typeface="Courier New" panose="02070309020205020404" pitchFamily="49" charset="0"/>
              </a:rPr>
              <a:t>SELECT Nom, </a:t>
            </a:r>
            <a:r>
              <a:rPr lang="fr-BE" b="0" dirty="0" err="1">
                <a:latin typeface="Courier New" panose="02070309020205020404" pitchFamily="49" charset="0"/>
                <a:cs typeface="Courier New" panose="02070309020205020404" pitchFamily="49" charset="0"/>
              </a:rPr>
              <a:t>Prenom</a:t>
            </a:r>
            <a:r>
              <a:rPr lang="fr-BE" b="0" dirty="0">
                <a:latin typeface="Courier New" panose="02070309020205020404" pitchFamily="49" charset="0"/>
                <a:cs typeface="Courier New" panose="02070309020205020404" pitchFamily="49" charset="0"/>
              </a:rPr>
              <a:t>, SUM(heures) </a:t>
            </a:r>
            <a:r>
              <a:rPr lang="fr-BE" b="0" dirty="0" err="1">
                <a:latin typeface="Courier New" panose="02070309020205020404" pitchFamily="49" charset="0"/>
                <a:cs typeface="Courier New" panose="02070309020205020404" pitchFamily="49" charset="0"/>
              </a:rPr>
              <a:t>NbHeures</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 JOIN </a:t>
            </a:r>
            <a:r>
              <a:rPr lang="fr-BE" b="0" dirty="0" err="1">
                <a:latin typeface="Courier New" panose="02070309020205020404" pitchFamily="49" charset="0"/>
                <a:cs typeface="Courier New" panose="02070309020205020404" pitchFamily="49" charset="0"/>
              </a:rPr>
              <a:t>EmpPro</a:t>
            </a:r>
            <a:r>
              <a:rPr lang="fr-BE" b="0" dirty="0">
                <a:latin typeface="Courier New" panose="02070309020205020404" pitchFamily="49" charset="0"/>
                <a:cs typeface="Courier New" panose="02070309020205020404" pitchFamily="49" charset="0"/>
              </a:rPr>
              <a:t> USING (</a:t>
            </a:r>
            <a:r>
              <a:rPr lang="fr-BE" b="0" dirty="0" err="1">
                <a:latin typeface="Courier New" panose="02070309020205020404" pitchFamily="49" charset="0"/>
                <a:cs typeface="Courier New" panose="02070309020205020404" pitchFamily="49" charset="0"/>
              </a:rPr>
              <a:t>NumSecu</a:t>
            </a:r>
            <a:r>
              <a:rPr lang="fr-BE" b="0" dirty="0">
                <a:latin typeface="Courier New" panose="02070309020205020404" pitchFamily="49" charset="0"/>
                <a:cs typeface="Courier New" panose="02070309020205020404" pitchFamily="49" charset="0"/>
              </a:rPr>
              <a:t>)</a:t>
            </a:r>
          </a:p>
          <a:p>
            <a:pPr marL="0" indent="0" algn="just">
              <a:buNone/>
            </a:pPr>
            <a:r>
              <a:rPr lang="fr-BE" b="0" dirty="0">
                <a:latin typeface="Courier New" panose="02070309020205020404" pitchFamily="49" charset="0"/>
                <a:cs typeface="Courier New" panose="02070309020205020404" pitchFamily="49" charset="0"/>
              </a:rPr>
              <a:t>GROUP BY </a:t>
            </a:r>
            <a:r>
              <a:rPr lang="fr-BE" b="0" dirty="0" err="1">
                <a:latin typeface="Courier New" panose="02070309020205020404" pitchFamily="49" charset="0"/>
                <a:cs typeface="Courier New" panose="02070309020205020404" pitchFamily="49" charset="0"/>
              </a:rPr>
              <a:t>NumSecu</a:t>
            </a:r>
            <a:r>
              <a:rPr lang="fr-BE" b="0" dirty="0">
                <a:latin typeface="Courier New" panose="02070309020205020404" pitchFamily="49" charset="0"/>
                <a:cs typeface="Courier New" panose="02070309020205020404" pitchFamily="49" charset="0"/>
              </a:rPr>
              <a:t>, Nom, </a:t>
            </a:r>
            <a:r>
              <a:rPr lang="fr-BE" b="0" dirty="0" err="1">
                <a:latin typeface="Courier New" panose="02070309020205020404" pitchFamily="49" charset="0"/>
                <a:cs typeface="Courier New" panose="02070309020205020404" pitchFamily="49" charset="0"/>
              </a:rPr>
              <a:t>Prenom</a:t>
            </a:r>
            <a:r>
              <a:rPr lang="fr-BE" b="0" dirty="0">
                <a:latin typeface="Courier New" panose="02070309020205020404" pitchFamily="49" charset="0"/>
                <a:cs typeface="Courier New" panose="02070309020205020404" pitchFamily="49" charset="0"/>
              </a:rPr>
              <a:t>);</a:t>
            </a:r>
          </a:p>
          <a:p>
            <a:pPr marL="0" indent="0" algn="just">
              <a:buNone/>
            </a:pP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SELECT *</a:t>
            </a: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Temp</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WHERE </a:t>
            </a:r>
            <a:r>
              <a:rPr lang="fr-BE" b="0" dirty="0" err="1">
                <a:latin typeface="Courier New" panose="02070309020205020404" pitchFamily="49" charset="0"/>
                <a:cs typeface="Courier New" panose="02070309020205020404" pitchFamily="49" charset="0"/>
              </a:rPr>
              <a:t>NbHeures</a:t>
            </a:r>
            <a:r>
              <a:rPr lang="fr-BE" b="0" dirty="0">
                <a:latin typeface="Courier New" panose="02070309020205020404" pitchFamily="49" charset="0"/>
                <a:cs typeface="Courier New" panose="02070309020205020404" pitchFamily="49" charset="0"/>
              </a:rPr>
              <a:t> = (SELECT MIN(</a:t>
            </a:r>
            <a:r>
              <a:rPr lang="fr-BE" b="0" dirty="0" err="1">
                <a:latin typeface="Courier New" panose="02070309020205020404" pitchFamily="49" charset="0"/>
                <a:cs typeface="Courier New" panose="02070309020205020404" pitchFamily="49" charset="0"/>
              </a:rPr>
              <a:t>NbHeures</a:t>
            </a:r>
            <a:r>
              <a:rPr lang="fr-BE" b="0" dirty="0">
                <a:latin typeface="Courier New" panose="02070309020205020404" pitchFamily="49" charset="0"/>
                <a:cs typeface="Courier New" panose="02070309020205020404" pitchFamily="49" charset="0"/>
              </a:rPr>
              <a:t>) </a:t>
            </a: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Temp</a:t>
            </a:r>
            <a:r>
              <a:rPr lang="fr-BE" b="0" dirty="0">
                <a:latin typeface="Courier New" panose="02070309020205020404" pitchFamily="49" charset="0"/>
                <a:cs typeface="Courier New" panose="02070309020205020404" pitchFamily="49" charset="0"/>
              </a:rPr>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160</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Nom, </a:t>
            </a:r>
            <a:r>
              <a:rPr lang="fr-BE" b="0" dirty="0" err="1">
                <a:latin typeface="Courier New" panose="02070309020205020404" pitchFamily="49" charset="0"/>
                <a:cs typeface="Courier New" panose="02070309020205020404" pitchFamily="49" charset="0"/>
              </a:rPr>
              <a:t>Prenom</a:t>
            </a:r>
            <a:r>
              <a:rPr lang="fr-BE" b="0" dirty="0">
                <a:latin typeface="Courier New" panose="02070309020205020404" pitchFamily="49" charset="0"/>
                <a:cs typeface="Courier New" panose="02070309020205020404" pitchFamily="49" charset="0"/>
              </a:rPr>
              <a:t>, SUM(Heures) </a:t>
            </a:r>
            <a:r>
              <a:rPr lang="fr-BE" b="0" dirty="0" err="1">
                <a:latin typeface="Courier New" panose="02070309020205020404" pitchFamily="49" charset="0"/>
                <a:cs typeface="Courier New" panose="02070309020205020404" pitchFamily="49" charset="0"/>
              </a:rPr>
              <a:t>NbHeures</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Employes</a:t>
            </a:r>
            <a:r>
              <a:rPr lang="fr-BE" b="0" dirty="0">
                <a:latin typeface="Courier New" panose="02070309020205020404" pitchFamily="49" charset="0"/>
                <a:cs typeface="Courier New" panose="02070309020205020404" pitchFamily="49" charset="0"/>
              </a:rPr>
              <a:t> JOIN </a:t>
            </a:r>
            <a:r>
              <a:rPr lang="fr-BE" b="0" dirty="0" err="1">
                <a:latin typeface="Courier New" panose="02070309020205020404" pitchFamily="49" charset="0"/>
                <a:cs typeface="Courier New" panose="02070309020205020404" pitchFamily="49" charset="0"/>
              </a:rPr>
              <a:t>EmpPro</a:t>
            </a:r>
            <a:r>
              <a:rPr lang="fr-BE" b="0" dirty="0">
                <a:latin typeface="Courier New" panose="02070309020205020404" pitchFamily="49" charset="0"/>
                <a:cs typeface="Courier New" panose="02070309020205020404" pitchFamily="49" charset="0"/>
              </a:rPr>
              <a:t> USING(</a:t>
            </a:r>
            <a:r>
              <a:rPr lang="fr-BE" b="0" dirty="0" err="1">
                <a:latin typeface="Courier New" panose="02070309020205020404" pitchFamily="49" charset="0"/>
                <a:cs typeface="Courier New" panose="02070309020205020404" pitchFamily="49" charset="0"/>
              </a:rPr>
              <a:t>NumSecu</a:t>
            </a:r>
            <a:r>
              <a:rPr lang="fr-BE" b="0" dirty="0">
                <a:latin typeface="Courier New" panose="02070309020205020404" pitchFamily="49" charset="0"/>
                <a:cs typeface="Courier New" panose="02070309020205020404" pitchFamily="49" charset="0"/>
              </a:rPr>
              <a:t>)</a:t>
            </a:r>
          </a:p>
          <a:p>
            <a:pPr marL="0" indent="0" algn="just">
              <a:buNone/>
            </a:pPr>
            <a:r>
              <a:rPr lang="fr-BE" b="0" dirty="0">
                <a:latin typeface="Courier New" panose="02070309020205020404" pitchFamily="49" charset="0"/>
                <a:cs typeface="Courier New" panose="02070309020205020404" pitchFamily="49" charset="0"/>
              </a:rPr>
              <a:t>GROUP BY </a:t>
            </a:r>
            <a:r>
              <a:rPr lang="fr-BE" b="0" dirty="0" err="1">
                <a:latin typeface="Courier New" panose="02070309020205020404" pitchFamily="49" charset="0"/>
                <a:cs typeface="Courier New" panose="02070309020205020404" pitchFamily="49" charset="0"/>
              </a:rPr>
              <a:t>NumSecu</a:t>
            </a:r>
            <a:r>
              <a:rPr lang="fr-BE" b="0" dirty="0">
                <a:latin typeface="Courier New" panose="02070309020205020404" pitchFamily="49" charset="0"/>
                <a:cs typeface="Courier New" panose="02070309020205020404" pitchFamily="49" charset="0"/>
              </a:rPr>
              <a:t>, Nom, </a:t>
            </a:r>
            <a:r>
              <a:rPr lang="fr-BE" b="0" dirty="0" err="1">
                <a:latin typeface="Courier New" panose="02070309020205020404" pitchFamily="49" charset="0"/>
                <a:cs typeface="Courier New" panose="02070309020205020404" pitchFamily="49" charset="0"/>
              </a:rPr>
              <a:t>Prenom</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HAVING SUM(Heures) &lt;= </a:t>
            </a:r>
          </a:p>
          <a:p>
            <a:pPr marL="0" indent="0" algn="just">
              <a:buNone/>
            </a:pPr>
            <a:r>
              <a:rPr lang="fr-BE" b="0" dirty="0">
                <a:latin typeface="Courier New" panose="02070309020205020404" pitchFamily="49" charset="0"/>
                <a:cs typeface="Courier New" panose="02070309020205020404" pitchFamily="49" charset="0"/>
              </a:rPr>
              <a:t>          ALL (SELECT SUM(Heures)</a:t>
            </a: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EmpPro</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GROUP BY </a:t>
            </a:r>
            <a:r>
              <a:rPr lang="fr-BE" b="0" dirty="0" err="1">
                <a:latin typeface="Courier New" panose="02070309020205020404" pitchFamily="49" charset="0"/>
                <a:cs typeface="Courier New" panose="02070309020205020404" pitchFamily="49" charset="0"/>
              </a:rPr>
              <a:t>NumSecu</a:t>
            </a:r>
            <a:r>
              <a:rPr lang="fr-BE" b="0" dirty="0">
                <a:latin typeface="Courier New" panose="02070309020205020404" pitchFamily="49" charset="0"/>
                <a:cs typeface="Courier New" panose="02070309020205020404" pitchFamily="49" charset="0"/>
              </a:rPr>
              <a:t>)</a:t>
            </a:r>
          </a:p>
          <a:p>
            <a:pPr marL="0" indent="0" algn="just">
              <a:buNone/>
            </a:pPr>
            <a:r>
              <a:rPr lang="fr-BE" b="0" dirty="0">
                <a:latin typeface="Courier New" panose="02070309020205020404" pitchFamily="49" charset="0"/>
                <a:cs typeface="Courier New" panose="02070309020205020404" pitchFamily="49" charset="0"/>
              </a:rPr>
              <a:t>ORDER BY 3;</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161</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endParaRPr lang="fr-BE" b="0" dirty="0">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162</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0" dirty="0">
                <a:latin typeface="Courier New" panose="02070309020205020404" pitchFamily="49" charset="0"/>
                <a:cs typeface="Courier New" panose="02070309020205020404" pitchFamily="49" charset="0"/>
              </a:rPr>
              <a:t>SELECT Nom, </a:t>
            </a:r>
            <a:r>
              <a:rPr lang="fr-BE" b="0" dirty="0" err="1">
                <a:latin typeface="Courier New" panose="02070309020205020404" pitchFamily="49" charset="0"/>
                <a:cs typeface="Courier New" panose="02070309020205020404" pitchFamily="49" charset="0"/>
              </a:rPr>
              <a:t>Prenom</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FROM </a:t>
            </a:r>
            <a:r>
              <a:rPr lang="fr-BE" b="0" dirty="0" err="1">
                <a:latin typeface="Courier New" panose="02070309020205020404" pitchFamily="49" charset="0"/>
                <a:cs typeface="Courier New" panose="02070309020205020404" pitchFamily="49" charset="0"/>
              </a:rPr>
              <a:t>Employes</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WHERE ('10', 'p10349') IN</a:t>
            </a:r>
          </a:p>
          <a:p>
            <a:pPr marL="0" indent="0" algn="just">
              <a:buNone/>
            </a:pPr>
            <a:r>
              <a:rPr lang="fr-BE" b="0" dirty="0">
                <a:latin typeface="Courier New" panose="02070309020205020404" pitchFamily="49" charset="0"/>
                <a:cs typeface="Courier New" panose="02070309020205020404" pitchFamily="49" charset="0"/>
              </a:rPr>
              <a:t>  (SELECT Heures, </a:t>
            </a:r>
            <a:r>
              <a:rPr lang="fr-BE" b="0" dirty="0" err="1">
                <a:latin typeface="Courier New" panose="02070309020205020404" pitchFamily="49" charset="0"/>
                <a:cs typeface="Courier New" panose="02070309020205020404" pitchFamily="49" charset="0"/>
              </a:rPr>
              <a:t>NumPro</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FROM </a:t>
            </a:r>
            <a:r>
              <a:rPr lang="fr-BE" b="0" dirty="0" err="1">
                <a:latin typeface="Courier New" panose="02070309020205020404" pitchFamily="49" charset="0"/>
                <a:cs typeface="Courier New" panose="02070309020205020404" pitchFamily="49" charset="0"/>
              </a:rPr>
              <a:t>EmpPro</a:t>
            </a:r>
            <a:endParaRPr lang="fr-BE" b="0" dirty="0">
              <a:latin typeface="Courier New" panose="02070309020205020404" pitchFamily="49" charset="0"/>
              <a:cs typeface="Courier New" panose="02070309020205020404" pitchFamily="49" charset="0"/>
            </a:endParaRPr>
          </a:p>
          <a:p>
            <a:pPr marL="0" indent="0" algn="just">
              <a:buNone/>
            </a:pPr>
            <a:r>
              <a:rPr lang="fr-BE" b="0" dirty="0">
                <a:latin typeface="Courier New" panose="02070309020205020404" pitchFamily="49" charset="0"/>
                <a:cs typeface="Courier New" panose="02070309020205020404" pitchFamily="49" charset="0"/>
              </a:rPr>
              <a:t>   WHERE </a:t>
            </a:r>
            <a:r>
              <a:rPr lang="fr-BE" b="0" dirty="0" err="1">
                <a:latin typeface="Courier New" panose="02070309020205020404" pitchFamily="49" charset="0"/>
                <a:cs typeface="Courier New" panose="02070309020205020404" pitchFamily="49" charset="0"/>
              </a:rPr>
              <a:t>EmpPro.NumSecu</a:t>
            </a:r>
            <a:r>
              <a:rPr lang="fr-BE" b="0" dirty="0">
                <a:latin typeface="Courier New" panose="02070309020205020404" pitchFamily="49" charset="0"/>
                <a:cs typeface="Courier New" panose="02070309020205020404" pitchFamily="49" charset="0"/>
              </a:rPr>
              <a:t> =</a:t>
            </a:r>
          </a:p>
          <a:p>
            <a:pPr marL="0" indent="0" algn="just">
              <a:buNone/>
            </a:pPr>
            <a:r>
              <a:rPr lang="fr-BE" b="0" dirty="0">
                <a:latin typeface="Courier New" panose="02070309020205020404" pitchFamily="49" charset="0"/>
                <a:cs typeface="Courier New" panose="02070309020205020404" pitchFamily="49" charset="0"/>
              </a:rPr>
              <a:t>                   </a:t>
            </a:r>
            <a:r>
              <a:rPr lang="fr-BE" b="0" dirty="0" err="1">
                <a:latin typeface="Courier New" panose="02070309020205020404" pitchFamily="49" charset="0"/>
                <a:cs typeface="Courier New" panose="02070309020205020404" pitchFamily="49" charset="0"/>
              </a:rPr>
              <a:t>Employes.NumSecu</a:t>
            </a:r>
            <a:r>
              <a:rPr lang="fr-BE" b="0" dirty="0">
                <a:latin typeface="Courier New" panose="02070309020205020404" pitchFamily="49" charset="0"/>
                <a:cs typeface="Courier New" panose="02070309020205020404" pitchFamily="49" charset="0"/>
              </a:rPr>
              <a:t>);</a:t>
            </a:r>
            <a:endParaRPr lang="fr-BE" b="0"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163</a:t>
            </a:fld>
            <a:endParaRPr lang="fr-BE"/>
          </a:p>
        </p:txBody>
      </p:sp>
    </p:spTree>
    <p:extLst>
      <p:ext uri="{BB962C8B-B14F-4D97-AF65-F5344CB8AC3E}">
        <p14:creationId xmlns:p14="http://schemas.microsoft.com/office/powerpoint/2010/main" val="41505501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fr-BE" b="1" i="1" dirty="0">
                <a:solidFill>
                  <a:srgbClr val="FF0000"/>
                </a:solidFill>
              </a:rPr>
              <a:t>ATTENTION : très important de bien comprendre le fonctionnement des requêtes imbriquées et des requêtes</a:t>
            </a:r>
            <a:r>
              <a:rPr lang="fr-BE" b="1" i="1" baseline="0" dirty="0">
                <a:solidFill>
                  <a:srgbClr val="FF0000"/>
                </a:solidFill>
              </a:rPr>
              <a:t> corrélées !!!!!</a:t>
            </a:r>
          </a:p>
          <a:p>
            <a:pPr marL="0" indent="0" algn="just">
              <a:buNone/>
            </a:pPr>
            <a:r>
              <a:rPr lang="fr-BE" b="1" i="1" baseline="0" dirty="0">
                <a:solidFill>
                  <a:srgbClr val="FF0000"/>
                </a:solidFill>
              </a:rPr>
              <a:t>ATTENTION : les requêtes corrélées ne se limitent pas aux EXISTS !!!   Voir l'exemple que l'on vient d'aborder !!!</a:t>
            </a:r>
          </a:p>
          <a:p>
            <a:pPr marL="0" indent="0" algn="just">
              <a:buNone/>
            </a:pPr>
            <a:endParaRPr lang="fr-BE" b="0" baseline="0" dirty="0"/>
          </a:p>
          <a:p>
            <a:pPr marL="0" indent="0" algn="just">
              <a:buNone/>
            </a:pPr>
            <a:r>
              <a:rPr lang="fr-BE" b="0" baseline="0" dirty="0"/>
              <a:t>Remarque : on aurait pu écrire cette requête sans sous-requête corrélée : </a:t>
            </a:r>
          </a:p>
          <a:p>
            <a:pPr marL="0" indent="0" algn="just">
              <a:buNone/>
            </a:pPr>
            <a:endParaRPr lang="fr-BE" b="0" baseline="0" dirty="0"/>
          </a:p>
          <a:p>
            <a:pPr marL="0" indent="0" algn="just">
              <a:buNone/>
            </a:pPr>
            <a:r>
              <a:rPr lang="fr-BE" b="0" baseline="0" dirty="0"/>
              <a:t>SELECT Nom, </a:t>
            </a:r>
            <a:r>
              <a:rPr lang="fr-BE" b="0" baseline="0" dirty="0" err="1"/>
              <a:t>Prenom</a:t>
            </a:r>
            <a:endParaRPr lang="fr-BE" b="0" baseline="0" dirty="0"/>
          </a:p>
          <a:p>
            <a:pPr marL="0" indent="0" algn="just">
              <a:buNone/>
            </a:pPr>
            <a:r>
              <a:rPr lang="fr-BE" b="0" baseline="0" dirty="0"/>
              <a:t>FROM </a:t>
            </a:r>
            <a:r>
              <a:rPr lang="fr-BE" b="0" baseline="0" dirty="0" err="1"/>
              <a:t>Employes</a:t>
            </a:r>
            <a:r>
              <a:rPr lang="fr-BE" b="0" baseline="0" dirty="0"/>
              <a:t> NATURAL JOIN </a:t>
            </a:r>
            <a:r>
              <a:rPr lang="fr-BE" b="0" baseline="0" dirty="0" err="1"/>
              <a:t>EmpPro</a:t>
            </a:r>
            <a:endParaRPr lang="fr-BE" b="0" baseline="0" dirty="0"/>
          </a:p>
          <a:p>
            <a:pPr marL="0" indent="0" algn="just">
              <a:buNone/>
            </a:pPr>
            <a:r>
              <a:rPr lang="fr-BE" b="0" baseline="0" dirty="0"/>
              <a:t>WHERE Heures = 10 AND </a:t>
            </a:r>
            <a:r>
              <a:rPr lang="fr-BE" b="0" baseline="0" dirty="0" err="1"/>
              <a:t>NumPro</a:t>
            </a:r>
            <a:r>
              <a:rPr lang="fr-BE" b="0" baseline="0" dirty="0"/>
              <a:t> = 'p10349';</a:t>
            </a:r>
            <a:endParaRPr lang="fr-BE" b="0"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164</a:t>
            </a:fld>
            <a:endParaRPr lang="fr-BE"/>
          </a:p>
        </p:txBody>
      </p:sp>
    </p:spTree>
    <p:extLst>
      <p:ext uri="{BB962C8B-B14F-4D97-AF65-F5344CB8AC3E}">
        <p14:creationId xmlns:p14="http://schemas.microsoft.com/office/powerpoint/2010/main" val="415055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endParaRPr lang="fr-BE"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BE"/>
              <a:t>Système de Gestion de Base de Données</a:t>
            </a:r>
          </a:p>
        </p:txBody>
      </p:sp>
      <p:sp>
        <p:nvSpPr>
          <p:cNvPr id="7" name="Forme libre 6"/>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Footer Placeholder 5"/>
          <p:cNvSpPr>
            <a:spLocks noGrp="1"/>
          </p:cNvSpPr>
          <p:nvPr>
            <p:ph type="ftr" sz="quarter" idx="11"/>
          </p:nvPr>
        </p:nvSpPr>
        <p:spPr/>
        <p:txBody>
          <a:bodyPr/>
          <a:lstStyle/>
          <a:p>
            <a:r>
              <a:rPr lang="fr-BE"/>
              <a:t>Système de Gestion de Base de Données</a:t>
            </a:r>
          </a:p>
        </p:txBody>
      </p:sp>
      <p:sp>
        <p:nvSpPr>
          <p:cNvPr id="9" name="Content Placeholder 8"/>
          <p:cNvSpPr>
            <a:spLocks noGrp="1"/>
          </p:cNvSpPr>
          <p:nvPr>
            <p:ph sz="quarter" idx="13"/>
          </p:nvPr>
        </p:nvSpPr>
        <p:spPr>
          <a:xfrm>
            <a:off x="1042416" y="2313432"/>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Forme libre 7"/>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ooter Placeholder 7"/>
          <p:cNvSpPr>
            <a:spLocks noGrp="1"/>
          </p:cNvSpPr>
          <p:nvPr>
            <p:ph type="ftr" sz="quarter" idx="11"/>
          </p:nvPr>
        </p:nvSpPr>
        <p:spPr/>
        <p:txBody>
          <a:bodyPr/>
          <a:lstStyle/>
          <a:p>
            <a:r>
              <a:rPr lang="fr-BE"/>
              <a:t>Système de Gestion de Base de Données</a:t>
            </a:r>
          </a:p>
        </p:txBody>
      </p:sp>
      <p:sp>
        <p:nvSpPr>
          <p:cNvPr id="10" name="Forme libre 9"/>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4" name="Footer Placeholder 3"/>
          <p:cNvSpPr>
            <a:spLocks noGrp="1"/>
          </p:cNvSpPr>
          <p:nvPr>
            <p:ph type="ftr" sz="quarter" idx="11"/>
          </p:nvPr>
        </p:nvSpPr>
        <p:spPr/>
        <p:txBody>
          <a:bodyPr/>
          <a:lstStyle/>
          <a:p>
            <a:r>
              <a:rPr lang="fr-BE"/>
              <a:t>Système de Gestion de Base de Données</a:t>
            </a:r>
          </a:p>
        </p:txBody>
      </p:sp>
      <p:sp>
        <p:nvSpPr>
          <p:cNvPr id="6" name="Forme libre 5"/>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userDrawn="1"/>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a:t>Système de Gestion de Base de Données</a:t>
            </a:r>
            <a:endParaRPr lang="fr-BE" dirty="0"/>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a:solidFill>
                  <a:srgbClr val="776627"/>
                </a:solidFill>
              </a:rPr>
              <a:t>A. Léonard         HEPL – Département technique      2</a:t>
            </a:r>
            <a:r>
              <a:rPr lang="fr-BE" sz="1600" baseline="30000" dirty="0">
                <a:solidFill>
                  <a:srgbClr val="776627"/>
                </a:solidFill>
              </a:rPr>
              <a:t>ème</a:t>
            </a:r>
            <a:r>
              <a:rPr lang="fr-BE" sz="1600" dirty="0">
                <a:solidFill>
                  <a:srgbClr val="776627"/>
                </a:solidFill>
              </a:rPr>
              <a:t> Informatique et système</a:t>
            </a: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a:solidFill>
                  <a:schemeClr val="bg1"/>
                </a:solidFill>
              </a:rPr>
              <a:t> / 201</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a:t>Systèmes de Gestion de Bases de Données</a:t>
            </a:r>
          </a:p>
        </p:txBody>
      </p:sp>
      <p:sp>
        <p:nvSpPr>
          <p:cNvPr id="3" name="Sous-titre 2"/>
          <p:cNvSpPr>
            <a:spLocks noGrp="1"/>
          </p:cNvSpPr>
          <p:nvPr>
            <p:ph type="subTitle" idx="1"/>
          </p:nvPr>
        </p:nvSpPr>
        <p:spPr/>
        <p:txBody>
          <a:bodyPr anchor="b"/>
          <a:lstStyle/>
          <a:p>
            <a:pPr algn="r"/>
            <a:r>
              <a:rPr lang="fr-BE" dirty="0"/>
              <a:t>A. Léonard</a:t>
            </a:r>
          </a:p>
        </p:txBody>
      </p:sp>
    </p:spTree>
    <p:extLst>
      <p:ext uri="{BB962C8B-B14F-4D97-AF65-F5344CB8AC3E}">
        <p14:creationId xmlns:p14="http://schemas.microsoft.com/office/powerpoint/2010/main" val="375832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2. Recherche de base</a:t>
            </a:r>
          </a:p>
        </p:txBody>
      </p:sp>
      <p:sp>
        <p:nvSpPr>
          <p:cNvPr id="3" name="Espace réservé du contenu 2"/>
          <p:cNvSpPr>
            <a:spLocks noGrp="1"/>
          </p:cNvSpPr>
          <p:nvPr>
            <p:ph idx="1"/>
          </p:nvPr>
        </p:nvSpPr>
        <p:spPr>
          <a:xfrm>
            <a:off x="637953" y="2051999"/>
            <a:ext cx="7985052" cy="4140000"/>
          </a:xfrm>
        </p:spPr>
        <p:txBody>
          <a:bodyPr anchor="ctr">
            <a:normAutofit/>
          </a:bodyPr>
          <a:lstStyle/>
          <a:p>
            <a:pPr marL="0" indent="0">
              <a:buNone/>
            </a:pPr>
            <a:r>
              <a:rPr lang="fr-BE" sz="2000" b="1" i="1" dirty="0" err="1">
                <a:latin typeface="Courier New" panose="02070309020205020404" pitchFamily="49" charset="0"/>
                <a:cs typeface="Courier New" panose="02070309020205020404" pitchFamily="49" charset="0"/>
              </a:rPr>
              <a:t>select_de_base</a:t>
            </a:r>
            <a:r>
              <a:rPr lang="fr-BE" sz="2000" b="1" i="1"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    SELECT [ ALL | DISTINCT ] </a:t>
            </a:r>
            <a:r>
              <a:rPr lang="fr-BE" sz="2000" b="1" i="1" dirty="0" err="1">
                <a:solidFill>
                  <a:srgbClr val="00B050"/>
                </a:solidFill>
                <a:latin typeface="Courier New" panose="02070309020205020404" pitchFamily="49" charset="0"/>
                <a:cs typeface="Courier New" panose="02070309020205020404" pitchFamily="49" charset="0"/>
              </a:rPr>
              <a:t>clause_de_sélection</a:t>
            </a:r>
            <a:endParaRPr lang="fr-BE" sz="2000" b="1" dirty="0">
              <a:solidFill>
                <a:srgbClr val="00B050"/>
              </a:solidFill>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FROM </a:t>
            </a:r>
            <a:r>
              <a:rPr lang="fr-BE" sz="2000" b="1" i="1" dirty="0" err="1">
                <a:latin typeface="Courier New" panose="02070309020205020404" pitchFamily="49" charset="0"/>
                <a:cs typeface="Courier New" panose="02070309020205020404" pitchFamily="49" charset="0"/>
              </a:rPr>
              <a:t>nom_table</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 WHERE </a:t>
            </a:r>
            <a:r>
              <a:rPr lang="fr-BE" sz="2000" b="1" i="1" dirty="0">
                <a:solidFill>
                  <a:srgbClr val="FF0066"/>
                </a:solidFill>
                <a:latin typeface="Courier New" panose="02070309020205020404" pitchFamily="49" charset="0"/>
                <a:cs typeface="Courier New" panose="02070309020205020404" pitchFamily="49" charset="0"/>
              </a:rPr>
              <a:t>condition</a:t>
            </a: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    ;</a:t>
            </a:r>
          </a:p>
          <a:p>
            <a:pPr marL="0" indent="0">
              <a:buNone/>
            </a:pPr>
            <a:endParaRPr lang="fr-BE" dirty="0"/>
          </a:p>
          <a:p>
            <a:pPr marL="0" indent="0">
              <a:buNone/>
            </a:pPr>
            <a:r>
              <a:rPr lang="fr-BE" sz="2000" b="1" i="1" dirty="0" err="1">
                <a:solidFill>
                  <a:srgbClr val="00B050"/>
                </a:solidFill>
                <a:latin typeface="Courier New" panose="02070309020205020404" pitchFamily="49" charset="0"/>
                <a:cs typeface="Courier New" panose="02070309020205020404" pitchFamily="49" charset="0"/>
              </a:rPr>
              <a:t>clause_de_sélection</a:t>
            </a: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    * |  </a:t>
            </a:r>
            <a:r>
              <a:rPr lang="fr-BE" sz="2000" b="1" i="1" dirty="0">
                <a:latin typeface="Courier New" panose="02070309020205020404" pitchFamily="49" charset="0"/>
                <a:cs typeface="Courier New" panose="02070309020205020404" pitchFamily="49" charset="0"/>
              </a:rPr>
              <a:t>nom_table.*</a:t>
            </a:r>
            <a:r>
              <a:rPr lang="fr-BE" sz="2000" b="1" dirty="0">
                <a:latin typeface="Courier New" panose="02070309020205020404" pitchFamily="49" charset="0"/>
                <a:cs typeface="Courier New" panose="02070309020205020404" pitchFamily="49" charset="0"/>
              </a:rPr>
              <a:t>  |  </a:t>
            </a:r>
            <a:r>
              <a:rPr lang="fr-BE" sz="2000" b="1" i="1" dirty="0" err="1">
                <a:latin typeface="Courier New" panose="02070309020205020404" pitchFamily="49" charset="0"/>
                <a:cs typeface="Courier New" panose="02070309020205020404" pitchFamily="49" charset="0"/>
              </a:rPr>
              <a:t>liste_colonne</a:t>
            </a: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24642451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423615"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Temps et environnements distribués</a:t>
            </a:r>
          </a:p>
          <a:p>
            <a:pPr>
              <a:lnSpc>
                <a:spcPct val="80000"/>
              </a:lnSpc>
              <a:buFontTx/>
              <a:buNone/>
            </a:pPr>
            <a:endParaRPr lang="fr-FR" altLang="fr-FR" sz="1800" b="1" dirty="0">
              <a:solidFill>
                <a:srgbClr val="92D050"/>
              </a:solidFill>
            </a:endParaRPr>
          </a:p>
          <a:p>
            <a:pPr marL="0" indent="0">
              <a:buFontTx/>
              <a:buNone/>
            </a:pPr>
            <a:r>
              <a:rPr lang="fr-FR" altLang="fr-FR" dirty="0">
                <a:latin typeface="Garamond" panose="02020404030301010803" pitchFamily="18" charset="0"/>
              </a:rPr>
              <a:t>SQL2 donne un ensemble de spécifications permettant de gérer correctement les problèmes de temps dans un environnement distribué.</a:t>
            </a:r>
          </a:p>
          <a:p>
            <a:pPr marL="0" indent="0">
              <a:buFontTx/>
              <a:buNone/>
            </a:pPr>
            <a:r>
              <a:rPr lang="fr-FR" altLang="fr-FR" dirty="0">
                <a:solidFill>
                  <a:schemeClr val="tx1"/>
                </a:solidFill>
                <a:latin typeface="Garamond" panose="02020404030301010803" pitchFamily="18" charset="0"/>
                <a:cs typeface="Courier New" panose="02070309020205020404" pitchFamily="49" charset="0"/>
              </a:rPr>
              <a:t>L'idée de base est que chaque utilisateur mémorise le temps GMT (Greenwich </a:t>
            </a:r>
            <a:r>
              <a:rPr lang="fr-FR" altLang="fr-FR" dirty="0" err="1">
                <a:solidFill>
                  <a:schemeClr val="tx1"/>
                </a:solidFill>
                <a:latin typeface="Garamond" panose="02020404030301010803" pitchFamily="18" charset="0"/>
                <a:cs typeface="Courier New" panose="02070309020205020404" pitchFamily="49" charset="0"/>
              </a:rPr>
              <a:t>Mean</a:t>
            </a:r>
            <a:r>
              <a:rPr lang="fr-FR" altLang="fr-FR" dirty="0">
                <a:solidFill>
                  <a:schemeClr val="tx1"/>
                </a:solidFill>
                <a:latin typeface="Garamond" panose="02020404030301010803" pitchFamily="18" charset="0"/>
                <a:cs typeface="Courier New" panose="02070309020205020404" pitchFamily="49" charset="0"/>
              </a:rPr>
              <a:t> Time) mais qu'il peut le visualiser et l'utiliser comme son temps local</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8166955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Temps et environnements distribués</a:t>
            </a:r>
          </a:p>
          <a:p>
            <a:pPr>
              <a:lnSpc>
                <a:spcPct val="80000"/>
              </a:lnSpc>
              <a:buFontTx/>
              <a:buNone/>
            </a:pPr>
            <a:endParaRPr lang="fr-FR" altLang="fr-FR" sz="1800" b="1" dirty="0">
              <a:solidFill>
                <a:srgbClr val="92D050"/>
              </a:solidFill>
            </a:endParaRPr>
          </a:p>
          <a:p>
            <a:pPr marL="68580" indent="0">
              <a:buNone/>
            </a:pPr>
            <a:r>
              <a:rPr lang="fr-BE" dirty="0"/>
              <a:t>Voici par exemple comment deux utilisateurs situés respectivement à San Francisco et à Helsinki peuvent manipuler la table T définie de la manière suivante :</a:t>
            </a:r>
          </a:p>
          <a:p>
            <a:pPr marL="68580" indent="0">
              <a:buNone/>
            </a:pPr>
            <a:endParaRPr lang="fr-BE" sz="1800" b="1" dirty="0"/>
          </a:p>
          <a:p>
            <a:pPr marL="68580" indent="0">
              <a:buNone/>
            </a:pPr>
            <a:r>
              <a:rPr lang="fr-BE" sz="2000" b="1" dirty="0">
                <a:latin typeface="Courier New" panose="02070309020205020404" pitchFamily="49" charset="0"/>
                <a:cs typeface="Courier New" panose="02070309020205020404" pitchFamily="49" charset="0"/>
              </a:rPr>
              <a:t>CREATE TABLE T</a:t>
            </a:r>
          </a:p>
          <a:p>
            <a:pPr marL="68580" indent="0">
              <a:buNone/>
            </a:pPr>
            <a:r>
              <a:rPr lang="fr-BE" sz="2000" b="1" dirty="0">
                <a:latin typeface="Courier New" panose="02070309020205020404" pitchFamily="49" charset="0"/>
                <a:cs typeface="Courier New" panose="02070309020205020404" pitchFamily="49" charset="0"/>
              </a:rPr>
              <a:t>( ...</a:t>
            </a:r>
          </a:p>
          <a:p>
            <a:pPr marL="68580" indent="0">
              <a:buNone/>
            </a:pPr>
            <a:r>
              <a:rPr lang="en-US" sz="2000" b="1" dirty="0">
                <a:latin typeface="Courier New" panose="02070309020205020404" pitchFamily="49" charset="0"/>
                <a:cs typeface="Courier New" panose="02070309020205020404" pitchFamily="49" charset="0"/>
              </a:rPr>
              <a:t>  debut TIME WITH TIME ZONE, </a:t>
            </a:r>
          </a:p>
          <a:p>
            <a:pPr marL="68580" indent="0">
              <a:buNone/>
            </a:pPr>
            <a:r>
              <a:rPr lang="en-US" sz="2000" b="1" dirty="0">
                <a:latin typeface="Courier New" panose="02070309020205020404" pitchFamily="49" charset="0"/>
                <a:cs typeface="Courier New" panose="02070309020205020404" pitchFamily="49" charset="0"/>
              </a:rPr>
              <a:t>  ...);</a:t>
            </a:r>
            <a:endParaRPr lang="fr-FR" altLang="fr-FR" sz="2000" b="1" dirty="0">
              <a:solidFill>
                <a:srgbClr val="92D050"/>
              </a:solidFill>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9081193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Temps et environnements distribués</a:t>
            </a:r>
          </a:p>
          <a:p>
            <a:pPr>
              <a:lnSpc>
                <a:spcPct val="80000"/>
              </a:lnSpc>
              <a:buFontTx/>
              <a:buNone/>
            </a:pPr>
            <a:endParaRPr lang="fr-FR" altLang="fr-FR" sz="1800" b="1" dirty="0">
              <a:solidFill>
                <a:srgbClr val="92D050"/>
              </a:solidFill>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391" y="2548989"/>
            <a:ext cx="703897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1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Expressions numériques</a:t>
            </a:r>
          </a:p>
          <a:p>
            <a:pPr indent="-342900">
              <a:buFont typeface="Wingdings" panose="05000000000000000000" pitchFamily="2" charset="2"/>
              <a:buChar char="Ø"/>
            </a:pPr>
            <a:r>
              <a:rPr lang="fr-BE" dirty="0"/>
              <a:t>Expressions caractères</a:t>
            </a:r>
          </a:p>
          <a:p>
            <a:pPr indent="-342900">
              <a:buFont typeface="Wingdings" panose="05000000000000000000" pitchFamily="2" charset="2"/>
              <a:buChar char="Ø"/>
            </a:pPr>
            <a:r>
              <a:rPr lang="fr-BE" dirty="0"/>
              <a:t>Opérateur CASE</a:t>
            </a:r>
          </a:p>
          <a:p>
            <a:pPr indent="-342900">
              <a:buFont typeface="Wingdings" panose="05000000000000000000" pitchFamily="2" charset="2"/>
              <a:buChar char="Ø"/>
            </a:pPr>
            <a:r>
              <a:rPr lang="fr-BE" dirty="0"/>
              <a:t>Expressions de dates et temps</a:t>
            </a:r>
          </a:p>
          <a:p>
            <a:pPr indent="-342900">
              <a:buFont typeface="Wingdings" panose="05000000000000000000" pitchFamily="2" charset="2"/>
              <a:buChar char="Ø"/>
            </a:pPr>
            <a:r>
              <a:rPr lang="fr-BE" dirty="0"/>
              <a:t>Temps et environnements distribués</a:t>
            </a:r>
          </a:p>
          <a:p>
            <a:pPr indent="-342900">
              <a:buFont typeface="Wingdings" panose="05000000000000000000" pitchFamily="2" charset="2"/>
              <a:buChar char="Ø"/>
            </a:pPr>
            <a:r>
              <a:rPr lang="fr-BE" dirty="0"/>
              <a:t>Expressions d'intervalles</a:t>
            </a:r>
          </a:p>
          <a:p>
            <a:pPr indent="-342900">
              <a:buFont typeface="Wingdings" panose="05000000000000000000" pitchFamily="2" charset="2"/>
              <a:buChar char="Ø"/>
            </a:pPr>
            <a:r>
              <a:rPr lang="fr-BE" dirty="0"/>
              <a:t>L'opérateur OVERLAPS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3937505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d'intervalles</a:t>
            </a:r>
          </a:p>
          <a:p>
            <a:pPr>
              <a:lnSpc>
                <a:spcPct val="80000"/>
              </a:lnSpc>
              <a:buFontTx/>
              <a:buNone/>
            </a:pPr>
            <a:endParaRPr lang="fr-FR" altLang="fr-FR" sz="1800" b="1" dirty="0">
              <a:solidFill>
                <a:srgbClr val="92D050"/>
              </a:solidFill>
            </a:endParaRPr>
          </a:p>
          <a:p>
            <a:pPr marL="0" indent="0">
              <a:spcBef>
                <a:spcPts val="600"/>
              </a:spcBef>
              <a:buFontTx/>
              <a:buNone/>
            </a:pPr>
            <a:r>
              <a:rPr lang="fr-FR" altLang="fr-FR" dirty="0">
                <a:solidFill>
                  <a:schemeClr val="tx1"/>
                </a:solidFill>
              </a:rPr>
              <a:t>Les expressions de type </a:t>
            </a:r>
            <a:r>
              <a:rPr lang="fr-FR" altLang="fr-FR" i="1" dirty="0" err="1">
                <a:solidFill>
                  <a:schemeClr val="tx1"/>
                </a:solidFill>
              </a:rPr>
              <a:t>expression_intervalle</a:t>
            </a:r>
            <a:r>
              <a:rPr lang="fr-FR" altLang="fr-FR" dirty="0">
                <a:solidFill>
                  <a:schemeClr val="tx1"/>
                </a:solidFill>
              </a:rPr>
              <a:t> sont des expressions arithmétiques dont les opérandes peuvent être des nombres, des dates ou des intervalles</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4123857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675356" y="2040124"/>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d'intervalles</a:t>
            </a:r>
          </a:p>
          <a:p>
            <a:pPr marL="0" indent="0">
              <a:lnSpc>
                <a:spcPct val="80000"/>
              </a:lnSpc>
              <a:buFontTx/>
              <a:buNone/>
            </a:pPr>
            <a:r>
              <a:rPr lang="fr-FR" altLang="fr-FR" dirty="0">
                <a:solidFill>
                  <a:schemeClr val="tx1"/>
                </a:solidFill>
              </a:rPr>
              <a:t>Opérations </a:t>
            </a:r>
          </a:p>
          <a:p>
            <a:pPr marL="0" indent="0">
              <a:lnSpc>
                <a:spcPct val="80000"/>
              </a:lnSpc>
              <a:buFontTx/>
              <a:buNone/>
            </a:pPr>
            <a:r>
              <a:rPr lang="fr-FR" altLang="fr-FR" dirty="0">
                <a:solidFill>
                  <a:schemeClr val="tx1"/>
                </a:solidFill>
              </a:rPr>
              <a:t>autorisées : </a:t>
            </a:r>
          </a:p>
          <a:p>
            <a:pPr marL="0" indent="0">
              <a:lnSpc>
                <a:spcPct val="80000"/>
              </a:lnSpc>
              <a:buFontTx/>
              <a:buNone/>
            </a:pPr>
            <a:endParaRPr lang="fr-FR" altLang="fr-FR"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graphicFrame>
        <p:nvGraphicFramePr>
          <p:cNvPr id="4" name="Tableau 3"/>
          <p:cNvGraphicFramePr>
            <a:graphicFrameLocks noGrp="1"/>
          </p:cNvGraphicFramePr>
          <p:nvPr>
            <p:extLst>
              <p:ext uri="{D42A27DB-BD31-4B8C-83A1-F6EECF244321}">
                <p14:modId xmlns:p14="http://schemas.microsoft.com/office/powerpoint/2010/main" val="602916073"/>
              </p:ext>
            </p:extLst>
          </p:nvPr>
        </p:nvGraphicFramePr>
        <p:xfrm>
          <a:off x="2485902" y="2572658"/>
          <a:ext cx="6096000" cy="37084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654628">
                  <a:extLst>
                    <a:ext uri="{9D8B030D-6E8A-4147-A177-3AD203B41FA5}">
                      <a16:colId xmlns:a16="http://schemas.microsoft.com/office/drawing/2014/main" val="20001"/>
                    </a:ext>
                  </a:extLst>
                </a:gridCol>
                <a:gridCol w="1543792">
                  <a:extLst>
                    <a:ext uri="{9D8B030D-6E8A-4147-A177-3AD203B41FA5}">
                      <a16:colId xmlns:a16="http://schemas.microsoft.com/office/drawing/2014/main" val="20002"/>
                    </a:ext>
                  </a:extLst>
                </a:gridCol>
                <a:gridCol w="1373580">
                  <a:extLst>
                    <a:ext uri="{9D8B030D-6E8A-4147-A177-3AD203B41FA5}">
                      <a16:colId xmlns:a16="http://schemas.microsoft.com/office/drawing/2014/main" val="20003"/>
                    </a:ext>
                  </a:extLst>
                </a:gridCol>
              </a:tblGrid>
              <a:tr h="370840">
                <a:tc>
                  <a:txBody>
                    <a:bodyPr/>
                    <a:lstStyle/>
                    <a:p>
                      <a:pPr algn="ctr"/>
                      <a:r>
                        <a:rPr lang="fr-BE" dirty="0"/>
                        <a:t>1</a:t>
                      </a:r>
                      <a:r>
                        <a:rPr lang="fr-BE" baseline="30000" dirty="0"/>
                        <a:t>er</a:t>
                      </a:r>
                      <a:r>
                        <a:rPr lang="fr-BE" baseline="0" dirty="0"/>
                        <a:t> opérande</a:t>
                      </a:r>
                      <a:endParaRPr lang="fr-BE" dirty="0"/>
                    </a:p>
                  </a:txBody>
                  <a:tcPr/>
                </a:tc>
                <a:tc>
                  <a:txBody>
                    <a:bodyPr/>
                    <a:lstStyle/>
                    <a:p>
                      <a:pPr algn="ctr"/>
                      <a:r>
                        <a:rPr lang="fr-BE" dirty="0"/>
                        <a:t>Opérateur</a:t>
                      </a:r>
                    </a:p>
                  </a:txBody>
                  <a:tcPr/>
                </a:tc>
                <a:tc>
                  <a:txBody>
                    <a:bodyPr/>
                    <a:lstStyle/>
                    <a:p>
                      <a:pPr algn="ctr"/>
                      <a:r>
                        <a:rPr lang="fr-BE" dirty="0"/>
                        <a:t>2</a:t>
                      </a:r>
                      <a:r>
                        <a:rPr lang="fr-BE" baseline="30000" dirty="0"/>
                        <a:t>ème</a:t>
                      </a:r>
                      <a:r>
                        <a:rPr lang="fr-BE" dirty="0"/>
                        <a:t> opérande</a:t>
                      </a:r>
                    </a:p>
                  </a:txBody>
                  <a:tcPr/>
                </a:tc>
                <a:tc>
                  <a:txBody>
                    <a:bodyPr/>
                    <a:lstStyle/>
                    <a:p>
                      <a:pPr algn="ctr"/>
                      <a:r>
                        <a:rPr lang="fr-BE" dirty="0"/>
                        <a:t>Résultat</a:t>
                      </a:r>
                    </a:p>
                  </a:txBody>
                  <a:tcPr/>
                </a:tc>
                <a:extLst>
                  <a:ext uri="{0D108BD9-81ED-4DB2-BD59-A6C34878D82A}">
                    <a16:rowId xmlns:a16="http://schemas.microsoft.com/office/drawing/2014/main" val="10000"/>
                  </a:ext>
                </a:extLst>
              </a:tr>
              <a:tr h="370840">
                <a:tc>
                  <a:txBody>
                    <a:bodyPr/>
                    <a:lstStyle/>
                    <a:p>
                      <a:r>
                        <a:rPr lang="fr-BE" dirty="0" err="1"/>
                        <a:t>Datetime</a:t>
                      </a:r>
                      <a:endParaRPr lang="fr-BE" dirty="0"/>
                    </a:p>
                  </a:txBody>
                  <a:tcPr/>
                </a:tc>
                <a:tc>
                  <a:txBody>
                    <a:bodyPr/>
                    <a:lstStyle/>
                    <a:p>
                      <a:pPr algn="ctr"/>
                      <a:r>
                        <a:rPr lang="fr-BE" dirty="0"/>
                        <a:t>-</a:t>
                      </a:r>
                    </a:p>
                  </a:txBody>
                  <a:tcPr/>
                </a:tc>
                <a:tc>
                  <a:txBody>
                    <a:bodyPr/>
                    <a:lstStyle/>
                    <a:p>
                      <a:r>
                        <a:rPr lang="fr-BE" dirty="0" err="1"/>
                        <a:t>Datetime</a:t>
                      </a:r>
                      <a:endParaRPr lang="fr-BE" dirty="0"/>
                    </a:p>
                  </a:txBody>
                  <a:tcPr/>
                </a:tc>
                <a:tc>
                  <a:txBody>
                    <a:bodyPr/>
                    <a:lstStyle/>
                    <a:p>
                      <a:r>
                        <a:rPr lang="fr-BE" dirty="0"/>
                        <a:t>Intervalle</a:t>
                      </a:r>
                    </a:p>
                  </a:txBody>
                  <a:tcPr/>
                </a:tc>
                <a:extLst>
                  <a:ext uri="{0D108BD9-81ED-4DB2-BD59-A6C34878D82A}">
                    <a16:rowId xmlns:a16="http://schemas.microsoft.com/office/drawing/2014/main" val="10001"/>
                  </a:ext>
                </a:extLst>
              </a:tr>
              <a:tr h="370840">
                <a:tc>
                  <a:txBody>
                    <a:bodyPr/>
                    <a:lstStyle/>
                    <a:p>
                      <a:r>
                        <a:rPr lang="fr-BE" dirty="0" err="1"/>
                        <a:t>Datetime</a:t>
                      </a:r>
                      <a:endParaRPr lang="fr-BE" dirty="0"/>
                    </a:p>
                  </a:txBody>
                  <a:tcPr/>
                </a:tc>
                <a:tc>
                  <a:txBody>
                    <a:bodyPr/>
                    <a:lstStyle/>
                    <a:p>
                      <a:pPr algn="ctr"/>
                      <a:r>
                        <a:rPr lang="fr-BE" dirty="0"/>
                        <a:t>+</a:t>
                      </a:r>
                    </a:p>
                  </a:txBody>
                  <a:tcPr/>
                </a:tc>
                <a:tc>
                  <a:txBody>
                    <a:bodyPr/>
                    <a:lstStyle/>
                    <a:p>
                      <a:r>
                        <a:rPr lang="fr-BE" dirty="0"/>
                        <a:t>Intervalle</a:t>
                      </a:r>
                    </a:p>
                  </a:txBody>
                  <a:tcPr/>
                </a:tc>
                <a:tc>
                  <a:txBody>
                    <a:bodyPr/>
                    <a:lstStyle/>
                    <a:p>
                      <a:r>
                        <a:rPr lang="fr-BE" dirty="0" err="1"/>
                        <a:t>Datetime</a:t>
                      </a:r>
                      <a:endParaRPr lang="fr-BE" dirty="0"/>
                    </a:p>
                  </a:txBody>
                  <a:tcPr/>
                </a:tc>
                <a:extLst>
                  <a:ext uri="{0D108BD9-81ED-4DB2-BD59-A6C34878D82A}">
                    <a16:rowId xmlns:a16="http://schemas.microsoft.com/office/drawing/2014/main" val="10002"/>
                  </a:ext>
                </a:extLst>
              </a:tr>
              <a:tr h="370840">
                <a:tc>
                  <a:txBody>
                    <a:bodyPr/>
                    <a:lstStyle/>
                    <a:p>
                      <a:r>
                        <a:rPr lang="fr-BE" dirty="0" err="1"/>
                        <a:t>Datetime</a:t>
                      </a:r>
                      <a:endParaRPr lang="fr-BE" dirty="0"/>
                    </a:p>
                  </a:txBody>
                  <a:tcPr/>
                </a:tc>
                <a:tc>
                  <a:txBody>
                    <a:bodyPr/>
                    <a:lstStyle/>
                    <a:p>
                      <a:pPr algn="ctr"/>
                      <a:r>
                        <a:rPr lang="fr-BE" dirty="0"/>
                        <a:t>-</a:t>
                      </a:r>
                    </a:p>
                  </a:txBody>
                  <a:tcPr/>
                </a:tc>
                <a:tc>
                  <a:txBody>
                    <a:bodyPr/>
                    <a:lstStyle/>
                    <a:p>
                      <a:r>
                        <a:rPr lang="fr-BE" dirty="0"/>
                        <a:t>Intervalle</a:t>
                      </a:r>
                    </a:p>
                  </a:txBody>
                  <a:tcPr/>
                </a:tc>
                <a:tc>
                  <a:txBody>
                    <a:bodyPr/>
                    <a:lstStyle/>
                    <a:p>
                      <a:r>
                        <a:rPr lang="fr-BE" dirty="0" err="1"/>
                        <a:t>Datetime</a:t>
                      </a:r>
                      <a:endParaRPr lang="fr-BE" dirty="0"/>
                    </a:p>
                  </a:txBody>
                  <a:tcPr/>
                </a:tc>
                <a:extLst>
                  <a:ext uri="{0D108BD9-81ED-4DB2-BD59-A6C34878D82A}">
                    <a16:rowId xmlns:a16="http://schemas.microsoft.com/office/drawing/2014/main" val="10003"/>
                  </a:ext>
                </a:extLst>
              </a:tr>
              <a:tr h="370840">
                <a:tc>
                  <a:txBody>
                    <a:bodyPr/>
                    <a:lstStyle/>
                    <a:p>
                      <a:r>
                        <a:rPr lang="fr-BE" dirty="0"/>
                        <a:t>Intervalle</a:t>
                      </a:r>
                    </a:p>
                  </a:txBody>
                  <a:tcPr/>
                </a:tc>
                <a:tc>
                  <a:txBody>
                    <a:bodyPr/>
                    <a:lstStyle/>
                    <a:p>
                      <a:pPr algn="ctr"/>
                      <a:r>
                        <a:rPr lang="fr-BE" dirty="0"/>
                        <a:t>+</a:t>
                      </a:r>
                    </a:p>
                  </a:txBody>
                  <a:tcPr/>
                </a:tc>
                <a:tc>
                  <a:txBody>
                    <a:bodyPr/>
                    <a:lstStyle/>
                    <a:p>
                      <a:r>
                        <a:rPr lang="fr-BE" dirty="0" err="1"/>
                        <a:t>Datetime</a:t>
                      </a:r>
                      <a:endParaRPr lang="fr-BE" dirty="0"/>
                    </a:p>
                  </a:txBody>
                  <a:tcPr/>
                </a:tc>
                <a:tc>
                  <a:txBody>
                    <a:bodyPr/>
                    <a:lstStyle/>
                    <a:p>
                      <a:r>
                        <a:rPr lang="fr-BE" dirty="0" err="1"/>
                        <a:t>Datetime</a:t>
                      </a:r>
                      <a:endParaRPr lang="fr-BE" dirty="0"/>
                    </a:p>
                  </a:txBody>
                  <a:tcPr/>
                </a:tc>
                <a:extLst>
                  <a:ext uri="{0D108BD9-81ED-4DB2-BD59-A6C34878D82A}">
                    <a16:rowId xmlns:a16="http://schemas.microsoft.com/office/drawing/2014/main" val="10004"/>
                  </a:ext>
                </a:extLst>
              </a:tr>
              <a:tr h="370840">
                <a:tc>
                  <a:txBody>
                    <a:bodyPr/>
                    <a:lstStyle/>
                    <a:p>
                      <a:r>
                        <a:rPr lang="fr-BE" dirty="0"/>
                        <a:t>Intervalle</a:t>
                      </a:r>
                    </a:p>
                  </a:txBody>
                  <a:tcPr/>
                </a:tc>
                <a:tc>
                  <a:txBody>
                    <a:bodyPr/>
                    <a:lstStyle/>
                    <a:p>
                      <a:pPr algn="ctr"/>
                      <a:r>
                        <a:rPr lang="fr-BE" dirty="0"/>
                        <a:t>+</a:t>
                      </a:r>
                    </a:p>
                  </a:txBody>
                  <a:tcPr/>
                </a:tc>
                <a:tc>
                  <a:txBody>
                    <a:bodyPr/>
                    <a:lstStyle/>
                    <a:p>
                      <a:r>
                        <a:rPr lang="fr-BE" dirty="0"/>
                        <a:t>Intervalle</a:t>
                      </a:r>
                    </a:p>
                  </a:txBody>
                  <a:tcPr/>
                </a:tc>
                <a:tc>
                  <a:txBody>
                    <a:bodyPr/>
                    <a:lstStyle/>
                    <a:p>
                      <a:r>
                        <a:rPr lang="fr-BE" dirty="0"/>
                        <a:t>Intervalle</a:t>
                      </a:r>
                    </a:p>
                  </a:txBody>
                  <a:tcPr/>
                </a:tc>
                <a:extLst>
                  <a:ext uri="{0D108BD9-81ED-4DB2-BD59-A6C34878D82A}">
                    <a16:rowId xmlns:a16="http://schemas.microsoft.com/office/drawing/2014/main" val="10005"/>
                  </a:ext>
                </a:extLst>
              </a:tr>
              <a:tr h="370840">
                <a:tc>
                  <a:txBody>
                    <a:bodyPr/>
                    <a:lstStyle/>
                    <a:p>
                      <a:r>
                        <a:rPr lang="fr-BE" dirty="0"/>
                        <a:t>Intervalle</a:t>
                      </a:r>
                    </a:p>
                  </a:txBody>
                  <a:tcPr/>
                </a:tc>
                <a:tc>
                  <a:txBody>
                    <a:bodyPr/>
                    <a:lstStyle/>
                    <a:p>
                      <a:pPr algn="ctr"/>
                      <a:r>
                        <a:rPr lang="fr-BE" dirty="0"/>
                        <a:t>-</a:t>
                      </a:r>
                    </a:p>
                  </a:txBody>
                  <a:tcPr/>
                </a:tc>
                <a:tc>
                  <a:txBody>
                    <a:bodyPr/>
                    <a:lstStyle/>
                    <a:p>
                      <a:r>
                        <a:rPr lang="fr-BE" dirty="0"/>
                        <a:t>Intervalle</a:t>
                      </a:r>
                    </a:p>
                  </a:txBody>
                  <a:tcPr/>
                </a:tc>
                <a:tc>
                  <a:txBody>
                    <a:bodyPr/>
                    <a:lstStyle/>
                    <a:p>
                      <a:r>
                        <a:rPr lang="fr-BE" dirty="0"/>
                        <a:t>Intervalle</a:t>
                      </a:r>
                    </a:p>
                  </a:txBody>
                  <a:tcPr/>
                </a:tc>
                <a:extLst>
                  <a:ext uri="{0D108BD9-81ED-4DB2-BD59-A6C34878D82A}">
                    <a16:rowId xmlns:a16="http://schemas.microsoft.com/office/drawing/2014/main" val="10006"/>
                  </a:ext>
                </a:extLst>
              </a:tr>
              <a:tr h="370840">
                <a:tc>
                  <a:txBody>
                    <a:bodyPr/>
                    <a:lstStyle/>
                    <a:p>
                      <a:r>
                        <a:rPr lang="fr-BE" dirty="0"/>
                        <a:t>Intervalle</a:t>
                      </a:r>
                    </a:p>
                  </a:txBody>
                  <a:tcPr/>
                </a:tc>
                <a:tc>
                  <a:txBody>
                    <a:bodyPr/>
                    <a:lstStyle/>
                    <a:p>
                      <a:pPr algn="ctr"/>
                      <a:r>
                        <a:rPr lang="fr-BE" dirty="0"/>
                        <a:t>*</a:t>
                      </a:r>
                    </a:p>
                  </a:txBody>
                  <a:tcPr/>
                </a:tc>
                <a:tc>
                  <a:txBody>
                    <a:bodyPr/>
                    <a:lstStyle/>
                    <a:p>
                      <a:r>
                        <a:rPr lang="fr-BE" dirty="0"/>
                        <a:t>Numérique</a:t>
                      </a:r>
                    </a:p>
                  </a:txBody>
                  <a:tcPr/>
                </a:tc>
                <a:tc>
                  <a:txBody>
                    <a:bodyPr/>
                    <a:lstStyle/>
                    <a:p>
                      <a:r>
                        <a:rPr lang="fr-BE" dirty="0"/>
                        <a:t>Intervalle</a:t>
                      </a:r>
                    </a:p>
                  </a:txBody>
                  <a:tcPr/>
                </a:tc>
                <a:extLst>
                  <a:ext uri="{0D108BD9-81ED-4DB2-BD59-A6C34878D82A}">
                    <a16:rowId xmlns:a16="http://schemas.microsoft.com/office/drawing/2014/main" val="10007"/>
                  </a:ext>
                </a:extLst>
              </a:tr>
              <a:tr h="370840">
                <a:tc>
                  <a:txBody>
                    <a:bodyPr/>
                    <a:lstStyle/>
                    <a:p>
                      <a:r>
                        <a:rPr lang="fr-BE" dirty="0"/>
                        <a:t>Intervalle</a:t>
                      </a:r>
                    </a:p>
                  </a:txBody>
                  <a:tcPr/>
                </a:tc>
                <a:tc>
                  <a:txBody>
                    <a:bodyPr/>
                    <a:lstStyle/>
                    <a:p>
                      <a:pPr algn="ctr"/>
                      <a:r>
                        <a:rPr lang="fr-BE" dirty="0"/>
                        <a:t>/</a:t>
                      </a:r>
                    </a:p>
                  </a:txBody>
                  <a:tcPr/>
                </a:tc>
                <a:tc>
                  <a:txBody>
                    <a:bodyPr/>
                    <a:lstStyle/>
                    <a:p>
                      <a:r>
                        <a:rPr lang="fr-BE" dirty="0"/>
                        <a:t>Numérique</a:t>
                      </a:r>
                    </a:p>
                  </a:txBody>
                  <a:tcPr/>
                </a:tc>
                <a:tc>
                  <a:txBody>
                    <a:bodyPr/>
                    <a:lstStyle/>
                    <a:p>
                      <a:r>
                        <a:rPr lang="fr-BE" dirty="0"/>
                        <a:t>Intervalle</a:t>
                      </a:r>
                    </a:p>
                  </a:txBody>
                  <a:tcPr/>
                </a:tc>
                <a:extLst>
                  <a:ext uri="{0D108BD9-81ED-4DB2-BD59-A6C34878D82A}">
                    <a16:rowId xmlns:a16="http://schemas.microsoft.com/office/drawing/2014/main" val="10008"/>
                  </a:ext>
                </a:extLst>
              </a:tr>
              <a:tr h="370840">
                <a:tc>
                  <a:txBody>
                    <a:bodyPr/>
                    <a:lstStyle/>
                    <a:p>
                      <a:r>
                        <a:rPr lang="fr-BE" dirty="0"/>
                        <a:t>Numérique</a:t>
                      </a:r>
                    </a:p>
                  </a:txBody>
                  <a:tcPr/>
                </a:tc>
                <a:tc>
                  <a:txBody>
                    <a:bodyPr/>
                    <a:lstStyle/>
                    <a:p>
                      <a:pPr algn="ctr"/>
                      <a:r>
                        <a:rPr lang="fr-BE" dirty="0"/>
                        <a:t>*</a:t>
                      </a:r>
                    </a:p>
                  </a:txBody>
                  <a:tcPr/>
                </a:tc>
                <a:tc>
                  <a:txBody>
                    <a:bodyPr/>
                    <a:lstStyle/>
                    <a:p>
                      <a:r>
                        <a:rPr lang="fr-BE" dirty="0"/>
                        <a:t>Intervalle</a:t>
                      </a:r>
                    </a:p>
                  </a:txBody>
                  <a:tcPr/>
                </a:tc>
                <a:tc>
                  <a:txBody>
                    <a:bodyPr/>
                    <a:lstStyle/>
                    <a:p>
                      <a:r>
                        <a:rPr lang="fr-BE" dirty="0"/>
                        <a:t>intervalle</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937251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d'intervalles</a:t>
            </a:r>
          </a:p>
          <a:p>
            <a:pPr>
              <a:lnSpc>
                <a:spcPct val="80000"/>
              </a:lnSpc>
              <a:buFontTx/>
              <a:buNone/>
            </a:pPr>
            <a:endParaRPr lang="fr-FR" altLang="fr-FR" sz="1800" b="1" dirty="0">
              <a:solidFill>
                <a:srgbClr val="92D050"/>
              </a:solidFill>
            </a:endParaRPr>
          </a:p>
          <a:p>
            <a:pPr>
              <a:lnSpc>
                <a:spcPct val="80000"/>
              </a:lnSpc>
              <a:buFontTx/>
              <a:buNone/>
            </a:pPr>
            <a:r>
              <a:rPr lang="fr-FR" altLang="fr-FR" dirty="0">
                <a:solidFill>
                  <a:schemeClr val="tx1"/>
                </a:solidFill>
              </a:rPr>
              <a:t>Exemple : afficher l'âge des employés.</a:t>
            </a:r>
          </a:p>
          <a:p>
            <a:pPr>
              <a:lnSpc>
                <a:spcPct val="80000"/>
              </a:lnSpc>
              <a:buFontTx/>
              <a:buNone/>
            </a:pPr>
            <a:endParaRPr lang="fr-FR" altLang="fr-FR" dirty="0">
              <a:solidFill>
                <a:schemeClr val="tx1"/>
              </a:solidFill>
            </a:endParaRP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SELECT nom, </a:t>
            </a:r>
            <a:r>
              <a:rPr lang="fr-FR" altLang="fr-FR" sz="2000" b="1" dirty="0" err="1">
                <a:solidFill>
                  <a:schemeClr val="tx1"/>
                </a:solidFill>
                <a:latin typeface="Courier New" panose="02070309020205020404" pitchFamily="49" charset="0"/>
                <a:cs typeface="Courier New" panose="02070309020205020404" pitchFamily="49" charset="0"/>
              </a:rPr>
              <a:t>DateNais</a:t>
            </a:r>
            <a:r>
              <a:rPr lang="fr-FR" altLang="fr-FR" sz="2000" b="1"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EXTRACT(YEAR FROM CURRENT_DATE)</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 EXTRACT (YEAR FROM </a:t>
            </a:r>
            <a:r>
              <a:rPr lang="fr-FR" altLang="fr-FR" sz="2000" b="1" dirty="0" err="1">
                <a:solidFill>
                  <a:schemeClr val="tx1"/>
                </a:solidFill>
                <a:latin typeface="Courier New" panose="02070309020205020404" pitchFamily="49" charset="0"/>
                <a:cs typeface="Courier New" panose="02070309020205020404" pitchFamily="49" charset="0"/>
              </a:rPr>
              <a:t>DateNais</a:t>
            </a:r>
            <a:r>
              <a:rPr lang="fr-FR" altLang="fr-FR" sz="2000" b="1" dirty="0">
                <a:solidFill>
                  <a:schemeClr val="tx1"/>
                </a:solidFill>
                <a:latin typeface="Courier New" panose="02070309020205020404" pitchFamily="49" charset="0"/>
                <a:cs typeface="Courier New" panose="02070309020205020404" pitchFamily="49" charset="0"/>
              </a:rPr>
              <a:t>) Age</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FROM </a:t>
            </a:r>
            <a:r>
              <a:rPr lang="fr-FR" altLang="fr-FR" sz="2000" b="1" dirty="0" err="1">
                <a:solidFill>
                  <a:schemeClr val="tx1"/>
                </a:solidFill>
                <a:latin typeface="Courier New" panose="02070309020205020404" pitchFamily="49" charset="0"/>
                <a:cs typeface="Courier New" panose="02070309020205020404" pitchFamily="49" charset="0"/>
              </a:rPr>
              <a:t>Employes</a:t>
            </a:r>
            <a:r>
              <a:rPr lang="fr-FR" altLang="fr-FR" sz="2000" b="1" dirty="0">
                <a:solidFill>
                  <a:schemeClr val="tx1"/>
                </a:solidFill>
                <a:latin typeface="Courier New" panose="02070309020205020404" pitchFamily="49" charset="0"/>
                <a:cs typeface="Courier New" panose="02070309020205020404" pitchFamily="49" charset="0"/>
              </a:rPr>
              <a:t>;</a:t>
            </a:r>
          </a:p>
          <a:p>
            <a:pPr>
              <a:lnSpc>
                <a:spcPct val="80000"/>
              </a:lnSpc>
              <a:buFontTx/>
              <a:buNone/>
            </a:pPr>
            <a:endParaRPr lang="fr-FR" altLang="fr-FR" dirty="0">
              <a:solidFill>
                <a:schemeClr val="tx1"/>
              </a:solidFill>
            </a:endParaRPr>
          </a:p>
          <a:p>
            <a:pPr marL="712788" indent="-642938">
              <a:lnSpc>
                <a:spcPct val="80000"/>
              </a:lnSpc>
              <a:buFontTx/>
              <a:buNone/>
            </a:pPr>
            <a:r>
              <a:rPr lang="fr-FR" altLang="fr-FR" dirty="0">
                <a:solidFill>
                  <a:schemeClr val="tx1"/>
                </a:solidFill>
              </a:rPr>
              <a:t>ATTENTION : le nombre d'années entre le 31/12/2018 et le 01/01/2019 vaut 1 !!!!</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41238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d'intervalles</a:t>
            </a:r>
          </a:p>
          <a:p>
            <a:pPr>
              <a:lnSpc>
                <a:spcPct val="80000"/>
              </a:lnSpc>
              <a:buFontTx/>
              <a:buNone/>
            </a:pPr>
            <a:endParaRPr lang="fr-FR" altLang="fr-FR" sz="1800" b="1" dirty="0">
              <a:solidFill>
                <a:srgbClr val="92D050"/>
              </a:solidFill>
            </a:endParaRPr>
          </a:p>
          <a:p>
            <a:pPr>
              <a:lnSpc>
                <a:spcPct val="80000"/>
              </a:lnSpc>
              <a:buFontTx/>
              <a:buNone/>
            </a:pPr>
            <a:r>
              <a:rPr lang="fr-FR" altLang="fr-FR" dirty="0">
                <a:solidFill>
                  <a:schemeClr val="tx1"/>
                </a:solidFill>
              </a:rPr>
              <a:t>Exemple : afficher l'âge des employés.</a:t>
            </a:r>
          </a:p>
          <a:p>
            <a:pPr>
              <a:lnSpc>
                <a:spcPct val="80000"/>
              </a:lnSpc>
              <a:buFontTx/>
              <a:buNone/>
            </a:pPr>
            <a:endParaRPr lang="fr-FR" altLang="fr-FR" dirty="0">
              <a:solidFill>
                <a:schemeClr val="tx1"/>
              </a:solidFill>
            </a:endParaRP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SELECT nom, </a:t>
            </a:r>
            <a:r>
              <a:rPr lang="fr-FR" altLang="fr-FR" sz="2000" b="1" dirty="0" err="1">
                <a:solidFill>
                  <a:schemeClr val="tx1"/>
                </a:solidFill>
                <a:latin typeface="Courier New" panose="02070309020205020404" pitchFamily="49" charset="0"/>
                <a:cs typeface="Courier New" panose="02070309020205020404" pitchFamily="49" charset="0"/>
              </a:rPr>
              <a:t>DateNais</a:t>
            </a:r>
            <a:r>
              <a:rPr lang="fr-FR" altLang="fr-FR" sz="2000" b="1"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(CURRENT_DATE - </a:t>
            </a:r>
            <a:r>
              <a:rPr lang="fr-FR" altLang="fr-FR" sz="2000" b="1" dirty="0" err="1">
                <a:solidFill>
                  <a:schemeClr val="tx1"/>
                </a:solidFill>
                <a:latin typeface="Courier New" panose="02070309020205020404" pitchFamily="49" charset="0"/>
                <a:cs typeface="Courier New" panose="02070309020205020404" pitchFamily="49" charset="0"/>
              </a:rPr>
              <a:t>DateNais</a:t>
            </a:r>
            <a:r>
              <a:rPr lang="fr-FR" altLang="fr-FR" sz="2000" b="1" dirty="0">
                <a:solidFill>
                  <a:schemeClr val="tx1"/>
                </a:solidFill>
                <a:latin typeface="Courier New" panose="02070309020205020404" pitchFamily="49" charset="0"/>
                <a:cs typeface="Courier New" panose="02070309020205020404" pitchFamily="49" charset="0"/>
              </a:rPr>
              <a:t>) YEAR TO MONTH Age</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FROM </a:t>
            </a:r>
            <a:r>
              <a:rPr lang="fr-FR" altLang="fr-FR" sz="2000" b="1" dirty="0" err="1">
                <a:solidFill>
                  <a:schemeClr val="tx1"/>
                </a:solidFill>
                <a:latin typeface="Courier New" panose="02070309020205020404" pitchFamily="49" charset="0"/>
                <a:cs typeface="Courier New" panose="02070309020205020404" pitchFamily="49" charset="0"/>
              </a:rPr>
              <a:t>Employes</a:t>
            </a:r>
            <a:r>
              <a:rPr lang="fr-FR" altLang="fr-FR" sz="2000" b="1" dirty="0">
                <a:solidFill>
                  <a:schemeClr val="tx1"/>
                </a:solidFill>
                <a:latin typeface="Courier New" panose="02070309020205020404" pitchFamily="49" charset="0"/>
                <a:cs typeface="Courier New" panose="02070309020205020404" pitchFamily="49" charset="0"/>
              </a:rPr>
              <a:t>;</a:t>
            </a:r>
          </a:p>
          <a:p>
            <a:pPr>
              <a:lnSpc>
                <a:spcPct val="80000"/>
              </a:lnSpc>
              <a:buFontTx/>
              <a:buNone/>
            </a:pPr>
            <a:endParaRPr lang="fr-FR" altLang="fr-FR"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4384403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d'intervalles</a:t>
            </a:r>
          </a:p>
          <a:p>
            <a:pPr>
              <a:lnSpc>
                <a:spcPct val="80000"/>
              </a:lnSpc>
              <a:buFontTx/>
              <a:buNone/>
            </a:pPr>
            <a:endParaRPr lang="fr-FR" altLang="fr-FR" sz="1800" b="1" dirty="0">
              <a:solidFill>
                <a:srgbClr val="92D050"/>
              </a:solidFill>
            </a:endParaRPr>
          </a:p>
          <a:p>
            <a:pPr>
              <a:lnSpc>
                <a:spcPct val="80000"/>
              </a:lnSpc>
              <a:buFontTx/>
              <a:buNone/>
            </a:pPr>
            <a:r>
              <a:rPr lang="fr-FR" altLang="fr-FR" dirty="0">
                <a:solidFill>
                  <a:schemeClr val="tx1"/>
                </a:solidFill>
              </a:rPr>
              <a:t>Exemple : afficher l'âge des employés.</a:t>
            </a:r>
          </a:p>
          <a:p>
            <a:pPr>
              <a:lnSpc>
                <a:spcPct val="80000"/>
              </a:lnSpc>
              <a:buFontTx/>
              <a:buNone/>
            </a:pPr>
            <a:endParaRPr lang="fr-FR" altLang="fr-FR" dirty="0">
              <a:solidFill>
                <a:schemeClr val="tx1"/>
              </a:solidFill>
            </a:endParaRP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SELECT nom, </a:t>
            </a:r>
            <a:r>
              <a:rPr lang="fr-FR" altLang="fr-FR" sz="2000" b="1" dirty="0" err="1">
                <a:solidFill>
                  <a:schemeClr val="tx1"/>
                </a:solidFill>
                <a:latin typeface="Courier New" panose="02070309020205020404" pitchFamily="49" charset="0"/>
                <a:cs typeface="Courier New" panose="02070309020205020404" pitchFamily="49" charset="0"/>
              </a:rPr>
              <a:t>DateNais</a:t>
            </a:r>
            <a:r>
              <a:rPr lang="fr-FR" altLang="fr-FR" sz="2000" b="1"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EXTRACT(YEAR FROM (CURRENT_DATE – </a:t>
            </a:r>
            <a:r>
              <a:rPr lang="fr-FR" altLang="fr-FR" sz="2000" b="1" dirty="0" err="1">
                <a:solidFill>
                  <a:schemeClr val="tx1"/>
                </a:solidFill>
                <a:latin typeface="Courier New" panose="02070309020205020404" pitchFamily="49" charset="0"/>
                <a:cs typeface="Courier New" panose="02070309020205020404" pitchFamily="49" charset="0"/>
              </a:rPr>
              <a:t>DateNais</a:t>
            </a:r>
            <a:r>
              <a:rPr lang="fr-FR" altLang="fr-FR" sz="2000" b="1" dirty="0">
                <a:solidFill>
                  <a:schemeClr val="tx1"/>
                </a:solidFill>
                <a:latin typeface="Courier New" panose="02070309020205020404" pitchFamily="49" charset="0"/>
                <a:cs typeface="Courier New" panose="02070309020205020404" pitchFamily="49" charset="0"/>
              </a:rPr>
              <a:t>)     </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YEAR TO MONTH)</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 ' </a:t>
            </a:r>
            <a:r>
              <a:rPr lang="fr-FR" altLang="fr-FR" sz="2000" b="1" dirty="0" err="1">
                <a:solidFill>
                  <a:schemeClr val="tx1"/>
                </a:solidFill>
                <a:latin typeface="Courier New" panose="02070309020205020404" pitchFamily="49" charset="0"/>
                <a:cs typeface="Courier New" panose="02070309020205020404" pitchFamily="49" charset="0"/>
              </a:rPr>
              <a:t>years</a:t>
            </a:r>
            <a:r>
              <a:rPr lang="fr-FR" altLang="fr-FR" sz="2000" b="1" dirty="0">
                <a:solidFill>
                  <a:schemeClr val="tx1"/>
                </a:solidFill>
                <a:latin typeface="Courier New" panose="02070309020205020404" pitchFamily="49" charset="0"/>
                <a:cs typeface="Courier New" panose="02070309020205020404" pitchFamily="49" charset="0"/>
              </a:rPr>
              <a:t> ' ||</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EXTRACT(MONTH FROM (CURRENT_DATE - </a:t>
            </a:r>
            <a:r>
              <a:rPr lang="fr-FR" altLang="fr-FR" sz="2000" b="1" dirty="0" err="1">
                <a:solidFill>
                  <a:schemeClr val="tx1"/>
                </a:solidFill>
                <a:latin typeface="Courier New" panose="02070309020205020404" pitchFamily="49" charset="0"/>
                <a:cs typeface="Courier New" panose="02070309020205020404" pitchFamily="49" charset="0"/>
              </a:rPr>
              <a:t>DateNais</a:t>
            </a:r>
            <a:r>
              <a:rPr lang="fr-FR" altLang="fr-FR" sz="2000" b="1"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YEAR TO MONTH)</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 ' </a:t>
            </a:r>
            <a:r>
              <a:rPr lang="fr-FR" altLang="fr-FR" sz="2000" b="1" dirty="0" err="1">
                <a:solidFill>
                  <a:schemeClr val="tx1"/>
                </a:solidFill>
                <a:latin typeface="Courier New" panose="02070309020205020404" pitchFamily="49" charset="0"/>
                <a:cs typeface="Courier New" panose="02070309020205020404" pitchFamily="49" charset="0"/>
              </a:rPr>
              <a:t>months</a:t>
            </a:r>
            <a:r>
              <a:rPr lang="fr-FR" altLang="fr-FR" sz="2000" b="1" dirty="0">
                <a:solidFill>
                  <a:schemeClr val="tx1"/>
                </a:solidFill>
                <a:latin typeface="Courier New" panose="02070309020205020404" pitchFamily="49" charset="0"/>
                <a:cs typeface="Courier New" panose="02070309020205020404" pitchFamily="49" charset="0"/>
              </a:rPr>
              <a:t> ' AS Age</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FROM </a:t>
            </a:r>
            <a:r>
              <a:rPr lang="fr-FR" altLang="fr-FR" sz="2000" b="1" dirty="0" err="1">
                <a:solidFill>
                  <a:schemeClr val="tx1"/>
                </a:solidFill>
                <a:latin typeface="Courier New" panose="02070309020205020404" pitchFamily="49" charset="0"/>
                <a:cs typeface="Courier New" panose="02070309020205020404" pitchFamily="49" charset="0"/>
              </a:rPr>
              <a:t>Employes</a:t>
            </a:r>
            <a:r>
              <a:rPr lang="fr-FR" altLang="fr-FR" sz="2000" b="1" dirty="0">
                <a:solidFill>
                  <a:schemeClr val="tx1"/>
                </a:solidFill>
                <a:latin typeface="Courier New" panose="02070309020205020404" pitchFamily="49" charset="0"/>
                <a:cs typeface="Courier New" panose="02070309020205020404" pitchFamily="49" charset="0"/>
              </a:rPr>
              <a:t>;</a:t>
            </a:r>
          </a:p>
          <a:p>
            <a:pPr>
              <a:lnSpc>
                <a:spcPct val="80000"/>
              </a:lnSpc>
              <a:buFontTx/>
              <a:buNone/>
            </a:pPr>
            <a:endParaRPr lang="fr-FR" altLang="fr-FR"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8661886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d'intervalles</a:t>
            </a:r>
          </a:p>
          <a:p>
            <a:pPr>
              <a:lnSpc>
                <a:spcPct val="80000"/>
              </a:lnSpc>
              <a:buFontTx/>
              <a:buNone/>
            </a:pPr>
            <a:endParaRPr lang="fr-FR" altLang="fr-FR" sz="1800" b="1" dirty="0">
              <a:solidFill>
                <a:srgbClr val="92D050"/>
              </a:solidFill>
            </a:endParaRPr>
          </a:p>
          <a:p>
            <a:pPr>
              <a:spcBef>
                <a:spcPts val="600"/>
              </a:spcBef>
              <a:buFontTx/>
              <a:buNone/>
            </a:pPr>
            <a:r>
              <a:rPr lang="fr-FR" altLang="fr-FR" dirty="0">
                <a:solidFill>
                  <a:schemeClr val="tx1"/>
                </a:solidFill>
              </a:rPr>
              <a:t>Exemple : afficher la date de début des projets et la date 4 mois plus tard.</a:t>
            </a:r>
          </a:p>
          <a:p>
            <a:pPr>
              <a:lnSpc>
                <a:spcPct val="80000"/>
              </a:lnSpc>
              <a:buFontTx/>
              <a:buNone/>
            </a:pPr>
            <a:endParaRPr lang="fr-FR" altLang="fr-FR" dirty="0">
              <a:solidFill>
                <a:schemeClr val="tx1"/>
              </a:solidFill>
            </a:endParaRP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SELECT </a:t>
            </a:r>
            <a:r>
              <a:rPr lang="fr-FR" altLang="fr-FR" sz="2000" b="1" dirty="0" err="1">
                <a:solidFill>
                  <a:schemeClr val="tx1"/>
                </a:solidFill>
                <a:latin typeface="Courier New" panose="02070309020205020404" pitchFamily="49" charset="0"/>
                <a:cs typeface="Courier New" panose="02070309020205020404" pitchFamily="49" charset="0"/>
              </a:rPr>
              <a:t>NomPro</a:t>
            </a:r>
            <a:r>
              <a:rPr lang="fr-FR" altLang="fr-FR" sz="2000" b="1" dirty="0">
                <a:solidFill>
                  <a:schemeClr val="tx1"/>
                </a:solidFill>
                <a:latin typeface="Courier New" panose="02070309020205020404" pitchFamily="49" charset="0"/>
                <a:cs typeface="Courier New" panose="02070309020205020404" pitchFamily="49" charset="0"/>
              </a:rPr>
              <a:t>, </a:t>
            </a:r>
            <a:r>
              <a:rPr lang="fr-FR" altLang="fr-FR" sz="2000" b="1" dirty="0" err="1">
                <a:solidFill>
                  <a:schemeClr val="tx1"/>
                </a:solidFill>
                <a:latin typeface="Courier New" panose="02070309020205020404" pitchFamily="49" charset="0"/>
                <a:cs typeface="Courier New" panose="02070309020205020404" pitchFamily="49" charset="0"/>
              </a:rPr>
              <a:t>DateDebut</a:t>
            </a:r>
            <a:r>
              <a:rPr lang="fr-FR" altLang="fr-FR" sz="2000" b="1"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a:t>
            </a:r>
            <a:r>
              <a:rPr lang="fr-FR" altLang="fr-FR" sz="2000" b="1" dirty="0" err="1">
                <a:solidFill>
                  <a:schemeClr val="tx1"/>
                </a:solidFill>
                <a:latin typeface="Courier New" panose="02070309020205020404" pitchFamily="49" charset="0"/>
                <a:cs typeface="Courier New" panose="02070309020205020404" pitchFamily="49" charset="0"/>
              </a:rPr>
              <a:t>DateDebut</a:t>
            </a:r>
            <a:r>
              <a:rPr lang="fr-FR" altLang="fr-FR" sz="2000" b="1" dirty="0">
                <a:solidFill>
                  <a:schemeClr val="tx1"/>
                </a:solidFill>
                <a:latin typeface="Courier New" panose="02070309020205020404" pitchFamily="49" charset="0"/>
                <a:cs typeface="Courier New" panose="02070309020205020404" pitchFamily="49" charset="0"/>
              </a:rPr>
              <a:t> + </a:t>
            </a:r>
            <a:r>
              <a:rPr lang="fr-FR" altLang="fr-FR" sz="2000" b="1" dirty="0" err="1">
                <a:solidFill>
                  <a:schemeClr val="tx1"/>
                </a:solidFill>
                <a:latin typeface="Courier New" panose="02070309020205020404" pitchFamily="49" charset="0"/>
                <a:cs typeface="Courier New" panose="02070309020205020404" pitchFamily="49" charset="0"/>
              </a:rPr>
              <a:t>Interval</a:t>
            </a:r>
            <a:r>
              <a:rPr lang="fr-FR" altLang="fr-FR" sz="2000" b="1" dirty="0">
                <a:solidFill>
                  <a:schemeClr val="tx1"/>
                </a:solidFill>
                <a:latin typeface="Courier New" panose="02070309020205020404" pitchFamily="49" charset="0"/>
                <a:cs typeface="Courier New" panose="02070309020205020404" pitchFamily="49" charset="0"/>
              </a:rPr>
              <a:t> '4' MONTH AS "+4 Mois"</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FROM Projets;</a:t>
            </a:r>
          </a:p>
          <a:p>
            <a:pPr>
              <a:lnSpc>
                <a:spcPct val="80000"/>
              </a:lnSpc>
              <a:buFontTx/>
              <a:buNone/>
            </a:pPr>
            <a:endParaRPr lang="fr-FR" altLang="fr-FR" dirty="0">
              <a:solidFill>
                <a:schemeClr val="tx1"/>
              </a:solidFill>
            </a:endParaRPr>
          </a:p>
          <a:p>
            <a:pPr>
              <a:lnSpc>
                <a:spcPct val="80000"/>
              </a:lnSpc>
              <a:buFontTx/>
              <a:buNone/>
            </a:pPr>
            <a:endParaRPr lang="fr-FR" altLang="fr-FR"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02496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2. Recherche de base</a:t>
            </a:r>
          </a:p>
        </p:txBody>
      </p:sp>
      <p:sp>
        <p:nvSpPr>
          <p:cNvPr id="3" name="Espace réservé du contenu 2"/>
          <p:cNvSpPr>
            <a:spLocks noGrp="1"/>
          </p:cNvSpPr>
          <p:nvPr>
            <p:ph idx="1"/>
          </p:nvPr>
        </p:nvSpPr>
        <p:spPr/>
        <p:txBody>
          <a:bodyPr anchor="ctr">
            <a:normAutofit lnSpcReduction="10000"/>
          </a:bodyPr>
          <a:lstStyle/>
          <a:p>
            <a:pPr marL="0" indent="0">
              <a:buNone/>
            </a:pPr>
            <a:r>
              <a:rPr lang="fr-BE" dirty="0"/>
              <a:t>La clause WHERE permet de spécifier un critère de sélection.</a:t>
            </a:r>
          </a:p>
          <a:p>
            <a:pPr marL="0" indent="0">
              <a:buNone/>
            </a:pPr>
            <a:endParaRPr lang="fr-BE" dirty="0"/>
          </a:p>
          <a:p>
            <a:pPr marL="0" indent="0">
              <a:buNone/>
            </a:pPr>
            <a:r>
              <a:rPr lang="fr-BE" sz="2000" b="1" i="1" dirty="0">
                <a:solidFill>
                  <a:srgbClr val="FF0066"/>
                </a:solidFill>
                <a:latin typeface="Courier New" panose="02070309020205020404" pitchFamily="49" charset="0"/>
                <a:cs typeface="Courier New" panose="02070309020205020404" pitchFamily="49" charset="0"/>
              </a:rPr>
              <a:t>condition</a:t>
            </a:r>
            <a:r>
              <a:rPr lang="fr-BE" sz="2000" b="1" i="1"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    [ NOT ] </a:t>
            </a:r>
            <a:r>
              <a:rPr lang="fr-BE" sz="2000" b="1" i="1" dirty="0" err="1">
                <a:latin typeface="Courier New" panose="02070309020205020404" pitchFamily="49" charset="0"/>
                <a:cs typeface="Courier New" panose="02070309020205020404" pitchFamily="49" charset="0"/>
              </a:rPr>
              <a:t>condition_de_base</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 </a:t>
            </a:r>
            <a:r>
              <a:rPr lang="fr-BE" sz="2000" b="1" i="1" dirty="0" err="1">
                <a:latin typeface="Courier New" panose="02070309020205020404" pitchFamily="49" charset="0"/>
                <a:cs typeface="Courier New" panose="02070309020205020404" pitchFamily="49" charset="0"/>
              </a:rPr>
              <a:t>condition_between</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 </a:t>
            </a:r>
            <a:r>
              <a:rPr lang="fr-BE" sz="2000" b="1" i="1" dirty="0" err="1">
                <a:latin typeface="Courier New" panose="02070309020205020404" pitchFamily="49" charset="0"/>
                <a:cs typeface="Courier New" panose="02070309020205020404" pitchFamily="49" charset="0"/>
              </a:rPr>
              <a:t>condition_in</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 </a:t>
            </a:r>
            <a:r>
              <a:rPr lang="fr-BE" sz="2000" b="1" i="1" dirty="0" err="1">
                <a:latin typeface="Courier New" panose="02070309020205020404" pitchFamily="49" charset="0"/>
                <a:cs typeface="Courier New" panose="02070309020205020404" pitchFamily="49" charset="0"/>
              </a:rPr>
              <a:t>condition_like</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 </a:t>
            </a:r>
            <a:r>
              <a:rPr lang="fr-BE" sz="2000" b="1" i="1" dirty="0" err="1">
                <a:latin typeface="Courier New" panose="02070309020205020404" pitchFamily="49" charset="0"/>
                <a:cs typeface="Courier New" panose="02070309020205020404" pitchFamily="49" charset="0"/>
              </a:rPr>
              <a:t>condition_null</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 </a:t>
            </a:r>
            <a:r>
              <a:rPr lang="fr-BE" sz="2000" b="1" i="1" dirty="0">
                <a:latin typeface="Courier New" panose="02070309020205020404" pitchFamily="49" charset="0"/>
                <a:cs typeface="Courier New" panose="02070309020205020404" pitchFamily="49" charset="0"/>
              </a:rPr>
              <a:t>condition</a:t>
            </a:r>
            <a:r>
              <a:rPr lang="fr-BE" sz="2000" b="1" dirty="0">
                <a:latin typeface="Courier New" panose="02070309020205020404" pitchFamily="49" charset="0"/>
                <a:cs typeface="Courier New" panose="02070309020205020404" pitchFamily="49" charset="0"/>
              </a:rPr>
              <a:t> AND | OR </a:t>
            </a:r>
            <a:r>
              <a:rPr lang="fr-BE" sz="2000" b="1" i="1" dirty="0">
                <a:latin typeface="Courier New" panose="02070309020205020404" pitchFamily="49" charset="0"/>
                <a:cs typeface="Courier New" panose="02070309020205020404" pitchFamily="49" charset="0"/>
              </a:rPr>
              <a:t>condition</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 (</a:t>
            </a:r>
            <a:r>
              <a:rPr lang="fr-BE" sz="2000" b="1" i="1" dirty="0">
                <a:latin typeface="Courier New" panose="02070309020205020404" pitchFamily="49" charset="0"/>
                <a:cs typeface="Courier New" panose="02070309020205020404" pitchFamily="49" charset="0"/>
              </a:rPr>
              <a:t> condition</a:t>
            </a:r>
            <a:r>
              <a:rPr lang="fr-BE" sz="2000" b="1" dirty="0">
                <a:latin typeface="Courier New" panose="02070309020205020404" pitchFamily="49" charset="0"/>
                <a:cs typeface="Courier New" panose="02070309020205020404" pitchFamily="49" charset="0"/>
              </a:rPr>
              <a:t> )</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1553659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d'intervalles</a:t>
            </a:r>
          </a:p>
          <a:p>
            <a:pPr>
              <a:lnSpc>
                <a:spcPct val="80000"/>
              </a:lnSpc>
              <a:buFontTx/>
              <a:buNone/>
            </a:pPr>
            <a:endParaRPr lang="fr-FR" altLang="fr-FR" sz="1800" b="1" dirty="0">
              <a:solidFill>
                <a:srgbClr val="92D050"/>
              </a:solidFill>
            </a:endParaRPr>
          </a:p>
          <a:p>
            <a:pPr>
              <a:spcBef>
                <a:spcPts val="600"/>
              </a:spcBef>
              <a:buFontTx/>
              <a:buNone/>
            </a:pPr>
            <a:r>
              <a:rPr lang="fr-FR" altLang="fr-FR" dirty="0">
                <a:solidFill>
                  <a:schemeClr val="tx1"/>
                </a:solidFill>
              </a:rPr>
              <a:t>Exemple : afficher la date de début des projets et la date 4 mois plus tard.</a:t>
            </a:r>
          </a:p>
          <a:p>
            <a:pPr>
              <a:lnSpc>
                <a:spcPct val="80000"/>
              </a:lnSpc>
              <a:buFontTx/>
              <a:buNone/>
            </a:pPr>
            <a:endParaRPr lang="fr-FR" altLang="fr-FR" dirty="0">
              <a:solidFill>
                <a:schemeClr val="tx1"/>
              </a:solidFill>
            </a:endParaRP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SELECT </a:t>
            </a:r>
            <a:r>
              <a:rPr lang="fr-FR" altLang="fr-FR" sz="2000" b="1" dirty="0" err="1">
                <a:solidFill>
                  <a:schemeClr val="tx1"/>
                </a:solidFill>
                <a:latin typeface="Courier New" panose="02070309020205020404" pitchFamily="49" charset="0"/>
                <a:cs typeface="Courier New" panose="02070309020205020404" pitchFamily="49" charset="0"/>
              </a:rPr>
              <a:t>NomPro</a:t>
            </a:r>
            <a:r>
              <a:rPr lang="fr-FR" altLang="fr-FR" sz="2000" b="1" dirty="0">
                <a:solidFill>
                  <a:schemeClr val="tx1"/>
                </a:solidFill>
                <a:latin typeface="Courier New" panose="02070309020205020404" pitchFamily="49" charset="0"/>
                <a:cs typeface="Courier New" panose="02070309020205020404" pitchFamily="49" charset="0"/>
              </a:rPr>
              <a:t>, </a:t>
            </a:r>
            <a:r>
              <a:rPr lang="fr-FR" altLang="fr-FR" sz="2000" b="1" dirty="0" err="1">
                <a:solidFill>
                  <a:schemeClr val="tx1"/>
                </a:solidFill>
                <a:latin typeface="Courier New" panose="02070309020205020404" pitchFamily="49" charset="0"/>
                <a:cs typeface="Courier New" panose="02070309020205020404" pitchFamily="49" charset="0"/>
              </a:rPr>
              <a:t>DateDebut</a:t>
            </a:r>
            <a:r>
              <a:rPr lang="fr-FR" altLang="fr-FR" sz="2000" b="1" dirty="0">
                <a:solidFill>
                  <a:schemeClr val="tx1"/>
                </a:solidFill>
                <a:latin typeface="Courier New" panose="02070309020205020404" pitchFamily="49" charset="0"/>
                <a:cs typeface="Courier New" panose="02070309020205020404" pitchFamily="49" charset="0"/>
              </a:rPr>
              <a:t>,</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  </a:t>
            </a:r>
            <a:r>
              <a:rPr lang="fr-FR" altLang="fr-FR" sz="2000" b="1" dirty="0" err="1">
                <a:solidFill>
                  <a:schemeClr val="tx1"/>
                </a:solidFill>
                <a:latin typeface="Courier New" panose="02070309020205020404" pitchFamily="49" charset="0"/>
                <a:cs typeface="Courier New" panose="02070309020205020404" pitchFamily="49" charset="0"/>
              </a:rPr>
              <a:t>DateDebut</a:t>
            </a:r>
            <a:r>
              <a:rPr lang="fr-FR" altLang="fr-FR" sz="2000" b="1" dirty="0">
                <a:solidFill>
                  <a:schemeClr val="tx1"/>
                </a:solidFill>
                <a:latin typeface="Courier New" panose="02070309020205020404" pitchFamily="49" charset="0"/>
                <a:cs typeface="Courier New" panose="02070309020205020404" pitchFamily="49" charset="0"/>
              </a:rPr>
              <a:t> + TO_YMINTERVAL('0-4') "+4 Mois"</a:t>
            </a:r>
          </a:p>
          <a:p>
            <a:pPr marL="355600" indent="0">
              <a:lnSpc>
                <a:spcPct val="80000"/>
              </a:lnSpc>
              <a:buFontTx/>
              <a:buNone/>
            </a:pPr>
            <a:r>
              <a:rPr lang="fr-FR" altLang="fr-FR" sz="2000" b="1" dirty="0">
                <a:solidFill>
                  <a:schemeClr val="tx1"/>
                </a:solidFill>
                <a:latin typeface="Courier New" panose="02070309020205020404" pitchFamily="49" charset="0"/>
                <a:cs typeface="Courier New" panose="02070309020205020404" pitchFamily="49" charset="0"/>
              </a:rPr>
              <a:t>FROM Projets;</a:t>
            </a:r>
          </a:p>
          <a:p>
            <a:pPr>
              <a:lnSpc>
                <a:spcPct val="80000"/>
              </a:lnSpc>
              <a:buFontTx/>
              <a:buNone/>
            </a:pPr>
            <a:endParaRPr lang="fr-FR" altLang="fr-FR" dirty="0">
              <a:solidFill>
                <a:schemeClr val="tx1"/>
              </a:solidFill>
            </a:endParaRPr>
          </a:p>
          <a:p>
            <a:pPr>
              <a:lnSpc>
                <a:spcPct val="80000"/>
              </a:lnSpc>
              <a:buFontTx/>
              <a:buNone/>
            </a:pPr>
            <a:endParaRPr lang="fr-FR" altLang="fr-FR"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0123812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fontScale="92500"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d'intervalles</a:t>
            </a:r>
          </a:p>
          <a:p>
            <a:pPr>
              <a:lnSpc>
                <a:spcPct val="80000"/>
              </a:lnSpc>
              <a:buFontTx/>
              <a:buNone/>
            </a:pPr>
            <a:endParaRPr lang="fr-FR" altLang="fr-FR" sz="1800" b="1" dirty="0">
              <a:solidFill>
                <a:srgbClr val="92D050"/>
              </a:solidFill>
            </a:endParaRPr>
          </a:p>
          <a:p>
            <a:pPr marL="0" indent="0">
              <a:spcBef>
                <a:spcPts val="600"/>
              </a:spcBef>
              <a:buFontTx/>
              <a:buNone/>
            </a:pPr>
            <a:r>
              <a:rPr lang="fr-FR" altLang="fr-FR" dirty="0">
                <a:solidFill>
                  <a:schemeClr val="tx1"/>
                </a:solidFill>
              </a:rPr>
              <a:t>Fonctions de manipulation de dates : consultez le cahier de laboratoire.</a:t>
            </a:r>
          </a:p>
          <a:p>
            <a:pPr>
              <a:spcBef>
                <a:spcPts val="600"/>
              </a:spcBef>
              <a:buFontTx/>
              <a:buNone/>
            </a:pPr>
            <a:r>
              <a:rPr lang="fr-FR" altLang="fr-FR" dirty="0">
                <a:solidFill>
                  <a:schemeClr val="tx1"/>
                </a:solidFill>
              </a:rPr>
              <a:t>ADD_MONTHS		NUMTODSINTERVAL</a:t>
            </a:r>
          </a:p>
          <a:p>
            <a:pPr>
              <a:spcBef>
                <a:spcPts val="600"/>
              </a:spcBef>
              <a:buFontTx/>
              <a:buNone/>
            </a:pPr>
            <a:r>
              <a:rPr lang="fr-FR" altLang="fr-FR" dirty="0">
                <a:solidFill>
                  <a:schemeClr val="tx1"/>
                </a:solidFill>
              </a:rPr>
              <a:t>LAST_DAY			NUMTOYMINTERVAL</a:t>
            </a:r>
          </a:p>
          <a:p>
            <a:pPr>
              <a:spcBef>
                <a:spcPts val="600"/>
              </a:spcBef>
              <a:buFontTx/>
              <a:buNone/>
            </a:pPr>
            <a:r>
              <a:rPr lang="fr-FR" altLang="fr-FR" dirty="0">
                <a:solidFill>
                  <a:schemeClr val="tx1"/>
                </a:solidFill>
              </a:rPr>
              <a:t>MONTHS_BETWEEN	TO_DSINTERVAL</a:t>
            </a:r>
          </a:p>
          <a:p>
            <a:pPr>
              <a:spcBef>
                <a:spcPts val="600"/>
              </a:spcBef>
              <a:buFontTx/>
              <a:buNone/>
            </a:pPr>
            <a:r>
              <a:rPr lang="fr-FR" altLang="fr-FR" dirty="0">
                <a:solidFill>
                  <a:schemeClr val="tx1"/>
                </a:solidFill>
              </a:rPr>
              <a:t>NEXT_DAY			TO_YMINTERVAL</a:t>
            </a:r>
          </a:p>
          <a:p>
            <a:pPr>
              <a:spcBef>
                <a:spcPts val="600"/>
              </a:spcBef>
              <a:buFontTx/>
              <a:buNone/>
            </a:pPr>
            <a:r>
              <a:rPr lang="fr-FR" altLang="fr-FR" dirty="0">
                <a:solidFill>
                  <a:schemeClr val="tx1"/>
                </a:solidFill>
              </a:rPr>
              <a:t>ROUND			TO_TIMESTAMP</a:t>
            </a:r>
          </a:p>
          <a:p>
            <a:pPr>
              <a:spcBef>
                <a:spcPts val="600"/>
              </a:spcBef>
              <a:buFontTx/>
              <a:buNone/>
            </a:pPr>
            <a:r>
              <a:rPr lang="fr-FR" altLang="fr-FR" dirty="0">
                <a:solidFill>
                  <a:schemeClr val="tx1"/>
                </a:solidFill>
              </a:rPr>
              <a:t>TO_CHAR</a:t>
            </a:r>
          </a:p>
          <a:p>
            <a:pPr>
              <a:spcBef>
                <a:spcPts val="600"/>
              </a:spcBef>
              <a:buFontTx/>
              <a:buNone/>
            </a:pPr>
            <a:r>
              <a:rPr lang="fr-FR" altLang="fr-FR" dirty="0">
                <a:solidFill>
                  <a:schemeClr val="tx1"/>
                </a:solidFill>
              </a:rPr>
              <a:t>TO_DATE</a:t>
            </a:r>
          </a:p>
          <a:p>
            <a:pPr>
              <a:spcBef>
                <a:spcPts val="600"/>
              </a:spcBef>
              <a:buFontTx/>
              <a:buNone/>
            </a:pPr>
            <a:r>
              <a:rPr lang="fr-FR" altLang="fr-FR" dirty="0">
                <a:solidFill>
                  <a:schemeClr val="tx1"/>
                </a:solidFill>
              </a:rPr>
              <a:t>TRUNC</a:t>
            </a:r>
          </a:p>
          <a:p>
            <a:pPr>
              <a:lnSpc>
                <a:spcPct val="80000"/>
              </a:lnSpc>
              <a:buFontTx/>
              <a:buNone/>
            </a:pPr>
            <a:endParaRPr lang="fr-FR" altLang="fr-FR" dirty="0">
              <a:solidFill>
                <a:schemeClr val="tx1"/>
              </a:solidFill>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426680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Expressions numériques</a:t>
            </a:r>
          </a:p>
          <a:p>
            <a:pPr indent="-342900">
              <a:buFont typeface="Wingdings" panose="05000000000000000000" pitchFamily="2" charset="2"/>
              <a:buChar char="Ø"/>
            </a:pPr>
            <a:r>
              <a:rPr lang="fr-BE" dirty="0"/>
              <a:t>Expressions caractères</a:t>
            </a:r>
          </a:p>
          <a:p>
            <a:pPr indent="-342900">
              <a:buFont typeface="Wingdings" panose="05000000000000000000" pitchFamily="2" charset="2"/>
              <a:buChar char="Ø"/>
            </a:pPr>
            <a:r>
              <a:rPr lang="fr-BE" dirty="0"/>
              <a:t>Opérateur CASE</a:t>
            </a:r>
          </a:p>
          <a:p>
            <a:pPr indent="-342900">
              <a:buFont typeface="Wingdings" panose="05000000000000000000" pitchFamily="2" charset="2"/>
              <a:buChar char="Ø"/>
            </a:pPr>
            <a:r>
              <a:rPr lang="fr-BE" dirty="0"/>
              <a:t>Expressions de dates et temps</a:t>
            </a:r>
          </a:p>
          <a:p>
            <a:pPr indent="-342900">
              <a:buFont typeface="Wingdings" panose="05000000000000000000" pitchFamily="2" charset="2"/>
              <a:buChar char="Ø"/>
            </a:pPr>
            <a:r>
              <a:rPr lang="fr-BE" dirty="0"/>
              <a:t>Temps et environnements distribués</a:t>
            </a:r>
          </a:p>
          <a:p>
            <a:pPr indent="-342900">
              <a:buFont typeface="Wingdings" panose="05000000000000000000" pitchFamily="2" charset="2"/>
              <a:buChar char="Ø"/>
            </a:pPr>
            <a:r>
              <a:rPr lang="fr-BE" dirty="0"/>
              <a:t>Expressions d'intervalles</a:t>
            </a:r>
          </a:p>
          <a:p>
            <a:pPr indent="-342900">
              <a:buFont typeface="Wingdings" panose="05000000000000000000" pitchFamily="2" charset="2"/>
              <a:buChar char="Ø"/>
            </a:pPr>
            <a:r>
              <a:rPr lang="fr-BE" dirty="0"/>
              <a:t>L'opérateur OVERLAPS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3937505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387990"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L'opérateur OVERLAPS</a:t>
            </a:r>
          </a:p>
          <a:p>
            <a:pPr>
              <a:lnSpc>
                <a:spcPct val="80000"/>
              </a:lnSpc>
              <a:buFontTx/>
              <a:buNone/>
            </a:pPr>
            <a:endParaRPr lang="fr-FR" altLang="fr-FR" sz="1800" b="1" dirty="0">
              <a:solidFill>
                <a:srgbClr val="92D050"/>
              </a:solidFill>
            </a:endParaRPr>
          </a:p>
          <a:p>
            <a:pPr>
              <a:lnSpc>
                <a:spcPct val="80000"/>
              </a:lnSpc>
              <a:buFontTx/>
              <a:buNone/>
            </a:pPr>
            <a:r>
              <a:rPr lang="fr-FR" altLang="fr-FR" dirty="0">
                <a:solidFill>
                  <a:schemeClr val="tx1"/>
                </a:solidFill>
              </a:rPr>
              <a:t>SQL2 possède un opérateur spécial : </a:t>
            </a:r>
            <a:r>
              <a:rPr lang="fr-FR" alt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OVERLAPS</a:t>
            </a:r>
            <a:r>
              <a:rPr lang="fr-FR" altLang="fr-FR" b="1" dirty="0">
                <a:solidFill>
                  <a:srgbClr val="92D050"/>
                </a:solidFill>
              </a:rPr>
              <a:t>.</a:t>
            </a:r>
          </a:p>
          <a:p>
            <a:pPr>
              <a:lnSpc>
                <a:spcPct val="80000"/>
              </a:lnSpc>
              <a:buFontTx/>
              <a:buNone/>
            </a:pPr>
            <a:endParaRPr lang="fr-FR" altLang="fr-FR" sz="1800" dirty="0">
              <a:solidFill>
                <a:schemeClr val="tx1"/>
              </a:solidFill>
            </a:endParaRPr>
          </a:p>
          <a:p>
            <a:pPr marL="0" indent="0" algn="just">
              <a:lnSpc>
                <a:spcPct val="80000"/>
              </a:lnSpc>
              <a:buFontTx/>
              <a:buNone/>
            </a:pPr>
            <a:r>
              <a:rPr lang="fr-FR" altLang="fr-FR"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Overlaps</a:t>
            </a:r>
            <a:r>
              <a:rPr lang="fr-FR" altLang="fr-FR" dirty="0">
                <a:solidFill>
                  <a:schemeClr val="tx1"/>
                </a:solidFill>
              </a:rPr>
              <a:t> permet de tester si deux périodes de temps se recouvrent.  </a:t>
            </a:r>
          </a:p>
          <a:p>
            <a:pPr marL="0" indent="0" algn="just">
              <a:lnSpc>
                <a:spcPct val="80000"/>
              </a:lnSpc>
              <a:buFontTx/>
              <a:buNone/>
            </a:pPr>
            <a:r>
              <a:rPr lang="fr-FR" altLang="fr-FR" dirty="0">
                <a:solidFill>
                  <a:schemeClr val="tx1"/>
                </a:solidFill>
              </a:rPr>
              <a:t>Ces périodes de temps peuvent être représentées de deux manières différentes : un temps de départ et un temps de fin ou un temps de départ et un intervalle.</a:t>
            </a:r>
          </a:p>
          <a:p>
            <a:pPr marL="0" indent="0" algn="just">
              <a:lnSpc>
                <a:spcPct val="80000"/>
              </a:lnSpc>
              <a:buFontTx/>
              <a:buNone/>
            </a:pPr>
            <a:endParaRPr lang="fr-FR" altLang="fr-FR" dirty="0">
              <a:solidFill>
                <a:schemeClr val="tx1"/>
              </a:solidFill>
            </a:endParaRPr>
          </a:p>
          <a:p>
            <a:pPr marL="0" indent="0" algn="just">
              <a:lnSpc>
                <a:spcPct val="80000"/>
              </a:lnSpc>
              <a:buFontTx/>
              <a:buNone/>
            </a:pPr>
            <a:r>
              <a:rPr lang="fr-FR" altLang="fr-FR" dirty="0">
                <a:solidFill>
                  <a:schemeClr val="tx1"/>
                </a:solidFill>
              </a:rPr>
              <a:t>Pour plus d'info, voir les documents de référence.</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40687056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4. Le langage de manipulation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Recherche de base</a:t>
            </a:r>
          </a:p>
          <a:p>
            <a:pPr marL="514350" indent="-514350">
              <a:buFont typeface="+mj-lt"/>
              <a:buAutoNum type="arabicPeriod"/>
            </a:pPr>
            <a:r>
              <a:rPr lang="fr-BE" dirty="0"/>
              <a:t>Recherche de base avec jointure</a:t>
            </a:r>
          </a:p>
          <a:p>
            <a:pPr marL="514350" indent="-514350">
              <a:buFont typeface="+mj-lt"/>
              <a:buAutoNum type="arabicPeriod"/>
            </a:pPr>
            <a:r>
              <a:rPr lang="fr-BE" dirty="0"/>
              <a:t>Expressions SQL</a:t>
            </a:r>
          </a:p>
          <a:p>
            <a:pPr marL="514350" indent="-514350">
              <a:buFont typeface="+mj-lt"/>
              <a:buAutoNum type="arabicPeriod"/>
            </a:pPr>
            <a:r>
              <a:rPr lang="fr-BE" dirty="0"/>
              <a:t>Tri</a:t>
            </a:r>
          </a:p>
          <a:p>
            <a:pPr marL="514350" indent="-514350">
              <a:buFont typeface="+mj-lt"/>
              <a:buAutoNum type="arabicPeriod"/>
            </a:pPr>
            <a:r>
              <a:rPr lang="fr-BE" dirty="0"/>
              <a:t>Groupement de lignes</a:t>
            </a:r>
          </a:p>
          <a:p>
            <a:pPr marL="514350" indent="-514350">
              <a:buFont typeface="+mj-lt"/>
              <a:buAutoNum type="arabicPeriod"/>
            </a:pPr>
            <a:r>
              <a:rPr lang="fr-BE" dirty="0"/>
              <a:t>Sélections imbriquées</a:t>
            </a:r>
          </a:p>
          <a:p>
            <a:pPr marL="514350" indent="-514350">
              <a:buFont typeface="+mj-lt"/>
              <a:buAutoNum type="arabicPeriod"/>
            </a:pPr>
            <a:r>
              <a:rPr lang="fr-BE" dirty="0"/>
              <a:t>Utilisation de "EXISTS"</a:t>
            </a:r>
          </a:p>
          <a:p>
            <a:pPr marL="514350" indent="-514350">
              <a:buFont typeface="+mj-lt"/>
              <a:buAutoNum type="arabicPeriod"/>
            </a:pPr>
            <a:r>
              <a:rPr lang="fr-BE" dirty="0"/>
              <a:t>Mise à jour des données</a:t>
            </a:r>
          </a:p>
        </p:txBody>
      </p:sp>
      <p:sp>
        <p:nvSpPr>
          <p:cNvPr id="5" name="Espace réservé du pied de page 4"/>
          <p:cNvSpPr>
            <a:spLocks noGrp="1"/>
          </p:cNvSpPr>
          <p:nvPr>
            <p:ph type="ftr" sz="quarter" idx="11"/>
          </p:nvPr>
        </p:nvSpPr>
        <p:spPr/>
        <p:txBody>
          <a:bodyPr/>
          <a:lstStyle/>
          <a:p>
            <a:r>
              <a:rPr lang="fr-BE" dirty="0"/>
              <a:t>SGBD – Chapitre 4 : Le langage de manipulation des données</a:t>
            </a:r>
          </a:p>
        </p:txBody>
      </p:sp>
    </p:spTree>
    <p:extLst>
      <p:ext uri="{BB962C8B-B14F-4D97-AF65-F5344CB8AC3E}">
        <p14:creationId xmlns:p14="http://schemas.microsoft.com/office/powerpoint/2010/main" val="135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74A50F"/>
                                      </p:to>
                                    </p:animClr>
                                    <p:animClr clrSpc="rgb" dir="cw">
                                      <p:cBhvr>
                                        <p:cTn id="7" dur="500" fill="hold"/>
                                        <p:tgtEl>
                                          <p:spTgt spid="3">
                                            <p:txEl>
                                              <p:pRg st="4" end="4"/>
                                            </p:txEl>
                                          </p:spTgt>
                                        </p:tgtEl>
                                        <p:attrNameLst>
                                          <p:attrName>fillcolor</p:attrName>
                                        </p:attrNameLst>
                                      </p:cBhvr>
                                      <p:to>
                                        <a:srgbClr val="74A50F"/>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5. Tri</a:t>
            </a:r>
          </a:p>
        </p:txBody>
      </p:sp>
      <p:sp>
        <p:nvSpPr>
          <p:cNvPr id="3" name="Espace réservé du contenu 2"/>
          <p:cNvSpPr>
            <a:spLocks noGrp="1"/>
          </p:cNvSpPr>
          <p:nvPr>
            <p:ph idx="1"/>
          </p:nvPr>
        </p:nvSpPr>
        <p:spPr/>
        <p:txBody>
          <a:bodyPr anchor="ctr">
            <a:normAutofit/>
          </a:bodyPr>
          <a:lstStyle/>
          <a:p>
            <a:pPr marL="68580" indent="0">
              <a:buNone/>
            </a:pPr>
            <a:r>
              <a:rPr lang="fr-FR" i="1" dirty="0" err="1"/>
              <a:t>instruction_de_sélection</a:t>
            </a:r>
            <a:r>
              <a:rPr lang="fr-FR" dirty="0"/>
              <a:t> ::=</a:t>
            </a:r>
            <a:endParaRPr lang="fr-BE" dirty="0"/>
          </a:p>
          <a:p>
            <a:pPr marL="68580" indent="0">
              <a:buNone/>
            </a:pPr>
            <a:r>
              <a:rPr lang="fr-FR" i="1" dirty="0"/>
              <a:t>          </a:t>
            </a:r>
            <a:r>
              <a:rPr lang="fr-FR" i="1" dirty="0" err="1"/>
              <a:t>expression_de_sélection</a:t>
            </a:r>
            <a:r>
              <a:rPr lang="fr-FR" i="1" dirty="0"/>
              <a:t> </a:t>
            </a:r>
            <a:r>
              <a:rPr lang="fr-FR" dirty="0"/>
              <a:t>[ </a:t>
            </a:r>
            <a:r>
              <a:rPr lang="fr-FR"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clause_de_tri</a:t>
            </a:r>
            <a:r>
              <a:rPr lang="fr-FR" dirty="0"/>
              <a:t> ] </a:t>
            </a:r>
            <a:r>
              <a:rPr lang="fr-FR" b="1" dirty="0"/>
              <a:t>;</a:t>
            </a:r>
            <a:endParaRPr lang="fr-BE" dirty="0"/>
          </a:p>
          <a:p>
            <a:pPr marL="68580" indent="0">
              <a:buNone/>
            </a:pPr>
            <a:r>
              <a:rPr lang="fr-FR" i="1" dirty="0"/>
              <a:t> </a:t>
            </a:r>
            <a:endParaRPr lang="fr-BE" dirty="0"/>
          </a:p>
          <a:p>
            <a:pPr marL="68580" indent="0">
              <a:buNone/>
            </a:pPr>
            <a:r>
              <a:rPr lang="fr-FR"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clause_de_tri</a:t>
            </a:r>
            <a:r>
              <a:rPr lang="fr-FR"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fr-FR" dirty="0"/>
              <a:t>::= </a:t>
            </a:r>
            <a:r>
              <a:rPr lang="fr-FR"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ORDER BY </a:t>
            </a:r>
            <a:r>
              <a:rPr lang="fr-FR" i="1" dirty="0" err="1"/>
              <a:t>liste_colonne_tri</a:t>
            </a:r>
            <a:endParaRPr lang="fr-BE" dirty="0"/>
          </a:p>
          <a:p>
            <a:pPr marL="68580" indent="0">
              <a:buNone/>
            </a:pPr>
            <a:r>
              <a:rPr lang="fr-FR" dirty="0"/>
              <a:t> </a:t>
            </a:r>
            <a:endParaRPr lang="fr-BE" dirty="0"/>
          </a:p>
          <a:p>
            <a:pPr marL="68580" indent="0">
              <a:buNone/>
            </a:pPr>
            <a:r>
              <a:rPr lang="fr-FR" i="1" dirty="0" err="1"/>
              <a:t>colonne_tri</a:t>
            </a:r>
            <a:r>
              <a:rPr lang="fr-FR" dirty="0"/>
              <a:t> ::= </a:t>
            </a:r>
            <a:r>
              <a:rPr lang="fr-FR" i="1" dirty="0"/>
              <a:t>colonne</a:t>
            </a:r>
            <a:r>
              <a:rPr lang="fr-FR" dirty="0"/>
              <a:t> | </a:t>
            </a:r>
            <a:r>
              <a:rPr lang="fr-FR" i="1" dirty="0"/>
              <a:t>numéro</a:t>
            </a:r>
            <a:r>
              <a:rPr lang="fr-FR" dirty="0"/>
              <a:t> [ </a:t>
            </a:r>
            <a:r>
              <a:rPr lang="fr-FR" b="1" dirty="0"/>
              <a:t>ASC</a:t>
            </a:r>
            <a:r>
              <a:rPr lang="fr-FR" dirty="0"/>
              <a:t> | </a:t>
            </a:r>
            <a:r>
              <a:rPr lang="fr-FR" b="1" dirty="0"/>
              <a:t>DESC</a:t>
            </a:r>
            <a:r>
              <a:rPr lang="fr-FR" dirty="0"/>
              <a:t> ]</a:t>
            </a: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5. Tri</a:t>
            </a:r>
          </a:p>
        </p:txBody>
      </p:sp>
    </p:spTree>
    <p:extLst>
      <p:ext uri="{BB962C8B-B14F-4D97-AF65-F5344CB8AC3E}">
        <p14:creationId xmlns:p14="http://schemas.microsoft.com/office/powerpoint/2010/main" val="24642451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5. Tri</a:t>
            </a:r>
          </a:p>
        </p:txBody>
      </p:sp>
      <p:sp>
        <p:nvSpPr>
          <p:cNvPr id="3" name="Espace réservé du contenu 2"/>
          <p:cNvSpPr>
            <a:spLocks noGrp="1"/>
          </p:cNvSpPr>
          <p:nvPr>
            <p:ph idx="1"/>
          </p:nvPr>
        </p:nvSpPr>
        <p:spPr/>
        <p:txBody>
          <a:bodyPr anchor="t">
            <a:normAutofit/>
          </a:bodyPr>
          <a:lstStyle/>
          <a:p>
            <a:pPr indent="-342900" algn="just">
              <a:spcAft>
                <a:spcPts val="1200"/>
              </a:spcAft>
            </a:pPr>
            <a:r>
              <a:rPr lang="fr-BE" dirty="0"/>
              <a:t>Lors d'un tri, toutes les valeurs indéfinies (NULL) sont considérées comme étant identiques.</a:t>
            </a:r>
          </a:p>
          <a:p>
            <a:pPr indent="-342900" algn="just">
              <a:spcAft>
                <a:spcPts val="1200"/>
              </a:spcAft>
            </a:pPr>
            <a:r>
              <a:rPr lang="fr-BE" dirty="0"/>
              <a:t>Lors d'un tri, la valeur indéfinie (NULL) est considérée comme inférieure ou supérieur à toute valeur définie.  Ce choix est laissé au constructeur.</a:t>
            </a:r>
          </a:p>
          <a:p>
            <a:pPr marL="0" indent="0" algn="just">
              <a:buNone/>
            </a:pPr>
            <a:endParaRPr lang="fr-BE" dirty="0"/>
          </a:p>
          <a:p>
            <a:pPr marL="0" indent="0" algn="just">
              <a:buNone/>
            </a:pPr>
            <a:r>
              <a:rPr lang="fr-BE" dirty="0"/>
              <a:t>En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Oracle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NULL est supérieure </a:t>
            </a:r>
            <a:r>
              <a:rPr lang="fr-BE" dirty="0"/>
              <a:t>à toute valeur définie</a:t>
            </a:r>
          </a:p>
        </p:txBody>
      </p:sp>
      <p:sp>
        <p:nvSpPr>
          <p:cNvPr id="5" name="Espace réservé du pied de page 4"/>
          <p:cNvSpPr>
            <a:spLocks noGrp="1"/>
          </p:cNvSpPr>
          <p:nvPr>
            <p:ph type="ftr" sz="quarter" idx="11"/>
          </p:nvPr>
        </p:nvSpPr>
        <p:spPr/>
        <p:txBody>
          <a:bodyPr/>
          <a:lstStyle/>
          <a:p>
            <a:r>
              <a:rPr lang="fr-BE" dirty="0"/>
              <a:t>SGBD – Chapitre 4 : LMD / 5. Tri</a:t>
            </a:r>
          </a:p>
        </p:txBody>
      </p:sp>
    </p:spTree>
    <p:extLst>
      <p:ext uri="{BB962C8B-B14F-4D97-AF65-F5344CB8AC3E}">
        <p14:creationId xmlns:p14="http://schemas.microsoft.com/office/powerpoint/2010/main" val="23084083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5. Tri</a:t>
            </a:r>
          </a:p>
        </p:txBody>
      </p:sp>
      <p:sp>
        <p:nvSpPr>
          <p:cNvPr id="3" name="Espace réservé du contenu 2"/>
          <p:cNvSpPr>
            <a:spLocks noGrp="1"/>
          </p:cNvSpPr>
          <p:nvPr>
            <p:ph idx="1"/>
          </p:nvPr>
        </p:nvSpPr>
        <p:spPr>
          <a:xfrm>
            <a:off x="687203" y="2051999"/>
            <a:ext cx="7732402" cy="4140000"/>
          </a:xfrm>
        </p:spPr>
        <p:txBody>
          <a:bodyPr anchor="t">
            <a:normAutofit/>
          </a:bodyPr>
          <a:lstStyle/>
          <a:p>
            <a:pPr marL="355600" indent="-355600" algn="just">
              <a:spcAft>
                <a:spcPts val="1200"/>
              </a:spcAft>
              <a:buNone/>
            </a:pPr>
            <a:r>
              <a:rPr lang="fr-BE" dirty="0"/>
              <a:t>Exemple : Afficher, trié par âge décroissant, le nom des employés du départements 'Application </a:t>
            </a:r>
            <a:r>
              <a:rPr lang="fr-BE" dirty="0" err="1"/>
              <a:t>telecom</a:t>
            </a:r>
            <a:r>
              <a:rPr lang="fr-BE" dirty="0"/>
              <a:t>'</a:t>
            </a:r>
          </a:p>
          <a:p>
            <a:pPr marL="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DateNais</a:t>
            </a:r>
            <a:r>
              <a:rPr lang="fr-BE" sz="2000" b="1" dirty="0">
                <a:latin typeface="Courier New" panose="02070309020205020404" pitchFamily="49" charset="0"/>
                <a:cs typeface="Courier New" panose="02070309020205020404" pitchFamily="49" charset="0"/>
              </a:rPr>
              <a:t>,</a:t>
            </a:r>
          </a:p>
          <a:p>
            <a:pPr marL="0" indent="0" algn="just">
              <a:buNone/>
            </a:pPr>
            <a:r>
              <a:rPr lang="fr-BE" sz="2000" b="1" dirty="0">
                <a:latin typeface="Courier New" panose="02070309020205020404" pitchFamily="49" charset="0"/>
                <a:cs typeface="Courier New" panose="02070309020205020404" pitchFamily="49" charset="0"/>
              </a:rPr>
              <a:t>  (CURRENT_DATE - </a:t>
            </a:r>
            <a:r>
              <a:rPr lang="fr-BE" sz="2000" b="1" dirty="0" err="1">
                <a:latin typeface="Courier New" panose="02070309020205020404" pitchFamily="49" charset="0"/>
                <a:cs typeface="Courier New" panose="02070309020205020404" pitchFamily="49" charset="0"/>
              </a:rPr>
              <a:t>DateNais</a:t>
            </a:r>
            <a:r>
              <a:rPr lang="fr-BE" sz="2000" b="1" dirty="0">
                <a:latin typeface="Courier New" panose="02070309020205020404" pitchFamily="49" charset="0"/>
                <a:cs typeface="Courier New" panose="02070309020205020404" pitchFamily="49" charset="0"/>
              </a:rPr>
              <a:t>) YEAR TO MONTH AS Age</a:t>
            </a: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Departements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Employes.NumDep</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Departements.NumDep</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NomDep</a:t>
            </a:r>
            <a:r>
              <a:rPr lang="fr-BE" sz="2000" b="1" dirty="0">
                <a:latin typeface="Courier New" panose="02070309020205020404" pitchFamily="49" charset="0"/>
                <a:cs typeface="Courier New" panose="02070309020205020404" pitchFamily="49" charset="0"/>
              </a:rPr>
              <a:t> = 'Applications </a:t>
            </a:r>
            <a:r>
              <a:rPr lang="fr-BE" sz="2000" b="1" dirty="0" err="1">
                <a:latin typeface="Courier New" panose="02070309020205020404" pitchFamily="49" charset="0"/>
                <a:cs typeface="Courier New" panose="02070309020205020404" pitchFamily="49" charset="0"/>
              </a:rPr>
              <a:t>telecom</a:t>
            </a:r>
            <a:r>
              <a:rPr lang="fr-BE" sz="2000" b="1" dirty="0">
                <a:latin typeface="Courier New" panose="02070309020205020404" pitchFamily="49" charset="0"/>
                <a:cs typeface="Courier New" panose="02070309020205020404" pitchFamily="49" charset="0"/>
              </a:rPr>
              <a:t>'</a:t>
            </a:r>
          </a:p>
          <a:p>
            <a:pPr marL="0" indent="0" algn="just">
              <a:buNone/>
            </a:pPr>
            <a:r>
              <a:rPr lang="fr-BE" sz="2000" b="1" dirty="0">
                <a:latin typeface="Courier New" panose="02070309020205020404" pitchFamily="49" charset="0"/>
                <a:cs typeface="Courier New" panose="02070309020205020404" pitchFamily="49" charset="0"/>
              </a:rPr>
              <a:t>ORDER BY Age DESC;</a:t>
            </a:r>
          </a:p>
          <a:p>
            <a:pPr marL="0" indent="0" algn="just">
              <a:buNone/>
            </a:pP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Ou ORDER BY 3 DESC</a:t>
            </a:r>
          </a:p>
          <a:p>
            <a:pPr marL="0" indent="0" algn="just">
              <a:spcAft>
                <a:spcPts val="1200"/>
              </a:spcAft>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5. Tri</a:t>
            </a:r>
          </a:p>
        </p:txBody>
      </p:sp>
    </p:spTree>
    <p:extLst>
      <p:ext uri="{BB962C8B-B14F-4D97-AF65-F5344CB8AC3E}">
        <p14:creationId xmlns:p14="http://schemas.microsoft.com/office/powerpoint/2010/main" val="18671046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5. Tri</a:t>
            </a:r>
          </a:p>
        </p:txBody>
      </p:sp>
      <p:sp>
        <p:nvSpPr>
          <p:cNvPr id="3" name="Espace réservé du contenu 2"/>
          <p:cNvSpPr>
            <a:spLocks noGrp="1"/>
          </p:cNvSpPr>
          <p:nvPr>
            <p:ph idx="1"/>
          </p:nvPr>
        </p:nvSpPr>
        <p:spPr>
          <a:xfrm>
            <a:off x="1043491" y="2051999"/>
            <a:ext cx="7376114" cy="4325050"/>
          </a:xfrm>
        </p:spPr>
        <p:txBody>
          <a:bodyPr anchor="t">
            <a:normAutofit fontScale="85000" lnSpcReduction="20000"/>
          </a:bodyPr>
          <a:lstStyle/>
          <a:p>
            <a:pPr marL="355600" indent="-355600" algn="just">
              <a:lnSpc>
                <a:spcPct val="120000"/>
              </a:lnSpc>
              <a:spcAft>
                <a:spcPts val="1200"/>
              </a:spcAft>
              <a:buNone/>
            </a:pPr>
            <a:r>
              <a:rPr lang="fr-BE" sz="2600" dirty="0"/>
              <a:t>Exemple : Afficher, triés par commune, le nom des employés habitant à Ans, </a:t>
            </a:r>
            <a:r>
              <a:rPr lang="fr-BE" sz="2600" dirty="0" err="1"/>
              <a:t>Neupré</a:t>
            </a:r>
            <a:r>
              <a:rPr lang="fr-BE" sz="2600" dirty="0"/>
              <a:t> ou Chaudfontaine.  Les communes doivent apparaître dans l'ordre </a:t>
            </a:r>
            <a:r>
              <a:rPr lang="fr-BE" sz="2600" dirty="0" err="1"/>
              <a:t>Neupré</a:t>
            </a:r>
            <a:r>
              <a:rPr lang="fr-BE" sz="2600" dirty="0"/>
              <a:t>, Ans puis Chaudfontaine.</a:t>
            </a:r>
          </a:p>
          <a:p>
            <a:pPr marL="0" indent="0" algn="just">
              <a:buNone/>
            </a:pPr>
            <a:r>
              <a:rPr lang="fr-BE" sz="2200" b="1" dirty="0">
                <a:latin typeface="Courier New" panose="02070309020205020404" pitchFamily="49" charset="0"/>
                <a:cs typeface="Courier New" panose="02070309020205020404" pitchFamily="49" charset="0"/>
              </a:rPr>
              <a:t>SELECT Nom, Commune</a:t>
            </a:r>
          </a:p>
          <a:p>
            <a:pPr marL="0" indent="0" algn="just">
              <a:buNone/>
            </a:pPr>
            <a:r>
              <a:rPr lang="fr-BE" sz="2200" b="1" dirty="0">
                <a:latin typeface="Courier New" panose="02070309020205020404" pitchFamily="49" charset="0"/>
                <a:cs typeface="Courier New" panose="02070309020205020404" pitchFamily="49" charset="0"/>
              </a:rPr>
              <a:t>FROM </a:t>
            </a:r>
            <a:r>
              <a:rPr lang="fr-BE" sz="2200" b="1" dirty="0" err="1">
                <a:latin typeface="Courier New" panose="02070309020205020404" pitchFamily="49" charset="0"/>
                <a:cs typeface="Courier New" panose="02070309020205020404" pitchFamily="49" charset="0"/>
              </a:rPr>
              <a:t>Employes</a:t>
            </a:r>
            <a:endParaRPr lang="fr-BE" sz="2200" b="1" dirty="0">
              <a:latin typeface="Courier New" panose="02070309020205020404" pitchFamily="49" charset="0"/>
              <a:cs typeface="Courier New" panose="02070309020205020404" pitchFamily="49" charset="0"/>
            </a:endParaRPr>
          </a:p>
          <a:p>
            <a:pPr marL="0" indent="0" algn="just">
              <a:buNone/>
            </a:pPr>
            <a:r>
              <a:rPr lang="fr-BE" sz="2200" b="1" dirty="0">
                <a:latin typeface="Courier New" panose="02070309020205020404" pitchFamily="49" charset="0"/>
                <a:cs typeface="Courier New" panose="02070309020205020404" pitchFamily="49" charset="0"/>
              </a:rPr>
              <a:t>WHERE Commune IN </a:t>
            </a:r>
          </a:p>
          <a:p>
            <a:pPr marL="0" indent="0" algn="just">
              <a:buNone/>
            </a:pPr>
            <a:r>
              <a:rPr lang="fr-BE" sz="2200" b="1" dirty="0">
                <a:latin typeface="Courier New" panose="02070309020205020404" pitchFamily="49" charset="0"/>
                <a:cs typeface="Courier New" panose="02070309020205020404" pitchFamily="49" charset="0"/>
              </a:rPr>
              <a:t>           ('NEUPRE', 'ANS', 'CHAUDFONTAINE')</a:t>
            </a:r>
          </a:p>
          <a:p>
            <a:pPr marL="0" indent="0" algn="just">
              <a:buNone/>
            </a:pPr>
            <a:r>
              <a:rPr lang="fr-BE" sz="2200" b="1" dirty="0">
                <a:latin typeface="Courier New" panose="02070309020205020404" pitchFamily="49" charset="0"/>
                <a:cs typeface="Courier New" panose="02070309020205020404" pitchFamily="49" charset="0"/>
              </a:rPr>
              <a:t>ORDER BY</a:t>
            </a:r>
          </a:p>
          <a:p>
            <a:pPr marL="0" indent="0" algn="just">
              <a:buNone/>
            </a:pPr>
            <a:r>
              <a:rPr lang="fr-BE" sz="2200" b="1" dirty="0">
                <a:latin typeface="Courier New" panose="02070309020205020404" pitchFamily="49" charset="0"/>
                <a:cs typeface="Courier New" panose="02070309020205020404" pitchFamily="49" charset="0"/>
              </a:rPr>
              <a:t>  (CASE Commune WHEN 'NEUPRE' THEN '0'</a:t>
            </a:r>
          </a:p>
          <a:p>
            <a:pPr marL="0" indent="0" algn="just">
              <a:buNone/>
            </a:pPr>
            <a:r>
              <a:rPr lang="fr-BE" sz="2200" b="1" dirty="0">
                <a:latin typeface="Courier New" panose="02070309020205020404" pitchFamily="49" charset="0"/>
                <a:cs typeface="Courier New" panose="02070309020205020404" pitchFamily="49" charset="0"/>
              </a:rPr>
              <a:t>                WHEN 'ANS' THEN '1'</a:t>
            </a:r>
          </a:p>
          <a:p>
            <a:pPr marL="0" indent="0" algn="just">
              <a:buNone/>
            </a:pPr>
            <a:r>
              <a:rPr lang="fr-BE" sz="2200" b="1" dirty="0">
                <a:latin typeface="Courier New" panose="02070309020205020404" pitchFamily="49" charset="0"/>
                <a:cs typeface="Courier New" panose="02070309020205020404" pitchFamily="49" charset="0"/>
              </a:rPr>
              <a:t>                ELSE '2'</a:t>
            </a:r>
          </a:p>
          <a:p>
            <a:pPr marL="0" indent="0" algn="just">
              <a:buNone/>
            </a:pPr>
            <a:r>
              <a:rPr lang="fr-BE" sz="2200" b="1" dirty="0">
                <a:latin typeface="Courier New" panose="02070309020205020404" pitchFamily="49" charset="0"/>
                <a:cs typeface="Courier New" panose="02070309020205020404" pitchFamily="49" charset="0"/>
              </a:rPr>
              <a:t>   END), Nom;</a:t>
            </a:r>
          </a:p>
        </p:txBody>
      </p:sp>
      <p:sp>
        <p:nvSpPr>
          <p:cNvPr id="5" name="Espace réservé du pied de page 4"/>
          <p:cNvSpPr>
            <a:spLocks noGrp="1"/>
          </p:cNvSpPr>
          <p:nvPr>
            <p:ph type="ftr" sz="quarter" idx="11"/>
          </p:nvPr>
        </p:nvSpPr>
        <p:spPr/>
        <p:txBody>
          <a:bodyPr/>
          <a:lstStyle/>
          <a:p>
            <a:r>
              <a:rPr lang="fr-BE" dirty="0"/>
              <a:t>SGBD – Chapitre 4 : LMD / 5. Tri</a:t>
            </a:r>
          </a:p>
        </p:txBody>
      </p:sp>
    </p:spTree>
    <p:extLst>
      <p:ext uri="{BB962C8B-B14F-4D97-AF65-F5344CB8AC3E}">
        <p14:creationId xmlns:p14="http://schemas.microsoft.com/office/powerpoint/2010/main" val="400487568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4. Le langage de manipulation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Recherche de base</a:t>
            </a:r>
          </a:p>
          <a:p>
            <a:pPr marL="514350" indent="-514350">
              <a:buFont typeface="+mj-lt"/>
              <a:buAutoNum type="arabicPeriod"/>
            </a:pPr>
            <a:r>
              <a:rPr lang="fr-BE" dirty="0"/>
              <a:t>Recherche de base avec jointure</a:t>
            </a:r>
          </a:p>
          <a:p>
            <a:pPr marL="514350" indent="-514350">
              <a:buFont typeface="+mj-lt"/>
              <a:buAutoNum type="arabicPeriod"/>
            </a:pPr>
            <a:r>
              <a:rPr lang="fr-BE" dirty="0"/>
              <a:t>Expressions SQL</a:t>
            </a:r>
          </a:p>
          <a:p>
            <a:pPr marL="514350" indent="-514350">
              <a:buFont typeface="+mj-lt"/>
              <a:buAutoNum type="arabicPeriod"/>
            </a:pPr>
            <a:r>
              <a:rPr lang="fr-BE" dirty="0"/>
              <a:t>Tri</a:t>
            </a:r>
          </a:p>
          <a:p>
            <a:pPr marL="514350" indent="-514350">
              <a:buFont typeface="+mj-lt"/>
              <a:buAutoNum type="arabicPeriod"/>
            </a:pPr>
            <a:r>
              <a:rPr lang="fr-BE" dirty="0"/>
              <a:t>Groupement de lignes</a:t>
            </a:r>
          </a:p>
          <a:p>
            <a:pPr marL="514350" indent="-514350">
              <a:buFont typeface="+mj-lt"/>
              <a:buAutoNum type="arabicPeriod"/>
            </a:pPr>
            <a:r>
              <a:rPr lang="fr-BE" dirty="0"/>
              <a:t>Sélections imbriquées</a:t>
            </a:r>
          </a:p>
          <a:p>
            <a:pPr marL="514350" indent="-514350">
              <a:buFont typeface="+mj-lt"/>
              <a:buAutoNum type="arabicPeriod"/>
            </a:pPr>
            <a:r>
              <a:rPr lang="fr-BE" dirty="0"/>
              <a:t>Utilisation de "EXISTS"</a:t>
            </a:r>
          </a:p>
          <a:p>
            <a:pPr marL="514350" indent="-514350">
              <a:buFont typeface="+mj-lt"/>
              <a:buAutoNum type="arabicPeriod"/>
            </a:pPr>
            <a:r>
              <a:rPr lang="fr-BE" dirty="0"/>
              <a:t>Mise à jour des données</a:t>
            </a:r>
          </a:p>
        </p:txBody>
      </p:sp>
      <p:sp>
        <p:nvSpPr>
          <p:cNvPr id="5" name="Espace réservé du pied de page 4"/>
          <p:cNvSpPr>
            <a:spLocks noGrp="1"/>
          </p:cNvSpPr>
          <p:nvPr>
            <p:ph type="ftr" sz="quarter" idx="11"/>
          </p:nvPr>
        </p:nvSpPr>
        <p:spPr/>
        <p:txBody>
          <a:bodyPr/>
          <a:lstStyle/>
          <a:p>
            <a:r>
              <a:rPr lang="fr-BE" dirty="0"/>
              <a:t>SGBD – Chapitre 4 : Le langage de manipulation des données</a:t>
            </a:r>
          </a:p>
        </p:txBody>
      </p:sp>
    </p:spTree>
    <p:extLst>
      <p:ext uri="{BB962C8B-B14F-4D97-AF65-F5344CB8AC3E}">
        <p14:creationId xmlns:p14="http://schemas.microsoft.com/office/powerpoint/2010/main" val="135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74A50F"/>
                                      </p:to>
                                    </p:animClr>
                                    <p:animClr clrSpc="rgb" dir="cw">
                                      <p:cBhvr>
                                        <p:cTn id="7" dur="500" fill="hold"/>
                                        <p:tgtEl>
                                          <p:spTgt spid="3">
                                            <p:txEl>
                                              <p:pRg st="5" end="5"/>
                                            </p:txEl>
                                          </p:spTgt>
                                        </p:tgtEl>
                                        <p:attrNameLst>
                                          <p:attrName>fillcolor</p:attrName>
                                        </p:attrNameLst>
                                      </p:cBhvr>
                                      <p:to>
                                        <a:srgbClr val="74A50F"/>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2. Recherche de base</a:t>
            </a:r>
          </a:p>
        </p:txBody>
      </p:sp>
      <p:sp>
        <p:nvSpPr>
          <p:cNvPr id="3" name="Espace réservé du contenu 2"/>
          <p:cNvSpPr>
            <a:spLocks noGrp="1"/>
          </p:cNvSpPr>
          <p:nvPr>
            <p:ph idx="1"/>
          </p:nvPr>
        </p:nvSpPr>
        <p:spPr/>
        <p:txBody>
          <a:bodyPr anchor="ctr">
            <a:normAutofit fontScale="92500" lnSpcReduction="10000"/>
          </a:bodyPr>
          <a:lstStyle/>
          <a:p>
            <a:pPr marL="0" indent="0">
              <a:buNone/>
            </a:pPr>
            <a:r>
              <a:rPr lang="fr-BE" dirty="0"/>
              <a:t>Les possibilités de la clause WHERE sont étendues en développant la syntaxe de </a:t>
            </a:r>
            <a:r>
              <a:rPr lang="fr-BE" i="1" dirty="0" err="1"/>
              <a:t>condition_de_base</a:t>
            </a:r>
            <a:r>
              <a:rPr lang="fr-BE" dirty="0"/>
              <a:t>.</a:t>
            </a:r>
          </a:p>
          <a:p>
            <a:pPr marL="0" indent="0">
              <a:buNone/>
            </a:pPr>
            <a:endParaRPr lang="fr-BE" dirty="0"/>
          </a:p>
          <a:p>
            <a:pPr marL="0" indent="0">
              <a:buNone/>
            </a:pPr>
            <a:r>
              <a:rPr lang="fr-BE" sz="2000" b="1" i="1" dirty="0" err="1">
                <a:solidFill>
                  <a:srgbClr val="FF0066"/>
                </a:solidFill>
                <a:latin typeface="Courier New" panose="02070309020205020404" pitchFamily="49" charset="0"/>
                <a:cs typeface="Courier New" panose="02070309020205020404" pitchFamily="49" charset="0"/>
              </a:rPr>
              <a:t>condition_de_base</a:t>
            </a:r>
            <a:r>
              <a:rPr lang="fr-BE" sz="2000" b="1" i="1"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    </a:t>
            </a:r>
            <a:r>
              <a:rPr lang="fr-BE" sz="2000" b="1" i="1" dirty="0">
                <a:solidFill>
                  <a:srgbClr val="187CCE"/>
                </a:solidFill>
                <a:latin typeface="Courier New" panose="02070309020205020404" pitchFamily="49" charset="0"/>
                <a:cs typeface="Courier New" panose="02070309020205020404" pitchFamily="49" charset="0"/>
              </a:rPr>
              <a:t>expression</a:t>
            </a:r>
            <a:r>
              <a:rPr lang="fr-BE" sz="2000" b="1" i="1" dirty="0">
                <a:latin typeface="Courier New" panose="02070309020205020404" pitchFamily="49" charset="0"/>
                <a:cs typeface="Courier New" panose="02070309020205020404" pitchFamily="49" charset="0"/>
              </a:rPr>
              <a:t> </a:t>
            </a:r>
            <a:r>
              <a:rPr lang="fr-BE" sz="2000" b="1" i="1" dirty="0" err="1">
                <a:solidFill>
                  <a:srgbClr val="00CCFF"/>
                </a:solidFill>
                <a:latin typeface="Courier New" panose="02070309020205020404" pitchFamily="49" charset="0"/>
                <a:cs typeface="Courier New" panose="02070309020205020404" pitchFamily="49" charset="0"/>
              </a:rPr>
              <a:t>oper_comp</a:t>
            </a:r>
            <a:r>
              <a:rPr lang="fr-BE" sz="2000" b="1" i="1" dirty="0">
                <a:latin typeface="Courier New" panose="02070309020205020404" pitchFamily="49" charset="0"/>
                <a:cs typeface="Courier New" panose="02070309020205020404" pitchFamily="49" charset="0"/>
              </a:rPr>
              <a:t> </a:t>
            </a:r>
            <a:r>
              <a:rPr lang="fr-BE" sz="2000" b="1" i="1" dirty="0">
                <a:solidFill>
                  <a:srgbClr val="187CCE"/>
                </a:solidFill>
                <a:latin typeface="Courier New" panose="02070309020205020404" pitchFamily="49" charset="0"/>
                <a:cs typeface="Courier New" panose="02070309020205020404" pitchFamily="49" charset="0"/>
              </a:rPr>
              <a:t>expression</a:t>
            </a:r>
          </a:p>
          <a:p>
            <a:pPr marL="0" indent="0">
              <a:buNone/>
            </a:pPr>
            <a:endParaRPr lang="fr-BE" sz="2000" b="1" i="1" dirty="0">
              <a:latin typeface="Courier New" panose="02070309020205020404" pitchFamily="49" charset="0"/>
              <a:cs typeface="Courier New" panose="02070309020205020404" pitchFamily="49" charset="0"/>
            </a:endParaRPr>
          </a:p>
          <a:p>
            <a:pPr marL="0" indent="0">
              <a:buNone/>
            </a:pPr>
            <a:r>
              <a:rPr lang="fr-BE" sz="2000" b="1" i="1" dirty="0" err="1">
                <a:solidFill>
                  <a:srgbClr val="00CCFF"/>
                </a:solidFill>
                <a:latin typeface="Courier New" panose="02070309020205020404" pitchFamily="49" charset="0"/>
                <a:cs typeface="Courier New" panose="02070309020205020404" pitchFamily="49" charset="0"/>
              </a:rPr>
              <a:t>oper_comp</a:t>
            </a:r>
            <a:r>
              <a:rPr lang="fr-BE" sz="2000" b="1" dirty="0">
                <a:latin typeface="Courier New" panose="02070309020205020404" pitchFamily="49" charset="0"/>
                <a:cs typeface="Courier New" panose="02070309020205020404" pitchFamily="49" charset="0"/>
              </a:rPr>
              <a:t> ::=	= | &lt;&gt; | &lt; | &lt;= | &gt; | &gt;=</a:t>
            </a:r>
          </a:p>
          <a:p>
            <a:pPr marL="0" indent="0">
              <a:buNone/>
            </a:pPr>
            <a:endParaRPr lang="fr-BE" sz="2000" b="1" i="1" dirty="0">
              <a:latin typeface="Courier New" panose="02070309020205020404" pitchFamily="49" charset="0"/>
              <a:cs typeface="Courier New" panose="02070309020205020404" pitchFamily="49" charset="0"/>
            </a:endParaRPr>
          </a:p>
          <a:p>
            <a:pPr marL="0" indent="0">
              <a:buNone/>
            </a:pPr>
            <a:r>
              <a:rPr lang="fr-BE" sz="2000" b="1" i="1" dirty="0">
                <a:solidFill>
                  <a:srgbClr val="187CCE"/>
                </a:solidFill>
                <a:latin typeface="Courier New" panose="02070309020205020404" pitchFamily="49" charset="0"/>
                <a:cs typeface="Courier New" panose="02070309020205020404" pitchFamily="49" charset="0"/>
              </a:rPr>
              <a:t>expression</a:t>
            </a:r>
            <a:r>
              <a:rPr lang="fr-BE" sz="2000" b="1" dirty="0">
                <a:solidFill>
                  <a:srgbClr val="187CCE"/>
                </a:solidFill>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	</a:t>
            </a:r>
            <a:r>
              <a:rPr lang="fr-BE" sz="2000" b="1" i="1" dirty="0" err="1">
                <a:latin typeface="Courier New" panose="02070309020205020404" pitchFamily="49" charset="0"/>
                <a:cs typeface="Courier New" panose="02070309020205020404" pitchFamily="49" charset="0"/>
              </a:rPr>
              <a:t>expression_numérique</a:t>
            </a:r>
            <a:endParaRPr lang="fr-BE" sz="2000" b="1" i="1" dirty="0">
              <a:latin typeface="Courier New" panose="02070309020205020404" pitchFamily="49" charset="0"/>
              <a:cs typeface="Courier New" panose="02070309020205020404" pitchFamily="49" charset="0"/>
            </a:endParaRPr>
          </a:p>
          <a:p>
            <a:pPr marL="0" indent="0">
              <a:buNone/>
            </a:pPr>
            <a:r>
              <a:rPr lang="fr-BE" sz="2000" b="1" i="1"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 </a:t>
            </a:r>
            <a:r>
              <a:rPr lang="fr-BE" sz="2000" b="1" i="1" dirty="0" err="1">
                <a:latin typeface="Courier New" panose="02070309020205020404" pitchFamily="49" charset="0"/>
                <a:cs typeface="Courier New" panose="02070309020205020404" pitchFamily="49" charset="0"/>
              </a:rPr>
              <a:t>expression_caractère</a:t>
            </a:r>
            <a:endParaRPr lang="fr-BE" sz="2000" b="1" i="1" dirty="0">
              <a:latin typeface="Courier New" panose="02070309020205020404" pitchFamily="49" charset="0"/>
              <a:cs typeface="Courier New" panose="02070309020205020404" pitchFamily="49" charset="0"/>
            </a:endParaRPr>
          </a:p>
          <a:p>
            <a:pPr marL="0" indent="0">
              <a:buNone/>
            </a:pPr>
            <a:r>
              <a:rPr lang="fr-BE" sz="2000" b="1" i="1"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 </a:t>
            </a:r>
            <a:r>
              <a:rPr lang="fr-BE" sz="2000" b="1" i="1" dirty="0" err="1">
                <a:latin typeface="Courier New" panose="02070309020205020404" pitchFamily="49" charset="0"/>
                <a:cs typeface="Courier New" panose="02070309020205020404" pitchFamily="49" charset="0"/>
              </a:rPr>
              <a:t>expression_date_temps</a:t>
            </a:r>
            <a:endParaRPr lang="fr-BE" sz="2000" b="1" i="1" dirty="0">
              <a:latin typeface="Courier New" panose="02070309020205020404" pitchFamily="49" charset="0"/>
              <a:cs typeface="Courier New" panose="02070309020205020404" pitchFamily="49" charset="0"/>
            </a:endParaRPr>
          </a:p>
          <a:p>
            <a:pPr marL="0" indent="0">
              <a:buNone/>
            </a:pPr>
            <a:r>
              <a:rPr lang="fr-BE" sz="2000" b="1" i="1"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 </a:t>
            </a:r>
            <a:r>
              <a:rPr lang="fr-BE" sz="2000" b="1" i="1" dirty="0" err="1">
                <a:latin typeface="Courier New" panose="02070309020205020404" pitchFamily="49" charset="0"/>
                <a:cs typeface="Courier New" panose="02070309020205020404" pitchFamily="49" charset="0"/>
              </a:rPr>
              <a:t>expression_intervalle</a:t>
            </a:r>
            <a:endParaRPr lang="fr-BE" sz="2000" b="1" i="1" dirty="0">
              <a:latin typeface="Courier New" panose="02070309020205020404" pitchFamily="49" charset="0"/>
              <a:cs typeface="Courier New" panose="02070309020205020404" pitchFamily="49" charset="0"/>
            </a:endParaRPr>
          </a:p>
          <a:p>
            <a:pPr marL="0" indent="0">
              <a:buNone/>
            </a:pP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0888778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9"/>
            <a:ext cx="7020000" cy="4301300"/>
          </a:xfrm>
        </p:spPr>
        <p:txBody>
          <a:bodyPr anchor="ctr">
            <a:normAutofit fontScale="92500" lnSpcReduction="10000"/>
          </a:bodyPr>
          <a:lstStyle/>
          <a:p>
            <a:pPr marL="68580" indent="0">
              <a:buNone/>
            </a:pPr>
            <a:r>
              <a:rPr lang="fr-FR" i="1" dirty="0" err="1"/>
              <a:t>expression_de_sélection</a:t>
            </a:r>
            <a:r>
              <a:rPr lang="fr-FR" dirty="0"/>
              <a:t> ::=</a:t>
            </a:r>
            <a:endParaRPr lang="fr-BE" dirty="0"/>
          </a:p>
          <a:p>
            <a:pPr marL="531813" indent="0">
              <a:buNone/>
            </a:pP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SELECT</a:t>
            </a:r>
            <a:r>
              <a:rPr lang="fr-FR" dirty="0"/>
              <a:t> [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ALL</a:t>
            </a:r>
            <a:r>
              <a:rPr lang="fr-FR" dirty="0"/>
              <a:t> |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DISTINCT </a:t>
            </a:r>
            <a:r>
              <a:rPr lang="fr-FR" dirty="0"/>
              <a:t>] </a:t>
            </a:r>
            <a:r>
              <a:rPr lang="fr-FR" i="1" dirty="0" err="1"/>
              <a:t>clause_de_sélection</a:t>
            </a:r>
            <a:endParaRPr lang="fr-BE" dirty="0"/>
          </a:p>
          <a:p>
            <a:pPr marL="531813" indent="0">
              <a:buNone/>
            </a:pP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FROM</a:t>
            </a:r>
            <a:r>
              <a:rPr lang="fr-FR" dirty="0"/>
              <a:t> </a:t>
            </a:r>
            <a:r>
              <a:rPr lang="fr-FR" i="1" dirty="0" err="1"/>
              <a:t>liste_table_ref</a:t>
            </a:r>
            <a:endParaRPr lang="fr-BE" dirty="0"/>
          </a:p>
          <a:p>
            <a:pPr marL="531813" indent="0">
              <a:buNone/>
            </a:pPr>
            <a:r>
              <a:rPr lang="fr-FR" dirty="0"/>
              <a:t>[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WHERE</a:t>
            </a:r>
            <a:r>
              <a:rPr lang="fr-FR" dirty="0"/>
              <a:t> </a:t>
            </a:r>
            <a:r>
              <a:rPr lang="fr-FR" i="1" dirty="0"/>
              <a:t>condition</a:t>
            </a:r>
            <a:r>
              <a:rPr lang="fr-FR" dirty="0"/>
              <a:t> ]</a:t>
            </a:r>
            <a:endParaRPr lang="fr-BE" dirty="0"/>
          </a:p>
          <a:p>
            <a:pPr marL="531813" indent="0">
              <a:buNone/>
            </a:pPr>
            <a:r>
              <a:rPr lang="fr-FR" dirty="0"/>
              <a:t>[ </a:t>
            </a:r>
            <a:r>
              <a:rPr lang="fr-FR" i="1" dirty="0" err="1"/>
              <a:t>clause_grouper</a:t>
            </a:r>
            <a:r>
              <a:rPr lang="fr-FR" dirty="0"/>
              <a:t> ]</a:t>
            </a:r>
            <a:endParaRPr lang="fr-BE" dirty="0"/>
          </a:p>
          <a:p>
            <a:pPr marL="531813" indent="0">
              <a:buNone/>
            </a:pPr>
            <a:r>
              <a:rPr lang="fr-FR" dirty="0"/>
              <a:t>[ </a:t>
            </a:r>
            <a:r>
              <a:rPr lang="fr-FR" i="1" dirty="0" err="1"/>
              <a:t>clause_sélection_groupes</a:t>
            </a:r>
            <a:r>
              <a:rPr lang="fr-FR" dirty="0"/>
              <a:t> ]</a:t>
            </a:r>
            <a:r>
              <a:rPr lang="fr-FR" b="1" dirty="0"/>
              <a:t>;</a:t>
            </a:r>
            <a:endParaRPr lang="fr-BE" dirty="0"/>
          </a:p>
          <a:p>
            <a:pPr marL="68580" indent="0">
              <a:buNone/>
            </a:pPr>
            <a:r>
              <a:rPr lang="fr-FR" dirty="0"/>
              <a:t> </a:t>
            </a:r>
            <a:endParaRPr lang="fr-BE" dirty="0"/>
          </a:p>
          <a:p>
            <a:pPr marL="68580" indent="0">
              <a:buNone/>
            </a:pPr>
            <a:r>
              <a:rPr lang="fr-FR" i="1" dirty="0" err="1"/>
              <a:t>clause_grouper</a:t>
            </a:r>
            <a:r>
              <a:rPr lang="fr-FR" dirty="0"/>
              <a:t> ::=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GROUP BY </a:t>
            </a:r>
            <a:r>
              <a:rPr lang="fr-FR" i="1" dirty="0" err="1"/>
              <a:t>liste_colonne</a:t>
            </a:r>
            <a:endParaRPr lang="fr-BE" dirty="0"/>
          </a:p>
          <a:p>
            <a:pPr marL="68580" indent="0">
              <a:buNone/>
            </a:pPr>
            <a:r>
              <a:rPr lang="fr-FR" dirty="0"/>
              <a:t> </a:t>
            </a:r>
            <a:endParaRPr lang="fr-BE" dirty="0"/>
          </a:p>
          <a:p>
            <a:pPr marL="68580" indent="0">
              <a:buNone/>
            </a:pPr>
            <a:r>
              <a:rPr lang="fr-FR" i="1" dirty="0" err="1"/>
              <a:t>clause_sélection_groupes</a:t>
            </a:r>
            <a:r>
              <a:rPr lang="fr-FR" dirty="0"/>
              <a:t> ::=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HAVING</a:t>
            </a:r>
            <a:r>
              <a:rPr lang="fr-FR" dirty="0"/>
              <a:t> </a:t>
            </a:r>
            <a:r>
              <a:rPr lang="fr-FR" i="1" dirty="0"/>
              <a:t>condition</a:t>
            </a: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24642451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8"/>
            <a:ext cx="7447366" cy="4455679"/>
          </a:xfrm>
        </p:spPr>
        <p:txBody>
          <a:bodyPr anchor="ctr">
            <a:normAutofit/>
          </a:bodyPr>
          <a:lstStyle/>
          <a:p>
            <a:pPr marL="68580" indent="0" algn="just">
              <a:lnSpc>
                <a:spcPct val="120000"/>
              </a:lnSpc>
              <a:buNone/>
            </a:pPr>
            <a:r>
              <a:rPr lang="fr-FR" dirty="0"/>
              <a:t>Appelons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t>
            </a:r>
            <a:r>
              <a:rPr lang="fr-FR" dirty="0"/>
              <a:t> le résultat de l'évaluation des clauses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FROM</a:t>
            </a:r>
            <a:r>
              <a:rPr lang="fr-FR" dirty="0"/>
              <a:t> et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WHERE</a:t>
            </a:r>
            <a:r>
              <a:rPr lang="fr-FR" dirty="0"/>
              <a:t>. </a:t>
            </a:r>
            <a:endParaRPr lang="fr-BE" dirty="0"/>
          </a:p>
          <a:p>
            <a:pPr marL="68580" indent="0" algn="just">
              <a:lnSpc>
                <a:spcPct val="120000"/>
              </a:lnSpc>
              <a:buNone/>
            </a:pPr>
            <a:r>
              <a:rPr lang="fr-FR" sz="1200" dirty="0"/>
              <a:t> </a:t>
            </a:r>
            <a:endParaRPr lang="fr-BE" sz="1200" dirty="0"/>
          </a:p>
          <a:p>
            <a:pPr marL="68580" indent="0" algn="just">
              <a:lnSpc>
                <a:spcPct val="120000"/>
              </a:lnSpc>
              <a:buNone/>
            </a:pPr>
            <a:r>
              <a:rPr lang="fr-FR" dirty="0"/>
              <a:t>Chaque colonne mentionnée dans la clause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GROUP BY </a:t>
            </a:r>
            <a:r>
              <a:rPr lang="fr-FR" dirty="0"/>
              <a:t>doit être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une colonne de T</a:t>
            </a:r>
            <a:r>
              <a:rPr lang="fr-FR" dirty="0"/>
              <a:t>. </a:t>
            </a:r>
            <a:endParaRPr lang="fr-BE" dirty="0"/>
          </a:p>
          <a:p>
            <a:pPr marL="68580" indent="0" algn="just">
              <a:lnSpc>
                <a:spcPct val="120000"/>
              </a:lnSpc>
              <a:buNone/>
            </a:pPr>
            <a:endParaRPr lang="fr-BE" sz="1200" dirty="0"/>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29264731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8"/>
            <a:ext cx="7447366" cy="4455679"/>
          </a:xfrm>
        </p:spPr>
        <p:txBody>
          <a:bodyPr anchor="ctr">
            <a:normAutofit/>
          </a:bodyPr>
          <a:lstStyle/>
          <a:p>
            <a:pPr marL="68580" indent="0" algn="just">
              <a:lnSpc>
                <a:spcPct val="120000"/>
              </a:lnSpc>
              <a:buNone/>
            </a:pPr>
            <a:r>
              <a:rPr lang="fr-FR" dirty="0"/>
              <a:t>Le résultat de la clause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GROUP BY </a:t>
            </a:r>
            <a:r>
              <a:rPr lang="fr-FR" dirty="0"/>
              <a:t>est une table intermédiaire constituée d'un ensemble de groupes de lignes issus de T de la manière suivante.</a:t>
            </a:r>
            <a:endParaRPr lang="fr-BE" dirty="0"/>
          </a:p>
          <a:p>
            <a:pPr marL="68580" indent="0" algn="just">
              <a:lnSpc>
                <a:spcPct val="120000"/>
              </a:lnSpc>
              <a:buNone/>
            </a:pPr>
            <a:r>
              <a:rPr lang="fr-FR" dirty="0"/>
              <a:t>Les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lignes de T </a:t>
            </a:r>
            <a:r>
              <a:rPr lang="fr-FR" dirty="0"/>
              <a:t>sont (conceptuellement)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réarrangées</a:t>
            </a:r>
            <a:r>
              <a:rPr lang="fr-FR" dirty="0"/>
              <a:t>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 groupes </a:t>
            </a:r>
            <a:r>
              <a:rPr lang="fr-FR" dirty="0"/>
              <a:t>de telle sorte que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dans chaque groupe toutes les lignes possèdent la même valeur pour la combinaison de colonnes indiquées dans la clause GROUP BY</a:t>
            </a:r>
            <a:r>
              <a:rPr lang="fr-FR" dirty="0"/>
              <a:t>.</a:t>
            </a:r>
          </a:p>
          <a:p>
            <a:pPr marL="68580" indent="0" algn="just">
              <a:lnSpc>
                <a:spcPct val="120000"/>
              </a:lnSpc>
              <a:buNone/>
            </a:pPr>
            <a:r>
              <a:rPr lang="fr-FR" dirty="0"/>
              <a:t>Chaque item de la clause SELECT doit fournir une seule valeur par groupe : COUNT, SUM, AVG, MAX ou MIN </a:t>
            </a:r>
            <a:endParaRPr lang="fr-BE" dirty="0"/>
          </a:p>
          <a:p>
            <a:pPr marL="68580" indent="0" algn="just">
              <a:lnSpc>
                <a:spcPct val="120000"/>
              </a:lnSpc>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37432332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8"/>
            <a:ext cx="7447366" cy="4455679"/>
          </a:xfrm>
        </p:spPr>
        <p:txBody>
          <a:bodyPr anchor="ctr">
            <a:normAutofit/>
          </a:bodyPr>
          <a:lstStyle/>
          <a:p>
            <a:pPr marL="68580" indent="0" algn="just">
              <a:buNone/>
            </a:pP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HAVING</a:t>
            </a:r>
            <a:r>
              <a:rPr lang="fr-FR" dirty="0"/>
              <a:t> permet d'indiquer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une condition qui sera évaluée pour chaque groupe formé en fonction de la clause GROUP BY</a:t>
            </a:r>
            <a:r>
              <a:rPr lang="fr-FR" dirty="0"/>
              <a:t>. Les groupes qui ne satisfont pas la condition sont éliminés.</a:t>
            </a:r>
            <a:endParaRPr lang="fr-BE" dirty="0"/>
          </a:p>
          <a:p>
            <a:pPr marL="68580" indent="0" algn="just">
              <a:buNone/>
            </a:pPr>
            <a:r>
              <a:rPr lang="fr-FR" dirty="0"/>
              <a:t> </a:t>
            </a:r>
            <a:endParaRPr lang="fr-BE" dirty="0"/>
          </a:p>
          <a:p>
            <a:pPr marL="68580" indent="0" algn="just">
              <a:buNone/>
            </a:pPr>
            <a:r>
              <a:rPr lang="fr-FR" dirty="0"/>
              <a:t>Les colonnes présentes dans la condition de la clause HAVING doivent être présentes dans la clause GROUP BY,  ou  argument d'une fonction,  ou être une référence externe  </a:t>
            </a:r>
            <a:endParaRPr lang="fr-BE" dirty="0"/>
          </a:p>
          <a:p>
            <a:pPr marL="68580" indent="0" algn="just">
              <a:lnSpc>
                <a:spcPct val="120000"/>
              </a:lnSpc>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7974595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8"/>
            <a:ext cx="7447366" cy="4455679"/>
          </a:xfrm>
        </p:spPr>
        <p:txBody>
          <a:bodyPr anchor="ctr">
            <a:normAutofit/>
          </a:bodyPr>
          <a:lstStyle/>
          <a:p>
            <a:pPr marL="68580" indent="0">
              <a:buNone/>
            </a:pPr>
            <a:r>
              <a:rPr lang="fr-FR" dirty="0"/>
              <a:t>ordre d'évaluation : </a:t>
            </a:r>
            <a:endParaRPr lang="fr-BE" dirty="0"/>
          </a:p>
          <a:p>
            <a:pPr marL="709613" indent="0">
              <a:buNone/>
            </a:pP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ROM</a:t>
            </a: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709613" indent="0">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WHERE</a:t>
            </a: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709613" indent="0">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GROUP BY</a:t>
            </a: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709613"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HAVING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clause_de_sélection</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marL="709613"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SELECT</a:t>
            </a:r>
          </a:p>
          <a:p>
            <a:pPr marL="709613"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ORDER BY</a:t>
            </a: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30726137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9"/>
            <a:ext cx="7447366" cy="4277550"/>
          </a:xfrm>
        </p:spPr>
        <p:txBody>
          <a:bodyPr anchor="ctr">
            <a:normAutofit/>
          </a:bodyPr>
          <a:lstStyle/>
          <a:p>
            <a:pPr marL="355600" indent="-355600" algn="just">
              <a:spcAft>
                <a:spcPts val="1200"/>
              </a:spcAft>
              <a:buNone/>
            </a:pPr>
            <a:r>
              <a:rPr lang="fr-BE" dirty="0"/>
              <a:t>Exemple : Afficher le nombre d'employés par département</a:t>
            </a:r>
          </a:p>
          <a:p>
            <a:pPr marL="7239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COUNT(*) </a:t>
            </a:r>
            <a:r>
              <a:rPr lang="fr-BE" sz="2000" b="1" dirty="0" err="1">
                <a:latin typeface="Courier New" panose="02070309020205020404" pitchFamily="49" charset="0"/>
                <a:cs typeface="Courier New" panose="02070309020205020404" pitchFamily="49" charset="0"/>
              </a:rPr>
              <a:t>NbEmp</a:t>
            </a:r>
            <a:endParaRPr lang="fr-BE" sz="2000" b="1" dirty="0">
              <a:latin typeface="Courier New" panose="02070309020205020404" pitchFamily="49" charset="0"/>
              <a:cs typeface="Courier New" panose="02070309020205020404" pitchFamily="49" charset="0"/>
            </a:endParaRPr>
          </a:p>
          <a:p>
            <a:pPr marL="7239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72390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a:t>
            </a:r>
          </a:p>
          <a:p>
            <a:pPr marL="0" indent="0" algn="just">
              <a:buNone/>
            </a:pPr>
            <a:endParaRPr lang="fr-BE" sz="2000" b="1" dirty="0">
              <a:latin typeface="Courier New" panose="02070309020205020404" pitchFamily="49" charset="0"/>
              <a:cs typeface="Courier New" panose="02070309020205020404" pitchFamily="49" charset="0"/>
            </a:endParaRPr>
          </a:p>
          <a:p>
            <a:pPr marL="0" indent="0" algn="just">
              <a:buNone/>
            </a:pPr>
            <a:r>
              <a:rPr lang="fr-BE" dirty="0">
                <a:cs typeface="Courier New" panose="02070309020205020404" pitchFamily="49" charset="0"/>
              </a:rPr>
              <a:t>Mieux :</a:t>
            </a:r>
            <a:r>
              <a:rPr lang="fr-BE" sz="2000" b="1" dirty="0">
                <a:latin typeface="Courier New" panose="02070309020205020404" pitchFamily="49" charset="0"/>
                <a:cs typeface="Courier New" panose="02070309020205020404" pitchFamily="49" charset="0"/>
              </a:rPr>
              <a:t> </a:t>
            </a:r>
          </a:p>
          <a:p>
            <a:pPr marL="723900" indent="0" algn="just">
              <a:buNone/>
            </a:pPr>
            <a:r>
              <a:rPr lang="fr-BE" sz="2000" b="1" dirty="0">
                <a:latin typeface="Courier New" panose="02070309020205020404" pitchFamily="49" charset="0"/>
                <a:cs typeface="Courier New" panose="02070309020205020404" pitchFamily="49" charset="0"/>
              </a:rPr>
              <a:t>SELECT COALESCE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'Inconnu') </a:t>
            </a:r>
            <a:r>
              <a:rPr lang="fr-BE" sz="2000" b="1" dirty="0" err="1">
                <a:latin typeface="Courier New" panose="02070309020205020404" pitchFamily="49" charset="0"/>
                <a:cs typeface="Courier New" panose="02070309020205020404" pitchFamily="49" charset="0"/>
              </a:rPr>
              <a:t>NrDep</a:t>
            </a:r>
            <a:r>
              <a:rPr lang="fr-BE" sz="2000" b="1" dirty="0">
                <a:latin typeface="Courier New" panose="02070309020205020404" pitchFamily="49" charset="0"/>
                <a:cs typeface="Courier New" panose="02070309020205020404" pitchFamily="49" charset="0"/>
              </a:rPr>
              <a:t>,</a:t>
            </a:r>
          </a:p>
          <a:p>
            <a:pPr marL="723900" indent="0" algn="just">
              <a:buNone/>
            </a:pPr>
            <a:r>
              <a:rPr lang="fr-BE" sz="2000" b="1" dirty="0">
                <a:latin typeface="Courier New" panose="02070309020205020404" pitchFamily="49" charset="0"/>
                <a:cs typeface="Courier New" panose="02070309020205020404" pitchFamily="49" charset="0"/>
              </a:rPr>
              <a:t>       COUNT(*) </a:t>
            </a:r>
            <a:r>
              <a:rPr lang="fr-BE" sz="2000" b="1" dirty="0" err="1">
                <a:latin typeface="Courier New" panose="02070309020205020404" pitchFamily="49" charset="0"/>
                <a:cs typeface="Courier New" panose="02070309020205020404" pitchFamily="49" charset="0"/>
              </a:rPr>
              <a:t>NbEmp</a:t>
            </a:r>
            <a:endParaRPr lang="fr-BE" sz="2000" b="1" dirty="0">
              <a:latin typeface="Courier New" panose="02070309020205020404" pitchFamily="49" charset="0"/>
              <a:cs typeface="Courier New" panose="02070309020205020404" pitchFamily="49" charset="0"/>
            </a:endParaRPr>
          </a:p>
          <a:p>
            <a:pPr marL="7239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72390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172011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8"/>
            <a:ext cx="7447366" cy="4457983"/>
          </a:xfrm>
        </p:spPr>
        <p:txBody>
          <a:bodyPr anchor="ctr">
            <a:normAutofit fontScale="92500" lnSpcReduction="10000"/>
          </a:bodyPr>
          <a:lstStyle/>
          <a:p>
            <a:pPr marL="355600" indent="-355600" algn="just">
              <a:spcAft>
                <a:spcPts val="1200"/>
              </a:spcAft>
              <a:buNone/>
            </a:pPr>
            <a:r>
              <a:rPr lang="fr-BE" dirty="0"/>
              <a:t>Exemple : Rechercher le nom, le prénom et le nombre total d'heures hebdomadaires pour chaque employé, et ce, trié par nombre d'heures</a:t>
            </a:r>
          </a:p>
          <a:p>
            <a:pPr marL="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r>
              <a:rPr lang="fr-BE" sz="2000" b="1" dirty="0">
                <a:latin typeface="Courier New" panose="02070309020205020404" pitchFamily="49" charset="0"/>
                <a:cs typeface="Courier New" panose="02070309020205020404" pitchFamily="49" charset="0"/>
              </a:rPr>
              <a:t>, SUM(Heures) </a:t>
            </a:r>
            <a:r>
              <a:rPr lang="fr-BE" sz="2000" b="1" dirty="0" err="1">
                <a:latin typeface="Courier New" panose="02070309020205020404" pitchFamily="49" charset="0"/>
                <a:cs typeface="Courier New" panose="02070309020205020404" pitchFamily="49" charset="0"/>
              </a:rPr>
              <a:t>NbHeures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JOIN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 USING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a:p>
            <a:pPr marL="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a:p>
            <a:pPr indent="-342900" algn="just">
              <a:buFont typeface="Symbol"/>
              <a:buChar char="Þ"/>
            </a:pPr>
            <a:r>
              <a:rPr lang="fr-BE" dirty="0">
                <a:cs typeface="Courier New" panose="02070309020205020404" pitchFamily="49" charset="0"/>
              </a:rPr>
              <a:t>Provoque une erreur</a:t>
            </a:r>
          </a:p>
          <a:p>
            <a:pPr indent="-342900" algn="just">
              <a:buFont typeface="Symbol"/>
              <a:buChar char="Þ"/>
            </a:pPr>
            <a:endParaRPr lang="fr-BE" dirty="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r>
              <a:rPr lang="fr-BE" sz="2000" b="1" dirty="0">
                <a:latin typeface="Courier New" panose="02070309020205020404" pitchFamily="49" charset="0"/>
                <a:cs typeface="Courier New" panose="02070309020205020404" pitchFamily="49" charset="0"/>
              </a:rPr>
              <a:t>, SUM(Heures) </a:t>
            </a:r>
            <a:r>
              <a:rPr lang="fr-BE" sz="2000" b="1" dirty="0" err="1">
                <a:latin typeface="Courier New" panose="02070309020205020404" pitchFamily="49" charset="0"/>
                <a:cs typeface="Courier New" panose="02070309020205020404" pitchFamily="49" charset="0"/>
              </a:rPr>
              <a:t>NbHeures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JOIN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 USING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a:p>
            <a:pPr marL="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nom, </a:t>
            </a:r>
            <a:r>
              <a:rPr lang="fr-BE" sz="2000" b="1" dirty="0" err="1">
                <a:latin typeface="Courier New" panose="02070309020205020404" pitchFamily="49" charset="0"/>
                <a:cs typeface="Courier New" panose="02070309020205020404" pitchFamily="49" charset="0"/>
              </a:rPr>
              <a:t>prenom</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ORDER BY 3;</a:t>
            </a: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111348723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9"/>
            <a:ext cx="7447366" cy="4277550"/>
          </a:xfrm>
        </p:spPr>
        <p:txBody>
          <a:bodyPr anchor="ctr">
            <a:normAutofit/>
          </a:bodyPr>
          <a:lstStyle/>
          <a:p>
            <a:pPr marL="355600" indent="-355600" algn="just">
              <a:spcAft>
                <a:spcPts val="1200"/>
              </a:spcAft>
              <a:buNone/>
            </a:pPr>
            <a:r>
              <a:rPr lang="fr-BE" dirty="0"/>
              <a:t>Exemple : Rechercher le nom, le prénom et le nombre total d'heures hebdomadaires pour les employés qui ont une charge &lt; à 40 heures</a:t>
            </a:r>
          </a:p>
          <a:p>
            <a:pPr marL="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r>
              <a:rPr lang="fr-BE" sz="2000" b="1" dirty="0">
                <a:latin typeface="Courier New" panose="02070309020205020404" pitchFamily="49" charset="0"/>
                <a:cs typeface="Courier New" panose="02070309020205020404" pitchFamily="49" charset="0"/>
              </a:rPr>
              <a:t>, SUM(Heures) </a:t>
            </a:r>
            <a:r>
              <a:rPr lang="fr-BE" sz="2000" b="1" dirty="0" err="1">
                <a:latin typeface="Courier New" panose="02070309020205020404" pitchFamily="49" charset="0"/>
                <a:cs typeface="Courier New" panose="02070309020205020404" pitchFamily="49" charset="0"/>
              </a:rPr>
              <a:t>NbHeures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JOIN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 USING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a:p>
            <a:pPr marL="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nom, </a:t>
            </a:r>
            <a:r>
              <a:rPr lang="fr-BE" sz="2000" b="1" dirty="0" err="1">
                <a:latin typeface="Courier New" panose="02070309020205020404" pitchFamily="49" charset="0"/>
                <a:cs typeface="Courier New" panose="02070309020205020404" pitchFamily="49" charset="0"/>
              </a:rPr>
              <a:t>prenom</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HAVING SUM(Heures) &lt; 40</a:t>
            </a:r>
          </a:p>
          <a:p>
            <a:pPr marL="0" indent="0" algn="just">
              <a:buNone/>
            </a:pPr>
            <a:r>
              <a:rPr lang="fr-BE" sz="2000" b="1" dirty="0">
                <a:latin typeface="Courier New" panose="02070309020205020404" pitchFamily="49" charset="0"/>
                <a:cs typeface="Courier New" panose="02070309020205020404" pitchFamily="49" charset="0"/>
              </a:rPr>
              <a:t>ORDER BY 3;</a:t>
            </a: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14313375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9"/>
            <a:ext cx="7447366" cy="4277550"/>
          </a:xfrm>
        </p:spPr>
        <p:txBody>
          <a:bodyPr anchor="ctr">
            <a:normAutofit/>
          </a:bodyPr>
          <a:lstStyle/>
          <a:p>
            <a:pPr marL="355600" indent="-355600" algn="just">
              <a:spcAft>
                <a:spcPts val="1200"/>
              </a:spcAft>
              <a:buNone/>
            </a:pPr>
            <a:r>
              <a:rPr lang="fr-BE" dirty="0"/>
              <a:t>Exemple : Rechercher le minimum d'heures hebdomadaires</a:t>
            </a:r>
          </a:p>
          <a:p>
            <a:pPr marL="0" indent="0" algn="just">
              <a:buNone/>
            </a:pPr>
            <a:r>
              <a:rPr lang="fr-BE" sz="2000" b="1" dirty="0">
                <a:latin typeface="Courier New" panose="02070309020205020404" pitchFamily="49" charset="0"/>
                <a:cs typeface="Courier New" panose="02070309020205020404" pitchFamily="49" charset="0"/>
              </a:rPr>
              <a:t>SELECT MIN(SUM(heures)) </a:t>
            </a:r>
            <a:r>
              <a:rPr lang="fr-BE" sz="2000" b="1" dirty="0" err="1">
                <a:latin typeface="Courier New" panose="02070309020205020404" pitchFamily="49" charset="0"/>
                <a:cs typeface="Courier New" panose="02070309020205020404" pitchFamily="49" charset="0"/>
              </a:rPr>
              <a:t>NbHeures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25558309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9"/>
            <a:ext cx="7447366" cy="4277550"/>
          </a:xfrm>
        </p:spPr>
        <p:txBody>
          <a:bodyPr anchor="ctr">
            <a:normAutofit/>
          </a:bodyPr>
          <a:lstStyle/>
          <a:p>
            <a:pPr marL="355600" indent="-355600" algn="just">
              <a:spcAft>
                <a:spcPts val="1200"/>
              </a:spcAft>
              <a:buNone/>
            </a:pPr>
            <a:r>
              <a:rPr lang="fr-BE" dirty="0"/>
              <a:t>Exemple : Rechercher le nom et le prénom des employés qui ont la plus petite charge hebdomadaire</a:t>
            </a:r>
          </a:p>
          <a:p>
            <a:pPr marL="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r>
              <a:rPr lang="fr-BE" sz="2000" b="1" dirty="0">
                <a:latin typeface="Courier New" panose="02070309020205020404" pitchFamily="49" charset="0"/>
                <a:cs typeface="Courier New" panose="02070309020205020404" pitchFamily="49" charset="0"/>
              </a:rPr>
              <a:t>, MIN(SUM(heures)) </a:t>
            </a:r>
            <a:r>
              <a:rPr lang="fr-BE" sz="2000" b="1" dirty="0" err="1">
                <a:latin typeface="Courier New" panose="02070309020205020404" pitchFamily="49" charset="0"/>
                <a:cs typeface="Courier New" panose="02070309020205020404" pitchFamily="49" charset="0"/>
              </a:rPr>
              <a:t>NbHeures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JOIN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 USING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a:p>
            <a:pPr marL="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Nom, </a:t>
            </a:r>
            <a:r>
              <a:rPr lang="fr-BE" sz="2000" b="1" dirty="0" err="1">
                <a:latin typeface="Courier New" panose="02070309020205020404" pitchFamily="49" charset="0"/>
                <a:cs typeface="Courier New" panose="02070309020205020404" pitchFamily="49" charset="0"/>
              </a:rPr>
              <a:t>Prenom</a:t>
            </a:r>
            <a:r>
              <a:rPr lang="fr-BE" sz="2000" b="1" dirty="0">
                <a:latin typeface="Courier New" panose="02070309020205020404" pitchFamily="49" charset="0"/>
                <a:cs typeface="Courier New" panose="02070309020205020404" pitchFamily="49" charset="0"/>
              </a:rPr>
              <a:t>;</a:t>
            </a:r>
          </a:p>
          <a:p>
            <a:pPr indent="-342900" algn="just">
              <a:buFont typeface="Symbol"/>
              <a:buChar char="Þ"/>
            </a:pPr>
            <a:r>
              <a:rPr lang="fr-BE" sz="2000" dirty="0">
                <a:cs typeface="Courier New" panose="02070309020205020404" pitchFamily="49" charset="0"/>
              </a:rPr>
              <a:t>Provoque une erreur</a:t>
            </a:r>
          </a:p>
          <a:p>
            <a:pPr marL="0" indent="0" algn="just">
              <a:buNone/>
            </a:pP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143469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88129" cy="1143000"/>
          </a:xfrm>
        </p:spPr>
        <p:txBody>
          <a:bodyPr>
            <a:normAutofit fontScale="90000"/>
          </a:bodyPr>
          <a:lstStyle/>
          <a:p>
            <a:pPr algn="r"/>
            <a:r>
              <a:rPr lang="fr-BE" dirty="0"/>
              <a:t>Chapitre 4. LMD</a:t>
            </a:r>
            <a:br>
              <a:rPr lang="fr-BE" dirty="0"/>
            </a:br>
            <a:r>
              <a:rPr lang="fr-BE" sz="3200" dirty="0"/>
              <a:t>2. Recherche de base (</a:t>
            </a:r>
            <a:r>
              <a:rPr lang="fr-BE" sz="2000" dirty="0"/>
              <a:t>Les apports de SQL2</a:t>
            </a:r>
            <a:r>
              <a:rPr lang="fr-BE" sz="3200" dirty="0"/>
              <a:t>)</a:t>
            </a:r>
          </a:p>
        </p:txBody>
      </p:sp>
      <p:sp>
        <p:nvSpPr>
          <p:cNvPr id="3" name="Espace réservé du contenu 2"/>
          <p:cNvSpPr>
            <a:spLocks noGrp="1"/>
          </p:cNvSpPr>
          <p:nvPr>
            <p:ph idx="1"/>
          </p:nvPr>
        </p:nvSpPr>
        <p:spPr>
          <a:xfrm>
            <a:off x="1043490" y="2051999"/>
            <a:ext cx="7431770" cy="4389744"/>
          </a:xfrm>
        </p:spPr>
        <p:txBody>
          <a:bodyPr anchor="ctr">
            <a:normAutofit fontScale="85000" lnSpcReduction="10000"/>
          </a:bodyPr>
          <a:lstStyle/>
          <a:p>
            <a:pPr marL="0" indent="0">
              <a:buNone/>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SQL2</a:t>
            </a:r>
            <a:r>
              <a:rPr lang="fr-BE" dirty="0"/>
              <a:t> va plus loin dans la définition de la notion de </a:t>
            </a:r>
            <a:r>
              <a:rPr lang="fr-BE" i="1" dirty="0" err="1"/>
              <a:t>condition_de_base</a:t>
            </a:r>
            <a:r>
              <a:rPr lang="fr-BE" dirty="0"/>
              <a:t> qui est appelée dans la norme </a:t>
            </a:r>
            <a:r>
              <a:rPr lang="fr-BE" sz="28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comparison</a:t>
            </a:r>
            <a:r>
              <a:rPr lang="fr-BE" sz="28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expression</a:t>
            </a:r>
            <a:r>
              <a:rPr lang="fr-BE" dirty="0"/>
              <a:t>.</a:t>
            </a:r>
          </a:p>
          <a:p>
            <a:pPr marL="0" indent="0">
              <a:buNone/>
            </a:pPr>
            <a:endParaRPr lang="fr-BE" sz="2200" dirty="0"/>
          </a:p>
          <a:p>
            <a:pPr marL="0" indent="0">
              <a:buNone/>
            </a:pPr>
            <a:r>
              <a:rPr lang="fr-BE" sz="2000" b="1" i="1" dirty="0" err="1">
                <a:solidFill>
                  <a:srgbClr val="FF0066"/>
                </a:solidFill>
                <a:latin typeface="Courier New" panose="02070309020205020404" pitchFamily="49" charset="0"/>
                <a:cs typeface="Courier New" panose="02070309020205020404" pitchFamily="49" charset="0"/>
              </a:rPr>
              <a:t>row_constructor</a:t>
            </a:r>
            <a:r>
              <a:rPr lang="fr-BE" sz="2000" b="1" i="1" dirty="0">
                <a:latin typeface="Courier New" panose="02070309020205020404" pitchFamily="49" charset="0"/>
                <a:cs typeface="Courier New" panose="02070309020205020404" pitchFamily="49" charset="0"/>
              </a:rPr>
              <a:t> </a:t>
            </a:r>
            <a:r>
              <a:rPr lang="fr-BE" sz="2000" b="1" i="1" dirty="0" err="1">
                <a:solidFill>
                  <a:srgbClr val="00CCFF"/>
                </a:solidFill>
                <a:latin typeface="Courier New" panose="02070309020205020404" pitchFamily="49" charset="0"/>
                <a:cs typeface="Courier New" panose="02070309020205020404" pitchFamily="49" charset="0"/>
              </a:rPr>
              <a:t>comparison_operator</a:t>
            </a:r>
            <a:r>
              <a:rPr lang="fr-BE" sz="2000" b="1" i="1" dirty="0">
                <a:latin typeface="Courier New" panose="02070309020205020404" pitchFamily="49" charset="0"/>
                <a:cs typeface="Courier New" panose="02070309020205020404" pitchFamily="49" charset="0"/>
              </a:rPr>
              <a:t> </a:t>
            </a:r>
            <a:r>
              <a:rPr lang="fr-BE" sz="2000" b="1" i="1" dirty="0" err="1">
                <a:solidFill>
                  <a:srgbClr val="FF0066"/>
                </a:solidFill>
                <a:latin typeface="Courier New" panose="02070309020205020404" pitchFamily="49" charset="0"/>
                <a:cs typeface="Courier New" panose="02070309020205020404" pitchFamily="49" charset="0"/>
              </a:rPr>
              <a:t>row_constructor</a:t>
            </a:r>
            <a:endParaRPr lang="fr-BE" sz="2000" b="1" i="1" dirty="0">
              <a:latin typeface="Courier New" panose="02070309020205020404" pitchFamily="49" charset="0"/>
              <a:cs typeface="Courier New" panose="02070309020205020404" pitchFamily="49" charset="0"/>
            </a:endParaRPr>
          </a:p>
          <a:p>
            <a:pPr marL="0" indent="0">
              <a:buNone/>
            </a:pPr>
            <a:endParaRPr lang="fr-BE" sz="2000" b="1" i="1" dirty="0">
              <a:solidFill>
                <a:srgbClr val="00CCFF"/>
              </a:solidFill>
              <a:latin typeface="Courier New" panose="02070309020205020404" pitchFamily="49" charset="0"/>
              <a:cs typeface="Courier New" panose="02070309020205020404" pitchFamily="49" charset="0"/>
            </a:endParaRPr>
          </a:p>
          <a:p>
            <a:pPr marL="0" indent="0">
              <a:buNone/>
            </a:pPr>
            <a:r>
              <a:rPr lang="fr-BE" sz="2000" b="1" i="1" dirty="0" err="1">
                <a:solidFill>
                  <a:srgbClr val="00CCFF"/>
                </a:solidFill>
                <a:latin typeface="Courier New" panose="02070309020205020404" pitchFamily="49" charset="0"/>
                <a:cs typeface="Courier New" panose="02070309020205020404" pitchFamily="49" charset="0"/>
              </a:rPr>
              <a:t>comparison_operator</a:t>
            </a:r>
            <a:r>
              <a:rPr lang="fr-BE" sz="2000" b="1" dirty="0">
                <a:latin typeface="Courier New" panose="02070309020205020404" pitchFamily="49" charset="0"/>
                <a:cs typeface="Courier New" panose="02070309020205020404" pitchFamily="49" charset="0"/>
              </a:rPr>
              <a:t> ::=     = | &lt;&gt; | &lt; | &lt;= | &gt; | &gt;=</a:t>
            </a:r>
          </a:p>
          <a:p>
            <a:pPr marL="0" indent="0">
              <a:buNone/>
            </a:pPr>
            <a:endParaRPr lang="fr-BE" sz="2000" b="1" i="1" dirty="0">
              <a:latin typeface="Courier New" panose="02070309020205020404" pitchFamily="49" charset="0"/>
              <a:cs typeface="Courier New" panose="02070309020205020404" pitchFamily="49" charset="0"/>
            </a:endParaRPr>
          </a:p>
          <a:p>
            <a:pPr marL="0" indent="0">
              <a:buNone/>
            </a:pPr>
            <a:r>
              <a:rPr lang="fr-BE" sz="2000" b="1" i="1" dirty="0" err="1">
                <a:solidFill>
                  <a:srgbClr val="FF0066"/>
                </a:solidFill>
                <a:latin typeface="Courier New" panose="02070309020205020404" pitchFamily="49" charset="0"/>
                <a:cs typeface="Courier New" panose="02070309020205020404" pitchFamily="49" charset="0"/>
              </a:rPr>
              <a:t>row_constructor</a:t>
            </a:r>
            <a:r>
              <a:rPr lang="fr-BE" sz="2000" b="1" i="1" dirty="0">
                <a:solidFill>
                  <a:srgbClr val="FF0066"/>
                </a:solidFill>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 liste de valeurs</a:t>
            </a:r>
          </a:p>
          <a:p>
            <a:pPr marL="0" indent="0">
              <a:buNone/>
            </a:pPr>
            <a:r>
              <a:rPr lang="fr-BE" sz="2000" b="1" dirty="0">
                <a:latin typeface="Courier New" panose="02070309020205020404" pitchFamily="49" charset="0"/>
                <a:cs typeface="Courier New" panose="02070309020205020404" pitchFamily="49" charset="0"/>
              </a:rPr>
              <a:t>	| ( </a:t>
            </a:r>
            <a:r>
              <a:rPr lang="fr-BE" sz="2000" b="1" i="1" dirty="0" err="1">
                <a:latin typeface="Courier New" panose="02070309020205020404" pitchFamily="49" charset="0"/>
                <a:cs typeface="Courier New" panose="02070309020205020404" pitchFamily="49" charset="0"/>
              </a:rPr>
              <a:t>table_expression</a:t>
            </a:r>
            <a:r>
              <a:rPr lang="fr-BE" sz="2000" b="1" dirty="0">
                <a:latin typeface="Courier New" panose="02070309020205020404" pitchFamily="49" charset="0"/>
                <a:cs typeface="Courier New" panose="02070309020205020404" pitchFamily="49" charset="0"/>
              </a:rPr>
              <a:t> ) </a:t>
            </a:r>
          </a:p>
          <a:p>
            <a:pPr marL="0" indent="0">
              <a:buNone/>
            </a:pPr>
            <a:r>
              <a:rPr lang="fr-BE" sz="2000" b="1" dirty="0">
                <a:latin typeface="Courier New" panose="02070309020205020404" pitchFamily="49" charset="0"/>
                <a:cs typeface="Courier New" panose="02070309020205020404" pitchFamily="49" charset="0"/>
              </a:rPr>
              <a:t> </a:t>
            </a:r>
          </a:p>
          <a:p>
            <a:pPr marL="0" indent="0">
              <a:buNone/>
            </a:pPr>
            <a:r>
              <a:rPr lang="fr-BE" dirty="0">
                <a:cs typeface="Courier New" panose="02070309020205020404" pitchFamily="49" charset="0"/>
              </a:rPr>
              <a:t>Une </a:t>
            </a:r>
            <a:r>
              <a:rPr lang="fr-BE" i="1" dirty="0" err="1">
                <a:cs typeface="Courier New" panose="02070309020205020404" pitchFamily="49" charset="0"/>
              </a:rPr>
              <a:t>table_expression</a:t>
            </a:r>
            <a:r>
              <a:rPr lang="fr-BE" i="1" dirty="0">
                <a:cs typeface="Courier New" panose="02070309020205020404" pitchFamily="49" charset="0"/>
              </a:rPr>
              <a:t> </a:t>
            </a:r>
            <a:r>
              <a:rPr lang="fr-BE" dirty="0">
                <a:cs typeface="Courier New" panose="02070309020205020404" pitchFamily="49" charset="0"/>
              </a:rPr>
              <a:t>étant un SFW dont le résultat doit contenir au plus une ligne (selon la norme, une table ne contenant pas de lignes est convertie en une table contenant une ligne dont tous les éléments sont NULL).</a:t>
            </a:r>
            <a:endParaRPr lang="fr-BE" i="1" dirty="0">
              <a:cs typeface="Courier New" panose="02070309020205020404" pitchFamily="49" charset="0"/>
            </a:endParaRPr>
          </a:p>
          <a:p>
            <a:pPr marL="0" indent="0">
              <a:buNone/>
            </a:pP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42445380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9"/>
            <a:ext cx="7447366" cy="4277550"/>
          </a:xfrm>
        </p:spPr>
        <p:txBody>
          <a:bodyPr anchor="ctr">
            <a:normAutofit/>
          </a:bodyPr>
          <a:lstStyle/>
          <a:p>
            <a:pPr marL="355600" indent="-355600" algn="just">
              <a:spcAft>
                <a:spcPts val="1200"/>
              </a:spcAft>
              <a:buNone/>
            </a:pPr>
            <a:r>
              <a:rPr lang="fr-BE" dirty="0"/>
              <a:t>Exemple : Rechercher le nom et le prénom des employés qui ont la plus petite charge hebdomadaire</a:t>
            </a:r>
          </a:p>
          <a:p>
            <a:pPr marL="0" indent="0" algn="just">
              <a:buNone/>
            </a:pPr>
            <a:r>
              <a:rPr lang="fr-BE" sz="2000" b="1" dirty="0">
                <a:latin typeface="Courier New" panose="02070309020205020404" pitchFamily="49" charset="0"/>
                <a:cs typeface="Courier New" panose="02070309020205020404" pitchFamily="49" charset="0"/>
              </a:rPr>
              <a:t>CREATE OR REPLACE VIEW </a:t>
            </a:r>
            <a:r>
              <a:rPr lang="fr-BE" sz="2000" b="1" dirty="0" err="1">
                <a:latin typeface="Courier New" panose="02070309020205020404" pitchFamily="49" charset="0"/>
                <a:cs typeface="Courier New" panose="02070309020205020404" pitchFamily="49" charset="0"/>
              </a:rPr>
              <a:t>Temp</a:t>
            </a:r>
            <a:r>
              <a:rPr lang="fr-BE" sz="2000" b="1" dirty="0">
                <a:latin typeface="Courier New" panose="02070309020205020404" pitchFamily="49" charset="0"/>
                <a:cs typeface="Courier New" panose="02070309020205020404" pitchFamily="49" charset="0"/>
              </a:rPr>
              <a:t> AS (</a:t>
            </a:r>
          </a:p>
          <a:p>
            <a:pPr marL="0" indent="0" algn="just">
              <a:buNone/>
            </a:pPr>
            <a:r>
              <a:rPr lang="fr-BE" sz="2000" b="1" dirty="0">
                <a:latin typeface="Courier New" panose="02070309020205020404" pitchFamily="49" charset="0"/>
                <a:cs typeface="Courier New" panose="02070309020205020404" pitchFamily="49" charset="0"/>
              </a:rPr>
              <a:t>  SELECT Nom, </a:t>
            </a:r>
            <a:r>
              <a:rPr lang="fr-BE" sz="2000" b="1" dirty="0" err="1">
                <a:latin typeface="Courier New" panose="02070309020205020404" pitchFamily="49" charset="0"/>
                <a:cs typeface="Courier New" panose="02070309020205020404" pitchFamily="49" charset="0"/>
              </a:rPr>
              <a:t>Prenom</a:t>
            </a:r>
            <a:r>
              <a:rPr lang="fr-BE" sz="2000" b="1" dirty="0">
                <a:latin typeface="Courier New" panose="02070309020205020404" pitchFamily="49" charset="0"/>
                <a:cs typeface="Courier New" panose="02070309020205020404" pitchFamily="49" charset="0"/>
              </a:rPr>
              <a:t>, SUM(Heures) </a:t>
            </a:r>
            <a:r>
              <a:rPr lang="fr-BE" sz="2000" b="1" dirty="0" err="1">
                <a:latin typeface="Courier New" panose="02070309020205020404" pitchFamily="49" charset="0"/>
                <a:cs typeface="Courier New" panose="02070309020205020404" pitchFamily="49" charset="0"/>
              </a:rPr>
              <a:t>NbHeures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JOIN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 USING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a:p>
            <a:pPr marL="0" indent="0" algn="just">
              <a:buNone/>
            </a:pPr>
            <a:r>
              <a:rPr lang="fr-BE" sz="2000" b="1" dirty="0">
                <a:latin typeface="Courier New" panose="02070309020205020404" pitchFamily="49" charset="0"/>
                <a:cs typeface="Courier New" panose="02070309020205020404" pitchFamily="49" charset="0"/>
              </a:rPr>
              <a:t>  GROUP BY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Nom, </a:t>
            </a:r>
            <a:r>
              <a:rPr lang="fr-BE" sz="2000" b="1" dirty="0" err="1">
                <a:latin typeface="Courier New" panose="02070309020205020404" pitchFamily="49" charset="0"/>
                <a:cs typeface="Courier New" panose="02070309020205020404" pitchFamily="49" charset="0"/>
              </a:rPr>
              <a:t>Prenom</a:t>
            </a:r>
            <a:r>
              <a:rPr lang="fr-BE" sz="2000" b="1" dirty="0">
                <a:latin typeface="Courier New" panose="02070309020205020404" pitchFamily="49" charset="0"/>
                <a:cs typeface="Courier New" panose="02070309020205020404" pitchFamily="49" charset="0"/>
              </a:rPr>
              <a:t>);</a:t>
            </a:r>
          </a:p>
          <a:p>
            <a:pPr marL="0" indent="0" algn="just">
              <a:buNone/>
            </a:pP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SELECT *</a:t>
            </a: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Temp</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NbHeures</a:t>
            </a:r>
            <a:r>
              <a:rPr lang="fr-BE" sz="2000" b="1" dirty="0">
                <a:latin typeface="Courier New" panose="02070309020205020404" pitchFamily="49" charset="0"/>
                <a:cs typeface="Courier New" panose="02070309020205020404" pitchFamily="49" charset="0"/>
              </a:rPr>
              <a:t> = (SELECT MIN(</a:t>
            </a:r>
            <a:r>
              <a:rPr lang="fr-BE" sz="2000" b="1" dirty="0" err="1">
                <a:latin typeface="Courier New" panose="02070309020205020404" pitchFamily="49" charset="0"/>
                <a:cs typeface="Courier New" panose="02070309020205020404" pitchFamily="49" charset="0"/>
              </a:rPr>
              <a:t>NbHeures</a:t>
            </a:r>
            <a:r>
              <a:rPr lang="fr-BE" sz="2000" b="1" dirty="0">
                <a:latin typeface="Courier New" panose="02070309020205020404" pitchFamily="49" charset="0"/>
                <a:cs typeface="Courier New" panose="02070309020205020404" pitchFamily="49" charset="0"/>
              </a:rPr>
              <a:t>) </a:t>
            </a:r>
          </a:p>
          <a:p>
            <a:pPr marL="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Temp</a:t>
            </a:r>
            <a:r>
              <a:rPr lang="fr-BE" sz="2000" b="1" dirty="0">
                <a:latin typeface="Courier New" panose="02070309020205020404" pitchFamily="49" charset="0"/>
                <a:cs typeface="Courier New" panose="02070309020205020404" pitchFamily="49" charset="0"/>
              </a:rPr>
              <a:t>);</a:t>
            </a:r>
            <a:endParaRPr lang="fr-BE" sz="2000" dirty="0">
              <a:cs typeface="Courier New" panose="02070309020205020404" pitchFamily="49" charset="0"/>
            </a:endParaRPr>
          </a:p>
          <a:p>
            <a:pPr marL="0" indent="0" algn="just">
              <a:buNone/>
            </a:pP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311692909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9"/>
            <a:ext cx="7447366" cy="4277550"/>
          </a:xfrm>
        </p:spPr>
        <p:txBody>
          <a:bodyPr anchor="ctr">
            <a:normAutofit/>
          </a:bodyPr>
          <a:lstStyle/>
          <a:p>
            <a:pPr marL="355600" indent="-355600" algn="just">
              <a:spcAft>
                <a:spcPts val="1200"/>
              </a:spcAft>
              <a:buNone/>
            </a:pPr>
            <a:r>
              <a:rPr lang="fr-BE" dirty="0"/>
              <a:t>Exemple : Rechercher le nom et le prénom des employés qui ont la plus petite charge hebdomadaire</a:t>
            </a:r>
          </a:p>
          <a:p>
            <a:pPr marL="355600" indent="-355600" algn="just">
              <a:spcAft>
                <a:spcPts val="1200"/>
              </a:spcAft>
              <a:buNone/>
            </a:pPr>
            <a:r>
              <a:rPr lang="fr-BE" dirty="0"/>
              <a:t>Autre solution sans utiliser les vues</a:t>
            </a:r>
          </a:p>
          <a:p>
            <a:pPr marL="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r>
              <a:rPr lang="fr-BE" sz="2000" b="1" dirty="0">
                <a:latin typeface="Courier New" panose="02070309020205020404" pitchFamily="49" charset="0"/>
                <a:cs typeface="Courier New" panose="02070309020205020404" pitchFamily="49" charset="0"/>
              </a:rPr>
              <a:t>, SUM(Heures) </a:t>
            </a:r>
            <a:r>
              <a:rPr lang="fr-BE" sz="2000" b="1" dirty="0" err="1">
                <a:latin typeface="Courier New" panose="02070309020205020404" pitchFamily="49" charset="0"/>
                <a:cs typeface="Courier New" panose="02070309020205020404" pitchFamily="49" charset="0"/>
              </a:rPr>
              <a:t>NbHeures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JOIN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 USING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a:p>
            <a:pPr marL="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Nom, </a:t>
            </a:r>
            <a:r>
              <a:rPr lang="fr-BE" sz="2000" b="1" dirty="0" err="1">
                <a:latin typeface="Courier New" panose="02070309020205020404" pitchFamily="49" charset="0"/>
                <a:cs typeface="Courier New" panose="02070309020205020404" pitchFamily="49" charset="0"/>
              </a:rPr>
              <a:t>Prenom</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HAVING SUM(Heures) = </a:t>
            </a:r>
          </a:p>
          <a:p>
            <a:pPr marL="0" indent="0" algn="just">
              <a:buNone/>
            </a:pPr>
            <a:r>
              <a:rPr lang="fr-BE" sz="2000" b="1" dirty="0">
                <a:latin typeface="Courier New" panose="02070309020205020404" pitchFamily="49" charset="0"/>
                <a:cs typeface="Courier New" panose="02070309020205020404" pitchFamily="49" charset="0"/>
              </a:rPr>
              <a:t>    (SELECT MIN(SUM(Heures))</a:t>
            </a:r>
          </a:p>
          <a:p>
            <a:pPr marL="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JOIN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 USING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a:p>
            <a:pPr marL="0" indent="0" algn="just">
              <a:buNone/>
            </a:pPr>
            <a:r>
              <a:rPr lang="fr-BE" sz="2000" b="1" dirty="0">
                <a:latin typeface="Courier New" panose="02070309020205020404" pitchFamily="49" charset="0"/>
                <a:cs typeface="Courier New" panose="02070309020205020404" pitchFamily="49" charset="0"/>
              </a:rPr>
              <a:t>     GROUP BY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endParaRPr lang="fr-BE" sz="2000" dirty="0">
              <a:cs typeface="Courier New" panose="02070309020205020404" pitchFamily="49" charset="0"/>
            </a:endParaRPr>
          </a:p>
          <a:p>
            <a:pPr marL="0" indent="0" algn="just">
              <a:buNone/>
            </a:pP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7281881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9"/>
            <a:ext cx="7447366" cy="4277550"/>
          </a:xfrm>
        </p:spPr>
        <p:txBody>
          <a:bodyPr anchor="ctr">
            <a:normAutofit fontScale="85000" lnSpcReduction="20000"/>
          </a:bodyPr>
          <a:lstStyle/>
          <a:p>
            <a:pPr marL="355600" indent="-355600" algn="just">
              <a:spcAft>
                <a:spcPts val="1200"/>
              </a:spcAft>
              <a:buNone/>
            </a:pPr>
            <a:r>
              <a:rPr lang="fr-BE" dirty="0"/>
              <a:t>Exemple : Afficher le maximum de la moyenne des salaires par département</a:t>
            </a:r>
          </a:p>
          <a:p>
            <a:pPr marL="355600" indent="0" algn="just">
              <a:buNone/>
            </a:pPr>
            <a:r>
              <a:rPr lang="fr-BE" sz="2000" b="1" dirty="0">
                <a:latin typeface="Courier New" panose="02070309020205020404" pitchFamily="49" charset="0"/>
                <a:cs typeface="Courier New" panose="02070309020205020404" pitchFamily="49" charset="0"/>
              </a:rPr>
              <a:t>SELECT MAX (AVG(</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a:t>
            </a: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a:t>
            </a:r>
          </a:p>
          <a:p>
            <a:pPr marL="0" indent="0" algn="just">
              <a:buNone/>
            </a:pPr>
            <a:r>
              <a:rPr lang="fr-BE" sz="2600" dirty="0">
                <a:cs typeface="Courier New" panose="02070309020205020404" pitchFamily="49" charset="0"/>
              </a:rPr>
              <a:t>=&gt; Provoque une erreur !!!</a:t>
            </a:r>
          </a:p>
          <a:p>
            <a:pPr marL="0" indent="0" algn="just">
              <a:buNone/>
            </a:pP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SELECT MAX(AVG(</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AS </a:t>
            </a:r>
            <a:r>
              <a:rPr lang="fr-BE" sz="2000" b="1" dirty="0" err="1">
                <a:latin typeface="Courier New" panose="02070309020205020404" pitchFamily="49" charset="0"/>
                <a:cs typeface="Courier New" panose="02070309020205020404" pitchFamily="49" charset="0"/>
              </a:rPr>
              <a:t>MaxAvg</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a:t>
            </a:r>
          </a:p>
          <a:p>
            <a:pPr marL="0" indent="0" algn="just">
              <a:buNone/>
            </a:pPr>
            <a:r>
              <a:rPr lang="fr-BE" sz="2600" dirty="0">
                <a:cs typeface="Courier New" panose="02070309020205020404" pitchFamily="49" charset="0"/>
              </a:rPr>
              <a:t>OU</a:t>
            </a:r>
          </a:p>
          <a:p>
            <a:pPr marL="355600" indent="0" algn="just">
              <a:buNone/>
            </a:pPr>
            <a:r>
              <a:rPr lang="fr-BE" sz="2000" b="1" dirty="0">
                <a:latin typeface="Courier New" panose="02070309020205020404" pitchFamily="49" charset="0"/>
                <a:cs typeface="Courier New" panose="02070309020205020404" pitchFamily="49" charset="0"/>
              </a:rPr>
              <a:t>SELECT MAX(</a:t>
            </a:r>
            <a:r>
              <a:rPr lang="fr-BE" sz="2000" b="1" dirty="0" err="1">
                <a:latin typeface="Courier New" panose="02070309020205020404" pitchFamily="49" charset="0"/>
                <a:cs typeface="Courier New" panose="02070309020205020404" pitchFamily="49" charset="0"/>
              </a:rPr>
              <a:t>Temp.Moyenne</a:t>
            </a:r>
            <a:r>
              <a:rPr lang="fr-BE" sz="2000" b="1" dirty="0">
                <a:latin typeface="Courier New" panose="02070309020205020404" pitchFamily="49" charset="0"/>
                <a:cs typeface="Courier New" panose="02070309020205020404" pitchFamily="49" charset="0"/>
              </a:rPr>
              <a:t>)</a:t>
            </a:r>
          </a:p>
          <a:p>
            <a:pPr marL="355600" indent="0" algn="just">
              <a:buNone/>
            </a:pPr>
            <a:r>
              <a:rPr lang="fr-BE" sz="2000" b="1" dirty="0">
                <a:latin typeface="Courier New" panose="02070309020205020404" pitchFamily="49" charset="0"/>
                <a:cs typeface="Courier New" panose="02070309020205020404" pitchFamily="49" charset="0"/>
              </a:rPr>
              <a:t>FROM (SELECT AVG(</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AS Moyenne</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GROUP BY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Temp</a:t>
            </a:r>
            <a:r>
              <a:rPr lang="fr-BE" sz="2000" b="1" dirty="0">
                <a:latin typeface="Courier New" panose="02070309020205020404" pitchFamily="49" charset="0"/>
                <a:cs typeface="Courier New" panose="02070309020205020404" pitchFamily="49" charset="0"/>
              </a:rPr>
              <a:t>;</a:t>
            </a:r>
            <a:endParaRPr lang="fr-BE" sz="20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213853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6. Groupement de lignes</a:t>
            </a:r>
          </a:p>
        </p:txBody>
      </p:sp>
      <p:sp>
        <p:nvSpPr>
          <p:cNvPr id="3" name="Espace réservé du contenu 2"/>
          <p:cNvSpPr>
            <a:spLocks noGrp="1"/>
          </p:cNvSpPr>
          <p:nvPr>
            <p:ph idx="1"/>
          </p:nvPr>
        </p:nvSpPr>
        <p:spPr>
          <a:xfrm>
            <a:off x="1043491" y="2051999"/>
            <a:ext cx="7447366" cy="4277550"/>
          </a:xfrm>
        </p:spPr>
        <p:txBody>
          <a:bodyPr anchor="ctr">
            <a:normAutofit fontScale="92500" lnSpcReduction="20000"/>
          </a:bodyPr>
          <a:lstStyle/>
          <a:p>
            <a:pPr marL="355600" indent="-355600" algn="just">
              <a:spcAft>
                <a:spcPts val="1200"/>
              </a:spcAft>
              <a:buNone/>
            </a:pPr>
            <a:r>
              <a:rPr lang="fr-BE" dirty="0"/>
              <a:t>Exemple : Afficher le numéro de département qui a la moyenne des barèmes la plus élevée.</a:t>
            </a:r>
          </a:p>
          <a:p>
            <a:pPr marL="3556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MAX (AVG(</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AS </a:t>
            </a:r>
            <a:r>
              <a:rPr lang="fr-BE" sz="2000" b="1" dirty="0" err="1">
                <a:latin typeface="Courier New" panose="02070309020205020404" pitchFamily="49" charset="0"/>
                <a:cs typeface="Courier New" panose="02070309020205020404" pitchFamily="49" charset="0"/>
              </a:rPr>
              <a:t>MaxAvg</a:t>
            </a:r>
            <a:r>
              <a:rPr lang="fr-BE" sz="2000" b="1" dirty="0">
                <a:latin typeface="Courier New" panose="02070309020205020404" pitchFamily="49" charset="0"/>
                <a:cs typeface="Courier New" panose="02070309020205020404" pitchFamily="49" charset="0"/>
              </a:rPr>
              <a:t> </a:t>
            </a: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a:t>
            </a:r>
          </a:p>
          <a:p>
            <a:pPr marL="0" indent="0" algn="just">
              <a:buNone/>
            </a:pPr>
            <a:r>
              <a:rPr lang="fr-BE" sz="2600" dirty="0">
                <a:cs typeface="Courier New" panose="02070309020205020404" pitchFamily="49" charset="0"/>
              </a:rPr>
              <a:t>=&gt; Provoque une erreur !!!</a:t>
            </a:r>
          </a:p>
          <a:p>
            <a:pPr marL="0" indent="0" algn="just">
              <a:buNone/>
            </a:pP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AVG(</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AS </a:t>
            </a:r>
            <a:r>
              <a:rPr lang="fr-BE" sz="2000" b="1" dirty="0" err="1">
                <a:latin typeface="Courier New" panose="02070309020205020404" pitchFamily="49" charset="0"/>
                <a:cs typeface="Courier New" panose="02070309020205020404" pitchFamily="49" charset="0"/>
              </a:rPr>
              <a:t>MaxAvg</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GROUP BY </a:t>
            </a:r>
            <a:r>
              <a:rPr lang="fr-BE" sz="2000" b="1" dirty="0" err="1">
                <a:latin typeface="Courier New" panose="02070309020205020404" pitchFamily="49" charset="0"/>
                <a:cs typeface="Courier New" panose="02070309020205020404" pitchFamily="49" charset="0"/>
              </a:rPr>
              <a:t>NumDep</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HAVING AVG(</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 (SELECT MAX(AVG(</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GROUP BY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6. Groupement de lignes</a:t>
            </a:r>
          </a:p>
        </p:txBody>
      </p:sp>
    </p:spTree>
    <p:extLst>
      <p:ext uri="{BB962C8B-B14F-4D97-AF65-F5344CB8AC3E}">
        <p14:creationId xmlns:p14="http://schemas.microsoft.com/office/powerpoint/2010/main" val="276431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4. Le langage de manipulation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Recherche de base</a:t>
            </a:r>
          </a:p>
          <a:p>
            <a:pPr marL="514350" indent="-514350">
              <a:buFont typeface="+mj-lt"/>
              <a:buAutoNum type="arabicPeriod"/>
            </a:pPr>
            <a:r>
              <a:rPr lang="fr-BE" dirty="0"/>
              <a:t>Recherche de base avec jointure</a:t>
            </a:r>
          </a:p>
          <a:p>
            <a:pPr marL="514350" indent="-514350">
              <a:buFont typeface="+mj-lt"/>
              <a:buAutoNum type="arabicPeriod"/>
            </a:pPr>
            <a:r>
              <a:rPr lang="fr-BE" dirty="0"/>
              <a:t>Expressions SQL</a:t>
            </a:r>
          </a:p>
          <a:p>
            <a:pPr marL="514350" indent="-514350">
              <a:buFont typeface="+mj-lt"/>
              <a:buAutoNum type="arabicPeriod"/>
            </a:pPr>
            <a:r>
              <a:rPr lang="fr-BE" dirty="0"/>
              <a:t>Tri</a:t>
            </a:r>
          </a:p>
          <a:p>
            <a:pPr marL="514350" indent="-514350">
              <a:buFont typeface="+mj-lt"/>
              <a:buAutoNum type="arabicPeriod"/>
            </a:pPr>
            <a:r>
              <a:rPr lang="fr-BE" dirty="0"/>
              <a:t>Groupement de lignes</a:t>
            </a:r>
          </a:p>
          <a:p>
            <a:pPr marL="514350" indent="-514350">
              <a:buFont typeface="+mj-lt"/>
              <a:buAutoNum type="arabicPeriod"/>
            </a:pPr>
            <a:r>
              <a:rPr lang="fr-BE" dirty="0"/>
              <a:t>Sélections imbriquées</a:t>
            </a:r>
          </a:p>
          <a:p>
            <a:pPr marL="514350" indent="-514350">
              <a:buFont typeface="+mj-lt"/>
              <a:buAutoNum type="arabicPeriod"/>
            </a:pPr>
            <a:r>
              <a:rPr lang="fr-BE" dirty="0"/>
              <a:t>Utilisation de "EXISTS"</a:t>
            </a:r>
          </a:p>
          <a:p>
            <a:pPr marL="514350" indent="-514350">
              <a:buFont typeface="+mj-lt"/>
              <a:buAutoNum type="arabicPeriod"/>
            </a:pPr>
            <a:r>
              <a:rPr lang="fr-BE" dirty="0"/>
              <a:t>Mise à jour des données</a:t>
            </a:r>
          </a:p>
        </p:txBody>
      </p:sp>
      <p:sp>
        <p:nvSpPr>
          <p:cNvPr id="5" name="Espace réservé du pied de page 4"/>
          <p:cNvSpPr>
            <a:spLocks noGrp="1"/>
          </p:cNvSpPr>
          <p:nvPr>
            <p:ph type="ftr" sz="quarter" idx="11"/>
          </p:nvPr>
        </p:nvSpPr>
        <p:spPr/>
        <p:txBody>
          <a:bodyPr/>
          <a:lstStyle/>
          <a:p>
            <a:r>
              <a:rPr lang="fr-BE" dirty="0"/>
              <a:t>SGBD – Chapitre 4 : Le langage de manipulation des données</a:t>
            </a:r>
          </a:p>
        </p:txBody>
      </p:sp>
    </p:spTree>
    <p:extLst>
      <p:ext uri="{BB962C8B-B14F-4D97-AF65-F5344CB8AC3E}">
        <p14:creationId xmlns:p14="http://schemas.microsoft.com/office/powerpoint/2010/main" val="135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6" end="6"/>
                                            </p:txEl>
                                          </p:spTgt>
                                        </p:tgtEl>
                                        <p:attrNameLst>
                                          <p:attrName>style.color</p:attrName>
                                        </p:attrNameLst>
                                      </p:cBhvr>
                                      <p:to>
                                        <a:srgbClr val="74A50F"/>
                                      </p:to>
                                    </p:animClr>
                                    <p:animClr clrSpc="rgb" dir="cw">
                                      <p:cBhvr>
                                        <p:cTn id="7" dur="500" fill="hold"/>
                                        <p:tgtEl>
                                          <p:spTgt spid="3">
                                            <p:txEl>
                                              <p:pRg st="6" end="6"/>
                                            </p:txEl>
                                          </p:spTgt>
                                        </p:tgtEl>
                                        <p:attrNameLst>
                                          <p:attrName>fillcolor</p:attrName>
                                        </p:attrNameLst>
                                      </p:cBhvr>
                                      <p:to>
                                        <a:srgbClr val="74A50F"/>
                                      </p:to>
                                    </p:animClr>
                                    <p:set>
                                      <p:cBhvr>
                                        <p:cTn id="8" dur="500" fill="hold"/>
                                        <p:tgtEl>
                                          <p:spTgt spid="3">
                                            <p:txEl>
                                              <p:pRg st="6" end="6"/>
                                            </p:txEl>
                                          </p:spTgt>
                                        </p:tgtEl>
                                        <p:attrNameLst>
                                          <p:attrName>fill.type</p:attrName>
                                        </p:attrNameLst>
                                      </p:cBhvr>
                                      <p:to>
                                        <p:strVal val="solid"/>
                                      </p:to>
                                    </p:set>
                                    <p:set>
                                      <p:cBhvr>
                                        <p:cTn id="9" dur="500" fill="hold"/>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p:txBody>
          <a:bodyPr anchor="ctr">
            <a:normAutofit/>
          </a:bodyPr>
          <a:lstStyle/>
          <a:p>
            <a:pPr marL="68580" indent="0" algn="just">
              <a:buNone/>
            </a:pPr>
            <a:r>
              <a:rPr lang="fr-FR" dirty="0"/>
              <a:t>Les sélections imbriquées représentent un concept du SQL qui contribue grandement à sa puissance et à sa souplesse : la sélection imbriquée ou sous-question. </a:t>
            </a:r>
            <a:endParaRPr lang="fr-BE" dirty="0"/>
          </a:p>
          <a:p>
            <a:pPr marL="68580" indent="0" algn="just">
              <a:buNone/>
            </a:pPr>
            <a:r>
              <a:rPr lang="fr-FR" dirty="0"/>
              <a:t> </a:t>
            </a:r>
            <a:endParaRPr lang="fr-BE" dirty="0"/>
          </a:p>
          <a:p>
            <a:pPr marL="68580" indent="0" algn="just">
              <a:buNone/>
            </a:pPr>
            <a:r>
              <a:rPr lang="fr-FR" dirty="0"/>
              <a:t>Une sélection imbriquée n'est rien d'autre qu'un bloc de qualification SFW encapsulé à l'intérieur d'un autre bloc de qualification</a:t>
            </a:r>
            <a:r>
              <a:rPr lang="fr-FR" b="1" dirty="0"/>
              <a:t>.</a:t>
            </a:r>
            <a:endParaRPr lang="fr-BE"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246424511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fontScale="92500" lnSpcReduction="10000"/>
          </a:bodyPr>
          <a:lstStyle/>
          <a:p>
            <a:pPr marL="355600" indent="-355600" algn="just">
              <a:lnSpc>
                <a:spcPct val="120000"/>
              </a:lnSpc>
              <a:spcBef>
                <a:spcPts val="0"/>
              </a:spcBef>
              <a:spcAft>
                <a:spcPts val="600"/>
              </a:spcAft>
              <a:buNone/>
            </a:pPr>
            <a:r>
              <a:rPr lang="fr-BE" dirty="0"/>
              <a:t>Exemple : Rechercher le nom et le prénom des employés qui travaillent sur le projet p10347</a:t>
            </a:r>
          </a:p>
          <a:p>
            <a:pPr marL="0" indent="0" algn="just">
              <a:buNone/>
            </a:pPr>
            <a:r>
              <a:rPr lang="fr-BE" sz="2200" b="1" dirty="0">
                <a:latin typeface="Courier New" panose="02070309020205020404" pitchFamily="49" charset="0"/>
                <a:cs typeface="Courier New" panose="02070309020205020404" pitchFamily="49" charset="0"/>
              </a:rPr>
              <a:t>SELECT Nom, </a:t>
            </a:r>
            <a:r>
              <a:rPr lang="fr-BE" sz="2200" b="1" dirty="0" err="1">
                <a:latin typeface="Courier New" panose="02070309020205020404" pitchFamily="49" charset="0"/>
                <a:cs typeface="Courier New" panose="02070309020205020404" pitchFamily="49" charset="0"/>
              </a:rPr>
              <a:t>Prenom</a:t>
            </a:r>
            <a:endParaRPr lang="fr-BE" sz="2200" b="1" dirty="0">
              <a:latin typeface="Courier New" panose="02070309020205020404" pitchFamily="49" charset="0"/>
              <a:cs typeface="Courier New" panose="02070309020205020404" pitchFamily="49" charset="0"/>
            </a:endParaRPr>
          </a:p>
          <a:p>
            <a:pPr marL="0" indent="0" algn="just">
              <a:buNone/>
            </a:pPr>
            <a:r>
              <a:rPr lang="fr-BE" sz="2200" b="1" dirty="0">
                <a:latin typeface="Courier New" panose="02070309020205020404" pitchFamily="49" charset="0"/>
                <a:cs typeface="Courier New" panose="02070309020205020404" pitchFamily="49" charset="0"/>
              </a:rPr>
              <a:t>FROM </a:t>
            </a:r>
            <a:r>
              <a:rPr lang="fr-BE" sz="2200" b="1" dirty="0" err="1">
                <a:latin typeface="Courier New" panose="02070309020205020404" pitchFamily="49" charset="0"/>
                <a:cs typeface="Courier New" panose="02070309020205020404" pitchFamily="49" charset="0"/>
              </a:rPr>
              <a:t>Employes</a:t>
            </a:r>
            <a:r>
              <a:rPr lang="fr-BE" sz="2200" b="1" dirty="0">
                <a:latin typeface="Courier New" panose="02070309020205020404" pitchFamily="49" charset="0"/>
                <a:cs typeface="Courier New" panose="02070309020205020404" pitchFamily="49" charset="0"/>
              </a:rPr>
              <a:t> </a:t>
            </a:r>
          </a:p>
          <a:p>
            <a:pPr marL="0" indent="0" algn="just">
              <a:buNone/>
            </a:pPr>
            <a:r>
              <a:rPr lang="fr-BE" sz="2200" b="1" dirty="0">
                <a:latin typeface="Courier New" panose="02070309020205020404" pitchFamily="49" charset="0"/>
                <a:cs typeface="Courier New" panose="02070309020205020404" pitchFamily="49" charset="0"/>
              </a:rPr>
              <a:t>WHERE </a:t>
            </a:r>
            <a:r>
              <a:rPr lang="fr-BE" sz="2200" b="1" dirty="0" err="1">
                <a:latin typeface="Courier New" panose="02070309020205020404" pitchFamily="49" charset="0"/>
                <a:cs typeface="Courier New" panose="02070309020205020404" pitchFamily="49" charset="0"/>
              </a:rPr>
              <a:t>NumSecu</a:t>
            </a:r>
            <a:r>
              <a:rPr lang="fr-BE" sz="2200" b="1" dirty="0">
                <a:latin typeface="Courier New" panose="02070309020205020404" pitchFamily="49" charset="0"/>
                <a:cs typeface="Courier New" panose="02070309020205020404" pitchFamily="49" charset="0"/>
              </a:rPr>
              <a:t> IN (SELECT </a:t>
            </a:r>
            <a:r>
              <a:rPr lang="fr-BE" sz="2200" b="1" dirty="0" err="1">
                <a:latin typeface="Courier New" panose="02070309020205020404" pitchFamily="49" charset="0"/>
                <a:cs typeface="Courier New" panose="02070309020205020404" pitchFamily="49" charset="0"/>
              </a:rPr>
              <a:t>NumSecu</a:t>
            </a:r>
            <a:endParaRPr lang="fr-BE" sz="2200" b="1" dirty="0">
              <a:latin typeface="Courier New" panose="02070309020205020404" pitchFamily="49" charset="0"/>
              <a:cs typeface="Courier New" panose="02070309020205020404" pitchFamily="49" charset="0"/>
            </a:endParaRPr>
          </a:p>
          <a:p>
            <a:pPr marL="0" indent="0" algn="just">
              <a:buNone/>
            </a:pPr>
            <a:r>
              <a:rPr lang="fr-BE" sz="2200" b="1" dirty="0">
                <a:latin typeface="Courier New" panose="02070309020205020404" pitchFamily="49" charset="0"/>
                <a:cs typeface="Courier New" panose="02070309020205020404" pitchFamily="49" charset="0"/>
              </a:rPr>
              <a:t>                  FROM </a:t>
            </a:r>
            <a:r>
              <a:rPr lang="fr-BE" sz="2200" b="1" dirty="0" err="1">
                <a:latin typeface="Courier New" panose="02070309020205020404" pitchFamily="49" charset="0"/>
                <a:cs typeface="Courier New" panose="02070309020205020404" pitchFamily="49" charset="0"/>
              </a:rPr>
              <a:t>EmpPro</a:t>
            </a:r>
            <a:endParaRPr lang="fr-BE" sz="2200" b="1" dirty="0">
              <a:latin typeface="Courier New" panose="02070309020205020404" pitchFamily="49" charset="0"/>
              <a:cs typeface="Courier New" panose="02070309020205020404" pitchFamily="49" charset="0"/>
            </a:endParaRPr>
          </a:p>
          <a:p>
            <a:pPr marL="0" indent="0" algn="just">
              <a:buNone/>
            </a:pPr>
            <a:r>
              <a:rPr lang="fr-BE" sz="2200" b="1" dirty="0">
                <a:latin typeface="Courier New" panose="02070309020205020404" pitchFamily="49" charset="0"/>
                <a:cs typeface="Courier New" panose="02070309020205020404" pitchFamily="49" charset="0"/>
              </a:rPr>
              <a:t>                  WHERE </a:t>
            </a:r>
            <a:r>
              <a:rPr lang="fr-BE" sz="2200" b="1" dirty="0" err="1">
                <a:latin typeface="Courier New" panose="02070309020205020404" pitchFamily="49" charset="0"/>
                <a:cs typeface="Courier New" panose="02070309020205020404" pitchFamily="49" charset="0"/>
              </a:rPr>
              <a:t>NumPro</a:t>
            </a:r>
            <a:r>
              <a:rPr lang="fr-BE" sz="2200" b="1" dirty="0">
                <a:latin typeface="Courier New" panose="02070309020205020404" pitchFamily="49" charset="0"/>
                <a:cs typeface="Courier New" panose="02070309020205020404" pitchFamily="49" charset="0"/>
              </a:rPr>
              <a:t> = 'p10347');</a:t>
            </a:r>
          </a:p>
          <a:p>
            <a:pPr marL="0" indent="0" algn="just">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 système commence par évaluer le bloc interne</a:t>
            </a:r>
            <a:r>
              <a:rPr lang="fr-BE" dirty="0">
                <a:cs typeface="Courier New" panose="02070309020205020404" pitchFamily="49" charset="0"/>
              </a:rPr>
              <a:t>.</a:t>
            </a:r>
          </a:p>
          <a:p>
            <a:pPr marL="0" indent="0" algn="just">
              <a:buNone/>
            </a:pPr>
            <a:r>
              <a:rPr lang="fr-BE" dirty="0">
                <a:cs typeface="Courier New" panose="02070309020205020404" pitchFamily="49" charset="0"/>
              </a:rPr>
              <a:t>La requête initiale est alors équivalente à :</a:t>
            </a:r>
          </a:p>
          <a:p>
            <a:pPr marL="0" indent="0" algn="just">
              <a:buNone/>
            </a:pPr>
            <a:r>
              <a:rPr lang="fr-BE" sz="2200" b="1" dirty="0">
                <a:latin typeface="Courier New" panose="02070309020205020404" pitchFamily="49" charset="0"/>
                <a:cs typeface="Courier New" panose="02070309020205020404" pitchFamily="49" charset="0"/>
              </a:rPr>
              <a:t>SELECT Nom, </a:t>
            </a:r>
            <a:r>
              <a:rPr lang="fr-BE" sz="2200" b="1" dirty="0" err="1">
                <a:latin typeface="Courier New" panose="02070309020205020404" pitchFamily="49" charset="0"/>
                <a:cs typeface="Courier New" panose="02070309020205020404" pitchFamily="49" charset="0"/>
              </a:rPr>
              <a:t>Prenom</a:t>
            </a:r>
            <a:endParaRPr lang="fr-BE" sz="2200" b="1" dirty="0">
              <a:latin typeface="Courier New" panose="02070309020205020404" pitchFamily="49" charset="0"/>
              <a:cs typeface="Courier New" panose="02070309020205020404" pitchFamily="49" charset="0"/>
            </a:endParaRPr>
          </a:p>
          <a:p>
            <a:pPr marL="0" indent="0" algn="just">
              <a:buNone/>
            </a:pPr>
            <a:r>
              <a:rPr lang="fr-BE" sz="2200" b="1" dirty="0">
                <a:latin typeface="Courier New" panose="02070309020205020404" pitchFamily="49" charset="0"/>
                <a:cs typeface="Courier New" panose="02070309020205020404" pitchFamily="49" charset="0"/>
              </a:rPr>
              <a:t>FROM </a:t>
            </a:r>
            <a:r>
              <a:rPr lang="fr-BE" sz="2200" b="1" dirty="0" err="1">
                <a:latin typeface="Courier New" panose="02070309020205020404" pitchFamily="49" charset="0"/>
                <a:cs typeface="Courier New" panose="02070309020205020404" pitchFamily="49" charset="0"/>
              </a:rPr>
              <a:t>Employes</a:t>
            </a:r>
            <a:endParaRPr lang="fr-BE" sz="2200" b="1" dirty="0">
              <a:latin typeface="Courier New" panose="02070309020205020404" pitchFamily="49" charset="0"/>
              <a:cs typeface="Courier New" panose="02070309020205020404" pitchFamily="49" charset="0"/>
            </a:endParaRPr>
          </a:p>
          <a:p>
            <a:pPr marL="0" indent="0" algn="just">
              <a:buNone/>
            </a:pPr>
            <a:r>
              <a:rPr lang="fr-BE" sz="2200" b="1" dirty="0">
                <a:latin typeface="Courier New" panose="02070309020205020404" pitchFamily="49" charset="0"/>
                <a:cs typeface="Courier New" panose="02070309020205020404" pitchFamily="49" charset="0"/>
              </a:rPr>
              <a:t>WHERE </a:t>
            </a:r>
            <a:r>
              <a:rPr lang="fr-BE" sz="2200" b="1" dirty="0" err="1">
                <a:latin typeface="Courier New" panose="02070309020205020404" pitchFamily="49" charset="0"/>
                <a:cs typeface="Courier New" panose="02070309020205020404" pitchFamily="49" charset="0"/>
              </a:rPr>
              <a:t>NumSecu</a:t>
            </a:r>
            <a:r>
              <a:rPr lang="fr-BE" sz="2200" b="1" dirty="0">
                <a:latin typeface="Courier New" panose="02070309020205020404" pitchFamily="49" charset="0"/>
                <a:cs typeface="Courier New" panose="02070309020205020404" pitchFamily="49" charset="0"/>
              </a:rPr>
              <a:t> IN ('192356', '123457', '121212');</a:t>
            </a:r>
            <a:endParaRPr lang="fr-BE" sz="22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42648280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a:bodyPr>
          <a:lstStyle/>
          <a:p>
            <a:pPr marL="0" indent="0" algn="just">
              <a:lnSpc>
                <a:spcPct val="120000"/>
              </a:lnSpc>
              <a:spcBef>
                <a:spcPts val="0"/>
              </a:spcBef>
              <a:spcAft>
                <a:spcPts val="600"/>
              </a:spcAft>
              <a:buNone/>
            </a:pPr>
            <a:r>
              <a:rPr lang="fr-BE" dirty="0"/>
              <a:t>Remarque : </a:t>
            </a:r>
          </a:p>
          <a:p>
            <a:pPr marL="0" indent="0" algn="just">
              <a:lnSpc>
                <a:spcPct val="120000"/>
              </a:lnSpc>
              <a:spcBef>
                <a:spcPts val="0"/>
              </a:spcBef>
              <a:spcAft>
                <a:spcPts val="600"/>
              </a:spcAft>
              <a:buNone/>
            </a:pPr>
            <a:r>
              <a:rPr lang="fr-BE" dirty="0">
                <a:cs typeface="Courier New" panose="02070309020205020404" pitchFamily="49" charset="0"/>
              </a:rPr>
              <a:t>Une colonne non qualifiée est supposée être préfixée par la table qui apparaît dans la clause FROM du même bloc SFW</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6930145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fontScale="92500" lnSpcReduction="20000"/>
          </a:bodyPr>
          <a:lstStyle/>
          <a:p>
            <a:pPr marL="68580" indent="0">
              <a:buNone/>
            </a:pPr>
            <a:r>
              <a:rPr lang="fr-FR" i="1" dirty="0" err="1"/>
              <a:t>instruction_de_sélection</a:t>
            </a:r>
            <a:r>
              <a:rPr lang="fr-FR" dirty="0"/>
              <a:t> ::=</a:t>
            </a:r>
            <a:endParaRPr lang="fr-BE" dirty="0"/>
          </a:p>
          <a:p>
            <a:pPr marL="68580" indent="0">
              <a:buNone/>
            </a:pPr>
            <a:r>
              <a:rPr lang="fr-FR" b="1" i="1" dirty="0"/>
              <a:t>        </a:t>
            </a:r>
            <a:r>
              <a:rPr lang="fr-FR" b="1" i="1" dirty="0" err="1"/>
              <a:t>expression_de_sélection</a:t>
            </a:r>
            <a:r>
              <a:rPr lang="fr-FR" i="1" dirty="0"/>
              <a:t>	</a:t>
            </a:r>
            <a:r>
              <a:rPr lang="fr-FR" dirty="0"/>
              <a:t> [ </a:t>
            </a:r>
            <a:r>
              <a:rPr lang="fr-FR" i="1" dirty="0" err="1"/>
              <a:t>clause_de_tri</a:t>
            </a:r>
            <a:r>
              <a:rPr lang="fr-FR" dirty="0"/>
              <a:t> ]</a:t>
            </a:r>
            <a:r>
              <a:rPr lang="fr-FR" b="1" dirty="0"/>
              <a:t>;</a:t>
            </a:r>
            <a:endParaRPr lang="fr-BE" dirty="0"/>
          </a:p>
          <a:p>
            <a:pPr marL="68580" indent="0">
              <a:buNone/>
            </a:pPr>
            <a:r>
              <a:rPr lang="fr-FR" dirty="0"/>
              <a:t> </a:t>
            </a:r>
            <a:endParaRPr lang="fr-BE" dirty="0"/>
          </a:p>
          <a:p>
            <a:pPr marL="68580" indent="0">
              <a:buNone/>
            </a:pPr>
            <a:r>
              <a:rPr lang="fr-FR" b="1" i="1" dirty="0" err="1"/>
              <a:t>expression_de_sélection</a:t>
            </a:r>
            <a:r>
              <a:rPr lang="fr-FR" dirty="0"/>
              <a:t> ::=</a:t>
            </a:r>
            <a:endParaRPr lang="fr-BE" dirty="0"/>
          </a:p>
          <a:p>
            <a:pPr marL="68580" indent="0">
              <a:buNone/>
            </a:pPr>
            <a:r>
              <a:rPr lang="fr-FR" b="1" dirty="0"/>
              <a:t>      SELECT</a:t>
            </a:r>
            <a:r>
              <a:rPr lang="fr-FR" dirty="0"/>
              <a:t> </a:t>
            </a:r>
            <a:r>
              <a:rPr lang="fr-FR" i="1" dirty="0" err="1"/>
              <a:t>clause_de_sélection</a:t>
            </a:r>
            <a:r>
              <a:rPr lang="fr-FR" i="1" dirty="0"/>
              <a:t> </a:t>
            </a:r>
            <a:r>
              <a:rPr lang="fr-BE" b="1" dirty="0"/>
              <a:t>FROM</a:t>
            </a:r>
            <a:r>
              <a:rPr lang="fr-BE" dirty="0"/>
              <a:t> </a:t>
            </a:r>
            <a:r>
              <a:rPr lang="fr-BE" i="1" dirty="0" err="1"/>
              <a:t>liste_table_ref</a:t>
            </a:r>
            <a:endParaRPr lang="fr-BE" dirty="0"/>
          </a:p>
          <a:p>
            <a:pPr marL="68580" indent="0">
              <a:buNone/>
            </a:pPr>
            <a:r>
              <a:rPr lang="fr-FR" dirty="0"/>
              <a:t>      [ </a:t>
            </a:r>
            <a:r>
              <a:rPr lang="fr-FR" b="1" dirty="0"/>
              <a:t>WHERE</a:t>
            </a:r>
            <a:r>
              <a:rPr lang="fr-FR" dirty="0"/>
              <a:t> </a:t>
            </a:r>
            <a:r>
              <a:rPr lang="fr-FR" b="1" i="1" dirty="0"/>
              <a:t>condition</a:t>
            </a:r>
            <a:r>
              <a:rPr lang="fr-FR" dirty="0"/>
              <a:t> ]</a:t>
            </a:r>
            <a:endParaRPr lang="fr-BE" dirty="0"/>
          </a:p>
          <a:p>
            <a:pPr marL="68580" indent="0">
              <a:buNone/>
            </a:pPr>
            <a:r>
              <a:rPr lang="fr-FR" dirty="0"/>
              <a:t>      [ </a:t>
            </a:r>
            <a:r>
              <a:rPr lang="fr-FR" i="1" dirty="0" err="1"/>
              <a:t>clause_grouper</a:t>
            </a:r>
            <a:r>
              <a:rPr lang="fr-FR" dirty="0"/>
              <a:t> ] </a:t>
            </a:r>
            <a:endParaRPr lang="fr-BE" dirty="0"/>
          </a:p>
          <a:p>
            <a:pPr marL="68580" indent="0">
              <a:buNone/>
            </a:pPr>
            <a:r>
              <a:rPr lang="fr-FR" dirty="0"/>
              <a:t>      [ </a:t>
            </a:r>
            <a:r>
              <a:rPr lang="fr-FR" i="1" dirty="0" err="1"/>
              <a:t>clause_sélection_groupes</a:t>
            </a:r>
            <a:r>
              <a:rPr lang="fr-FR" dirty="0"/>
              <a:t> ]</a:t>
            </a:r>
            <a:endParaRPr lang="fr-BE" dirty="0"/>
          </a:p>
          <a:p>
            <a:pPr marL="68580" indent="0">
              <a:buNone/>
            </a:pPr>
            <a:r>
              <a:rPr lang="fr-FR" dirty="0"/>
              <a:t> </a:t>
            </a:r>
            <a:endParaRPr lang="fr-BE" dirty="0"/>
          </a:p>
          <a:p>
            <a:pPr marL="68580" indent="0">
              <a:buNone/>
            </a:pPr>
            <a:r>
              <a:rPr lang="fr-FR" b="1" i="1" dirty="0"/>
              <a:t>condition</a:t>
            </a:r>
            <a:r>
              <a:rPr lang="fr-FR" dirty="0"/>
              <a:t> ::=</a:t>
            </a:r>
            <a:endParaRPr lang="fr-BE" dirty="0"/>
          </a:p>
          <a:p>
            <a:pPr marL="68580" indent="0">
              <a:buNone/>
            </a:pPr>
            <a:r>
              <a:rPr lang="fr-FR" dirty="0"/>
              <a:t>      [ </a:t>
            </a:r>
            <a:r>
              <a:rPr lang="fr-FR" b="1" dirty="0"/>
              <a:t>NOT</a:t>
            </a:r>
            <a:r>
              <a:rPr lang="fr-FR" dirty="0"/>
              <a:t> ] </a:t>
            </a:r>
            <a:r>
              <a:rPr lang="fr-FR" b="1" i="1" dirty="0" err="1"/>
              <a:t>condition_élémentaire</a:t>
            </a:r>
            <a:endParaRPr lang="fr-BE" dirty="0"/>
          </a:p>
          <a:p>
            <a:pPr marL="68580" indent="0">
              <a:buNone/>
            </a:pPr>
            <a:r>
              <a:rPr lang="en-US" dirty="0"/>
              <a:t>     | </a:t>
            </a:r>
            <a:r>
              <a:rPr lang="en-US" i="1" dirty="0"/>
              <a:t>condition</a:t>
            </a:r>
            <a:r>
              <a:rPr lang="en-US" dirty="0"/>
              <a:t> </a:t>
            </a:r>
            <a:r>
              <a:rPr lang="en-US" b="1" dirty="0"/>
              <a:t>AND</a:t>
            </a:r>
            <a:r>
              <a:rPr lang="en-US" dirty="0"/>
              <a:t> | </a:t>
            </a:r>
            <a:r>
              <a:rPr lang="en-US" b="1" dirty="0"/>
              <a:t>OR</a:t>
            </a:r>
            <a:r>
              <a:rPr lang="en-US" dirty="0"/>
              <a:t> </a:t>
            </a:r>
            <a:r>
              <a:rPr lang="en-US" i="1" dirty="0"/>
              <a:t>condition</a:t>
            </a:r>
            <a:endParaRPr lang="fr-BE" dirty="0"/>
          </a:p>
          <a:p>
            <a:pPr marL="68580" indent="0">
              <a:buNone/>
            </a:pPr>
            <a:r>
              <a:rPr lang="fr-FR" dirty="0"/>
              <a:t>     | </a:t>
            </a:r>
            <a:r>
              <a:rPr lang="fr-FR" b="1" dirty="0"/>
              <a:t>(</a:t>
            </a:r>
            <a:r>
              <a:rPr lang="fr-FR" dirty="0"/>
              <a:t> </a:t>
            </a:r>
            <a:r>
              <a:rPr lang="fr-FR" i="1" dirty="0"/>
              <a:t>condition</a:t>
            </a:r>
            <a:r>
              <a:rPr lang="fr-FR" dirty="0"/>
              <a:t> </a:t>
            </a:r>
            <a:r>
              <a:rPr lang="fr-FR" b="1" dirty="0"/>
              <a:t>)</a:t>
            </a:r>
            <a:endParaRPr lang="fr-BE"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16357783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a:bodyPr>
          <a:lstStyle/>
          <a:p>
            <a:pPr marL="68580" indent="0">
              <a:buNone/>
            </a:pPr>
            <a:r>
              <a:rPr lang="fr-FR" sz="2000" b="1" i="1" dirty="0" err="1"/>
              <a:t>condition_élémentaire</a:t>
            </a:r>
            <a:r>
              <a:rPr lang="fr-FR" sz="2000" dirty="0"/>
              <a:t> ::=</a:t>
            </a:r>
            <a:endParaRPr lang="fr-BE" sz="2000" dirty="0"/>
          </a:p>
          <a:p>
            <a:pPr marL="68580" indent="0">
              <a:buNone/>
            </a:pPr>
            <a:r>
              <a:rPr lang="fr-FR" sz="2000" dirty="0"/>
              <a:t>        </a:t>
            </a:r>
            <a:r>
              <a:rPr lang="fr-FR" sz="2000" i="1" dirty="0" err="1"/>
              <a:t>condition_de_base</a:t>
            </a:r>
            <a:endParaRPr lang="fr-BE" sz="2000" dirty="0"/>
          </a:p>
          <a:p>
            <a:pPr marL="68580" indent="0">
              <a:buNone/>
            </a:pPr>
            <a:r>
              <a:rPr lang="en-US" sz="2000" dirty="0"/>
              <a:t>     | </a:t>
            </a:r>
            <a:r>
              <a:rPr lang="en-US" sz="2000" i="1" dirty="0" err="1"/>
              <a:t>condition_between</a:t>
            </a:r>
            <a:endParaRPr lang="fr-BE" sz="2000" dirty="0"/>
          </a:p>
          <a:p>
            <a:pPr marL="68580" indent="0">
              <a:buNone/>
            </a:pPr>
            <a:r>
              <a:rPr lang="en-US" sz="2000" dirty="0"/>
              <a:t>     | </a:t>
            </a:r>
            <a:r>
              <a:rPr lang="en-US" sz="2000" b="1" i="1" dirty="0" err="1"/>
              <a:t>condition_in</a:t>
            </a:r>
            <a:endParaRPr lang="fr-BE" sz="2000" dirty="0"/>
          </a:p>
          <a:p>
            <a:pPr marL="68580" indent="0">
              <a:buNone/>
            </a:pPr>
            <a:r>
              <a:rPr lang="en-US" sz="2000" dirty="0"/>
              <a:t>     | </a:t>
            </a:r>
            <a:r>
              <a:rPr lang="en-US" sz="2000" i="1" dirty="0" err="1"/>
              <a:t>condition_like</a:t>
            </a:r>
            <a:endParaRPr lang="fr-BE" sz="2000" dirty="0"/>
          </a:p>
          <a:p>
            <a:pPr marL="68580" indent="0">
              <a:buNone/>
            </a:pPr>
            <a:r>
              <a:rPr lang="en-US" sz="2000" dirty="0"/>
              <a:t>     | </a:t>
            </a:r>
            <a:r>
              <a:rPr lang="en-US" sz="2000" i="1" dirty="0" err="1"/>
              <a:t>condition_null</a:t>
            </a:r>
            <a:endParaRPr lang="fr-BE" sz="2000" dirty="0"/>
          </a:p>
          <a:p>
            <a:pPr marL="68580" indent="0">
              <a:buNone/>
            </a:pPr>
            <a:r>
              <a:rPr lang="en-US" sz="2000" dirty="0"/>
              <a:t>     | </a:t>
            </a:r>
            <a:r>
              <a:rPr lang="en-US" sz="2000" b="1" i="1" dirty="0" err="1"/>
              <a:t>condition_all_any</a:t>
            </a:r>
            <a:endParaRPr lang="fr-BE" sz="2000" dirty="0"/>
          </a:p>
          <a:p>
            <a:pPr marL="68580" indent="0">
              <a:buNone/>
            </a:pPr>
            <a:r>
              <a:rPr lang="en-US" sz="2000" dirty="0"/>
              <a:t>     | </a:t>
            </a:r>
            <a:r>
              <a:rPr lang="en-US" sz="2000" b="1" i="1" dirty="0" err="1"/>
              <a:t>condition_exists</a:t>
            </a:r>
            <a:endParaRPr lang="fr-BE" sz="2000"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429070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Les apports de SQL2</a:t>
            </a:r>
            <a:r>
              <a:rPr lang="fr-BE" sz="3200" dirty="0"/>
              <a:t>)</a:t>
            </a:r>
          </a:p>
        </p:txBody>
      </p:sp>
      <p:sp>
        <p:nvSpPr>
          <p:cNvPr id="3" name="Espace réservé du contenu 2"/>
          <p:cNvSpPr>
            <a:spLocks noGrp="1"/>
          </p:cNvSpPr>
          <p:nvPr>
            <p:ph idx="1"/>
          </p:nvPr>
        </p:nvSpPr>
        <p:spPr/>
        <p:txBody>
          <a:bodyPr anchor="ctr">
            <a:normAutofit lnSpcReduction="10000"/>
          </a:bodyPr>
          <a:lstStyle/>
          <a:p>
            <a:pPr marL="0" indent="0">
              <a:buNone/>
            </a:pPr>
            <a:r>
              <a:rPr lang="fr-BE" dirty="0"/>
              <a:t>Exemples de </a:t>
            </a:r>
            <a:r>
              <a:rPr lang="fr-BE" dirty="0" err="1"/>
              <a:t>row_constructor</a:t>
            </a:r>
            <a:r>
              <a:rPr lang="fr-BE" dirty="0"/>
              <a:t> :</a:t>
            </a:r>
          </a:p>
          <a:p>
            <a:pPr marL="0" indent="0">
              <a:buNone/>
            </a:pPr>
            <a:endParaRPr lang="fr-BE" dirty="0"/>
          </a:p>
          <a:p>
            <a:pPr marL="297180" lvl="1" indent="0">
              <a:buNone/>
            </a:pPr>
            <a:r>
              <a:rPr lang="fr-BE" sz="2000" dirty="0">
                <a:latin typeface="Courier New" panose="02070309020205020404" pitchFamily="49" charset="0"/>
                <a:cs typeface="Courier New" panose="02070309020205020404" pitchFamily="49" charset="0"/>
              </a:rPr>
              <a:t>SELECT Nom FROM </a:t>
            </a:r>
            <a:r>
              <a:rPr lang="fr-BE"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WHERE </a:t>
            </a:r>
            <a:r>
              <a:rPr lang="fr-BE" sz="2000" dirty="0" err="1">
                <a:latin typeface="Courier New" panose="02070309020205020404" pitchFamily="49" charset="0"/>
                <a:cs typeface="Courier New" panose="02070309020205020404" pitchFamily="49" charset="0"/>
              </a:rPr>
              <a:t>bareme</a:t>
            </a:r>
            <a:r>
              <a:rPr lang="fr-BE" sz="2000" dirty="0">
                <a:latin typeface="Courier New" panose="02070309020205020404" pitchFamily="49" charset="0"/>
                <a:cs typeface="Courier New" panose="02070309020205020404" pitchFamily="49" charset="0"/>
              </a:rPr>
              <a:t> &gt;</a:t>
            </a:r>
          </a:p>
          <a:p>
            <a:pPr marL="297180" lvl="1" indent="0">
              <a:buNone/>
            </a:pPr>
            <a:r>
              <a:rPr lang="fr-BE" sz="2000" dirty="0">
                <a:latin typeface="Courier New" panose="02070309020205020404" pitchFamily="49" charset="0"/>
                <a:cs typeface="Courier New" panose="02070309020205020404" pitchFamily="49" charset="0"/>
              </a:rPr>
              <a:t>	( SELECT </a:t>
            </a:r>
            <a:r>
              <a:rPr lang="fr-BE" sz="2000" dirty="0" err="1">
                <a:latin typeface="Courier New" panose="02070309020205020404" pitchFamily="49" charset="0"/>
                <a:cs typeface="Courier New" panose="02070309020205020404" pitchFamily="49" charset="0"/>
              </a:rPr>
              <a:t>bareme</a:t>
            </a:r>
            <a:r>
              <a:rPr lang="fr-BE" sz="2000" dirty="0">
                <a:latin typeface="Courier New" panose="02070309020205020404" pitchFamily="49" charset="0"/>
                <a:cs typeface="Courier New" panose="02070309020205020404" pitchFamily="49" charset="0"/>
              </a:rPr>
              <a:t> FROM </a:t>
            </a:r>
            <a:r>
              <a:rPr lang="fr-BE"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	  WHERE nom = 'BEART');</a:t>
            </a:r>
          </a:p>
          <a:p>
            <a:pPr marL="297180" lvl="1" indent="0">
              <a:buNone/>
            </a:pP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SELECT Nom FROM </a:t>
            </a:r>
            <a:r>
              <a:rPr lang="fr-BE"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WHERE (sexe, </a:t>
            </a:r>
            <a:r>
              <a:rPr lang="fr-BE" sz="2000" dirty="0" err="1">
                <a:latin typeface="Courier New" panose="02070309020205020404" pitchFamily="49" charset="0"/>
                <a:cs typeface="Courier New" panose="02070309020205020404" pitchFamily="49" charset="0"/>
              </a:rPr>
              <a:t>bareme</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numdep</a:t>
            </a:r>
            <a:r>
              <a:rPr lang="fr-BE" sz="2000" dirty="0">
                <a:latin typeface="Courier New" panose="02070309020205020404" pitchFamily="49" charset="0"/>
                <a:cs typeface="Courier New" panose="02070309020205020404" pitchFamily="49" charset="0"/>
              </a:rPr>
              <a:t>) =</a:t>
            </a:r>
          </a:p>
          <a:p>
            <a:pPr marL="297180" lvl="1" indent="0">
              <a:buNone/>
            </a:pPr>
            <a:r>
              <a:rPr lang="fr-BE" sz="2000" dirty="0">
                <a:latin typeface="Courier New" panose="02070309020205020404" pitchFamily="49" charset="0"/>
                <a:cs typeface="Courier New" panose="02070309020205020404" pitchFamily="49" charset="0"/>
              </a:rPr>
              <a:t>	( SELECT DISTINCT 'F', 80000, 'd00001'</a:t>
            </a:r>
          </a:p>
          <a:p>
            <a:pPr marL="297180" lvl="1" indent="0">
              <a:buNone/>
            </a:pPr>
            <a:r>
              <a:rPr lang="fr-BE" sz="2000" dirty="0">
                <a:latin typeface="Courier New" panose="02070309020205020404" pitchFamily="49" charset="0"/>
                <a:cs typeface="Courier New" panose="02070309020205020404" pitchFamily="49" charset="0"/>
              </a:rPr>
              <a:t>	  FROM </a:t>
            </a:r>
            <a:r>
              <a:rPr lang="fr-BE" sz="2000" dirty="0" err="1">
                <a:latin typeface="Courier New" panose="02070309020205020404" pitchFamily="49" charset="0"/>
                <a:cs typeface="Courier New" panose="02070309020205020404" pitchFamily="49" charset="0"/>
              </a:rPr>
              <a:t>Employes</a:t>
            </a:r>
            <a:r>
              <a:rPr lang="fr-BE" sz="2000" dirty="0">
                <a:latin typeface="Courier New" panose="02070309020205020404" pitchFamily="49" charset="0"/>
                <a:cs typeface="Courier New" panose="02070309020205020404" pitchFamily="49" charset="0"/>
              </a:rPr>
              <a:t>);</a:t>
            </a:r>
          </a:p>
          <a:p>
            <a:pPr marL="0" indent="0">
              <a:buNone/>
            </a:pP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19982044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a:bodyPr>
          <a:lstStyle/>
          <a:p>
            <a:pPr marL="68580" indent="0">
              <a:buNone/>
            </a:pPr>
            <a:r>
              <a:rPr lang="fr-BE" sz="2000" b="1" i="1" dirty="0" err="1"/>
              <a:t>condition_in</a:t>
            </a:r>
            <a:r>
              <a:rPr lang="fr-BE" sz="2000" dirty="0"/>
              <a:t> ::=</a:t>
            </a:r>
          </a:p>
          <a:p>
            <a:pPr marL="68580" indent="0">
              <a:buNone/>
            </a:pPr>
            <a:r>
              <a:rPr lang="fr-BE" sz="2000" dirty="0"/>
              <a:t> </a:t>
            </a:r>
            <a:r>
              <a:rPr lang="fr-BE" sz="2000" i="1" dirty="0"/>
              <a:t> expression</a:t>
            </a:r>
            <a:r>
              <a:rPr lang="fr-BE" sz="2000" dirty="0"/>
              <a:t> [ </a:t>
            </a:r>
            <a:r>
              <a:rPr lang="fr-BE" sz="2000" b="1" dirty="0"/>
              <a:t>NOT</a:t>
            </a:r>
            <a:r>
              <a:rPr lang="fr-BE" sz="2000" dirty="0"/>
              <a:t> ] </a:t>
            </a:r>
            <a:r>
              <a:rPr lang="fr-BE" sz="2000" b="1" dirty="0"/>
              <a:t>IN</a:t>
            </a:r>
            <a:r>
              <a:rPr lang="fr-BE" sz="2000" dirty="0"/>
              <a:t> </a:t>
            </a:r>
            <a:r>
              <a:rPr lang="fr-BE" sz="2000" b="1" dirty="0"/>
              <a:t>(</a:t>
            </a:r>
            <a:r>
              <a:rPr lang="fr-BE" sz="2000" dirty="0"/>
              <a:t> </a:t>
            </a:r>
            <a:r>
              <a:rPr lang="fr-BE" sz="2000" i="1" dirty="0" err="1"/>
              <a:t>sélection_une_colonne</a:t>
            </a:r>
            <a:r>
              <a:rPr lang="fr-BE" sz="2000" dirty="0"/>
              <a:t> </a:t>
            </a:r>
            <a:r>
              <a:rPr lang="fr-BE" sz="2000" b="1" dirty="0"/>
              <a:t>)</a:t>
            </a:r>
            <a:endParaRPr lang="fr-BE" sz="2000" dirty="0"/>
          </a:p>
          <a:p>
            <a:pPr marL="68580" indent="0">
              <a:buNone/>
            </a:pPr>
            <a:r>
              <a:rPr lang="fr-BE" sz="2000" dirty="0"/>
              <a:t> </a:t>
            </a:r>
          </a:p>
          <a:p>
            <a:pPr marL="68580" indent="0">
              <a:buNone/>
            </a:pPr>
            <a:r>
              <a:rPr lang="en-US" sz="2000" b="1" i="1" dirty="0" err="1"/>
              <a:t>condition_all_any</a:t>
            </a:r>
            <a:r>
              <a:rPr lang="en-US" sz="2000" i="1" dirty="0"/>
              <a:t> </a:t>
            </a:r>
            <a:r>
              <a:rPr lang="en-US" sz="2000" dirty="0"/>
              <a:t>::=</a:t>
            </a:r>
            <a:endParaRPr lang="fr-BE" sz="2000" dirty="0"/>
          </a:p>
          <a:p>
            <a:pPr marL="68580" indent="0">
              <a:buNone/>
            </a:pPr>
            <a:r>
              <a:rPr lang="en-US" sz="2000" dirty="0"/>
              <a:t>   </a:t>
            </a:r>
            <a:r>
              <a:rPr lang="en-US" sz="2000" i="1" dirty="0"/>
              <a:t>expression</a:t>
            </a:r>
            <a:r>
              <a:rPr lang="en-US" sz="2000" dirty="0"/>
              <a:t> </a:t>
            </a:r>
            <a:r>
              <a:rPr lang="en-US" sz="2000" i="1" dirty="0" err="1"/>
              <a:t>oper_comp</a:t>
            </a:r>
            <a:r>
              <a:rPr lang="en-US" sz="2000" dirty="0"/>
              <a:t> </a:t>
            </a:r>
            <a:endParaRPr lang="fr-BE" sz="2000" dirty="0"/>
          </a:p>
          <a:p>
            <a:pPr marL="68580" indent="0">
              <a:buNone/>
            </a:pPr>
            <a:r>
              <a:rPr lang="fr-BE" sz="2000" dirty="0"/>
              <a:t>   [ </a:t>
            </a:r>
            <a:r>
              <a:rPr lang="fr-BE" sz="2000" b="1" dirty="0"/>
              <a:t>ALL</a:t>
            </a:r>
            <a:r>
              <a:rPr lang="fr-BE" sz="2000" dirty="0"/>
              <a:t> | </a:t>
            </a:r>
            <a:r>
              <a:rPr lang="fr-BE" sz="2000" b="1" dirty="0"/>
              <a:t>ANY</a:t>
            </a:r>
            <a:r>
              <a:rPr lang="fr-BE" sz="2000" dirty="0"/>
              <a:t> | </a:t>
            </a:r>
            <a:r>
              <a:rPr lang="fr-BE" sz="2000" b="1" dirty="0"/>
              <a:t>SOME</a:t>
            </a:r>
            <a:r>
              <a:rPr lang="fr-BE" sz="2000" dirty="0"/>
              <a:t> ] </a:t>
            </a:r>
            <a:r>
              <a:rPr lang="fr-BE" sz="2000" b="1" dirty="0"/>
              <a:t>(</a:t>
            </a:r>
            <a:r>
              <a:rPr lang="fr-BE" sz="2000" dirty="0"/>
              <a:t> </a:t>
            </a:r>
            <a:r>
              <a:rPr lang="fr-BE" sz="2000" i="1" dirty="0" err="1"/>
              <a:t>sélection_une_colonne</a:t>
            </a:r>
            <a:r>
              <a:rPr lang="fr-BE" sz="2000" dirty="0"/>
              <a:t> </a:t>
            </a:r>
            <a:r>
              <a:rPr lang="fr-BE" sz="2000" b="1" dirty="0"/>
              <a:t>)</a:t>
            </a:r>
            <a:endParaRPr lang="fr-BE" sz="2000" dirty="0"/>
          </a:p>
          <a:p>
            <a:pPr marL="68580" indent="0">
              <a:buNone/>
            </a:pPr>
            <a:r>
              <a:rPr lang="fr-BE" sz="2000" dirty="0"/>
              <a:t> </a:t>
            </a:r>
          </a:p>
          <a:p>
            <a:pPr marL="68580" indent="0">
              <a:buNone/>
            </a:pPr>
            <a:r>
              <a:rPr lang="fr-FR" sz="2000" b="1" i="1" dirty="0" err="1"/>
              <a:t>condition_exists</a:t>
            </a:r>
            <a:r>
              <a:rPr lang="fr-FR" sz="2000" dirty="0"/>
              <a:t> ::=</a:t>
            </a:r>
            <a:endParaRPr lang="fr-BE" sz="2000" dirty="0"/>
          </a:p>
          <a:p>
            <a:pPr marL="68580" indent="0">
              <a:buNone/>
            </a:pPr>
            <a:r>
              <a:rPr lang="fr-FR" sz="2000" dirty="0"/>
              <a:t>   </a:t>
            </a:r>
            <a:r>
              <a:rPr lang="fr-FR" sz="2000" b="1" dirty="0"/>
              <a:t>EXISTS (</a:t>
            </a:r>
            <a:r>
              <a:rPr lang="fr-FR" sz="2000" dirty="0"/>
              <a:t> </a:t>
            </a:r>
            <a:r>
              <a:rPr lang="fr-FR" sz="2000" i="1" dirty="0" err="1"/>
              <a:t>sélection_une_colonne</a:t>
            </a:r>
            <a:r>
              <a:rPr lang="fr-FR" sz="2000" dirty="0"/>
              <a:t> </a:t>
            </a:r>
            <a:r>
              <a:rPr lang="fr-FR" sz="2000" b="1" dirty="0"/>
              <a:t>)</a:t>
            </a:r>
            <a:endParaRPr lang="fr-BE" sz="2000" dirty="0"/>
          </a:p>
          <a:p>
            <a:pPr marL="68580" indent="0">
              <a:buNone/>
            </a:pPr>
            <a:r>
              <a:rPr lang="fr-FR" sz="2000" i="1" dirty="0"/>
              <a:t> </a:t>
            </a:r>
            <a:endParaRPr lang="fr-BE" sz="2000" dirty="0"/>
          </a:p>
          <a:p>
            <a:pPr marL="68580" indent="0">
              <a:buNone/>
            </a:pPr>
            <a:r>
              <a:rPr lang="fr-FR" sz="2000" i="1" dirty="0" err="1"/>
              <a:t>Sélection_une_colonne</a:t>
            </a:r>
            <a:r>
              <a:rPr lang="fr-FR" sz="2000" i="1" dirty="0"/>
              <a:t> = sélection dont le résultat n'est constitué que d'une seule colonne ou une liste de valeurs.</a:t>
            </a:r>
            <a:endParaRPr lang="fr-BE" sz="2000" i="1"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11213033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907012" y="2051999"/>
            <a:ext cx="7786611" cy="4498926"/>
          </a:xfrm>
        </p:spPr>
        <p:txBody>
          <a:bodyPr anchor="ctr">
            <a:normAutofit/>
          </a:bodyPr>
          <a:lstStyle/>
          <a:p>
            <a:pPr marL="68580" indent="0">
              <a:buNone/>
            </a:pPr>
            <a:r>
              <a:rPr lang="fr-BE" b="1" i="1" dirty="0" err="1"/>
              <a:t>condition_in</a:t>
            </a:r>
            <a:r>
              <a:rPr lang="fr-BE" dirty="0"/>
              <a:t> ::=</a:t>
            </a:r>
          </a:p>
          <a:p>
            <a:pPr marL="68580" indent="0">
              <a:buNone/>
            </a:pPr>
            <a:r>
              <a:rPr lang="fr-BE" dirty="0"/>
              <a:t> </a:t>
            </a:r>
            <a:r>
              <a:rPr lang="fr-BE" i="1" dirty="0"/>
              <a:t> expression</a:t>
            </a:r>
            <a:r>
              <a:rPr lang="fr-BE" dirty="0"/>
              <a:t> [ </a:t>
            </a:r>
            <a:r>
              <a:rPr lang="fr-BE" b="1" dirty="0"/>
              <a:t>NOT</a:t>
            </a:r>
            <a:r>
              <a:rPr lang="fr-BE" dirty="0"/>
              <a:t> ] </a:t>
            </a:r>
            <a:r>
              <a:rPr lang="fr-BE" b="1" dirty="0"/>
              <a:t>IN</a:t>
            </a:r>
            <a:r>
              <a:rPr lang="fr-BE" dirty="0"/>
              <a:t> </a:t>
            </a:r>
            <a:r>
              <a:rPr lang="fr-BE" b="1" dirty="0"/>
              <a:t>(</a:t>
            </a:r>
            <a:r>
              <a:rPr lang="fr-BE" dirty="0"/>
              <a:t> </a:t>
            </a:r>
            <a:r>
              <a:rPr lang="fr-BE" i="1" dirty="0" err="1"/>
              <a:t>sélection_une_colonne</a:t>
            </a:r>
            <a:r>
              <a:rPr lang="fr-BE" dirty="0"/>
              <a:t> </a:t>
            </a:r>
            <a:r>
              <a:rPr lang="fr-BE" b="1" dirty="0"/>
              <a:t>)</a:t>
            </a:r>
            <a:endParaRPr lang="fr-BE" dirty="0"/>
          </a:p>
          <a:p>
            <a:pPr marL="68580" indent="0">
              <a:buNone/>
            </a:pPr>
            <a:r>
              <a:rPr lang="fr-BE" dirty="0"/>
              <a:t> </a:t>
            </a:r>
          </a:p>
          <a:p>
            <a:pPr marL="68580" indent="0">
              <a:buNone/>
            </a:pPr>
            <a:r>
              <a:rPr lang="fr-BE" dirty="0"/>
              <a:t>Le résultat de l'évaluation de la condition </a:t>
            </a:r>
            <a:r>
              <a:rPr lang="fr-BE" i="1" dirty="0" err="1"/>
              <a:t>condition_in</a:t>
            </a:r>
            <a:r>
              <a:rPr lang="fr-BE" dirty="0"/>
              <a:t> est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VRAI</a:t>
            </a:r>
            <a:r>
              <a:rPr lang="fr-BE" dirty="0"/>
              <a:t> si et seulement si la valeur de l'expression à gauche du IN est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égale à au moins une </a:t>
            </a:r>
            <a:r>
              <a:rPr lang="fr-BE" dirty="0"/>
              <a:t>des valeurs du résultat du </a:t>
            </a:r>
            <a:r>
              <a:rPr lang="fr-BE" i="1" dirty="0" err="1"/>
              <a:t>selection_une_colonne</a:t>
            </a:r>
            <a:r>
              <a:rPr lang="fr-BE" sz="2000" dirty="0"/>
              <a:t>.</a:t>
            </a:r>
          </a:p>
          <a:p>
            <a:pPr marL="68580" indent="0">
              <a:buNone/>
            </a:pPr>
            <a:endParaRPr lang="fr-BE" sz="1000"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7764202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907012" y="2051999"/>
            <a:ext cx="7786611" cy="4498926"/>
          </a:xfrm>
        </p:spPr>
        <p:txBody>
          <a:bodyPr anchor="ctr">
            <a:normAutofit/>
          </a:bodyPr>
          <a:lstStyle/>
          <a:p>
            <a:pPr marL="68580" indent="0">
              <a:buNone/>
            </a:pPr>
            <a:r>
              <a:rPr lang="fr-BE" b="1" i="1" dirty="0" err="1"/>
              <a:t>condition_in</a:t>
            </a:r>
            <a:r>
              <a:rPr lang="fr-BE" dirty="0"/>
              <a:t> ::=</a:t>
            </a:r>
          </a:p>
          <a:p>
            <a:pPr marL="68580" indent="0">
              <a:buNone/>
            </a:pPr>
            <a:r>
              <a:rPr lang="fr-BE" dirty="0"/>
              <a:t> </a:t>
            </a:r>
            <a:r>
              <a:rPr lang="fr-BE" i="1" dirty="0"/>
              <a:t> expression</a:t>
            </a:r>
            <a:r>
              <a:rPr lang="fr-BE" dirty="0"/>
              <a:t> [ </a:t>
            </a:r>
            <a:r>
              <a:rPr lang="fr-BE" b="1" dirty="0"/>
              <a:t>NOT</a:t>
            </a:r>
            <a:r>
              <a:rPr lang="fr-BE" dirty="0"/>
              <a:t> ] </a:t>
            </a:r>
            <a:r>
              <a:rPr lang="fr-BE" b="1" dirty="0"/>
              <a:t>IN</a:t>
            </a:r>
            <a:r>
              <a:rPr lang="fr-BE" dirty="0"/>
              <a:t> </a:t>
            </a:r>
            <a:r>
              <a:rPr lang="fr-BE" b="1" dirty="0"/>
              <a:t>(</a:t>
            </a:r>
            <a:r>
              <a:rPr lang="fr-BE" dirty="0"/>
              <a:t> </a:t>
            </a:r>
            <a:r>
              <a:rPr lang="fr-BE" i="1" dirty="0" err="1"/>
              <a:t>sélection_une_colonne</a:t>
            </a:r>
            <a:r>
              <a:rPr lang="fr-BE" dirty="0"/>
              <a:t> </a:t>
            </a:r>
            <a:r>
              <a:rPr lang="fr-BE" b="1" dirty="0"/>
              <a:t>)</a:t>
            </a:r>
            <a:endParaRPr lang="fr-BE" dirty="0"/>
          </a:p>
          <a:p>
            <a:pPr marL="68580" indent="0">
              <a:buNone/>
            </a:pPr>
            <a:r>
              <a:rPr lang="fr-BE" dirty="0"/>
              <a:t> </a:t>
            </a:r>
          </a:p>
          <a:p>
            <a:pPr marL="68580" indent="0">
              <a:buNone/>
            </a:pPr>
            <a:r>
              <a:rPr lang="fr-BE" dirty="0"/>
              <a:t>Le résultat de l'évaluation de la condition </a:t>
            </a:r>
            <a:r>
              <a:rPr lang="fr-BE" i="1" dirty="0" err="1"/>
              <a:t>condition_in</a:t>
            </a:r>
            <a:r>
              <a:rPr lang="fr-BE" dirty="0"/>
              <a:t> est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FAUX</a:t>
            </a:r>
            <a:r>
              <a:rPr lang="fr-BE" dirty="0"/>
              <a:t> si la valeur de l'expression à gauche du IN est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différente de toutes </a:t>
            </a:r>
            <a:r>
              <a:rPr lang="fr-BE" dirty="0"/>
              <a:t>les valeurs du résultat du </a:t>
            </a:r>
            <a:r>
              <a:rPr lang="fr-BE" i="1" dirty="0" err="1"/>
              <a:t>selection_une_colonne</a:t>
            </a:r>
            <a:r>
              <a:rPr lang="fr-BE" dirty="0"/>
              <a:t>.</a:t>
            </a:r>
          </a:p>
          <a:p>
            <a:pPr marL="68580" indent="0">
              <a:buNone/>
            </a:pPr>
            <a:endParaRPr lang="fr-BE" dirty="0"/>
          </a:p>
          <a:p>
            <a:pPr marL="68580" indent="0">
              <a:buNone/>
            </a:pPr>
            <a:r>
              <a:rPr lang="fr-BE" dirty="0"/>
              <a:t>Dans tous les autres cas, la valeur de la condition </a:t>
            </a:r>
            <a:r>
              <a:rPr lang="fr-BE" i="1" dirty="0" err="1"/>
              <a:t>condition_in</a:t>
            </a:r>
            <a:r>
              <a:rPr lang="fr-BE" dirty="0"/>
              <a:t> est inconnue</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36610652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907012" y="2051999"/>
            <a:ext cx="7786611" cy="4498926"/>
          </a:xfrm>
        </p:spPr>
        <p:txBody>
          <a:bodyPr anchor="ctr">
            <a:normAutofit/>
          </a:bodyPr>
          <a:lstStyle/>
          <a:p>
            <a:pPr marL="355600" indent="-355600" algn="just">
              <a:lnSpc>
                <a:spcPct val="120000"/>
              </a:lnSpc>
              <a:spcBef>
                <a:spcPts val="0"/>
              </a:spcBef>
              <a:spcAft>
                <a:spcPts val="600"/>
              </a:spcAft>
              <a:buNone/>
            </a:pPr>
            <a:r>
              <a:rPr lang="fr-BE" dirty="0"/>
              <a:t>Exemple : Afficher le numéro des employés qui travaillent sur les projets 'p10346' et 'p10349'</a:t>
            </a:r>
          </a:p>
          <a:p>
            <a:pPr marL="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'p10346'</a:t>
            </a:r>
          </a:p>
          <a:p>
            <a:pPr marL="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IN (SELECT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'p10349');</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15980704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907012" y="2051999"/>
            <a:ext cx="7786611" cy="4498926"/>
          </a:xfrm>
        </p:spPr>
        <p:txBody>
          <a:bodyPr anchor="ctr">
            <a:normAutofit/>
          </a:bodyPr>
          <a:lstStyle/>
          <a:p>
            <a:pPr marL="355600" indent="-355600" algn="just">
              <a:lnSpc>
                <a:spcPct val="120000"/>
              </a:lnSpc>
              <a:spcBef>
                <a:spcPts val="0"/>
              </a:spcBef>
              <a:spcAft>
                <a:spcPts val="600"/>
              </a:spcAft>
              <a:buNone/>
            </a:pPr>
            <a:r>
              <a:rPr lang="fr-BE" dirty="0"/>
              <a:t>Exemple : Afficher le numéro des employés qui n'ont pas de projets en cours</a:t>
            </a:r>
          </a:p>
          <a:p>
            <a:pPr marL="355600" indent="-355600" algn="just">
              <a:lnSpc>
                <a:spcPct val="120000"/>
              </a:lnSpc>
              <a:spcBef>
                <a:spcPts val="0"/>
              </a:spcBef>
              <a:spcAft>
                <a:spcPts val="600"/>
              </a:spcAft>
              <a:buNone/>
            </a:pPr>
            <a:endParaRPr lang="fr-BE" sz="1000" dirty="0"/>
          </a:p>
          <a:p>
            <a:pPr marL="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NOT IN (SELECT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120543318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907012" y="2051999"/>
            <a:ext cx="7786611" cy="4498926"/>
          </a:xfrm>
        </p:spPr>
        <p:txBody>
          <a:bodyPr anchor="ctr">
            <a:normAutofit/>
          </a:bodyPr>
          <a:lstStyle/>
          <a:p>
            <a:pPr marL="355600" indent="-355600" algn="just">
              <a:lnSpc>
                <a:spcPct val="120000"/>
              </a:lnSpc>
              <a:spcBef>
                <a:spcPts val="0"/>
              </a:spcBef>
              <a:spcAft>
                <a:spcPts val="600"/>
              </a:spcAft>
              <a:buNone/>
            </a:pPr>
            <a:r>
              <a:rPr lang="fr-BE" dirty="0"/>
              <a:t>Exemple : Rechercher le nom des départements qui n'ont pas d'employé qui gagne moins de 60000</a:t>
            </a:r>
          </a:p>
          <a:p>
            <a:pPr marL="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NomDep</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Departements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NOT IN (SELECT </a:t>
            </a:r>
            <a:r>
              <a:rPr lang="fr-BE" sz="2000" b="1" dirty="0" err="1">
                <a:latin typeface="Courier New" panose="02070309020205020404" pitchFamily="49" charset="0"/>
                <a:cs typeface="Courier New" panose="02070309020205020404" pitchFamily="49" charset="0"/>
              </a:rPr>
              <a:t>NumDep</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&lt; 60000);</a:t>
            </a:r>
          </a:p>
          <a:p>
            <a:pPr marL="0" indent="0" algn="just">
              <a:buNone/>
            </a:pPr>
            <a:endParaRPr lang="fr-BE" sz="2000" b="1" dirty="0">
              <a:latin typeface="Courier New" panose="02070309020205020404" pitchFamily="49" charset="0"/>
              <a:cs typeface="Courier New" panose="02070309020205020404" pitchFamily="49" charset="0"/>
            </a:endParaRPr>
          </a:p>
          <a:p>
            <a:pPr marL="0" indent="0" algn="just">
              <a:buNone/>
            </a:pPr>
            <a:r>
              <a:rPr lang="fr-BE" sz="2000" b="1" dirty="0">
                <a:latin typeface="Courier New" panose="02070309020205020404" pitchFamily="49" charset="0"/>
                <a:cs typeface="Courier New" panose="02070309020205020404" pitchFamily="49" charset="0"/>
              </a:rPr>
              <a:t>=&gt; </a:t>
            </a:r>
            <a:r>
              <a:rPr lang="fr-BE" dirty="0">
                <a:cs typeface="Courier New" panose="02070309020205020404" pitchFamily="49" charset="0"/>
              </a:rPr>
              <a:t>Aucune ligne sélectionnée !!!</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2465797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907012" y="2051999"/>
            <a:ext cx="7786611" cy="4498926"/>
          </a:xfrm>
        </p:spPr>
        <p:txBody>
          <a:bodyPr anchor="ctr">
            <a:normAutofit/>
          </a:bodyPr>
          <a:lstStyle/>
          <a:p>
            <a:pPr marL="355600" indent="-355600" algn="just">
              <a:lnSpc>
                <a:spcPct val="120000"/>
              </a:lnSpc>
              <a:spcBef>
                <a:spcPts val="0"/>
              </a:spcBef>
              <a:spcAft>
                <a:spcPts val="600"/>
              </a:spcAft>
              <a:buNone/>
            </a:pPr>
            <a:r>
              <a:rPr lang="fr-BE" dirty="0"/>
              <a:t>Exemple : Rechercher le nom des départements qui n'ont pas d'employé qui gagne moins de 60000</a:t>
            </a:r>
          </a:p>
          <a:p>
            <a:pPr marL="0" indent="0" algn="just">
              <a:buNone/>
            </a:pPr>
            <a:r>
              <a:rPr lang="fr-BE" dirty="0">
                <a:cs typeface="Courier New" panose="02070309020205020404" pitchFamily="49" charset="0"/>
              </a:rPr>
              <a:t>Dans </a:t>
            </a:r>
            <a:r>
              <a:rPr lang="fr-BE" dirty="0" err="1">
                <a:cs typeface="Courier New" panose="02070309020205020404" pitchFamily="49" charset="0"/>
              </a:rPr>
              <a:t>Employes</a:t>
            </a:r>
            <a:r>
              <a:rPr lang="fr-BE" dirty="0">
                <a:cs typeface="Courier New" panose="02070309020205020404" pitchFamily="49" charset="0"/>
              </a:rPr>
              <a:t> il existe des employés sans numéro de département =&gt; la requête imbriquée donne un numéro de département et NULL</a:t>
            </a:r>
          </a:p>
          <a:p>
            <a:pPr marL="0" indent="0" algn="just">
              <a:buNone/>
            </a:pPr>
            <a:r>
              <a:rPr lang="fr-BE" dirty="0">
                <a:cs typeface="Courier New" panose="02070309020205020404" pitchFamily="49" charset="0"/>
              </a:rPr>
              <a:t>Quand on fait la comparaison avec NULL dans le NOT IN, on obtient des résultats incorrects !!!</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9850012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907012" y="2051999"/>
            <a:ext cx="7786611" cy="4498926"/>
          </a:xfrm>
        </p:spPr>
        <p:txBody>
          <a:bodyPr anchor="ctr">
            <a:normAutofit fontScale="92500"/>
          </a:bodyPr>
          <a:lstStyle/>
          <a:p>
            <a:pPr marL="355600" indent="-355600" algn="just">
              <a:lnSpc>
                <a:spcPct val="120000"/>
              </a:lnSpc>
              <a:spcBef>
                <a:spcPts val="0"/>
              </a:spcBef>
              <a:spcAft>
                <a:spcPts val="600"/>
              </a:spcAft>
              <a:buNone/>
            </a:pPr>
            <a:r>
              <a:rPr lang="fr-BE" dirty="0"/>
              <a:t>Exemple : Rechercher le nom des départements qui n'ont pas d'employé qui gagne moins de 60000</a:t>
            </a:r>
          </a:p>
          <a:p>
            <a:pPr indent="-342900" algn="just">
              <a:buFont typeface="Symbol"/>
              <a:buChar char="Þ"/>
            </a:pPr>
            <a:r>
              <a:rPr lang="fr-BE" dirty="0">
                <a:cs typeface="Courier New" panose="02070309020205020404" pitchFamily="49" charset="0"/>
              </a:rPr>
              <a:t>Solution : </a:t>
            </a:r>
          </a:p>
          <a:p>
            <a:pPr indent="-342900" algn="just">
              <a:buFont typeface="Symbol"/>
              <a:buChar char="Þ"/>
            </a:pPr>
            <a:endParaRPr lang="fr-BE" sz="1000" dirty="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SELECT </a:t>
            </a:r>
            <a:r>
              <a:rPr lang="fr-BE" b="1" dirty="0" err="1">
                <a:latin typeface="Courier New" panose="02070309020205020404" pitchFamily="49" charset="0"/>
                <a:cs typeface="Courier New" panose="02070309020205020404" pitchFamily="49" charset="0"/>
              </a:rPr>
              <a:t>NomDep</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Departements</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WHERE </a:t>
            </a:r>
            <a:r>
              <a:rPr lang="fr-BE" b="1" dirty="0" err="1">
                <a:latin typeface="Courier New" panose="02070309020205020404" pitchFamily="49" charset="0"/>
                <a:cs typeface="Courier New" panose="02070309020205020404" pitchFamily="49" charset="0"/>
              </a:rPr>
              <a:t>NumDep</a:t>
            </a:r>
            <a:r>
              <a:rPr lang="fr-BE" b="1" dirty="0">
                <a:latin typeface="Courier New" panose="02070309020205020404" pitchFamily="49" charset="0"/>
                <a:cs typeface="Courier New" panose="02070309020205020404" pitchFamily="49" charset="0"/>
              </a:rPr>
              <a:t> NOT IN </a:t>
            </a:r>
          </a:p>
          <a:p>
            <a:pPr marL="0" indent="0" algn="just">
              <a:buNone/>
            </a:pPr>
            <a:r>
              <a:rPr lang="fr-BE" b="1" dirty="0">
                <a:latin typeface="Courier New" panose="02070309020205020404" pitchFamily="49" charset="0"/>
                <a:cs typeface="Courier New" panose="02070309020205020404" pitchFamily="49" charset="0"/>
              </a:rPr>
              <a:t>    (SELECT COALESCE (</a:t>
            </a:r>
            <a:r>
              <a:rPr lang="fr-BE" b="1" dirty="0" err="1">
                <a:latin typeface="Courier New" panose="02070309020205020404" pitchFamily="49" charset="0"/>
                <a:cs typeface="Courier New" panose="02070309020205020404" pitchFamily="49" charset="0"/>
              </a:rPr>
              <a:t>NumDep</a:t>
            </a:r>
            <a:r>
              <a:rPr lang="fr-BE" b="1" dirty="0">
                <a:latin typeface="Courier New" panose="02070309020205020404" pitchFamily="49" charset="0"/>
                <a:cs typeface="Courier New" panose="02070309020205020404" pitchFamily="49" charset="0"/>
              </a:rPr>
              <a:t>, 'Sans Numéro')</a:t>
            </a: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Employes</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Bareme</a:t>
            </a:r>
            <a:r>
              <a:rPr lang="fr-BE" b="1" dirty="0">
                <a:latin typeface="Courier New" panose="02070309020205020404" pitchFamily="49" charset="0"/>
                <a:cs typeface="Courier New" panose="02070309020205020404" pitchFamily="49" charset="0"/>
              </a:rPr>
              <a:t> &lt; 60000);</a:t>
            </a:r>
          </a:p>
          <a:p>
            <a:pPr marL="0" indent="0" algn="just">
              <a:buNone/>
            </a:pPr>
            <a:r>
              <a:rPr lang="fr-BE" dirty="0">
                <a:cs typeface="Courier New" panose="02070309020205020404" pitchFamily="49" charset="0"/>
              </a:rPr>
              <a:t> </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533720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68246" cy="4498926"/>
          </a:xfrm>
        </p:spPr>
        <p:txBody>
          <a:bodyPr anchor="ctr">
            <a:normAutofit/>
          </a:bodyPr>
          <a:lstStyle/>
          <a:p>
            <a:pPr marL="68580" indent="0">
              <a:buNone/>
            </a:pPr>
            <a:r>
              <a:rPr lang="fr-FR" dirty="0"/>
              <a:t>Pour la condition </a:t>
            </a:r>
            <a:r>
              <a:rPr lang="fr-FR" i="1" dirty="0" err="1"/>
              <a:t>condition_in</a:t>
            </a:r>
            <a:r>
              <a:rPr lang="fr-FR" dirty="0"/>
              <a:t>, il est aussi possible de réaliser des constructions de la forme :</a:t>
            </a:r>
            <a:endParaRPr lang="fr-BE" dirty="0"/>
          </a:p>
          <a:p>
            <a:pPr marL="68580" indent="0">
              <a:buNone/>
            </a:pPr>
            <a:r>
              <a:rPr lang="fr-FR" sz="1200" dirty="0"/>
              <a:t> </a:t>
            </a:r>
            <a:endParaRPr lang="fr-BE" sz="1200" dirty="0"/>
          </a:p>
          <a:p>
            <a:pPr marL="68580" indent="0">
              <a:buNone/>
            </a:pPr>
            <a:r>
              <a:rPr lang="fr-FR" dirty="0"/>
              <a:t>	</a:t>
            </a:r>
            <a:r>
              <a:rPr lang="en-US" i="1" dirty="0" err="1"/>
              <a:t>row_constructor</a:t>
            </a:r>
            <a:r>
              <a:rPr lang="en-US" dirty="0"/>
              <a:t> [ NOT ] IN ( </a:t>
            </a:r>
            <a:r>
              <a:rPr lang="en-US" i="1" dirty="0" err="1"/>
              <a:t>table_expression</a:t>
            </a:r>
            <a:r>
              <a:rPr lang="en-US" dirty="0"/>
              <a:t> )</a:t>
            </a:r>
            <a:endParaRPr lang="fr-BE" dirty="0"/>
          </a:p>
          <a:p>
            <a:pPr marL="68580" indent="0">
              <a:buNone/>
            </a:pPr>
            <a:r>
              <a:rPr lang="en-US" sz="1200" dirty="0"/>
              <a:t> </a:t>
            </a:r>
            <a:endParaRPr lang="fr-BE" sz="1200" dirty="0"/>
          </a:p>
          <a:p>
            <a:pPr marL="68580" indent="0">
              <a:buNone/>
            </a:pPr>
            <a:r>
              <a:rPr lang="fr-FR" dirty="0"/>
              <a:t>permettant ainsi des requêtes du type :</a:t>
            </a:r>
            <a:r>
              <a:rPr lang="fr-BE" dirty="0"/>
              <a:t> </a:t>
            </a:r>
            <a:r>
              <a:rPr lang="fr-FR" dirty="0"/>
              <a:t> </a:t>
            </a:r>
            <a:endParaRPr lang="fr-BE" dirty="0"/>
          </a:p>
          <a:p>
            <a:pPr marL="68580" indent="0">
              <a:buNone/>
            </a:pPr>
            <a:r>
              <a:rPr lang="fr-FR" sz="20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SELECT c</a:t>
            </a:r>
            <a:r>
              <a:rPr lang="en-US" sz="2000" b="1" baseline="-25000" dirty="0">
                <a:latin typeface="Courier New" panose="02070309020205020404" pitchFamily="49" charset="0"/>
                <a:cs typeface="Courier New" panose="02070309020205020404" pitchFamily="49" charset="0"/>
              </a:rPr>
              <a:t>x</a:t>
            </a:r>
            <a:r>
              <a:rPr lang="en-US" sz="2000" b="1" dirty="0">
                <a:latin typeface="Courier New" panose="02070309020205020404" pitchFamily="49" charset="0"/>
                <a:cs typeface="Courier New" panose="02070309020205020404" pitchFamily="49" charset="0"/>
              </a:rPr>
              <a:t>, ...</a:t>
            </a:r>
            <a:endParaRPr lang="fr-BE" sz="2000" b="1" dirty="0">
              <a:latin typeface="Courier New" panose="02070309020205020404" pitchFamily="49" charset="0"/>
              <a:cs typeface="Courier New" panose="02070309020205020404" pitchFamily="49" charset="0"/>
            </a:endParaRPr>
          </a:p>
          <a:p>
            <a:pPr marL="68580" indent="0">
              <a:buNone/>
            </a:pPr>
            <a:r>
              <a:rPr lang="en-US" sz="2000" b="1" dirty="0">
                <a:latin typeface="Courier New" panose="02070309020205020404" pitchFamily="49" charset="0"/>
                <a:cs typeface="Courier New" panose="02070309020205020404" pitchFamily="49" charset="0"/>
              </a:rPr>
              <a:t>      FROM T, ...</a:t>
            </a:r>
            <a:endParaRPr lang="fr-BE" sz="2000" b="1" dirty="0">
              <a:latin typeface="Courier New" panose="02070309020205020404" pitchFamily="49" charset="0"/>
              <a:cs typeface="Courier New" panose="02070309020205020404" pitchFamily="49" charset="0"/>
            </a:endParaRPr>
          </a:p>
          <a:p>
            <a:pPr marL="68580" indent="0">
              <a:buNone/>
            </a:pPr>
            <a:r>
              <a:rPr lang="en-US" sz="2000" b="1" dirty="0">
                <a:latin typeface="Courier New" panose="02070309020205020404" pitchFamily="49" charset="0"/>
                <a:cs typeface="Courier New" panose="02070309020205020404" pitchFamily="49" charset="0"/>
              </a:rPr>
              <a:t>      WHERE (c</a:t>
            </a:r>
            <a:r>
              <a:rPr lang="en-US" sz="2000" b="1" baseline="-25000" dirty="0">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 c</a:t>
            </a:r>
            <a:r>
              <a:rPr lang="en-US" sz="2000" b="1" baseline="-25000" dirty="0">
                <a:latin typeface="Courier New" panose="02070309020205020404" pitchFamily="49" charset="0"/>
                <a:cs typeface="Courier New" panose="02070309020205020404" pitchFamily="49" charset="0"/>
              </a:rPr>
              <a:t>2</a:t>
            </a:r>
            <a:r>
              <a:rPr lang="en-US" sz="2000" b="1" dirty="0">
                <a:latin typeface="Courier New" panose="02070309020205020404" pitchFamily="49" charset="0"/>
                <a:cs typeface="Courier New" panose="02070309020205020404" pitchFamily="49" charset="0"/>
              </a:rPr>
              <a:t>) IN (SELECT c</a:t>
            </a:r>
            <a:r>
              <a:rPr lang="en-US" sz="2000" b="1" baseline="-25000" dirty="0">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 c</a:t>
            </a:r>
            <a:r>
              <a:rPr lang="en-US" sz="2000" b="1" baseline="-25000" dirty="0">
                <a:latin typeface="Courier New" panose="02070309020205020404" pitchFamily="49" charset="0"/>
                <a:cs typeface="Courier New" panose="02070309020205020404" pitchFamily="49" charset="0"/>
              </a:rPr>
              <a:t>2</a:t>
            </a:r>
            <a:endParaRPr lang="fr-BE" sz="2000" b="1" dirty="0">
              <a:latin typeface="Courier New" panose="02070309020205020404" pitchFamily="49" charset="0"/>
              <a:cs typeface="Courier New" panose="02070309020205020404" pitchFamily="49" charset="0"/>
            </a:endParaRPr>
          </a:p>
          <a:p>
            <a:pPr marL="68580" indent="0">
              <a:buNone/>
            </a:pPr>
            <a:r>
              <a:rPr lang="en-US" sz="2000" b="1" dirty="0">
                <a:latin typeface="Courier New" panose="02070309020205020404" pitchFamily="49" charset="0"/>
                <a:cs typeface="Courier New" panose="02070309020205020404" pitchFamily="49" charset="0"/>
              </a:rPr>
              <a:t>                        FROM ... )</a:t>
            </a: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411854079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68246" cy="4498926"/>
          </a:xfrm>
        </p:spPr>
        <p:txBody>
          <a:bodyPr anchor="ctr">
            <a:normAutofit/>
          </a:bodyPr>
          <a:lstStyle/>
          <a:p>
            <a:pPr marL="355600" indent="-355600" algn="just">
              <a:lnSpc>
                <a:spcPct val="120000"/>
              </a:lnSpc>
              <a:spcBef>
                <a:spcPts val="0"/>
              </a:spcBef>
              <a:spcAft>
                <a:spcPts val="600"/>
              </a:spcAft>
              <a:buNone/>
            </a:pPr>
            <a:r>
              <a:rPr lang="fr-BE" dirty="0"/>
              <a:t>Exemple : Rechercher le nom et le prénom des employés qui travaillent 10 heures sur le projet p10349</a:t>
            </a:r>
          </a:p>
          <a:p>
            <a:pPr marL="0" indent="0" algn="just">
              <a:buNone/>
            </a:pPr>
            <a:r>
              <a:rPr lang="fr-BE" b="1" dirty="0">
                <a:latin typeface="Courier New" panose="02070309020205020404" pitchFamily="49" charset="0"/>
                <a:cs typeface="Courier New" panose="02070309020205020404" pitchFamily="49" charset="0"/>
              </a:rPr>
              <a:t>SELECT Nom, </a:t>
            </a:r>
            <a:r>
              <a:rPr lang="fr-BE" b="1" dirty="0" err="1">
                <a:latin typeface="Courier New" panose="02070309020205020404" pitchFamily="49" charset="0"/>
                <a:cs typeface="Courier New" panose="02070309020205020404" pitchFamily="49" charset="0"/>
              </a:rPr>
              <a:t>Prenom</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a:t>
            </a:r>
          </a:p>
          <a:p>
            <a:pPr marL="0" indent="0" algn="just">
              <a:buNone/>
            </a:pPr>
            <a:r>
              <a:rPr lang="fr-BE" b="1" dirty="0">
                <a:latin typeface="Courier New" panose="02070309020205020404" pitchFamily="49" charset="0"/>
                <a:cs typeface="Courier New" panose="02070309020205020404" pitchFamily="49" charset="0"/>
              </a:rPr>
              <a:t>WHERE (</a:t>
            </a:r>
            <a:r>
              <a:rPr lang="fr-BE" b="1" dirty="0" err="1">
                <a:latin typeface="Courier New" panose="02070309020205020404" pitchFamily="49" charset="0"/>
                <a:cs typeface="Courier New" panose="02070309020205020404" pitchFamily="49" charset="0"/>
              </a:rPr>
              <a:t>NumSecu</a:t>
            </a:r>
            <a:r>
              <a:rPr lang="fr-BE" b="1" dirty="0">
                <a:latin typeface="Courier New" panose="02070309020205020404" pitchFamily="49" charset="0"/>
                <a:cs typeface="Courier New" panose="02070309020205020404" pitchFamily="49" charset="0"/>
              </a:rPr>
              <a:t>, 10, 'p10349') IN </a:t>
            </a:r>
          </a:p>
          <a:p>
            <a:pPr marL="0" indent="0" algn="just">
              <a:buNone/>
            </a:pPr>
            <a:r>
              <a:rPr lang="fr-BE" b="1" dirty="0">
                <a:latin typeface="Courier New" panose="02070309020205020404" pitchFamily="49" charset="0"/>
                <a:cs typeface="Courier New" panose="02070309020205020404" pitchFamily="49" charset="0"/>
              </a:rPr>
              <a:t>        (SELECT </a:t>
            </a:r>
            <a:r>
              <a:rPr lang="fr-BE" b="1" dirty="0" err="1">
                <a:latin typeface="Courier New" panose="02070309020205020404" pitchFamily="49" charset="0"/>
                <a:cs typeface="Courier New" panose="02070309020205020404" pitchFamily="49" charset="0"/>
              </a:rPr>
              <a:t>NumSecu</a:t>
            </a:r>
            <a:r>
              <a:rPr lang="fr-BE" b="1" dirty="0">
                <a:latin typeface="Courier New" panose="02070309020205020404" pitchFamily="49" charset="0"/>
                <a:cs typeface="Courier New" panose="02070309020205020404" pitchFamily="49" charset="0"/>
              </a:rPr>
              <a:t>, Heures, </a:t>
            </a:r>
            <a:r>
              <a:rPr lang="fr-BE" b="1" dirty="0" err="1">
                <a:latin typeface="Courier New" panose="02070309020205020404" pitchFamily="49" charset="0"/>
                <a:cs typeface="Courier New" panose="02070309020205020404" pitchFamily="49" charset="0"/>
              </a:rPr>
              <a:t>NumPro</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EmpPro</a:t>
            </a:r>
            <a:r>
              <a:rPr lang="fr-BE"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2376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Les apports de SQL2</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Évaluation d'une </a:t>
            </a:r>
            <a:r>
              <a:rPr lang="fr-BE"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comparison_expression</a:t>
            </a:r>
            <a:r>
              <a:rPr lang="fr-BE" dirty="0"/>
              <a:t> : </a:t>
            </a:r>
          </a:p>
          <a:p>
            <a:pPr indent="-342900">
              <a:buFont typeface="Wingdings" panose="05000000000000000000" pitchFamily="2" charset="2"/>
              <a:buChar char="Ø"/>
            </a:pPr>
            <a:r>
              <a:rPr lang="fr-BE" dirty="0"/>
              <a:t>Gauche et droite sont les résultats des deux </a:t>
            </a:r>
            <a:r>
              <a:rPr lang="fr-BE" i="1" dirty="0" err="1"/>
              <a:t>row_constructors</a:t>
            </a:r>
            <a:endParaRPr lang="fr-BE" dirty="0"/>
          </a:p>
          <a:p>
            <a:pPr indent="-342900">
              <a:buFont typeface="Wingdings" panose="05000000000000000000" pitchFamily="2" charset="2"/>
              <a:buChar char="Ø"/>
            </a:pPr>
            <a:r>
              <a:rPr lang="fr-BE" dirty="0"/>
              <a:t>G</a:t>
            </a:r>
            <a:r>
              <a:rPr lang="fr-BE" baseline="-25000" dirty="0"/>
              <a:t>i</a:t>
            </a:r>
            <a:r>
              <a:rPr lang="fr-BE" dirty="0"/>
              <a:t> et D</a:t>
            </a:r>
            <a:r>
              <a:rPr lang="fr-BE" baseline="-25000" dirty="0"/>
              <a:t>i</a:t>
            </a:r>
            <a:r>
              <a:rPr lang="fr-BE" dirty="0"/>
              <a:t> sont le </a:t>
            </a:r>
            <a:r>
              <a:rPr lang="fr-BE" dirty="0" err="1"/>
              <a:t>i</a:t>
            </a:r>
            <a:r>
              <a:rPr lang="fr-BE" baseline="30000" dirty="0" err="1"/>
              <a:t>ème</a:t>
            </a:r>
            <a:r>
              <a:rPr lang="fr-BE" dirty="0"/>
              <a:t> élément de gauche et droite</a:t>
            </a:r>
          </a:p>
          <a:p>
            <a:pPr indent="-342900">
              <a:buFont typeface="Wingdings" panose="05000000000000000000" pitchFamily="2" charset="2"/>
              <a:buChar char="Ø"/>
            </a:pPr>
            <a:r>
              <a:rPr lang="fr-BE" dirty="0"/>
              <a:t>Gauche et droite doivent être de même degré (même nombre d'éléments : n)</a:t>
            </a:r>
          </a:p>
          <a:p>
            <a:pPr indent="-342900">
              <a:buFont typeface="Wingdings" panose="05000000000000000000" pitchFamily="2" charset="2"/>
              <a:buChar char="Ø"/>
            </a:pPr>
            <a:r>
              <a:rPr lang="fr-BE" dirty="0"/>
              <a:t>G</a:t>
            </a:r>
            <a:r>
              <a:rPr lang="fr-BE" baseline="-25000" dirty="0"/>
              <a:t>i</a:t>
            </a:r>
            <a:r>
              <a:rPr lang="fr-BE" dirty="0"/>
              <a:t> et D</a:t>
            </a:r>
            <a:r>
              <a:rPr lang="fr-BE" baseline="-25000" dirty="0"/>
              <a:t>i</a:t>
            </a:r>
            <a:r>
              <a:rPr lang="fr-BE" dirty="0"/>
              <a:t> doivent posséder des types de données compatibles</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118451264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a:bodyPr>
          <a:lstStyle/>
          <a:p>
            <a:pPr marL="68580" indent="0">
              <a:buNone/>
            </a:pPr>
            <a:r>
              <a:rPr lang="en-US" b="1" i="1" dirty="0" err="1"/>
              <a:t>condition_all_any</a:t>
            </a:r>
            <a:r>
              <a:rPr lang="en-US" i="1" dirty="0"/>
              <a:t> </a:t>
            </a:r>
            <a:r>
              <a:rPr lang="en-US" dirty="0"/>
              <a:t>::=</a:t>
            </a:r>
            <a:endParaRPr lang="fr-BE" dirty="0"/>
          </a:p>
          <a:p>
            <a:pPr marL="68580" indent="0">
              <a:buNone/>
            </a:pPr>
            <a:r>
              <a:rPr lang="en-US" dirty="0"/>
              <a:t>   </a:t>
            </a:r>
            <a:r>
              <a:rPr lang="en-US" i="1" dirty="0"/>
              <a:t>expression</a:t>
            </a:r>
            <a:r>
              <a:rPr lang="en-US" dirty="0"/>
              <a:t> </a:t>
            </a:r>
            <a:r>
              <a:rPr lang="en-US" i="1" dirty="0" err="1"/>
              <a:t>oper_comp</a:t>
            </a:r>
            <a:r>
              <a:rPr lang="en-US" dirty="0"/>
              <a:t> </a:t>
            </a:r>
            <a:endParaRPr lang="fr-BE" dirty="0"/>
          </a:p>
          <a:p>
            <a:pPr marL="68580" indent="0">
              <a:buNone/>
            </a:pPr>
            <a:r>
              <a:rPr lang="fr-BE" dirty="0"/>
              <a:t>   [ </a:t>
            </a:r>
            <a:r>
              <a:rPr lang="fr-BE" b="1" dirty="0"/>
              <a:t>ALL</a:t>
            </a:r>
            <a:r>
              <a:rPr lang="fr-BE" dirty="0"/>
              <a:t> | </a:t>
            </a:r>
            <a:r>
              <a:rPr lang="fr-BE" b="1" dirty="0"/>
              <a:t>ANY</a:t>
            </a:r>
            <a:r>
              <a:rPr lang="fr-BE" dirty="0"/>
              <a:t> | </a:t>
            </a:r>
            <a:r>
              <a:rPr lang="fr-BE" b="1" dirty="0"/>
              <a:t>SOME</a:t>
            </a:r>
            <a:r>
              <a:rPr lang="fr-BE" dirty="0"/>
              <a:t> ] </a:t>
            </a:r>
            <a:r>
              <a:rPr lang="fr-BE" b="1" dirty="0"/>
              <a:t>(</a:t>
            </a:r>
            <a:r>
              <a:rPr lang="fr-BE" dirty="0"/>
              <a:t> </a:t>
            </a:r>
            <a:r>
              <a:rPr lang="fr-BE" i="1" dirty="0" err="1"/>
              <a:t>sélection_une_colonne</a:t>
            </a:r>
            <a:r>
              <a:rPr lang="fr-BE" dirty="0"/>
              <a:t> </a:t>
            </a:r>
            <a:r>
              <a:rPr lang="fr-BE" b="1" dirty="0"/>
              <a:t>)</a:t>
            </a:r>
          </a:p>
          <a:p>
            <a:pPr marL="68580" indent="0">
              <a:buNone/>
            </a:pPr>
            <a:endParaRPr lang="fr-BE" b="1" dirty="0"/>
          </a:p>
          <a:p>
            <a:pPr marL="68580" indent="0">
              <a:buNone/>
            </a:pPr>
            <a:r>
              <a:rPr lang="fr-BE" dirty="0"/>
              <a:t>Le résultat de l'évaluation de </a:t>
            </a:r>
            <a:r>
              <a:rPr lang="fr-BE" dirty="0" err="1"/>
              <a:t>oper_comp</a:t>
            </a:r>
            <a:r>
              <a:rPr lang="fr-BE" dirty="0"/>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ALL</a:t>
            </a:r>
            <a:r>
              <a:rPr lang="fr-BE" dirty="0"/>
              <a:t> est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VRAI</a:t>
            </a:r>
            <a:r>
              <a:rPr lang="fr-BE" dirty="0"/>
              <a:t> uniquement dans un des deux cas suivants : </a:t>
            </a:r>
          </a:p>
          <a:p>
            <a:pPr marL="525780" indent="-457200">
              <a:buFont typeface="+mj-lt"/>
              <a:buAutoNum type="arabicPeriod"/>
            </a:pPr>
            <a:r>
              <a:rPr lang="fr-BE" dirty="0"/>
              <a:t>La comparaison indiquée par </a:t>
            </a:r>
            <a:r>
              <a:rPr lang="fr-BE" dirty="0" err="1"/>
              <a:t>oper_comp</a:t>
            </a:r>
            <a:r>
              <a:rPr lang="fr-BE" dirty="0"/>
              <a:t> est VRAIE pour toutes les valeurs du résultats du </a:t>
            </a:r>
            <a:r>
              <a:rPr lang="fr-BE" i="1" dirty="0" err="1"/>
              <a:t>selection_une_colonne</a:t>
            </a:r>
            <a:endParaRPr lang="fr-BE" i="1" dirty="0"/>
          </a:p>
          <a:p>
            <a:pPr marL="525780" indent="-457200">
              <a:buFont typeface="+mj-lt"/>
              <a:buAutoNum type="arabicPeriod"/>
            </a:pPr>
            <a:r>
              <a:rPr lang="fr-BE" dirty="0"/>
              <a:t>Le résultat du </a:t>
            </a:r>
            <a:r>
              <a:rPr lang="fr-BE" i="1" dirty="0" err="1"/>
              <a:t>selection_une_colonne</a:t>
            </a:r>
            <a:r>
              <a:rPr lang="fr-BE" dirty="0"/>
              <a:t> est vide</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144746522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a:bodyPr>
          <a:lstStyle/>
          <a:p>
            <a:pPr marL="68580" indent="0">
              <a:buNone/>
            </a:pPr>
            <a:r>
              <a:rPr lang="en-US" b="1" i="1" dirty="0" err="1"/>
              <a:t>condition_all_any</a:t>
            </a:r>
            <a:r>
              <a:rPr lang="en-US" i="1" dirty="0"/>
              <a:t> </a:t>
            </a:r>
            <a:r>
              <a:rPr lang="en-US" dirty="0"/>
              <a:t>::=</a:t>
            </a:r>
            <a:endParaRPr lang="fr-BE" dirty="0"/>
          </a:p>
          <a:p>
            <a:pPr marL="68580" indent="0">
              <a:buNone/>
            </a:pPr>
            <a:r>
              <a:rPr lang="en-US" dirty="0"/>
              <a:t>   </a:t>
            </a:r>
            <a:r>
              <a:rPr lang="en-US" i="1" dirty="0"/>
              <a:t>expression</a:t>
            </a:r>
            <a:r>
              <a:rPr lang="en-US" dirty="0"/>
              <a:t> </a:t>
            </a:r>
            <a:r>
              <a:rPr lang="en-US" i="1" dirty="0" err="1"/>
              <a:t>oper_comp</a:t>
            </a:r>
            <a:r>
              <a:rPr lang="en-US" dirty="0"/>
              <a:t> </a:t>
            </a:r>
            <a:endParaRPr lang="fr-BE" dirty="0"/>
          </a:p>
          <a:p>
            <a:pPr marL="68580" indent="0">
              <a:buNone/>
            </a:pPr>
            <a:r>
              <a:rPr lang="fr-BE" dirty="0"/>
              <a:t>   [ </a:t>
            </a:r>
            <a:r>
              <a:rPr lang="fr-BE" b="1" dirty="0"/>
              <a:t>ALL</a:t>
            </a:r>
            <a:r>
              <a:rPr lang="fr-BE" dirty="0"/>
              <a:t> | </a:t>
            </a:r>
            <a:r>
              <a:rPr lang="fr-BE" b="1" dirty="0"/>
              <a:t>ANY</a:t>
            </a:r>
            <a:r>
              <a:rPr lang="fr-BE" dirty="0"/>
              <a:t> | </a:t>
            </a:r>
            <a:r>
              <a:rPr lang="fr-BE" b="1" dirty="0"/>
              <a:t>SOME</a:t>
            </a:r>
            <a:r>
              <a:rPr lang="fr-BE" dirty="0"/>
              <a:t> ] </a:t>
            </a:r>
            <a:r>
              <a:rPr lang="fr-BE" b="1" dirty="0"/>
              <a:t>(</a:t>
            </a:r>
            <a:r>
              <a:rPr lang="fr-BE" dirty="0"/>
              <a:t> </a:t>
            </a:r>
            <a:r>
              <a:rPr lang="fr-BE" i="1" dirty="0" err="1"/>
              <a:t>sélection_une_colonne</a:t>
            </a:r>
            <a:r>
              <a:rPr lang="fr-BE" dirty="0"/>
              <a:t> </a:t>
            </a:r>
            <a:r>
              <a:rPr lang="fr-BE" b="1" dirty="0"/>
              <a:t>)</a:t>
            </a:r>
          </a:p>
          <a:p>
            <a:pPr marL="68580" indent="0">
              <a:buNone/>
            </a:pPr>
            <a:endParaRPr lang="fr-BE" b="1" dirty="0"/>
          </a:p>
          <a:p>
            <a:pPr marL="68580" indent="0">
              <a:buNone/>
            </a:pPr>
            <a:r>
              <a:rPr lang="fr-BE" dirty="0"/>
              <a:t>Le résultat de l'évaluation de </a:t>
            </a:r>
            <a:r>
              <a:rPr lang="fr-BE" dirty="0" err="1"/>
              <a:t>oper_comp</a:t>
            </a:r>
            <a:r>
              <a:rPr lang="fr-BE" dirty="0"/>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ALL</a:t>
            </a:r>
            <a:r>
              <a:rPr lang="fr-BE" dirty="0"/>
              <a:t> est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FAUX</a:t>
            </a:r>
            <a:r>
              <a:rPr lang="fr-BE" dirty="0"/>
              <a:t> si la comparaison indiquée par </a:t>
            </a:r>
            <a:r>
              <a:rPr lang="fr-BE" i="1" dirty="0" err="1"/>
              <a:t>oper_comp</a:t>
            </a:r>
            <a:r>
              <a:rPr lang="fr-BE" dirty="0"/>
              <a:t> est FAUSSE pour au moins une valeur du résultat du </a:t>
            </a:r>
            <a:r>
              <a:rPr lang="fr-BE" i="1" dirty="0" err="1"/>
              <a:t>selection_une_colonne</a:t>
            </a:r>
            <a:r>
              <a:rPr lang="fr-BE" dirty="0"/>
              <a:t>.</a:t>
            </a:r>
          </a:p>
          <a:p>
            <a:pPr marL="68580" indent="0">
              <a:buNone/>
            </a:pPr>
            <a:endParaRPr lang="fr-BE" dirty="0"/>
          </a:p>
          <a:p>
            <a:pPr marL="68580" indent="0">
              <a:buNone/>
            </a:pPr>
            <a:r>
              <a:rPr lang="fr-BE" dirty="0"/>
              <a:t>Dans tous les autres cas, le résultat de </a:t>
            </a:r>
            <a:r>
              <a:rPr lang="fr-BE" i="1" dirty="0" err="1"/>
              <a:t>oper_comp</a:t>
            </a:r>
            <a:r>
              <a:rPr lang="fr-BE" dirty="0"/>
              <a:t> ALL est INCONNU</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23006655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a:bodyPr>
          <a:lstStyle/>
          <a:p>
            <a:pPr marL="68580" indent="0">
              <a:buNone/>
            </a:pPr>
            <a:r>
              <a:rPr lang="en-US" b="1" i="1" dirty="0" err="1"/>
              <a:t>condition_all_any</a:t>
            </a:r>
            <a:r>
              <a:rPr lang="en-US" i="1" dirty="0"/>
              <a:t> </a:t>
            </a:r>
            <a:r>
              <a:rPr lang="en-US" dirty="0"/>
              <a:t>::=</a:t>
            </a:r>
            <a:endParaRPr lang="fr-BE" dirty="0"/>
          </a:p>
          <a:p>
            <a:pPr marL="68580" indent="0">
              <a:buNone/>
            </a:pPr>
            <a:r>
              <a:rPr lang="en-US" dirty="0"/>
              <a:t>   </a:t>
            </a:r>
            <a:r>
              <a:rPr lang="en-US" i="1" dirty="0"/>
              <a:t>expression</a:t>
            </a:r>
            <a:r>
              <a:rPr lang="en-US" dirty="0"/>
              <a:t> </a:t>
            </a:r>
            <a:r>
              <a:rPr lang="en-US" i="1" dirty="0" err="1"/>
              <a:t>oper_comp</a:t>
            </a:r>
            <a:r>
              <a:rPr lang="en-US" dirty="0"/>
              <a:t> </a:t>
            </a:r>
            <a:endParaRPr lang="fr-BE" dirty="0"/>
          </a:p>
          <a:p>
            <a:pPr marL="68580" indent="0">
              <a:buNone/>
            </a:pPr>
            <a:r>
              <a:rPr lang="fr-BE" dirty="0"/>
              <a:t>   [ </a:t>
            </a:r>
            <a:r>
              <a:rPr lang="fr-BE" b="1" dirty="0"/>
              <a:t>ALL</a:t>
            </a:r>
            <a:r>
              <a:rPr lang="fr-BE" dirty="0"/>
              <a:t> | </a:t>
            </a:r>
            <a:r>
              <a:rPr lang="fr-BE" b="1" dirty="0"/>
              <a:t>ANY</a:t>
            </a:r>
            <a:r>
              <a:rPr lang="fr-BE" dirty="0"/>
              <a:t> | </a:t>
            </a:r>
            <a:r>
              <a:rPr lang="fr-BE" b="1" dirty="0"/>
              <a:t>SOME</a:t>
            </a:r>
            <a:r>
              <a:rPr lang="fr-BE" dirty="0"/>
              <a:t> ] </a:t>
            </a:r>
            <a:r>
              <a:rPr lang="fr-BE" b="1" dirty="0"/>
              <a:t>(</a:t>
            </a:r>
            <a:r>
              <a:rPr lang="fr-BE" dirty="0"/>
              <a:t> </a:t>
            </a:r>
            <a:r>
              <a:rPr lang="fr-BE" i="1" dirty="0" err="1"/>
              <a:t>sélection_une_colonne</a:t>
            </a:r>
            <a:r>
              <a:rPr lang="fr-BE" dirty="0"/>
              <a:t> </a:t>
            </a:r>
            <a:r>
              <a:rPr lang="fr-BE" b="1" dirty="0"/>
              <a:t>)</a:t>
            </a:r>
          </a:p>
          <a:p>
            <a:pPr marL="68580" indent="0">
              <a:buNone/>
            </a:pPr>
            <a:endParaRPr lang="fr-BE" b="1" dirty="0"/>
          </a:p>
          <a:p>
            <a:pPr marL="68580" indent="0">
              <a:buNone/>
            </a:pPr>
            <a:r>
              <a:rPr lang="fr-BE" dirty="0"/>
              <a:t>Le résultat de l'évaluation de </a:t>
            </a:r>
            <a:r>
              <a:rPr lang="fr-BE" dirty="0" err="1"/>
              <a:t>oper_comp</a:t>
            </a:r>
            <a:r>
              <a:rPr lang="fr-BE" dirty="0"/>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ANY</a:t>
            </a:r>
            <a:r>
              <a:rPr lang="fr-BE" dirty="0"/>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SOME</a:t>
            </a:r>
            <a:r>
              <a:rPr lang="fr-BE" dirty="0"/>
              <a:t>) est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VRAI</a:t>
            </a:r>
            <a:r>
              <a:rPr lang="fr-BE" dirty="0"/>
              <a:t> si et seulement si la comparaison indiquée par </a:t>
            </a:r>
            <a:r>
              <a:rPr lang="fr-BE" i="1" dirty="0" err="1"/>
              <a:t>oper_comp</a:t>
            </a:r>
            <a:r>
              <a:rPr lang="fr-BE" dirty="0"/>
              <a:t> est VRAIE pour au moins une des valeurs du résultat du </a:t>
            </a:r>
            <a:r>
              <a:rPr lang="fr-BE" i="1" dirty="0" err="1"/>
              <a:t>selection_une_colonne</a:t>
            </a:r>
            <a:r>
              <a:rPr lang="fr-BE" dirty="0"/>
              <a:t>.</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1778494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a:bodyPr>
          <a:lstStyle/>
          <a:p>
            <a:pPr marL="68580" indent="0">
              <a:buNone/>
            </a:pPr>
            <a:r>
              <a:rPr lang="en-US" b="1" i="1" dirty="0" err="1"/>
              <a:t>condition_all_any</a:t>
            </a:r>
            <a:r>
              <a:rPr lang="en-US" i="1" dirty="0"/>
              <a:t> </a:t>
            </a:r>
            <a:r>
              <a:rPr lang="en-US" dirty="0"/>
              <a:t>::=</a:t>
            </a:r>
            <a:endParaRPr lang="fr-BE" dirty="0"/>
          </a:p>
          <a:p>
            <a:pPr marL="68580" indent="0">
              <a:buNone/>
            </a:pPr>
            <a:r>
              <a:rPr lang="en-US" dirty="0"/>
              <a:t>   </a:t>
            </a:r>
            <a:r>
              <a:rPr lang="en-US" i="1" dirty="0"/>
              <a:t>expression</a:t>
            </a:r>
            <a:r>
              <a:rPr lang="en-US" dirty="0"/>
              <a:t> </a:t>
            </a:r>
            <a:r>
              <a:rPr lang="en-US" i="1" dirty="0" err="1"/>
              <a:t>oper_comp</a:t>
            </a:r>
            <a:r>
              <a:rPr lang="en-US" dirty="0"/>
              <a:t> </a:t>
            </a:r>
            <a:endParaRPr lang="fr-BE" dirty="0"/>
          </a:p>
          <a:p>
            <a:pPr marL="68580" indent="0">
              <a:buNone/>
            </a:pPr>
            <a:r>
              <a:rPr lang="fr-BE" dirty="0"/>
              <a:t>   [ </a:t>
            </a:r>
            <a:r>
              <a:rPr lang="fr-BE" b="1" dirty="0"/>
              <a:t>ALL</a:t>
            </a:r>
            <a:r>
              <a:rPr lang="fr-BE" dirty="0"/>
              <a:t> | </a:t>
            </a:r>
            <a:r>
              <a:rPr lang="fr-BE" b="1" dirty="0"/>
              <a:t>ANY</a:t>
            </a:r>
            <a:r>
              <a:rPr lang="fr-BE" dirty="0"/>
              <a:t> | </a:t>
            </a:r>
            <a:r>
              <a:rPr lang="fr-BE" b="1" dirty="0"/>
              <a:t>SOME</a:t>
            </a:r>
            <a:r>
              <a:rPr lang="fr-BE" dirty="0"/>
              <a:t> ] </a:t>
            </a:r>
            <a:r>
              <a:rPr lang="fr-BE" b="1" dirty="0"/>
              <a:t>(</a:t>
            </a:r>
            <a:r>
              <a:rPr lang="fr-BE" dirty="0"/>
              <a:t> </a:t>
            </a:r>
            <a:r>
              <a:rPr lang="fr-BE" i="1" dirty="0" err="1"/>
              <a:t>sélection_une_colonne</a:t>
            </a:r>
            <a:r>
              <a:rPr lang="fr-BE" dirty="0"/>
              <a:t> </a:t>
            </a:r>
            <a:r>
              <a:rPr lang="fr-BE" b="1" dirty="0"/>
              <a:t>)</a:t>
            </a:r>
          </a:p>
          <a:p>
            <a:pPr marL="68580" indent="0">
              <a:buNone/>
            </a:pPr>
            <a:endParaRPr lang="fr-BE" b="1" dirty="0"/>
          </a:p>
          <a:p>
            <a:pPr marL="68580" indent="0">
              <a:buNone/>
            </a:pPr>
            <a:r>
              <a:rPr lang="fr-BE" dirty="0"/>
              <a:t>Le résultat de l'évaluation de </a:t>
            </a:r>
            <a:r>
              <a:rPr lang="fr-BE" dirty="0" err="1"/>
              <a:t>oper_comp</a:t>
            </a:r>
            <a:r>
              <a:rPr lang="fr-BE" dirty="0"/>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ANY</a:t>
            </a:r>
            <a:r>
              <a:rPr lang="fr-BE" dirty="0"/>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SOME</a:t>
            </a:r>
            <a:r>
              <a:rPr lang="fr-BE" dirty="0"/>
              <a:t>) est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FAUX</a:t>
            </a:r>
            <a:r>
              <a:rPr lang="fr-BE" dirty="0"/>
              <a:t> si la comparaison indiquée par </a:t>
            </a:r>
            <a:r>
              <a:rPr lang="fr-BE" i="1" dirty="0" err="1"/>
              <a:t>oper_comp</a:t>
            </a:r>
            <a:r>
              <a:rPr lang="fr-BE" dirty="0"/>
              <a:t> est FAUSSE pour chaque valeur du résultat du </a:t>
            </a:r>
            <a:r>
              <a:rPr lang="fr-BE" i="1" dirty="0" err="1"/>
              <a:t>selection_une_colonne</a:t>
            </a:r>
            <a:r>
              <a:rPr lang="fr-BE" dirty="0"/>
              <a:t>.</a:t>
            </a:r>
          </a:p>
          <a:p>
            <a:pPr marL="68580" indent="0">
              <a:buNone/>
            </a:pPr>
            <a:endParaRPr lang="fr-BE" dirty="0"/>
          </a:p>
          <a:p>
            <a:pPr marL="68580" indent="0">
              <a:buNone/>
            </a:pPr>
            <a:r>
              <a:rPr lang="fr-BE" dirty="0"/>
              <a:t>Dans tous les autres cas, le résultat de </a:t>
            </a:r>
            <a:r>
              <a:rPr lang="fr-BE" i="1" dirty="0" err="1"/>
              <a:t>oper_comp</a:t>
            </a:r>
            <a:r>
              <a:rPr lang="fr-BE" dirty="0"/>
              <a:t> ANY (SOME) est INCONNU</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149778330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0" y="2051999"/>
            <a:ext cx="7745667" cy="4498926"/>
          </a:xfrm>
        </p:spPr>
        <p:txBody>
          <a:bodyPr anchor="ctr">
            <a:normAutofit lnSpcReduction="10000"/>
          </a:bodyPr>
          <a:lstStyle/>
          <a:p>
            <a:pPr marL="355600" indent="-355600" algn="just">
              <a:lnSpc>
                <a:spcPct val="120000"/>
              </a:lnSpc>
              <a:spcBef>
                <a:spcPts val="0"/>
              </a:spcBef>
              <a:spcAft>
                <a:spcPts val="600"/>
              </a:spcAft>
              <a:buNone/>
            </a:pPr>
            <a:r>
              <a:rPr lang="fr-BE" dirty="0"/>
              <a:t>Exemple : Afficher le numéro des employés qui travaillent sur les projets p10346 et p10349</a:t>
            </a:r>
          </a:p>
          <a:p>
            <a:pPr marL="0" indent="0" algn="just">
              <a:buNone/>
            </a:pPr>
            <a:r>
              <a:rPr lang="fr-BE" b="1" dirty="0">
                <a:latin typeface="Courier New" panose="02070309020205020404" pitchFamily="49" charset="0"/>
                <a:cs typeface="Courier New" panose="02070309020205020404" pitchFamily="49" charset="0"/>
              </a:rPr>
              <a:t>SELECT </a:t>
            </a:r>
            <a:r>
              <a:rPr lang="fr-BE" b="1" dirty="0" err="1">
                <a:latin typeface="Courier New" panose="02070309020205020404" pitchFamily="49" charset="0"/>
                <a:cs typeface="Courier New" panose="02070309020205020404" pitchFamily="49" charset="0"/>
              </a:rPr>
              <a:t>NumSecu</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EmpPro</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WHERE </a:t>
            </a:r>
          </a:p>
          <a:p>
            <a:pPr marL="0" indent="0" algn="just">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NumPro</a:t>
            </a:r>
            <a:r>
              <a:rPr lang="fr-BE" b="1" dirty="0">
                <a:latin typeface="Courier New" panose="02070309020205020404" pitchFamily="49" charset="0"/>
                <a:cs typeface="Courier New" panose="02070309020205020404" pitchFamily="49" charset="0"/>
              </a:rPr>
              <a:t> = 'p10346'</a:t>
            </a:r>
          </a:p>
          <a:p>
            <a:pPr marL="0" indent="0" algn="just">
              <a:buNone/>
            </a:pPr>
            <a:r>
              <a:rPr lang="fr-BE" b="1" dirty="0">
                <a:latin typeface="Courier New" panose="02070309020205020404" pitchFamily="49" charset="0"/>
                <a:cs typeface="Courier New" panose="02070309020205020404" pitchFamily="49" charset="0"/>
              </a:rPr>
              <a:t>  AND </a:t>
            </a:r>
            <a:r>
              <a:rPr lang="fr-BE" b="1" dirty="0" err="1">
                <a:latin typeface="Courier New" panose="02070309020205020404" pitchFamily="49" charset="0"/>
                <a:cs typeface="Courier New" panose="02070309020205020404" pitchFamily="49" charset="0"/>
              </a:rPr>
              <a:t>NumSecu</a:t>
            </a:r>
            <a:r>
              <a:rPr lang="fr-BE" b="1" dirty="0">
                <a:latin typeface="Courier New" panose="02070309020205020404" pitchFamily="49" charset="0"/>
                <a:cs typeface="Courier New" panose="02070309020205020404" pitchFamily="49" charset="0"/>
              </a:rPr>
              <a:t> = </a:t>
            </a:r>
          </a:p>
          <a:p>
            <a:pPr marL="0" indent="0" algn="just">
              <a:buNone/>
            </a:pPr>
            <a:r>
              <a:rPr lang="fr-BE" b="1" dirty="0">
                <a:latin typeface="Courier New" panose="02070309020205020404" pitchFamily="49" charset="0"/>
                <a:cs typeface="Courier New" panose="02070309020205020404" pitchFamily="49" charset="0"/>
              </a:rPr>
              <a:t>        ANY (SELECT </a:t>
            </a:r>
            <a:r>
              <a:rPr lang="fr-BE" b="1" dirty="0" err="1">
                <a:latin typeface="Courier New" panose="02070309020205020404" pitchFamily="49" charset="0"/>
                <a:cs typeface="Courier New" panose="02070309020205020404" pitchFamily="49" charset="0"/>
              </a:rPr>
              <a:t>NumSecu</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EmpPro</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NumPro</a:t>
            </a:r>
            <a:r>
              <a:rPr lang="fr-BE" b="1" dirty="0">
                <a:latin typeface="Courier New" panose="02070309020205020404" pitchFamily="49" charset="0"/>
                <a:cs typeface="Courier New" panose="02070309020205020404" pitchFamily="49" charset="0"/>
              </a:rPr>
              <a:t> = 'p10349');</a:t>
            </a:r>
          </a:p>
          <a:p>
            <a:pPr marL="6858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289121943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Afficher le numéro des employés qui n'ont pas le plus petit salaire</a:t>
            </a:r>
          </a:p>
          <a:p>
            <a:pPr marL="0" indent="0" algn="just">
              <a:buNone/>
            </a:pPr>
            <a:r>
              <a:rPr lang="fr-BE" b="1" dirty="0">
                <a:latin typeface="Courier New" panose="02070309020205020404" pitchFamily="49" charset="0"/>
                <a:cs typeface="Courier New" panose="02070309020205020404" pitchFamily="49" charset="0"/>
              </a:rPr>
              <a:t>SELECT </a:t>
            </a:r>
            <a:r>
              <a:rPr lang="fr-BE" b="1" dirty="0" err="1">
                <a:latin typeface="Courier New" panose="02070309020205020404" pitchFamily="49" charset="0"/>
                <a:cs typeface="Courier New" panose="02070309020205020404" pitchFamily="49" charset="0"/>
              </a:rPr>
              <a:t>NumSecu</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a:t>
            </a:r>
          </a:p>
          <a:p>
            <a:pPr marL="0" indent="0" algn="just">
              <a:buNone/>
            </a:pPr>
            <a:r>
              <a:rPr lang="fr-BE" b="1" dirty="0">
                <a:latin typeface="Courier New" panose="02070309020205020404" pitchFamily="49" charset="0"/>
                <a:cs typeface="Courier New" panose="02070309020205020404" pitchFamily="49" charset="0"/>
              </a:rPr>
              <a:t>WHERE </a:t>
            </a:r>
          </a:p>
          <a:p>
            <a:pPr marL="0" indent="0" algn="just">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bareme</a:t>
            </a:r>
            <a:r>
              <a:rPr lang="fr-BE" b="1" dirty="0">
                <a:latin typeface="Courier New" panose="02070309020205020404" pitchFamily="49" charset="0"/>
                <a:cs typeface="Courier New" panose="02070309020205020404" pitchFamily="49" charset="0"/>
              </a:rPr>
              <a:t> &gt; ANY (SELECT </a:t>
            </a:r>
            <a:r>
              <a:rPr lang="fr-BE" b="1" dirty="0" err="1">
                <a:latin typeface="Courier New" panose="02070309020205020404" pitchFamily="49" charset="0"/>
                <a:cs typeface="Courier New" panose="02070309020205020404" pitchFamily="49" charset="0"/>
              </a:rPr>
              <a:t>bareme</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a:t>
            </a:r>
          </a:p>
          <a:p>
            <a:pPr marL="6858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2493902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Afficher le numéro des employés qui n'ont pas de projet en cours</a:t>
            </a:r>
          </a:p>
          <a:p>
            <a:pPr marL="0" indent="0" algn="just">
              <a:buNone/>
            </a:pPr>
            <a:r>
              <a:rPr lang="fr-BE" b="1" dirty="0">
                <a:latin typeface="Courier New" panose="02070309020205020404" pitchFamily="49" charset="0"/>
                <a:cs typeface="Courier New" panose="02070309020205020404" pitchFamily="49" charset="0"/>
              </a:rPr>
              <a:t>SELECT </a:t>
            </a:r>
            <a:r>
              <a:rPr lang="fr-BE" b="1" dirty="0" err="1">
                <a:latin typeface="Courier New" panose="02070309020205020404" pitchFamily="49" charset="0"/>
                <a:cs typeface="Courier New" panose="02070309020205020404" pitchFamily="49" charset="0"/>
              </a:rPr>
              <a:t>NumSecu</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a:t>
            </a:r>
          </a:p>
          <a:p>
            <a:pPr marL="0" indent="0" algn="just">
              <a:buNone/>
            </a:pPr>
            <a:r>
              <a:rPr lang="fr-BE" b="1" dirty="0">
                <a:latin typeface="Courier New" panose="02070309020205020404" pitchFamily="49" charset="0"/>
                <a:cs typeface="Courier New" panose="02070309020205020404" pitchFamily="49" charset="0"/>
              </a:rPr>
              <a:t>WHERE </a:t>
            </a:r>
          </a:p>
          <a:p>
            <a:pPr marL="0" indent="0" algn="just">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NumSecu</a:t>
            </a:r>
            <a:r>
              <a:rPr lang="fr-BE" b="1" dirty="0">
                <a:latin typeface="Courier New" panose="02070309020205020404" pitchFamily="49" charset="0"/>
                <a:cs typeface="Courier New" panose="02070309020205020404" pitchFamily="49" charset="0"/>
              </a:rPr>
              <a:t> &lt;&gt; ALL (SELECT </a:t>
            </a:r>
            <a:r>
              <a:rPr lang="fr-BE" b="1" dirty="0" err="1">
                <a:latin typeface="Courier New" panose="02070309020205020404" pitchFamily="49" charset="0"/>
                <a:cs typeface="Courier New" panose="02070309020205020404" pitchFamily="49" charset="0"/>
              </a:rPr>
              <a:t>NumSecu</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EmpPro</a:t>
            </a:r>
            <a:r>
              <a:rPr lang="fr-BE" b="1" dirty="0">
                <a:latin typeface="Courier New" panose="02070309020205020404" pitchFamily="49" charset="0"/>
                <a:cs typeface="Courier New" panose="02070309020205020404" pitchFamily="49" charset="0"/>
              </a:rPr>
              <a:t>);</a:t>
            </a:r>
          </a:p>
          <a:p>
            <a:pPr marL="6858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95131057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Afficher le numéro des employés qui gagnent plus que tous les employés du département d00002</a:t>
            </a:r>
          </a:p>
          <a:p>
            <a:pPr marL="0" indent="0" algn="just">
              <a:buNone/>
            </a:pPr>
            <a:r>
              <a:rPr lang="fr-BE" b="1" dirty="0">
                <a:latin typeface="Courier New" panose="02070309020205020404" pitchFamily="49" charset="0"/>
                <a:cs typeface="Courier New" panose="02070309020205020404" pitchFamily="49" charset="0"/>
              </a:rPr>
              <a:t>SELECT </a:t>
            </a:r>
            <a:r>
              <a:rPr lang="fr-BE" b="1" dirty="0" err="1">
                <a:latin typeface="Courier New" panose="02070309020205020404" pitchFamily="49" charset="0"/>
                <a:cs typeface="Courier New" panose="02070309020205020404" pitchFamily="49" charset="0"/>
              </a:rPr>
              <a:t>NumSecu</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a:t>
            </a:r>
          </a:p>
          <a:p>
            <a:pPr marL="0" indent="0" algn="just">
              <a:buNone/>
            </a:pPr>
            <a:r>
              <a:rPr lang="fr-BE" b="1" dirty="0">
                <a:latin typeface="Courier New" panose="02070309020205020404" pitchFamily="49" charset="0"/>
                <a:cs typeface="Courier New" panose="02070309020205020404" pitchFamily="49" charset="0"/>
              </a:rPr>
              <a:t>WHERE </a:t>
            </a:r>
          </a:p>
          <a:p>
            <a:pPr marL="0" indent="0" algn="just">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Bareme</a:t>
            </a:r>
            <a:r>
              <a:rPr lang="fr-BE" b="1" dirty="0">
                <a:latin typeface="Courier New" panose="02070309020205020404" pitchFamily="49" charset="0"/>
                <a:cs typeface="Courier New" panose="02070309020205020404" pitchFamily="49" charset="0"/>
              </a:rPr>
              <a:t> &gt; ALL (SELECT </a:t>
            </a:r>
            <a:r>
              <a:rPr lang="fr-BE" b="1" dirty="0" err="1">
                <a:latin typeface="Courier New" panose="02070309020205020404" pitchFamily="49" charset="0"/>
                <a:cs typeface="Courier New" panose="02070309020205020404" pitchFamily="49" charset="0"/>
              </a:rPr>
              <a:t>Bareme</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Employes</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NumDep</a:t>
            </a:r>
            <a:r>
              <a:rPr lang="fr-BE" b="1" dirty="0">
                <a:latin typeface="Courier New" panose="02070309020205020404" pitchFamily="49" charset="0"/>
                <a:cs typeface="Courier New" panose="02070309020205020404" pitchFamily="49" charset="0"/>
              </a:rPr>
              <a:t> = 'd00002');</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25857338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Afficher le nom des employés qui ont le salaire le plus élevé</a:t>
            </a:r>
          </a:p>
          <a:p>
            <a:pPr marL="0" indent="0" algn="just">
              <a:buNone/>
            </a:pPr>
            <a:r>
              <a:rPr lang="fr-BE" b="1" dirty="0">
                <a:latin typeface="Courier New" panose="02070309020205020404" pitchFamily="49" charset="0"/>
                <a:cs typeface="Courier New" panose="02070309020205020404" pitchFamily="49" charset="0"/>
              </a:rPr>
              <a:t>SELECT Nom</a:t>
            </a: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a:t>
            </a:r>
          </a:p>
          <a:p>
            <a:pPr marL="0" indent="0" algn="just">
              <a:buNone/>
            </a:pPr>
            <a:r>
              <a:rPr lang="fr-BE" b="1" dirty="0">
                <a:latin typeface="Courier New" panose="02070309020205020404" pitchFamily="49" charset="0"/>
                <a:cs typeface="Courier New" panose="02070309020205020404" pitchFamily="49" charset="0"/>
              </a:rPr>
              <a:t>WHERE </a:t>
            </a:r>
            <a:r>
              <a:rPr lang="fr-BE" b="1" dirty="0" err="1">
                <a:latin typeface="Courier New" panose="02070309020205020404" pitchFamily="49" charset="0"/>
                <a:cs typeface="Courier New" panose="02070309020205020404" pitchFamily="49" charset="0"/>
              </a:rPr>
              <a:t>Bareme</a:t>
            </a:r>
            <a:r>
              <a:rPr lang="fr-BE" b="1" dirty="0">
                <a:latin typeface="Courier New" panose="02070309020205020404" pitchFamily="49" charset="0"/>
                <a:cs typeface="Courier New" panose="02070309020205020404" pitchFamily="49" charset="0"/>
              </a:rPr>
              <a:t> &gt;= </a:t>
            </a:r>
          </a:p>
          <a:p>
            <a:pPr marL="0" indent="0" algn="just">
              <a:buNone/>
            </a:pPr>
            <a:r>
              <a:rPr lang="fr-BE" b="1" dirty="0">
                <a:latin typeface="Courier New" panose="02070309020205020404" pitchFamily="49" charset="0"/>
                <a:cs typeface="Courier New" panose="02070309020205020404" pitchFamily="49" charset="0"/>
              </a:rPr>
              <a:t>        ALL (SELECT </a:t>
            </a:r>
            <a:r>
              <a:rPr lang="fr-BE" b="1" dirty="0" err="1">
                <a:latin typeface="Courier New" panose="02070309020205020404" pitchFamily="49" charset="0"/>
                <a:cs typeface="Courier New" panose="02070309020205020404" pitchFamily="49" charset="0"/>
              </a:rPr>
              <a:t>Bareme</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Employes</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bareme</a:t>
            </a:r>
            <a:r>
              <a:rPr lang="fr-BE" b="1" dirty="0">
                <a:latin typeface="Courier New" panose="02070309020205020404" pitchFamily="49" charset="0"/>
                <a:cs typeface="Courier New" panose="02070309020205020404" pitchFamily="49" charset="0"/>
              </a:rPr>
              <a:t> IS NOT NULL);</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4396095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Afficher le nom des employés ont le salaire le plus élevé</a:t>
            </a:r>
          </a:p>
          <a:p>
            <a:pPr marL="0" indent="0" algn="just">
              <a:buNone/>
            </a:pPr>
            <a:r>
              <a:rPr lang="fr-BE" b="1" dirty="0">
                <a:latin typeface="Courier New" panose="02070309020205020404" pitchFamily="49" charset="0"/>
                <a:cs typeface="Courier New" panose="02070309020205020404" pitchFamily="49" charset="0"/>
              </a:rPr>
              <a:t>SELECT Nom</a:t>
            </a: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a:t>
            </a:r>
          </a:p>
          <a:p>
            <a:pPr marL="0" indent="0" algn="just">
              <a:buNone/>
            </a:pPr>
            <a:r>
              <a:rPr lang="fr-BE" b="1" dirty="0">
                <a:latin typeface="Courier New" panose="02070309020205020404" pitchFamily="49" charset="0"/>
                <a:cs typeface="Courier New" panose="02070309020205020404" pitchFamily="49" charset="0"/>
              </a:rPr>
              <a:t>WHERE </a:t>
            </a:r>
            <a:r>
              <a:rPr lang="fr-BE" b="1" dirty="0" err="1">
                <a:latin typeface="Courier New" panose="02070309020205020404" pitchFamily="49" charset="0"/>
                <a:cs typeface="Courier New" panose="02070309020205020404" pitchFamily="49" charset="0"/>
              </a:rPr>
              <a:t>Bareme</a:t>
            </a:r>
            <a:r>
              <a:rPr lang="fr-BE" b="1" dirty="0">
                <a:latin typeface="Courier New" panose="02070309020205020404" pitchFamily="49" charset="0"/>
                <a:cs typeface="Courier New" panose="02070309020205020404" pitchFamily="49" charset="0"/>
              </a:rPr>
              <a:t> = </a:t>
            </a:r>
          </a:p>
          <a:p>
            <a:pPr marL="0" indent="0" algn="just">
              <a:buNone/>
            </a:pPr>
            <a:r>
              <a:rPr lang="fr-BE" b="1" dirty="0">
                <a:latin typeface="Courier New" panose="02070309020205020404" pitchFamily="49" charset="0"/>
                <a:cs typeface="Courier New" panose="02070309020205020404" pitchFamily="49" charset="0"/>
              </a:rPr>
              <a:t>        (SELECT MAX(</a:t>
            </a:r>
            <a:r>
              <a:rPr lang="fr-BE" b="1" dirty="0" err="1">
                <a:latin typeface="Courier New" panose="02070309020205020404" pitchFamily="49" charset="0"/>
                <a:cs typeface="Courier New" panose="02070309020205020404" pitchFamily="49" charset="0"/>
              </a:rPr>
              <a:t>Bareme</a:t>
            </a:r>
            <a:r>
              <a:rPr lang="fr-BE" b="1" dirty="0">
                <a:latin typeface="Courier New" panose="02070309020205020404" pitchFamily="49" charset="0"/>
                <a:cs typeface="Courier New" panose="02070309020205020404" pitchFamily="49" charset="0"/>
              </a:rPr>
              <a:t>)</a:t>
            </a: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203383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Les apports de SQL2</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Évaluation d'une </a:t>
            </a:r>
            <a:r>
              <a:rPr lang="fr-BE"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comparison_expression</a:t>
            </a:r>
            <a:r>
              <a:rPr lang="fr-BE" dirty="0"/>
              <a:t> : </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
        <p:nvSpPr>
          <p:cNvPr id="6" name="ZoneTexte 5"/>
          <p:cNvSpPr txBox="1"/>
          <p:nvPr/>
        </p:nvSpPr>
        <p:spPr>
          <a:xfrm>
            <a:off x="1097255" y="2853906"/>
            <a:ext cx="7309766" cy="3170099"/>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pPr>
              <a:buFontTx/>
              <a:buNone/>
            </a:pPr>
            <a:r>
              <a:rPr lang="fr-FR" altLang="fr-FR" sz="2000" dirty="0"/>
              <a:t>gauche </a:t>
            </a:r>
            <a:r>
              <a:rPr lang="fr-FR" altLang="fr-FR" sz="2000" b="1" dirty="0">
                <a:solidFill>
                  <a:schemeClr val="bg2">
                    <a:lumMod val="50000"/>
                  </a:schemeClr>
                </a:solidFill>
              </a:rPr>
              <a:t>=</a:t>
            </a:r>
            <a:r>
              <a:rPr lang="fr-FR" altLang="fr-FR" sz="2000" dirty="0"/>
              <a:t> droite est vrai         Gi = Di </a:t>
            </a:r>
            <a:r>
              <a:rPr lang="fr-FR" altLang="fr-FR" sz="2000" dirty="0">
                <a:sym typeface="Symbol" pitchFamily="18" charset="2"/>
              </a:rPr>
              <a:t></a:t>
            </a:r>
            <a:r>
              <a:rPr lang="fr-FR" altLang="fr-FR" sz="2000" dirty="0"/>
              <a:t> i est vrai.</a:t>
            </a:r>
          </a:p>
          <a:p>
            <a:pPr>
              <a:buFontTx/>
              <a:buNone/>
            </a:pPr>
            <a:r>
              <a:rPr lang="fr-FR" altLang="fr-FR" sz="2000" dirty="0"/>
              <a:t>gauche </a:t>
            </a:r>
            <a:r>
              <a:rPr lang="fr-FR" altLang="fr-FR" sz="2000" b="1" dirty="0">
                <a:solidFill>
                  <a:schemeClr val="bg2">
                    <a:lumMod val="50000"/>
                  </a:schemeClr>
                </a:solidFill>
              </a:rPr>
              <a:t>&lt;&gt;</a:t>
            </a:r>
            <a:r>
              <a:rPr lang="fr-FR" altLang="fr-FR" sz="2000" dirty="0"/>
              <a:t> droite est vrai </a:t>
            </a:r>
            <a:r>
              <a:rPr lang="fr-FR" altLang="fr-FR" sz="2000" dirty="0">
                <a:sym typeface="Symbol" pitchFamily="18" charset="2"/>
              </a:rPr>
              <a:t>        </a:t>
            </a:r>
            <a:r>
              <a:rPr lang="fr-FR" altLang="fr-FR" sz="2000" dirty="0"/>
              <a:t> </a:t>
            </a:r>
            <a:r>
              <a:rPr lang="fr-FR" altLang="fr-FR" sz="2000" dirty="0">
                <a:sym typeface="Symbol" pitchFamily="18" charset="2"/>
              </a:rPr>
              <a:t></a:t>
            </a:r>
            <a:r>
              <a:rPr lang="fr-FR" altLang="fr-FR" sz="2000" dirty="0"/>
              <a:t> i tel que Gi &lt;&gt; Di est vrai.</a:t>
            </a:r>
          </a:p>
          <a:p>
            <a:pPr>
              <a:buFontTx/>
              <a:buNone/>
            </a:pPr>
            <a:r>
              <a:rPr lang="fr-FR" altLang="fr-FR" sz="2000" dirty="0"/>
              <a:t>gauche </a:t>
            </a:r>
            <a:r>
              <a:rPr lang="fr-FR" altLang="fr-FR" sz="2000" b="1" dirty="0">
                <a:solidFill>
                  <a:schemeClr val="bg2">
                    <a:lumMod val="50000"/>
                  </a:schemeClr>
                </a:solidFill>
              </a:rPr>
              <a:t>&lt;</a:t>
            </a:r>
            <a:r>
              <a:rPr lang="fr-FR" altLang="fr-FR" sz="2000" dirty="0">
                <a:solidFill>
                  <a:srgbClr val="FF0000"/>
                </a:solidFill>
              </a:rPr>
              <a:t> </a:t>
            </a:r>
            <a:r>
              <a:rPr lang="fr-FR" altLang="fr-FR" sz="2000" dirty="0"/>
              <a:t>droite est vrai</a:t>
            </a:r>
          </a:p>
          <a:p>
            <a:pPr>
              <a:buFontTx/>
              <a:buNone/>
            </a:pPr>
            <a:r>
              <a:rPr lang="fr-FR" altLang="fr-FR" sz="2000" dirty="0"/>
              <a:t>		</a:t>
            </a:r>
            <a:r>
              <a:rPr lang="fr-FR" altLang="fr-FR" sz="2000" dirty="0">
                <a:sym typeface="Symbol" pitchFamily="18" charset="2"/>
              </a:rPr>
              <a:t></a:t>
            </a:r>
            <a:r>
              <a:rPr lang="fr-FR" altLang="fr-FR" sz="2000" dirty="0"/>
              <a:t> j tel que </a:t>
            </a:r>
            <a:r>
              <a:rPr lang="fr-FR" altLang="fr-FR" sz="2000" dirty="0" err="1"/>
              <a:t>Gj</a:t>
            </a:r>
            <a:r>
              <a:rPr lang="fr-FR" altLang="fr-FR" sz="2000" dirty="0"/>
              <a:t> &lt; Dj est vrai et </a:t>
            </a:r>
            <a:r>
              <a:rPr lang="fr-FR" altLang="fr-FR" sz="2000" dirty="0">
                <a:sym typeface="Symbol" pitchFamily="18" charset="2"/>
              </a:rPr>
              <a:t></a:t>
            </a:r>
            <a:r>
              <a:rPr lang="fr-FR" altLang="fr-FR" sz="2000" dirty="0"/>
              <a:t> i &lt; j Gi = Di est vrai.</a:t>
            </a:r>
          </a:p>
          <a:p>
            <a:pPr>
              <a:buFontTx/>
              <a:buNone/>
            </a:pPr>
            <a:r>
              <a:rPr lang="fr-FR" altLang="fr-FR" sz="2000" dirty="0"/>
              <a:t>gauche </a:t>
            </a:r>
            <a:r>
              <a:rPr lang="fr-FR" altLang="fr-FR" sz="2000" b="1" dirty="0">
                <a:solidFill>
                  <a:schemeClr val="bg2">
                    <a:lumMod val="50000"/>
                  </a:schemeClr>
                </a:solidFill>
              </a:rPr>
              <a:t>&gt;</a:t>
            </a:r>
            <a:r>
              <a:rPr lang="fr-FR" altLang="fr-FR" sz="2000" dirty="0"/>
              <a:t> droite est vrai</a:t>
            </a:r>
          </a:p>
          <a:p>
            <a:pPr>
              <a:buFontTx/>
              <a:buNone/>
            </a:pPr>
            <a:r>
              <a:rPr lang="fr-FR" altLang="fr-FR" sz="2000" dirty="0"/>
              <a:t>		</a:t>
            </a:r>
            <a:r>
              <a:rPr lang="fr-FR" altLang="fr-FR" sz="2000" dirty="0">
                <a:sym typeface="Symbol" pitchFamily="18" charset="2"/>
              </a:rPr>
              <a:t></a:t>
            </a:r>
            <a:r>
              <a:rPr lang="fr-FR" altLang="fr-FR" sz="2000" dirty="0"/>
              <a:t> j tel que </a:t>
            </a:r>
            <a:r>
              <a:rPr lang="fr-FR" altLang="fr-FR" sz="2000" dirty="0" err="1"/>
              <a:t>Gj</a:t>
            </a:r>
            <a:r>
              <a:rPr lang="fr-FR" altLang="fr-FR" sz="2000" dirty="0"/>
              <a:t> &gt; Dj est vrai et </a:t>
            </a:r>
            <a:r>
              <a:rPr lang="fr-FR" altLang="fr-FR" sz="2000" dirty="0">
                <a:sym typeface="Symbol" pitchFamily="18" charset="2"/>
              </a:rPr>
              <a:t></a:t>
            </a:r>
            <a:r>
              <a:rPr lang="fr-FR" altLang="fr-FR" sz="2000" dirty="0"/>
              <a:t> i &lt; j Gi = Di est vrai.</a:t>
            </a:r>
          </a:p>
          <a:p>
            <a:pPr>
              <a:buFontTx/>
              <a:buNone/>
            </a:pPr>
            <a:r>
              <a:rPr lang="fr-FR" altLang="fr-FR" sz="2000" dirty="0"/>
              <a:t>gauche </a:t>
            </a:r>
            <a:r>
              <a:rPr lang="fr-FR" altLang="fr-FR" sz="2000" b="1" dirty="0">
                <a:solidFill>
                  <a:schemeClr val="bg2">
                    <a:lumMod val="50000"/>
                  </a:schemeClr>
                </a:solidFill>
                <a:sym typeface="Symbol" pitchFamily="18" charset="2"/>
              </a:rPr>
              <a:t></a:t>
            </a:r>
            <a:r>
              <a:rPr lang="fr-FR" altLang="fr-FR" sz="2000" dirty="0">
                <a:solidFill>
                  <a:srgbClr val="FF0000"/>
                </a:solidFill>
              </a:rPr>
              <a:t> </a:t>
            </a:r>
            <a:r>
              <a:rPr lang="fr-FR" altLang="fr-FR" sz="2000" dirty="0"/>
              <a:t>droite est vrai</a:t>
            </a:r>
          </a:p>
          <a:p>
            <a:pPr>
              <a:buFontTx/>
              <a:buNone/>
            </a:pPr>
            <a:r>
              <a:rPr lang="fr-FR" altLang="fr-FR" sz="2000" dirty="0"/>
              <a:t>		gauche &lt; droite est vrai </a:t>
            </a:r>
            <a:r>
              <a:rPr lang="fr-FR" altLang="fr-FR" sz="2000" dirty="0">
                <a:solidFill>
                  <a:schemeClr val="accent2"/>
                </a:solidFill>
              </a:rPr>
              <a:t>ou </a:t>
            </a:r>
            <a:r>
              <a:rPr lang="fr-FR" altLang="fr-FR" sz="2000" dirty="0"/>
              <a:t>gauche = droite est vrai.</a:t>
            </a:r>
          </a:p>
          <a:p>
            <a:pPr>
              <a:buFontTx/>
              <a:buNone/>
            </a:pPr>
            <a:r>
              <a:rPr lang="fr-FR" altLang="fr-FR" sz="2000" dirty="0"/>
              <a:t>gauche </a:t>
            </a:r>
            <a:r>
              <a:rPr lang="fr-FR" altLang="fr-FR" sz="2000" b="1" dirty="0">
                <a:solidFill>
                  <a:schemeClr val="bg2">
                    <a:lumMod val="50000"/>
                  </a:schemeClr>
                </a:solidFill>
                <a:sym typeface="Symbol" pitchFamily="18" charset="2"/>
              </a:rPr>
              <a:t></a:t>
            </a:r>
            <a:r>
              <a:rPr lang="fr-FR" altLang="fr-FR" sz="2000" dirty="0"/>
              <a:t> droite est vrai</a:t>
            </a:r>
          </a:p>
          <a:p>
            <a:pPr>
              <a:buFontTx/>
              <a:buNone/>
            </a:pPr>
            <a:r>
              <a:rPr lang="fr-FR" altLang="fr-FR" sz="2000" dirty="0"/>
              <a:t>		gauche &gt; droite est vrai </a:t>
            </a:r>
            <a:r>
              <a:rPr lang="fr-FR" altLang="fr-FR" sz="2000" dirty="0">
                <a:solidFill>
                  <a:schemeClr val="accent2"/>
                </a:solidFill>
              </a:rPr>
              <a:t>ou</a:t>
            </a:r>
            <a:r>
              <a:rPr lang="fr-FR" altLang="fr-FR" sz="2000" dirty="0"/>
              <a:t> gauche = droite est vrai.</a:t>
            </a:r>
          </a:p>
        </p:txBody>
      </p:sp>
      <p:sp>
        <p:nvSpPr>
          <p:cNvPr id="4" name="Double flèche horizontale 3"/>
          <p:cNvSpPr/>
          <p:nvPr/>
        </p:nvSpPr>
        <p:spPr>
          <a:xfrm>
            <a:off x="3635999" y="2967589"/>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Double flèche horizontale 6"/>
          <p:cNvSpPr/>
          <p:nvPr/>
        </p:nvSpPr>
        <p:spPr>
          <a:xfrm>
            <a:off x="3852000" y="3312000"/>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Double flèche horizontale 7"/>
          <p:cNvSpPr/>
          <p:nvPr/>
        </p:nvSpPr>
        <p:spPr>
          <a:xfrm>
            <a:off x="3668988" y="3600418"/>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Double flèche horizontale 8"/>
          <p:cNvSpPr/>
          <p:nvPr/>
        </p:nvSpPr>
        <p:spPr>
          <a:xfrm>
            <a:off x="3672000" y="4212000"/>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Double flèche horizontale 9"/>
          <p:cNvSpPr/>
          <p:nvPr/>
        </p:nvSpPr>
        <p:spPr>
          <a:xfrm>
            <a:off x="3672000" y="4824000"/>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Double flèche horizontale 10"/>
          <p:cNvSpPr/>
          <p:nvPr/>
        </p:nvSpPr>
        <p:spPr>
          <a:xfrm>
            <a:off x="3672000" y="5436000"/>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97919846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fontScale="92500" lnSpcReduction="10000"/>
          </a:bodyPr>
          <a:lstStyle/>
          <a:p>
            <a:pPr marL="355600" indent="-355600" algn="just">
              <a:lnSpc>
                <a:spcPct val="120000"/>
              </a:lnSpc>
              <a:spcBef>
                <a:spcPts val="0"/>
              </a:spcBef>
              <a:spcAft>
                <a:spcPts val="600"/>
              </a:spcAft>
              <a:buNone/>
            </a:pPr>
            <a:r>
              <a:rPr lang="fr-BE" dirty="0"/>
              <a:t>Exemple : Afficher le nom et le prénom des employés qui ont la plus petite charge hebdomadaire</a:t>
            </a:r>
          </a:p>
          <a:p>
            <a:pPr marL="0" indent="0" algn="just">
              <a:buNone/>
            </a:pPr>
            <a:r>
              <a:rPr lang="fr-BE" b="1" dirty="0">
                <a:latin typeface="Courier New" panose="02070309020205020404" pitchFamily="49" charset="0"/>
                <a:cs typeface="Courier New" panose="02070309020205020404" pitchFamily="49" charset="0"/>
              </a:rPr>
              <a:t>CREATE OR REPLACE VIEW </a:t>
            </a:r>
            <a:r>
              <a:rPr lang="fr-BE" b="1" dirty="0" err="1">
                <a:latin typeface="Courier New" panose="02070309020205020404" pitchFamily="49" charset="0"/>
                <a:cs typeface="Courier New" panose="02070309020205020404" pitchFamily="49" charset="0"/>
              </a:rPr>
              <a:t>Temp</a:t>
            </a:r>
            <a:r>
              <a:rPr lang="fr-BE" b="1" dirty="0">
                <a:latin typeface="Courier New" panose="02070309020205020404" pitchFamily="49" charset="0"/>
                <a:cs typeface="Courier New" panose="02070309020205020404" pitchFamily="49" charset="0"/>
              </a:rPr>
              <a:t> AS (</a:t>
            </a:r>
          </a:p>
          <a:p>
            <a:pPr marL="0" indent="0" algn="just">
              <a:buNone/>
            </a:pPr>
            <a:r>
              <a:rPr lang="fr-BE" b="1" dirty="0">
                <a:latin typeface="Courier New" panose="02070309020205020404" pitchFamily="49" charset="0"/>
                <a:cs typeface="Courier New" panose="02070309020205020404" pitchFamily="49" charset="0"/>
              </a:rPr>
              <a:t>SELECT Nom, </a:t>
            </a:r>
            <a:r>
              <a:rPr lang="fr-BE" b="1" dirty="0" err="1">
                <a:latin typeface="Courier New" panose="02070309020205020404" pitchFamily="49" charset="0"/>
                <a:cs typeface="Courier New" panose="02070309020205020404" pitchFamily="49" charset="0"/>
              </a:rPr>
              <a:t>Prenom</a:t>
            </a:r>
            <a:r>
              <a:rPr lang="fr-BE" b="1" dirty="0">
                <a:latin typeface="Courier New" panose="02070309020205020404" pitchFamily="49" charset="0"/>
                <a:cs typeface="Courier New" panose="02070309020205020404" pitchFamily="49" charset="0"/>
              </a:rPr>
              <a:t>, SUM(heures) </a:t>
            </a:r>
            <a:r>
              <a:rPr lang="fr-BE" b="1" dirty="0" err="1">
                <a:latin typeface="Courier New" panose="02070309020205020404" pitchFamily="49" charset="0"/>
                <a:cs typeface="Courier New" panose="02070309020205020404" pitchFamily="49" charset="0"/>
              </a:rPr>
              <a:t>NbHeures</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JOIN </a:t>
            </a:r>
            <a:r>
              <a:rPr lang="fr-BE" b="1" dirty="0" err="1">
                <a:latin typeface="Courier New" panose="02070309020205020404" pitchFamily="49" charset="0"/>
                <a:cs typeface="Courier New" panose="02070309020205020404" pitchFamily="49" charset="0"/>
              </a:rPr>
              <a:t>EmpPro</a:t>
            </a:r>
            <a:r>
              <a:rPr lang="fr-BE" b="1" dirty="0">
                <a:latin typeface="Courier New" panose="02070309020205020404" pitchFamily="49" charset="0"/>
                <a:cs typeface="Courier New" panose="02070309020205020404" pitchFamily="49" charset="0"/>
              </a:rPr>
              <a:t> USING (</a:t>
            </a:r>
            <a:r>
              <a:rPr lang="fr-BE" b="1" dirty="0" err="1">
                <a:latin typeface="Courier New" panose="02070309020205020404" pitchFamily="49" charset="0"/>
                <a:cs typeface="Courier New" panose="02070309020205020404" pitchFamily="49" charset="0"/>
              </a:rPr>
              <a:t>NumSecu</a:t>
            </a:r>
            <a:r>
              <a:rPr lang="fr-BE" b="1" dirty="0">
                <a:latin typeface="Courier New" panose="02070309020205020404" pitchFamily="49" charset="0"/>
                <a:cs typeface="Courier New" panose="02070309020205020404" pitchFamily="49" charset="0"/>
              </a:rPr>
              <a:t>)</a:t>
            </a:r>
          </a:p>
          <a:p>
            <a:pPr marL="0" indent="0" algn="just">
              <a:buNone/>
            </a:pPr>
            <a:r>
              <a:rPr lang="fr-BE" b="1" dirty="0">
                <a:latin typeface="Courier New" panose="02070309020205020404" pitchFamily="49" charset="0"/>
                <a:cs typeface="Courier New" panose="02070309020205020404" pitchFamily="49" charset="0"/>
              </a:rPr>
              <a:t>GROUP BY </a:t>
            </a:r>
            <a:r>
              <a:rPr lang="fr-BE" b="1" dirty="0" err="1">
                <a:latin typeface="Courier New" panose="02070309020205020404" pitchFamily="49" charset="0"/>
                <a:cs typeface="Courier New" panose="02070309020205020404" pitchFamily="49" charset="0"/>
              </a:rPr>
              <a:t>NumSecu</a:t>
            </a:r>
            <a:r>
              <a:rPr lang="fr-BE" b="1" dirty="0">
                <a:latin typeface="Courier New" panose="02070309020205020404" pitchFamily="49" charset="0"/>
                <a:cs typeface="Courier New" panose="02070309020205020404" pitchFamily="49" charset="0"/>
              </a:rPr>
              <a:t>, Nom, </a:t>
            </a:r>
            <a:r>
              <a:rPr lang="fr-BE" b="1" dirty="0" err="1">
                <a:latin typeface="Courier New" panose="02070309020205020404" pitchFamily="49" charset="0"/>
                <a:cs typeface="Courier New" panose="02070309020205020404" pitchFamily="49" charset="0"/>
              </a:rPr>
              <a:t>Prenom</a:t>
            </a:r>
            <a:r>
              <a:rPr lang="fr-BE" b="1" dirty="0">
                <a:latin typeface="Courier New" panose="02070309020205020404" pitchFamily="49" charset="0"/>
                <a:cs typeface="Courier New" panose="02070309020205020404" pitchFamily="49" charset="0"/>
              </a:rPr>
              <a:t>);</a:t>
            </a:r>
          </a:p>
          <a:p>
            <a:pPr marL="0" indent="0" algn="just">
              <a:buNone/>
            </a:pP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SELECT *</a:t>
            </a: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Temp</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WHERE </a:t>
            </a:r>
            <a:r>
              <a:rPr lang="fr-BE" b="1" dirty="0" err="1">
                <a:latin typeface="Courier New" panose="02070309020205020404" pitchFamily="49" charset="0"/>
                <a:cs typeface="Courier New" panose="02070309020205020404" pitchFamily="49" charset="0"/>
              </a:rPr>
              <a:t>NbHeures</a:t>
            </a:r>
            <a:r>
              <a:rPr lang="fr-BE" b="1" dirty="0">
                <a:latin typeface="Courier New" panose="02070309020205020404" pitchFamily="49" charset="0"/>
                <a:cs typeface="Courier New" panose="02070309020205020404" pitchFamily="49" charset="0"/>
              </a:rPr>
              <a:t> = (SELECT MIN(</a:t>
            </a:r>
            <a:r>
              <a:rPr lang="fr-BE" b="1" dirty="0" err="1">
                <a:latin typeface="Courier New" panose="02070309020205020404" pitchFamily="49" charset="0"/>
                <a:cs typeface="Courier New" panose="02070309020205020404" pitchFamily="49" charset="0"/>
              </a:rPr>
              <a:t>NbHeures</a:t>
            </a:r>
            <a:r>
              <a:rPr lang="fr-BE" b="1" dirty="0">
                <a:latin typeface="Courier New" panose="02070309020205020404" pitchFamily="49" charset="0"/>
                <a:cs typeface="Courier New" panose="02070309020205020404" pitchFamily="49" charset="0"/>
              </a:rPr>
              <a:t>) </a:t>
            </a: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Temp</a:t>
            </a:r>
            <a:r>
              <a:rPr lang="fr-BE"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45733443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lnSpcReduction="10000"/>
          </a:bodyPr>
          <a:lstStyle/>
          <a:p>
            <a:pPr marL="355600" indent="-355600" algn="just">
              <a:lnSpc>
                <a:spcPct val="120000"/>
              </a:lnSpc>
              <a:spcBef>
                <a:spcPts val="0"/>
              </a:spcBef>
              <a:spcAft>
                <a:spcPts val="600"/>
              </a:spcAft>
              <a:buNone/>
            </a:pPr>
            <a:r>
              <a:rPr lang="fr-BE" dirty="0"/>
              <a:t>Exemple : Afficher le nom et le prénom des employés qui ont la plus petite charge hebdomadaire</a:t>
            </a:r>
          </a:p>
          <a:p>
            <a:pPr marL="0" indent="0" algn="just">
              <a:buNone/>
            </a:pPr>
            <a:r>
              <a:rPr lang="fr-BE" b="1" dirty="0">
                <a:latin typeface="Courier New" panose="02070309020205020404" pitchFamily="49" charset="0"/>
                <a:cs typeface="Courier New" panose="02070309020205020404" pitchFamily="49" charset="0"/>
              </a:rPr>
              <a:t>SELECT Nom, </a:t>
            </a:r>
            <a:r>
              <a:rPr lang="fr-BE" b="1" dirty="0" err="1">
                <a:latin typeface="Courier New" panose="02070309020205020404" pitchFamily="49" charset="0"/>
                <a:cs typeface="Courier New" panose="02070309020205020404" pitchFamily="49" charset="0"/>
              </a:rPr>
              <a:t>Prenom</a:t>
            </a:r>
            <a:r>
              <a:rPr lang="fr-BE" b="1" dirty="0">
                <a:latin typeface="Courier New" panose="02070309020205020404" pitchFamily="49" charset="0"/>
                <a:cs typeface="Courier New" panose="02070309020205020404" pitchFamily="49" charset="0"/>
              </a:rPr>
              <a:t>, SUM(Heures) </a:t>
            </a:r>
            <a:r>
              <a:rPr lang="fr-BE" b="1" dirty="0" err="1">
                <a:latin typeface="Courier New" panose="02070309020205020404" pitchFamily="49" charset="0"/>
                <a:cs typeface="Courier New" panose="02070309020205020404" pitchFamily="49" charset="0"/>
              </a:rPr>
              <a:t>NbHeures</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JOIN </a:t>
            </a:r>
            <a:r>
              <a:rPr lang="fr-BE" b="1" dirty="0" err="1">
                <a:latin typeface="Courier New" panose="02070309020205020404" pitchFamily="49" charset="0"/>
                <a:cs typeface="Courier New" panose="02070309020205020404" pitchFamily="49" charset="0"/>
              </a:rPr>
              <a:t>EmpPro</a:t>
            </a:r>
            <a:r>
              <a:rPr lang="fr-BE" b="1" dirty="0">
                <a:latin typeface="Courier New" panose="02070309020205020404" pitchFamily="49" charset="0"/>
                <a:cs typeface="Courier New" panose="02070309020205020404" pitchFamily="49" charset="0"/>
              </a:rPr>
              <a:t> USING(</a:t>
            </a:r>
            <a:r>
              <a:rPr lang="fr-BE" b="1" dirty="0" err="1">
                <a:latin typeface="Courier New" panose="02070309020205020404" pitchFamily="49" charset="0"/>
                <a:cs typeface="Courier New" panose="02070309020205020404" pitchFamily="49" charset="0"/>
              </a:rPr>
              <a:t>NumSecu</a:t>
            </a:r>
            <a:r>
              <a:rPr lang="fr-BE" b="1" dirty="0">
                <a:latin typeface="Courier New" panose="02070309020205020404" pitchFamily="49" charset="0"/>
                <a:cs typeface="Courier New" panose="02070309020205020404" pitchFamily="49" charset="0"/>
              </a:rPr>
              <a:t>)</a:t>
            </a:r>
          </a:p>
          <a:p>
            <a:pPr marL="0" indent="0" algn="just">
              <a:buNone/>
            </a:pPr>
            <a:r>
              <a:rPr lang="fr-BE" b="1" dirty="0">
                <a:latin typeface="Courier New" panose="02070309020205020404" pitchFamily="49" charset="0"/>
                <a:cs typeface="Courier New" panose="02070309020205020404" pitchFamily="49" charset="0"/>
              </a:rPr>
              <a:t>GROUP BY </a:t>
            </a:r>
            <a:r>
              <a:rPr lang="fr-BE" b="1" dirty="0" err="1">
                <a:latin typeface="Courier New" panose="02070309020205020404" pitchFamily="49" charset="0"/>
                <a:cs typeface="Courier New" panose="02070309020205020404" pitchFamily="49" charset="0"/>
              </a:rPr>
              <a:t>NumSecu</a:t>
            </a:r>
            <a:r>
              <a:rPr lang="fr-BE" b="1" dirty="0">
                <a:latin typeface="Courier New" panose="02070309020205020404" pitchFamily="49" charset="0"/>
                <a:cs typeface="Courier New" panose="02070309020205020404" pitchFamily="49" charset="0"/>
              </a:rPr>
              <a:t>, Nom, </a:t>
            </a:r>
            <a:r>
              <a:rPr lang="fr-BE" b="1" dirty="0" err="1">
                <a:latin typeface="Courier New" panose="02070309020205020404" pitchFamily="49" charset="0"/>
                <a:cs typeface="Courier New" panose="02070309020205020404" pitchFamily="49" charset="0"/>
              </a:rPr>
              <a:t>Prenom</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HAVING SUM(Heures) &lt;= </a:t>
            </a:r>
          </a:p>
          <a:p>
            <a:pPr marL="0" indent="0" algn="just">
              <a:buNone/>
            </a:pPr>
            <a:r>
              <a:rPr lang="fr-BE" b="1" dirty="0">
                <a:latin typeface="Courier New" panose="02070309020205020404" pitchFamily="49" charset="0"/>
                <a:cs typeface="Courier New" panose="02070309020205020404" pitchFamily="49" charset="0"/>
              </a:rPr>
              <a:t>          ALL (SELECT SUM(Heures)</a:t>
            </a: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EmpPro</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GROUP BY </a:t>
            </a:r>
            <a:r>
              <a:rPr lang="fr-BE" b="1" dirty="0" err="1">
                <a:latin typeface="Courier New" panose="02070309020205020404" pitchFamily="49" charset="0"/>
                <a:cs typeface="Courier New" panose="02070309020205020404" pitchFamily="49" charset="0"/>
              </a:rPr>
              <a:t>NumSecu</a:t>
            </a:r>
            <a:r>
              <a:rPr lang="fr-BE" b="1" dirty="0">
                <a:latin typeface="Courier New" panose="02070309020205020404" pitchFamily="49" charset="0"/>
                <a:cs typeface="Courier New" panose="02070309020205020404" pitchFamily="49" charset="0"/>
              </a:rPr>
              <a:t>)</a:t>
            </a:r>
          </a:p>
          <a:p>
            <a:pPr marL="0" indent="0" algn="just">
              <a:buNone/>
            </a:pPr>
            <a:r>
              <a:rPr lang="fr-BE" b="1" dirty="0">
                <a:latin typeface="Courier New" panose="02070309020205020404" pitchFamily="49" charset="0"/>
                <a:cs typeface="Courier New" panose="02070309020205020404" pitchFamily="49" charset="0"/>
              </a:rPr>
              <a:t>ORDER BY 3;</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171498688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0" indent="0">
              <a:buNone/>
            </a:pPr>
            <a:r>
              <a:rPr lang="fr-BE" dirty="0"/>
              <a:t>Il existe des requêtes pour lesquelles la sous question référence le niveau externe.</a:t>
            </a:r>
            <a:endParaRPr lang="fr-BE" dirty="0">
              <a:cs typeface="Courier New" panose="02070309020205020404" pitchFamily="49" charset="0"/>
            </a:endParaRPr>
          </a:p>
          <a:p>
            <a:pPr marL="0" indent="0" algn="just">
              <a:lnSpc>
                <a:spcPct val="120000"/>
              </a:lnSpc>
              <a:spcBef>
                <a:spcPts val="0"/>
              </a:spcBef>
              <a:spcAft>
                <a:spcPts val="600"/>
              </a:spcAft>
              <a:buNone/>
            </a:pPr>
            <a:r>
              <a:rPr lang="fr-BE" dirty="0">
                <a:cs typeface="Courier New" panose="02070309020205020404" pitchFamily="49" charset="0"/>
              </a:rPr>
              <a:t>Dans ce type de requêtes, il est impossible d'obtenir le résultat de la sous-question sans faire référence au niveau externe.</a:t>
            </a:r>
            <a:r>
              <a:rPr lang="fr-BE" dirty="0"/>
              <a:t> </a:t>
            </a:r>
          </a:p>
          <a:p>
            <a:pPr marL="0" indent="0" algn="just">
              <a:lnSpc>
                <a:spcPct val="120000"/>
              </a:lnSpc>
              <a:spcBef>
                <a:spcPts val="0"/>
              </a:spcBef>
              <a:spcAft>
                <a:spcPts val="600"/>
              </a:spcAft>
              <a:buNone/>
            </a:pPr>
            <a:r>
              <a:rPr lang="fr-BE" dirty="0"/>
              <a:t>On parle de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sous questions corrélatives</a:t>
            </a:r>
            <a:r>
              <a:rPr lang="fr-BE" dirty="0"/>
              <a:t>.</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51251454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Afficher le nom et le prénom des employés qui ont travaillé 10 heures sur le projet p10349</a:t>
            </a:r>
          </a:p>
          <a:p>
            <a:pPr marL="0" indent="0" algn="just">
              <a:buNone/>
            </a:pPr>
            <a:r>
              <a:rPr lang="fr-BE" b="1" dirty="0">
                <a:latin typeface="Courier New" panose="02070309020205020404" pitchFamily="49" charset="0"/>
                <a:cs typeface="Courier New" panose="02070309020205020404" pitchFamily="49" charset="0"/>
              </a:rPr>
              <a:t>SELECT Nom, </a:t>
            </a:r>
            <a:r>
              <a:rPr lang="fr-BE" b="1" dirty="0" err="1">
                <a:latin typeface="Courier New" panose="02070309020205020404" pitchFamily="49" charset="0"/>
                <a:cs typeface="Courier New" panose="02070309020205020404" pitchFamily="49" charset="0"/>
              </a:rPr>
              <a:t>Prenom</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WHERE ('10', 'p10349') IN</a:t>
            </a:r>
          </a:p>
          <a:p>
            <a:pPr marL="0" indent="0" algn="just">
              <a:buNone/>
            </a:pPr>
            <a:r>
              <a:rPr lang="fr-BE" b="1" dirty="0">
                <a:latin typeface="Courier New" panose="02070309020205020404" pitchFamily="49" charset="0"/>
                <a:cs typeface="Courier New" panose="02070309020205020404" pitchFamily="49" charset="0"/>
              </a:rPr>
              <a:t>  (SELECT Heures, </a:t>
            </a:r>
            <a:r>
              <a:rPr lang="fr-BE" b="1" dirty="0" err="1">
                <a:latin typeface="Courier New" panose="02070309020205020404" pitchFamily="49" charset="0"/>
                <a:cs typeface="Courier New" panose="02070309020205020404" pitchFamily="49" charset="0"/>
              </a:rPr>
              <a:t>NumPro</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EmpPro</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EmpPro.NumSecu</a:t>
            </a:r>
            <a:r>
              <a:rPr lang="fr-BE" b="1" dirty="0">
                <a:latin typeface="Courier New" panose="02070309020205020404" pitchFamily="49" charset="0"/>
                <a:cs typeface="Courier New" panose="02070309020205020404" pitchFamily="49" charset="0"/>
              </a:rPr>
              <a:t> =</a:t>
            </a:r>
          </a:p>
          <a:p>
            <a:pPr marL="0" indent="0" algn="just">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Employes.NumSecu</a:t>
            </a:r>
            <a:r>
              <a:rPr lang="fr-BE" b="1" dirty="0">
                <a:latin typeface="Courier New" panose="02070309020205020404" pitchFamily="49" charset="0"/>
                <a:cs typeface="Courier New" panose="02070309020205020404" pitchFamily="49" charset="0"/>
              </a:rPr>
              <a:t>);</a:t>
            </a:r>
            <a:endParaRPr lang="fr-BE"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65701259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fontScale="85000" lnSpcReduction="20000"/>
          </a:bodyPr>
          <a:lstStyle/>
          <a:p>
            <a:pPr marL="355600" indent="-355600" algn="just">
              <a:lnSpc>
                <a:spcPct val="120000"/>
              </a:lnSpc>
              <a:spcBef>
                <a:spcPts val="0"/>
              </a:spcBef>
              <a:spcAft>
                <a:spcPts val="600"/>
              </a:spcAft>
              <a:buNone/>
            </a:pPr>
            <a:r>
              <a:rPr lang="fr-BE" dirty="0"/>
              <a:t>Le SGBD examine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première ligne</a:t>
            </a:r>
            <a:r>
              <a:rPr lang="fr-BE" dirty="0"/>
              <a:t> de la table </a:t>
            </a:r>
            <a:r>
              <a:rPr lang="fr-BE" dirty="0" err="1"/>
              <a:t>Employes</a:t>
            </a:r>
            <a:r>
              <a:rPr lang="fr-BE" dirty="0"/>
              <a:t>.</a:t>
            </a:r>
          </a:p>
          <a:p>
            <a:pPr marL="355600" indent="-355600" algn="just">
              <a:lnSpc>
                <a:spcPct val="120000"/>
              </a:lnSpc>
              <a:spcBef>
                <a:spcPts val="0"/>
              </a:spcBef>
              <a:spcAft>
                <a:spcPts val="600"/>
              </a:spcAft>
              <a:buNone/>
            </a:pPr>
            <a:r>
              <a:rPr lang="fr-BE" dirty="0"/>
              <a:t>La variable </a:t>
            </a:r>
            <a:r>
              <a:rPr lang="fr-BE" dirty="0" err="1"/>
              <a:t>Employes.NumSecu</a:t>
            </a:r>
            <a:r>
              <a:rPr lang="fr-BE" dirty="0"/>
              <a:t> vaut :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451278</a:t>
            </a:r>
          </a:p>
          <a:p>
            <a:pPr marL="355600" indent="-355600" algn="just">
              <a:lnSpc>
                <a:spcPct val="120000"/>
              </a:lnSpc>
              <a:spcBef>
                <a:spcPts val="0"/>
              </a:spcBef>
              <a:spcAft>
                <a:spcPts val="600"/>
              </a:spcAft>
              <a:buNone/>
            </a:pPr>
            <a:r>
              <a:rPr lang="fr-BE" dirty="0"/>
              <a:t>Le système évalue le bloc interne : </a:t>
            </a:r>
          </a:p>
          <a:p>
            <a:pPr marL="0" indent="0" algn="just">
              <a:buNone/>
            </a:pPr>
            <a:r>
              <a:rPr lang="fr-BE" b="1" dirty="0">
                <a:latin typeface="Courier New" panose="02070309020205020404" pitchFamily="49" charset="0"/>
                <a:cs typeface="Courier New" panose="02070309020205020404" pitchFamily="49" charset="0"/>
              </a:rPr>
              <a:t>  (SELECT Heures, </a:t>
            </a:r>
            <a:r>
              <a:rPr lang="fr-BE" b="1" dirty="0" err="1">
                <a:latin typeface="Courier New" panose="02070309020205020404" pitchFamily="49" charset="0"/>
                <a:cs typeface="Courier New" panose="02070309020205020404" pitchFamily="49" charset="0"/>
              </a:rPr>
              <a:t>NumPro</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EmpPro</a:t>
            </a:r>
            <a:endParaRPr lang="fr-BE" b="1" dirty="0">
              <a:latin typeface="Courier New" panose="02070309020205020404" pitchFamily="49" charset="0"/>
              <a:cs typeface="Courier New" panose="02070309020205020404" pitchFamily="49" charset="0"/>
            </a:endParaRPr>
          </a:p>
          <a:p>
            <a:pPr marL="0" indent="0" algn="just">
              <a:buNone/>
            </a:pP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EmpPro.NumSecu</a:t>
            </a:r>
            <a:r>
              <a:rPr lang="fr-BE" b="1" dirty="0">
                <a:latin typeface="Courier New" panose="02070309020205020404" pitchFamily="49" charset="0"/>
                <a:cs typeface="Courier New" panose="02070309020205020404" pitchFamily="49" charset="0"/>
              </a:rPr>
              <a:t> = 451278);</a:t>
            </a:r>
          </a:p>
          <a:p>
            <a:pPr marL="0" indent="0" algn="just">
              <a:buNone/>
            </a:pPr>
            <a:endParaRPr lang="fr-BE" b="1" dirty="0">
              <a:latin typeface="Courier New" panose="02070309020205020404" pitchFamily="49" charset="0"/>
              <a:cs typeface="Courier New" panose="02070309020205020404" pitchFamily="49" charset="0"/>
            </a:endParaRPr>
          </a:p>
          <a:p>
            <a:pPr indent="-342900" algn="just">
              <a:buFont typeface="Symbol"/>
              <a:buChar char="Þ"/>
            </a:pPr>
            <a:r>
              <a:rPr lang="fr-BE" b="1" dirty="0">
                <a:latin typeface="Courier New" panose="02070309020205020404" pitchFamily="49" charset="0"/>
                <a:cs typeface="Courier New" panose="02070309020205020404" pitchFamily="49" charset="0"/>
              </a:rPr>
              <a:t>{(10, p10345), (12, p10346),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10</a:t>
            </a:r>
            <a:r>
              <a:rPr lang="fr-BE" b="1" dirty="0">
                <a:latin typeface="Courier New" panose="02070309020205020404" pitchFamily="49" charset="0"/>
                <a:cs typeface="Courier New" panose="02070309020205020404" pitchFamily="49" charset="0"/>
              </a:rPr>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p10349</a:t>
            </a:r>
            <a:r>
              <a:rPr lang="fr-BE" b="1" dirty="0">
                <a:latin typeface="Courier New" panose="02070309020205020404" pitchFamily="49" charset="0"/>
                <a:cs typeface="Courier New" panose="02070309020205020404" pitchFamily="49" charset="0"/>
              </a:rPr>
              <a:t>), (8, p10351)}</a:t>
            </a:r>
          </a:p>
          <a:p>
            <a:pPr indent="-342900" algn="just">
              <a:buFont typeface="Symbol"/>
              <a:buChar char="Þ"/>
            </a:pPr>
            <a:endParaRPr lang="fr-BE" b="1" dirty="0">
              <a:latin typeface="Courier New" panose="02070309020205020404" pitchFamily="49" charset="0"/>
              <a:cs typeface="Courier New" panose="02070309020205020404" pitchFamily="49" charset="0"/>
            </a:endParaRPr>
          </a:p>
          <a:p>
            <a:pPr marL="0" indent="0" algn="just">
              <a:buNone/>
            </a:pPr>
            <a:r>
              <a:rPr lang="fr-BE" dirty="0">
                <a:cs typeface="Courier New" panose="02070309020205020404" pitchFamily="49" charset="0"/>
              </a:rPr>
              <a:t>L'employé 451278, </a:t>
            </a:r>
            <a:r>
              <a:rPr lang="fr-BE" dirty="0" err="1">
                <a:cs typeface="Courier New" panose="02070309020205020404" pitchFamily="49" charset="0"/>
              </a:rPr>
              <a:t>Célarié</a:t>
            </a:r>
            <a:r>
              <a:rPr lang="fr-BE" dirty="0">
                <a:cs typeface="Courier New" panose="02070309020205020404" pitchFamily="49" charset="0"/>
              </a:rPr>
              <a:t> Clémentine fait donc partie de la réponse.</a:t>
            </a:r>
          </a:p>
          <a:p>
            <a:pPr marL="0" indent="0" algn="just">
              <a:buNone/>
            </a:pPr>
            <a:r>
              <a:rPr lang="fr-BE" dirty="0">
                <a:cs typeface="Courier New" panose="02070309020205020404" pitchFamily="49" charset="0"/>
              </a:rPr>
              <a:t>Le système répète le traitement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pour toutes les lignes</a:t>
            </a:r>
            <a:r>
              <a:rPr lang="fr-BE" dirty="0">
                <a:cs typeface="Courier New" panose="02070309020205020404" pitchFamily="49" charset="0"/>
              </a:rPr>
              <a:t> de la table employés.</a:t>
            </a:r>
            <a:endParaRPr lang="fr-BE" dirty="0"/>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3149085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Rechercher le nom des employés qui ne sont pas attachés au même département que leur chef</a:t>
            </a:r>
          </a:p>
          <a:p>
            <a:pPr marL="0" indent="0" algn="just">
              <a:lnSpc>
                <a:spcPct val="120000"/>
              </a:lnSpc>
              <a:spcBef>
                <a:spcPts val="0"/>
              </a:spcBef>
              <a:spcAft>
                <a:spcPts val="600"/>
              </a:spcAft>
              <a:buNone/>
            </a:pPr>
            <a:r>
              <a:rPr lang="fr-BE" dirty="0"/>
              <a:t>Commençons par afficher les départements des employés et de leur chef</a:t>
            </a:r>
          </a:p>
          <a:p>
            <a:pPr marL="355600" indent="0" algn="just">
              <a:buNone/>
            </a:pPr>
            <a:r>
              <a:rPr lang="fr-BE" sz="2000" b="1" dirty="0">
                <a:latin typeface="Courier New" panose="02070309020205020404" pitchFamily="49" charset="0"/>
                <a:cs typeface="Courier New" panose="02070309020205020404" pitchFamily="49" charset="0"/>
              </a:rPr>
              <a:t>SELECT E1.NumDep, E1.Nom, E2.NumDep, E2.Nom</a:t>
            </a: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E1,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E2</a:t>
            </a:r>
          </a:p>
          <a:p>
            <a:pPr marL="355600" indent="0" algn="just">
              <a:buNone/>
            </a:pPr>
            <a:r>
              <a:rPr lang="fr-BE" sz="2000" b="1" dirty="0">
                <a:latin typeface="Courier New" panose="02070309020205020404" pitchFamily="49" charset="0"/>
                <a:cs typeface="Courier New" panose="02070309020205020404" pitchFamily="49" charset="0"/>
              </a:rPr>
              <a:t>WHERE E1.NumChef = E2.NumSecu</a:t>
            </a:r>
          </a:p>
          <a:p>
            <a:pPr marL="355600" indent="0" algn="just">
              <a:buNone/>
            </a:pPr>
            <a:r>
              <a:rPr lang="fr-BE" sz="2000" b="1" dirty="0">
                <a:latin typeface="Courier New" panose="02070309020205020404" pitchFamily="49" charset="0"/>
                <a:cs typeface="Courier New" panose="02070309020205020404" pitchFamily="49" charset="0"/>
              </a:rPr>
              <a:t>ORDER BY E2.Nom;</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149407132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Rechercher le nom des employés qui ne sont pas attachés au même département que leur chef</a:t>
            </a:r>
          </a:p>
          <a:p>
            <a:pPr marL="355600" indent="0" algn="just">
              <a:buNone/>
            </a:pPr>
            <a:r>
              <a:rPr lang="fr-BE" sz="2000" b="1" dirty="0">
                <a:latin typeface="Courier New" panose="02070309020205020404" pitchFamily="49" charset="0"/>
                <a:cs typeface="Courier New" panose="02070309020205020404" pitchFamily="49" charset="0"/>
              </a:rPr>
              <a:t>SELECT Nom</a:t>
            </a: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E1</a:t>
            </a:r>
          </a:p>
          <a:p>
            <a:pPr marL="35560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&lt;&gt; (SELECT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 E1.NumChef);</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98454394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Rechercher le nom des employés qui ne sont pas attachés au même département que leur chef</a:t>
            </a:r>
          </a:p>
          <a:p>
            <a:pPr marL="355600" indent="0" algn="just">
              <a:buNone/>
            </a:pPr>
            <a:r>
              <a:rPr lang="fr-BE" sz="2000" b="1" dirty="0">
                <a:latin typeface="Courier New" panose="02070309020205020404" pitchFamily="49" charset="0"/>
                <a:cs typeface="Courier New" panose="02070309020205020404" pitchFamily="49" charset="0"/>
              </a:rPr>
              <a:t>SELECT Nom</a:t>
            </a: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E1</a:t>
            </a:r>
          </a:p>
          <a:p>
            <a:pPr marL="355600" indent="0" algn="just">
              <a:buNone/>
            </a:pPr>
            <a:r>
              <a:rPr lang="fr-BE" sz="2000" b="1" dirty="0">
                <a:latin typeface="Courier New" panose="02070309020205020404" pitchFamily="49" charset="0"/>
                <a:cs typeface="Courier New" panose="02070309020205020404" pitchFamily="49" charset="0"/>
              </a:rPr>
              <a:t>WHERE </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COALESCE</a:t>
            </a:r>
            <a:r>
              <a:rPr lang="fr-BE" sz="2000" b="1" dirty="0">
                <a:latin typeface="Courier New" panose="02070309020205020404" pitchFamily="49" charset="0"/>
                <a:cs typeface="Courier New" panose="02070309020205020404" pitchFamily="49" charset="0"/>
              </a:rPr>
              <a:t>(</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'X') &lt;&gt; </a:t>
            </a:r>
          </a:p>
          <a:p>
            <a:pPr marL="355600" indent="0" algn="just">
              <a:buNone/>
            </a:pPr>
            <a:r>
              <a:rPr lang="fr-BE" sz="2000" b="1" dirty="0">
                <a:latin typeface="Courier New" panose="02070309020205020404" pitchFamily="49" charset="0"/>
                <a:cs typeface="Courier New" panose="02070309020205020404" pitchFamily="49" charset="0"/>
              </a:rPr>
              <a:t>              (SELECT </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COALESCE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'X')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 E1.NumChef);</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244575428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Rechercher le nom et le prénom des employés dont le salaire est supérieur au salaire moyen de leur département</a:t>
            </a:r>
          </a:p>
          <a:p>
            <a:pPr marL="35560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E1</a:t>
            </a:r>
          </a:p>
          <a:p>
            <a:pPr marL="35560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&gt;</a:t>
            </a:r>
          </a:p>
          <a:p>
            <a:pPr marL="355600" indent="0" algn="just">
              <a:buNone/>
            </a:pPr>
            <a:r>
              <a:rPr lang="fr-BE" sz="2000" b="1" dirty="0">
                <a:latin typeface="Courier New" panose="02070309020205020404" pitchFamily="49" charset="0"/>
                <a:cs typeface="Courier New" panose="02070309020205020404" pitchFamily="49" charset="0"/>
              </a:rPr>
              <a:t>  (SELECT AVG(</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E2</a:t>
            </a:r>
          </a:p>
          <a:p>
            <a:pPr marL="355600" indent="0" algn="just">
              <a:buNone/>
            </a:pPr>
            <a:r>
              <a:rPr lang="fr-BE" sz="2000" b="1" dirty="0">
                <a:latin typeface="Courier New" panose="02070309020205020404" pitchFamily="49" charset="0"/>
                <a:cs typeface="Courier New" panose="02070309020205020404" pitchFamily="49" charset="0"/>
              </a:rPr>
              <a:t>   WHERE E1.NumDep = E2.NumDep);</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86449854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Rechercher le nom et le prénom des employés qui ont travaillé 10 heures sur le projet p10349</a:t>
            </a:r>
          </a:p>
          <a:p>
            <a:pPr marL="35560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WHERE 0 &lt;</a:t>
            </a:r>
          </a:p>
          <a:p>
            <a:pPr marL="355600" indent="0" algn="just">
              <a:buNone/>
            </a:pPr>
            <a:r>
              <a:rPr lang="fr-BE" sz="2000" b="1" dirty="0">
                <a:latin typeface="Courier New" panose="02070309020205020404" pitchFamily="49" charset="0"/>
                <a:cs typeface="Courier New" panose="02070309020205020404" pitchFamily="49" charset="0"/>
              </a:rPr>
              <a:t>  (SELECT COUNT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heures = 10 </a:t>
            </a:r>
          </a:p>
          <a:p>
            <a:pPr marL="35560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'p10349'</a:t>
            </a:r>
          </a:p>
          <a:p>
            <a:pPr marL="35560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EmpPro.NumSecu</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Employes.NumSecu</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59054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opérateur LIKE</a:t>
            </a:r>
            <a:r>
              <a:rPr lang="fr-BE" sz="3200" dirty="0"/>
              <a:t>)</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L'opérateur LIKE permet de comparer des chaînes de caractères :</a:t>
            </a:r>
          </a:p>
          <a:p>
            <a:pPr marL="1081088" indent="0">
              <a:buNone/>
            </a:pPr>
            <a:r>
              <a:rPr lang="fr-BE" b="1" dirty="0" err="1">
                <a:latin typeface="Courier New" panose="02070309020205020404" pitchFamily="49" charset="0"/>
                <a:cs typeface="Courier New" panose="02070309020205020404" pitchFamily="49" charset="0"/>
              </a:rPr>
              <a:t>nom_col</a:t>
            </a:r>
            <a:r>
              <a:rPr lang="fr-BE" b="1" dirty="0">
                <a:latin typeface="Courier New" panose="02070309020205020404" pitchFamily="49" charset="0"/>
                <a:cs typeface="Courier New" panose="02070309020205020404" pitchFamily="49" charset="0"/>
              </a:rPr>
              <a:t> [NOT] LIKE </a:t>
            </a:r>
          </a:p>
          <a:p>
            <a:pPr marL="1081088" indent="0">
              <a:buNone/>
            </a:pPr>
            <a:r>
              <a:rPr lang="fr-BE" b="1" dirty="0">
                <a:latin typeface="Courier New" panose="02070309020205020404" pitchFamily="49" charset="0"/>
                <a:cs typeface="Courier New" panose="02070309020205020404" pitchFamily="49" charset="0"/>
              </a:rPr>
              <a:t>  'modèle de chaîne' </a:t>
            </a:r>
          </a:p>
          <a:p>
            <a:pPr marL="1081088" indent="0">
              <a:buNone/>
            </a:pPr>
            <a:r>
              <a:rPr lang="fr-BE" b="1" dirty="0">
                <a:latin typeface="Courier New" panose="02070309020205020404" pitchFamily="49" charset="0"/>
                <a:cs typeface="Courier New" panose="02070309020205020404" pitchFamily="49" charset="0"/>
              </a:rPr>
              <a:t>  [ESCAPE escape-car]</a:t>
            </a: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indent="-342900">
              <a:buFont typeface="Wingdings" panose="05000000000000000000" pitchFamily="2" charset="2"/>
              <a:buChar char="Ø"/>
            </a:pPr>
            <a:r>
              <a:rPr lang="fr-BE" dirty="0"/>
              <a:t>'_' remplace un seul caractère</a:t>
            </a:r>
          </a:p>
          <a:p>
            <a:pPr indent="-342900">
              <a:buFont typeface="Wingdings" panose="05000000000000000000" pitchFamily="2" charset="2"/>
              <a:buChar char="Ø"/>
            </a:pPr>
            <a:r>
              <a:rPr lang="fr-BE" dirty="0"/>
              <a:t>'%' remplace un nombre quelconque (éventuellement </a:t>
            </a:r>
            <a:r>
              <a:rPr lang="fr-BE" dirty="0" err="1"/>
              <a:t>null</a:t>
            </a:r>
            <a:r>
              <a:rPr lang="fr-BE" dirty="0"/>
              <a:t>) de caractères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270242704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Rechercher le numéro des employés qui ont travaillé sur les projets p10346 et p10349</a:t>
            </a:r>
          </a:p>
          <a:p>
            <a:pPr marL="3556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 EP1</a:t>
            </a:r>
          </a:p>
          <a:p>
            <a:pPr marL="35560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'p10346'</a:t>
            </a:r>
          </a:p>
          <a:p>
            <a:pPr marL="355600" indent="0" algn="just">
              <a:buNone/>
            </a:pPr>
            <a:r>
              <a:rPr lang="fr-BE" sz="2000" b="1" dirty="0">
                <a:latin typeface="Courier New" panose="02070309020205020404" pitchFamily="49" charset="0"/>
                <a:cs typeface="Courier New" panose="02070309020205020404" pitchFamily="49" charset="0"/>
              </a:rPr>
              <a:t>  AND 1 = (SELECT COUNT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'p10349'</a:t>
            </a:r>
          </a:p>
          <a:p>
            <a:pPr marL="35560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EmpPro.NumSecu</a:t>
            </a:r>
            <a:r>
              <a:rPr lang="fr-BE" sz="2000" b="1" dirty="0">
                <a:latin typeface="Courier New" panose="02070309020205020404" pitchFamily="49" charset="0"/>
                <a:cs typeface="Courier New" panose="02070309020205020404" pitchFamily="49" charset="0"/>
              </a:rPr>
              <a:t> = EP1.NumSecu);</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5491199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a:bodyPr>
          <a:lstStyle/>
          <a:p>
            <a:pPr marL="355600" indent="-355600" algn="just">
              <a:lnSpc>
                <a:spcPct val="120000"/>
              </a:lnSpc>
              <a:spcBef>
                <a:spcPts val="0"/>
              </a:spcBef>
              <a:spcAft>
                <a:spcPts val="600"/>
              </a:spcAft>
              <a:buNone/>
            </a:pPr>
            <a:r>
              <a:rPr lang="fr-BE" dirty="0"/>
              <a:t>Exemple : Rechercher le numéro des employés qui n'ont pas de projet en cours</a:t>
            </a:r>
          </a:p>
          <a:p>
            <a:pPr marL="3556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WHERE 0 = </a:t>
            </a:r>
          </a:p>
          <a:p>
            <a:pPr marL="355600" indent="0" algn="just">
              <a:buNone/>
            </a:pPr>
            <a:r>
              <a:rPr lang="fr-BE" sz="2000" b="1" dirty="0">
                <a:latin typeface="Courier New" panose="02070309020205020404" pitchFamily="49" charset="0"/>
                <a:cs typeface="Courier New" panose="02070309020205020404" pitchFamily="49" charset="0"/>
              </a:rPr>
              <a:t>  (SELECT COUNT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EmpPro.NumSecu</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Employes.NumSecu</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143293420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7. Sélections imbriquées</a:t>
            </a:r>
          </a:p>
        </p:txBody>
      </p:sp>
      <p:sp>
        <p:nvSpPr>
          <p:cNvPr id="3" name="Espace réservé du contenu 2"/>
          <p:cNvSpPr>
            <a:spLocks noGrp="1"/>
          </p:cNvSpPr>
          <p:nvPr>
            <p:ph idx="1"/>
          </p:nvPr>
        </p:nvSpPr>
        <p:spPr>
          <a:xfrm>
            <a:off x="1043491" y="2051999"/>
            <a:ext cx="7527304" cy="4498926"/>
          </a:xfrm>
        </p:spPr>
        <p:txBody>
          <a:bodyPr anchor="ctr">
            <a:normAutofit lnSpcReduction="10000"/>
          </a:bodyPr>
          <a:lstStyle/>
          <a:p>
            <a:pPr marL="355600" indent="-355600" algn="just">
              <a:lnSpc>
                <a:spcPct val="120000"/>
              </a:lnSpc>
              <a:spcBef>
                <a:spcPts val="0"/>
              </a:spcBef>
              <a:spcAft>
                <a:spcPts val="600"/>
              </a:spcAft>
              <a:buNone/>
            </a:pPr>
            <a:r>
              <a:rPr lang="fr-BE" dirty="0"/>
              <a:t>Exemple : Rechercher le nom et le prénom des employés qui ont la plus petite charge hebdomadaire</a:t>
            </a:r>
          </a:p>
          <a:p>
            <a:pPr marL="35560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WHERE</a:t>
            </a:r>
          </a:p>
          <a:p>
            <a:pPr marL="355600" indent="0" algn="just">
              <a:buNone/>
            </a:pPr>
            <a:r>
              <a:rPr lang="fr-BE" sz="2000" b="1" dirty="0">
                <a:latin typeface="Courier New" panose="02070309020205020404" pitchFamily="49" charset="0"/>
                <a:cs typeface="Courier New" panose="02070309020205020404" pitchFamily="49" charset="0"/>
              </a:rPr>
              <a:t>  (SELECT SUM(Heures)</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EmpPro.NumSecu</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Employes.NumSecu</a:t>
            </a:r>
            <a:r>
              <a:rPr lang="fr-BE" sz="2000" b="1" dirty="0">
                <a:latin typeface="Courier New" panose="02070309020205020404" pitchFamily="49" charset="0"/>
                <a:cs typeface="Courier New" panose="02070309020205020404" pitchFamily="49" charset="0"/>
              </a:rPr>
              <a:t>)</a:t>
            </a:r>
          </a:p>
          <a:p>
            <a:pPr marL="355600" indent="0" algn="just">
              <a:buNone/>
            </a:pPr>
            <a:r>
              <a:rPr lang="fr-BE" sz="2000" b="1" dirty="0">
                <a:latin typeface="Courier New" panose="02070309020205020404" pitchFamily="49" charset="0"/>
                <a:cs typeface="Courier New" panose="02070309020205020404" pitchFamily="49" charset="0"/>
              </a:rPr>
              <a:t> = </a:t>
            </a:r>
          </a:p>
          <a:p>
            <a:pPr marL="355600" indent="0" algn="just">
              <a:buNone/>
            </a:pPr>
            <a:r>
              <a:rPr lang="fr-BE" sz="2000" b="1" dirty="0">
                <a:latin typeface="Courier New" panose="02070309020205020404" pitchFamily="49" charset="0"/>
                <a:cs typeface="Courier New" panose="02070309020205020404" pitchFamily="49" charset="0"/>
              </a:rPr>
              <a:t>  (SELECT MIN(SUM(Heures))</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GROUP BY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7. Sélections imbriquées</a:t>
            </a:r>
          </a:p>
        </p:txBody>
      </p:sp>
    </p:spTree>
    <p:extLst>
      <p:ext uri="{BB962C8B-B14F-4D97-AF65-F5344CB8AC3E}">
        <p14:creationId xmlns:p14="http://schemas.microsoft.com/office/powerpoint/2010/main" val="345636771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4. Le langage de manipulation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Recherche de base</a:t>
            </a:r>
          </a:p>
          <a:p>
            <a:pPr marL="514350" indent="-514350">
              <a:buFont typeface="+mj-lt"/>
              <a:buAutoNum type="arabicPeriod"/>
            </a:pPr>
            <a:r>
              <a:rPr lang="fr-BE" dirty="0"/>
              <a:t>Recherche de base avec jointure</a:t>
            </a:r>
          </a:p>
          <a:p>
            <a:pPr marL="514350" indent="-514350">
              <a:buFont typeface="+mj-lt"/>
              <a:buAutoNum type="arabicPeriod"/>
            </a:pPr>
            <a:r>
              <a:rPr lang="fr-BE" dirty="0"/>
              <a:t>Expressions SQL</a:t>
            </a:r>
          </a:p>
          <a:p>
            <a:pPr marL="514350" indent="-514350">
              <a:buFont typeface="+mj-lt"/>
              <a:buAutoNum type="arabicPeriod"/>
            </a:pPr>
            <a:r>
              <a:rPr lang="fr-BE" dirty="0"/>
              <a:t>Tri</a:t>
            </a:r>
          </a:p>
          <a:p>
            <a:pPr marL="514350" indent="-514350">
              <a:buFont typeface="+mj-lt"/>
              <a:buAutoNum type="arabicPeriod"/>
            </a:pPr>
            <a:r>
              <a:rPr lang="fr-BE" dirty="0"/>
              <a:t>Groupement de lignes</a:t>
            </a:r>
          </a:p>
          <a:p>
            <a:pPr marL="514350" indent="-514350">
              <a:buFont typeface="+mj-lt"/>
              <a:buAutoNum type="arabicPeriod"/>
            </a:pPr>
            <a:r>
              <a:rPr lang="fr-BE" dirty="0"/>
              <a:t>Sélections imbriquées</a:t>
            </a:r>
          </a:p>
          <a:p>
            <a:pPr marL="514350" indent="-514350">
              <a:buFont typeface="+mj-lt"/>
              <a:buAutoNum type="arabicPeriod"/>
            </a:pPr>
            <a:r>
              <a:rPr lang="fr-BE" dirty="0"/>
              <a:t>Utilisation de "EXISTS"</a:t>
            </a:r>
          </a:p>
          <a:p>
            <a:pPr marL="514350" indent="-514350">
              <a:buFont typeface="+mj-lt"/>
              <a:buAutoNum type="arabicPeriod"/>
            </a:pPr>
            <a:r>
              <a:rPr lang="fr-BE" dirty="0"/>
              <a:t>Mise à jour des données</a:t>
            </a:r>
          </a:p>
        </p:txBody>
      </p:sp>
      <p:sp>
        <p:nvSpPr>
          <p:cNvPr id="5" name="Espace réservé du pied de page 4"/>
          <p:cNvSpPr>
            <a:spLocks noGrp="1"/>
          </p:cNvSpPr>
          <p:nvPr>
            <p:ph type="ftr" sz="quarter" idx="11"/>
          </p:nvPr>
        </p:nvSpPr>
        <p:spPr/>
        <p:txBody>
          <a:bodyPr/>
          <a:lstStyle/>
          <a:p>
            <a:r>
              <a:rPr lang="fr-BE" dirty="0"/>
              <a:t>SGBD – Chapitre 4 : Le langage de manipulation des données</a:t>
            </a:r>
          </a:p>
        </p:txBody>
      </p:sp>
    </p:spTree>
    <p:extLst>
      <p:ext uri="{BB962C8B-B14F-4D97-AF65-F5344CB8AC3E}">
        <p14:creationId xmlns:p14="http://schemas.microsoft.com/office/powerpoint/2010/main" val="135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74A50F"/>
                                      </p:to>
                                    </p:animClr>
                                    <p:animClr clrSpc="rgb" dir="cw">
                                      <p:cBhvr>
                                        <p:cTn id="7" dur="500" fill="hold"/>
                                        <p:tgtEl>
                                          <p:spTgt spid="3">
                                            <p:txEl>
                                              <p:pRg st="7" end="7"/>
                                            </p:txEl>
                                          </p:spTgt>
                                        </p:tgtEl>
                                        <p:attrNameLst>
                                          <p:attrName>fillcolor</p:attrName>
                                        </p:attrNameLst>
                                      </p:cBhvr>
                                      <p:to>
                                        <a:srgbClr val="74A50F"/>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p:txBody>
          <a:bodyPr anchor="ctr">
            <a:normAutofit/>
          </a:bodyPr>
          <a:lstStyle/>
          <a:p>
            <a:pPr marL="0" indent="0">
              <a:buNone/>
            </a:pPr>
            <a:r>
              <a:rPr lang="fr-BE" dirty="0"/>
              <a:t>Tester l'existence de données</a:t>
            </a:r>
          </a:p>
          <a:p>
            <a:pPr marL="0" indent="0">
              <a:buNone/>
            </a:pPr>
            <a:endParaRPr lang="fr-BE" sz="1300" dirty="0"/>
          </a:p>
          <a:p>
            <a:pPr marL="0" indent="0">
              <a:buNone/>
            </a:pPr>
            <a:r>
              <a:rPr lang="fr-BE" dirty="0"/>
              <a:t>Éviter l'utilisation des opérateurs ALL et ANY lorsque l'on ignore l'éventuelle présence de la valeur "NULL"</a:t>
            </a:r>
          </a:p>
          <a:p>
            <a:pPr marL="0" indent="0">
              <a:buNone/>
            </a:pPr>
            <a:endParaRPr lang="fr-BE" sz="1300" dirty="0"/>
          </a:p>
          <a:p>
            <a:pPr marL="68580" indent="0">
              <a:buNone/>
            </a:pPr>
            <a:r>
              <a:rPr lang="en-US" b="1" i="1" dirty="0" err="1"/>
              <a:t>condition_exists</a:t>
            </a:r>
            <a:r>
              <a:rPr lang="en-US" i="1" dirty="0"/>
              <a:t> </a:t>
            </a:r>
            <a:r>
              <a:rPr lang="en-US" dirty="0"/>
              <a:t>::=</a:t>
            </a:r>
            <a:endParaRPr lang="fr-BE" dirty="0"/>
          </a:p>
          <a:p>
            <a:pPr marL="68580" indent="0">
              <a:buNone/>
            </a:pPr>
            <a:r>
              <a:rPr lang="en-US" dirty="0"/>
              <a:t>   </a:t>
            </a:r>
            <a:r>
              <a:rPr lang="en-US" b="1" dirty="0"/>
              <a:t>EXISTS</a:t>
            </a:r>
            <a:r>
              <a:rPr lang="en-US" dirty="0"/>
              <a:t> </a:t>
            </a:r>
            <a:r>
              <a:rPr lang="en-US" b="1" dirty="0"/>
              <a:t>(</a:t>
            </a:r>
            <a:r>
              <a:rPr lang="en-US" dirty="0" err="1"/>
              <a:t>selection_une_colonne</a:t>
            </a:r>
            <a:r>
              <a:rPr lang="en-US" b="1" dirty="0"/>
              <a:t>)</a:t>
            </a:r>
          </a:p>
          <a:p>
            <a:pPr marL="68580" indent="0">
              <a:buNone/>
            </a:pPr>
            <a:endParaRPr lang="en-US" sz="1200" b="1" dirty="0"/>
          </a:p>
          <a:p>
            <a:pPr marL="0" indent="0">
              <a:buNone/>
            </a:pPr>
            <a:r>
              <a:rPr lang="en-US" dirty="0"/>
              <a:t>La </a:t>
            </a:r>
            <a:r>
              <a:rPr lang="en-US" dirty="0" err="1"/>
              <a:t>valeur</a:t>
            </a:r>
            <a:r>
              <a:rPr lang="en-US" dirty="0"/>
              <a:t> de </a:t>
            </a:r>
            <a:r>
              <a:rPr lang="en-US" dirty="0" err="1"/>
              <a:t>condition_exists</a:t>
            </a:r>
            <a:r>
              <a:rPr lang="en-US" dirty="0"/>
              <a:t> </a:t>
            </a:r>
            <a:r>
              <a:rPr lang="en-US" dirty="0" err="1"/>
              <a:t>est</a:t>
            </a:r>
            <a:r>
              <a:rPr lang="en-US" dirty="0"/>
              <a:t> </a:t>
            </a:r>
            <a:r>
              <a:rPr lang="en-US"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VRAIE</a:t>
            </a:r>
            <a:r>
              <a:rPr lang="en-US" dirty="0"/>
              <a:t> </a:t>
            </a:r>
            <a:r>
              <a:rPr lang="en-US" dirty="0" err="1"/>
              <a:t>si</a:t>
            </a:r>
            <a:r>
              <a:rPr lang="en-US" dirty="0"/>
              <a:t> et </a:t>
            </a:r>
            <a:r>
              <a:rPr lang="en-US" dirty="0" err="1"/>
              <a:t>seulement</a:t>
            </a:r>
            <a:r>
              <a:rPr lang="en-US" dirty="0"/>
              <a:t> </a:t>
            </a:r>
            <a:r>
              <a:rPr lang="en-US" dirty="0" err="1"/>
              <a:t>si</a:t>
            </a:r>
            <a:r>
              <a:rPr lang="en-US" dirty="0"/>
              <a:t> </a:t>
            </a:r>
            <a:r>
              <a:rPr lang="en-US" dirty="0" err="1"/>
              <a:t>l'évaluation</a:t>
            </a:r>
            <a:r>
              <a:rPr lang="en-US" dirty="0"/>
              <a:t> de </a:t>
            </a:r>
            <a:r>
              <a:rPr lang="en-US" dirty="0" err="1"/>
              <a:t>sélection_une_colonne</a:t>
            </a:r>
            <a:r>
              <a:rPr lang="en-US" dirty="0"/>
              <a:t> </a:t>
            </a:r>
            <a:r>
              <a:rPr lang="en-US"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n'est</a:t>
            </a:r>
            <a:r>
              <a:rPr lang="en-US"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pas vide</a:t>
            </a:r>
            <a:r>
              <a:rPr lang="en-US" dirty="0"/>
              <a:t>.  </a:t>
            </a:r>
            <a:r>
              <a:rPr lang="en-US" dirty="0" err="1"/>
              <a:t>Sinon</a:t>
            </a:r>
            <a:r>
              <a:rPr lang="en-US" dirty="0"/>
              <a:t>, la </a:t>
            </a:r>
            <a:r>
              <a:rPr lang="en-US" dirty="0" err="1"/>
              <a:t>valeur</a:t>
            </a:r>
            <a:r>
              <a:rPr lang="en-US" dirty="0"/>
              <a:t> de </a:t>
            </a:r>
            <a:r>
              <a:rPr lang="en-US" dirty="0" err="1"/>
              <a:t>condition_exists</a:t>
            </a:r>
            <a:r>
              <a:rPr lang="en-US" dirty="0"/>
              <a:t> </a:t>
            </a:r>
            <a:r>
              <a:rPr lang="en-US" dirty="0" err="1"/>
              <a:t>est</a:t>
            </a:r>
            <a:r>
              <a:rPr lang="en-US" dirty="0"/>
              <a:t> </a:t>
            </a:r>
            <a:r>
              <a:rPr lang="en-US"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FAUSSE</a:t>
            </a:r>
            <a:endPar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246424511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p:txBody>
          <a:bodyPr anchor="ctr">
            <a:normAutofit/>
          </a:bodyPr>
          <a:lstStyle/>
          <a:p>
            <a:pPr marL="355600" indent="-355600" algn="just">
              <a:lnSpc>
                <a:spcPct val="120000"/>
              </a:lnSpc>
              <a:spcBef>
                <a:spcPts val="0"/>
              </a:spcBef>
              <a:spcAft>
                <a:spcPts val="600"/>
              </a:spcAft>
              <a:buNone/>
            </a:pPr>
            <a:r>
              <a:rPr lang="fr-BE" dirty="0"/>
              <a:t>Exemple : Rechercher le nom et le prénom des employés qui ont travaillé 10 heures sur le projet p10349</a:t>
            </a:r>
          </a:p>
          <a:p>
            <a:pPr marL="355600" indent="0" algn="just">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WHERE EXISTS</a:t>
            </a:r>
          </a:p>
          <a:p>
            <a:pPr marL="355600" indent="0" algn="just">
              <a:buNone/>
            </a:pPr>
            <a:r>
              <a:rPr lang="fr-BE" sz="2000" b="1" dirty="0">
                <a:latin typeface="Courier New" panose="02070309020205020404" pitchFamily="49" charset="0"/>
                <a:cs typeface="Courier New" panose="02070309020205020404" pitchFamily="49" charset="0"/>
              </a:rPr>
              <a:t>  (SELECT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Employes.NumSecu</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AND Heures = 10</a:t>
            </a:r>
          </a:p>
          <a:p>
            <a:pPr marL="35560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'p10349');</a:t>
            </a:r>
            <a:endParaRPr lang="fr-BE" dirty="0"/>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
        <p:nvSpPr>
          <p:cNvPr id="4" name="ZoneTexte 3"/>
          <p:cNvSpPr txBox="1"/>
          <p:nvPr/>
        </p:nvSpPr>
        <p:spPr>
          <a:xfrm>
            <a:off x="4353636" y="3916907"/>
            <a:ext cx="3084394" cy="461665"/>
          </a:xfrm>
          <a:prstGeom prst="rect">
            <a:avLst/>
          </a:prstGeom>
          <a:noFill/>
          <a:ln>
            <a:solidFill>
              <a:schemeClr val="accent1"/>
            </a:solidFill>
          </a:ln>
          <a:scene3d>
            <a:camera prst="orthographicFront"/>
            <a:lightRig rig="threePt" dir="t"/>
          </a:scene3d>
          <a:sp3d>
            <a:bevelT/>
          </a:sp3d>
        </p:spPr>
        <p:txBody>
          <a:bodyPr wrap="square" rtlCol="0">
            <a:spAutoFit/>
          </a:bodyPr>
          <a:lstStyle/>
          <a:p>
            <a:r>
              <a:rPr lang="fr-BE" sz="2400" dirty="0"/>
              <a:t>Constante arbitraire</a:t>
            </a:r>
          </a:p>
        </p:txBody>
      </p:sp>
      <p:cxnSp>
        <p:nvCxnSpPr>
          <p:cNvPr id="7" name="Connecteur droit avec flèche 6"/>
          <p:cNvCxnSpPr/>
          <p:nvPr/>
        </p:nvCxnSpPr>
        <p:spPr>
          <a:xfrm flipH="1">
            <a:off x="3316406" y="4244454"/>
            <a:ext cx="1037230" cy="134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Accolade ouvrante 7"/>
          <p:cNvSpPr/>
          <p:nvPr/>
        </p:nvSpPr>
        <p:spPr>
          <a:xfrm>
            <a:off x="1555845" y="4311513"/>
            <a:ext cx="191068" cy="17480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9" name="ZoneTexte 8"/>
          <p:cNvSpPr txBox="1"/>
          <p:nvPr/>
        </p:nvSpPr>
        <p:spPr>
          <a:xfrm>
            <a:off x="5418162" y="6030962"/>
            <a:ext cx="3002506" cy="461665"/>
          </a:xfrm>
          <a:prstGeom prst="rect">
            <a:avLst/>
          </a:prstGeom>
          <a:noFill/>
          <a:ln>
            <a:solidFill>
              <a:schemeClr val="accent1"/>
            </a:solidFill>
          </a:ln>
          <a:scene3d>
            <a:camera prst="orthographicFront"/>
            <a:lightRig rig="threePt" dir="t"/>
          </a:scene3d>
          <a:sp3d>
            <a:bevelT/>
          </a:sp3d>
        </p:spPr>
        <p:txBody>
          <a:bodyPr wrap="square" rtlCol="0">
            <a:spAutoFit/>
          </a:bodyPr>
          <a:lstStyle/>
          <a:p>
            <a:r>
              <a:rPr lang="fr-BE" sz="2400" dirty="0" err="1"/>
              <a:t>sélection_une_colonne</a:t>
            </a:r>
            <a:endParaRPr lang="fr-BE" sz="2400" dirty="0"/>
          </a:p>
        </p:txBody>
      </p:sp>
      <p:cxnSp>
        <p:nvCxnSpPr>
          <p:cNvPr id="12" name="Connecteur en arc 11"/>
          <p:cNvCxnSpPr>
            <a:stCxn id="9" idx="1"/>
          </p:cNvCxnSpPr>
          <p:nvPr/>
        </p:nvCxnSpPr>
        <p:spPr>
          <a:xfrm rot="10800000">
            <a:off x="1351128" y="5185559"/>
            <a:ext cx="4067034" cy="1076236"/>
          </a:xfrm>
          <a:prstGeom prst="curvedConnector3">
            <a:avLst>
              <a:gd name="adj1" fmla="val 118792"/>
            </a:avLst>
          </a:prstGeom>
          <a:ln>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42212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p:txBody>
          <a:bodyPr anchor="ctr">
            <a:normAutofit/>
          </a:bodyPr>
          <a:lstStyle/>
          <a:p>
            <a:pPr marL="0" indent="0" algn="just">
              <a:spcBef>
                <a:spcPts val="0"/>
              </a:spcBef>
              <a:spcAft>
                <a:spcPts val="600"/>
              </a:spcAft>
              <a:buNone/>
            </a:pPr>
            <a:r>
              <a:rPr lang="fr-BE" dirty="0"/>
              <a:t>L'argument du EXISTS contient une référence externe (</a:t>
            </a:r>
            <a:r>
              <a:rPr lang="fr-BE" dirty="0" err="1"/>
              <a:t>Employes.NumSecu</a:t>
            </a:r>
            <a:r>
              <a:rPr lang="fr-BE" dirty="0"/>
              <a:t>).  L'argument de EXISTS contient presque toujours au moins une référence externe.</a:t>
            </a:r>
          </a:p>
          <a:p>
            <a:pPr marL="0" indent="0" algn="just">
              <a:spcBef>
                <a:spcPts val="0"/>
              </a:spcBef>
              <a:spcAft>
                <a:spcPts val="600"/>
              </a:spcAft>
              <a:buNone/>
            </a:pPr>
            <a:r>
              <a:rPr lang="fr-BE" dirty="0"/>
              <a:t>L'opérateur EXISTS est de loin l'opérateur le plus puissant de SQL</a:t>
            </a:r>
          </a:p>
          <a:p>
            <a:pPr indent="-342900" algn="just">
              <a:lnSpc>
                <a:spcPct val="110000"/>
              </a:lnSpc>
              <a:spcBef>
                <a:spcPts val="0"/>
              </a:spcBef>
              <a:buFont typeface="Wingdings" panose="05000000000000000000" pitchFamily="2" charset="2"/>
              <a:buChar char="Ø"/>
            </a:pPr>
            <a:r>
              <a:rPr lang="fr-BE" dirty="0"/>
              <a:t>On peut éviter l'utilisation de ANY et ALL</a:t>
            </a:r>
          </a:p>
          <a:p>
            <a:pPr indent="-342900" algn="just">
              <a:lnSpc>
                <a:spcPct val="110000"/>
              </a:lnSpc>
              <a:spcBef>
                <a:spcPts val="0"/>
              </a:spcBef>
              <a:buFont typeface="Wingdings" panose="05000000000000000000" pitchFamily="2" charset="2"/>
              <a:buChar char="Ø"/>
            </a:pPr>
            <a:r>
              <a:rPr lang="fr-BE" dirty="0"/>
              <a:t>On peut exprimer des jointures</a:t>
            </a:r>
          </a:p>
          <a:p>
            <a:pPr indent="-342900" algn="just">
              <a:lnSpc>
                <a:spcPct val="110000"/>
              </a:lnSpc>
              <a:spcBef>
                <a:spcPts val="0"/>
              </a:spcBef>
              <a:buFont typeface="Wingdings" panose="05000000000000000000" pitchFamily="2" charset="2"/>
              <a:buChar char="Ø"/>
            </a:pPr>
            <a:r>
              <a:rPr lang="fr-BE" dirty="0"/>
              <a:t>On peut réaliser des intersections, différences, divisions</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2184553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p:txBody>
          <a:bodyPr anchor="ctr">
            <a:normAutofit/>
          </a:bodyPr>
          <a:lstStyle/>
          <a:p>
            <a:pPr marL="355600" indent="-355600" algn="just">
              <a:lnSpc>
                <a:spcPct val="120000"/>
              </a:lnSpc>
              <a:spcBef>
                <a:spcPts val="0"/>
              </a:spcBef>
              <a:spcAft>
                <a:spcPts val="600"/>
              </a:spcAft>
              <a:buNone/>
            </a:pPr>
            <a:r>
              <a:rPr lang="fr-BE" dirty="0"/>
              <a:t>Exemple : Rechercher le numéro des employés qui ont travaillé sur les projets p10346 et p10349</a:t>
            </a:r>
          </a:p>
          <a:p>
            <a:pPr marL="3556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 EP1</a:t>
            </a:r>
          </a:p>
          <a:p>
            <a:pPr marL="35560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'p10346'</a:t>
            </a:r>
          </a:p>
          <a:p>
            <a:pPr marL="355600" indent="0" algn="just">
              <a:buNone/>
            </a:pPr>
            <a:r>
              <a:rPr lang="fr-BE" sz="2000" b="1" dirty="0">
                <a:latin typeface="Courier New" panose="02070309020205020404" pitchFamily="49" charset="0"/>
                <a:cs typeface="Courier New" panose="02070309020205020404" pitchFamily="49" charset="0"/>
              </a:rPr>
              <a:t>  AND EXISTS (SELECT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'p10349'</a:t>
            </a:r>
          </a:p>
          <a:p>
            <a:pPr marL="35560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EmpPro.NumSecu</a:t>
            </a:r>
            <a:r>
              <a:rPr lang="fr-BE" sz="2000" b="1" dirty="0">
                <a:latin typeface="Courier New" panose="02070309020205020404" pitchFamily="49" charset="0"/>
                <a:cs typeface="Courier New" panose="02070309020205020404" pitchFamily="49" charset="0"/>
              </a:rPr>
              <a:t> = </a:t>
            </a:r>
          </a:p>
          <a:p>
            <a:pPr marL="355600" indent="0" algn="just">
              <a:buNone/>
            </a:pPr>
            <a:r>
              <a:rPr lang="fr-BE" sz="2000" b="1" dirty="0">
                <a:latin typeface="Courier New" panose="02070309020205020404" pitchFamily="49" charset="0"/>
                <a:cs typeface="Courier New" panose="02070309020205020404" pitchFamily="49" charset="0"/>
              </a:rPr>
              <a:t>                      EP1.NumSecu);</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38995774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p:txBody>
          <a:bodyPr anchor="ctr">
            <a:normAutofit/>
          </a:bodyPr>
          <a:lstStyle/>
          <a:p>
            <a:pPr marL="355600" indent="-355600" algn="just">
              <a:lnSpc>
                <a:spcPct val="120000"/>
              </a:lnSpc>
              <a:spcBef>
                <a:spcPts val="0"/>
              </a:spcBef>
              <a:spcAft>
                <a:spcPts val="600"/>
              </a:spcAft>
              <a:buNone/>
            </a:pPr>
            <a:r>
              <a:rPr lang="fr-BE" dirty="0"/>
              <a:t>Exemple : Rechercher le numéro des employés qui ne sont attachés à aucun projet</a:t>
            </a:r>
          </a:p>
          <a:p>
            <a:pPr marL="3556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WHERE NOT EXISTS </a:t>
            </a:r>
          </a:p>
          <a:p>
            <a:pPr marL="355600" indent="0" algn="just">
              <a:buNone/>
            </a:pPr>
            <a:r>
              <a:rPr lang="fr-BE" sz="2000" b="1" dirty="0">
                <a:latin typeface="Courier New" panose="02070309020205020404" pitchFamily="49" charset="0"/>
                <a:cs typeface="Courier New" panose="02070309020205020404" pitchFamily="49" charset="0"/>
              </a:rPr>
              <a:t>           (SELECT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EmpPro.NumSecu</a:t>
            </a:r>
            <a:r>
              <a:rPr lang="fr-BE" sz="2000" b="1" dirty="0">
                <a:latin typeface="Courier New" panose="02070309020205020404" pitchFamily="49" charset="0"/>
                <a:cs typeface="Courier New" panose="02070309020205020404" pitchFamily="49" charset="0"/>
              </a:rPr>
              <a:t> = </a:t>
            </a:r>
          </a:p>
          <a:p>
            <a:pPr marL="355600" indent="0" algn="just">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Employes.NumSecu</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130796670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p:txBody>
          <a:bodyPr anchor="ctr">
            <a:normAutofit/>
          </a:bodyPr>
          <a:lstStyle/>
          <a:p>
            <a:pPr marL="355600" indent="-355600" algn="just">
              <a:lnSpc>
                <a:spcPct val="120000"/>
              </a:lnSpc>
              <a:spcBef>
                <a:spcPts val="0"/>
              </a:spcBef>
              <a:spcAft>
                <a:spcPts val="600"/>
              </a:spcAft>
              <a:buNone/>
            </a:pPr>
            <a:r>
              <a:rPr lang="fr-BE" dirty="0"/>
              <a:t>Exemple : Rechercher le nom des départements qui ont au moins un employé qui gagne plus de 90000</a:t>
            </a:r>
          </a:p>
          <a:p>
            <a:pPr marL="3556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NomDep</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Departements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WHERE EXISTS </a:t>
            </a:r>
          </a:p>
          <a:p>
            <a:pPr marL="355600" indent="0" algn="just">
              <a:buNone/>
            </a:pPr>
            <a:r>
              <a:rPr lang="fr-BE" sz="2000" b="1" dirty="0">
                <a:latin typeface="Courier New" panose="02070309020205020404" pitchFamily="49" charset="0"/>
                <a:cs typeface="Courier New" panose="02070309020205020404" pitchFamily="49" charset="0"/>
              </a:rPr>
              <a:t>      (SELECT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Departements.NumDep</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&gt; 90000);</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217504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opérateur LIKE</a:t>
            </a:r>
            <a:r>
              <a:rPr lang="fr-BE" sz="3200" dirty="0"/>
              <a:t>)</a:t>
            </a:r>
          </a:p>
        </p:txBody>
      </p:sp>
      <p:sp>
        <p:nvSpPr>
          <p:cNvPr id="3" name="Espace réservé du contenu 2"/>
          <p:cNvSpPr>
            <a:spLocks noGrp="1"/>
          </p:cNvSpPr>
          <p:nvPr>
            <p:ph idx="1"/>
          </p:nvPr>
        </p:nvSpPr>
        <p:spPr>
          <a:xfrm>
            <a:off x="641268" y="2051999"/>
            <a:ext cx="8087096" cy="4140000"/>
          </a:xfrm>
        </p:spPr>
        <p:txBody>
          <a:bodyPr anchor="ctr">
            <a:normAutofit/>
          </a:bodyPr>
          <a:lstStyle/>
          <a:p>
            <a:pPr indent="-342900">
              <a:buFont typeface="Wingdings" panose="05000000000000000000" pitchFamily="2" charset="2"/>
              <a:buChar char="Ø"/>
            </a:pPr>
            <a:r>
              <a:rPr lang="fr-BE" dirty="0"/>
              <a:t>Exemple : obtenir le nom des vues qui commencent par USER_</a:t>
            </a:r>
          </a:p>
          <a:p>
            <a:pPr marL="712788" indent="0">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object_name</a:t>
            </a:r>
            <a:r>
              <a:rPr lang="fr-BE" sz="2000" b="1" dirty="0">
                <a:latin typeface="Courier New" panose="02070309020205020404" pitchFamily="49" charset="0"/>
                <a:cs typeface="Courier New" panose="02070309020205020404" pitchFamily="49" charset="0"/>
              </a:rPr>
              <a:t> </a:t>
            </a:r>
          </a:p>
          <a:p>
            <a:pPr marL="712788"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all_objects</a:t>
            </a:r>
            <a:endParaRPr lang="fr-BE" sz="2000" b="1" dirty="0">
              <a:latin typeface="Courier New" panose="02070309020205020404" pitchFamily="49" charset="0"/>
              <a:cs typeface="Courier New" panose="02070309020205020404" pitchFamily="49" charset="0"/>
            </a:endParaRPr>
          </a:p>
          <a:p>
            <a:pPr marL="712788" indent="0">
              <a:buNone/>
            </a:pPr>
            <a:r>
              <a:rPr lang="fr-BE" sz="2000" b="1" dirty="0">
                <a:latin typeface="Courier New" panose="02070309020205020404" pitchFamily="49" charset="0"/>
                <a:cs typeface="Courier New" panose="02070309020205020404" pitchFamily="49" charset="0"/>
              </a:rPr>
              <a:t>WHERE </a:t>
            </a:r>
          </a:p>
          <a:p>
            <a:pPr marL="712788"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object_name</a:t>
            </a:r>
            <a:r>
              <a:rPr lang="fr-BE" sz="2000" b="1" dirty="0">
                <a:latin typeface="Courier New" panose="02070309020205020404" pitchFamily="49" charset="0"/>
                <a:cs typeface="Courier New" panose="02070309020205020404" pitchFamily="49" charset="0"/>
              </a:rPr>
              <a:t> LIKE 'USER</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fr-BE" sz="2000" b="1" dirty="0">
                <a:latin typeface="Courier New" panose="02070309020205020404" pitchFamily="49" charset="0"/>
                <a:cs typeface="Courier New" panose="02070309020205020404" pitchFamily="49" charset="0"/>
              </a:rPr>
              <a:t>_%' </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ESCAPE '@'</a:t>
            </a:r>
          </a:p>
          <a:p>
            <a:pPr marL="712788" indent="0">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object_type</a:t>
            </a:r>
            <a:r>
              <a:rPr lang="fr-BE" sz="2000" b="1" dirty="0">
                <a:latin typeface="Courier New" panose="02070309020205020404" pitchFamily="49" charset="0"/>
                <a:cs typeface="Courier New" panose="02070309020205020404" pitchFamily="49" charset="0"/>
              </a:rPr>
              <a:t> = 'VIEW';</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277916226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a:xfrm>
            <a:off x="1043491" y="2051998"/>
            <a:ext cx="7486360" cy="4321505"/>
          </a:xfrm>
        </p:spPr>
        <p:txBody>
          <a:bodyPr anchor="ctr">
            <a:normAutofit/>
          </a:bodyPr>
          <a:lstStyle/>
          <a:p>
            <a:pPr marL="355600" indent="-355600" algn="just">
              <a:spcBef>
                <a:spcPts val="0"/>
              </a:spcBef>
              <a:spcAft>
                <a:spcPts val="600"/>
              </a:spcAft>
              <a:buNone/>
            </a:pPr>
            <a:r>
              <a:rPr lang="fr-BE" dirty="0"/>
              <a:t>Exemple : Rechercher le nom des départements qui n'ont aucun employé qui gagne plus de 90000</a:t>
            </a:r>
          </a:p>
          <a:p>
            <a:pPr marL="3556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NomDep</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Departements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WHERE NOT EXISTS </a:t>
            </a:r>
          </a:p>
          <a:p>
            <a:pPr marL="355600" indent="0" algn="just">
              <a:buNone/>
            </a:pPr>
            <a:r>
              <a:rPr lang="fr-BE" sz="2000" b="1" dirty="0">
                <a:latin typeface="Courier New" panose="02070309020205020404" pitchFamily="49" charset="0"/>
                <a:cs typeface="Courier New" panose="02070309020205020404" pitchFamily="49" charset="0"/>
              </a:rPr>
              <a:t>      (SELECT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Departements.NumDep</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&gt; 90000);</a:t>
            </a:r>
          </a:p>
          <a:p>
            <a:pPr marL="0" indent="0" algn="just">
              <a:buNone/>
            </a:pPr>
            <a:r>
              <a:rPr lang="fr-BE" dirty="0">
                <a:cs typeface="Courier New" panose="02070309020205020404" pitchFamily="49" charset="0"/>
              </a:rPr>
              <a:t>Images </a:t>
            </a:r>
            <a:r>
              <a:rPr lang="fr-BE" dirty="0" err="1">
                <a:cs typeface="Courier New" panose="02070309020205020404" pitchFamily="49" charset="0"/>
              </a:rPr>
              <a:t>Numeriques</a:t>
            </a:r>
            <a:r>
              <a:rPr lang="fr-BE" dirty="0">
                <a:cs typeface="Courier New" panose="02070309020205020404" pitchFamily="49" charset="0"/>
              </a:rPr>
              <a:t> est un département qui n'a pas d'employés =&gt; ne devrait pas apparaître dans le résultat !!!</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296540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a:xfrm>
            <a:off x="1043491" y="2051998"/>
            <a:ext cx="7486360" cy="4321505"/>
          </a:xfrm>
        </p:spPr>
        <p:txBody>
          <a:bodyPr anchor="ctr">
            <a:normAutofit/>
          </a:bodyPr>
          <a:lstStyle/>
          <a:p>
            <a:pPr marL="355600" indent="-355600" algn="just">
              <a:spcBef>
                <a:spcPts val="0"/>
              </a:spcBef>
              <a:spcAft>
                <a:spcPts val="600"/>
              </a:spcAft>
              <a:buNone/>
            </a:pPr>
            <a:r>
              <a:rPr lang="fr-BE" dirty="0"/>
              <a:t>Exemple : Rechercher le nom des départements qui n'ont aucun employé qui gagne plus de 90000</a:t>
            </a:r>
          </a:p>
          <a:p>
            <a:pPr marL="355600" indent="0" algn="just">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NomDep</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Departements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WHERE NOT EXISTS </a:t>
            </a:r>
          </a:p>
          <a:p>
            <a:pPr marL="355600" indent="0" algn="just">
              <a:buNone/>
            </a:pPr>
            <a:r>
              <a:rPr lang="fr-BE" sz="2000" b="1" dirty="0">
                <a:latin typeface="Courier New" panose="02070309020205020404" pitchFamily="49" charset="0"/>
                <a:cs typeface="Courier New" panose="02070309020205020404" pitchFamily="49" charset="0"/>
              </a:rPr>
              <a:t>      (SELECT *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Departements.NumDep</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AND </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&gt; 90000)</a:t>
            </a:r>
          </a:p>
          <a:p>
            <a:pPr marL="355600" indent="0" algn="just">
              <a:buNone/>
            </a:pPr>
            <a:r>
              <a:rPr lang="fr-BE" sz="2000" b="1" dirty="0">
                <a:latin typeface="Courier New" panose="02070309020205020404" pitchFamily="49" charset="0"/>
                <a:cs typeface="Courier New" panose="02070309020205020404" pitchFamily="49" charset="0"/>
              </a:rPr>
              <a:t>  AND EXISTS</a:t>
            </a:r>
          </a:p>
          <a:p>
            <a:pPr marL="355600" indent="0" algn="just">
              <a:buNone/>
            </a:pPr>
            <a:r>
              <a:rPr lang="fr-BE" sz="2000" b="1" dirty="0">
                <a:latin typeface="Courier New" panose="02070309020205020404" pitchFamily="49" charset="0"/>
                <a:cs typeface="Courier New" panose="02070309020205020404" pitchFamily="49" charset="0"/>
              </a:rPr>
              <a:t>      (SELECT *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Departements.NumDep</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1679165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a:xfrm>
            <a:off x="1043491" y="2051998"/>
            <a:ext cx="7486360" cy="4321505"/>
          </a:xfrm>
        </p:spPr>
        <p:txBody>
          <a:bodyPr anchor="ctr">
            <a:normAutofit lnSpcReduction="10000"/>
          </a:bodyPr>
          <a:lstStyle/>
          <a:p>
            <a:pPr marL="355600" indent="-355600" algn="just">
              <a:spcBef>
                <a:spcPts val="0"/>
              </a:spcBef>
              <a:spcAft>
                <a:spcPts val="600"/>
              </a:spcAft>
              <a:buNone/>
            </a:pPr>
            <a:r>
              <a:rPr lang="fr-BE" dirty="0"/>
              <a:t>Exemple : Afficher le nom des employés qui ont le salaire le plus élevé</a:t>
            </a:r>
          </a:p>
          <a:p>
            <a:pPr marL="355600" indent="0" algn="just">
              <a:buNone/>
            </a:pPr>
            <a:r>
              <a:rPr lang="fr-BE" sz="2000" b="1" dirty="0">
                <a:latin typeface="Courier New" panose="02070309020205020404" pitchFamily="49" charset="0"/>
                <a:cs typeface="Courier New" panose="02070309020205020404" pitchFamily="49" charset="0"/>
              </a:rPr>
              <a:t>SELECT Nom</a:t>
            </a: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E1</a:t>
            </a:r>
          </a:p>
          <a:p>
            <a:pPr marL="355600" indent="0" algn="just">
              <a:buNone/>
            </a:pPr>
            <a:r>
              <a:rPr lang="fr-BE" sz="2000" b="1" dirty="0">
                <a:latin typeface="Courier New" panose="02070309020205020404" pitchFamily="49" charset="0"/>
                <a:cs typeface="Courier New" panose="02070309020205020404" pitchFamily="49" charset="0"/>
              </a:rPr>
              <a:t>WHERE NOT EXISTS</a:t>
            </a:r>
          </a:p>
          <a:p>
            <a:pPr marL="355600" indent="0" algn="just">
              <a:buNone/>
            </a:pPr>
            <a:r>
              <a:rPr lang="fr-BE" sz="2000" b="1" dirty="0">
                <a:latin typeface="Courier New" panose="02070309020205020404" pitchFamily="49" charset="0"/>
                <a:cs typeface="Courier New" panose="02070309020205020404" pitchFamily="49" charset="0"/>
              </a:rPr>
              <a:t>           (SELECT *</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&gt; E1.bareme);</a:t>
            </a:r>
          </a:p>
          <a:p>
            <a:pPr marL="0" indent="0" algn="just">
              <a:buNone/>
            </a:pPr>
            <a:r>
              <a:rPr lang="fr-BE" dirty="0">
                <a:cs typeface="Courier New" panose="02070309020205020404" pitchFamily="49" charset="0"/>
              </a:rPr>
              <a:t>L'employé MONROE a un salaire inconnu =&gt; ne devrait pas apparaître dans le résultat.</a:t>
            </a:r>
          </a:p>
          <a:p>
            <a:pPr marL="0" indent="0" algn="just">
              <a:buNone/>
            </a:pPr>
            <a:r>
              <a:rPr lang="fr-BE" dirty="0">
                <a:cs typeface="Courier New" panose="02070309020205020404" pitchFamily="49" charset="0"/>
              </a:rPr>
              <a:t>Mais avec NOT EXISTS, la condition est vraie si le résultat de la sélection est vide !</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415874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a:xfrm>
            <a:off x="1043491" y="2051998"/>
            <a:ext cx="7486360" cy="4321505"/>
          </a:xfrm>
        </p:spPr>
        <p:txBody>
          <a:bodyPr anchor="ctr">
            <a:normAutofit/>
          </a:bodyPr>
          <a:lstStyle/>
          <a:p>
            <a:pPr marL="355600" indent="-355600" algn="just">
              <a:spcBef>
                <a:spcPts val="0"/>
              </a:spcBef>
              <a:spcAft>
                <a:spcPts val="600"/>
              </a:spcAft>
              <a:buNone/>
            </a:pPr>
            <a:r>
              <a:rPr lang="fr-BE" dirty="0"/>
              <a:t>Exemple : Afficher le nom des employés qui ont le salaire le plus élevé</a:t>
            </a:r>
          </a:p>
          <a:p>
            <a:pPr marL="355600" indent="0" algn="just">
              <a:buNone/>
            </a:pPr>
            <a:r>
              <a:rPr lang="fr-BE" sz="2000" b="1" dirty="0">
                <a:latin typeface="Courier New" panose="02070309020205020404" pitchFamily="49" charset="0"/>
                <a:cs typeface="Courier New" panose="02070309020205020404" pitchFamily="49" charset="0"/>
              </a:rPr>
              <a:t>SELECT Nom</a:t>
            </a: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&gt;= ALL</a:t>
            </a:r>
          </a:p>
          <a:p>
            <a:pPr marL="355600" indent="0" algn="just">
              <a:buNone/>
            </a:pPr>
            <a:r>
              <a:rPr lang="fr-BE" sz="2000" b="1" dirty="0">
                <a:latin typeface="Courier New" panose="02070309020205020404" pitchFamily="49" charset="0"/>
                <a:cs typeface="Courier New" panose="02070309020205020404" pitchFamily="49" charset="0"/>
              </a:rPr>
              <a:t>           (SELECT </a:t>
            </a:r>
            <a:r>
              <a:rPr lang="fr-BE" sz="2000" b="1" dirty="0" err="1">
                <a:latin typeface="Courier New" panose="02070309020205020404" pitchFamily="49" charset="0"/>
                <a:cs typeface="Courier New" panose="02070309020205020404" pitchFamily="49" charset="0"/>
              </a:rPr>
              <a:t>bareme</a:t>
            </a:r>
            <a:endParaRPr lang="fr-BE" sz="2000" b="1" dirty="0">
              <a:latin typeface="Courier New" panose="02070309020205020404" pitchFamily="49" charset="0"/>
              <a:cs typeface="Courier New" panose="02070309020205020404" pitchFamily="49" charset="0"/>
            </a:endParaRP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a:t>
            </a:r>
          </a:p>
          <a:p>
            <a:pPr marL="0" indent="0" algn="just">
              <a:buNone/>
            </a:pPr>
            <a:r>
              <a:rPr lang="fr-BE" dirty="0">
                <a:cs typeface="Courier New" panose="02070309020205020404" pitchFamily="49" charset="0"/>
              </a:rPr>
              <a:t>Aucune ligne sélectionnée !!</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269966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a:xfrm>
            <a:off x="1043491" y="2051998"/>
            <a:ext cx="7486360" cy="4321505"/>
          </a:xfrm>
        </p:spPr>
        <p:txBody>
          <a:bodyPr anchor="ctr">
            <a:normAutofit/>
          </a:bodyPr>
          <a:lstStyle/>
          <a:p>
            <a:pPr marL="355600" indent="-355600" algn="just">
              <a:spcBef>
                <a:spcPts val="0"/>
              </a:spcBef>
              <a:spcAft>
                <a:spcPts val="600"/>
              </a:spcAft>
              <a:buNone/>
            </a:pPr>
            <a:r>
              <a:rPr lang="fr-BE" dirty="0"/>
              <a:t>Exemple : Afficher le nom des employés qui ont le salaire le plus élevé</a:t>
            </a:r>
          </a:p>
          <a:p>
            <a:pPr marL="355600" indent="0" algn="just">
              <a:buNone/>
            </a:pPr>
            <a:r>
              <a:rPr lang="fr-BE" sz="2000" b="1" dirty="0">
                <a:latin typeface="Courier New" panose="02070309020205020404" pitchFamily="49" charset="0"/>
                <a:cs typeface="Courier New" panose="02070309020205020404" pitchFamily="49" charset="0"/>
              </a:rPr>
              <a:t>SELECT Nom</a:t>
            </a:r>
          </a:p>
          <a:p>
            <a:pPr marL="355600" indent="0" algn="just">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a:t>
            </a:r>
          </a:p>
          <a:p>
            <a:pPr marL="355600" indent="0" algn="just">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 (SELECT MAX(</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a:t>
            </a:r>
          </a:p>
          <a:p>
            <a:pPr marL="355600" indent="0" algn="just">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35156056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a:xfrm>
            <a:off x="1043491" y="2051998"/>
            <a:ext cx="7486360" cy="4321505"/>
          </a:xfrm>
        </p:spPr>
        <p:txBody>
          <a:bodyPr anchor="ctr">
            <a:normAutofit/>
          </a:bodyPr>
          <a:lstStyle/>
          <a:p>
            <a:pPr marL="355600" indent="-355600" algn="just">
              <a:spcBef>
                <a:spcPts val="0"/>
              </a:spcBef>
              <a:spcAft>
                <a:spcPts val="600"/>
              </a:spcAft>
              <a:buNone/>
            </a:pPr>
            <a:r>
              <a:rPr lang="fr-BE" dirty="0"/>
              <a:t>Exercices récapitulatifs :</a:t>
            </a:r>
          </a:p>
          <a:p>
            <a:pPr marL="531813" indent="0" algn="just">
              <a:spcBef>
                <a:spcPts val="0"/>
              </a:spcBef>
              <a:spcAft>
                <a:spcPts val="600"/>
              </a:spcAft>
              <a:buNone/>
            </a:pPr>
            <a:r>
              <a:rPr lang="fr-BE" dirty="0">
                <a:cs typeface="Courier New" panose="02070309020205020404" pitchFamily="49" charset="0"/>
              </a:rPr>
              <a:t>Afficher le numéro des employés qui travaillent sur les projets p10346 et p10349 </a:t>
            </a:r>
          </a:p>
          <a:p>
            <a:pPr marL="531813" indent="0" algn="just">
              <a:spcBef>
                <a:spcPts val="0"/>
              </a:spcBef>
              <a:spcAft>
                <a:spcPts val="600"/>
              </a:spcAft>
              <a:buNone/>
            </a:pPr>
            <a:r>
              <a:rPr lang="fr-BE" dirty="0">
                <a:cs typeface="Courier New" panose="02070309020205020404" pitchFamily="49" charset="0"/>
              </a:rPr>
              <a:t>(écrire de 6 manières différentes : opérateur ensembliste, auto-jointure, requête imbriquée, ALL/ANY/SOME, EXISTS, requête corrélée sans EXISTS)</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14899534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8. Utilisation de "EXISTS"</a:t>
            </a:r>
          </a:p>
        </p:txBody>
      </p:sp>
      <p:sp>
        <p:nvSpPr>
          <p:cNvPr id="3" name="Espace réservé du contenu 2"/>
          <p:cNvSpPr>
            <a:spLocks noGrp="1"/>
          </p:cNvSpPr>
          <p:nvPr>
            <p:ph idx="1"/>
          </p:nvPr>
        </p:nvSpPr>
        <p:spPr>
          <a:xfrm>
            <a:off x="1043491" y="2051998"/>
            <a:ext cx="7486360" cy="4321505"/>
          </a:xfrm>
        </p:spPr>
        <p:txBody>
          <a:bodyPr anchor="ctr">
            <a:normAutofit/>
          </a:bodyPr>
          <a:lstStyle/>
          <a:p>
            <a:pPr marL="355600" indent="-355600" algn="just">
              <a:spcBef>
                <a:spcPts val="0"/>
              </a:spcBef>
              <a:spcAft>
                <a:spcPts val="600"/>
              </a:spcAft>
              <a:buNone/>
            </a:pPr>
            <a:r>
              <a:rPr lang="fr-BE" dirty="0"/>
              <a:t>Exercices récapitulatifs :</a:t>
            </a:r>
          </a:p>
          <a:p>
            <a:pPr marL="531813" indent="0" algn="just">
              <a:spcBef>
                <a:spcPts val="0"/>
              </a:spcBef>
              <a:spcAft>
                <a:spcPts val="600"/>
              </a:spcAft>
              <a:buNone/>
            </a:pPr>
            <a:r>
              <a:rPr lang="fr-BE" dirty="0">
                <a:cs typeface="Courier New" panose="02070309020205020404" pitchFamily="49" charset="0"/>
              </a:rPr>
              <a:t>Afficher le numéro des employés qui n'ont pas de projet en cours </a:t>
            </a:r>
          </a:p>
          <a:p>
            <a:pPr marL="531813" indent="0" algn="just">
              <a:spcBef>
                <a:spcPts val="0"/>
              </a:spcBef>
              <a:spcAft>
                <a:spcPts val="600"/>
              </a:spcAft>
              <a:buNone/>
            </a:pPr>
            <a:r>
              <a:rPr lang="fr-BE" dirty="0">
                <a:cs typeface="Courier New" panose="02070309020205020404" pitchFamily="49" charset="0"/>
              </a:rPr>
              <a:t>(écrire de 6 manières différentes : opérateur ensembliste, jointure externe, requête imbriquée, ALL/ANY/SOME, EXISTS, requête corrélée sans EXISTS )</a:t>
            </a:r>
          </a:p>
        </p:txBody>
      </p:sp>
      <p:sp>
        <p:nvSpPr>
          <p:cNvPr id="5" name="Espace réservé du pied de page 4"/>
          <p:cNvSpPr>
            <a:spLocks noGrp="1"/>
          </p:cNvSpPr>
          <p:nvPr>
            <p:ph type="ftr" sz="quarter" idx="11"/>
          </p:nvPr>
        </p:nvSpPr>
        <p:spPr/>
        <p:txBody>
          <a:bodyPr/>
          <a:lstStyle/>
          <a:p>
            <a:r>
              <a:rPr lang="fr-BE" dirty="0"/>
              <a:t>SGBD – Chapitre 4 : LMD / 8. Utilisation de "</a:t>
            </a:r>
            <a:r>
              <a:rPr lang="fr-BE" dirty="0" err="1"/>
              <a:t>Exists</a:t>
            </a:r>
            <a:r>
              <a:rPr lang="fr-BE" dirty="0"/>
              <a:t>"</a:t>
            </a:r>
          </a:p>
        </p:txBody>
      </p:sp>
    </p:spTree>
    <p:extLst>
      <p:ext uri="{BB962C8B-B14F-4D97-AF65-F5344CB8AC3E}">
        <p14:creationId xmlns:p14="http://schemas.microsoft.com/office/powerpoint/2010/main" val="166653577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4. Le langage de manipulation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Recherche de base</a:t>
            </a:r>
          </a:p>
          <a:p>
            <a:pPr marL="514350" indent="-514350">
              <a:buFont typeface="+mj-lt"/>
              <a:buAutoNum type="arabicPeriod"/>
            </a:pPr>
            <a:r>
              <a:rPr lang="fr-BE" dirty="0"/>
              <a:t>Recherche de base avec jointure</a:t>
            </a:r>
          </a:p>
          <a:p>
            <a:pPr marL="514350" indent="-514350">
              <a:buFont typeface="+mj-lt"/>
              <a:buAutoNum type="arabicPeriod"/>
            </a:pPr>
            <a:r>
              <a:rPr lang="fr-BE" dirty="0"/>
              <a:t>Expressions SQL</a:t>
            </a:r>
          </a:p>
          <a:p>
            <a:pPr marL="514350" indent="-514350">
              <a:buFont typeface="+mj-lt"/>
              <a:buAutoNum type="arabicPeriod"/>
            </a:pPr>
            <a:r>
              <a:rPr lang="fr-BE" dirty="0"/>
              <a:t>Tri</a:t>
            </a:r>
          </a:p>
          <a:p>
            <a:pPr marL="514350" indent="-514350">
              <a:buFont typeface="+mj-lt"/>
              <a:buAutoNum type="arabicPeriod"/>
            </a:pPr>
            <a:r>
              <a:rPr lang="fr-BE" dirty="0"/>
              <a:t>Groupement de lignes</a:t>
            </a:r>
          </a:p>
          <a:p>
            <a:pPr marL="514350" indent="-514350">
              <a:buFont typeface="+mj-lt"/>
              <a:buAutoNum type="arabicPeriod"/>
            </a:pPr>
            <a:r>
              <a:rPr lang="fr-BE" dirty="0"/>
              <a:t>Sélections imbriquées</a:t>
            </a:r>
          </a:p>
          <a:p>
            <a:pPr marL="514350" indent="-514350">
              <a:buFont typeface="+mj-lt"/>
              <a:buAutoNum type="arabicPeriod"/>
            </a:pPr>
            <a:r>
              <a:rPr lang="fr-BE" dirty="0"/>
              <a:t>Utilisation de "EXISTS"</a:t>
            </a:r>
          </a:p>
          <a:p>
            <a:pPr marL="514350" indent="-514350">
              <a:buFont typeface="+mj-lt"/>
              <a:buAutoNum type="arabicPeriod"/>
            </a:pPr>
            <a:r>
              <a:rPr lang="fr-BE" dirty="0"/>
              <a:t>Mise à jour des données</a:t>
            </a:r>
          </a:p>
        </p:txBody>
      </p:sp>
      <p:sp>
        <p:nvSpPr>
          <p:cNvPr id="5" name="Espace réservé du pied de page 4"/>
          <p:cNvSpPr>
            <a:spLocks noGrp="1"/>
          </p:cNvSpPr>
          <p:nvPr>
            <p:ph type="ftr" sz="quarter" idx="11"/>
          </p:nvPr>
        </p:nvSpPr>
        <p:spPr/>
        <p:txBody>
          <a:bodyPr/>
          <a:lstStyle/>
          <a:p>
            <a:r>
              <a:rPr lang="fr-BE" dirty="0"/>
              <a:t>SGBD – Chapitre 4 : Le langage de manipulation des données</a:t>
            </a:r>
          </a:p>
        </p:txBody>
      </p:sp>
    </p:spTree>
    <p:extLst>
      <p:ext uri="{BB962C8B-B14F-4D97-AF65-F5344CB8AC3E}">
        <p14:creationId xmlns:p14="http://schemas.microsoft.com/office/powerpoint/2010/main" val="135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rgbClr val="74A50F"/>
                                      </p:to>
                                    </p:animClr>
                                    <p:animClr clrSpc="rgb" dir="cw">
                                      <p:cBhvr>
                                        <p:cTn id="7" dur="500" fill="hold"/>
                                        <p:tgtEl>
                                          <p:spTgt spid="3">
                                            <p:txEl>
                                              <p:pRg st="8" end="8"/>
                                            </p:txEl>
                                          </p:spTgt>
                                        </p:tgtEl>
                                        <p:attrNameLst>
                                          <p:attrName>fillcolor</p:attrName>
                                        </p:attrNameLst>
                                      </p:cBhvr>
                                      <p:to>
                                        <a:srgbClr val="74A50F"/>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a:t>
            </a:r>
          </a:p>
        </p:txBody>
      </p:sp>
      <p:sp>
        <p:nvSpPr>
          <p:cNvPr id="3" name="Espace réservé du contenu 2"/>
          <p:cNvSpPr>
            <a:spLocks noGrp="1"/>
          </p:cNvSpPr>
          <p:nvPr>
            <p:ph idx="1"/>
          </p:nvPr>
        </p:nvSpPr>
        <p:spPr/>
        <p:txBody>
          <a:bodyPr anchor="ctr">
            <a:normAutofit/>
          </a:bodyPr>
          <a:lstStyle/>
          <a:p>
            <a:pPr marL="0" indent="0">
              <a:buNone/>
            </a:pPr>
            <a:r>
              <a:rPr lang="fr-BE" dirty="0"/>
              <a:t>Mises à jour des données : </a:t>
            </a:r>
          </a:p>
          <a:p>
            <a:pPr indent="-342900">
              <a:buFont typeface="Wingdings" panose="05000000000000000000" pitchFamily="2" charset="2"/>
              <a:buChar char="Ø"/>
            </a:pPr>
            <a:r>
              <a:rPr lang="fr-BE" dirty="0"/>
              <a:t>Ajout (INSERT)</a:t>
            </a:r>
          </a:p>
          <a:p>
            <a:pPr indent="-342900">
              <a:buFont typeface="Wingdings" panose="05000000000000000000" pitchFamily="2" charset="2"/>
              <a:buChar char="Ø"/>
            </a:pPr>
            <a:r>
              <a:rPr lang="fr-BE" dirty="0"/>
              <a:t>Modification (UPDATE)</a:t>
            </a:r>
          </a:p>
          <a:p>
            <a:pPr indent="-342900">
              <a:buFont typeface="Wingdings" panose="05000000000000000000" pitchFamily="2" charset="2"/>
              <a:buChar char="Ø"/>
            </a:pPr>
            <a:r>
              <a:rPr lang="fr-BE" dirty="0"/>
              <a:t>Suppression (DELETE)</a:t>
            </a: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246424511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(Ajout)</a:t>
            </a:r>
          </a:p>
        </p:txBody>
      </p:sp>
      <p:sp>
        <p:nvSpPr>
          <p:cNvPr id="3" name="Espace réservé du contenu 2"/>
          <p:cNvSpPr>
            <a:spLocks noGrp="1"/>
          </p:cNvSpPr>
          <p:nvPr>
            <p:ph idx="1"/>
          </p:nvPr>
        </p:nvSpPr>
        <p:spPr/>
        <p:txBody>
          <a:bodyPr anchor="ctr">
            <a:normAutofit/>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Ajout (INSERT)</a:t>
            </a:r>
          </a:p>
          <a:p>
            <a:pPr marL="0" indent="0">
              <a:buNone/>
            </a:pPr>
            <a:endParaRPr lang="fr-BE" dirty="0"/>
          </a:p>
          <a:p>
            <a:pPr marL="68580" indent="0">
              <a:buNone/>
            </a:pPr>
            <a:r>
              <a:rPr lang="fr-FR" sz="2000" b="1" i="1" dirty="0" err="1">
                <a:latin typeface="Courier New" panose="02070309020205020404" pitchFamily="49" charset="0"/>
                <a:cs typeface="Courier New" panose="02070309020205020404" pitchFamily="49" charset="0"/>
              </a:rPr>
              <a:t>instruction_d_ajout</a:t>
            </a:r>
            <a:r>
              <a:rPr lang="fr-FR" sz="2000" b="1" dirty="0">
                <a:latin typeface="Courier New" panose="02070309020205020404" pitchFamily="49" charset="0"/>
                <a:cs typeface="Courier New" panose="02070309020205020404" pitchFamily="49" charset="0"/>
              </a:rPr>
              <a:t> ::=</a:t>
            </a:r>
          </a:p>
          <a:p>
            <a:pPr marL="68580" indent="0">
              <a:buNone/>
            </a:pP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INSERT INTO </a:t>
            </a:r>
            <a:r>
              <a:rPr lang="fr-FR" sz="2000" b="1" dirty="0" err="1">
                <a:latin typeface="Courier New" panose="02070309020205020404" pitchFamily="49" charset="0"/>
                <a:cs typeface="Courier New" panose="02070309020205020404" pitchFamily="49" charset="0"/>
              </a:rPr>
              <a:t>nom_table</a:t>
            </a:r>
            <a:r>
              <a:rPr lang="fr-FR" sz="2000" b="1" dirty="0">
                <a:latin typeface="Courier New" panose="02070309020205020404" pitchFamily="49" charset="0"/>
                <a:cs typeface="Courier New" panose="02070309020205020404" pitchFamily="49" charset="0"/>
              </a:rPr>
              <a:t> [ ( </a:t>
            </a:r>
            <a:r>
              <a:rPr lang="fr-FR" sz="2000" b="1" i="1" dirty="0" err="1">
                <a:latin typeface="Courier New" panose="02070309020205020404" pitchFamily="49" charset="0"/>
                <a:cs typeface="Courier New" panose="02070309020205020404" pitchFamily="49" charset="0"/>
              </a:rPr>
              <a:t>liste_colonne</a:t>
            </a:r>
            <a:r>
              <a:rPr lang="fr-FR" sz="2000" b="1" dirty="0">
                <a:latin typeface="Courier New" panose="02070309020205020404" pitchFamily="49" charset="0"/>
                <a:cs typeface="Courier New" panose="02070309020205020404" pitchFamily="49" charset="0"/>
              </a:rPr>
              <a:t> ) ]</a:t>
            </a:r>
            <a:endParaRPr lang="fr-BE" sz="2000" b="1" dirty="0">
              <a:latin typeface="Courier New" panose="02070309020205020404" pitchFamily="49" charset="0"/>
              <a:cs typeface="Courier New" panose="02070309020205020404" pitchFamily="49" charset="0"/>
            </a:endParaRPr>
          </a:p>
          <a:p>
            <a:pPr marL="68580" indent="0">
              <a:buNone/>
            </a:pPr>
            <a:r>
              <a:rPr lang="fr-FR" sz="2000" b="1">
                <a:latin typeface="Courier New" panose="02070309020205020404" pitchFamily="49" charset="0"/>
                <a:cs typeface="Courier New" panose="02070309020205020404" pitchFamily="49" charset="0"/>
              </a:rPr>
              <a:t>  </a:t>
            </a:r>
            <a:r>
              <a:rPr lang="fr-FR" sz="20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VALUES</a:t>
            </a:r>
            <a:r>
              <a:rPr lang="fr-FR" sz="2000" b="1">
                <a:latin typeface="Courier New" panose="02070309020205020404" pitchFamily="49" charset="0"/>
                <a:cs typeface="Courier New" panose="02070309020205020404" pitchFamily="49" charset="0"/>
              </a:rPr>
              <a:t> </a:t>
            </a:r>
            <a:r>
              <a:rPr lang="fr-FR" sz="2000" b="1" dirty="0">
                <a:latin typeface="Courier New" panose="02070309020205020404" pitchFamily="49" charset="0"/>
                <a:cs typeface="Courier New" panose="02070309020205020404" pitchFamily="49" charset="0"/>
              </a:rPr>
              <a:t>( </a:t>
            </a:r>
            <a:r>
              <a:rPr lang="fr-FR" sz="2000" b="1" i="1" dirty="0" err="1">
                <a:latin typeface="Courier New" panose="02070309020205020404" pitchFamily="49" charset="0"/>
                <a:cs typeface="Courier New" panose="02070309020205020404" pitchFamily="49" charset="0"/>
              </a:rPr>
              <a:t>liste_valeur</a:t>
            </a:r>
            <a:r>
              <a:rPr lang="fr-FR" sz="2000" b="1" dirty="0">
                <a:latin typeface="Courier New" panose="02070309020205020404" pitchFamily="49" charset="0"/>
                <a:cs typeface="Courier New" panose="02070309020205020404" pitchFamily="49" charset="0"/>
              </a:rPr>
              <a:t> ) </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 </a:t>
            </a:r>
            <a:r>
              <a:rPr lang="fr-FR" sz="2000" b="1" i="1" dirty="0" err="1">
                <a:latin typeface="Courier New" panose="02070309020205020404" pitchFamily="49" charset="0"/>
                <a:cs typeface="Courier New" panose="02070309020205020404" pitchFamily="49" charset="0"/>
              </a:rPr>
              <a:t>expression_de_sélection</a:t>
            </a:r>
            <a:r>
              <a:rPr lang="fr-FR" sz="2000" b="1" dirty="0">
                <a:latin typeface="Courier New" panose="02070309020205020404" pitchFamily="49" charset="0"/>
                <a:cs typeface="Courier New" panose="02070309020205020404" pitchFamily="49" charset="0"/>
              </a:rPr>
              <a:t> ;</a:t>
            </a:r>
            <a:endParaRPr lang="fr-BE" sz="2000" b="1" dirty="0">
              <a:latin typeface="Courier New" panose="02070309020205020404" pitchFamily="49" charset="0"/>
              <a:cs typeface="Courier New" panose="02070309020205020404" pitchFamily="49" charset="0"/>
            </a:endParaRPr>
          </a:p>
          <a:p>
            <a:pPr marL="0" indent="0">
              <a:buNone/>
            </a:pPr>
            <a:endParaRPr lang="fr-BE" dirty="0"/>
          </a:p>
          <a:p>
            <a:pPr indent="-342900">
              <a:buFont typeface="Wingdings" panose="05000000000000000000" pitchFamily="2" charset="2"/>
              <a:buChar char="Ø"/>
            </a:pPr>
            <a:endParaRPr lang="fr-BE" dirty="0"/>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311344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opérateur LIKE</a:t>
            </a:r>
            <a:r>
              <a:rPr lang="fr-BE" sz="3200" dirty="0"/>
              <a:t>)</a:t>
            </a:r>
          </a:p>
        </p:txBody>
      </p:sp>
      <p:sp>
        <p:nvSpPr>
          <p:cNvPr id="3" name="Espace réservé du contenu 2"/>
          <p:cNvSpPr>
            <a:spLocks noGrp="1"/>
          </p:cNvSpPr>
          <p:nvPr>
            <p:ph idx="1"/>
          </p:nvPr>
        </p:nvSpPr>
        <p:spPr>
          <a:xfrm>
            <a:off x="641268" y="2051999"/>
            <a:ext cx="8087096" cy="4294210"/>
          </a:xfrm>
        </p:spPr>
        <p:txBody>
          <a:bodyPr anchor="ctr">
            <a:normAutofit fontScale="70000" lnSpcReduction="20000"/>
          </a:bodyPr>
          <a:lstStyle/>
          <a:p>
            <a:pPr marL="82550" indent="0">
              <a:buNone/>
            </a:pPr>
            <a:r>
              <a:rPr lang="fr-BE" b="1" dirty="0">
                <a:latin typeface="Courier New" panose="02070309020205020404" pitchFamily="49" charset="0"/>
                <a:cs typeface="Courier New" panose="02070309020205020404" pitchFamily="49" charset="0"/>
              </a:rPr>
              <a:t>CREATE TABLE Chaines</a:t>
            </a:r>
          </a:p>
          <a:p>
            <a:pPr marL="82550" indent="0">
              <a:buNone/>
            </a:pPr>
            <a:r>
              <a:rPr lang="fr-BE" b="1" dirty="0">
                <a:latin typeface="Courier New" panose="02070309020205020404" pitchFamily="49" charset="0"/>
                <a:cs typeface="Courier New" panose="02070309020205020404" pitchFamily="49" charset="0"/>
              </a:rPr>
              <a:t>(  NomChar4		CHAR(4),</a:t>
            </a:r>
          </a:p>
          <a:p>
            <a:pPr marL="82550" indent="0">
              <a:buNone/>
            </a:pPr>
            <a:r>
              <a:rPr lang="fr-BE" b="1" dirty="0">
                <a:latin typeface="Courier New" panose="02070309020205020404" pitchFamily="49" charset="0"/>
                <a:cs typeface="Courier New" panose="02070309020205020404" pitchFamily="49" charset="0"/>
              </a:rPr>
              <a:t>   NomChar10		CHAR(10),</a:t>
            </a:r>
          </a:p>
          <a:p>
            <a:pPr marL="82550" indent="0">
              <a:buNone/>
            </a:pPr>
            <a:r>
              <a:rPr lang="fr-BE" b="1" dirty="0">
                <a:latin typeface="Courier New" panose="02070309020205020404" pitchFamily="49" charset="0"/>
                <a:cs typeface="Courier New" panose="02070309020205020404" pitchFamily="49" charset="0"/>
              </a:rPr>
              <a:t>   NomVarChar4	VARCHAR(4),</a:t>
            </a:r>
          </a:p>
          <a:p>
            <a:pPr marL="82550" indent="0">
              <a:buNone/>
            </a:pPr>
            <a:r>
              <a:rPr lang="fr-BE" b="1" dirty="0">
                <a:latin typeface="Courier New" panose="02070309020205020404" pitchFamily="49" charset="0"/>
                <a:cs typeface="Courier New" panose="02070309020205020404" pitchFamily="49" charset="0"/>
              </a:rPr>
              <a:t>   NomVarChar10	VARCHAR(10)  );</a:t>
            </a:r>
          </a:p>
          <a:p>
            <a:pPr marL="82550" indent="0">
              <a:buNone/>
            </a:pPr>
            <a:endParaRPr lang="fr-BE" b="1" dirty="0">
              <a:latin typeface="Courier New" panose="02070309020205020404" pitchFamily="49" charset="0"/>
              <a:cs typeface="Courier New" panose="02070309020205020404" pitchFamily="49" charset="0"/>
            </a:endParaRPr>
          </a:p>
          <a:p>
            <a:pPr marL="82550" indent="0">
              <a:buNone/>
            </a:pPr>
            <a:r>
              <a:rPr lang="fr-BE" b="1" dirty="0">
                <a:latin typeface="Courier New" panose="02070309020205020404" pitchFamily="49" charset="0"/>
                <a:cs typeface="Courier New" panose="02070309020205020404" pitchFamily="49" charset="0"/>
              </a:rPr>
              <a:t>INSERT INTO Chaines VALUES ('SQL', 'SQL', 'SQL', 'SQL');</a:t>
            </a:r>
          </a:p>
          <a:p>
            <a:pPr marL="82550" indent="0">
              <a:buNone/>
            </a:pPr>
            <a:r>
              <a:rPr lang="fr-BE" b="1" dirty="0">
                <a:latin typeface="Courier New" panose="02070309020205020404" pitchFamily="49" charset="0"/>
                <a:cs typeface="Courier New" panose="02070309020205020404" pitchFamily="49" charset="0"/>
              </a:rPr>
              <a:t>COMMIT;</a:t>
            </a:r>
          </a:p>
          <a:p>
            <a:pPr marL="82550" indent="0">
              <a:buNone/>
            </a:pPr>
            <a:endParaRPr lang="fr-BE" b="1" dirty="0">
              <a:latin typeface="Courier New" panose="02070309020205020404" pitchFamily="49" charset="0"/>
              <a:cs typeface="Courier New" panose="02070309020205020404" pitchFamily="49" charset="0"/>
            </a:endParaRPr>
          </a:p>
          <a:p>
            <a:pPr marL="82550" indent="0">
              <a:buNone/>
            </a:pPr>
            <a:r>
              <a:rPr lang="fr-BE" b="1" dirty="0">
                <a:latin typeface="Courier New" panose="02070309020205020404" pitchFamily="49" charset="0"/>
                <a:cs typeface="Courier New" panose="02070309020205020404" pitchFamily="49" charset="0"/>
              </a:rPr>
              <a:t>SELECT * FROM Chaines WHERE NomChar4 LIKE NomChar10;</a:t>
            </a:r>
          </a:p>
          <a:p>
            <a:pPr marL="82550" indent="0">
              <a:buNone/>
            </a:pPr>
            <a:endParaRPr lang="fr-BE" b="1" dirty="0">
              <a:latin typeface="Courier New" panose="02070309020205020404" pitchFamily="49" charset="0"/>
              <a:cs typeface="Courier New" panose="02070309020205020404" pitchFamily="49" charset="0"/>
            </a:endParaRPr>
          </a:p>
          <a:p>
            <a:pPr marL="425450" indent="-342900">
              <a:buFont typeface="Wingdings" panose="05000000000000000000" pitchFamily="2" charset="2"/>
              <a:buChar char="Ø"/>
            </a:pPr>
            <a:r>
              <a:rPr lang="fr-BE" sz="2900" b="1" dirty="0">
                <a:cs typeface="Courier New" panose="02070309020205020404" pitchFamily="49" charset="0"/>
              </a:rPr>
              <a:t>Aucun résultat !!!</a:t>
            </a:r>
          </a:p>
          <a:p>
            <a:pPr marL="425450" indent="-342900">
              <a:buFont typeface="Wingdings" panose="05000000000000000000" pitchFamily="2" charset="2"/>
              <a:buChar char="Ø"/>
            </a:pPr>
            <a:r>
              <a:rPr lang="fr-BE" sz="2900" b="1" dirty="0">
                <a:cs typeface="Courier New" panose="02070309020205020404" pitchFamily="49" charset="0"/>
              </a:rPr>
              <a:t>LIKE sans "joker"</a:t>
            </a:r>
          </a:p>
          <a:p>
            <a:pPr marL="425450" indent="-342900">
              <a:buFont typeface="Wingdings" panose="05000000000000000000" pitchFamily="2" charset="2"/>
              <a:buChar char="Ø"/>
            </a:pPr>
            <a:r>
              <a:rPr lang="fr-BE" sz="2900" b="1" dirty="0">
                <a:cs typeface="Courier New" panose="02070309020205020404" pitchFamily="49" charset="0"/>
              </a:rPr>
              <a:t>La comparaison tient compte de la longueur du type de la donnée</a:t>
            </a:r>
          </a:p>
          <a:p>
            <a:pPr marL="82550" indent="0">
              <a:buNone/>
            </a:pPr>
            <a:endParaRPr lang="fr-BE"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99442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 calcmode="lin" valueType="num">
                                      <p:cBhvr additive="base">
                                        <p:cTn id="2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 calcmode="lin" valueType="num">
                                      <p:cBhvr additive="base">
                                        <p:cTn id="3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(Ajout)</a:t>
            </a:r>
          </a:p>
        </p:txBody>
      </p:sp>
      <p:sp>
        <p:nvSpPr>
          <p:cNvPr id="3" name="Espace réservé du contenu 2"/>
          <p:cNvSpPr>
            <a:spLocks noGrp="1"/>
          </p:cNvSpPr>
          <p:nvPr>
            <p:ph idx="1"/>
          </p:nvPr>
        </p:nvSpPr>
        <p:spPr/>
        <p:txBody>
          <a:bodyPr anchor="ctr">
            <a:normAutofit lnSpcReduction="10000"/>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Ajout (INSERT)</a:t>
            </a:r>
          </a:p>
          <a:p>
            <a:pPr marL="0" indent="0">
              <a:buNone/>
            </a:pPr>
            <a:endParaRPr lang="fr-BE" dirty="0"/>
          </a:p>
          <a:p>
            <a:pPr marL="68580" indent="0">
              <a:buNone/>
            </a:pPr>
            <a:r>
              <a:rPr lang="fr-FR" sz="2000" b="1" i="1" dirty="0">
                <a:latin typeface="Courier New" panose="02070309020205020404" pitchFamily="49" charset="0"/>
                <a:cs typeface="Courier New" panose="02070309020205020404" pitchFamily="49" charset="0"/>
              </a:rPr>
              <a:t>valeur</a:t>
            </a:r>
            <a:r>
              <a:rPr lang="fr-FR" sz="2000" b="1" dirty="0">
                <a:latin typeface="Courier New" panose="02070309020205020404" pitchFamily="49" charset="0"/>
                <a:cs typeface="Courier New" panose="02070309020205020404" pitchFamily="49" charset="0"/>
              </a:rPr>
              <a:t> ::=</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constante</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 ( </a:t>
            </a:r>
            <a:r>
              <a:rPr lang="fr-FR" sz="2000" b="1" i="1" dirty="0" err="1">
                <a:latin typeface="Courier New" panose="02070309020205020404" pitchFamily="49" charset="0"/>
                <a:cs typeface="Courier New" panose="02070309020205020404" pitchFamily="49" charset="0"/>
              </a:rPr>
              <a:t>sélection_une_colonne</a:t>
            </a:r>
            <a:r>
              <a:rPr lang="fr-FR" sz="2000" b="1" dirty="0">
                <a:latin typeface="Courier New" panose="02070309020205020404" pitchFamily="49" charset="0"/>
                <a:cs typeface="Courier New" panose="02070309020205020404" pitchFamily="49" charset="0"/>
              </a:rPr>
              <a:t> )</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 </a:t>
            </a:r>
            <a:r>
              <a:rPr lang="fr-FR" sz="2000" b="1" i="1" dirty="0">
                <a:latin typeface="Courier New" panose="02070309020205020404" pitchFamily="49" charset="0"/>
                <a:cs typeface="Courier New" panose="02070309020205020404" pitchFamily="49" charset="0"/>
              </a:rPr>
              <a:t>expression</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 NULL</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 USER</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 CURRENT_DATE</a:t>
            </a:r>
            <a:endParaRPr lang="fr-BE" sz="2000" b="1" dirty="0">
              <a:latin typeface="Courier New" panose="02070309020205020404" pitchFamily="49" charset="0"/>
              <a:cs typeface="Courier New" panose="02070309020205020404" pitchFamily="49" charset="0"/>
            </a:endParaRPr>
          </a:p>
          <a:p>
            <a:pPr marL="68580" indent="0">
              <a:buNone/>
            </a:pPr>
            <a:r>
              <a:rPr lang="en-US" sz="2000" b="1" dirty="0">
                <a:latin typeface="Courier New" panose="02070309020205020404" pitchFamily="49" charset="0"/>
                <a:cs typeface="Courier New" panose="02070309020205020404" pitchFamily="49" charset="0"/>
              </a:rPr>
              <a:t>  | CURRENT_TIME</a:t>
            </a:r>
            <a:endParaRPr lang="fr-BE" sz="2000" b="1" dirty="0">
              <a:latin typeface="Courier New" panose="02070309020205020404" pitchFamily="49" charset="0"/>
              <a:cs typeface="Courier New" panose="02070309020205020404" pitchFamily="49" charset="0"/>
            </a:endParaRPr>
          </a:p>
          <a:p>
            <a:pPr marL="68580" indent="0">
              <a:buNone/>
            </a:pPr>
            <a:r>
              <a:rPr lang="en-US" sz="2000" b="1" dirty="0">
                <a:latin typeface="Courier New" panose="02070309020205020404" pitchFamily="49" charset="0"/>
                <a:cs typeface="Courier New" panose="02070309020205020404" pitchFamily="49" charset="0"/>
              </a:rPr>
              <a:t>  | CURRENT_TIMESTAMP</a:t>
            </a:r>
            <a:endParaRPr lang="fr-BE" dirty="0"/>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384928974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(Ajout)</a:t>
            </a:r>
          </a:p>
        </p:txBody>
      </p:sp>
      <p:sp>
        <p:nvSpPr>
          <p:cNvPr id="3" name="Espace réservé du contenu 2"/>
          <p:cNvSpPr>
            <a:spLocks noGrp="1"/>
          </p:cNvSpPr>
          <p:nvPr>
            <p:ph idx="1"/>
          </p:nvPr>
        </p:nvSpPr>
        <p:spPr>
          <a:xfrm>
            <a:off x="1043490" y="2051998"/>
            <a:ext cx="7637371" cy="4241923"/>
          </a:xfrm>
        </p:spPr>
        <p:txBody>
          <a:bodyPr anchor="ctr">
            <a:normAutofit lnSpcReduction="10000"/>
          </a:bodyPr>
          <a:lstStyle/>
          <a:p>
            <a:pPr marL="355600" indent="-355600">
              <a:buNone/>
            </a:pPr>
            <a:r>
              <a:rPr lang="fr-BE" dirty="0"/>
              <a:t>Exemple : On souhaite ajouter un nouveau département.  Il s'agit du département "Infographie", dont on ne connaît pas le chef.</a:t>
            </a:r>
          </a:p>
          <a:p>
            <a:pPr marL="0" indent="0">
              <a:buNone/>
            </a:pPr>
            <a:endParaRPr lang="fr-BE" dirty="0"/>
          </a:p>
          <a:p>
            <a:pPr marL="68580" indent="0">
              <a:buNone/>
            </a:pPr>
            <a:r>
              <a:rPr lang="en-US" sz="2000" b="1" dirty="0">
                <a:latin typeface="Courier New" panose="02070309020205020404" pitchFamily="49" charset="0"/>
                <a:cs typeface="Courier New" panose="02070309020205020404" pitchFamily="49" charset="0"/>
              </a:rPr>
              <a:t>INSERT INTO </a:t>
            </a:r>
            <a:r>
              <a:rPr lang="en-US" sz="2000" dirty="0" err="1">
                <a:latin typeface="Courier New" panose="02070309020205020404" pitchFamily="49" charset="0"/>
                <a:cs typeface="Courier New" panose="02070309020205020404" pitchFamily="49" charset="0"/>
              </a:rPr>
              <a:t>departements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numdep,nomdep,numsecu</a:t>
            </a:r>
            <a:r>
              <a:rPr lang="en-US" sz="2000" dirty="0">
                <a:latin typeface="Courier New" panose="02070309020205020404" pitchFamily="49" charset="0"/>
                <a:cs typeface="Courier New" panose="02070309020205020404" pitchFamily="49" charset="0"/>
              </a:rPr>
              <a:t>)</a:t>
            </a:r>
            <a:endParaRPr lang="fr-BE" sz="2000" dirty="0">
              <a:latin typeface="Courier New" panose="02070309020205020404" pitchFamily="49" charset="0"/>
              <a:cs typeface="Courier New" panose="02070309020205020404" pitchFamily="49" charset="0"/>
            </a:endParaRPr>
          </a:p>
          <a:p>
            <a:pPr marL="68580" indent="0">
              <a:buNone/>
            </a:pPr>
            <a:r>
              <a:rPr lang="fr-FR" sz="2000" dirty="0">
                <a:latin typeface="Courier New" panose="02070309020205020404" pitchFamily="49" charset="0"/>
                <a:cs typeface="Courier New" panose="02070309020205020404" pitchFamily="49" charset="0"/>
              </a:rPr>
              <a:t>  </a:t>
            </a:r>
            <a:r>
              <a:rPr lang="fr-FR" sz="2000" b="1" dirty="0">
                <a:latin typeface="Courier New" panose="02070309020205020404" pitchFamily="49" charset="0"/>
                <a:cs typeface="Courier New" panose="02070309020205020404" pitchFamily="49" charset="0"/>
              </a:rPr>
              <a:t>   VALUES </a:t>
            </a:r>
            <a:r>
              <a:rPr lang="fr-FR" sz="2000" dirty="0">
                <a:latin typeface="Courier New" panose="02070309020205020404" pitchFamily="49" charset="0"/>
                <a:cs typeface="Courier New" panose="02070309020205020404" pitchFamily="49" charset="0"/>
              </a:rPr>
              <a:t>('d00006', 'Infographie', </a:t>
            </a:r>
            <a:r>
              <a:rPr lang="fr-FR" sz="2000" b="1" dirty="0">
                <a:latin typeface="Courier New" panose="02070309020205020404" pitchFamily="49" charset="0"/>
                <a:cs typeface="Courier New" panose="02070309020205020404" pitchFamily="49" charset="0"/>
              </a:rPr>
              <a:t>NULL</a:t>
            </a:r>
            <a:r>
              <a:rPr lang="fr-FR" sz="2000" dirty="0">
                <a:latin typeface="Courier New" panose="02070309020205020404" pitchFamily="49" charset="0"/>
                <a:cs typeface="Courier New" panose="02070309020205020404" pitchFamily="49" charset="0"/>
              </a:rPr>
              <a:t>);</a:t>
            </a:r>
            <a:endParaRPr lang="fr-BE" sz="2000" dirty="0">
              <a:latin typeface="Courier New" panose="02070309020205020404" pitchFamily="49" charset="0"/>
              <a:cs typeface="Courier New" panose="02070309020205020404" pitchFamily="49" charset="0"/>
            </a:endParaRPr>
          </a:p>
          <a:p>
            <a:pPr marL="68580" indent="0">
              <a:buNone/>
            </a:pPr>
            <a:r>
              <a:rPr lang="fr-FR" sz="2000" dirty="0">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a:p>
            <a:pPr marL="68580" indent="0">
              <a:buNone/>
            </a:pPr>
            <a:r>
              <a:rPr lang="en-US" sz="2000" b="1" dirty="0">
                <a:latin typeface="Courier New" panose="02070309020205020404" pitchFamily="49" charset="0"/>
                <a:cs typeface="Courier New" panose="02070309020205020404" pitchFamily="49" charset="0"/>
              </a:rPr>
              <a:t>INSERT INTO </a:t>
            </a:r>
            <a:r>
              <a:rPr lang="en-US" sz="2000" b="1" dirty="0" err="1">
                <a:latin typeface="Courier New" panose="02070309020205020404" pitchFamily="49" charset="0"/>
                <a:cs typeface="Courier New" panose="02070309020205020404" pitchFamily="49" charset="0"/>
              </a:rPr>
              <a:t>departements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numdep,nomdep</a:t>
            </a:r>
            <a:r>
              <a:rPr lang="en-US" sz="2000" dirty="0">
                <a:latin typeface="Courier New" panose="02070309020205020404" pitchFamily="49" charset="0"/>
                <a:cs typeface="Courier New" panose="02070309020205020404" pitchFamily="49" charset="0"/>
              </a:rPr>
              <a:t>)</a:t>
            </a:r>
            <a:endParaRPr lang="fr-BE" sz="2000" dirty="0">
              <a:latin typeface="Courier New" panose="02070309020205020404" pitchFamily="49" charset="0"/>
              <a:cs typeface="Courier New" panose="02070309020205020404" pitchFamily="49" charset="0"/>
            </a:endParaRPr>
          </a:p>
          <a:p>
            <a:pPr marL="68580" indent="0">
              <a:buNone/>
            </a:pPr>
            <a:r>
              <a:rPr lang="fr-FR" sz="2000" dirty="0">
                <a:latin typeface="Courier New" panose="02070309020205020404" pitchFamily="49" charset="0"/>
                <a:cs typeface="Courier New" panose="02070309020205020404" pitchFamily="49" charset="0"/>
              </a:rPr>
              <a:t>  </a:t>
            </a:r>
            <a:r>
              <a:rPr lang="fr-FR" sz="2000" b="1" dirty="0">
                <a:latin typeface="Courier New" panose="02070309020205020404" pitchFamily="49" charset="0"/>
                <a:cs typeface="Courier New" panose="02070309020205020404" pitchFamily="49" charset="0"/>
              </a:rPr>
              <a:t>   VALUES </a:t>
            </a:r>
            <a:r>
              <a:rPr lang="fr-FR" sz="2000" dirty="0">
                <a:latin typeface="Courier New" panose="02070309020205020404" pitchFamily="49" charset="0"/>
                <a:cs typeface="Courier New" panose="02070309020205020404" pitchFamily="49" charset="0"/>
              </a:rPr>
              <a:t>('d00006', 'Infographie');</a:t>
            </a:r>
          </a:p>
          <a:p>
            <a:pPr marL="68580" indent="0">
              <a:buNone/>
            </a:pPr>
            <a:endParaRPr lang="fr-FR" sz="2000" dirty="0">
              <a:cs typeface="Courier New" panose="02070309020205020404" pitchFamily="49" charset="0"/>
            </a:endParaRPr>
          </a:p>
          <a:p>
            <a:pPr marL="68580" indent="0">
              <a:buNone/>
            </a:pPr>
            <a:r>
              <a:rPr lang="fr-FR" sz="2000" dirty="0">
                <a:cs typeface="Courier New" panose="02070309020205020404" pitchFamily="49" charset="0"/>
              </a:rPr>
              <a:t>Remarque : les colonnes pour lesquelles on ne spécifie pas explicitement une valeur sont initialisées à leur valeur par défaut.</a:t>
            </a:r>
            <a:endParaRPr lang="fr-BE" sz="20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104152156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(Ajout)</a:t>
            </a:r>
          </a:p>
        </p:txBody>
      </p:sp>
      <p:sp>
        <p:nvSpPr>
          <p:cNvPr id="3" name="Espace réservé du contenu 2"/>
          <p:cNvSpPr>
            <a:spLocks noGrp="1"/>
          </p:cNvSpPr>
          <p:nvPr>
            <p:ph idx="1"/>
          </p:nvPr>
        </p:nvSpPr>
        <p:spPr>
          <a:xfrm>
            <a:off x="1043490" y="2051998"/>
            <a:ext cx="7637371" cy="4241923"/>
          </a:xfrm>
        </p:spPr>
        <p:txBody>
          <a:bodyPr anchor="ctr">
            <a:normAutofit/>
          </a:bodyPr>
          <a:lstStyle/>
          <a:p>
            <a:pPr marL="355600" indent="-355600">
              <a:buNone/>
            </a:pPr>
            <a:r>
              <a:rPr lang="fr-BE" dirty="0"/>
              <a:t>Exemple : Insertion d'un employé</a:t>
            </a:r>
          </a:p>
          <a:p>
            <a:pPr marL="0" indent="0">
              <a:buNone/>
            </a:pPr>
            <a:endParaRPr lang="fr-BE" dirty="0"/>
          </a:p>
          <a:p>
            <a:pPr marL="68580" indent="0">
              <a:buNone/>
            </a:pPr>
            <a:r>
              <a:rPr lang="en-US" sz="2000" b="1" dirty="0">
                <a:latin typeface="Courier New" panose="02070309020205020404" pitchFamily="49" charset="0"/>
                <a:cs typeface="Courier New" panose="02070309020205020404" pitchFamily="49" charset="0"/>
              </a:rPr>
              <a:t>INSERT INTO </a:t>
            </a:r>
            <a:r>
              <a:rPr lang="fr-BE" sz="2000" dirty="0">
                <a:latin typeface="Courier New" panose="02070309020205020404" pitchFamily="49" charset="0"/>
                <a:cs typeface="Courier New" panose="02070309020205020404" pitchFamily="49" charset="0"/>
              </a:rPr>
              <a:t>Employés</a:t>
            </a:r>
          </a:p>
          <a:p>
            <a:pPr marL="68580" indent="0">
              <a:buNone/>
            </a:pP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NumSecu</a:t>
            </a:r>
            <a:r>
              <a:rPr lang="fr-BE" sz="2000" dirty="0">
                <a:latin typeface="Courier New" panose="02070309020205020404" pitchFamily="49" charset="0"/>
                <a:cs typeface="Courier New" panose="02070309020205020404" pitchFamily="49" charset="0"/>
              </a:rPr>
              <a:t>, Nom, </a:t>
            </a:r>
            <a:r>
              <a:rPr lang="fr-BE" sz="2000" dirty="0" err="1">
                <a:latin typeface="Courier New" panose="02070309020205020404" pitchFamily="49" charset="0"/>
                <a:cs typeface="Courier New" panose="02070309020205020404" pitchFamily="49" charset="0"/>
              </a:rPr>
              <a:t>Prenom</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DateNais</a:t>
            </a:r>
            <a:r>
              <a:rPr lang="fr-BE" sz="2000" dirty="0">
                <a:latin typeface="Courier New" panose="02070309020205020404" pitchFamily="49" charset="0"/>
                <a:cs typeface="Courier New" panose="02070309020205020404" pitchFamily="49" charset="0"/>
              </a:rPr>
              <a:t>, Sexe,</a:t>
            </a:r>
          </a:p>
          <a:p>
            <a:pPr marL="68580" indent="0">
              <a:buNone/>
            </a:pPr>
            <a:r>
              <a:rPr lang="fr-BE" sz="2000" dirty="0">
                <a:latin typeface="Courier New" panose="02070309020205020404" pitchFamily="49" charset="0"/>
                <a:cs typeface="Courier New" panose="02070309020205020404" pitchFamily="49" charset="0"/>
              </a:rPr>
              <a:t>   Adresse, </a:t>
            </a:r>
            <a:r>
              <a:rPr lang="fr-BE" sz="2000" dirty="0" err="1">
                <a:latin typeface="Courier New" panose="02070309020205020404" pitchFamily="49" charset="0"/>
                <a:cs typeface="Courier New" panose="02070309020205020404" pitchFamily="49" charset="0"/>
              </a:rPr>
              <a:t>CodePostal</a:t>
            </a:r>
            <a:r>
              <a:rPr lang="fr-BE" sz="2000" dirty="0">
                <a:latin typeface="Courier New" panose="02070309020205020404" pitchFamily="49" charset="0"/>
                <a:cs typeface="Courier New" panose="02070309020205020404" pitchFamily="49" charset="0"/>
              </a:rPr>
              <a:t>, Commune, </a:t>
            </a:r>
            <a:r>
              <a:rPr lang="fr-BE" sz="2000" dirty="0" err="1">
                <a:latin typeface="Courier New" panose="02070309020205020404" pitchFamily="49" charset="0"/>
                <a:cs typeface="Courier New" panose="02070309020205020404" pitchFamily="49" charset="0"/>
              </a:rPr>
              <a:t>Bareme</a:t>
            </a:r>
            <a:r>
              <a:rPr lang="fr-BE" sz="2000" dirty="0">
                <a:latin typeface="Courier New" panose="02070309020205020404" pitchFamily="49" charset="0"/>
                <a:cs typeface="Courier New" panose="02070309020205020404" pitchFamily="49" charset="0"/>
              </a:rPr>
              <a:t>)</a:t>
            </a:r>
          </a:p>
          <a:p>
            <a:pPr marL="68580" indent="0">
              <a:buNone/>
            </a:pPr>
            <a:r>
              <a:rPr lang="fr-BE" sz="2000" b="1" dirty="0">
                <a:latin typeface="Courier New" panose="02070309020205020404" pitchFamily="49" charset="0"/>
                <a:cs typeface="Courier New" panose="02070309020205020404" pitchFamily="49" charset="0"/>
              </a:rPr>
              <a:t>VALUES</a:t>
            </a:r>
          </a:p>
          <a:p>
            <a:pPr marL="68580" indent="0">
              <a:buNone/>
            </a:pPr>
            <a:r>
              <a:rPr lang="fr-FR" sz="2000" dirty="0">
                <a:latin typeface="Courier New" panose="02070309020205020404" pitchFamily="49" charset="0"/>
                <a:cs typeface="Courier New" panose="02070309020205020404" pitchFamily="49" charset="0"/>
              </a:rPr>
              <a:t>  ('1234567', 'HOFFMAN', 'Dustin',</a:t>
            </a:r>
          </a:p>
          <a:p>
            <a:pPr marL="68580" indent="0">
              <a:buNone/>
            </a:pPr>
            <a:r>
              <a:rPr lang="fr-FR" sz="2000" dirty="0">
                <a:latin typeface="Courier New" panose="02070309020205020404" pitchFamily="49" charset="0"/>
                <a:cs typeface="Courier New" panose="02070309020205020404" pitchFamily="49" charset="0"/>
              </a:rPr>
              <a:t>   </a:t>
            </a:r>
            <a:r>
              <a:rPr lang="fr-FR" sz="2000" b="1" dirty="0">
                <a:latin typeface="Courier New" panose="02070309020205020404" pitchFamily="49" charset="0"/>
                <a:cs typeface="Courier New" panose="02070309020205020404" pitchFamily="49" charset="0"/>
              </a:rPr>
              <a:t>TO_DATE</a:t>
            </a:r>
            <a:r>
              <a:rPr lang="fr-FR" sz="2000" dirty="0">
                <a:latin typeface="Courier New" panose="02070309020205020404" pitchFamily="49" charset="0"/>
                <a:cs typeface="Courier New" panose="02070309020205020404" pitchFamily="49" charset="0"/>
              </a:rPr>
              <a:t>('1949-03-19', 'YYYY-MM-DD'), 'M',</a:t>
            </a:r>
          </a:p>
          <a:p>
            <a:pPr marL="68580" indent="0">
              <a:buNone/>
            </a:pPr>
            <a:r>
              <a:rPr lang="fr-FR" sz="2000" dirty="0">
                <a:latin typeface="Courier New" panose="02070309020205020404" pitchFamily="49" charset="0"/>
                <a:cs typeface="Courier New" panose="02070309020205020404" pitchFamily="49" charset="0"/>
              </a:rPr>
              <a:t>   'rue </a:t>
            </a:r>
            <a:r>
              <a:rPr lang="fr-FR" sz="2000" dirty="0" err="1">
                <a:latin typeface="Courier New" panose="02070309020205020404" pitchFamily="49" charset="0"/>
                <a:cs typeface="Courier New" panose="02070309020205020404" pitchFamily="49" charset="0"/>
              </a:rPr>
              <a:t>Lantin</a:t>
            </a:r>
            <a:r>
              <a:rPr lang="fr-FR" sz="2000" dirty="0">
                <a:latin typeface="Courier New" panose="02070309020205020404" pitchFamily="49" charset="0"/>
                <a:cs typeface="Courier New" panose="02070309020205020404" pitchFamily="49" charset="0"/>
              </a:rPr>
              <a:t>, 163', '4430', 'ANS', 60000);</a:t>
            </a:r>
          </a:p>
          <a:p>
            <a:pPr marL="68580" indent="0">
              <a:buNone/>
            </a:pPr>
            <a:endParaRPr lang="fr-FR" sz="20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33358241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(Ajout)</a:t>
            </a:r>
          </a:p>
        </p:txBody>
      </p:sp>
      <p:sp>
        <p:nvSpPr>
          <p:cNvPr id="3" name="Espace réservé du contenu 2"/>
          <p:cNvSpPr>
            <a:spLocks noGrp="1"/>
          </p:cNvSpPr>
          <p:nvPr>
            <p:ph idx="1"/>
          </p:nvPr>
        </p:nvSpPr>
        <p:spPr>
          <a:xfrm>
            <a:off x="1043490" y="2051998"/>
            <a:ext cx="7637371" cy="4241923"/>
          </a:xfrm>
        </p:spPr>
        <p:txBody>
          <a:bodyPr anchor="ctr">
            <a:normAutofit/>
          </a:bodyPr>
          <a:lstStyle/>
          <a:p>
            <a:pPr marL="355600" indent="-355600">
              <a:buNone/>
            </a:pPr>
            <a:r>
              <a:rPr lang="fr-BE" dirty="0"/>
              <a:t>Exemple : Insérer l'employé DUBOIS, Luc.  Ce nouvel employé est attaché au département où il y a le moins d'employés, il a le barème moyen des employés et a pour chef son ami HOFFMAN</a:t>
            </a: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5362994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(Ajout)</a:t>
            </a:r>
          </a:p>
        </p:txBody>
      </p:sp>
      <p:sp>
        <p:nvSpPr>
          <p:cNvPr id="3" name="Espace réservé du contenu 2"/>
          <p:cNvSpPr>
            <a:spLocks noGrp="1"/>
          </p:cNvSpPr>
          <p:nvPr>
            <p:ph idx="1"/>
          </p:nvPr>
        </p:nvSpPr>
        <p:spPr>
          <a:xfrm>
            <a:off x="1043490" y="2051998"/>
            <a:ext cx="7637371" cy="4241923"/>
          </a:xfrm>
        </p:spPr>
        <p:txBody>
          <a:bodyPr anchor="ctr">
            <a:normAutofit fontScale="70000" lnSpcReduction="20000"/>
          </a:bodyPr>
          <a:lstStyle/>
          <a:p>
            <a:pPr marL="68580" indent="0">
              <a:buNone/>
            </a:pPr>
            <a:r>
              <a:rPr lang="en-US" b="1" dirty="0">
                <a:latin typeface="Courier New" panose="02070309020205020404" pitchFamily="49" charset="0"/>
                <a:cs typeface="Courier New" panose="02070309020205020404" pitchFamily="49" charset="0"/>
              </a:rPr>
              <a:t>INSERT INTO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numsecu,nom,prenom,numdep,bareme,numchef</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VALUES</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('888888','DUBOIS','Luc',</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 NOT NULL</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GROUP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HAVING COUNT(*) &lt;= ALL</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 COUNT(*) 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 NOT NULL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GROUP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 AVG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bareme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numsecu</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nom = 'HOFFMAN')</a:t>
            </a:r>
            <a:endParaRPr lang="fr-BE" dirty="0">
              <a:latin typeface="Courier New" panose="02070309020205020404" pitchFamily="49" charset="0"/>
              <a:cs typeface="Courier New" panose="02070309020205020404" pitchFamily="49" charset="0"/>
            </a:endParaRPr>
          </a:p>
          <a:p>
            <a:pPr marL="68580" indent="0">
              <a:buNone/>
            </a:pPr>
            <a:r>
              <a:rPr lang="fr-FR"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127206967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(Ajout)</a:t>
            </a:r>
          </a:p>
        </p:txBody>
      </p:sp>
      <p:sp>
        <p:nvSpPr>
          <p:cNvPr id="3" name="Espace réservé du contenu 2"/>
          <p:cNvSpPr>
            <a:spLocks noGrp="1"/>
          </p:cNvSpPr>
          <p:nvPr>
            <p:ph idx="1"/>
          </p:nvPr>
        </p:nvSpPr>
        <p:spPr>
          <a:xfrm>
            <a:off x="1043490" y="2051998"/>
            <a:ext cx="7637371" cy="4241923"/>
          </a:xfrm>
        </p:spPr>
        <p:txBody>
          <a:bodyPr anchor="ctr">
            <a:normAutofit fontScale="70000" lnSpcReduction="20000"/>
          </a:bodyPr>
          <a:lstStyle/>
          <a:p>
            <a:pPr marL="68580" indent="0">
              <a:buNone/>
            </a:pPr>
            <a:r>
              <a:rPr lang="en-US" b="1" dirty="0">
                <a:latin typeface="Courier New" panose="02070309020205020404" pitchFamily="49" charset="0"/>
                <a:cs typeface="Courier New" panose="02070309020205020404" pitchFamily="49" charset="0"/>
              </a:rPr>
              <a:t>INSERT INTO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SELECT</a:t>
            </a:r>
            <a:r>
              <a:rPr lang="en-US" dirty="0">
                <a:latin typeface="Courier New" panose="02070309020205020404" pitchFamily="49" charset="0"/>
                <a:cs typeface="Courier New" panose="02070309020205020404" pitchFamily="49" charset="0"/>
              </a:rPr>
              <a:t> '888888', 'DUBOIS', 'Luc', NULL, NULL, NULL,</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NULL, NULL, </a:t>
            </a:r>
            <a:r>
              <a:rPr lang="en-US" b="1" dirty="0" err="1">
                <a:solidFill>
                  <a:srgbClr val="00CC66"/>
                </a:solidFill>
                <a:latin typeface="Courier New" panose="02070309020205020404" pitchFamily="49" charset="0"/>
                <a:cs typeface="Courier New" panose="02070309020205020404" pitchFamily="49" charset="0"/>
              </a:rPr>
              <a:t>bareme</a:t>
            </a:r>
            <a:r>
              <a:rPr lang="en-US" dirty="0">
                <a:latin typeface="Courier New" panose="02070309020205020404" pitchFamily="49" charset="0"/>
                <a:cs typeface="Courier New" panose="02070309020205020404" pitchFamily="49" charset="0"/>
              </a:rPr>
              <a:t>, </a:t>
            </a:r>
            <a:r>
              <a:rPr lang="en-US" b="1" dirty="0" err="1">
                <a:solidFill>
                  <a:srgbClr val="187CCE"/>
                </a:solidFill>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err="1">
                <a:solidFill>
                  <a:srgbClr val="41E7FD"/>
                </a:solidFill>
                <a:latin typeface="Courier New" panose="02070309020205020404" pitchFamily="49" charset="0"/>
                <a:cs typeface="Courier New" panose="02070309020205020404" pitchFamily="49" charset="0"/>
              </a:rPr>
              <a:t>numsecu</a:t>
            </a:r>
            <a:endParaRPr lang="fr-BE" dirty="0">
              <a:solidFill>
                <a:srgbClr val="41E7FD"/>
              </a:solidFill>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FROM  </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 AVG</a:t>
            </a:r>
            <a:r>
              <a:rPr lang="en-US" dirty="0">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bareme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as </a:t>
            </a:r>
            <a:r>
              <a:rPr lang="en-US" b="1" dirty="0" err="1">
                <a:solidFill>
                  <a:srgbClr val="00CC66"/>
                </a:solidFill>
                <a:latin typeface="Courier New" panose="02070309020205020404" pitchFamily="49" charset="0"/>
                <a:cs typeface="Courier New" panose="02070309020205020404" pitchFamily="49" charset="0"/>
              </a:rPr>
              <a:t>bareme</a:t>
            </a:r>
            <a:r>
              <a:rPr lang="en-US" dirty="0">
                <a:solidFill>
                  <a:srgbClr val="00CC66"/>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b="1" dirty="0" err="1">
                <a:solidFill>
                  <a:srgbClr val="187CCE"/>
                </a:solidFill>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 NOT NULL</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GROUP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HAVING COUNT(*) &lt;= ALL</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 COUNT(*) 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 NOT NULL</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GROUP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numdep</a:t>
            </a:r>
            <a:r>
              <a:rPr lang="en-US" dirty="0">
                <a:latin typeface="Courier New" panose="02070309020205020404" pitchFamily="49" charset="0"/>
                <a:cs typeface="Courier New" panose="02070309020205020404" pitchFamily="49" charset="0"/>
              </a:rPr>
              <a:t>)),</a:t>
            </a:r>
            <a:endParaRPr lang="fr-BE" dirty="0">
              <a:latin typeface="Courier New" panose="02070309020205020404" pitchFamily="49" charset="0"/>
              <a:cs typeface="Courier New" panose="02070309020205020404" pitchFamily="49" charset="0"/>
            </a:endParaRPr>
          </a:p>
          <a:p>
            <a:pPr marL="6858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b="1" dirty="0" err="1">
                <a:solidFill>
                  <a:srgbClr val="41E7FD"/>
                </a:solidFill>
                <a:latin typeface="Courier New" panose="02070309020205020404" pitchFamily="49" charset="0"/>
                <a:cs typeface="Courier New" panose="02070309020205020404" pitchFamily="49" charset="0"/>
              </a:rPr>
              <a:t>numsecu</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employes</a:t>
            </a:r>
            <a:r>
              <a:rPr lang="en-US" dirty="0">
                <a:latin typeface="Courier New" panose="02070309020205020404" pitchFamily="49" charset="0"/>
                <a:cs typeface="Courier New" panose="02070309020205020404" pitchFamily="49" charset="0"/>
              </a:rPr>
              <a:t> </a:t>
            </a:r>
            <a:endParaRPr lang="fr-BE" dirty="0">
              <a:latin typeface="Courier New" panose="02070309020205020404" pitchFamily="49" charset="0"/>
              <a:cs typeface="Courier New" panose="02070309020205020404" pitchFamily="49" charset="0"/>
            </a:endParaRPr>
          </a:p>
          <a:p>
            <a:pPr marL="68580" indent="0">
              <a:buNone/>
            </a:pPr>
            <a:r>
              <a:rPr lang="en-US" b="1" dirty="0">
                <a:latin typeface="Courier New" panose="02070309020205020404" pitchFamily="49" charset="0"/>
                <a:cs typeface="Courier New" panose="02070309020205020404" pitchFamily="49" charset="0"/>
              </a:rPr>
              <a:t>       WHERE</a:t>
            </a:r>
            <a:r>
              <a:rPr lang="en-US" dirty="0">
                <a:latin typeface="Courier New" panose="02070309020205020404" pitchFamily="49" charset="0"/>
                <a:cs typeface="Courier New" panose="02070309020205020404" pitchFamily="49" charset="0"/>
              </a:rPr>
              <a:t> nom = 'HOFFMAN') ;</a:t>
            </a:r>
            <a:endParaRPr lang="fr-BE"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29737677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(Modification)</a:t>
            </a:r>
          </a:p>
        </p:txBody>
      </p:sp>
      <p:sp>
        <p:nvSpPr>
          <p:cNvPr id="3" name="Espace réservé du contenu 2"/>
          <p:cNvSpPr>
            <a:spLocks noGrp="1"/>
          </p:cNvSpPr>
          <p:nvPr>
            <p:ph idx="1"/>
          </p:nvPr>
        </p:nvSpPr>
        <p:spPr/>
        <p:txBody>
          <a:bodyPr anchor="ctr">
            <a:normAutofit/>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Modification (UPDATE)</a:t>
            </a:r>
          </a:p>
          <a:p>
            <a:pPr marL="0" indent="0">
              <a:buNone/>
            </a:pPr>
            <a:endParaRPr lang="fr-BE" dirty="0"/>
          </a:p>
          <a:p>
            <a:pPr marL="68580" indent="0">
              <a:buNone/>
            </a:pPr>
            <a:r>
              <a:rPr lang="fr-FR" sz="2000" b="1" i="1" dirty="0" err="1">
                <a:latin typeface="Courier New" panose="02070309020205020404" pitchFamily="49" charset="0"/>
                <a:cs typeface="Courier New" panose="02070309020205020404" pitchFamily="49" charset="0"/>
              </a:rPr>
              <a:t>instruction_de_modification</a:t>
            </a:r>
            <a:r>
              <a:rPr lang="fr-FR" sz="2000" b="1" dirty="0">
                <a:latin typeface="Courier New" panose="02070309020205020404" pitchFamily="49" charset="0"/>
                <a:cs typeface="Courier New" panose="02070309020205020404" pitchFamily="49" charset="0"/>
              </a:rPr>
              <a:t> ::=</a:t>
            </a:r>
          </a:p>
          <a:p>
            <a:pPr marL="68580" indent="0">
              <a:buNone/>
            </a:pP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UPDATE</a:t>
            </a:r>
            <a:r>
              <a:rPr lang="fr-FR" sz="2000" b="1" dirty="0">
                <a:latin typeface="Courier New" panose="02070309020205020404" pitchFamily="49" charset="0"/>
                <a:cs typeface="Courier New" panose="02070309020205020404" pitchFamily="49" charset="0"/>
              </a:rPr>
              <a:t> </a:t>
            </a:r>
            <a:r>
              <a:rPr lang="fr-FR" sz="2000" b="1" i="1" dirty="0" err="1">
                <a:latin typeface="Courier New" panose="02070309020205020404" pitchFamily="49" charset="0"/>
                <a:cs typeface="Courier New" panose="02070309020205020404" pitchFamily="49" charset="0"/>
              </a:rPr>
              <a:t>nom_table</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SET</a:t>
            </a:r>
            <a:r>
              <a:rPr lang="fr-FR" sz="2000" b="1" dirty="0">
                <a:latin typeface="Courier New" panose="02070309020205020404" pitchFamily="49" charset="0"/>
                <a:cs typeface="Courier New" panose="02070309020205020404" pitchFamily="49" charset="0"/>
              </a:rPr>
              <a:t> </a:t>
            </a:r>
            <a:r>
              <a:rPr lang="fr-FR" sz="2000" b="1" i="1" dirty="0" err="1">
                <a:latin typeface="Courier New" panose="02070309020205020404" pitchFamily="49" charset="0"/>
                <a:cs typeface="Courier New" panose="02070309020205020404" pitchFamily="49" charset="0"/>
              </a:rPr>
              <a:t>liste_colonne_valeur</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a:t>
            </a:r>
            <a:r>
              <a:rPr lang="fr-F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WHERE</a:t>
            </a:r>
            <a:r>
              <a:rPr lang="fr-FR" sz="2000" b="1" dirty="0">
                <a:latin typeface="Courier New" panose="02070309020205020404" pitchFamily="49" charset="0"/>
                <a:cs typeface="Courier New" panose="02070309020205020404" pitchFamily="49" charset="0"/>
              </a:rPr>
              <a:t> </a:t>
            </a:r>
            <a:r>
              <a:rPr lang="fr-FR" sz="2000" b="1" i="1" dirty="0">
                <a:latin typeface="Courier New" panose="02070309020205020404" pitchFamily="49" charset="0"/>
                <a:cs typeface="Courier New" panose="02070309020205020404" pitchFamily="49" charset="0"/>
              </a:rPr>
              <a:t>condition</a:t>
            </a:r>
            <a:r>
              <a:rPr lang="fr-FR" sz="2000" b="1" dirty="0">
                <a:latin typeface="Courier New" panose="02070309020205020404" pitchFamily="49" charset="0"/>
                <a:cs typeface="Courier New" panose="02070309020205020404" pitchFamily="49" charset="0"/>
              </a:rPr>
              <a:t> ] ;</a:t>
            </a:r>
            <a:endParaRPr lang="fr-BE" sz="2000" b="1"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a:t>
            </a:r>
            <a:endParaRPr lang="fr-BE" sz="2000" b="1" dirty="0">
              <a:latin typeface="Courier New" panose="02070309020205020404" pitchFamily="49" charset="0"/>
              <a:cs typeface="Courier New" panose="02070309020205020404" pitchFamily="49" charset="0"/>
            </a:endParaRPr>
          </a:p>
          <a:p>
            <a:pPr marL="68580" indent="0">
              <a:buNone/>
            </a:pPr>
            <a:r>
              <a:rPr lang="fr-FR" sz="2000" b="1" i="1" dirty="0" err="1">
                <a:latin typeface="Courier New" panose="02070309020205020404" pitchFamily="49" charset="0"/>
                <a:cs typeface="Courier New" panose="02070309020205020404" pitchFamily="49" charset="0"/>
              </a:rPr>
              <a:t>liste_colonne_valeur</a:t>
            </a:r>
            <a:r>
              <a:rPr lang="fr-FR" sz="2000" b="1" dirty="0">
                <a:latin typeface="Courier New" panose="02070309020205020404" pitchFamily="49" charset="0"/>
                <a:cs typeface="Courier New" panose="02070309020205020404" pitchFamily="49" charset="0"/>
              </a:rPr>
              <a:t> ::=</a:t>
            </a:r>
            <a:endParaRPr lang="fr-BE" sz="2000" b="1" dirty="0">
              <a:latin typeface="Courier New" panose="02070309020205020404" pitchFamily="49" charset="0"/>
              <a:cs typeface="Courier New" panose="02070309020205020404" pitchFamily="49" charset="0"/>
            </a:endParaRPr>
          </a:p>
          <a:p>
            <a:pPr marL="68580" indent="0">
              <a:buNone/>
            </a:pPr>
            <a:r>
              <a:rPr lang="fr-FR" sz="2000" b="1" i="1" dirty="0">
                <a:latin typeface="Courier New" panose="02070309020205020404" pitchFamily="49" charset="0"/>
                <a:cs typeface="Courier New" panose="02070309020205020404" pitchFamily="49" charset="0"/>
              </a:rPr>
              <a:t>  </a:t>
            </a:r>
            <a:r>
              <a:rPr lang="fr-FR" sz="2000" b="1" i="1" dirty="0" err="1">
                <a:latin typeface="Courier New" panose="02070309020205020404" pitchFamily="49" charset="0"/>
                <a:cs typeface="Courier New" panose="02070309020205020404" pitchFamily="49" charset="0"/>
              </a:rPr>
              <a:t>nom_colonne</a:t>
            </a:r>
            <a:r>
              <a:rPr lang="fr-FR" sz="2000" b="1" dirty="0">
                <a:latin typeface="Courier New" panose="02070309020205020404" pitchFamily="49" charset="0"/>
                <a:cs typeface="Courier New" panose="02070309020205020404" pitchFamily="49" charset="0"/>
              </a:rPr>
              <a:t> = </a:t>
            </a:r>
            <a:r>
              <a:rPr lang="fr-FR" sz="2000" b="1" i="1" dirty="0">
                <a:latin typeface="Courier New" panose="02070309020205020404" pitchFamily="49" charset="0"/>
                <a:cs typeface="Courier New" panose="02070309020205020404" pitchFamily="49" charset="0"/>
              </a:rPr>
              <a:t>expression</a:t>
            </a: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310201066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(Modification)</a:t>
            </a:r>
          </a:p>
        </p:txBody>
      </p:sp>
      <p:sp>
        <p:nvSpPr>
          <p:cNvPr id="3" name="Espace réservé du contenu 2"/>
          <p:cNvSpPr>
            <a:spLocks noGrp="1"/>
          </p:cNvSpPr>
          <p:nvPr>
            <p:ph idx="1"/>
          </p:nvPr>
        </p:nvSpPr>
        <p:spPr>
          <a:xfrm>
            <a:off x="1043490" y="2051998"/>
            <a:ext cx="7661124" cy="4241923"/>
          </a:xfrm>
        </p:spPr>
        <p:txBody>
          <a:bodyPr anchor="ctr">
            <a:normAutofit/>
          </a:bodyPr>
          <a:lstStyle/>
          <a:p>
            <a:pPr marL="355600" indent="-355600">
              <a:buNone/>
            </a:pPr>
            <a:r>
              <a:rPr lang="fr-BE" dirty="0"/>
              <a:t>Exemple : Augmenter de 10% le barèmes des employés du département 'Applications </a:t>
            </a:r>
            <a:r>
              <a:rPr lang="fr-BE" dirty="0" err="1"/>
              <a:t>telecom</a:t>
            </a:r>
            <a:r>
              <a:rPr lang="fr-BE" dirty="0"/>
              <a:t>'</a:t>
            </a:r>
          </a:p>
          <a:p>
            <a:pPr marL="355600" indent="-355600">
              <a:buNone/>
            </a:pPr>
            <a:endParaRPr lang="fr-BE" dirty="0"/>
          </a:p>
          <a:p>
            <a:pPr marL="68580" indent="0">
              <a:buNone/>
            </a:pPr>
            <a:r>
              <a:rPr lang="en-US" sz="2000" b="1" dirty="0">
                <a:latin typeface="Courier New" panose="02070309020205020404" pitchFamily="49" charset="0"/>
                <a:cs typeface="Courier New" panose="02070309020205020404" pitchFamily="49" charset="0"/>
              </a:rPr>
              <a:t>UPDATE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SET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bareme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bareme</a:t>
            </a:r>
            <a:r>
              <a:rPr lang="en-US" sz="2000" dirty="0">
                <a:latin typeface="Courier New" panose="02070309020205020404" pitchFamily="49" charset="0"/>
                <a:cs typeface="Courier New" panose="02070309020205020404" pitchFamily="49" charset="0"/>
              </a:rPr>
              <a:t> * 1.10</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numdep</a:t>
            </a:r>
            <a:r>
              <a:rPr lang="en-US" sz="2000" dirty="0">
                <a:latin typeface="Courier New" panose="02070309020205020404" pitchFamily="49" charset="0"/>
                <a:cs typeface="Courier New" panose="02070309020205020404" pitchFamily="49" charset="0"/>
              </a:rPr>
              <a:t> = </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SELECT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numdep</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FROM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departements</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nomdep</a:t>
            </a:r>
            <a:r>
              <a:rPr lang="en-US" sz="2000" dirty="0">
                <a:latin typeface="Courier New" panose="02070309020205020404" pitchFamily="49" charset="0"/>
                <a:cs typeface="Courier New" panose="02070309020205020404" pitchFamily="49" charset="0"/>
              </a:rPr>
              <a:t> = 'Applications telecom');</a:t>
            </a:r>
            <a:endParaRPr lang="fr-BE" sz="2000"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166597037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(Modification)</a:t>
            </a:r>
          </a:p>
        </p:txBody>
      </p:sp>
      <p:sp>
        <p:nvSpPr>
          <p:cNvPr id="3" name="Espace réservé du contenu 2"/>
          <p:cNvSpPr>
            <a:spLocks noGrp="1"/>
          </p:cNvSpPr>
          <p:nvPr>
            <p:ph idx="1"/>
          </p:nvPr>
        </p:nvSpPr>
        <p:spPr>
          <a:xfrm>
            <a:off x="1043490" y="2051998"/>
            <a:ext cx="7661124" cy="4241923"/>
          </a:xfrm>
        </p:spPr>
        <p:txBody>
          <a:bodyPr anchor="ctr">
            <a:normAutofit lnSpcReduction="10000"/>
          </a:bodyPr>
          <a:lstStyle/>
          <a:p>
            <a:pPr marL="355600" indent="-355600">
              <a:buNone/>
            </a:pPr>
            <a:r>
              <a:rPr lang="fr-BE" dirty="0"/>
              <a:t>Exemple : Attribuer à DE NIRO le salaire maximum du département auquel il est attaché</a:t>
            </a:r>
          </a:p>
          <a:p>
            <a:pPr marL="355600" indent="-355600">
              <a:buNone/>
            </a:pPr>
            <a:endParaRPr lang="fr-BE" dirty="0"/>
          </a:p>
          <a:p>
            <a:pPr marL="68580" indent="0">
              <a:buNone/>
            </a:pPr>
            <a:r>
              <a:rPr lang="en-US" sz="2000" b="1" dirty="0">
                <a:latin typeface="Courier New" panose="02070309020205020404" pitchFamily="49" charset="0"/>
                <a:cs typeface="Courier New" panose="02070309020205020404" pitchFamily="49" charset="0"/>
              </a:rPr>
              <a:t>UPDATE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employes</a:t>
            </a:r>
            <a:r>
              <a:rPr lang="en-US" sz="2000" dirty="0">
                <a:latin typeface="Courier New" panose="02070309020205020404" pitchFamily="49" charset="0"/>
                <a:cs typeface="Courier New" panose="02070309020205020404" pitchFamily="49" charset="0"/>
              </a:rPr>
              <a:t> emp1</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SET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bareme</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SELECT MAX</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bareme</a:t>
            </a:r>
            <a:r>
              <a:rPr lang="en-US" sz="2000" dirty="0">
                <a:latin typeface="Courier New" panose="02070309020205020404" pitchFamily="49" charset="0"/>
                <a:cs typeface="Courier New" panose="02070309020205020404" pitchFamily="49" charset="0"/>
              </a:rPr>
              <a:t>) </a:t>
            </a:r>
          </a:p>
          <a:p>
            <a:pPr marL="68580" indent="0">
              <a:buNone/>
            </a:pPr>
            <a:r>
              <a:rPr lang="en-US" sz="2000" b="1" dirty="0">
                <a:latin typeface="Courier New" panose="02070309020205020404" pitchFamily="49" charset="0"/>
                <a:cs typeface="Courier New" panose="02070309020205020404" pitchFamily="49" charset="0"/>
              </a:rPr>
              <a:t>                 FROM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employes</a:t>
            </a:r>
            <a:r>
              <a:rPr lang="en-US" sz="2000" dirty="0">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numdep</a:t>
            </a:r>
            <a:r>
              <a:rPr lang="en-US" sz="2000" dirty="0">
                <a:latin typeface="Courier New" panose="02070309020205020404" pitchFamily="49" charset="0"/>
                <a:cs typeface="Courier New" panose="02070309020205020404" pitchFamily="49" charset="0"/>
              </a:rPr>
              <a:t> = emp1.numdep)</a:t>
            </a:r>
            <a:endParaRPr lang="fr-BE" sz="2000" dirty="0">
              <a:latin typeface="Courier New" panose="02070309020205020404" pitchFamily="49" charset="0"/>
              <a:cs typeface="Courier New" panose="02070309020205020404" pitchFamily="49" charset="0"/>
            </a:endParaRPr>
          </a:p>
          <a:p>
            <a:pPr marL="68580" indent="0">
              <a:buNone/>
            </a:pPr>
            <a:r>
              <a:rPr lang="en-US" sz="2000" b="1" dirty="0">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nom = 'DE NIRO' </a:t>
            </a:r>
          </a:p>
          <a:p>
            <a:pPr marL="68580" indent="0">
              <a:buNone/>
            </a:pPr>
            <a:r>
              <a:rPr lang="en-US" sz="2000" b="1" dirty="0">
                <a:latin typeface="Courier New" panose="02070309020205020404" pitchFamily="49" charset="0"/>
                <a:cs typeface="Courier New" panose="02070309020205020404" pitchFamily="49" charset="0"/>
              </a:rPr>
              <a:t>  AND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prenom</a:t>
            </a:r>
            <a:r>
              <a:rPr lang="en-US" sz="2000" dirty="0">
                <a:latin typeface="Courier New" panose="02070309020205020404" pitchFamily="49" charset="0"/>
                <a:cs typeface="Courier New" panose="02070309020205020404" pitchFamily="49" charset="0"/>
              </a:rPr>
              <a:t> ='Robert';</a:t>
            </a:r>
            <a:endParaRPr lang="fr-BE" sz="2000" dirty="0">
              <a:latin typeface="Courier New" panose="02070309020205020404" pitchFamily="49" charset="0"/>
              <a:cs typeface="Courier New" panose="02070309020205020404" pitchFamily="49" charset="0"/>
            </a:endParaRPr>
          </a:p>
          <a:p>
            <a:pPr marL="68580" indent="0">
              <a:buNone/>
            </a:pPr>
            <a:r>
              <a:rPr lang="en-GB" sz="2000" dirty="0">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a:p>
            <a:pPr marL="68580" indent="0">
              <a:buNone/>
            </a:pPr>
            <a:r>
              <a:rPr lang="en-GB" sz="2000" b="1" dirty="0">
                <a:latin typeface="Courier New" panose="02070309020205020404" pitchFamily="49" charset="0"/>
                <a:cs typeface="Courier New" panose="02070309020205020404" pitchFamily="49" charset="0"/>
              </a:rPr>
              <a:t>SELECT</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numsecu</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bareme</a:t>
            </a:r>
            <a:r>
              <a:rPr lang="en-GB" sz="2000" dirty="0">
                <a:latin typeface="Courier New" panose="02070309020205020404" pitchFamily="49" charset="0"/>
                <a:cs typeface="Courier New" panose="02070309020205020404" pitchFamily="49" charset="0"/>
              </a:rPr>
              <a:t> </a:t>
            </a:r>
            <a:r>
              <a:rPr lang="en-GB" sz="2000" b="1" dirty="0">
                <a:latin typeface="Courier New" panose="02070309020205020404" pitchFamily="49" charset="0"/>
                <a:cs typeface="Courier New" panose="02070309020205020404" pitchFamily="49" charset="0"/>
              </a:rPr>
              <a:t>FROM </a:t>
            </a:r>
            <a:r>
              <a:rPr lang="en-GB" sz="2000" dirty="0" err="1">
                <a:latin typeface="Courier New" panose="02070309020205020404" pitchFamily="49" charset="0"/>
                <a:cs typeface="Courier New" panose="02070309020205020404" pitchFamily="49" charset="0"/>
              </a:rPr>
              <a:t>employes</a:t>
            </a:r>
            <a:r>
              <a:rPr lang="en-GB" sz="2000" dirty="0">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a:p>
            <a:pPr marL="68580" indent="0">
              <a:buNone/>
            </a:pPr>
            <a:r>
              <a:rPr lang="en-GB"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nom = 'DE NIRO' </a:t>
            </a:r>
            <a:r>
              <a:rPr lang="en-US" sz="2000" b="1" dirty="0">
                <a:latin typeface="Courier New" panose="02070309020205020404" pitchFamily="49" charset="0"/>
                <a:cs typeface="Courier New" panose="02070309020205020404" pitchFamily="49" charset="0"/>
              </a:rPr>
              <a:t>AND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prenom</a:t>
            </a:r>
            <a:r>
              <a:rPr lang="en-US" sz="2000" dirty="0">
                <a:latin typeface="Courier New" panose="02070309020205020404" pitchFamily="49" charset="0"/>
                <a:cs typeface="Courier New" panose="02070309020205020404" pitchFamily="49" charset="0"/>
              </a:rPr>
              <a:t> ='Robert';</a:t>
            </a:r>
            <a:endParaRPr lang="fr-BE" sz="2000"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251861230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(Suppression)</a:t>
            </a:r>
          </a:p>
        </p:txBody>
      </p:sp>
      <p:sp>
        <p:nvSpPr>
          <p:cNvPr id="3" name="Espace réservé du contenu 2"/>
          <p:cNvSpPr>
            <a:spLocks noGrp="1"/>
          </p:cNvSpPr>
          <p:nvPr>
            <p:ph idx="1"/>
          </p:nvPr>
        </p:nvSpPr>
        <p:spPr/>
        <p:txBody>
          <a:bodyPr anchor="ctr">
            <a:normAutofit/>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Suppression (DELETE)</a:t>
            </a:r>
          </a:p>
          <a:p>
            <a:pPr marL="0" indent="0">
              <a:buNone/>
            </a:pPr>
            <a:endParaRPr lang="fr-BE" dirty="0"/>
          </a:p>
          <a:p>
            <a:pPr marL="68580" indent="0">
              <a:buNone/>
            </a:pPr>
            <a:r>
              <a:rPr lang="fr-FR" sz="2000" b="1" i="1" dirty="0" err="1">
                <a:latin typeface="Courier New" panose="02070309020205020404" pitchFamily="49" charset="0"/>
                <a:cs typeface="Courier New" panose="02070309020205020404" pitchFamily="49" charset="0"/>
              </a:rPr>
              <a:t>instruction_de_suppression</a:t>
            </a:r>
            <a:r>
              <a:rPr lang="fr-FR" sz="2000" b="1" dirty="0">
                <a:latin typeface="Courier New" panose="02070309020205020404" pitchFamily="49" charset="0"/>
                <a:cs typeface="Courier New" panose="02070309020205020404" pitchFamily="49" charset="0"/>
              </a:rPr>
              <a:t> ::=</a:t>
            </a:r>
          </a:p>
          <a:p>
            <a:pPr marL="68580" indent="0">
              <a:buNone/>
            </a:pPr>
            <a:endParaRPr lang="fr-BE" sz="2000" b="1" dirty="0">
              <a:latin typeface="Courier New" panose="02070309020205020404" pitchFamily="49" charset="0"/>
              <a:cs typeface="Courier New" panose="02070309020205020404" pitchFamily="49" charset="0"/>
            </a:endParaRPr>
          </a:p>
          <a:p>
            <a:pPr marL="68580" indent="0">
              <a:buNone/>
            </a:pP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DELETE FROM </a:t>
            </a:r>
            <a:r>
              <a:rPr lang="en-US" sz="2000" i="1" dirty="0" err="1">
                <a:latin typeface="Courier New" panose="02070309020205020404" pitchFamily="49" charset="0"/>
                <a:cs typeface="Courier New" panose="02070309020205020404" pitchFamily="49" charset="0"/>
              </a:rPr>
              <a:t>nom_table</a:t>
            </a:r>
            <a:r>
              <a:rPr lang="en-US" sz="2000" dirty="0">
                <a:latin typeface="Courier New" panose="02070309020205020404" pitchFamily="49" charset="0"/>
                <a:cs typeface="Courier New" panose="02070309020205020404" pitchFamily="49" charset="0"/>
              </a:rPr>
              <a:t> [ </a:t>
            </a: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condition</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a:t>
            </a:r>
            <a:endParaRPr lang="fr-BE" sz="2000"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205363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Aperçu du contenu du cours</a:t>
            </a:r>
          </a:p>
        </p:txBody>
      </p:sp>
      <p:sp>
        <p:nvSpPr>
          <p:cNvPr id="3" name="Espace réservé du contenu 2"/>
          <p:cNvSpPr>
            <a:spLocks noGrp="1"/>
          </p:cNvSpPr>
          <p:nvPr>
            <p:ph idx="1"/>
          </p:nvPr>
        </p:nvSpPr>
        <p:spPr/>
        <p:txBody>
          <a:bodyPr anchor="ctr"/>
          <a:lstStyle/>
          <a:p>
            <a:pPr marL="514350" indent="-514350">
              <a:buFont typeface="+mj-lt"/>
              <a:buAutoNum type="arabicPeriod"/>
            </a:pPr>
            <a:r>
              <a:rPr lang="fr-BE" dirty="0"/>
              <a:t>Concepts de base</a:t>
            </a:r>
          </a:p>
          <a:p>
            <a:pPr marL="514350" indent="-514350">
              <a:buFont typeface="+mj-lt"/>
              <a:buAutoNum type="arabicPeriod"/>
            </a:pPr>
            <a:r>
              <a:rPr lang="fr-BE" dirty="0"/>
              <a:t>Modèle relationnel</a:t>
            </a:r>
          </a:p>
          <a:p>
            <a:pPr marL="514350" indent="-514350">
              <a:buFont typeface="+mj-lt"/>
              <a:buAutoNum type="arabicPeriod"/>
            </a:pPr>
            <a:r>
              <a:rPr lang="fr-BE" dirty="0"/>
              <a:t>Langage de définition des données - LDD</a:t>
            </a:r>
          </a:p>
          <a:p>
            <a:pPr marL="514350" indent="-514350">
              <a:buFont typeface="+mj-lt"/>
              <a:buAutoNum type="arabicPeriod"/>
            </a:pPr>
            <a:r>
              <a:rPr lang="fr-BE" dirty="0"/>
              <a:t>Langage de manipulation des données - LMD</a:t>
            </a:r>
          </a:p>
          <a:p>
            <a:pPr marL="514350" indent="-514350">
              <a:buFont typeface="+mj-lt"/>
              <a:buAutoNum type="arabicPeriod"/>
            </a:pPr>
            <a:r>
              <a:rPr lang="fr-BE" dirty="0"/>
              <a:t>Transactions et accès concurrents – LCD</a:t>
            </a:r>
          </a:p>
          <a:p>
            <a:pPr marL="514350" indent="-514350">
              <a:buFont typeface="+mj-lt"/>
              <a:buAutoNum type="arabicPeriod"/>
            </a:pPr>
            <a:r>
              <a:rPr lang="fr-BE" dirty="0"/>
              <a:t>Confidentialité des données</a:t>
            </a:r>
          </a:p>
          <a:p>
            <a:pPr marL="514350" indent="-514350">
              <a:buFont typeface="+mj-lt"/>
              <a:buAutoNum type="arabicPeriod"/>
            </a:pPr>
            <a:r>
              <a:rPr lang="fr-BE" dirty="0"/>
              <a:t>Vues</a:t>
            </a:r>
          </a:p>
          <a:p>
            <a:pPr marL="514350" indent="-514350">
              <a:buFont typeface="+mj-lt"/>
              <a:buAutoNum type="arabicPeriod"/>
            </a:pPr>
            <a:r>
              <a:rPr lang="fr-BE" dirty="0"/>
              <a:t>Contraintes d'intégrité et déclencheurs</a:t>
            </a:r>
          </a:p>
          <a:p>
            <a:pPr marL="514350" indent="-514350">
              <a:buFont typeface="+mj-lt"/>
              <a:buAutoNum type="arabicPeriod"/>
            </a:pPr>
            <a:r>
              <a:rPr lang="fr-BE"/>
              <a:t>PL-SQL</a:t>
            </a:r>
            <a:endParaRPr lang="fr-BE" dirty="0"/>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374628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opérateur LIKE</a:t>
            </a:r>
            <a:r>
              <a:rPr lang="fr-BE" sz="3200" dirty="0"/>
              <a:t>)</a:t>
            </a:r>
          </a:p>
        </p:txBody>
      </p:sp>
      <p:sp>
        <p:nvSpPr>
          <p:cNvPr id="3" name="Espace réservé du contenu 2"/>
          <p:cNvSpPr>
            <a:spLocks noGrp="1"/>
          </p:cNvSpPr>
          <p:nvPr>
            <p:ph idx="1"/>
          </p:nvPr>
        </p:nvSpPr>
        <p:spPr>
          <a:xfrm>
            <a:off x="641268" y="2051999"/>
            <a:ext cx="8087096" cy="4140000"/>
          </a:xfrm>
        </p:spPr>
        <p:txBody>
          <a:bodyPr anchor="ctr">
            <a:normAutofit/>
          </a:bodyPr>
          <a:lstStyle/>
          <a:p>
            <a:pPr marL="82550" indent="0">
              <a:buNone/>
            </a:pPr>
            <a:r>
              <a:rPr lang="fr-BE" sz="1700" b="1" dirty="0">
                <a:latin typeface="Courier New" panose="02070309020205020404" pitchFamily="49" charset="0"/>
                <a:cs typeface="Courier New" panose="02070309020205020404" pitchFamily="49" charset="0"/>
              </a:rPr>
              <a:t>CREATE TABLE Chaines</a:t>
            </a:r>
          </a:p>
          <a:p>
            <a:pPr marL="82550" indent="0">
              <a:buNone/>
            </a:pPr>
            <a:r>
              <a:rPr lang="fr-BE" sz="1700" b="1" dirty="0">
                <a:latin typeface="Courier New" panose="02070309020205020404" pitchFamily="49" charset="0"/>
                <a:cs typeface="Courier New" panose="02070309020205020404" pitchFamily="49" charset="0"/>
              </a:rPr>
              <a:t>(  NomChar4		CHAR(4),</a:t>
            </a:r>
          </a:p>
          <a:p>
            <a:pPr marL="82550" indent="0">
              <a:buNone/>
            </a:pPr>
            <a:r>
              <a:rPr lang="fr-BE" sz="1700" b="1" dirty="0">
                <a:latin typeface="Courier New" panose="02070309020205020404" pitchFamily="49" charset="0"/>
                <a:cs typeface="Courier New" panose="02070309020205020404" pitchFamily="49" charset="0"/>
              </a:rPr>
              <a:t>   NomChar10		CHAR(10),</a:t>
            </a:r>
          </a:p>
          <a:p>
            <a:pPr marL="82550" indent="0">
              <a:buNone/>
            </a:pPr>
            <a:r>
              <a:rPr lang="fr-BE" sz="1700" b="1" dirty="0">
                <a:latin typeface="Courier New" panose="02070309020205020404" pitchFamily="49" charset="0"/>
                <a:cs typeface="Courier New" panose="02070309020205020404" pitchFamily="49" charset="0"/>
              </a:rPr>
              <a:t>   NomVarChar4	VARCHAR(4),</a:t>
            </a:r>
          </a:p>
          <a:p>
            <a:pPr marL="82550" indent="0">
              <a:buNone/>
            </a:pPr>
            <a:r>
              <a:rPr lang="fr-BE" sz="1700" b="1" dirty="0">
                <a:latin typeface="Courier New" panose="02070309020205020404" pitchFamily="49" charset="0"/>
                <a:cs typeface="Courier New" panose="02070309020205020404" pitchFamily="49" charset="0"/>
              </a:rPr>
              <a:t>   NomVarChar10	VARCHAR(10)  );</a:t>
            </a:r>
          </a:p>
          <a:p>
            <a:pPr marL="82550" indent="0">
              <a:buNone/>
            </a:pPr>
            <a:endParaRPr lang="fr-BE" sz="1700" b="1" dirty="0">
              <a:latin typeface="Courier New" panose="02070309020205020404" pitchFamily="49" charset="0"/>
              <a:cs typeface="Courier New" panose="02070309020205020404" pitchFamily="49" charset="0"/>
            </a:endParaRPr>
          </a:p>
          <a:p>
            <a:pPr marL="82550" indent="0">
              <a:buNone/>
            </a:pPr>
            <a:r>
              <a:rPr lang="fr-BE" sz="1700" b="1" dirty="0">
                <a:latin typeface="Courier New" panose="02070309020205020404" pitchFamily="49" charset="0"/>
                <a:cs typeface="Courier New" panose="02070309020205020404" pitchFamily="49" charset="0"/>
              </a:rPr>
              <a:t>INSERT INTO Chaines VALUES ('SQL', 'SQL', 'SQL', 'SQL');</a:t>
            </a:r>
          </a:p>
          <a:p>
            <a:pPr marL="82550" indent="0">
              <a:buNone/>
            </a:pPr>
            <a:r>
              <a:rPr lang="fr-BE" sz="1700" b="1" dirty="0">
                <a:latin typeface="Courier New" panose="02070309020205020404" pitchFamily="49" charset="0"/>
                <a:cs typeface="Courier New" panose="02070309020205020404" pitchFamily="49" charset="0"/>
              </a:rPr>
              <a:t>COMMIT;</a:t>
            </a:r>
          </a:p>
          <a:p>
            <a:pPr marL="82550" indent="0">
              <a:buNone/>
            </a:pPr>
            <a:endParaRPr lang="fr-BE" sz="1700" b="1" dirty="0">
              <a:latin typeface="Courier New" panose="02070309020205020404" pitchFamily="49" charset="0"/>
              <a:cs typeface="Courier New" panose="02070309020205020404" pitchFamily="49" charset="0"/>
            </a:endParaRPr>
          </a:p>
          <a:p>
            <a:pPr marL="82550" indent="0">
              <a:buNone/>
            </a:pPr>
            <a:r>
              <a:rPr lang="fr-BE" sz="1700" b="1" dirty="0">
                <a:latin typeface="Courier New" panose="02070309020205020404" pitchFamily="49" charset="0"/>
                <a:cs typeface="Courier New" panose="02070309020205020404" pitchFamily="49" charset="0"/>
              </a:rPr>
              <a:t>SELECT * FROM Chaines WHERE NomVarChar4 LIKE NomVarChar10;</a:t>
            </a:r>
          </a:p>
          <a:p>
            <a:pPr marL="425450" indent="-342900">
              <a:buFont typeface="Wingdings" panose="05000000000000000000" pitchFamily="2" charset="2"/>
              <a:buChar char="Ø"/>
            </a:pPr>
            <a:endParaRPr lang="fr-BE" sz="2000" b="1" dirty="0">
              <a:cs typeface="Courier New" panose="02070309020205020404" pitchFamily="49" charset="0"/>
            </a:endParaRPr>
          </a:p>
          <a:p>
            <a:pPr marL="425450" indent="-342900">
              <a:buFont typeface="Wingdings" panose="05000000000000000000" pitchFamily="2" charset="2"/>
              <a:buChar char="Ø"/>
            </a:pPr>
            <a:r>
              <a:rPr lang="fr-BE" sz="2000" b="1" dirty="0">
                <a:cs typeface="Courier New" panose="02070309020205020404" pitchFamily="49" charset="0"/>
              </a:rPr>
              <a:t>On obtient un résultat !</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236358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(Suppression)</a:t>
            </a:r>
          </a:p>
        </p:txBody>
      </p:sp>
      <p:sp>
        <p:nvSpPr>
          <p:cNvPr id="3" name="Espace réservé du contenu 2"/>
          <p:cNvSpPr>
            <a:spLocks noGrp="1"/>
          </p:cNvSpPr>
          <p:nvPr>
            <p:ph idx="1"/>
          </p:nvPr>
        </p:nvSpPr>
        <p:spPr>
          <a:xfrm>
            <a:off x="1043490" y="2051998"/>
            <a:ext cx="7661124" cy="4241923"/>
          </a:xfrm>
        </p:spPr>
        <p:txBody>
          <a:bodyPr anchor="ctr">
            <a:normAutofit/>
          </a:bodyPr>
          <a:lstStyle/>
          <a:p>
            <a:pPr marL="355600" indent="-355600">
              <a:buNone/>
            </a:pPr>
            <a:r>
              <a:rPr lang="fr-BE" dirty="0"/>
              <a:t>Exemple : Supprimer toutes les attributions de Clémentine CELARIE à un projet</a:t>
            </a:r>
          </a:p>
          <a:p>
            <a:pPr marL="355600" indent="-355600">
              <a:buNone/>
            </a:pPr>
            <a:endParaRPr lang="fr-BE" dirty="0"/>
          </a:p>
          <a:p>
            <a:pPr marL="68580" indent="0">
              <a:buNone/>
            </a:pPr>
            <a:r>
              <a:rPr lang="en-US" sz="2000" b="1" dirty="0">
                <a:latin typeface="Courier New" panose="02070309020205020404" pitchFamily="49" charset="0"/>
                <a:cs typeface="Courier New" panose="02070309020205020404" pitchFamily="49" charset="0"/>
              </a:rPr>
              <a:t>DELETE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FROM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EmpPro</a:t>
            </a:r>
            <a:endParaRPr lang="fr-BE" sz="2000" dirty="0">
              <a:latin typeface="Courier New" panose="02070309020205020404" pitchFamily="49" charset="0"/>
              <a:cs typeface="Courier New" panose="02070309020205020404" pitchFamily="49" charset="0"/>
            </a:endParaRPr>
          </a:p>
          <a:p>
            <a:pPr marL="68580" indent="0">
              <a:buNone/>
            </a:pPr>
            <a:r>
              <a:rPr lang="en-US" sz="2000" b="1" dirty="0">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numsecu</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SELECT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numsecu</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FROM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6858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WHERE</a:t>
            </a:r>
            <a:r>
              <a:rPr lang="en-US" sz="2000" dirty="0">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nom = 'CELARIE' </a:t>
            </a:r>
            <a:endParaRPr lang="fr-BE" sz="2000" dirty="0">
              <a:latin typeface="Courier New" panose="02070309020205020404" pitchFamily="49" charset="0"/>
              <a:cs typeface="Courier New" panose="02070309020205020404" pitchFamily="49" charset="0"/>
            </a:endParaRPr>
          </a:p>
          <a:p>
            <a:pPr marL="68580" indent="0">
              <a:buNone/>
            </a:pPr>
            <a:r>
              <a:rPr lang="fr-FR" sz="2000" b="1" dirty="0">
                <a:latin typeface="Courier New" panose="02070309020205020404" pitchFamily="49" charset="0"/>
                <a:cs typeface="Courier New" panose="02070309020205020404" pitchFamily="49" charset="0"/>
              </a:rPr>
              <a:t>           AND</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prenom</a:t>
            </a:r>
            <a:r>
              <a:rPr lang="fr-FR" sz="2000" dirty="0">
                <a:latin typeface="Courier New" panose="02070309020205020404" pitchFamily="49" charset="0"/>
                <a:cs typeface="Courier New" panose="02070309020205020404" pitchFamily="49" charset="0"/>
              </a:rPr>
              <a:t> ='Clémentine') ;</a:t>
            </a:r>
            <a:endParaRPr lang="fr-BE" sz="2000"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19469071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9. Mise à jour des données (Suppression)</a:t>
            </a:r>
          </a:p>
        </p:txBody>
      </p:sp>
      <p:sp>
        <p:nvSpPr>
          <p:cNvPr id="3" name="Espace réservé du contenu 2"/>
          <p:cNvSpPr>
            <a:spLocks noGrp="1"/>
          </p:cNvSpPr>
          <p:nvPr>
            <p:ph idx="1"/>
          </p:nvPr>
        </p:nvSpPr>
        <p:spPr>
          <a:xfrm>
            <a:off x="1043490" y="2051998"/>
            <a:ext cx="7661124" cy="4241923"/>
          </a:xfrm>
        </p:spPr>
        <p:txBody>
          <a:bodyPr anchor="ctr">
            <a:normAutofit/>
          </a:bodyPr>
          <a:lstStyle/>
          <a:p>
            <a:pPr marL="355600" indent="-355600">
              <a:buNone/>
            </a:pPr>
            <a:r>
              <a:rPr lang="fr-BE" dirty="0"/>
              <a:t>Exemple : Supprimer le contenu de la table </a:t>
            </a:r>
            <a:r>
              <a:rPr lang="fr-BE" dirty="0" err="1"/>
              <a:t>EmpPro</a:t>
            </a:r>
            <a:endParaRPr lang="fr-BE" dirty="0"/>
          </a:p>
          <a:p>
            <a:pPr marL="355600" indent="-355600">
              <a:buNone/>
            </a:pPr>
            <a:endParaRPr lang="fr-BE" dirty="0"/>
          </a:p>
          <a:p>
            <a:pPr marL="68580" indent="0">
              <a:buNone/>
            </a:pPr>
            <a:r>
              <a:rPr lang="en-US" sz="2000" b="1" dirty="0">
                <a:latin typeface="Courier New" panose="02070309020205020404" pitchFamily="49" charset="0"/>
                <a:cs typeface="Courier New" panose="02070309020205020404" pitchFamily="49" charset="0"/>
              </a:rPr>
              <a:t>DELETE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FROM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EmpPro</a:t>
            </a:r>
            <a:r>
              <a:rPr lang="fr-FR" sz="2000" dirty="0">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9. Mise à jour des données</a:t>
            </a:r>
          </a:p>
        </p:txBody>
      </p:sp>
    </p:spTree>
    <p:extLst>
      <p:ext uri="{BB962C8B-B14F-4D97-AF65-F5344CB8AC3E}">
        <p14:creationId xmlns:p14="http://schemas.microsoft.com/office/powerpoint/2010/main" val="99048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La valeur NULL</a:t>
            </a:r>
            <a:r>
              <a:rPr lang="fr-BE" sz="3200" dirty="0"/>
              <a:t>)</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NULL</a:t>
            </a:r>
            <a:r>
              <a:rPr lang="fr-BE" dirty="0"/>
              <a:t> est une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absence de valeur</a:t>
            </a:r>
          </a:p>
          <a:p>
            <a:pPr indent="-342900">
              <a:buFont typeface="Wingdings" panose="05000000000000000000" pitchFamily="2" charset="2"/>
              <a:buChar char="Ø"/>
            </a:pP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indent="-34290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 résultat de la comparaison (&lt;, &lt;=, =, &gt;=, &gt;, &lt;&gt;) entre NULL et une autre valeur (même NULL) n'est ni vrai ni faux, mais inconnu</a:t>
            </a:r>
          </a:p>
          <a:p>
            <a:pPr indent="-342900">
              <a:buFont typeface="Wingdings" panose="05000000000000000000" pitchFamily="2" charset="2"/>
              <a:buChar char="Ø"/>
            </a:pP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571500" lvl="2" indent="0">
              <a:buNone/>
            </a:pPr>
            <a:r>
              <a:rPr lang="fr-BE" dirty="0"/>
              <a:t>Ex : NULL = NULL ou NULL &lt; NULL vaut inconnu</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2653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La valeur NULL</a:t>
            </a:r>
            <a:r>
              <a:rPr lang="fr-BE" sz="3200" dirty="0"/>
              <a:t>)</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graphicFrame>
        <p:nvGraphicFramePr>
          <p:cNvPr id="4" name="Tableau 3"/>
          <p:cNvGraphicFramePr>
            <a:graphicFrameLocks noGrp="1"/>
          </p:cNvGraphicFramePr>
          <p:nvPr>
            <p:extLst>
              <p:ext uri="{D42A27DB-BD31-4B8C-83A1-F6EECF244321}">
                <p14:modId xmlns:p14="http://schemas.microsoft.com/office/powerpoint/2010/main" val="2371514082"/>
              </p:ext>
            </p:extLst>
          </p:nvPr>
        </p:nvGraphicFramePr>
        <p:xfrm>
          <a:off x="1254458" y="2470612"/>
          <a:ext cx="3005470" cy="1483360"/>
        </p:xfrm>
        <a:graphic>
          <a:graphicData uri="http://schemas.openxmlformats.org/drawingml/2006/table">
            <a:tbl>
              <a:tblPr firstRow="1" bandRow="1">
                <a:tableStyleId>{5940675A-B579-460E-94D1-54222C63F5DA}</a:tableStyleId>
              </a:tblPr>
              <a:tblGrid>
                <a:gridCol w="836428">
                  <a:extLst>
                    <a:ext uri="{9D8B030D-6E8A-4147-A177-3AD203B41FA5}">
                      <a16:colId xmlns:a16="http://schemas.microsoft.com/office/drawing/2014/main" val="20000"/>
                    </a:ext>
                  </a:extLst>
                </a:gridCol>
                <a:gridCol w="733647">
                  <a:extLst>
                    <a:ext uri="{9D8B030D-6E8A-4147-A177-3AD203B41FA5}">
                      <a16:colId xmlns:a16="http://schemas.microsoft.com/office/drawing/2014/main" val="20001"/>
                    </a:ext>
                  </a:extLst>
                </a:gridCol>
                <a:gridCol w="723014">
                  <a:extLst>
                    <a:ext uri="{9D8B030D-6E8A-4147-A177-3AD203B41FA5}">
                      <a16:colId xmlns:a16="http://schemas.microsoft.com/office/drawing/2014/main" val="20002"/>
                    </a:ext>
                  </a:extLst>
                </a:gridCol>
                <a:gridCol w="712381">
                  <a:extLst>
                    <a:ext uri="{9D8B030D-6E8A-4147-A177-3AD203B41FA5}">
                      <a16:colId xmlns:a16="http://schemas.microsoft.com/office/drawing/2014/main" val="20003"/>
                    </a:ext>
                  </a:extLst>
                </a:gridCol>
              </a:tblGrid>
              <a:tr h="370840">
                <a:tc>
                  <a:txBody>
                    <a:bodyPr/>
                    <a:lstStyle/>
                    <a:p>
                      <a:r>
                        <a:rPr lang="fr-BE" dirty="0"/>
                        <a:t>AND</a:t>
                      </a:r>
                    </a:p>
                  </a:txBody>
                  <a:tcPr/>
                </a:tc>
                <a:tc>
                  <a:txBody>
                    <a:bodyPr/>
                    <a:lstStyle/>
                    <a:p>
                      <a:r>
                        <a:rPr lang="fr-BE" dirty="0"/>
                        <a:t>V</a:t>
                      </a:r>
                    </a:p>
                  </a:txBody>
                  <a:tcPr/>
                </a:tc>
                <a:tc>
                  <a:txBody>
                    <a:bodyPr/>
                    <a:lstStyle/>
                    <a:p>
                      <a:r>
                        <a:rPr lang="fr-BE" dirty="0"/>
                        <a:t>I</a:t>
                      </a:r>
                    </a:p>
                  </a:txBody>
                  <a:tcPr/>
                </a:tc>
                <a:tc>
                  <a:txBody>
                    <a:bodyPr/>
                    <a:lstStyle/>
                    <a:p>
                      <a:r>
                        <a:rPr lang="fr-BE" dirty="0"/>
                        <a:t>F</a:t>
                      </a:r>
                    </a:p>
                  </a:txBody>
                  <a:tcPr/>
                </a:tc>
                <a:extLst>
                  <a:ext uri="{0D108BD9-81ED-4DB2-BD59-A6C34878D82A}">
                    <a16:rowId xmlns:a16="http://schemas.microsoft.com/office/drawing/2014/main" val="10000"/>
                  </a:ext>
                </a:extLst>
              </a:tr>
              <a:tr h="370840">
                <a:tc>
                  <a:txBody>
                    <a:bodyPr/>
                    <a:lstStyle/>
                    <a:p>
                      <a:r>
                        <a:rPr lang="fr-BE" dirty="0"/>
                        <a:t>V</a:t>
                      </a:r>
                    </a:p>
                  </a:txBody>
                  <a:tcPr/>
                </a:tc>
                <a:tc>
                  <a:txBody>
                    <a:bodyPr/>
                    <a:lstStyle/>
                    <a:p>
                      <a:r>
                        <a:rPr lang="fr-BE" dirty="0"/>
                        <a:t>V</a:t>
                      </a:r>
                    </a:p>
                  </a:txBody>
                  <a:tcPr/>
                </a:tc>
                <a:tc>
                  <a:txBody>
                    <a:bodyPr/>
                    <a:lstStyle/>
                    <a:p>
                      <a:r>
                        <a:rPr lang="fr-BE" dirty="0"/>
                        <a:t>I</a:t>
                      </a:r>
                    </a:p>
                  </a:txBody>
                  <a:tcPr/>
                </a:tc>
                <a:tc>
                  <a:txBody>
                    <a:bodyPr/>
                    <a:lstStyle/>
                    <a:p>
                      <a:r>
                        <a:rPr lang="fr-BE" dirty="0"/>
                        <a:t>F</a:t>
                      </a:r>
                    </a:p>
                  </a:txBody>
                  <a:tcPr/>
                </a:tc>
                <a:extLst>
                  <a:ext uri="{0D108BD9-81ED-4DB2-BD59-A6C34878D82A}">
                    <a16:rowId xmlns:a16="http://schemas.microsoft.com/office/drawing/2014/main" val="10001"/>
                  </a:ext>
                </a:extLst>
              </a:tr>
              <a:tr h="370840">
                <a:tc>
                  <a:txBody>
                    <a:bodyPr/>
                    <a:lstStyle/>
                    <a:p>
                      <a:r>
                        <a:rPr lang="fr-BE" dirty="0"/>
                        <a:t>I</a:t>
                      </a:r>
                    </a:p>
                  </a:txBody>
                  <a:tcPr/>
                </a:tc>
                <a:tc>
                  <a:txBody>
                    <a:bodyPr/>
                    <a:lstStyle/>
                    <a:p>
                      <a:r>
                        <a:rPr lang="fr-BE" dirty="0"/>
                        <a:t>I</a:t>
                      </a:r>
                    </a:p>
                  </a:txBody>
                  <a:tcPr/>
                </a:tc>
                <a:tc>
                  <a:txBody>
                    <a:bodyPr/>
                    <a:lstStyle/>
                    <a:p>
                      <a:r>
                        <a:rPr lang="fr-BE" dirty="0"/>
                        <a:t>I</a:t>
                      </a:r>
                    </a:p>
                  </a:txBody>
                  <a:tcPr/>
                </a:tc>
                <a:tc>
                  <a:txBody>
                    <a:bodyPr/>
                    <a:lstStyle/>
                    <a:p>
                      <a:r>
                        <a:rPr lang="fr-BE" dirty="0"/>
                        <a:t>F</a:t>
                      </a:r>
                    </a:p>
                  </a:txBody>
                  <a:tcPr/>
                </a:tc>
                <a:extLst>
                  <a:ext uri="{0D108BD9-81ED-4DB2-BD59-A6C34878D82A}">
                    <a16:rowId xmlns:a16="http://schemas.microsoft.com/office/drawing/2014/main" val="10002"/>
                  </a:ext>
                </a:extLst>
              </a:tr>
              <a:tr h="370840">
                <a:tc>
                  <a:txBody>
                    <a:bodyPr/>
                    <a:lstStyle/>
                    <a:p>
                      <a:r>
                        <a:rPr lang="fr-BE" dirty="0"/>
                        <a:t>F</a:t>
                      </a:r>
                    </a:p>
                  </a:txBody>
                  <a:tcPr/>
                </a:tc>
                <a:tc>
                  <a:txBody>
                    <a:bodyPr/>
                    <a:lstStyle/>
                    <a:p>
                      <a:r>
                        <a:rPr lang="fr-BE" dirty="0"/>
                        <a:t>F</a:t>
                      </a:r>
                    </a:p>
                  </a:txBody>
                  <a:tcPr/>
                </a:tc>
                <a:tc>
                  <a:txBody>
                    <a:bodyPr/>
                    <a:lstStyle/>
                    <a:p>
                      <a:r>
                        <a:rPr lang="fr-BE" dirty="0"/>
                        <a:t>F</a:t>
                      </a:r>
                    </a:p>
                  </a:txBody>
                  <a:tcPr/>
                </a:tc>
                <a:tc>
                  <a:txBody>
                    <a:bodyPr/>
                    <a:lstStyle/>
                    <a:p>
                      <a:r>
                        <a:rPr lang="fr-BE" dirty="0"/>
                        <a:t>F</a:t>
                      </a:r>
                    </a:p>
                  </a:txBody>
                  <a:tcPr/>
                </a:tc>
                <a:extLst>
                  <a:ext uri="{0D108BD9-81ED-4DB2-BD59-A6C34878D82A}">
                    <a16:rowId xmlns:a16="http://schemas.microsoft.com/office/drawing/2014/main" val="10003"/>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298185523"/>
              </p:ext>
            </p:extLst>
          </p:nvPr>
        </p:nvGraphicFramePr>
        <p:xfrm>
          <a:off x="4881909" y="2495421"/>
          <a:ext cx="3005470" cy="1483360"/>
        </p:xfrm>
        <a:graphic>
          <a:graphicData uri="http://schemas.openxmlformats.org/drawingml/2006/table">
            <a:tbl>
              <a:tblPr firstRow="1" bandRow="1">
                <a:tableStyleId>{5940675A-B579-460E-94D1-54222C63F5DA}</a:tableStyleId>
              </a:tblPr>
              <a:tblGrid>
                <a:gridCol w="836428">
                  <a:extLst>
                    <a:ext uri="{9D8B030D-6E8A-4147-A177-3AD203B41FA5}">
                      <a16:colId xmlns:a16="http://schemas.microsoft.com/office/drawing/2014/main" val="20000"/>
                    </a:ext>
                  </a:extLst>
                </a:gridCol>
                <a:gridCol w="733647">
                  <a:extLst>
                    <a:ext uri="{9D8B030D-6E8A-4147-A177-3AD203B41FA5}">
                      <a16:colId xmlns:a16="http://schemas.microsoft.com/office/drawing/2014/main" val="20001"/>
                    </a:ext>
                  </a:extLst>
                </a:gridCol>
                <a:gridCol w="723014">
                  <a:extLst>
                    <a:ext uri="{9D8B030D-6E8A-4147-A177-3AD203B41FA5}">
                      <a16:colId xmlns:a16="http://schemas.microsoft.com/office/drawing/2014/main" val="20002"/>
                    </a:ext>
                  </a:extLst>
                </a:gridCol>
                <a:gridCol w="712381">
                  <a:extLst>
                    <a:ext uri="{9D8B030D-6E8A-4147-A177-3AD203B41FA5}">
                      <a16:colId xmlns:a16="http://schemas.microsoft.com/office/drawing/2014/main" val="20003"/>
                    </a:ext>
                  </a:extLst>
                </a:gridCol>
              </a:tblGrid>
              <a:tr h="370840">
                <a:tc>
                  <a:txBody>
                    <a:bodyPr/>
                    <a:lstStyle/>
                    <a:p>
                      <a:r>
                        <a:rPr lang="fr-BE" dirty="0"/>
                        <a:t>OR</a:t>
                      </a:r>
                    </a:p>
                  </a:txBody>
                  <a:tcPr/>
                </a:tc>
                <a:tc>
                  <a:txBody>
                    <a:bodyPr/>
                    <a:lstStyle/>
                    <a:p>
                      <a:r>
                        <a:rPr lang="fr-BE" dirty="0"/>
                        <a:t>V</a:t>
                      </a:r>
                    </a:p>
                  </a:txBody>
                  <a:tcPr/>
                </a:tc>
                <a:tc>
                  <a:txBody>
                    <a:bodyPr/>
                    <a:lstStyle/>
                    <a:p>
                      <a:r>
                        <a:rPr lang="fr-BE" dirty="0"/>
                        <a:t>I</a:t>
                      </a:r>
                    </a:p>
                  </a:txBody>
                  <a:tcPr/>
                </a:tc>
                <a:tc>
                  <a:txBody>
                    <a:bodyPr/>
                    <a:lstStyle/>
                    <a:p>
                      <a:r>
                        <a:rPr lang="fr-BE" dirty="0"/>
                        <a:t>F</a:t>
                      </a:r>
                    </a:p>
                  </a:txBody>
                  <a:tcPr/>
                </a:tc>
                <a:extLst>
                  <a:ext uri="{0D108BD9-81ED-4DB2-BD59-A6C34878D82A}">
                    <a16:rowId xmlns:a16="http://schemas.microsoft.com/office/drawing/2014/main" val="10000"/>
                  </a:ext>
                </a:extLst>
              </a:tr>
              <a:tr h="370840">
                <a:tc>
                  <a:txBody>
                    <a:bodyPr/>
                    <a:lstStyle/>
                    <a:p>
                      <a:r>
                        <a:rPr lang="fr-BE" dirty="0"/>
                        <a:t>V</a:t>
                      </a:r>
                    </a:p>
                  </a:txBody>
                  <a:tcPr/>
                </a:tc>
                <a:tc>
                  <a:txBody>
                    <a:bodyPr/>
                    <a:lstStyle/>
                    <a:p>
                      <a:r>
                        <a:rPr lang="fr-BE" dirty="0"/>
                        <a:t>V</a:t>
                      </a:r>
                    </a:p>
                  </a:txBody>
                  <a:tcPr/>
                </a:tc>
                <a:tc>
                  <a:txBody>
                    <a:bodyPr/>
                    <a:lstStyle/>
                    <a:p>
                      <a:r>
                        <a:rPr lang="fr-BE" dirty="0"/>
                        <a:t>V</a:t>
                      </a:r>
                    </a:p>
                  </a:txBody>
                  <a:tcPr/>
                </a:tc>
                <a:tc>
                  <a:txBody>
                    <a:bodyPr/>
                    <a:lstStyle/>
                    <a:p>
                      <a:r>
                        <a:rPr lang="fr-BE" dirty="0"/>
                        <a:t>V</a:t>
                      </a:r>
                    </a:p>
                  </a:txBody>
                  <a:tcPr/>
                </a:tc>
                <a:extLst>
                  <a:ext uri="{0D108BD9-81ED-4DB2-BD59-A6C34878D82A}">
                    <a16:rowId xmlns:a16="http://schemas.microsoft.com/office/drawing/2014/main" val="10001"/>
                  </a:ext>
                </a:extLst>
              </a:tr>
              <a:tr h="370840">
                <a:tc>
                  <a:txBody>
                    <a:bodyPr/>
                    <a:lstStyle/>
                    <a:p>
                      <a:r>
                        <a:rPr lang="fr-BE" dirty="0"/>
                        <a:t>I</a:t>
                      </a:r>
                    </a:p>
                  </a:txBody>
                  <a:tcPr/>
                </a:tc>
                <a:tc>
                  <a:txBody>
                    <a:bodyPr/>
                    <a:lstStyle/>
                    <a:p>
                      <a:r>
                        <a:rPr lang="fr-BE" dirty="0"/>
                        <a:t>V</a:t>
                      </a:r>
                    </a:p>
                  </a:txBody>
                  <a:tcPr/>
                </a:tc>
                <a:tc>
                  <a:txBody>
                    <a:bodyPr/>
                    <a:lstStyle/>
                    <a:p>
                      <a:r>
                        <a:rPr lang="fr-BE" dirty="0"/>
                        <a:t>I</a:t>
                      </a:r>
                    </a:p>
                  </a:txBody>
                  <a:tcPr/>
                </a:tc>
                <a:tc>
                  <a:txBody>
                    <a:bodyPr/>
                    <a:lstStyle/>
                    <a:p>
                      <a:r>
                        <a:rPr lang="fr-BE" dirty="0"/>
                        <a:t>I</a:t>
                      </a:r>
                    </a:p>
                  </a:txBody>
                  <a:tcPr/>
                </a:tc>
                <a:extLst>
                  <a:ext uri="{0D108BD9-81ED-4DB2-BD59-A6C34878D82A}">
                    <a16:rowId xmlns:a16="http://schemas.microsoft.com/office/drawing/2014/main" val="10002"/>
                  </a:ext>
                </a:extLst>
              </a:tr>
              <a:tr h="370840">
                <a:tc>
                  <a:txBody>
                    <a:bodyPr/>
                    <a:lstStyle/>
                    <a:p>
                      <a:r>
                        <a:rPr lang="fr-BE" dirty="0"/>
                        <a:t>F</a:t>
                      </a:r>
                    </a:p>
                  </a:txBody>
                  <a:tcPr/>
                </a:tc>
                <a:tc>
                  <a:txBody>
                    <a:bodyPr/>
                    <a:lstStyle/>
                    <a:p>
                      <a:r>
                        <a:rPr lang="fr-BE" dirty="0"/>
                        <a:t>V</a:t>
                      </a:r>
                    </a:p>
                  </a:txBody>
                  <a:tcPr/>
                </a:tc>
                <a:tc>
                  <a:txBody>
                    <a:bodyPr/>
                    <a:lstStyle/>
                    <a:p>
                      <a:r>
                        <a:rPr lang="fr-BE" dirty="0"/>
                        <a:t>I</a:t>
                      </a:r>
                    </a:p>
                  </a:txBody>
                  <a:tcPr/>
                </a:tc>
                <a:tc>
                  <a:txBody>
                    <a:bodyPr/>
                    <a:lstStyle/>
                    <a:p>
                      <a:r>
                        <a:rPr lang="fr-BE" dirty="0"/>
                        <a:t>F</a:t>
                      </a:r>
                    </a:p>
                  </a:txBody>
                  <a:tcPr/>
                </a:tc>
                <a:extLst>
                  <a:ext uri="{0D108BD9-81ED-4DB2-BD59-A6C34878D82A}">
                    <a16:rowId xmlns:a16="http://schemas.microsoft.com/office/drawing/2014/main" val="10003"/>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3480650298"/>
              </p:ext>
            </p:extLst>
          </p:nvPr>
        </p:nvGraphicFramePr>
        <p:xfrm>
          <a:off x="3741555" y="4462674"/>
          <a:ext cx="1570075" cy="1483360"/>
        </p:xfrm>
        <a:graphic>
          <a:graphicData uri="http://schemas.openxmlformats.org/drawingml/2006/table">
            <a:tbl>
              <a:tblPr firstRow="1" bandRow="1">
                <a:tableStyleId>{5940675A-B579-460E-94D1-54222C63F5DA}</a:tableStyleId>
              </a:tblPr>
              <a:tblGrid>
                <a:gridCol w="836428">
                  <a:extLst>
                    <a:ext uri="{9D8B030D-6E8A-4147-A177-3AD203B41FA5}">
                      <a16:colId xmlns:a16="http://schemas.microsoft.com/office/drawing/2014/main" val="20000"/>
                    </a:ext>
                  </a:extLst>
                </a:gridCol>
                <a:gridCol w="733647">
                  <a:extLst>
                    <a:ext uri="{9D8B030D-6E8A-4147-A177-3AD203B41FA5}">
                      <a16:colId xmlns:a16="http://schemas.microsoft.com/office/drawing/2014/main" val="20001"/>
                    </a:ext>
                  </a:extLst>
                </a:gridCol>
              </a:tblGrid>
              <a:tr h="370840">
                <a:tc>
                  <a:txBody>
                    <a:bodyPr/>
                    <a:lstStyle/>
                    <a:p>
                      <a:endParaRPr lang="fr-BE" dirty="0"/>
                    </a:p>
                  </a:txBody>
                  <a:tcPr/>
                </a:tc>
                <a:tc>
                  <a:txBody>
                    <a:bodyPr/>
                    <a:lstStyle/>
                    <a:p>
                      <a:r>
                        <a:rPr lang="fr-BE" dirty="0"/>
                        <a:t>NOT</a:t>
                      </a:r>
                    </a:p>
                  </a:txBody>
                  <a:tcPr/>
                </a:tc>
                <a:extLst>
                  <a:ext uri="{0D108BD9-81ED-4DB2-BD59-A6C34878D82A}">
                    <a16:rowId xmlns:a16="http://schemas.microsoft.com/office/drawing/2014/main" val="10000"/>
                  </a:ext>
                </a:extLst>
              </a:tr>
              <a:tr h="370840">
                <a:tc>
                  <a:txBody>
                    <a:bodyPr/>
                    <a:lstStyle/>
                    <a:p>
                      <a:r>
                        <a:rPr lang="fr-BE" dirty="0"/>
                        <a:t>V</a:t>
                      </a:r>
                    </a:p>
                  </a:txBody>
                  <a:tcPr/>
                </a:tc>
                <a:tc>
                  <a:txBody>
                    <a:bodyPr/>
                    <a:lstStyle/>
                    <a:p>
                      <a:r>
                        <a:rPr lang="fr-BE" dirty="0"/>
                        <a:t>F</a:t>
                      </a:r>
                    </a:p>
                  </a:txBody>
                  <a:tcPr/>
                </a:tc>
                <a:extLst>
                  <a:ext uri="{0D108BD9-81ED-4DB2-BD59-A6C34878D82A}">
                    <a16:rowId xmlns:a16="http://schemas.microsoft.com/office/drawing/2014/main" val="10001"/>
                  </a:ext>
                </a:extLst>
              </a:tr>
              <a:tr h="370840">
                <a:tc>
                  <a:txBody>
                    <a:bodyPr/>
                    <a:lstStyle/>
                    <a:p>
                      <a:r>
                        <a:rPr lang="fr-BE" dirty="0"/>
                        <a:t>I</a:t>
                      </a:r>
                    </a:p>
                  </a:txBody>
                  <a:tcPr/>
                </a:tc>
                <a:tc>
                  <a:txBody>
                    <a:bodyPr/>
                    <a:lstStyle/>
                    <a:p>
                      <a:r>
                        <a:rPr lang="fr-BE" dirty="0"/>
                        <a:t>I</a:t>
                      </a:r>
                    </a:p>
                  </a:txBody>
                  <a:tcPr/>
                </a:tc>
                <a:extLst>
                  <a:ext uri="{0D108BD9-81ED-4DB2-BD59-A6C34878D82A}">
                    <a16:rowId xmlns:a16="http://schemas.microsoft.com/office/drawing/2014/main" val="10002"/>
                  </a:ext>
                </a:extLst>
              </a:tr>
              <a:tr h="370840">
                <a:tc>
                  <a:txBody>
                    <a:bodyPr/>
                    <a:lstStyle/>
                    <a:p>
                      <a:r>
                        <a:rPr lang="fr-BE" dirty="0"/>
                        <a:t>F</a:t>
                      </a:r>
                    </a:p>
                  </a:txBody>
                  <a:tcPr/>
                </a:tc>
                <a:tc>
                  <a:txBody>
                    <a:bodyPr/>
                    <a:lstStyle/>
                    <a:p>
                      <a:r>
                        <a:rPr lang="fr-BE" dirty="0"/>
                        <a:t>V</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33404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La valeur NULL</a:t>
            </a:r>
            <a:r>
              <a:rPr lang="fr-BE" sz="3200" dirty="0"/>
              <a:t>)</a:t>
            </a:r>
          </a:p>
        </p:txBody>
      </p:sp>
      <p:sp>
        <p:nvSpPr>
          <p:cNvPr id="3" name="Espace réservé du contenu 2"/>
          <p:cNvSpPr>
            <a:spLocks noGrp="1"/>
          </p:cNvSpPr>
          <p:nvPr>
            <p:ph idx="1"/>
          </p:nvPr>
        </p:nvSpPr>
        <p:spPr>
          <a:xfrm>
            <a:off x="617518" y="2051999"/>
            <a:ext cx="8015844" cy="4140000"/>
          </a:xfrm>
        </p:spPr>
        <p:txBody>
          <a:bodyPr anchor="ctr">
            <a:normAutofit/>
          </a:bodyPr>
          <a:lstStyle/>
          <a:p>
            <a:pPr marL="0" indent="0">
              <a:buNone/>
            </a:pPr>
            <a:r>
              <a:rPr lang="fr-BE" dirty="0"/>
              <a:t>On revoit les règles d'évaluations des </a:t>
            </a:r>
            <a:r>
              <a:rPr lang="fr-BE"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comparison_expression</a:t>
            </a:r>
            <a:r>
              <a:rPr lang="fr-BE" dirty="0"/>
              <a:t> de manière à pouvoir tenir compte des éventuelles valeurs NULL: </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
        <p:nvSpPr>
          <p:cNvPr id="6" name="ZoneTexte 5"/>
          <p:cNvSpPr txBox="1"/>
          <p:nvPr/>
        </p:nvSpPr>
        <p:spPr>
          <a:xfrm>
            <a:off x="1097255" y="2853906"/>
            <a:ext cx="6909062" cy="1938992"/>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pPr>
              <a:buFontTx/>
              <a:buNone/>
            </a:pPr>
            <a:r>
              <a:rPr lang="fr-FR" altLang="fr-FR" sz="2000" dirty="0"/>
              <a:t>gauche </a:t>
            </a:r>
            <a:r>
              <a:rPr lang="fr-FR" altLang="fr-FR" sz="2000" b="1" dirty="0">
                <a:solidFill>
                  <a:schemeClr val="bg2">
                    <a:lumMod val="50000"/>
                  </a:schemeClr>
                </a:solidFill>
              </a:rPr>
              <a:t>=</a:t>
            </a:r>
            <a:r>
              <a:rPr lang="fr-FR" altLang="fr-FR" sz="2000" dirty="0"/>
              <a:t> droite est faux            gauche </a:t>
            </a:r>
            <a:r>
              <a:rPr lang="fr-FR" altLang="fr-FR" sz="2000" b="1" dirty="0">
                <a:solidFill>
                  <a:schemeClr val="bg2">
                    <a:lumMod val="50000"/>
                  </a:schemeClr>
                </a:solidFill>
              </a:rPr>
              <a:t>&lt;&gt;</a:t>
            </a:r>
            <a:r>
              <a:rPr lang="fr-FR" altLang="fr-FR" sz="2000" dirty="0"/>
              <a:t> droite est vrai</a:t>
            </a:r>
          </a:p>
          <a:p>
            <a:pPr>
              <a:buFontTx/>
              <a:buNone/>
            </a:pPr>
            <a:r>
              <a:rPr lang="fr-FR" altLang="fr-FR" sz="2000" dirty="0"/>
              <a:t>gauche </a:t>
            </a:r>
            <a:r>
              <a:rPr lang="fr-FR" altLang="fr-FR" sz="2000" b="1" dirty="0">
                <a:solidFill>
                  <a:schemeClr val="bg2">
                    <a:lumMod val="50000"/>
                  </a:schemeClr>
                </a:solidFill>
              </a:rPr>
              <a:t>&lt;&gt;</a:t>
            </a:r>
            <a:r>
              <a:rPr lang="fr-FR" altLang="fr-FR" sz="2000" dirty="0"/>
              <a:t> droite est faux         gauche </a:t>
            </a:r>
            <a:r>
              <a:rPr lang="fr-FR" altLang="fr-FR" sz="2000" b="1" dirty="0">
                <a:solidFill>
                  <a:schemeClr val="bg2">
                    <a:lumMod val="50000"/>
                  </a:schemeClr>
                </a:solidFill>
              </a:rPr>
              <a:t>=</a:t>
            </a:r>
            <a:r>
              <a:rPr lang="fr-FR" altLang="fr-FR" sz="2000" dirty="0"/>
              <a:t> droite est vrai</a:t>
            </a:r>
          </a:p>
          <a:p>
            <a:r>
              <a:rPr lang="fr-FR" altLang="fr-FR" sz="2000" dirty="0"/>
              <a:t>gauche </a:t>
            </a:r>
            <a:r>
              <a:rPr lang="fr-FR" altLang="fr-FR" sz="2000" b="1" dirty="0">
                <a:solidFill>
                  <a:schemeClr val="bg2">
                    <a:lumMod val="50000"/>
                  </a:schemeClr>
                </a:solidFill>
              </a:rPr>
              <a:t>&lt;</a:t>
            </a:r>
            <a:r>
              <a:rPr lang="fr-FR" altLang="fr-FR" sz="2000" dirty="0">
                <a:solidFill>
                  <a:srgbClr val="FF0000"/>
                </a:solidFill>
              </a:rPr>
              <a:t> </a:t>
            </a:r>
            <a:r>
              <a:rPr lang="fr-FR" altLang="fr-FR" sz="2000" dirty="0"/>
              <a:t>droite est faux            gauche </a:t>
            </a:r>
            <a:r>
              <a:rPr lang="fr-FR" altLang="fr-FR" sz="2000" b="1" dirty="0">
                <a:solidFill>
                  <a:schemeClr val="bg2">
                    <a:lumMod val="50000"/>
                  </a:schemeClr>
                </a:solidFill>
                <a:sym typeface="Symbol" pitchFamily="18" charset="2"/>
              </a:rPr>
              <a:t></a:t>
            </a:r>
            <a:r>
              <a:rPr lang="fr-FR" altLang="fr-FR" sz="2000" dirty="0"/>
              <a:t> droite est vrai</a:t>
            </a:r>
          </a:p>
          <a:p>
            <a:r>
              <a:rPr lang="fr-FR" altLang="fr-FR" sz="2000" dirty="0"/>
              <a:t>gauche </a:t>
            </a:r>
            <a:r>
              <a:rPr lang="fr-FR" altLang="fr-FR" sz="2000" b="1" dirty="0">
                <a:solidFill>
                  <a:schemeClr val="bg2">
                    <a:lumMod val="50000"/>
                  </a:schemeClr>
                </a:solidFill>
                <a:sym typeface="Symbol" pitchFamily="18" charset="2"/>
              </a:rPr>
              <a:t></a:t>
            </a:r>
            <a:r>
              <a:rPr lang="fr-FR" altLang="fr-FR" sz="2000" dirty="0">
                <a:solidFill>
                  <a:srgbClr val="FF0000"/>
                </a:solidFill>
              </a:rPr>
              <a:t> </a:t>
            </a:r>
            <a:r>
              <a:rPr lang="fr-FR" altLang="fr-FR" sz="2000" dirty="0"/>
              <a:t>droite est faux            gauche </a:t>
            </a:r>
            <a:r>
              <a:rPr lang="fr-FR" altLang="fr-FR" sz="2000" b="1" dirty="0">
                <a:solidFill>
                  <a:schemeClr val="bg2">
                    <a:lumMod val="50000"/>
                  </a:schemeClr>
                </a:solidFill>
              </a:rPr>
              <a:t>&gt;</a:t>
            </a:r>
            <a:r>
              <a:rPr lang="fr-FR" altLang="fr-FR" sz="2000" dirty="0"/>
              <a:t> droite est vrai</a:t>
            </a:r>
          </a:p>
          <a:p>
            <a:pPr>
              <a:buFontTx/>
              <a:buNone/>
            </a:pPr>
            <a:r>
              <a:rPr lang="fr-FR" altLang="fr-FR" sz="2000" dirty="0"/>
              <a:t>gauche </a:t>
            </a:r>
            <a:r>
              <a:rPr lang="fr-FR" altLang="fr-FR" sz="2000" b="1" dirty="0">
                <a:solidFill>
                  <a:schemeClr val="bg2">
                    <a:lumMod val="50000"/>
                  </a:schemeClr>
                </a:solidFill>
              </a:rPr>
              <a:t>&gt;</a:t>
            </a:r>
            <a:r>
              <a:rPr lang="fr-FR" altLang="fr-FR" sz="2000" dirty="0"/>
              <a:t> droite est faux            gauche </a:t>
            </a:r>
            <a:r>
              <a:rPr lang="fr-FR" altLang="fr-FR" sz="2000" b="1" dirty="0">
                <a:solidFill>
                  <a:schemeClr val="bg2">
                    <a:lumMod val="50000"/>
                  </a:schemeClr>
                </a:solidFill>
                <a:sym typeface="Symbol" pitchFamily="18" charset="2"/>
              </a:rPr>
              <a:t></a:t>
            </a:r>
            <a:r>
              <a:rPr lang="fr-FR" altLang="fr-FR" sz="2000" dirty="0">
                <a:solidFill>
                  <a:srgbClr val="FF0000"/>
                </a:solidFill>
              </a:rPr>
              <a:t> </a:t>
            </a:r>
            <a:r>
              <a:rPr lang="fr-FR" altLang="fr-FR" sz="2000" dirty="0"/>
              <a:t>droite est vrai</a:t>
            </a:r>
          </a:p>
          <a:p>
            <a:pPr>
              <a:buFontTx/>
              <a:buNone/>
            </a:pPr>
            <a:r>
              <a:rPr lang="fr-FR" altLang="fr-FR" sz="2000" dirty="0"/>
              <a:t>gauche </a:t>
            </a:r>
            <a:r>
              <a:rPr lang="fr-FR" altLang="fr-FR" sz="2000" b="1" dirty="0">
                <a:solidFill>
                  <a:schemeClr val="bg2">
                    <a:lumMod val="50000"/>
                  </a:schemeClr>
                </a:solidFill>
                <a:sym typeface="Symbol" pitchFamily="18" charset="2"/>
              </a:rPr>
              <a:t></a:t>
            </a:r>
            <a:r>
              <a:rPr lang="fr-FR" altLang="fr-FR" sz="2000" dirty="0"/>
              <a:t> droite est faux            gauche </a:t>
            </a:r>
            <a:r>
              <a:rPr lang="fr-FR" altLang="fr-FR" sz="2000" b="1" dirty="0">
                <a:solidFill>
                  <a:schemeClr val="bg2">
                    <a:lumMod val="50000"/>
                  </a:schemeClr>
                </a:solidFill>
              </a:rPr>
              <a:t>&lt;</a:t>
            </a:r>
            <a:r>
              <a:rPr lang="fr-FR" altLang="fr-FR" sz="2000" dirty="0">
                <a:solidFill>
                  <a:srgbClr val="FF0000"/>
                </a:solidFill>
              </a:rPr>
              <a:t> </a:t>
            </a:r>
            <a:r>
              <a:rPr lang="fr-FR" altLang="fr-FR" sz="2000" dirty="0"/>
              <a:t>droite est vrai</a:t>
            </a:r>
          </a:p>
        </p:txBody>
      </p:sp>
      <p:sp>
        <p:nvSpPr>
          <p:cNvPr id="4" name="Double flèche horizontale 3"/>
          <p:cNvSpPr/>
          <p:nvPr/>
        </p:nvSpPr>
        <p:spPr>
          <a:xfrm>
            <a:off x="3816000" y="2955536"/>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Double flèche horizontale 6"/>
          <p:cNvSpPr/>
          <p:nvPr/>
        </p:nvSpPr>
        <p:spPr>
          <a:xfrm>
            <a:off x="3816000" y="3276000"/>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Double flèche horizontale 7"/>
          <p:cNvSpPr/>
          <p:nvPr/>
        </p:nvSpPr>
        <p:spPr>
          <a:xfrm>
            <a:off x="3816000" y="3600000"/>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Double flèche horizontale 8"/>
          <p:cNvSpPr/>
          <p:nvPr/>
        </p:nvSpPr>
        <p:spPr>
          <a:xfrm>
            <a:off x="3816000" y="3888000"/>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Double flèche horizontale 9"/>
          <p:cNvSpPr/>
          <p:nvPr/>
        </p:nvSpPr>
        <p:spPr>
          <a:xfrm>
            <a:off x="3816000" y="4212000"/>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Double flèche horizontale 10"/>
          <p:cNvSpPr/>
          <p:nvPr/>
        </p:nvSpPr>
        <p:spPr>
          <a:xfrm>
            <a:off x="3816000" y="4508603"/>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ZoneTexte 11"/>
          <p:cNvSpPr txBox="1"/>
          <p:nvPr/>
        </p:nvSpPr>
        <p:spPr>
          <a:xfrm>
            <a:off x="1097255" y="5345745"/>
            <a:ext cx="6909062" cy="400110"/>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pPr>
              <a:buFontTx/>
              <a:buNone/>
            </a:pPr>
            <a:r>
              <a:rPr lang="fr-FR" altLang="fr-FR" sz="2000" dirty="0"/>
              <a:t>gauche </a:t>
            </a:r>
            <a:r>
              <a:rPr lang="fr-FR" altLang="fr-FR" sz="2000" b="1" dirty="0">
                <a:solidFill>
                  <a:schemeClr val="bg2">
                    <a:lumMod val="50000"/>
                  </a:schemeClr>
                </a:solidFill>
              </a:rPr>
              <a:t>op</a:t>
            </a:r>
            <a:r>
              <a:rPr lang="fr-FR" altLang="fr-FR" sz="2000" dirty="0"/>
              <a:t> droite vaut </a:t>
            </a:r>
            <a:r>
              <a:rPr lang="fr-FR" altLang="fr-FR" sz="2000" i="1" dirty="0"/>
              <a:t>inconnu</a:t>
            </a:r>
            <a:r>
              <a:rPr lang="fr-FR" altLang="fr-FR" sz="2000" dirty="0"/>
              <a:t>           ce n'est ni vrai ni faux</a:t>
            </a:r>
          </a:p>
        </p:txBody>
      </p:sp>
      <p:sp>
        <p:nvSpPr>
          <p:cNvPr id="13" name="Double flèche horizontale 12"/>
          <p:cNvSpPr/>
          <p:nvPr/>
        </p:nvSpPr>
        <p:spPr>
          <a:xfrm>
            <a:off x="4248000" y="5472000"/>
            <a:ext cx="287079" cy="1594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620918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La valeur NULL</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Exemples : </a:t>
            </a:r>
          </a:p>
          <a:p>
            <a:pPr marL="0" indent="0">
              <a:buNone/>
            </a:pPr>
            <a:endParaRPr lang="fr-BE" dirty="0"/>
          </a:p>
          <a:p>
            <a:pPr marL="365760" lvl="1" indent="0">
              <a:buNone/>
            </a:pPr>
            <a:r>
              <a:rPr lang="fr-BE" sz="2000" dirty="0">
                <a:latin typeface="Courier New" panose="02070309020205020404" pitchFamily="49" charset="0"/>
                <a:cs typeface="Courier New" panose="02070309020205020404" pitchFamily="49" charset="0"/>
              </a:rPr>
              <a:t>(1, 2, NULL) = (3, NULL, 4) vaut FAUX</a:t>
            </a:r>
          </a:p>
          <a:p>
            <a:pPr marL="365760" lvl="1" indent="0">
              <a:buNone/>
            </a:pPr>
            <a:r>
              <a:rPr lang="fr-BE" sz="2000" dirty="0">
                <a:latin typeface="Courier New" panose="02070309020205020404" pitchFamily="49" charset="0"/>
                <a:cs typeface="Courier New" panose="02070309020205020404" pitchFamily="49" charset="0"/>
              </a:rPr>
              <a:t>(1, 2, NULL) &lt; (3, NULL, 4) vaut VRAI</a:t>
            </a:r>
          </a:p>
          <a:p>
            <a:pPr marL="365760" lvl="1" indent="0">
              <a:buNone/>
            </a:pPr>
            <a:r>
              <a:rPr lang="fr-BE" sz="2000" dirty="0">
                <a:latin typeface="Courier New" panose="02070309020205020404" pitchFamily="49" charset="0"/>
                <a:cs typeface="Courier New" panose="02070309020205020404" pitchFamily="49" charset="0"/>
              </a:rPr>
              <a:t>(1, 2, NULL) = (1, NULL, 4) vaut </a:t>
            </a:r>
            <a:r>
              <a:rPr lang="fr-BE" sz="2000" i="1" dirty="0">
                <a:latin typeface="Courier New" panose="02070309020205020404" pitchFamily="49" charset="0"/>
                <a:cs typeface="Courier New" panose="02070309020205020404" pitchFamily="49" charset="0"/>
              </a:rPr>
              <a:t>inconnu</a:t>
            </a:r>
          </a:p>
          <a:p>
            <a:pPr marL="365760" lvl="1" indent="0">
              <a:buNone/>
            </a:pPr>
            <a:r>
              <a:rPr lang="fr-BE" sz="2000" dirty="0">
                <a:latin typeface="Courier New" panose="02070309020205020404" pitchFamily="49" charset="0"/>
                <a:cs typeface="Courier New" panose="02070309020205020404" pitchFamily="49" charset="0"/>
              </a:rPr>
              <a:t>(1, 2, NULL) &gt; (NULL, 2, 4) vaut </a:t>
            </a:r>
            <a:r>
              <a:rPr lang="fr-BE" sz="2000" i="1" dirty="0">
                <a:latin typeface="Courier New" panose="02070309020205020404" pitchFamily="49" charset="0"/>
                <a:cs typeface="Courier New" panose="02070309020205020404" pitchFamily="49" charset="0"/>
              </a:rPr>
              <a:t>inconnu</a:t>
            </a:r>
            <a:endParaRPr lang="fr-BE" sz="2000"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615660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La valeur NULL</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Deux opérateurs spéciaux pour comparer une valeur à NULL : </a:t>
            </a:r>
          </a:p>
          <a:p>
            <a:pPr marL="297180" lvl="1" indent="0">
              <a:buNone/>
            </a:pPr>
            <a:r>
              <a:rPr lang="fr-BE" i="1" dirty="0" err="1"/>
              <a:t>row_constructor</a:t>
            </a:r>
            <a:r>
              <a:rPr lang="fr-BE" dirty="0"/>
              <a:t> </a:t>
            </a: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IS [ NOT ] NULL</a:t>
            </a:r>
          </a:p>
          <a:p>
            <a:pPr marL="0" indent="0">
              <a:buNone/>
            </a:pPr>
            <a:endParaRPr lang="fr-BE" dirty="0"/>
          </a:p>
          <a:p>
            <a:pPr marL="0" indent="0">
              <a:buNone/>
            </a:pPr>
            <a:r>
              <a:rPr lang="fr-BE" dirty="0"/>
              <a:t>Ex : </a:t>
            </a:r>
          </a:p>
          <a:p>
            <a:pPr marL="297180" lvl="1" indent="0">
              <a:buNone/>
            </a:pPr>
            <a:r>
              <a:rPr lang="fr-BE" sz="2000" dirty="0">
                <a:latin typeface="Courier New" panose="02070309020205020404" pitchFamily="49" charset="0"/>
                <a:cs typeface="Courier New" panose="02070309020205020404" pitchFamily="49" charset="0"/>
              </a:rPr>
              <a:t>SELECT nom FROM </a:t>
            </a:r>
            <a:r>
              <a:rPr lang="fr-BE" sz="2000" dirty="0" err="1">
                <a:latin typeface="Courier New" panose="02070309020205020404" pitchFamily="49" charset="0"/>
                <a:cs typeface="Courier New" panose="02070309020205020404" pitchFamily="49" charset="0"/>
              </a:rPr>
              <a:t>employes</a:t>
            </a:r>
            <a:r>
              <a:rPr lang="fr-BE" sz="2000" dirty="0">
                <a:latin typeface="Courier New" panose="02070309020205020404" pitchFamily="49" charset="0"/>
                <a:cs typeface="Courier New" panose="02070309020205020404" pitchFamily="49" charset="0"/>
              </a:rPr>
              <a:t> </a:t>
            </a:r>
          </a:p>
          <a:p>
            <a:pPr marL="297180" lvl="1" indent="0">
              <a:buNone/>
            </a:pPr>
            <a:r>
              <a:rPr lang="fr-BE" sz="2000" dirty="0">
                <a:latin typeface="Courier New" panose="02070309020205020404" pitchFamily="49" charset="0"/>
                <a:cs typeface="Courier New" panose="02070309020205020404" pitchFamily="49" charset="0"/>
              </a:rPr>
              <a:t>WHERE </a:t>
            </a:r>
            <a:r>
              <a:rPr lang="fr-BE" sz="2000" dirty="0" err="1">
                <a:latin typeface="Courier New" panose="02070309020205020404" pitchFamily="49" charset="0"/>
                <a:cs typeface="Courier New" panose="02070309020205020404" pitchFamily="49" charset="0"/>
              </a:rPr>
              <a:t>numchef</a:t>
            </a:r>
            <a:r>
              <a:rPr lang="fr-BE" sz="2000" dirty="0">
                <a:latin typeface="Courier New" panose="02070309020205020404" pitchFamily="49" charset="0"/>
                <a:cs typeface="Courier New" panose="02070309020205020404" pitchFamily="49" charset="0"/>
              </a:rPr>
              <a:t> IS NULL;</a:t>
            </a:r>
          </a:p>
          <a:p>
            <a:pPr marL="0" indent="0">
              <a:buNone/>
            </a:pPr>
            <a:endParaRPr lang="fr-BE" sz="2000" dirty="0"/>
          </a:p>
          <a:p>
            <a:pPr marL="297180" lvl="1" indent="0">
              <a:buNone/>
            </a:pPr>
            <a:r>
              <a:rPr lang="fr-BE" sz="2000" dirty="0">
                <a:latin typeface="Courier New" panose="02070309020205020404" pitchFamily="49" charset="0"/>
                <a:cs typeface="Courier New" panose="02070309020205020404" pitchFamily="49" charset="0"/>
              </a:rPr>
              <a:t>SELECT nom FROM </a:t>
            </a:r>
            <a:r>
              <a:rPr lang="fr-BE" sz="2000" dirty="0" err="1">
                <a:latin typeface="Courier New" panose="02070309020205020404" pitchFamily="49" charset="0"/>
                <a:cs typeface="Courier New" panose="02070309020205020404" pitchFamily="49" charset="0"/>
              </a:rPr>
              <a:t>employes</a:t>
            </a:r>
            <a:endParaRPr lang="fr-BE" sz="2000" dirty="0">
              <a:latin typeface="Courier New" panose="02070309020205020404" pitchFamily="49" charset="0"/>
              <a:cs typeface="Courier New" panose="02070309020205020404" pitchFamily="49" charset="0"/>
            </a:endParaRPr>
          </a:p>
          <a:p>
            <a:pPr marL="297180" lvl="1" indent="0">
              <a:buNone/>
            </a:pPr>
            <a:r>
              <a:rPr lang="fr-BE" sz="2000" dirty="0">
                <a:latin typeface="Courier New" panose="02070309020205020404" pitchFamily="49" charset="0"/>
                <a:cs typeface="Courier New" panose="02070309020205020404" pitchFamily="49" charset="0"/>
              </a:rPr>
              <a:t>WHERE </a:t>
            </a:r>
            <a:r>
              <a:rPr lang="fr-BE" sz="2000" dirty="0" err="1">
                <a:latin typeface="Courier New" panose="02070309020205020404" pitchFamily="49" charset="0"/>
                <a:cs typeface="Courier New" panose="02070309020205020404" pitchFamily="49" charset="0"/>
              </a:rPr>
              <a:t>numchef</a:t>
            </a:r>
            <a:r>
              <a:rPr lang="fr-BE" sz="2000" dirty="0">
                <a:latin typeface="Courier New" panose="02070309020205020404" pitchFamily="49" charset="0"/>
                <a:cs typeface="Courier New" panose="02070309020205020404" pitchFamily="49" charset="0"/>
              </a:rPr>
              <a:t> = NULL;</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738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La valeur NULL</a:t>
            </a:r>
            <a:r>
              <a:rPr lang="fr-BE" sz="3200" dirty="0"/>
              <a:t>)</a:t>
            </a:r>
          </a:p>
        </p:txBody>
      </p:sp>
      <p:sp>
        <p:nvSpPr>
          <p:cNvPr id="3" name="Espace réservé du contenu 2"/>
          <p:cNvSpPr>
            <a:spLocks noGrp="1"/>
          </p:cNvSpPr>
          <p:nvPr>
            <p:ph idx="1"/>
          </p:nvPr>
        </p:nvSpPr>
        <p:spPr>
          <a:xfrm>
            <a:off x="1043490" y="2051999"/>
            <a:ext cx="7423615" cy="4140000"/>
          </a:xfrm>
        </p:spPr>
        <p:txBody>
          <a:bodyPr anchor="ctr">
            <a:normAutofit/>
          </a:bodyPr>
          <a:lstStyle/>
          <a:p>
            <a:pPr marL="0" indent="0">
              <a:buNone/>
            </a:pPr>
            <a:r>
              <a:rPr lang="fr-BE" dirty="0"/>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COALESCE (valeur1, valeur2 [, valeur3] …)</a:t>
            </a:r>
          </a:p>
          <a:p>
            <a:pPr marL="0" indent="0">
              <a:buNone/>
            </a:pPr>
            <a:endParaRPr lang="fr-BE" dirty="0"/>
          </a:p>
          <a:p>
            <a:pPr marL="0" indent="0">
              <a:buNone/>
            </a:pPr>
            <a:r>
              <a:rPr lang="fr-BE" dirty="0"/>
              <a:t>COALESCE recherche la première valeur non NULL dans une liste de valeurs </a:t>
            </a:r>
          </a:p>
          <a:p>
            <a:pPr marL="0" indent="0">
              <a:buNone/>
            </a:pPr>
            <a:endParaRPr lang="fr-BE" dirty="0"/>
          </a:p>
          <a:p>
            <a:pPr marL="0" indent="0">
              <a:buNone/>
            </a:pPr>
            <a:r>
              <a:rPr lang="fr-BE" dirty="0"/>
              <a:t>Ex : </a:t>
            </a:r>
          </a:p>
          <a:p>
            <a:pPr marL="297180" lvl="1" indent="0">
              <a:buNone/>
            </a:pPr>
            <a:r>
              <a:rPr lang="fr-BE" sz="2000" dirty="0">
                <a:latin typeface="Courier New" panose="02070309020205020404" pitchFamily="49" charset="0"/>
                <a:cs typeface="Courier New" panose="02070309020205020404" pitchFamily="49" charset="0"/>
              </a:rPr>
              <a:t>SELECT nom, </a:t>
            </a:r>
          </a:p>
          <a:p>
            <a:pPr marL="297180" lvl="1" indent="0">
              <a:buNone/>
            </a:pPr>
            <a:r>
              <a:rPr lang="fr-BE" sz="2000" dirty="0">
                <a:latin typeface="Courier New" panose="02070309020205020404" pitchFamily="49" charset="0"/>
                <a:cs typeface="Courier New" panose="02070309020205020404" pitchFamily="49" charset="0"/>
              </a:rPr>
              <a:t>	COALESCE (</a:t>
            </a:r>
            <a:r>
              <a:rPr lang="fr-BE" sz="2000" dirty="0" err="1">
                <a:latin typeface="Courier New" panose="02070309020205020404" pitchFamily="49" charset="0"/>
                <a:cs typeface="Courier New" panose="02070309020205020404" pitchFamily="49" charset="0"/>
              </a:rPr>
              <a:t>numchef</a:t>
            </a:r>
            <a:r>
              <a:rPr lang="fr-BE" sz="2000" dirty="0">
                <a:latin typeface="Courier New" panose="02070309020205020404" pitchFamily="49" charset="0"/>
                <a:cs typeface="Courier New" panose="02070309020205020404" pitchFamily="49" charset="0"/>
              </a:rPr>
              <a:t>, 'Président') AS Chef</a:t>
            </a:r>
          </a:p>
          <a:p>
            <a:pPr marL="297180" lvl="1" indent="0">
              <a:buNone/>
            </a:pPr>
            <a:r>
              <a:rPr lang="fr-BE" sz="2000" dirty="0">
                <a:latin typeface="Courier New" panose="02070309020205020404" pitchFamily="49" charset="0"/>
                <a:cs typeface="Courier New" panose="02070309020205020404" pitchFamily="49" charset="0"/>
              </a:rPr>
              <a:t>FROM </a:t>
            </a:r>
            <a:r>
              <a:rPr lang="fr-BE" sz="2000" dirty="0" err="1">
                <a:latin typeface="Courier New" panose="02070309020205020404" pitchFamily="49" charset="0"/>
                <a:cs typeface="Courier New" panose="02070309020205020404" pitchFamily="49" charset="0"/>
              </a:rPr>
              <a:t>employes</a:t>
            </a:r>
            <a:r>
              <a:rPr lang="fr-BE" sz="2000"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239020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La valeur NULL</a:t>
            </a:r>
            <a:r>
              <a:rPr lang="fr-BE" sz="3200" dirty="0"/>
              <a:t>)</a:t>
            </a:r>
          </a:p>
        </p:txBody>
      </p:sp>
      <p:sp>
        <p:nvSpPr>
          <p:cNvPr id="3" name="Espace réservé du contenu 2"/>
          <p:cNvSpPr>
            <a:spLocks noGrp="1"/>
          </p:cNvSpPr>
          <p:nvPr>
            <p:ph idx="1"/>
          </p:nvPr>
        </p:nvSpPr>
        <p:spPr>
          <a:xfrm>
            <a:off x="1043490" y="2051999"/>
            <a:ext cx="7423615" cy="4140000"/>
          </a:xfrm>
        </p:spPr>
        <p:txBody>
          <a:bodyPr anchor="ctr">
            <a:normAutofit fontScale="85000" lnSpcReduction="20000"/>
          </a:bodyPr>
          <a:lstStyle/>
          <a:p>
            <a:pPr marL="0" indent="0">
              <a:buNone/>
            </a:pPr>
            <a:r>
              <a:rPr lang="fr-BE" dirty="0"/>
              <a:t>Comment tester si une valeur a été modifiée ?</a:t>
            </a:r>
          </a:p>
          <a:p>
            <a:pPr marL="0" indent="0">
              <a:buNone/>
            </a:pPr>
            <a:r>
              <a:rPr lang="fr-BE" dirty="0"/>
              <a:t>	</a:t>
            </a:r>
            <a:r>
              <a:rPr lang="fr-BE" dirty="0" err="1"/>
              <a:t>OldValue</a:t>
            </a:r>
            <a:r>
              <a:rPr lang="fr-BE" dirty="0"/>
              <a:t> 	= 	</a:t>
            </a:r>
            <a:r>
              <a:rPr lang="fr-BE" dirty="0" err="1"/>
              <a:t>CurrentValue</a:t>
            </a:r>
            <a:endParaRPr lang="fr-BE" dirty="0"/>
          </a:p>
          <a:p>
            <a:pPr marL="0" indent="0">
              <a:buNone/>
            </a:pPr>
            <a:endParaRPr lang="fr-BE" sz="1300" dirty="0"/>
          </a:p>
          <a:p>
            <a:pPr marL="0" indent="0">
              <a:buNone/>
            </a:pPr>
            <a:r>
              <a:rPr lang="fr-BE" dirty="0"/>
              <a:t>	Valeur1		=	Valeur1		VRAI</a:t>
            </a:r>
          </a:p>
          <a:p>
            <a:pPr marL="0" indent="0">
              <a:buNone/>
            </a:pPr>
            <a:r>
              <a:rPr lang="fr-BE" dirty="0"/>
              <a:t>	Valeur1		=	Valeur2		FAUX</a:t>
            </a:r>
          </a:p>
          <a:p>
            <a:pPr marL="0" indent="0">
              <a:buNone/>
            </a:pPr>
            <a:r>
              <a:rPr lang="fr-BE" dirty="0"/>
              <a:t>	Valeur1		=	NULL		Inconnu</a:t>
            </a:r>
          </a:p>
          <a:p>
            <a:pPr marL="0" indent="0">
              <a:buNone/>
            </a:pPr>
            <a:r>
              <a:rPr lang="fr-BE" dirty="0"/>
              <a:t>	NULL		=	Valeur1		Inconnu</a:t>
            </a:r>
          </a:p>
          <a:p>
            <a:pPr marL="0" indent="0">
              <a:buNone/>
            </a:pPr>
            <a:r>
              <a:rPr lang="fr-BE" dirty="0"/>
              <a:t>	NULL		=	NULL		Inconnu</a:t>
            </a:r>
          </a:p>
          <a:p>
            <a:pPr marL="0" indent="0">
              <a:buNone/>
            </a:pPr>
            <a:endParaRPr lang="fr-BE" dirty="0"/>
          </a:p>
          <a:p>
            <a:pPr marL="0" indent="0">
              <a:buNone/>
            </a:pP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COALESCE (</a:t>
            </a:r>
            <a:r>
              <a:rPr lang="fr-BE" sz="31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OldValue</a:t>
            </a: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'XXX') = </a:t>
            </a:r>
          </a:p>
          <a:p>
            <a:pPr marL="0" indent="0">
              <a:buNone/>
            </a:pPr>
            <a:r>
              <a:rPr lang="fr-BE" dirty="0"/>
              <a:t>		</a:t>
            </a: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COALESCE (</a:t>
            </a:r>
            <a:r>
              <a:rPr lang="fr-BE" sz="31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CurrentValue</a:t>
            </a: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'XXX')</a:t>
            </a:r>
          </a:p>
          <a:p>
            <a:pPr marL="0" indent="0">
              <a:buNone/>
            </a:pPr>
            <a:endParaRPr lang="fr-BE" dirty="0"/>
          </a:p>
          <a:p>
            <a:pPr marL="0" indent="0">
              <a:buNone/>
            </a:pPr>
            <a:r>
              <a:rPr lang="fr-BE" dirty="0"/>
              <a:t>Deux résultats possibles : VRAI ou FAUX !</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939373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423615" cy="4140000"/>
          </a:xfrm>
        </p:spPr>
        <p:txBody>
          <a:bodyPr anchor="ctr">
            <a:normAutofit/>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Union, Intersection, différence</a:t>
            </a:r>
          </a:p>
          <a:p>
            <a:pPr marL="0" indent="0">
              <a:buNone/>
            </a:pPr>
            <a:endParaRPr lang="fr-BE" dirty="0"/>
          </a:p>
          <a:p>
            <a:pPr marL="0" indent="0">
              <a:buNone/>
            </a:pPr>
            <a:r>
              <a:rPr lang="fr-BE" dirty="0"/>
              <a:t>Les relations doivent être de même degré et les colonnes correspondantes doivent être compatibles</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1918599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423615" cy="4140000"/>
          </a:xfrm>
        </p:spPr>
        <p:txBody>
          <a:bodyPr anchor="ctr">
            <a:normAutofit fontScale="92500" lnSpcReduction="10000"/>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A  </a:t>
            </a:r>
            <a:r>
              <a:rPr lang="fr-BE" sz="2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UNION</a:t>
            </a:r>
            <a:r>
              <a:rPr lang="fr-BE" sz="2000" b="1" dirty="0">
                <a:latin typeface="Courier New" panose="02070309020205020404" pitchFamily="49" charset="0"/>
                <a:cs typeface="Courier New" panose="02070309020205020404" pitchFamily="49" charset="0"/>
              </a:rPr>
              <a:t> [ALL]  B</a:t>
            </a:r>
          </a:p>
          <a:p>
            <a:pPr marL="0" indent="0">
              <a:buNone/>
            </a:pPr>
            <a:r>
              <a:rPr lang="fr-BE" sz="2000" b="1" dirty="0">
                <a:latin typeface="Courier New" panose="02070309020205020404" pitchFamily="49" charset="0"/>
                <a:cs typeface="Courier New" panose="02070309020205020404" pitchFamily="49" charset="0"/>
              </a:rPr>
              <a:t>   [CORRESPONDING [BY (</a:t>
            </a:r>
            <a:r>
              <a:rPr lang="fr-BE" sz="2000" b="1" dirty="0" err="1">
                <a:solidFill>
                  <a:srgbClr val="187CCE"/>
                </a:solidFill>
                <a:latin typeface="Courier New" panose="02070309020205020404" pitchFamily="49" charset="0"/>
                <a:cs typeface="Courier New" panose="02070309020205020404" pitchFamily="49" charset="0"/>
              </a:rPr>
              <a:t>liste_colonne</a:t>
            </a:r>
            <a:r>
              <a:rPr lang="fr-BE" sz="2000" b="1" dirty="0">
                <a:latin typeface="Courier New" panose="02070309020205020404" pitchFamily="49" charset="0"/>
                <a:cs typeface="Courier New" panose="02070309020205020404" pitchFamily="49" charset="0"/>
              </a:rPr>
              <a:t>)]]</a:t>
            </a:r>
          </a:p>
          <a:p>
            <a:pPr marL="0" indent="0">
              <a:buNone/>
            </a:pPr>
            <a:endParaRPr lang="fr-BE" dirty="0"/>
          </a:p>
          <a:p>
            <a:pPr marL="0" indent="0">
              <a:buNone/>
            </a:pPr>
            <a:r>
              <a:rPr lang="fr-BE" sz="2000" b="1" dirty="0" err="1">
                <a:solidFill>
                  <a:srgbClr val="187CCE"/>
                </a:solidFill>
                <a:latin typeface="Courier New" panose="02070309020205020404" pitchFamily="49" charset="0"/>
                <a:cs typeface="Courier New" panose="02070309020205020404" pitchFamily="49" charset="0"/>
              </a:rPr>
              <a:t>liste_colonne</a:t>
            </a:r>
            <a:r>
              <a:rPr lang="fr-BE" dirty="0"/>
              <a:t> : C1, C2, … , </a:t>
            </a:r>
            <a:r>
              <a:rPr lang="fr-BE" dirty="0" err="1"/>
              <a:t>Cn</a:t>
            </a:r>
            <a:endParaRPr lang="fr-BE" dirty="0"/>
          </a:p>
          <a:p>
            <a:pPr marL="0" indent="0">
              <a:buNone/>
            </a:pPr>
            <a:r>
              <a:rPr lang="fr-BE" dirty="0"/>
              <a:t>Chaque Ci doit être présente à la fois dans les tables A et B</a:t>
            </a:r>
          </a:p>
          <a:p>
            <a:pPr marL="0" indent="0">
              <a:buNone/>
            </a:pPr>
            <a:endParaRPr lang="fr-BE" dirty="0"/>
          </a:p>
          <a:p>
            <a:pPr marL="0" indent="0">
              <a:buNone/>
            </a:pPr>
            <a:r>
              <a:rPr lang="fr-BE" dirty="0"/>
              <a:t>AC est la table dérivée de A en supprimant toutes les colonnes non présentes dans (C1, C2, … </a:t>
            </a:r>
            <a:r>
              <a:rPr lang="fr-BE" dirty="0" err="1"/>
              <a:t>Cn</a:t>
            </a:r>
            <a:r>
              <a:rPr lang="fr-BE" dirty="0"/>
              <a:t>)</a:t>
            </a:r>
          </a:p>
          <a:p>
            <a:pPr marL="0" indent="0">
              <a:buNone/>
            </a:pPr>
            <a:r>
              <a:rPr lang="fr-BE" dirty="0"/>
              <a:t>BC est la table dérivée de B de la même manière</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231936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263" y="2854325"/>
            <a:ext cx="8031162" cy="1362075"/>
          </a:xfrm>
        </p:spPr>
        <p:txBody>
          <a:bodyPr anchor="ctr">
            <a:normAutofit fontScale="90000"/>
          </a:bodyPr>
          <a:lstStyle/>
          <a:p>
            <a:pPr algn="r"/>
            <a:r>
              <a:rPr lang="fr-BE" dirty="0"/>
              <a:t>Chapitre 4. </a:t>
            </a:r>
            <a:br>
              <a:rPr lang="fr-BE" dirty="0"/>
            </a:br>
            <a:r>
              <a:rPr lang="fr-BE" dirty="0"/>
              <a:t>Langage de Manipulation des données</a:t>
            </a:r>
            <a:br>
              <a:rPr lang="fr-BE" dirty="0"/>
            </a:br>
            <a:r>
              <a:rPr lang="fr-BE" dirty="0"/>
              <a:t>(LMD)</a:t>
            </a:r>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861408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720500" cy="4140000"/>
          </a:xfrm>
        </p:spPr>
        <p:txBody>
          <a:bodyPr anchor="ctr">
            <a:normAutofit/>
          </a:bodyPr>
          <a:lstStyle/>
          <a:p>
            <a:pPr marL="0" indent="0" algn="ctr">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200" dirty="0">
                <a:cs typeface="Courier New" panose="02070309020205020404" pitchFamily="49" charset="0"/>
              </a:rPr>
              <a:t>Exemple : rechercher le nom et le prénom des employ</a:t>
            </a: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ée</a:t>
            </a:r>
            <a:r>
              <a:rPr lang="fr-BE" sz="2200" dirty="0">
                <a:cs typeface="Courier New" panose="02070309020205020404" pitchFamily="49" charset="0"/>
              </a:rPr>
              <a:t>s qui habitent dans la commune de Liège ou Waremme</a:t>
            </a:r>
          </a:p>
          <a:p>
            <a:pPr marL="0" indent="0">
              <a:buNone/>
            </a:pP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
        <p:nvSpPr>
          <p:cNvPr id="6" name="Ellipse 5"/>
          <p:cNvSpPr/>
          <p:nvPr/>
        </p:nvSpPr>
        <p:spPr>
          <a:xfrm>
            <a:off x="3457183" y="4512409"/>
            <a:ext cx="1503123" cy="1089764"/>
          </a:xfrm>
          <a:prstGeom prst="ellipse">
            <a:avLst/>
          </a:prstGeom>
          <a:solidFill>
            <a:schemeClr val="accent2">
              <a:lumMod val="75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4208744" y="4518672"/>
            <a:ext cx="1503123" cy="1089764"/>
          </a:xfrm>
          <a:prstGeom prst="ellipse">
            <a:avLst/>
          </a:prstGeom>
          <a:solidFill>
            <a:schemeClr val="accent2">
              <a:lumMod val="75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ZoneTexte 7"/>
          <p:cNvSpPr txBox="1"/>
          <p:nvPr/>
        </p:nvSpPr>
        <p:spPr>
          <a:xfrm>
            <a:off x="3081402" y="4512409"/>
            <a:ext cx="375781" cy="369332"/>
          </a:xfrm>
          <a:prstGeom prst="rect">
            <a:avLst/>
          </a:prstGeom>
          <a:noFill/>
        </p:spPr>
        <p:txBody>
          <a:bodyPr wrap="square" rtlCol="0">
            <a:spAutoFit/>
          </a:bodyPr>
          <a:lstStyle/>
          <a:p>
            <a:r>
              <a:rPr lang="fr-BE" dirty="0">
                <a:latin typeface="Corbel" panose="020B0503020204020204" pitchFamily="34" charset="0"/>
              </a:rPr>
              <a:t>A</a:t>
            </a:r>
          </a:p>
        </p:txBody>
      </p:sp>
      <p:sp>
        <p:nvSpPr>
          <p:cNvPr id="9" name="ZoneTexte 8"/>
          <p:cNvSpPr txBox="1"/>
          <p:nvPr/>
        </p:nvSpPr>
        <p:spPr>
          <a:xfrm>
            <a:off x="5649236" y="4480143"/>
            <a:ext cx="375781" cy="369332"/>
          </a:xfrm>
          <a:prstGeom prst="rect">
            <a:avLst/>
          </a:prstGeom>
          <a:noFill/>
        </p:spPr>
        <p:txBody>
          <a:bodyPr wrap="square" rtlCol="0">
            <a:spAutoFit/>
          </a:bodyPr>
          <a:lstStyle/>
          <a:p>
            <a:r>
              <a:rPr lang="fr-BE" dirty="0">
                <a:latin typeface="Corbel" panose="020B0503020204020204" pitchFamily="34" charset="0"/>
              </a:rPr>
              <a:t>B</a:t>
            </a:r>
          </a:p>
        </p:txBody>
      </p:sp>
    </p:spTree>
    <p:extLst>
      <p:ext uri="{BB962C8B-B14F-4D97-AF65-F5344CB8AC3E}">
        <p14:creationId xmlns:p14="http://schemas.microsoft.com/office/powerpoint/2010/main" val="124380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720500" cy="4140000"/>
          </a:xfrm>
        </p:spPr>
        <p:txBody>
          <a:bodyPr anchor="ctr">
            <a:normAutofit fontScale="92500" lnSpcReduction="10000"/>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dirty="0">
                <a:cs typeface="Courier New" panose="02070309020205020404" pitchFamily="49" charset="0"/>
              </a:rPr>
              <a:t>Exemple : rechercher le nom et le prénom des employ</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ée</a:t>
            </a:r>
            <a:r>
              <a:rPr lang="fr-BE" dirty="0">
                <a:cs typeface="Courier New" panose="02070309020205020404" pitchFamily="49" charset="0"/>
              </a:rPr>
              <a:t>s qui habitent dans la commune de Liège ou Waremme</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UPPER(commune) = 'LIEGE' and sexe = 'F'</a:t>
            </a:r>
          </a:p>
          <a:p>
            <a:pPr marL="0" indent="0">
              <a:buNone/>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UNION</a:t>
            </a:r>
          </a:p>
          <a:p>
            <a:pPr marL="0" indent="0">
              <a:buNone/>
            </a:pPr>
            <a:r>
              <a:rPr lang="fr-BE" sz="2000" b="1" dirty="0">
                <a:latin typeface="Courier New" panose="02070309020205020404" pitchFamily="49" charset="0"/>
                <a:cs typeface="Courier New" panose="02070309020205020404" pitchFamily="49" charset="0"/>
              </a:rPr>
              <a:t>SELECT nom, </a:t>
            </a:r>
            <a:r>
              <a:rPr lang="fr-BE" sz="2000" b="1" dirty="0" err="1">
                <a:latin typeface="Courier New" panose="02070309020205020404" pitchFamily="49" charset="0"/>
                <a:cs typeface="Courier New" panose="02070309020205020404" pitchFamily="49" charset="0"/>
              </a:rPr>
              <a:t>prenom</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UPPER(commune) = 'WAREMME' and sexe = 'F';</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51029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423615" cy="4140000"/>
          </a:xfrm>
        </p:spPr>
        <p:txBody>
          <a:bodyPr anchor="ctr">
            <a:normAutofit fontScale="92500" lnSpcReduction="10000"/>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Différence</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A  </a:t>
            </a:r>
            <a:r>
              <a:rPr lang="fr-BE" sz="2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EXCEPT</a:t>
            </a:r>
            <a:r>
              <a:rPr lang="fr-BE" sz="2000" b="1" dirty="0">
                <a:latin typeface="Courier New" panose="02070309020205020404" pitchFamily="49" charset="0"/>
                <a:cs typeface="Courier New" panose="02070309020205020404" pitchFamily="49" charset="0"/>
              </a:rPr>
              <a:t> [ALL]   B</a:t>
            </a:r>
          </a:p>
          <a:p>
            <a:pPr marL="0" indent="0">
              <a:buNone/>
            </a:pPr>
            <a:r>
              <a:rPr lang="fr-BE" sz="2000" b="1" dirty="0">
                <a:latin typeface="Courier New" panose="02070309020205020404" pitchFamily="49" charset="0"/>
                <a:cs typeface="Courier New" panose="02070309020205020404" pitchFamily="49" charset="0"/>
              </a:rPr>
              <a:t>   [CORRESPONDING [BY (</a:t>
            </a:r>
            <a:r>
              <a:rPr lang="fr-BE" sz="2000" b="1" dirty="0" err="1">
                <a:solidFill>
                  <a:srgbClr val="187CCE"/>
                </a:solidFill>
                <a:latin typeface="Courier New" panose="02070309020205020404" pitchFamily="49" charset="0"/>
                <a:cs typeface="Courier New" panose="02070309020205020404" pitchFamily="49" charset="0"/>
              </a:rPr>
              <a:t>liste_colonne</a:t>
            </a:r>
            <a:r>
              <a:rPr lang="fr-BE" sz="2000" b="1" dirty="0">
                <a:latin typeface="Courier New" panose="02070309020205020404" pitchFamily="49" charset="0"/>
                <a:cs typeface="Courier New" panose="02070309020205020404" pitchFamily="49" charset="0"/>
              </a:rPr>
              <a:t>)]]</a:t>
            </a:r>
          </a:p>
          <a:p>
            <a:pPr marL="0" indent="0">
              <a:buNone/>
            </a:pPr>
            <a:endParaRPr lang="fr-BE" dirty="0"/>
          </a:p>
          <a:p>
            <a:pPr marL="0" indent="0">
              <a:buNone/>
            </a:pPr>
            <a:r>
              <a:rPr lang="fr-BE" sz="2000" b="1" dirty="0" err="1">
                <a:solidFill>
                  <a:srgbClr val="187CCE"/>
                </a:solidFill>
                <a:latin typeface="Courier New" panose="02070309020205020404" pitchFamily="49" charset="0"/>
                <a:cs typeface="Courier New" panose="02070309020205020404" pitchFamily="49" charset="0"/>
              </a:rPr>
              <a:t>liste_colonne</a:t>
            </a:r>
            <a:r>
              <a:rPr lang="fr-BE" dirty="0"/>
              <a:t> : C1, C2, … , </a:t>
            </a:r>
            <a:r>
              <a:rPr lang="fr-BE" dirty="0" err="1"/>
              <a:t>Cn</a:t>
            </a:r>
            <a:endParaRPr lang="fr-BE" dirty="0"/>
          </a:p>
          <a:p>
            <a:pPr marL="0" indent="0">
              <a:buNone/>
            </a:pPr>
            <a:r>
              <a:rPr lang="fr-BE" dirty="0"/>
              <a:t>Chaque Ci doit être présente à la fois dans les tables A et B</a:t>
            </a:r>
          </a:p>
          <a:p>
            <a:pPr marL="0" indent="0">
              <a:buNone/>
            </a:pPr>
            <a:endParaRPr lang="fr-BE" dirty="0"/>
          </a:p>
          <a:p>
            <a:pPr marL="0" indent="0">
              <a:buNone/>
            </a:pPr>
            <a:r>
              <a:rPr lang="fr-BE" dirty="0"/>
              <a:t>AC est la table dérivée de A en supprimant toutes les colonnes non présentes dans (C1, C2, … </a:t>
            </a:r>
            <a:r>
              <a:rPr lang="fr-BE" dirty="0" err="1"/>
              <a:t>Cn</a:t>
            </a:r>
            <a:r>
              <a:rPr lang="fr-BE" dirty="0"/>
              <a:t>)</a:t>
            </a:r>
          </a:p>
          <a:p>
            <a:pPr marL="0" indent="0">
              <a:buNone/>
            </a:pPr>
            <a:r>
              <a:rPr lang="fr-BE" dirty="0"/>
              <a:t>BC est la table dérivée de B de la même manière</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2255836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720500" cy="4140000"/>
          </a:xfrm>
        </p:spPr>
        <p:txBody>
          <a:bodyPr anchor="ctr">
            <a:normAutofit/>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Différence</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dirty="0">
                <a:cs typeface="Courier New" panose="02070309020205020404" pitchFamily="49" charset="0"/>
              </a:rPr>
              <a:t>Exemple : rechercher le numéro des employés qui n'ont pas de projets en cours</a:t>
            </a:r>
          </a:p>
          <a:p>
            <a:pPr marL="0" indent="0">
              <a:buNone/>
            </a:pP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
        <p:nvSpPr>
          <p:cNvPr id="6" name="Ellipse 5"/>
          <p:cNvSpPr/>
          <p:nvPr/>
        </p:nvSpPr>
        <p:spPr>
          <a:xfrm>
            <a:off x="3645073" y="4308335"/>
            <a:ext cx="1503123" cy="1089764"/>
          </a:xfrm>
          <a:prstGeom prst="ellipse">
            <a:avLst/>
          </a:prstGeom>
          <a:solidFill>
            <a:schemeClr val="accent2">
              <a:lumMod val="75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4396634" y="4314598"/>
            <a:ext cx="1503123" cy="1089764"/>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ZoneTexte 7"/>
          <p:cNvSpPr txBox="1"/>
          <p:nvPr/>
        </p:nvSpPr>
        <p:spPr>
          <a:xfrm>
            <a:off x="3269292" y="4308335"/>
            <a:ext cx="375781" cy="369332"/>
          </a:xfrm>
          <a:prstGeom prst="rect">
            <a:avLst/>
          </a:prstGeom>
          <a:noFill/>
        </p:spPr>
        <p:txBody>
          <a:bodyPr wrap="square" rtlCol="0">
            <a:spAutoFit/>
          </a:bodyPr>
          <a:lstStyle/>
          <a:p>
            <a:r>
              <a:rPr lang="fr-BE" dirty="0">
                <a:latin typeface="Corbel" panose="020B0503020204020204" pitchFamily="34" charset="0"/>
              </a:rPr>
              <a:t>A</a:t>
            </a:r>
          </a:p>
        </p:txBody>
      </p:sp>
      <p:sp>
        <p:nvSpPr>
          <p:cNvPr id="9" name="ZoneTexte 8"/>
          <p:cNvSpPr txBox="1"/>
          <p:nvPr/>
        </p:nvSpPr>
        <p:spPr>
          <a:xfrm>
            <a:off x="5837126" y="4276069"/>
            <a:ext cx="375781" cy="369332"/>
          </a:xfrm>
          <a:prstGeom prst="rect">
            <a:avLst/>
          </a:prstGeom>
          <a:noFill/>
        </p:spPr>
        <p:txBody>
          <a:bodyPr wrap="square" rtlCol="0">
            <a:spAutoFit/>
          </a:bodyPr>
          <a:lstStyle/>
          <a:p>
            <a:r>
              <a:rPr lang="fr-BE" dirty="0">
                <a:latin typeface="Corbel" panose="020B0503020204020204" pitchFamily="34" charset="0"/>
              </a:rPr>
              <a:t>B</a:t>
            </a:r>
          </a:p>
        </p:txBody>
      </p:sp>
      <p:sp>
        <p:nvSpPr>
          <p:cNvPr id="10" name="Ellipse 9"/>
          <p:cNvSpPr/>
          <p:nvPr/>
        </p:nvSpPr>
        <p:spPr>
          <a:xfrm>
            <a:off x="3645073" y="4314598"/>
            <a:ext cx="1503122" cy="1083501"/>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757650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720500" cy="4140000"/>
          </a:xfrm>
        </p:spPr>
        <p:txBody>
          <a:bodyPr anchor="ctr">
            <a:normAutofit/>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Différence</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dirty="0">
                <a:cs typeface="Courier New" panose="02070309020205020404" pitchFamily="49" charset="0"/>
              </a:rPr>
              <a:t>Exemple : rechercher le numéro des employés qui n'ont pas de projets en cours</a:t>
            </a:r>
          </a:p>
          <a:p>
            <a:pPr marL="0" indent="0">
              <a:buNone/>
            </a:pPr>
            <a:endParaRPr lang="fr-BE" dirty="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MINUS     </a:t>
            </a:r>
            <a:r>
              <a:rPr lang="fr-BE" sz="2000" b="1" dirty="0">
                <a:latin typeface="Courier New" panose="02070309020205020404" pitchFamily="49" charset="0"/>
                <a:cs typeface="Courier New" panose="02070309020205020404" pitchFamily="49" charset="0"/>
              </a:rPr>
              <a:t>-- en Oracle 10g</a:t>
            </a:r>
          </a:p>
          <a:p>
            <a:pPr marL="0" indent="0">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EmpPro</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4030680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423615" cy="4140000"/>
          </a:xfrm>
        </p:spPr>
        <p:txBody>
          <a:bodyPr anchor="ctr">
            <a:normAutofit fontScale="92500" lnSpcReduction="10000"/>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A  </a:t>
            </a:r>
            <a:r>
              <a:rPr lang="fr-BE" sz="2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a:t>
            </a:r>
            <a:r>
              <a:rPr lang="fr-BE" sz="2000" b="1" dirty="0">
                <a:latin typeface="Courier New" panose="02070309020205020404" pitchFamily="49" charset="0"/>
                <a:cs typeface="Courier New" panose="02070309020205020404" pitchFamily="49" charset="0"/>
              </a:rPr>
              <a:t> [ALL]  B</a:t>
            </a:r>
          </a:p>
          <a:p>
            <a:pPr marL="0" indent="0">
              <a:buNone/>
            </a:pPr>
            <a:r>
              <a:rPr lang="fr-BE" sz="2000" b="1" dirty="0">
                <a:latin typeface="Courier New" panose="02070309020205020404" pitchFamily="49" charset="0"/>
                <a:cs typeface="Courier New" panose="02070309020205020404" pitchFamily="49" charset="0"/>
              </a:rPr>
              <a:t>   [CORRESPONDING [BY (</a:t>
            </a:r>
            <a:r>
              <a:rPr lang="fr-BE" sz="2000" b="1" dirty="0" err="1">
                <a:solidFill>
                  <a:srgbClr val="187CCE"/>
                </a:solidFill>
                <a:latin typeface="Courier New" panose="02070309020205020404" pitchFamily="49" charset="0"/>
                <a:cs typeface="Courier New" panose="02070309020205020404" pitchFamily="49" charset="0"/>
              </a:rPr>
              <a:t>liste_colonne</a:t>
            </a:r>
            <a:r>
              <a:rPr lang="fr-BE" sz="2000" b="1" dirty="0">
                <a:latin typeface="Courier New" panose="02070309020205020404" pitchFamily="49" charset="0"/>
                <a:cs typeface="Courier New" panose="02070309020205020404" pitchFamily="49" charset="0"/>
              </a:rPr>
              <a:t>)]]</a:t>
            </a:r>
          </a:p>
          <a:p>
            <a:pPr marL="0" indent="0">
              <a:buNone/>
            </a:pPr>
            <a:endParaRPr lang="fr-BE" dirty="0"/>
          </a:p>
          <a:p>
            <a:pPr marL="0" indent="0">
              <a:buNone/>
            </a:pPr>
            <a:r>
              <a:rPr lang="fr-BE" sz="2000" b="1" dirty="0" err="1">
                <a:solidFill>
                  <a:srgbClr val="187CCE"/>
                </a:solidFill>
                <a:latin typeface="Courier New" panose="02070309020205020404" pitchFamily="49" charset="0"/>
                <a:cs typeface="Courier New" panose="02070309020205020404" pitchFamily="49" charset="0"/>
              </a:rPr>
              <a:t>liste_colonne</a:t>
            </a:r>
            <a:r>
              <a:rPr lang="fr-BE" dirty="0"/>
              <a:t> : C1, C2, … , </a:t>
            </a:r>
            <a:r>
              <a:rPr lang="fr-BE" dirty="0" err="1"/>
              <a:t>Cn</a:t>
            </a:r>
            <a:endParaRPr lang="fr-BE" dirty="0"/>
          </a:p>
          <a:p>
            <a:pPr marL="0" indent="0">
              <a:buNone/>
            </a:pPr>
            <a:r>
              <a:rPr lang="fr-BE" dirty="0"/>
              <a:t>Chaque Ci doit être présente à la fois dans les tables A et B</a:t>
            </a:r>
          </a:p>
          <a:p>
            <a:pPr marL="0" indent="0">
              <a:buNone/>
            </a:pPr>
            <a:endParaRPr lang="fr-BE" dirty="0"/>
          </a:p>
          <a:p>
            <a:pPr marL="0" indent="0">
              <a:buNone/>
            </a:pPr>
            <a:r>
              <a:rPr lang="fr-BE" dirty="0"/>
              <a:t>AC est la table dérivée de A en supprimant toutes les colonnes non présentes dans (C1, C2, … </a:t>
            </a:r>
            <a:r>
              <a:rPr lang="fr-BE" dirty="0" err="1"/>
              <a:t>Cn</a:t>
            </a:r>
            <a:r>
              <a:rPr lang="fr-BE" dirty="0"/>
              <a:t>)</a:t>
            </a:r>
          </a:p>
          <a:p>
            <a:pPr marL="0" indent="0">
              <a:buNone/>
            </a:pPr>
            <a:r>
              <a:rPr lang="fr-BE" dirty="0"/>
              <a:t>BC est la table dérivée de B de la même manière</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929887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506744" cy="4140000"/>
          </a:xfrm>
        </p:spPr>
        <p:txBody>
          <a:bodyPr anchor="ctr">
            <a:normAutofit/>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dirty="0">
                <a:cs typeface="Courier New" panose="02070309020205020404" pitchFamily="49" charset="0"/>
              </a:rPr>
              <a:t>Exemple : rechercher le numéro des employés qui travaillent sur les projets p10346 et p10349</a:t>
            </a:r>
          </a:p>
          <a:p>
            <a:pPr marL="0" indent="0">
              <a:buNone/>
            </a:pP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
        <p:nvSpPr>
          <p:cNvPr id="11" name="Ellipse 10"/>
          <p:cNvSpPr/>
          <p:nvPr/>
        </p:nvSpPr>
        <p:spPr>
          <a:xfrm>
            <a:off x="4396635" y="4489538"/>
            <a:ext cx="1503123" cy="1089764"/>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rgbClr val="FFFFFF"/>
              </a:solidFill>
            </a:endParaRPr>
          </a:p>
        </p:txBody>
      </p:sp>
      <p:sp>
        <p:nvSpPr>
          <p:cNvPr id="12" name="ZoneTexte 11"/>
          <p:cNvSpPr txBox="1"/>
          <p:nvPr/>
        </p:nvSpPr>
        <p:spPr>
          <a:xfrm>
            <a:off x="3269293" y="4483275"/>
            <a:ext cx="375781" cy="369332"/>
          </a:xfrm>
          <a:prstGeom prst="rect">
            <a:avLst/>
          </a:prstGeom>
          <a:noFill/>
        </p:spPr>
        <p:txBody>
          <a:bodyPr wrap="square" rtlCol="0">
            <a:spAutoFit/>
          </a:bodyPr>
          <a:lstStyle/>
          <a:p>
            <a:r>
              <a:rPr lang="fr-BE" dirty="0">
                <a:solidFill>
                  <a:srgbClr val="000000"/>
                </a:solidFill>
                <a:latin typeface="Corbel" panose="020B0503020204020204" pitchFamily="34" charset="0"/>
              </a:rPr>
              <a:t>A</a:t>
            </a:r>
          </a:p>
        </p:txBody>
      </p:sp>
      <p:sp>
        <p:nvSpPr>
          <p:cNvPr id="13" name="ZoneTexte 12"/>
          <p:cNvSpPr txBox="1"/>
          <p:nvPr/>
        </p:nvSpPr>
        <p:spPr>
          <a:xfrm>
            <a:off x="5837127" y="4451009"/>
            <a:ext cx="375781" cy="369332"/>
          </a:xfrm>
          <a:prstGeom prst="rect">
            <a:avLst/>
          </a:prstGeom>
          <a:noFill/>
        </p:spPr>
        <p:txBody>
          <a:bodyPr wrap="square" rtlCol="0">
            <a:spAutoFit/>
          </a:bodyPr>
          <a:lstStyle/>
          <a:p>
            <a:r>
              <a:rPr lang="fr-BE" dirty="0">
                <a:solidFill>
                  <a:srgbClr val="000000"/>
                </a:solidFill>
                <a:latin typeface="Corbel" panose="020B0503020204020204" pitchFamily="34" charset="0"/>
              </a:rPr>
              <a:t>B</a:t>
            </a:r>
          </a:p>
        </p:txBody>
      </p:sp>
      <p:sp>
        <p:nvSpPr>
          <p:cNvPr id="14" name="Ellipse 13"/>
          <p:cNvSpPr/>
          <p:nvPr/>
        </p:nvSpPr>
        <p:spPr>
          <a:xfrm>
            <a:off x="3645074" y="4489538"/>
            <a:ext cx="1503122" cy="1083501"/>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rgbClr val="FFFFFF"/>
              </a:solidFill>
            </a:endParaRPr>
          </a:p>
        </p:txBody>
      </p:sp>
      <p:sp>
        <p:nvSpPr>
          <p:cNvPr id="15" name="Forme libre 14"/>
          <p:cNvSpPr/>
          <p:nvPr/>
        </p:nvSpPr>
        <p:spPr>
          <a:xfrm>
            <a:off x="4396635" y="4562558"/>
            <a:ext cx="751561" cy="937459"/>
          </a:xfrm>
          <a:custGeom>
            <a:avLst/>
            <a:gdLst>
              <a:gd name="connsiteX0" fmla="*/ 366834 w 738976"/>
              <a:gd name="connsiteY0" fmla="*/ 1794 h 937459"/>
              <a:gd name="connsiteX1" fmla="*/ 353544 w 738976"/>
              <a:gd name="connsiteY1" fmla="*/ 12427 h 937459"/>
              <a:gd name="connsiteX2" fmla="*/ 345569 w 738976"/>
              <a:gd name="connsiteY2" fmla="*/ 15085 h 937459"/>
              <a:gd name="connsiteX3" fmla="*/ 340253 w 738976"/>
              <a:gd name="connsiteY3" fmla="*/ 23059 h 937459"/>
              <a:gd name="connsiteX4" fmla="*/ 321646 w 738976"/>
              <a:gd name="connsiteY4" fmla="*/ 25718 h 937459"/>
              <a:gd name="connsiteX5" fmla="*/ 313672 w 738976"/>
              <a:gd name="connsiteY5" fmla="*/ 31034 h 937459"/>
              <a:gd name="connsiteX6" fmla="*/ 300381 w 738976"/>
              <a:gd name="connsiteY6" fmla="*/ 44325 h 937459"/>
              <a:gd name="connsiteX7" fmla="*/ 292406 w 738976"/>
              <a:gd name="connsiteY7" fmla="*/ 46983 h 937459"/>
              <a:gd name="connsiteX8" fmla="*/ 276458 w 738976"/>
              <a:gd name="connsiteY8" fmla="*/ 54957 h 937459"/>
              <a:gd name="connsiteX9" fmla="*/ 268483 w 738976"/>
              <a:gd name="connsiteY9" fmla="*/ 60273 h 937459"/>
              <a:gd name="connsiteX10" fmla="*/ 249876 w 738976"/>
              <a:gd name="connsiteY10" fmla="*/ 62932 h 937459"/>
              <a:gd name="connsiteX11" fmla="*/ 241902 w 738976"/>
              <a:gd name="connsiteY11" fmla="*/ 68248 h 937459"/>
              <a:gd name="connsiteX12" fmla="*/ 233927 w 738976"/>
              <a:gd name="connsiteY12" fmla="*/ 70906 h 937459"/>
              <a:gd name="connsiteX13" fmla="*/ 231269 w 738976"/>
              <a:gd name="connsiteY13" fmla="*/ 78880 h 937459"/>
              <a:gd name="connsiteX14" fmla="*/ 225953 w 738976"/>
              <a:gd name="connsiteY14" fmla="*/ 84197 h 937459"/>
              <a:gd name="connsiteX15" fmla="*/ 210004 w 738976"/>
              <a:gd name="connsiteY15" fmla="*/ 92171 h 937459"/>
              <a:gd name="connsiteX16" fmla="*/ 202030 w 738976"/>
              <a:gd name="connsiteY16" fmla="*/ 97487 h 937459"/>
              <a:gd name="connsiteX17" fmla="*/ 196713 w 738976"/>
              <a:gd name="connsiteY17" fmla="*/ 102804 h 937459"/>
              <a:gd name="connsiteX18" fmla="*/ 188739 w 738976"/>
              <a:gd name="connsiteY18" fmla="*/ 105462 h 937459"/>
              <a:gd name="connsiteX19" fmla="*/ 178106 w 738976"/>
              <a:gd name="connsiteY19" fmla="*/ 118753 h 937459"/>
              <a:gd name="connsiteX20" fmla="*/ 170132 w 738976"/>
              <a:gd name="connsiteY20" fmla="*/ 124069 h 937459"/>
              <a:gd name="connsiteX21" fmla="*/ 167474 w 738976"/>
              <a:gd name="connsiteY21" fmla="*/ 132043 h 937459"/>
              <a:gd name="connsiteX22" fmla="*/ 159499 w 738976"/>
              <a:gd name="connsiteY22" fmla="*/ 134701 h 937459"/>
              <a:gd name="connsiteX23" fmla="*/ 154183 w 738976"/>
              <a:gd name="connsiteY23" fmla="*/ 140018 h 937459"/>
              <a:gd name="connsiteX24" fmla="*/ 148867 w 738976"/>
              <a:gd name="connsiteY24" fmla="*/ 147992 h 937459"/>
              <a:gd name="connsiteX25" fmla="*/ 127602 w 738976"/>
              <a:gd name="connsiteY25" fmla="*/ 166599 h 937459"/>
              <a:gd name="connsiteX26" fmla="*/ 122285 w 738976"/>
              <a:gd name="connsiteY26" fmla="*/ 171915 h 937459"/>
              <a:gd name="connsiteX27" fmla="*/ 116969 w 738976"/>
              <a:gd name="connsiteY27" fmla="*/ 179890 h 937459"/>
              <a:gd name="connsiteX28" fmla="*/ 101020 w 738976"/>
              <a:gd name="connsiteY28" fmla="*/ 190522 h 937459"/>
              <a:gd name="connsiteX29" fmla="*/ 90388 w 738976"/>
              <a:gd name="connsiteY29" fmla="*/ 203813 h 937459"/>
              <a:gd name="connsiteX30" fmla="*/ 87730 w 738976"/>
              <a:gd name="connsiteY30" fmla="*/ 211787 h 937459"/>
              <a:gd name="connsiteX31" fmla="*/ 82413 w 738976"/>
              <a:gd name="connsiteY31" fmla="*/ 217104 h 937459"/>
              <a:gd name="connsiteX32" fmla="*/ 77097 w 738976"/>
              <a:gd name="connsiteY32" fmla="*/ 233053 h 937459"/>
              <a:gd name="connsiteX33" fmla="*/ 74439 w 738976"/>
              <a:gd name="connsiteY33" fmla="*/ 241027 h 937459"/>
              <a:gd name="connsiteX34" fmla="*/ 69123 w 738976"/>
              <a:gd name="connsiteY34" fmla="*/ 249001 h 937459"/>
              <a:gd name="connsiteX35" fmla="*/ 58490 w 738976"/>
              <a:gd name="connsiteY35" fmla="*/ 262292 h 937459"/>
              <a:gd name="connsiteX36" fmla="*/ 45199 w 738976"/>
              <a:gd name="connsiteY36" fmla="*/ 283557 h 937459"/>
              <a:gd name="connsiteX37" fmla="*/ 39883 w 738976"/>
              <a:gd name="connsiteY37" fmla="*/ 291532 h 937459"/>
              <a:gd name="connsiteX38" fmla="*/ 34567 w 738976"/>
              <a:gd name="connsiteY38" fmla="*/ 307480 h 937459"/>
              <a:gd name="connsiteX39" fmla="*/ 31909 w 738976"/>
              <a:gd name="connsiteY39" fmla="*/ 315455 h 937459"/>
              <a:gd name="connsiteX40" fmla="*/ 26592 w 738976"/>
              <a:gd name="connsiteY40" fmla="*/ 320771 h 937459"/>
              <a:gd name="connsiteX41" fmla="*/ 21276 w 738976"/>
              <a:gd name="connsiteY41" fmla="*/ 365959 h 937459"/>
              <a:gd name="connsiteX42" fmla="*/ 18618 w 738976"/>
              <a:gd name="connsiteY42" fmla="*/ 384566 h 937459"/>
              <a:gd name="connsiteX43" fmla="*/ 10644 w 738976"/>
              <a:gd name="connsiteY43" fmla="*/ 387225 h 937459"/>
              <a:gd name="connsiteX44" fmla="*/ 13302 w 738976"/>
              <a:gd name="connsiteY44" fmla="*/ 403173 h 937459"/>
              <a:gd name="connsiteX45" fmla="*/ 7985 w 738976"/>
              <a:gd name="connsiteY45" fmla="*/ 421780 h 937459"/>
              <a:gd name="connsiteX46" fmla="*/ 2669 w 738976"/>
              <a:gd name="connsiteY46" fmla="*/ 427097 h 937459"/>
              <a:gd name="connsiteX47" fmla="*/ 11 w 738976"/>
              <a:gd name="connsiteY47" fmla="*/ 445704 h 937459"/>
              <a:gd name="connsiteX48" fmla="*/ 5327 w 738976"/>
              <a:gd name="connsiteY48" fmla="*/ 517473 h 937459"/>
              <a:gd name="connsiteX49" fmla="*/ 7985 w 738976"/>
              <a:gd name="connsiteY49" fmla="*/ 554687 h 937459"/>
              <a:gd name="connsiteX50" fmla="*/ 13302 w 738976"/>
              <a:gd name="connsiteY50" fmla="*/ 575953 h 937459"/>
              <a:gd name="connsiteX51" fmla="*/ 15960 w 738976"/>
              <a:gd name="connsiteY51" fmla="*/ 589243 h 937459"/>
              <a:gd name="connsiteX52" fmla="*/ 21276 w 738976"/>
              <a:gd name="connsiteY52" fmla="*/ 597218 h 937459"/>
              <a:gd name="connsiteX53" fmla="*/ 29251 w 738976"/>
              <a:gd name="connsiteY53" fmla="*/ 610508 h 937459"/>
              <a:gd name="connsiteX54" fmla="*/ 37225 w 738976"/>
              <a:gd name="connsiteY54" fmla="*/ 634432 h 937459"/>
              <a:gd name="connsiteX55" fmla="*/ 39883 w 738976"/>
              <a:gd name="connsiteY55" fmla="*/ 642406 h 937459"/>
              <a:gd name="connsiteX56" fmla="*/ 45199 w 738976"/>
              <a:gd name="connsiteY56" fmla="*/ 650380 h 937459"/>
              <a:gd name="connsiteX57" fmla="*/ 55832 w 738976"/>
              <a:gd name="connsiteY57" fmla="*/ 687594 h 937459"/>
              <a:gd name="connsiteX58" fmla="*/ 63806 w 738976"/>
              <a:gd name="connsiteY58" fmla="*/ 703543 h 937459"/>
              <a:gd name="connsiteX59" fmla="*/ 74439 w 738976"/>
              <a:gd name="connsiteY59" fmla="*/ 714176 h 937459"/>
              <a:gd name="connsiteX60" fmla="*/ 85072 w 738976"/>
              <a:gd name="connsiteY60" fmla="*/ 735441 h 937459"/>
              <a:gd name="connsiteX61" fmla="*/ 87730 w 738976"/>
              <a:gd name="connsiteY61" fmla="*/ 746073 h 937459"/>
              <a:gd name="connsiteX62" fmla="*/ 90388 w 738976"/>
              <a:gd name="connsiteY62" fmla="*/ 754048 h 937459"/>
              <a:gd name="connsiteX63" fmla="*/ 106337 w 738976"/>
              <a:gd name="connsiteY63" fmla="*/ 759364 h 937459"/>
              <a:gd name="connsiteX64" fmla="*/ 119627 w 738976"/>
              <a:gd name="connsiteY64" fmla="*/ 769997 h 937459"/>
              <a:gd name="connsiteX65" fmla="*/ 122285 w 738976"/>
              <a:gd name="connsiteY65" fmla="*/ 777971 h 937459"/>
              <a:gd name="connsiteX66" fmla="*/ 130260 w 738976"/>
              <a:gd name="connsiteY66" fmla="*/ 783287 h 937459"/>
              <a:gd name="connsiteX67" fmla="*/ 143551 w 738976"/>
              <a:gd name="connsiteY67" fmla="*/ 791262 h 937459"/>
              <a:gd name="connsiteX68" fmla="*/ 148867 w 738976"/>
              <a:gd name="connsiteY68" fmla="*/ 799236 h 937459"/>
              <a:gd name="connsiteX69" fmla="*/ 156841 w 738976"/>
              <a:gd name="connsiteY69" fmla="*/ 815185 h 937459"/>
              <a:gd name="connsiteX70" fmla="*/ 167474 w 738976"/>
              <a:gd name="connsiteY70" fmla="*/ 825818 h 937459"/>
              <a:gd name="connsiteX71" fmla="*/ 178106 w 738976"/>
              <a:gd name="connsiteY71" fmla="*/ 841766 h 937459"/>
              <a:gd name="connsiteX72" fmla="*/ 194055 w 738976"/>
              <a:gd name="connsiteY72" fmla="*/ 852399 h 937459"/>
              <a:gd name="connsiteX73" fmla="*/ 210004 w 738976"/>
              <a:gd name="connsiteY73" fmla="*/ 857715 h 937459"/>
              <a:gd name="connsiteX74" fmla="*/ 225953 w 738976"/>
              <a:gd name="connsiteY74" fmla="*/ 865690 h 937459"/>
              <a:gd name="connsiteX75" fmla="*/ 241902 w 738976"/>
              <a:gd name="connsiteY75" fmla="*/ 871006 h 937459"/>
              <a:gd name="connsiteX76" fmla="*/ 252534 w 738976"/>
              <a:gd name="connsiteY76" fmla="*/ 884297 h 937459"/>
              <a:gd name="connsiteX77" fmla="*/ 257851 w 738976"/>
              <a:gd name="connsiteY77" fmla="*/ 889613 h 937459"/>
              <a:gd name="connsiteX78" fmla="*/ 273799 w 738976"/>
              <a:gd name="connsiteY78" fmla="*/ 897587 h 937459"/>
              <a:gd name="connsiteX79" fmla="*/ 295065 w 738976"/>
              <a:gd name="connsiteY79" fmla="*/ 908220 h 937459"/>
              <a:gd name="connsiteX80" fmla="*/ 303039 w 738976"/>
              <a:gd name="connsiteY80" fmla="*/ 910878 h 937459"/>
              <a:gd name="connsiteX81" fmla="*/ 311013 w 738976"/>
              <a:gd name="connsiteY81" fmla="*/ 913536 h 937459"/>
              <a:gd name="connsiteX82" fmla="*/ 318988 w 738976"/>
              <a:gd name="connsiteY82" fmla="*/ 910878 h 937459"/>
              <a:gd name="connsiteX83" fmla="*/ 313672 w 738976"/>
              <a:gd name="connsiteY83" fmla="*/ 902904 h 937459"/>
              <a:gd name="connsiteX84" fmla="*/ 308355 w 738976"/>
              <a:gd name="connsiteY84" fmla="*/ 908220 h 937459"/>
              <a:gd name="connsiteX85" fmla="*/ 324304 w 738976"/>
              <a:gd name="connsiteY85" fmla="*/ 913536 h 937459"/>
              <a:gd name="connsiteX86" fmla="*/ 332279 w 738976"/>
              <a:gd name="connsiteY86" fmla="*/ 916194 h 937459"/>
              <a:gd name="connsiteX87" fmla="*/ 329620 w 738976"/>
              <a:gd name="connsiteY87" fmla="*/ 926827 h 937459"/>
              <a:gd name="connsiteX88" fmla="*/ 342911 w 738976"/>
              <a:gd name="connsiteY88" fmla="*/ 937459 h 937459"/>
              <a:gd name="connsiteX89" fmla="*/ 385441 w 738976"/>
              <a:gd name="connsiteY89" fmla="*/ 934801 h 937459"/>
              <a:gd name="connsiteX90" fmla="*/ 401390 w 738976"/>
              <a:gd name="connsiteY90" fmla="*/ 926827 h 937459"/>
              <a:gd name="connsiteX91" fmla="*/ 409365 w 738976"/>
              <a:gd name="connsiteY91" fmla="*/ 918853 h 937459"/>
              <a:gd name="connsiteX92" fmla="*/ 417339 w 738976"/>
              <a:gd name="connsiteY92" fmla="*/ 913536 h 937459"/>
              <a:gd name="connsiteX93" fmla="*/ 422655 w 738976"/>
              <a:gd name="connsiteY93" fmla="*/ 905562 h 937459"/>
              <a:gd name="connsiteX94" fmla="*/ 435946 w 738976"/>
              <a:gd name="connsiteY94" fmla="*/ 894929 h 937459"/>
              <a:gd name="connsiteX95" fmla="*/ 443920 w 738976"/>
              <a:gd name="connsiteY95" fmla="*/ 897587 h 937459"/>
              <a:gd name="connsiteX96" fmla="*/ 462527 w 738976"/>
              <a:gd name="connsiteY96" fmla="*/ 894929 h 937459"/>
              <a:gd name="connsiteX97" fmla="*/ 486451 w 738976"/>
              <a:gd name="connsiteY97" fmla="*/ 865690 h 937459"/>
              <a:gd name="connsiteX98" fmla="*/ 502399 w 738976"/>
              <a:gd name="connsiteY98" fmla="*/ 860373 h 937459"/>
              <a:gd name="connsiteX99" fmla="*/ 521006 w 738976"/>
              <a:gd name="connsiteY99" fmla="*/ 855057 h 937459"/>
              <a:gd name="connsiteX100" fmla="*/ 523665 w 738976"/>
              <a:gd name="connsiteY100" fmla="*/ 847083 h 937459"/>
              <a:gd name="connsiteX101" fmla="*/ 531639 w 738976"/>
              <a:gd name="connsiteY101" fmla="*/ 844425 h 937459"/>
              <a:gd name="connsiteX102" fmla="*/ 539613 w 738976"/>
              <a:gd name="connsiteY102" fmla="*/ 839108 h 937459"/>
              <a:gd name="connsiteX103" fmla="*/ 544930 w 738976"/>
              <a:gd name="connsiteY103" fmla="*/ 833792 h 937459"/>
              <a:gd name="connsiteX104" fmla="*/ 552904 w 738976"/>
              <a:gd name="connsiteY104" fmla="*/ 828476 h 937459"/>
              <a:gd name="connsiteX105" fmla="*/ 558220 w 738976"/>
              <a:gd name="connsiteY105" fmla="*/ 823159 h 937459"/>
              <a:gd name="connsiteX106" fmla="*/ 574169 w 738976"/>
              <a:gd name="connsiteY106" fmla="*/ 812527 h 937459"/>
              <a:gd name="connsiteX107" fmla="*/ 582144 w 738976"/>
              <a:gd name="connsiteY107" fmla="*/ 807211 h 937459"/>
              <a:gd name="connsiteX108" fmla="*/ 587460 w 738976"/>
              <a:gd name="connsiteY108" fmla="*/ 799236 h 937459"/>
              <a:gd name="connsiteX109" fmla="*/ 595434 w 738976"/>
              <a:gd name="connsiteY109" fmla="*/ 793920 h 937459"/>
              <a:gd name="connsiteX110" fmla="*/ 600751 w 738976"/>
              <a:gd name="connsiteY110" fmla="*/ 788604 h 937459"/>
              <a:gd name="connsiteX111" fmla="*/ 611383 w 738976"/>
              <a:gd name="connsiteY111" fmla="*/ 775313 h 937459"/>
              <a:gd name="connsiteX112" fmla="*/ 622016 w 738976"/>
              <a:gd name="connsiteY112" fmla="*/ 764680 h 937459"/>
              <a:gd name="connsiteX113" fmla="*/ 637965 w 738976"/>
              <a:gd name="connsiteY113" fmla="*/ 743415 h 937459"/>
              <a:gd name="connsiteX114" fmla="*/ 656572 w 738976"/>
              <a:gd name="connsiteY114" fmla="*/ 724808 h 937459"/>
              <a:gd name="connsiteX115" fmla="*/ 667204 w 738976"/>
              <a:gd name="connsiteY115" fmla="*/ 714176 h 937459"/>
              <a:gd name="connsiteX116" fmla="*/ 669862 w 738976"/>
              <a:gd name="connsiteY116" fmla="*/ 706201 h 937459"/>
              <a:gd name="connsiteX117" fmla="*/ 675179 w 738976"/>
              <a:gd name="connsiteY117" fmla="*/ 700885 h 937459"/>
              <a:gd name="connsiteX118" fmla="*/ 680495 w 738976"/>
              <a:gd name="connsiteY118" fmla="*/ 692911 h 937459"/>
              <a:gd name="connsiteX119" fmla="*/ 683153 w 738976"/>
              <a:gd name="connsiteY119" fmla="*/ 684936 h 937459"/>
              <a:gd name="connsiteX120" fmla="*/ 693785 w 738976"/>
              <a:gd name="connsiteY120" fmla="*/ 661013 h 937459"/>
              <a:gd name="connsiteX121" fmla="*/ 701760 w 738976"/>
              <a:gd name="connsiteY121" fmla="*/ 631773 h 937459"/>
              <a:gd name="connsiteX122" fmla="*/ 704418 w 738976"/>
              <a:gd name="connsiteY122" fmla="*/ 623799 h 937459"/>
              <a:gd name="connsiteX123" fmla="*/ 709734 w 738976"/>
              <a:gd name="connsiteY123" fmla="*/ 615825 h 937459"/>
              <a:gd name="connsiteX124" fmla="*/ 720367 w 738976"/>
              <a:gd name="connsiteY124" fmla="*/ 583927 h 937459"/>
              <a:gd name="connsiteX125" fmla="*/ 723025 w 738976"/>
              <a:gd name="connsiteY125" fmla="*/ 575953 h 937459"/>
              <a:gd name="connsiteX126" fmla="*/ 725683 w 738976"/>
              <a:gd name="connsiteY126" fmla="*/ 567978 h 937459"/>
              <a:gd name="connsiteX127" fmla="*/ 730999 w 738976"/>
              <a:gd name="connsiteY127" fmla="*/ 560004 h 937459"/>
              <a:gd name="connsiteX128" fmla="*/ 736316 w 738976"/>
              <a:gd name="connsiteY128" fmla="*/ 544055 h 937459"/>
              <a:gd name="connsiteX129" fmla="*/ 738974 w 738976"/>
              <a:gd name="connsiteY129" fmla="*/ 445704 h 937459"/>
              <a:gd name="connsiteX130" fmla="*/ 733658 w 738976"/>
              <a:gd name="connsiteY130" fmla="*/ 403173 h 937459"/>
              <a:gd name="connsiteX131" fmla="*/ 728341 w 738976"/>
              <a:gd name="connsiteY131" fmla="*/ 395199 h 937459"/>
              <a:gd name="connsiteX132" fmla="*/ 717709 w 738976"/>
              <a:gd name="connsiteY132" fmla="*/ 371276 h 937459"/>
              <a:gd name="connsiteX133" fmla="*/ 712392 w 738976"/>
              <a:gd name="connsiteY133" fmla="*/ 331404 h 937459"/>
              <a:gd name="connsiteX134" fmla="*/ 707076 w 738976"/>
              <a:gd name="connsiteY134" fmla="*/ 315455 h 937459"/>
              <a:gd name="connsiteX135" fmla="*/ 701760 w 738976"/>
              <a:gd name="connsiteY135" fmla="*/ 299506 h 937459"/>
              <a:gd name="connsiteX136" fmla="*/ 696444 w 738976"/>
              <a:gd name="connsiteY136" fmla="*/ 280899 h 937459"/>
              <a:gd name="connsiteX137" fmla="*/ 691127 w 738976"/>
              <a:gd name="connsiteY137" fmla="*/ 264950 h 937459"/>
              <a:gd name="connsiteX138" fmla="*/ 680495 w 738976"/>
              <a:gd name="connsiteY138" fmla="*/ 251659 h 937459"/>
              <a:gd name="connsiteX139" fmla="*/ 672520 w 738976"/>
              <a:gd name="connsiteY139" fmla="*/ 238369 h 937459"/>
              <a:gd name="connsiteX140" fmla="*/ 661888 w 738976"/>
              <a:gd name="connsiteY140" fmla="*/ 225078 h 937459"/>
              <a:gd name="connsiteX141" fmla="*/ 653913 w 738976"/>
              <a:gd name="connsiteY141" fmla="*/ 211787 h 937459"/>
              <a:gd name="connsiteX142" fmla="*/ 648597 w 738976"/>
              <a:gd name="connsiteY142" fmla="*/ 203813 h 937459"/>
              <a:gd name="connsiteX143" fmla="*/ 640623 w 738976"/>
              <a:gd name="connsiteY143" fmla="*/ 201155 h 937459"/>
              <a:gd name="connsiteX144" fmla="*/ 629990 w 738976"/>
              <a:gd name="connsiteY144" fmla="*/ 190522 h 937459"/>
              <a:gd name="connsiteX145" fmla="*/ 614041 w 738976"/>
              <a:gd name="connsiteY145" fmla="*/ 185206 h 937459"/>
              <a:gd name="connsiteX146" fmla="*/ 608725 w 738976"/>
              <a:gd name="connsiteY146" fmla="*/ 177232 h 937459"/>
              <a:gd name="connsiteX147" fmla="*/ 600751 w 738976"/>
              <a:gd name="connsiteY147" fmla="*/ 174573 h 937459"/>
              <a:gd name="connsiteX148" fmla="*/ 595434 w 738976"/>
              <a:gd name="connsiteY148" fmla="*/ 169257 h 937459"/>
              <a:gd name="connsiteX149" fmla="*/ 590118 w 738976"/>
              <a:gd name="connsiteY149" fmla="*/ 153308 h 937459"/>
              <a:gd name="connsiteX150" fmla="*/ 576827 w 738976"/>
              <a:gd name="connsiteY150" fmla="*/ 142676 h 937459"/>
              <a:gd name="connsiteX151" fmla="*/ 563537 w 738976"/>
              <a:gd name="connsiteY151" fmla="*/ 132043 h 937459"/>
              <a:gd name="connsiteX152" fmla="*/ 558220 w 738976"/>
              <a:gd name="connsiteY152" fmla="*/ 126727 h 937459"/>
              <a:gd name="connsiteX153" fmla="*/ 539613 w 738976"/>
              <a:gd name="connsiteY153" fmla="*/ 110778 h 937459"/>
              <a:gd name="connsiteX154" fmla="*/ 528981 w 738976"/>
              <a:gd name="connsiteY154" fmla="*/ 97487 h 937459"/>
              <a:gd name="connsiteX155" fmla="*/ 523665 w 738976"/>
              <a:gd name="connsiteY155" fmla="*/ 89513 h 937459"/>
              <a:gd name="connsiteX156" fmla="*/ 515690 w 738976"/>
              <a:gd name="connsiteY156" fmla="*/ 84197 h 937459"/>
              <a:gd name="connsiteX157" fmla="*/ 510374 w 738976"/>
              <a:gd name="connsiteY157" fmla="*/ 78880 h 937459"/>
              <a:gd name="connsiteX158" fmla="*/ 502399 w 738976"/>
              <a:gd name="connsiteY158" fmla="*/ 76222 h 937459"/>
              <a:gd name="connsiteX159" fmla="*/ 486451 w 738976"/>
              <a:gd name="connsiteY159" fmla="*/ 68248 h 937459"/>
              <a:gd name="connsiteX160" fmla="*/ 478476 w 738976"/>
              <a:gd name="connsiteY160" fmla="*/ 62932 h 937459"/>
              <a:gd name="connsiteX161" fmla="*/ 473160 w 738976"/>
              <a:gd name="connsiteY161" fmla="*/ 57615 h 937459"/>
              <a:gd name="connsiteX162" fmla="*/ 465185 w 738976"/>
              <a:gd name="connsiteY162" fmla="*/ 54957 h 937459"/>
              <a:gd name="connsiteX163" fmla="*/ 441262 w 738976"/>
              <a:gd name="connsiteY163" fmla="*/ 39008 h 937459"/>
              <a:gd name="connsiteX164" fmla="*/ 433288 w 738976"/>
              <a:gd name="connsiteY164" fmla="*/ 33692 h 937459"/>
              <a:gd name="connsiteX165" fmla="*/ 425313 w 738976"/>
              <a:gd name="connsiteY165" fmla="*/ 28376 h 937459"/>
              <a:gd name="connsiteX166" fmla="*/ 419997 w 738976"/>
              <a:gd name="connsiteY166" fmla="*/ 23059 h 937459"/>
              <a:gd name="connsiteX167" fmla="*/ 414681 w 738976"/>
              <a:gd name="connsiteY167" fmla="*/ 15085 h 937459"/>
              <a:gd name="connsiteX168" fmla="*/ 406706 w 738976"/>
              <a:gd name="connsiteY168" fmla="*/ 12427 h 937459"/>
              <a:gd name="connsiteX169" fmla="*/ 398732 w 738976"/>
              <a:gd name="connsiteY169" fmla="*/ 4453 h 937459"/>
              <a:gd name="connsiteX170" fmla="*/ 366834 w 738976"/>
              <a:gd name="connsiteY170" fmla="*/ 1794 h 93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38976" h="937459">
                <a:moveTo>
                  <a:pt x="366834" y="1794"/>
                </a:moveTo>
                <a:cubicBezTo>
                  <a:pt x="359303" y="3123"/>
                  <a:pt x="358355" y="9420"/>
                  <a:pt x="353544" y="12427"/>
                </a:cubicBezTo>
                <a:cubicBezTo>
                  <a:pt x="351168" y="13912"/>
                  <a:pt x="347757" y="13335"/>
                  <a:pt x="345569" y="15085"/>
                </a:cubicBezTo>
                <a:cubicBezTo>
                  <a:pt x="343074" y="17081"/>
                  <a:pt x="343172" y="21762"/>
                  <a:pt x="340253" y="23059"/>
                </a:cubicBezTo>
                <a:cubicBezTo>
                  <a:pt x="334528" y="25604"/>
                  <a:pt x="327848" y="24832"/>
                  <a:pt x="321646" y="25718"/>
                </a:cubicBezTo>
                <a:cubicBezTo>
                  <a:pt x="318988" y="27490"/>
                  <a:pt x="316076" y="28930"/>
                  <a:pt x="313672" y="31034"/>
                </a:cubicBezTo>
                <a:cubicBezTo>
                  <a:pt x="308957" y="35160"/>
                  <a:pt x="306325" y="42344"/>
                  <a:pt x="300381" y="44325"/>
                </a:cubicBezTo>
                <a:lnTo>
                  <a:pt x="292406" y="46983"/>
                </a:lnTo>
                <a:cubicBezTo>
                  <a:pt x="269558" y="62215"/>
                  <a:pt x="298463" y="43955"/>
                  <a:pt x="276458" y="54957"/>
                </a:cubicBezTo>
                <a:cubicBezTo>
                  <a:pt x="273600" y="56386"/>
                  <a:pt x="271543" y="59355"/>
                  <a:pt x="268483" y="60273"/>
                </a:cubicBezTo>
                <a:cubicBezTo>
                  <a:pt x="262482" y="62073"/>
                  <a:pt x="256078" y="62046"/>
                  <a:pt x="249876" y="62932"/>
                </a:cubicBezTo>
                <a:cubicBezTo>
                  <a:pt x="247218" y="64704"/>
                  <a:pt x="244759" y="66819"/>
                  <a:pt x="241902" y="68248"/>
                </a:cubicBezTo>
                <a:cubicBezTo>
                  <a:pt x="239396" y="69501"/>
                  <a:pt x="235908" y="68925"/>
                  <a:pt x="233927" y="70906"/>
                </a:cubicBezTo>
                <a:cubicBezTo>
                  <a:pt x="231946" y="72887"/>
                  <a:pt x="232710" y="76477"/>
                  <a:pt x="231269" y="78880"/>
                </a:cubicBezTo>
                <a:cubicBezTo>
                  <a:pt x="229980" y="81029"/>
                  <a:pt x="227910" y="82631"/>
                  <a:pt x="225953" y="84197"/>
                </a:cubicBezTo>
                <a:cubicBezTo>
                  <a:pt x="218593" y="90086"/>
                  <a:pt x="218426" y="89364"/>
                  <a:pt x="210004" y="92171"/>
                </a:cubicBezTo>
                <a:cubicBezTo>
                  <a:pt x="207346" y="93943"/>
                  <a:pt x="204524" y="95491"/>
                  <a:pt x="202030" y="97487"/>
                </a:cubicBezTo>
                <a:cubicBezTo>
                  <a:pt x="200073" y="99053"/>
                  <a:pt x="198862" y="101514"/>
                  <a:pt x="196713" y="102804"/>
                </a:cubicBezTo>
                <a:cubicBezTo>
                  <a:pt x="194311" y="104246"/>
                  <a:pt x="191397" y="104576"/>
                  <a:pt x="188739" y="105462"/>
                </a:cubicBezTo>
                <a:cubicBezTo>
                  <a:pt x="184791" y="111384"/>
                  <a:pt x="183517" y="114424"/>
                  <a:pt x="178106" y="118753"/>
                </a:cubicBezTo>
                <a:cubicBezTo>
                  <a:pt x="175612" y="120749"/>
                  <a:pt x="172790" y="122297"/>
                  <a:pt x="170132" y="124069"/>
                </a:cubicBezTo>
                <a:cubicBezTo>
                  <a:pt x="169246" y="126727"/>
                  <a:pt x="169455" y="130062"/>
                  <a:pt x="167474" y="132043"/>
                </a:cubicBezTo>
                <a:cubicBezTo>
                  <a:pt x="165493" y="134024"/>
                  <a:pt x="161902" y="133259"/>
                  <a:pt x="159499" y="134701"/>
                </a:cubicBezTo>
                <a:cubicBezTo>
                  <a:pt x="157350" y="135990"/>
                  <a:pt x="155749" y="138061"/>
                  <a:pt x="154183" y="140018"/>
                </a:cubicBezTo>
                <a:cubicBezTo>
                  <a:pt x="152187" y="142513"/>
                  <a:pt x="150971" y="145588"/>
                  <a:pt x="148867" y="147992"/>
                </a:cubicBezTo>
                <a:cubicBezTo>
                  <a:pt x="129743" y="169848"/>
                  <a:pt x="142612" y="154592"/>
                  <a:pt x="127602" y="166599"/>
                </a:cubicBezTo>
                <a:cubicBezTo>
                  <a:pt x="125645" y="168165"/>
                  <a:pt x="123851" y="169958"/>
                  <a:pt x="122285" y="171915"/>
                </a:cubicBezTo>
                <a:cubicBezTo>
                  <a:pt x="120289" y="174410"/>
                  <a:pt x="119373" y="177786"/>
                  <a:pt x="116969" y="179890"/>
                </a:cubicBezTo>
                <a:cubicBezTo>
                  <a:pt x="112161" y="184097"/>
                  <a:pt x="101020" y="190522"/>
                  <a:pt x="101020" y="190522"/>
                </a:cubicBezTo>
                <a:cubicBezTo>
                  <a:pt x="94339" y="210566"/>
                  <a:pt x="104128" y="186638"/>
                  <a:pt x="90388" y="203813"/>
                </a:cubicBezTo>
                <a:cubicBezTo>
                  <a:pt x="88638" y="206001"/>
                  <a:pt x="89172" y="209385"/>
                  <a:pt x="87730" y="211787"/>
                </a:cubicBezTo>
                <a:cubicBezTo>
                  <a:pt x="86440" y="213936"/>
                  <a:pt x="84185" y="215332"/>
                  <a:pt x="82413" y="217104"/>
                </a:cubicBezTo>
                <a:lnTo>
                  <a:pt x="77097" y="233053"/>
                </a:lnTo>
                <a:cubicBezTo>
                  <a:pt x="76211" y="235711"/>
                  <a:pt x="75993" y="238696"/>
                  <a:pt x="74439" y="241027"/>
                </a:cubicBezTo>
                <a:cubicBezTo>
                  <a:pt x="72667" y="243685"/>
                  <a:pt x="71119" y="246507"/>
                  <a:pt x="69123" y="249001"/>
                </a:cubicBezTo>
                <a:cubicBezTo>
                  <a:pt x="63600" y="255905"/>
                  <a:pt x="62580" y="253089"/>
                  <a:pt x="58490" y="262292"/>
                </a:cubicBezTo>
                <a:cubicBezTo>
                  <a:pt x="49167" y="283269"/>
                  <a:pt x="59545" y="273994"/>
                  <a:pt x="45199" y="283557"/>
                </a:cubicBezTo>
                <a:cubicBezTo>
                  <a:pt x="43427" y="286215"/>
                  <a:pt x="41180" y="288613"/>
                  <a:pt x="39883" y="291532"/>
                </a:cubicBezTo>
                <a:cubicBezTo>
                  <a:pt x="37607" y="296653"/>
                  <a:pt x="36339" y="302164"/>
                  <a:pt x="34567" y="307480"/>
                </a:cubicBezTo>
                <a:cubicBezTo>
                  <a:pt x="33681" y="310138"/>
                  <a:pt x="33891" y="313474"/>
                  <a:pt x="31909" y="315455"/>
                </a:cubicBezTo>
                <a:lnTo>
                  <a:pt x="26592" y="320771"/>
                </a:lnTo>
                <a:cubicBezTo>
                  <a:pt x="24513" y="339484"/>
                  <a:pt x="23711" y="347692"/>
                  <a:pt x="21276" y="365959"/>
                </a:cubicBezTo>
                <a:cubicBezTo>
                  <a:pt x="20448" y="372169"/>
                  <a:pt x="21420" y="378962"/>
                  <a:pt x="18618" y="384566"/>
                </a:cubicBezTo>
                <a:cubicBezTo>
                  <a:pt x="17365" y="387072"/>
                  <a:pt x="13302" y="386339"/>
                  <a:pt x="10644" y="387225"/>
                </a:cubicBezTo>
                <a:cubicBezTo>
                  <a:pt x="11530" y="392541"/>
                  <a:pt x="13302" y="397784"/>
                  <a:pt x="13302" y="403173"/>
                </a:cubicBezTo>
                <a:cubicBezTo>
                  <a:pt x="13302" y="404335"/>
                  <a:pt x="9240" y="419688"/>
                  <a:pt x="7985" y="421780"/>
                </a:cubicBezTo>
                <a:cubicBezTo>
                  <a:pt x="6696" y="423929"/>
                  <a:pt x="4441" y="425325"/>
                  <a:pt x="2669" y="427097"/>
                </a:cubicBezTo>
                <a:cubicBezTo>
                  <a:pt x="1783" y="433299"/>
                  <a:pt x="11" y="439439"/>
                  <a:pt x="11" y="445704"/>
                </a:cubicBezTo>
                <a:cubicBezTo>
                  <a:pt x="11" y="494380"/>
                  <a:pt x="-495" y="488363"/>
                  <a:pt x="5327" y="517473"/>
                </a:cubicBezTo>
                <a:cubicBezTo>
                  <a:pt x="6213" y="529878"/>
                  <a:pt x="6683" y="542319"/>
                  <a:pt x="7985" y="554687"/>
                </a:cubicBezTo>
                <a:cubicBezTo>
                  <a:pt x="9766" y="571601"/>
                  <a:pt x="10101" y="563149"/>
                  <a:pt x="13302" y="575953"/>
                </a:cubicBezTo>
                <a:cubicBezTo>
                  <a:pt x="14398" y="580336"/>
                  <a:pt x="14374" y="585013"/>
                  <a:pt x="15960" y="589243"/>
                </a:cubicBezTo>
                <a:cubicBezTo>
                  <a:pt x="17082" y="592234"/>
                  <a:pt x="19847" y="594360"/>
                  <a:pt x="21276" y="597218"/>
                </a:cubicBezTo>
                <a:cubicBezTo>
                  <a:pt x="28176" y="611018"/>
                  <a:pt x="18867" y="600126"/>
                  <a:pt x="29251" y="610508"/>
                </a:cubicBezTo>
                <a:lnTo>
                  <a:pt x="37225" y="634432"/>
                </a:lnTo>
                <a:cubicBezTo>
                  <a:pt x="38111" y="637090"/>
                  <a:pt x="38329" y="640075"/>
                  <a:pt x="39883" y="642406"/>
                </a:cubicBezTo>
                <a:cubicBezTo>
                  <a:pt x="41655" y="645064"/>
                  <a:pt x="43902" y="647461"/>
                  <a:pt x="45199" y="650380"/>
                </a:cubicBezTo>
                <a:cubicBezTo>
                  <a:pt x="52027" y="665743"/>
                  <a:pt x="50199" y="670694"/>
                  <a:pt x="55832" y="687594"/>
                </a:cubicBezTo>
                <a:cubicBezTo>
                  <a:pt x="58405" y="695313"/>
                  <a:pt x="58185" y="696985"/>
                  <a:pt x="63806" y="703543"/>
                </a:cubicBezTo>
                <a:cubicBezTo>
                  <a:pt x="67068" y="707349"/>
                  <a:pt x="74439" y="714176"/>
                  <a:pt x="74439" y="714176"/>
                </a:cubicBezTo>
                <a:cubicBezTo>
                  <a:pt x="80547" y="732503"/>
                  <a:pt x="75792" y="726163"/>
                  <a:pt x="85072" y="735441"/>
                </a:cubicBezTo>
                <a:cubicBezTo>
                  <a:pt x="85958" y="738985"/>
                  <a:pt x="86726" y="742560"/>
                  <a:pt x="87730" y="746073"/>
                </a:cubicBezTo>
                <a:cubicBezTo>
                  <a:pt x="88500" y="748767"/>
                  <a:pt x="88108" y="752419"/>
                  <a:pt x="90388" y="754048"/>
                </a:cubicBezTo>
                <a:cubicBezTo>
                  <a:pt x="94948" y="757305"/>
                  <a:pt x="106337" y="759364"/>
                  <a:pt x="106337" y="759364"/>
                </a:cubicBezTo>
                <a:cubicBezTo>
                  <a:pt x="109961" y="761780"/>
                  <a:pt x="117101" y="765787"/>
                  <a:pt x="119627" y="769997"/>
                </a:cubicBezTo>
                <a:cubicBezTo>
                  <a:pt x="121068" y="772400"/>
                  <a:pt x="120535" y="775783"/>
                  <a:pt x="122285" y="777971"/>
                </a:cubicBezTo>
                <a:cubicBezTo>
                  <a:pt x="124281" y="780466"/>
                  <a:pt x="127765" y="781291"/>
                  <a:pt x="130260" y="783287"/>
                </a:cubicBezTo>
                <a:cubicBezTo>
                  <a:pt x="140687" y="791629"/>
                  <a:pt x="129699" y="786645"/>
                  <a:pt x="143551" y="791262"/>
                </a:cubicBezTo>
                <a:cubicBezTo>
                  <a:pt x="145323" y="793920"/>
                  <a:pt x="147438" y="796379"/>
                  <a:pt x="148867" y="799236"/>
                </a:cubicBezTo>
                <a:cubicBezTo>
                  <a:pt x="154527" y="810557"/>
                  <a:pt x="147700" y="804520"/>
                  <a:pt x="156841" y="815185"/>
                </a:cubicBezTo>
                <a:cubicBezTo>
                  <a:pt x="160103" y="818991"/>
                  <a:pt x="164694" y="821647"/>
                  <a:pt x="167474" y="825818"/>
                </a:cubicBezTo>
                <a:cubicBezTo>
                  <a:pt x="171018" y="831134"/>
                  <a:pt x="172790" y="838222"/>
                  <a:pt x="178106" y="841766"/>
                </a:cubicBezTo>
                <a:cubicBezTo>
                  <a:pt x="183422" y="845310"/>
                  <a:pt x="187993" y="850379"/>
                  <a:pt x="194055" y="852399"/>
                </a:cubicBezTo>
                <a:lnTo>
                  <a:pt x="210004" y="857715"/>
                </a:lnTo>
                <a:cubicBezTo>
                  <a:pt x="218543" y="866256"/>
                  <a:pt x="211956" y="861491"/>
                  <a:pt x="225953" y="865690"/>
                </a:cubicBezTo>
                <a:cubicBezTo>
                  <a:pt x="231321" y="867300"/>
                  <a:pt x="241902" y="871006"/>
                  <a:pt x="241902" y="871006"/>
                </a:cubicBezTo>
                <a:cubicBezTo>
                  <a:pt x="257786" y="881595"/>
                  <a:pt x="243973" y="870029"/>
                  <a:pt x="252534" y="884297"/>
                </a:cubicBezTo>
                <a:cubicBezTo>
                  <a:pt x="253823" y="886446"/>
                  <a:pt x="255894" y="888047"/>
                  <a:pt x="257851" y="889613"/>
                </a:cubicBezTo>
                <a:cubicBezTo>
                  <a:pt x="265213" y="895502"/>
                  <a:pt x="265376" y="894779"/>
                  <a:pt x="273799" y="897587"/>
                </a:cubicBezTo>
                <a:cubicBezTo>
                  <a:pt x="283079" y="906867"/>
                  <a:pt x="276738" y="902111"/>
                  <a:pt x="295065" y="908220"/>
                </a:cubicBezTo>
                <a:lnTo>
                  <a:pt x="303039" y="910878"/>
                </a:lnTo>
                <a:lnTo>
                  <a:pt x="311013" y="913536"/>
                </a:lnTo>
                <a:cubicBezTo>
                  <a:pt x="313671" y="912650"/>
                  <a:pt x="318308" y="913596"/>
                  <a:pt x="318988" y="910878"/>
                </a:cubicBezTo>
                <a:cubicBezTo>
                  <a:pt x="319763" y="907779"/>
                  <a:pt x="316771" y="903679"/>
                  <a:pt x="313672" y="902904"/>
                </a:cubicBezTo>
                <a:cubicBezTo>
                  <a:pt x="311241" y="902296"/>
                  <a:pt x="310127" y="906448"/>
                  <a:pt x="308355" y="908220"/>
                </a:cubicBezTo>
                <a:lnTo>
                  <a:pt x="324304" y="913536"/>
                </a:lnTo>
                <a:lnTo>
                  <a:pt x="332279" y="916194"/>
                </a:lnTo>
                <a:cubicBezTo>
                  <a:pt x="331393" y="919738"/>
                  <a:pt x="329103" y="923210"/>
                  <a:pt x="329620" y="926827"/>
                </a:cubicBezTo>
                <a:cubicBezTo>
                  <a:pt x="330822" y="935242"/>
                  <a:pt x="336878" y="935448"/>
                  <a:pt x="342911" y="937459"/>
                </a:cubicBezTo>
                <a:cubicBezTo>
                  <a:pt x="357088" y="936573"/>
                  <a:pt x="371315" y="936288"/>
                  <a:pt x="385441" y="934801"/>
                </a:cubicBezTo>
                <a:cubicBezTo>
                  <a:pt x="390931" y="934223"/>
                  <a:pt x="397373" y="930174"/>
                  <a:pt x="401390" y="926827"/>
                </a:cubicBezTo>
                <a:cubicBezTo>
                  <a:pt x="404278" y="924420"/>
                  <a:pt x="406477" y="921260"/>
                  <a:pt x="409365" y="918853"/>
                </a:cubicBezTo>
                <a:cubicBezTo>
                  <a:pt x="411819" y="916808"/>
                  <a:pt x="414681" y="915308"/>
                  <a:pt x="417339" y="913536"/>
                </a:cubicBezTo>
                <a:cubicBezTo>
                  <a:pt x="419111" y="910878"/>
                  <a:pt x="420659" y="908056"/>
                  <a:pt x="422655" y="905562"/>
                </a:cubicBezTo>
                <a:cubicBezTo>
                  <a:pt x="426982" y="900154"/>
                  <a:pt x="430029" y="898875"/>
                  <a:pt x="435946" y="894929"/>
                </a:cubicBezTo>
                <a:cubicBezTo>
                  <a:pt x="438604" y="895815"/>
                  <a:pt x="441118" y="897587"/>
                  <a:pt x="443920" y="897587"/>
                </a:cubicBezTo>
                <a:cubicBezTo>
                  <a:pt x="450185" y="897587"/>
                  <a:pt x="457241" y="898293"/>
                  <a:pt x="462527" y="894929"/>
                </a:cubicBezTo>
                <a:cubicBezTo>
                  <a:pt x="476893" y="885787"/>
                  <a:pt x="468389" y="871712"/>
                  <a:pt x="486451" y="865690"/>
                </a:cubicBezTo>
                <a:cubicBezTo>
                  <a:pt x="491767" y="863918"/>
                  <a:pt x="496963" y="861732"/>
                  <a:pt x="502399" y="860373"/>
                </a:cubicBezTo>
                <a:cubicBezTo>
                  <a:pt x="515750" y="857036"/>
                  <a:pt x="509566" y="858870"/>
                  <a:pt x="521006" y="855057"/>
                </a:cubicBezTo>
                <a:cubicBezTo>
                  <a:pt x="521892" y="852399"/>
                  <a:pt x="521684" y="849064"/>
                  <a:pt x="523665" y="847083"/>
                </a:cubicBezTo>
                <a:cubicBezTo>
                  <a:pt x="525646" y="845102"/>
                  <a:pt x="529133" y="845678"/>
                  <a:pt x="531639" y="844425"/>
                </a:cubicBezTo>
                <a:cubicBezTo>
                  <a:pt x="534496" y="842996"/>
                  <a:pt x="537118" y="841104"/>
                  <a:pt x="539613" y="839108"/>
                </a:cubicBezTo>
                <a:cubicBezTo>
                  <a:pt x="541570" y="837542"/>
                  <a:pt x="542973" y="835358"/>
                  <a:pt x="544930" y="833792"/>
                </a:cubicBezTo>
                <a:cubicBezTo>
                  <a:pt x="547425" y="831796"/>
                  <a:pt x="550410" y="830472"/>
                  <a:pt x="552904" y="828476"/>
                </a:cubicBezTo>
                <a:cubicBezTo>
                  <a:pt x="554861" y="826910"/>
                  <a:pt x="556215" y="824663"/>
                  <a:pt x="558220" y="823159"/>
                </a:cubicBezTo>
                <a:cubicBezTo>
                  <a:pt x="563331" y="819325"/>
                  <a:pt x="568853" y="816071"/>
                  <a:pt x="574169" y="812527"/>
                </a:cubicBezTo>
                <a:lnTo>
                  <a:pt x="582144" y="807211"/>
                </a:lnTo>
                <a:cubicBezTo>
                  <a:pt x="583916" y="804553"/>
                  <a:pt x="585201" y="801495"/>
                  <a:pt x="587460" y="799236"/>
                </a:cubicBezTo>
                <a:cubicBezTo>
                  <a:pt x="589719" y="796977"/>
                  <a:pt x="592939" y="795916"/>
                  <a:pt x="595434" y="793920"/>
                </a:cubicBezTo>
                <a:cubicBezTo>
                  <a:pt x="597391" y="792354"/>
                  <a:pt x="598979" y="790376"/>
                  <a:pt x="600751" y="788604"/>
                </a:cubicBezTo>
                <a:cubicBezTo>
                  <a:pt x="607432" y="768560"/>
                  <a:pt x="597643" y="792488"/>
                  <a:pt x="611383" y="775313"/>
                </a:cubicBezTo>
                <a:cubicBezTo>
                  <a:pt x="621694" y="762424"/>
                  <a:pt x="604615" y="770482"/>
                  <a:pt x="622016" y="764680"/>
                </a:cubicBezTo>
                <a:cubicBezTo>
                  <a:pt x="628932" y="743931"/>
                  <a:pt x="617601" y="773963"/>
                  <a:pt x="637965" y="743415"/>
                </a:cubicBezTo>
                <a:cubicBezTo>
                  <a:pt x="650151" y="725134"/>
                  <a:pt x="642535" y="729486"/>
                  <a:pt x="656572" y="724808"/>
                </a:cubicBezTo>
                <a:cubicBezTo>
                  <a:pt x="663661" y="703542"/>
                  <a:pt x="653027" y="728354"/>
                  <a:pt x="667204" y="714176"/>
                </a:cubicBezTo>
                <a:cubicBezTo>
                  <a:pt x="669185" y="712195"/>
                  <a:pt x="668420" y="708604"/>
                  <a:pt x="669862" y="706201"/>
                </a:cubicBezTo>
                <a:cubicBezTo>
                  <a:pt x="671151" y="704052"/>
                  <a:pt x="673613" y="702842"/>
                  <a:pt x="675179" y="700885"/>
                </a:cubicBezTo>
                <a:cubicBezTo>
                  <a:pt x="677175" y="698391"/>
                  <a:pt x="678723" y="695569"/>
                  <a:pt x="680495" y="692911"/>
                </a:cubicBezTo>
                <a:cubicBezTo>
                  <a:pt x="681381" y="690253"/>
                  <a:pt x="681900" y="687442"/>
                  <a:pt x="683153" y="684936"/>
                </a:cubicBezTo>
                <a:cubicBezTo>
                  <a:pt x="690579" y="670083"/>
                  <a:pt x="689210" y="683881"/>
                  <a:pt x="693785" y="661013"/>
                </a:cubicBezTo>
                <a:cubicBezTo>
                  <a:pt x="697543" y="642228"/>
                  <a:pt x="695016" y="652007"/>
                  <a:pt x="701760" y="631773"/>
                </a:cubicBezTo>
                <a:cubicBezTo>
                  <a:pt x="702646" y="629115"/>
                  <a:pt x="702864" y="626130"/>
                  <a:pt x="704418" y="623799"/>
                </a:cubicBezTo>
                <a:lnTo>
                  <a:pt x="709734" y="615825"/>
                </a:lnTo>
                <a:lnTo>
                  <a:pt x="720367" y="583927"/>
                </a:lnTo>
                <a:lnTo>
                  <a:pt x="723025" y="575953"/>
                </a:lnTo>
                <a:cubicBezTo>
                  <a:pt x="723911" y="573295"/>
                  <a:pt x="724129" y="570309"/>
                  <a:pt x="725683" y="567978"/>
                </a:cubicBezTo>
                <a:cubicBezTo>
                  <a:pt x="727455" y="565320"/>
                  <a:pt x="729702" y="562923"/>
                  <a:pt x="730999" y="560004"/>
                </a:cubicBezTo>
                <a:cubicBezTo>
                  <a:pt x="733275" y="554883"/>
                  <a:pt x="736316" y="544055"/>
                  <a:pt x="736316" y="544055"/>
                </a:cubicBezTo>
                <a:cubicBezTo>
                  <a:pt x="737202" y="511271"/>
                  <a:pt x="738974" y="478500"/>
                  <a:pt x="738974" y="445704"/>
                </a:cubicBezTo>
                <a:cubicBezTo>
                  <a:pt x="738974" y="440132"/>
                  <a:pt x="739272" y="414400"/>
                  <a:pt x="733658" y="403173"/>
                </a:cubicBezTo>
                <a:cubicBezTo>
                  <a:pt x="732229" y="400316"/>
                  <a:pt x="730113" y="397857"/>
                  <a:pt x="728341" y="395199"/>
                </a:cubicBezTo>
                <a:cubicBezTo>
                  <a:pt x="722015" y="376219"/>
                  <a:pt x="726133" y="383913"/>
                  <a:pt x="717709" y="371276"/>
                </a:cubicBezTo>
                <a:cubicBezTo>
                  <a:pt x="710159" y="348623"/>
                  <a:pt x="721066" y="383441"/>
                  <a:pt x="712392" y="331404"/>
                </a:cubicBezTo>
                <a:cubicBezTo>
                  <a:pt x="711471" y="325876"/>
                  <a:pt x="708848" y="320771"/>
                  <a:pt x="707076" y="315455"/>
                </a:cubicBezTo>
                <a:lnTo>
                  <a:pt x="701760" y="299506"/>
                </a:lnTo>
                <a:cubicBezTo>
                  <a:pt x="692821" y="272689"/>
                  <a:pt x="706465" y="314301"/>
                  <a:pt x="696444" y="280899"/>
                </a:cubicBezTo>
                <a:cubicBezTo>
                  <a:pt x="694834" y="275531"/>
                  <a:pt x="694236" y="269613"/>
                  <a:pt x="691127" y="264950"/>
                </a:cubicBezTo>
                <a:cubicBezTo>
                  <a:pt x="684421" y="254891"/>
                  <a:pt x="688070" y="259235"/>
                  <a:pt x="680495" y="251659"/>
                </a:cubicBezTo>
                <a:cubicBezTo>
                  <a:pt x="672965" y="229068"/>
                  <a:pt x="683468" y="256615"/>
                  <a:pt x="672520" y="238369"/>
                </a:cubicBezTo>
                <a:cubicBezTo>
                  <a:pt x="663959" y="224101"/>
                  <a:pt x="677772" y="235667"/>
                  <a:pt x="661888" y="225078"/>
                </a:cubicBezTo>
                <a:cubicBezTo>
                  <a:pt x="657272" y="211230"/>
                  <a:pt x="662254" y="222213"/>
                  <a:pt x="653913" y="211787"/>
                </a:cubicBezTo>
                <a:cubicBezTo>
                  <a:pt x="651917" y="209293"/>
                  <a:pt x="651091" y="205809"/>
                  <a:pt x="648597" y="203813"/>
                </a:cubicBezTo>
                <a:cubicBezTo>
                  <a:pt x="646409" y="202063"/>
                  <a:pt x="643281" y="202041"/>
                  <a:pt x="640623" y="201155"/>
                </a:cubicBezTo>
                <a:cubicBezTo>
                  <a:pt x="637079" y="197611"/>
                  <a:pt x="634745" y="192107"/>
                  <a:pt x="629990" y="190522"/>
                </a:cubicBezTo>
                <a:lnTo>
                  <a:pt x="614041" y="185206"/>
                </a:lnTo>
                <a:cubicBezTo>
                  <a:pt x="612269" y="182548"/>
                  <a:pt x="611219" y="179228"/>
                  <a:pt x="608725" y="177232"/>
                </a:cubicBezTo>
                <a:cubicBezTo>
                  <a:pt x="606537" y="175482"/>
                  <a:pt x="603154" y="176015"/>
                  <a:pt x="600751" y="174573"/>
                </a:cubicBezTo>
                <a:cubicBezTo>
                  <a:pt x="598602" y="173284"/>
                  <a:pt x="597206" y="171029"/>
                  <a:pt x="595434" y="169257"/>
                </a:cubicBezTo>
                <a:cubicBezTo>
                  <a:pt x="593662" y="163941"/>
                  <a:pt x="594781" y="156416"/>
                  <a:pt x="590118" y="153308"/>
                </a:cubicBezTo>
                <a:cubicBezTo>
                  <a:pt x="584200" y="149363"/>
                  <a:pt x="581154" y="148085"/>
                  <a:pt x="576827" y="142676"/>
                </a:cubicBezTo>
                <a:cubicBezTo>
                  <a:pt x="568082" y="131745"/>
                  <a:pt x="576186" y="136259"/>
                  <a:pt x="563537" y="132043"/>
                </a:cubicBezTo>
                <a:cubicBezTo>
                  <a:pt x="561765" y="130271"/>
                  <a:pt x="560177" y="128293"/>
                  <a:pt x="558220" y="126727"/>
                </a:cubicBezTo>
                <a:cubicBezTo>
                  <a:pt x="549632" y="119857"/>
                  <a:pt x="546925" y="121746"/>
                  <a:pt x="539613" y="110778"/>
                </a:cubicBezTo>
                <a:cubicBezTo>
                  <a:pt x="523252" y="86236"/>
                  <a:pt x="544130" y="116425"/>
                  <a:pt x="528981" y="97487"/>
                </a:cubicBezTo>
                <a:cubicBezTo>
                  <a:pt x="526985" y="94992"/>
                  <a:pt x="525924" y="91772"/>
                  <a:pt x="523665" y="89513"/>
                </a:cubicBezTo>
                <a:cubicBezTo>
                  <a:pt x="521406" y="87254"/>
                  <a:pt x="518185" y="86193"/>
                  <a:pt x="515690" y="84197"/>
                </a:cubicBezTo>
                <a:cubicBezTo>
                  <a:pt x="513733" y="82631"/>
                  <a:pt x="512523" y="80169"/>
                  <a:pt x="510374" y="78880"/>
                </a:cubicBezTo>
                <a:cubicBezTo>
                  <a:pt x="507971" y="77438"/>
                  <a:pt x="505057" y="77108"/>
                  <a:pt x="502399" y="76222"/>
                </a:cubicBezTo>
                <a:cubicBezTo>
                  <a:pt x="479551" y="60990"/>
                  <a:pt x="508456" y="79250"/>
                  <a:pt x="486451" y="68248"/>
                </a:cubicBezTo>
                <a:cubicBezTo>
                  <a:pt x="483593" y="66819"/>
                  <a:pt x="480971" y="64928"/>
                  <a:pt x="478476" y="62932"/>
                </a:cubicBezTo>
                <a:cubicBezTo>
                  <a:pt x="476519" y="61366"/>
                  <a:pt x="475309" y="58904"/>
                  <a:pt x="473160" y="57615"/>
                </a:cubicBezTo>
                <a:cubicBezTo>
                  <a:pt x="470757" y="56173"/>
                  <a:pt x="467843" y="55843"/>
                  <a:pt x="465185" y="54957"/>
                </a:cubicBezTo>
                <a:lnTo>
                  <a:pt x="441262" y="39008"/>
                </a:lnTo>
                <a:lnTo>
                  <a:pt x="433288" y="33692"/>
                </a:lnTo>
                <a:cubicBezTo>
                  <a:pt x="430630" y="31920"/>
                  <a:pt x="427572" y="30635"/>
                  <a:pt x="425313" y="28376"/>
                </a:cubicBezTo>
                <a:cubicBezTo>
                  <a:pt x="423541" y="26604"/>
                  <a:pt x="421563" y="25016"/>
                  <a:pt x="419997" y="23059"/>
                </a:cubicBezTo>
                <a:cubicBezTo>
                  <a:pt x="418001" y="20564"/>
                  <a:pt x="417176" y="17081"/>
                  <a:pt x="414681" y="15085"/>
                </a:cubicBezTo>
                <a:cubicBezTo>
                  <a:pt x="412493" y="13335"/>
                  <a:pt x="409364" y="13313"/>
                  <a:pt x="406706" y="12427"/>
                </a:cubicBezTo>
                <a:cubicBezTo>
                  <a:pt x="404048" y="9769"/>
                  <a:pt x="402018" y="6279"/>
                  <a:pt x="398732" y="4453"/>
                </a:cubicBezTo>
                <a:cubicBezTo>
                  <a:pt x="386135" y="-2545"/>
                  <a:pt x="374365" y="465"/>
                  <a:pt x="366834" y="1794"/>
                </a:cubicBezTo>
                <a:close/>
              </a:path>
            </a:pathLst>
          </a:custGeom>
          <a:solidFill>
            <a:schemeClr val="accent2">
              <a:lumMod val="75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013800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720500" cy="4140000"/>
          </a:xfrm>
        </p:spPr>
        <p:txBody>
          <a:bodyPr anchor="ctr">
            <a:normAutofit fontScale="92500" lnSpcReduction="10000"/>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dirty="0">
                <a:cs typeface="Courier New" panose="02070309020205020404" pitchFamily="49" charset="0"/>
              </a:rPr>
              <a:t>Exemple : rechercher le numéro des employés qui travaillent sur les projets p10346 et p10349</a:t>
            </a:r>
          </a:p>
          <a:p>
            <a:pPr marL="0" indent="0">
              <a:buNone/>
            </a:pPr>
            <a:endParaRPr lang="fr-BE" dirty="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'p10346'</a:t>
            </a:r>
          </a:p>
          <a:p>
            <a:pPr marL="0" indent="0">
              <a:buNone/>
            </a:pP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INTERSECT</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'p10349';</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524051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043490" y="2051999"/>
                <a:ext cx="7720500" cy="4140000"/>
              </a:xfrm>
            </p:spPr>
            <p:txBody>
              <a:bodyPr anchor="ctr">
                <a:normAutofit fontScale="92500" lnSpcReduction="10000"/>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dirty="0">
                    <a:cs typeface="Courier New" panose="02070309020205020404" pitchFamily="49" charset="0"/>
                  </a:rPr>
                  <a:t>Rappel :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A </a:t>
                </a:r>
                <a14:m>
                  <m:oMath xmlns:m="http://schemas.openxmlformats.org/officeDocument/2006/math">
                    <m:r>
                      <a:rPr lang="fr-BE" i="1"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m:t>
                    </m:r>
                  </m:oMath>
                </a14:m>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B = A – (A – B) = B – (B – A)</a:t>
                </a: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'p10346'</a:t>
                </a:r>
              </a:p>
              <a:p>
                <a:pPr marL="0" indent="0">
                  <a:buNone/>
                </a:pP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MINUS</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a:t>
                </a:r>
                <a:r>
                  <a:rPr lang="fr-BE" sz="2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a:t>
                </a: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'p10346'</a:t>
                </a:r>
              </a:p>
              <a:p>
                <a:pPr marL="0" indent="0">
                  <a:buNone/>
                </a:pP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     MINUS</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SELECT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'p10349'</a:t>
                </a:r>
                <a:r>
                  <a:rPr lang="fr-BE" sz="2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a:t>
                </a:r>
                <a:r>
                  <a:rPr lang="fr-BE" sz="2000" b="1" dirty="0">
                    <a:latin typeface="Courier New" panose="02070309020205020404" pitchFamily="49" charset="0"/>
                    <a:cs typeface="Courier New" panose="02070309020205020404" pitchFamily="49" charset="0"/>
                  </a:rPr>
                  <a:t>;</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043490" y="2051999"/>
                <a:ext cx="7720500" cy="4140000"/>
              </a:xfrm>
              <a:blipFill rotWithShape="1">
                <a:blip r:embed="rId3"/>
                <a:stretch>
                  <a:fillRect l="-947" t="-589" b="-1325"/>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51448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89" y="2114116"/>
            <a:ext cx="7720500" cy="4140000"/>
          </a:xfrm>
        </p:spPr>
        <p:txBody>
          <a:bodyPr anchor="ctr">
            <a:normAutofit lnSpcReduction="10000"/>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dirty="0">
                <a:cs typeface="Courier New" panose="02070309020205020404" pitchFamily="49" charset="0"/>
              </a:rPr>
              <a:t>Requêtes erronées :</a:t>
            </a:r>
          </a:p>
          <a:p>
            <a:pPr marL="0" indent="0">
              <a:buNone/>
            </a:pPr>
            <a:r>
              <a:rPr lang="fr-BE" dirty="0">
                <a:cs typeface="Courier New" panose="02070309020205020404" pitchFamily="49" charset="0"/>
              </a:rPr>
              <a:t>Afficher le numéro des employés qui travaillent sur les projets p10346 et p10349</a:t>
            </a:r>
          </a:p>
          <a:p>
            <a:pPr marL="0" indent="0">
              <a:buNone/>
            </a:pPr>
            <a:endParaRPr lang="fr-BE" dirty="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'p10346' AND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'p10349';</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NumSecu</a:t>
            </a: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IN ('p10346', 'p10349');</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123054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4. Le langage de manipulation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Recherche de base</a:t>
            </a:r>
          </a:p>
          <a:p>
            <a:pPr marL="514350" indent="-514350">
              <a:buFont typeface="+mj-lt"/>
              <a:buAutoNum type="arabicPeriod"/>
            </a:pPr>
            <a:r>
              <a:rPr lang="fr-BE" dirty="0"/>
              <a:t>Recherche de base avec jointure</a:t>
            </a:r>
          </a:p>
          <a:p>
            <a:pPr marL="514350" indent="-514350">
              <a:buFont typeface="+mj-lt"/>
              <a:buAutoNum type="arabicPeriod"/>
            </a:pPr>
            <a:r>
              <a:rPr lang="fr-BE" dirty="0"/>
              <a:t>Expressions SQL</a:t>
            </a:r>
          </a:p>
          <a:p>
            <a:pPr marL="514350" indent="-514350">
              <a:buFont typeface="+mj-lt"/>
              <a:buAutoNum type="arabicPeriod"/>
            </a:pPr>
            <a:r>
              <a:rPr lang="fr-BE" dirty="0"/>
              <a:t>Tri</a:t>
            </a:r>
          </a:p>
          <a:p>
            <a:pPr marL="514350" indent="-514350">
              <a:buFont typeface="+mj-lt"/>
              <a:buAutoNum type="arabicPeriod"/>
            </a:pPr>
            <a:r>
              <a:rPr lang="fr-BE" dirty="0"/>
              <a:t>Groupement de lignes</a:t>
            </a:r>
          </a:p>
          <a:p>
            <a:pPr marL="514350" indent="-514350">
              <a:buFont typeface="+mj-lt"/>
              <a:buAutoNum type="arabicPeriod"/>
            </a:pPr>
            <a:r>
              <a:rPr lang="fr-BE" dirty="0"/>
              <a:t>Sélections imbriquées</a:t>
            </a:r>
          </a:p>
          <a:p>
            <a:pPr marL="514350" indent="-514350">
              <a:buFont typeface="+mj-lt"/>
              <a:buAutoNum type="arabicPeriod"/>
            </a:pPr>
            <a:r>
              <a:rPr lang="fr-BE" dirty="0"/>
              <a:t>Utilisation de "EXISTS"</a:t>
            </a:r>
          </a:p>
          <a:p>
            <a:pPr marL="514350" indent="-514350">
              <a:buFont typeface="+mj-lt"/>
              <a:buAutoNum type="arabicPeriod"/>
            </a:pPr>
            <a:r>
              <a:rPr lang="fr-BE" dirty="0"/>
              <a:t>Mise à jour des données</a:t>
            </a:r>
          </a:p>
        </p:txBody>
      </p:sp>
      <p:sp>
        <p:nvSpPr>
          <p:cNvPr id="5" name="Espace réservé du pied de page 4"/>
          <p:cNvSpPr>
            <a:spLocks noGrp="1"/>
          </p:cNvSpPr>
          <p:nvPr>
            <p:ph type="ftr" sz="quarter" idx="11"/>
          </p:nvPr>
        </p:nvSpPr>
        <p:spPr/>
        <p:txBody>
          <a:bodyPr/>
          <a:lstStyle/>
          <a:p>
            <a:r>
              <a:rPr lang="fr-BE" dirty="0"/>
              <a:t>SGBD – Chapitre 4 : Le langage de manipulation des données</a:t>
            </a:r>
          </a:p>
        </p:txBody>
      </p:sp>
    </p:spTree>
    <p:extLst>
      <p:ext uri="{BB962C8B-B14F-4D97-AF65-F5344CB8AC3E}">
        <p14:creationId xmlns:p14="http://schemas.microsoft.com/office/powerpoint/2010/main" val="25537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74A50F"/>
                                      </p:to>
                                    </p:animClr>
                                    <p:animClr clrSpc="rgb" dir="cw">
                                      <p:cBhvr>
                                        <p:cTn id="7" dur="500" fill="hold"/>
                                        <p:tgtEl>
                                          <p:spTgt spid="3">
                                            <p:txEl>
                                              <p:pRg st="0" end="0"/>
                                            </p:txEl>
                                          </p:spTgt>
                                        </p:tgtEl>
                                        <p:attrNameLst>
                                          <p:attrName>fillcolor</p:attrName>
                                        </p:attrNameLst>
                                      </p:cBhvr>
                                      <p:to>
                                        <a:srgbClr val="74A50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661123" cy="4140000"/>
          </a:xfrm>
        </p:spPr>
        <p:txBody>
          <a:bodyPr anchor="ctr">
            <a:normAutofit/>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A  </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a:t>
            </a:r>
            <a:r>
              <a:rPr lang="fr-BE" sz="2000" b="1" dirty="0">
                <a:latin typeface="Courier New" panose="02070309020205020404" pitchFamily="49" charset="0"/>
                <a:cs typeface="Courier New" panose="02070309020205020404" pitchFamily="49" charset="0"/>
              </a:rPr>
              <a:t> </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CORRESPONDING BY </a:t>
            </a:r>
            <a:r>
              <a:rPr lang="fr-BE" sz="2000" b="1" dirty="0">
                <a:latin typeface="Courier New" panose="02070309020205020404" pitchFamily="49" charset="0"/>
                <a:cs typeface="Courier New" panose="02070309020205020404" pitchFamily="49" charset="0"/>
              </a:rPr>
              <a:t>(</a:t>
            </a:r>
            <a:r>
              <a:rPr lang="fr-BE" sz="2000" b="1" dirty="0" err="1">
                <a:solidFill>
                  <a:srgbClr val="187CCE"/>
                </a:solidFill>
                <a:latin typeface="Courier New" panose="02070309020205020404" pitchFamily="49" charset="0"/>
                <a:cs typeface="Courier New" panose="02070309020205020404" pitchFamily="49" charset="0"/>
              </a:rPr>
              <a:t>liste_colonne</a:t>
            </a:r>
            <a:r>
              <a:rPr lang="fr-BE" sz="2000" b="1" dirty="0">
                <a:latin typeface="Courier New" panose="02070309020205020404" pitchFamily="49" charset="0"/>
                <a:cs typeface="Courier New" panose="02070309020205020404" pitchFamily="49" charset="0"/>
              </a:rPr>
              <a:t>) B</a:t>
            </a:r>
          </a:p>
          <a:p>
            <a:pPr marL="0" indent="0">
              <a:buNone/>
            </a:pPr>
            <a:r>
              <a:rPr lang="fr-BE" sz="2000" b="1" dirty="0">
                <a:latin typeface="Courier New" panose="02070309020205020404" pitchFamily="49" charset="0"/>
                <a:cs typeface="Courier New" panose="02070309020205020404" pitchFamily="49" charset="0"/>
              </a:rPr>
              <a:t>   </a:t>
            </a:r>
          </a:p>
          <a:p>
            <a:pPr marL="0" indent="0">
              <a:buNone/>
            </a:pPr>
            <a:r>
              <a:rPr lang="fr-BE" dirty="0"/>
              <a:t>Est l'intersection (au sens de la théorie des ensembles) de AC et de BC.  Le résultat ne contient donc pas de lignes dupliquées.</a:t>
            </a:r>
          </a:p>
          <a:p>
            <a:pPr marL="0" indent="0">
              <a:buNone/>
            </a:pPr>
            <a:endParaRPr lang="fr-BE" dirty="0"/>
          </a:p>
          <a:p>
            <a:pPr marL="0" indent="0">
              <a:buNone/>
            </a:pPr>
            <a:r>
              <a:rPr lang="fr-BE" dirty="0"/>
              <a:t>(pas supporté par Oracle !!!!)</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3246662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423615" cy="4140000"/>
          </a:xfrm>
        </p:spPr>
        <p:txBody>
          <a:bodyPr anchor="ctr">
            <a:normAutofit/>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dirty="0"/>
              <a:t>Exemple : Afficher le nom et le prénom des employés qui travaillent sur le projet p10346 et sur le projet p10349</a:t>
            </a:r>
          </a:p>
          <a:p>
            <a:pPr marL="0" indent="0">
              <a:buNone/>
            </a:pPr>
            <a:endParaRPr lang="fr-BE" dirty="0"/>
          </a:p>
          <a:p>
            <a:pPr marL="0" indent="0">
              <a:buNone/>
            </a:pPr>
            <a:r>
              <a:rPr lang="fr-BE" sz="2000" b="1" dirty="0">
                <a:latin typeface="Courier New" panose="02070309020205020404" pitchFamily="49" charset="0"/>
                <a:cs typeface="Courier New" panose="02070309020205020404" pitchFamily="49" charset="0"/>
              </a:rPr>
              <a:t>SELECT *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'p10346'</a:t>
            </a:r>
          </a:p>
          <a:p>
            <a:pPr marL="0" indent="0">
              <a:buNone/>
            </a:pP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INTERSECT CORRESPONDING BY (nom, </a:t>
            </a:r>
            <a:r>
              <a:rPr lang="fr-BE" sz="20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prenom</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 FROM </a:t>
            </a:r>
            <a:r>
              <a:rPr lang="fr-BE" sz="2000" b="1" dirty="0" err="1">
                <a:latin typeface="Courier New" panose="02070309020205020404" pitchFamily="49" charset="0"/>
                <a:cs typeface="Courier New" panose="02070309020205020404" pitchFamily="49" charset="0"/>
              </a:rPr>
              <a:t>EmpPro</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Numpro</a:t>
            </a:r>
            <a:r>
              <a:rPr lang="fr-BE" sz="2000" b="1" dirty="0">
                <a:latin typeface="Courier New" panose="02070309020205020404" pitchFamily="49" charset="0"/>
                <a:cs typeface="Courier New" panose="02070309020205020404" pitchFamily="49" charset="0"/>
              </a:rPr>
              <a:t> = 'p10349';</a:t>
            </a:r>
            <a:endParaRPr lang="fr-BE" dirty="0"/>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2508569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1043490" y="2051999"/>
            <a:ext cx="7661123" cy="4140000"/>
          </a:xfrm>
        </p:spPr>
        <p:txBody>
          <a:bodyPr anchor="ctr">
            <a:normAutofit/>
          </a:bodyPr>
          <a:lstStyle/>
          <a:p>
            <a:pPr marL="0" indent="0" algn="ct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Intersection</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A  </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INTERSECT</a:t>
            </a:r>
            <a:r>
              <a:rPr lang="fr-BE" sz="2000" b="1" dirty="0">
                <a:latin typeface="Courier New" panose="02070309020205020404" pitchFamily="49" charset="0"/>
                <a:cs typeface="Courier New" panose="02070309020205020404" pitchFamily="49" charset="0"/>
              </a:rPr>
              <a:t> </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CORRESPONDING    </a:t>
            </a:r>
            <a:r>
              <a:rPr lang="fr-BE" sz="2000" b="1" dirty="0">
                <a:latin typeface="Courier New" panose="02070309020205020404" pitchFamily="49" charset="0"/>
                <a:cs typeface="Courier New" panose="02070309020205020404" pitchFamily="49" charset="0"/>
              </a:rPr>
              <a:t>B</a:t>
            </a:r>
          </a:p>
          <a:p>
            <a:pPr marL="0" indent="0">
              <a:buNone/>
            </a:pPr>
            <a:r>
              <a:rPr lang="fr-BE" sz="2000" b="1" dirty="0">
                <a:latin typeface="Courier New" panose="02070309020205020404" pitchFamily="49" charset="0"/>
                <a:cs typeface="Courier New" panose="02070309020205020404" pitchFamily="49" charset="0"/>
              </a:rPr>
              <a:t>   </a:t>
            </a:r>
          </a:p>
          <a:p>
            <a:pPr marL="0" indent="0">
              <a:buNone/>
            </a:pPr>
            <a:r>
              <a:rPr lang="fr-BE" i="1" dirty="0" err="1"/>
              <a:t>liste_colonne</a:t>
            </a:r>
            <a:r>
              <a:rPr lang="fr-BE" dirty="0"/>
              <a:t> est constituée de toutes les colonnes communes à A et B</a:t>
            </a:r>
            <a:endParaRPr lang="fr-BE" i="1" dirty="0"/>
          </a:p>
          <a:p>
            <a:pPr marL="0" indent="0">
              <a:buNone/>
            </a:pPr>
            <a:endParaRPr lang="fr-BE" dirty="0"/>
          </a:p>
          <a:p>
            <a:pPr marL="0" indent="0">
              <a:buNone/>
            </a:pPr>
            <a:r>
              <a:rPr lang="fr-BE" dirty="0"/>
              <a:t>(pas supporté par Oracle !!!!)</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1190476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24333" cy="1143000"/>
          </a:xfrm>
        </p:spPr>
        <p:txBody>
          <a:bodyPr>
            <a:normAutofit fontScale="90000"/>
          </a:bodyPr>
          <a:lstStyle/>
          <a:p>
            <a:pPr algn="r"/>
            <a:r>
              <a:rPr lang="fr-BE" dirty="0"/>
              <a:t>Chapitre 4. LMD</a:t>
            </a:r>
            <a:br>
              <a:rPr lang="fr-BE" dirty="0"/>
            </a:br>
            <a:r>
              <a:rPr lang="fr-BE" sz="3200" dirty="0"/>
              <a:t>2. Recherche de base (</a:t>
            </a:r>
            <a:r>
              <a:rPr lang="fr-BE" sz="2000" dirty="0"/>
              <a:t>Union, intersection, différence</a:t>
            </a:r>
            <a:r>
              <a:rPr lang="fr-BE" sz="3200" dirty="0"/>
              <a:t>)</a:t>
            </a:r>
          </a:p>
        </p:txBody>
      </p:sp>
      <p:sp>
        <p:nvSpPr>
          <p:cNvPr id="3" name="Espace réservé du contenu 2"/>
          <p:cNvSpPr>
            <a:spLocks noGrp="1"/>
          </p:cNvSpPr>
          <p:nvPr>
            <p:ph idx="1"/>
          </p:nvPr>
        </p:nvSpPr>
        <p:spPr>
          <a:xfrm>
            <a:off x="843148" y="2051999"/>
            <a:ext cx="7861465" cy="4336926"/>
          </a:xfrm>
        </p:spPr>
        <p:txBody>
          <a:bodyPr anchor="ctr">
            <a:normAutofit fontScale="92500"/>
          </a:bodyPr>
          <a:lstStyle/>
          <a:p>
            <a:pPr marL="0" indent="0">
              <a:buNone/>
            </a:pPr>
            <a:r>
              <a:rPr lang="fr-BE" dirty="0"/>
              <a:t>Exercices sur les opérateurs ensemblistes</a:t>
            </a:r>
          </a:p>
          <a:p>
            <a:pPr indent="-342900">
              <a:buFont typeface="Wingdings" panose="05000000000000000000" pitchFamily="2" charset="2"/>
              <a:buChar char="Ø"/>
            </a:pPr>
            <a:r>
              <a:rPr lang="fr-BE" dirty="0"/>
              <a:t>Afficher le numéro des départements composés uniquement de femmes, sachant que le numéro de département peut-être inconnu</a:t>
            </a:r>
          </a:p>
          <a:p>
            <a:pPr indent="-342900">
              <a:buFont typeface="Wingdings" panose="05000000000000000000" pitchFamily="2" charset="2"/>
              <a:buChar char="Ø"/>
            </a:pPr>
            <a:r>
              <a:rPr lang="fr-BE" dirty="0"/>
              <a:t>Afficher le numéro des départements composés d'hommes et de femmes, sachant que le numéro de département peut-être inconnu</a:t>
            </a:r>
          </a:p>
          <a:p>
            <a:pPr indent="-342900">
              <a:buFont typeface="Wingdings" panose="05000000000000000000" pitchFamily="2" charset="2"/>
              <a:buChar char="Ø"/>
            </a:pPr>
            <a:r>
              <a:rPr lang="fr-BE" dirty="0"/>
              <a:t>Afficher le numéro des départements composés d'employés habitant à Liège ou Herstal, sachant …</a:t>
            </a:r>
          </a:p>
          <a:p>
            <a:pPr indent="-342900">
              <a:buFont typeface="Wingdings" panose="05000000000000000000" pitchFamily="2" charset="2"/>
              <a:buChar char="Ø"/>
            </a:pPr>
            <a:r>
              <a:rPr lang="fr-BE" dirty="0"/>
              <a:t>Afficher le numéro des employés qui ne dirigent personne, sachant qu'un chef de département doit être chef d'au moins un employé</a:t>
            </a:r>
          </a:p>
        </p:txBody>
      </p:sp>
      <p:sp>
        <p:nvSpPr>
          <p:cNvPr id="5" name="Espace réservé du pied de page 4"/>
          <p:cNvSpPr>
            <a:spLocks noGrp="1"/>
          </p:cNvSpPr>
          <p:nvPr>
            <p:ph type="ftr" sz="quarter" idx="11"/>
          </p:nvPr>
        </p:nvSpPr>
        <p:spPr/>
        <p:txBody>
          <a:bodyPr/>
          <a:lstStyle/>
          <a:p>
            <a:r>
              <a:rPr lang="fr-BE" dirty="0"/>
              <a:t>SGBD – Chapitre 4 : LMD / 2. Recherche de base</a:t>
            </a:r>
          </a:p>
        </p:txBody>
      </p:sp>
    </p:spTree>
    <p:extLst>
      <p:ext uri="{BB962C8B-B14F-4D97-AF65-F5344CB8AC3E}">
        <p14:creationId xmlns:p14="http://schemas.microsoft.com/office/powerpoint/2010/main" val="1116455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4. Le langage de manipulation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Recherche de base</a:t>
            </a:r>
          </a:p>
          <a:p>
            <a:pPr marL="514350" indent="-514350">
              <a:buFont typeface="+mj-lt"/>
              <a:buAutoNum type="arabicPeriod"/>
            </a:pPr>
            <a:r>
              <a:rPr lang="fr-BE" dirty="0"/>
              <a:t>Recherche de base avec jointure</a:t>
            </a:r>
          </a:p>
          <a:p>
            <a:pPr marL="514350" indent="-514350">
              <a:buFont typeface="+mj-lt"/>
              <a:buAutoNum type="arabicPeriod"/>
            </a:pPr>
            <a:r>
              <a:rPr lang="fr-BE" dirty="0"/>
              <a:t>Expressions SQL</a:t>
            </a:r>
          </a:p>
          <a:p>
            <a:pPr marL="514350" indent="-514350">
              <a:buFont typeface="+mj-lt"/>
              <a:buAutoNum type="arabicPeriod"/>
            </a:pPr>
            <a:r>
              <a:rPr lang="fr-BE" dirty="0"/>
              <a:t>Tri</a:t>
            </a:r>
          </a:p>
          <a:p>
            <a:pPr marL="514350" indent="-514350">
              <a:buFont typeface="+mj-lt"/>
              <a:buAutoNum type="arabicPeriod"/>
            </a:pPr>
            <a:r>
              <a:rPr lang="fr-BE" dirty="0"/>
              <a:t>Groupement de lignes</a:t>
            </a:r>
          </a:p>
          <a:p>
            <a:pPr marL="514350" indent="-514350">
              <a:buFont typeface="+mj-lt"/>
              <a:buAutoNum type="arabicPeriod"/>
            </a:pPr>
            <a:r>
              <a:rPr lang="fr-BE" dirty="0"/>
              <a:t>Sélections imbriquées</a:t>
            </a:r>
          </a:p>
          <a:p>
            <a:pPr marL="514350" indent="-514350">
              <a:buFont typeface="+mj-lt"/>
              <a:buAutoNum type="arabicPeriod"/>
            </a:pPr>
            <a:r>
              <a:rPr lang="fr-BE" dirty="0"/>
              <a:t>Utilisation de "EXISTS"</a:t>
            </a:r>
          </a:p>
          <a:p>
            <a:pPr marL="514350" indent="-514350">
              <a:buFont typeface="+mj-lt"/>
              <a:buAutoNum type="arabicPeriod"/>
            </a:pPr>
            <a:r>
              <a:rPr lang="fr-BE" dirty="0"/>
              <a:t>Mise à jour des données</a:t>
            </a:r>
          </a:p>
        </p:txBody>
      </p:sp>
      <p:sp>
        <p:nvSpPr>
          <p:cNvPr id="5" name="Espace réservé du pied de page 4"/>
          <p:cNvSpPr>
            <a:spLocks noGrp="1"/>
          </p:cNvSpPr>
          <p:nvPr>
            <p:ph type="ftr" sz="quarter" idx="11"/>
          </p:nvPr>
        </p:nvSpPr>
        <p:spPr/>
        <p:txBody>
          <a:bodyPr/>
          <a:lstStyle/>
          <a:p>
            <a:r>
              <a:rPr lang="fr-BE" dirty="0"/>
              <a:t>SGBD – Chapitre 4 : Le langage de manipulation des données</a:t>
            </a:r>
          </a:p>
        </p:txBody>
      </p:sp>
    </p:spTree>
    <p:extLst>
      <p:ext uri="{BB962C8B-B14F-4D97-AF65-F5344CB8AC3E}">
        <p14:creationId xmlns:p14="http://schemas.microsoft.com/office/powerpoint/2010/main" val="135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Jointure croisée, le produit cartésien</a:t>
            </a:r>
          </a:p>
          <a:p>
            <a:pPr indent="-342900">
              <a:buFont typeface="Wingdings" panose="05000000000000000000" pitchFamily="2" charset="2"/>
              <a:buChar char="Ø"/>
            </a:pPr>
            <a:r>
              <a:rPr lang="fr-BE" dirty="0"/>
              <a:t>Jointure prédicative ou jointure manuelle</a:t>
            </a:r>
          </a:p>
          <a:p>
            <a:pPr indent="-342900">
              <a:buFont typeface="Wingdings" panose="05000000000000000000" pitchFamily="2" charset="2"/>
              <a:buChar char="Ø"/>
            </a:pPr>
            <a:r>
              <a:rPr lang="fr-BE" dirty="0"/>
              <a:t>Auto-jointure</a:t>
            </a:r>
          </a:p>
          <a:p>
            <a:pPr indent="-342900">
              <a:buFont typeface="Wingdings" panose="05000000000000000000" pitchFamily="2" charset="2"/>
              <a:buChar char="Ø"/>
            </a:pPr>
            <a:r>
              <a:rPr lang="fr-BE" dirty="0"/>
              <a:t>Jointure naturelle</a:t>
            </a:r>
          </a:p>
          <a:p>
            <a:pPr indent="-342900">
              <a:buFont typeface="Wingdings" panose="05000000000000000000" pitchFamily="2" charset="2"/>
              <a:buChar char="Ø"/>
            </a:pPr>
            <a:r>
              <a:rPr lang="fr-BE" dirty="0"/>
              <a:t>Jointure interne</a:t>
            </a:r>
          </a:p>
          <a:p>
            <a:pPr indent="-342900">
              <a:buFont typeface="Wingdings" panose="05000000000000000000" pitchFamily="2" charset="2"/>
              <a:buChar char="Ø"/>
            </a:pPr>
            <a:r>
              <a:rPr lang="fr-BE" dirty="0"/>
              <a:t>Jointure externe</a:t>
            </a:r>
          </a:p>
          <a:p>
            <a:pPr indent="-342900">
              <a:buFont typeface="Wingdings" panose="05000000000000000000" pitchFamily="2" charset="2"/>
              <a:buChar char="Ø"/>
            </a:pPr>
            <a:r>
              <a:rPr lang="fr-BE" dirty="0"/>
              <a:t>Jointure d'union</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2464245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fontScale="92500"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 croisée, le produit cartésien</a:t>
            </a:r>
          </a:p>
          <a:p>
            <a:pPr indent="-342900">
              <a:buFont typeface="Wingdings" panose="05000000000000000000" pitchFamily="2" charset="2"/>
              <a:buChar char="Ø"/>
            </a:pPr>
            <a:endPar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r>
              <a:rPr lang="fr-BE" sz="2000" b="1" dirty="0">
                <a:latin typeface="Courier New" panose="02070309020205020404" pitchFamily="49" charset="0"/>
                <a:cs typeface="Courier New" panose="02070309020205020404" pitchFamily="49" charset="0"/>
              </a:rPr>
              <a:t>SELECT * </a:t>
            </a:r>
          </a:p>
          <a:p>
            <a:pPr marL="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Départements;</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 </a:t>
            </a:r>
          </a:p>
          <a:p>
            <a:pPr marL="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Departements</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employes.NumSecu</a:t>
            </a:r>
            <a:r>
              <a:rPr lang="fr-BE" sz="2000" b="1" dirty="0">
                <a:latin typeface="Courier New" panose="02070309020205020404" pitchFamily="49" charset="0"/>
                <a:cs typeface="Courier New" panose="02070309020205020404" pitchFamily="49" charset="0"/>
              </a:rPr>
              <a:t> &gt; 900000;</a:t>
            </a:r>
            <a:endPar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endPar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 </a:t>
            </a:r>
          </a:p>
          <a:p>
            <a:pPr marL="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CROSS JOIN </a:t>
            </a:r>
            <a:r>
              <a:rPr lang="fr-BE" sz="2000" b="1" dirty="0" err="1">
                <a:latin typeface="Courier New" panose="02070309020205020404" pitchFamily="49" charset="0"/>
                <a:cs typeface="Courier New" panose="02070309020205020404" pitchFamily="49" charset="0"/>
              </a:rPr>
              <a:t>Departements</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employes.NumSecu</a:t>
            </a:r>
            <a:r>
              <a:rPr lang="fr-BE" sz="2000" b="1" dirty="0">
                <a:latin typeface="Courier New" panose="02070309020205020404" pitchFamily="49" charset="0"/>
                <a:cs typeface="Courier New" panose="02070309020205020404" pitchFamily="49" charset="0"/>
              </a:rPr>
              <a:t> &gt; 900000;</a:t>
            </a:r>
          </a:p>
          <a:p>
            <a:pPr marL="0" indent="0">
              <a:buNone/>
            </a:pPr>
            <a:endParaRPr lang="fr-BE"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2257227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 prédicative ou jointure manuelle</a:t>
            </a:r>
          </a:p>
          <a:p>
            <a:pPr marL="0" indent="0">
              <a:buNone/>
            </a:pPr>
            <a:endPar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r>
              <a:rPr lang="fr-BE" sz="1900" b="1" dirty="0">
                <a:latin typeface="Courier New" panose="02070309020205020404" pitchFamily="49" charset="0"/>
                <a:cs typeface="Courier New" panose="02070309020205020404" pitchFamily="49" charset="0"/>
              </a:rPr>
              <a:t>SELECT Nom, </a:t>
            </a:r>
            <a:r>
              <a:rPr lang="fr-BE" sz="1900" b="1" dirty="0" err="1">
                <a:latin typeface="Courier New" panose="02070309020205020404" pitchFamily="49" charset="0"/>
                <a:cs typeface="Courier New" panose="02070309020205020404" pitchFamily="49" charset="0"/>
              </a:rPr>
              <a:t>NomPro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Projets</a:t>
            </a:r>
          </a:p>
          <a:p>
            <a:pPr marL="0" indent="0">
              <a:buNone/>
            </a:pPr>
            <a:r>
              <a:rPr lang="fr-BE" sz="1900" b="1" dirty="0">
                <a:latin typeface="Courier New" panose="02070309020205020404" pitchFamily="49" charset="0"/>
                <a:cs typeface="Courier New" panose="02070309020205020404" pitchFamily="49" charset="0"/>
              </a:rPr>
              <a:t>WHERE </a:t>
            </a:r>
            <a:r>
              <a:rPr lang="fr-BE" sz="1900" b="1" dirty="0" err="1">
                <a:latin typeface="Courier New" panose="02070309020205020404" pitchFamily="49" charset="0"/>
                <a:cs typeface="Courier New" panose="02070309020205020404" pitchFamily="49" charset="0"/>
              </a:rPr>
              <a:t>Employes.NumSecu</a:t>
            </a:r>
            <a:r>
              <a:rPr lang="fr-BE" sz="1900" b="1" dirty="0">
                <a:latin typeface="Courier New" panose="02070309020205020404" pitchFamily="49" charset="0"/>
                <a:cs typeface="Courier New" panose="02070309020205020404" pitchFamily="49" charset="0"/>
              </a:rPr>
              <a:t> = </a:t>
            </a:r>
            <a:r>
              <a:rPr lang="fr-BE" sz="1900" b="1" dirty="0" err="1">
                <a:latin typeface="Courier New" panose="02070309020205020404" pitchFamily="49" charset="0"/>
                <a:cs typeface="Courier New" panose="02070309020205020404" pitchFamily="49" charset="0"/>
              </a:rPr>
              <a:t>EmpPro.NumSecu</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AND </a:t>
            </a:r>
            <a:r>
              <a:rPr lang="fr-BE" sz="1900" b="1" dirty="0" err="1">
                <a:latin typeface="Courier New" panose="02070309020205020404" pitchFamily="49" charset="0"/>
                <a:cs typeface="Courier New" panose="02070309020205020404" pitchFamily="49" charset="0"/>
              </a:rPr>
              <a:t>EmpPro.NumPro</a:t>
            </a:r>
            <a:r>
              <a:rPr lang="fr-BE" sz="1900" b="1" dirty="0">
                <a:latin typeface="Courier New" panose="02070309020205020404" pitchFamily="49" charset="0"/>
                <a:cs typeface="Courier New" panose="02070309020205020404" pitchFamily="49" charset="0"/>
              </a:rPr>
              <a:t> = </a:t>
            </a:r>
            <a:r>
              <a:rPr lang="fr-BE" sz="1900" b="1" dirty="0" err="1">
                <a:latin typeface="Courier New" panose="02070309020205020404" pitchFamily="49" charset="0"/>
                <a:cs typeface="Courier New" panose="02070309020205020404" pitchFamily="49" charset="0"/>
              </a:rPr>
              <a:t>Projets.NumPro</a:t>
            </a:r>
            <a:r>
              <a:rPr lang="fr-BE" sz="19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3782097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 prédicative ou jointure manuelle</a:t>
            </a:r>
          </a:p>
          <a:p>
            <a:pPr marL="0" indent="0">
              <a:buNone/>
            </a:pPr>
            <a:endPar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r>
              <a:rPr lang="fr-BE" sz="1900" b="1" dirty="0">
                <a:latin typeface="Courier New" panose="02070309020205020404" pitchFamily="49" charset="0"/>
                <a:cs typeface="Courier New" panose="02070309020205020404" pitchFamily="49" charset="0"/>
              </a:rPr>
              <a:t>SELECT Nom, </a:t>
            </a:r>
            <a:r>
              <a:rPr lang="fr-BE" sz="1900" b="1" dirty="0" err="1">
                <a:latin typeface="Courier New" panose="02070309020205020404" pitchFamily="49" charset="0"/>
                <a:cs typeface="Courier New" panose="02070309020205020404" pitchFamily="49" charset="0"/>
              </a:rPr>
              <a:t>NomPro</a:t>
            </a:r>
            <a:r>
              <a:rPr lang="fr-BE" sz="1900" b="1" dirty="0">
                <a:latin typeface="Courier New" panose="02070309020205020404" pitchFamily="49" charset="0"/>
                <a:cs typeface="Courier New" panose="02070309020205020404" pitchFamily="49" charset="0"/>
              </a:rPr>
              <a:t>, </a:t>
            </a:r>
            <a:r>
              <a:rPr lang="fr-BE" sz="1900" b="1" dirty="0" err="1">
                <a:latin typeface="Courier New" panose="02070309020205020404" pitchFamily="49" charset="0"/>
                <a:cs typeface="Courier New" panose="02070309020205020404" pitchFamily="49" charset="0"/>
              </a:rPr>
              <a:t>NomDep</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Projets, </a:t>
            </a:r>
            <a:r>
              <a:rPr lang="fr-BE" sz="1900" b="1" dirty="0" err="1">
                <a:latin typeface="Courier New" panose="02070309020205020404" pitchFamily="49" charset="0"/>
                <a:cs typeface="Courier New" panose="02070309020205020404" pitchFamily="49" charset="0"/>
              </a:rPr>
              <a:t>Departements</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WHERE </a:t>
            </a:r>
            <a:r>
              <a:rPr lang="fr-BE" sz="1900" b="1" dirty="0" err="1">
                <a:latin typeface="Courier New" panose="02070309020205020404" pitchFamily="49" charset="0"/>
                <a:cs typeface="Courier New" panose="02070309020205020404" pitchFamily="49" charset="0"/>
              </a:rPr>
              <a:t>Employes.NumSecu</a:t>
            </a:r>
            <a:r>
              <a:rPr lang="fr-BE" sz="1900" b="1" dirty="0">
                <a:latin typeface="Courier New" panose="02070309020205020404" pitchFamily="49" charset="0"/>
                <a:cs typeface="Courier New" panose="02070309020205020404" pitchFamily="49" charset="0"/>
              </a:rPr>
              <a:t> = </a:t>
            </a:r>
            <a:r>
              <a:rPr lang="fr-BE" sz="1900" b="1" dirty="0" err="1">
                <a:latin typeface="Courier New" panose="02070309020205020404" pitchFamily="49" charset="0"/>
                <a:cs typeface="Courier New" panose="02070309020205020404" pitchFamily="49" charset="0"/>
              </a:rPr>
              <a:t>EmpPro.NumSecu</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AND </a:t>
            </a:r>
            <a:r>
              <a:rPr lang="fr-BE" sz="1900" b="1" dirty="0" err="1">
                <a:latin typeface="Courier New" panose="02070309020205020404" pitchFamily="49" charset="0"/>
                <a:cs typeface="Courier New" panose="02070309020205020404" pitchFamily="49" charset="0"/>
              </a:rPr>
              <a:t>EmpPro.NumPro</a:t>
            </a:r>
            <a:r>
              <a:rPr lang="fr-BE" sz="1900" b="1" dirty="0">
                <a:latin typeface="Courier New" panose="02070309020205020404" pitchFamily="49" charset="0"/>
                <a:cs typeface="Courier New" panose="02070309020205020404" pitchFamily="49" charset="0"/>
              </a:rPr>
              <a:t> = </a:t>
            </a:r>
            <a:r>
              <a:rPr lang="fr-BE" sz="1900" b="1" dirty="0" err="1">
                <a:latin typeface="Courier New" panose="02070309020205020404" pitchFamily="49" charset="0"/>
                <a:cs typeface="Courier New" panose="02070309020205020404" pitchFamily="49" charset="0"/>
              </a:rPr>
              <a:t>Projets.NumPro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AND </a:t>
            </a:r>
            <a:r>
              <a:rPr lang="fr-BE" sz="1900" b="1" dirty="0" err="1">
                <a:latin typeface="Courier New" panose="02070309020205020404" pitchFamily="49" charset="0"/>
                <a:cs typeface="Courier New" panose="02070309020205020404" pitchFamily="49" charset="0"/>
              </a:rPr>
              <a:t>Employes.NumDep</a:t>
            </a:r>
            <a:r>
              <a:rPr lang="fr-BE" sz="1900" b="1" dirty="0">
                <a:latin typeface="Courier New" panose="02070309020205020404" pitchFamily="49" charset="0"/>
                <a:cs typeface="Courier New" panose="02070309020205020404" pitchFamily="49" charset="0"/>
              </a:rPr>
              <a:t> = </a:t>
            </a:r>
            <a:r>
              <a:rPr lang="fr-BE" sz="1900" b="1" dirty="0" err="1">
                <a:latin typeface="Courier New" panose="02070309020205020404" pitchFamily="49" charset="0"/>
                <a:cs typeface="Courier New" panose="02070309020205020404" pitchFamily="49" charset="0"/>
              </a:rPr>
              <a:t>Departements.NumDep</a:t>
            </a:r>
            <a:r>
              <a:rPr lang="fr-BE" sz="19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40395052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a:xfrm>
            <a:off x="1043490" y="2051998"/>
            <a:ext cx="7566120" cy="4443805"/>
          </a:xfrm>
        </p:spPr>
        <p:txBody>
          <a:bodyPr anchor="t">
            <a:normAutofit fontScale="85000" lnSpcReduction="2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 prédicative ou jointure manuelle</a:t>
            </a:r>
          </a:p>
          <a:p>
            <a:pPr marL="712788"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 interne non-</a:t>
            </a:r>
            <a:r>
              <a:rPr lang="fr-BE"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equijointure</a:t>
            </a:r>
            <a:endPar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r>
              <a:rPr lang="fr-BE" sz="2600" dirty="0"/>
              <a:t>Une jointure avec une condition autre que l'égalité.</a:t>
            </a:r>
          </a:p>
          <a:p>
            <a:pPr marL="0" indent="0">
              <a:buNone/>
            </a:pPr>
            <a:r>
              <a:rPr lang="fr-BE" sz="2600" dirty="0"/>
              <a:t>Les conditions peuvent utiliser :</a:t>
            </a:r>
          </a:p>
          <a:p>
            <a:pPr marL="355600" indent="0">
              <a:buNone/>
            </a:pPr>
            <a:r>
              <a:rPr lang="fr-BE" sz="2600" dirty="0"/>
              <a:t>&gt;=   &lt;   &lt;=   &lt;&gt;   IN   LIKE   BETWEEN   EXISTS</a:t>
            </a:r>
          </a:p>
          <a:p>
            <a:pPr marL="0" indent="0">
              <a:buNone/>
            </a:pPr>
            <a:r>
              <a:rPr lang="fr-BE" sz="2600" dirty="0"/>
              <a:t>Exemple :</a:t>
            </a:r>
          </a:p>
          <a:p>
            <a:pPr marL="0" indent="0">
              <a:buNone/>
            </a:pPr>
            <a:r>
              <a:rPr lang="fr-BE" sz="2600" dirty="0"/>
              <a:t>Donnez le nom des employés qui ont un salaire &gt; à "BEART"</a:t>
            </a:r>
          </a:p>
          <a:p>
            <a:pPr marL="0" indent="0">
              <a:buNone/>
            </a:pPr>
            <a:endParaRPr lang="fr-BE" sz="1200" dirty="0"/>
          </a:p>
          <a:p>
            <a:pPr marL="712788" indent="0">
              <a:buNone/>
            </a:pPr>
            <a:r>
              <a:rPr lang="fr-BE" b="1" dirty="0">
                <a:latin typeface="Courier New" panose="02070309020205020404" pitchFamily="49" charset="0"/>
                <a:cs typeface="Courier New" panose="02070309020205020404" pitchFamily="49" charset="0"/>
              </a:rPr>
              <a:t>SELECT E2.Nom </a:t>
            </a:r>
          </a:p>
          <a:p>
            <a:pPr marL="712788" indent="0">
              <a:buNone/>
            </a:pPr>
            <a:r>
              <a:rPr lang="fr-BE" b="1" dirty="0">
                <a:latin typeface="Courier New" panose="02070309020205020404" pitchFamily="49" charset="0"/>
                <a:cs typeface="Courier New" panose="02070309020205020404" pitchFamily="49" charset="0"/>
              </a:rPr>
              <a:t>FROM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E1 JOIN </a:t>
            </a:r>
            <a:r>
              <a:rPr lang="fr-BE" b="1" dirty="0" err="1">
                <a:latin typeface="Courier New" panose="02070309020205020404" pitchFamily="49" charset="0"/>
                <a:cs typeface="Courier New" panose="02070309020205020404" pitchFamily="49" charset="0"/>
              </a:rPr>
              <a:t>Employes</a:t>
            </a:r>
            <a:r>
              <a:rPr lang="fr-BE" b="1" dirty="0">
                <a:latin typeface="Courier New" panose="02070309020205020404" pitchFamily="49" charset="0"/>
                <a:cs typeface="Courier New" panose="02070309020205020404" pitchFamily="49" charset="0"/>
              </a:rPr>
              <a:t> E2</a:t>
            </a:r>
          </a:p>
          <a:p>
            <a:pPr marL="712788" indent="0">
              <a:buNone/>
            </a:pPr>
            <a:r>
              <a:rPr lang="fr-BE" b="1" dirty="0">
                <a:latin typeface="Courier New" panose="02070309020205020404" pitchFamily="49" charset="0"/>
                <a:cs typeface="Courier New" panose="02070309020205020404" pitchFamily="49" charset="0"/>
              </a:rPr>
              <a:t>  ON E2.Bareme &gt; E1.Bareme</a:t>
            </a:r>
          </a:p>
          <a:p>
            <a:pPr marL="712788" indent="0">
              <a:buNone/>
            </a:pPr>
            <a:r>
              <a:rPr lang="fr-BE" b="1" dirty="0">
                <a:latin typeface="Courier New" panose="02070309020205020404" pitchFamily="49" charset="0"/>
                <a:cs typeface="Courier New" panose="02070309020205020404" pitchFamily="49" charset="0"/>
              </a:rPr>
              <a:t>WHERE E1.Nom = 'BEART';</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dirty="0">
                <a:latin typeface="Garamond" panose="02020404030301010803" pitchFamily="18" charset="0"/>
                <a:cs typeface="Courier New" panose="02070309020205020404" pitchFamily="49" charset="0"/>
              </a:rPr>
              <a:t>NB : fonctionne aussi avec un AND à la place du WHERE</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78548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1. Introduction</a:t>
            </a:r>
          </a:p>
        </p:txBody>
      </p:sp>
      <p:sp>
        <p:nvSpPr>
          <p:cNvPr id="3" name="Espace réservé du contenu 2"/>
          <p:cNvSpPr>
            <a:spLocks noGrp="1"/>
          </p:cNvSpPr>
          <p:nvPr>
            <p:ph idx="1"/>
          </p:nvPr>
        </p:nvSpPr>
        <p:spPr/>
        <p:txBody>
          <a:bodyPr anchor="ctr">
            <a:normAutofit/>
          </a:bodyPr>
          <a:lstStyle/>
          <a:p>
            <a:pPr marL="0" indent="0">
              <a:buNone/>
            </a:pPr>
            <a:r>
              <a:rPr lang="fr-BE" dirty="0"/>
              <a:t>Un langage de manipulation des données, ou LMD, contient des commandes </a:t>
            </a:r>
          </a:p>
          <a:p>
            <a:pPr lvl="1">
              <a:buClr>
                <a:schemeClr val="accent2">
                  <a:lumMod val="75000"/>
                </a:schemeClr>
              </a:buClr>
              <a:buFont typeface="Wingdings" panose="05000000000000000000" pitchFamily="2" charset="2"/>
              <a:buChar char="Ø"/>
            </a:pPr>
            <a:r>
              <a:rPr lang="fr-BE" sz="2400" dirty="0"/>
              <a:t>d'interrogation (recherche) </a:t>
            </a:r>
          </a:p>
          <a:p>
            <a:pPr lvl="1">
              <a:buClr>
                <a:schemeClr val="accent2">
                  <a:lumMod val="75000"/>
                </a:schemeClr>
              </a:buClr>
              <a:buFont typeface="Wingdings" panose="05000000000000000000" pitchFamily="2" charset="2"/>
              <a:buChar char="Ø"/>
            </a:pPr>
            <a:r>
              <a:rPr lang="fr-BE" sz="2400" dirty="0"/>
              <a:t>de modification.  </a:t>
            </a:r>
          </a:p>
          <a:p>
            <a:pPr marL="0" indent="0">
              <a:buNone/>
            </a:pPr>
            <a:r>
              <a:rPr lang="fr-BE" dirty="0"/>
              <a:t>Toutes ces commandes concernent toujours un ensemble de </a:t>
            </a:r>
            <a:r>
              <a:rPr lang="fr-BE" dirty="0" err="1"/>
              <a:t>tuples</a:t>
            </a:r>
            <a:r>
              <a:rPr lang="fr-BE" dirty="0"/>
              <a:t> qui satisfait un critère de qualification.</a:t>
            </a:r>
          </a:p>
        </p:txBody>
      </p:sp>
      <p:sp>
        <p:nvSpPr>
          <p:cNvPr id="5" name="Espace réservé du pied de page 4"/>
          <p:cNvSpPr>
            <a:spLocks noGrp="1"/>
          </p:cNvSpPr>
          <p:nvPr>
            <p:ph type="ftr" sz="quarter" idx="11"/>
          </p:nvPr>
        </p:nvSpPr>
        <p:spPr/>
        <p:txBody>
          <a:bodyPr/>
          <a:lstStyle/>
          <a:p>
            <a:r>
              <a:rPr lang="fr-BE" dirty="0"/>
              <a:t>SGBD – Chapitre 4 : LMD / 1. Introduction</a:t>
            </a:r>
          </a:p>
        </p:txBody>
      </p:sp>
    </p:spTree>
    <p:extLst>
      <p:ext uri="{BB962C8B-B14F-4D97-AF65-F5344CB8AC3E}">
        <p14:creationId xmlns:p14="http://schemas.microsoft.com/office/powerpoint/2010/main" val="4012356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Auto-jointure</a:t>
            </a:r>
          </a:p>
          <a:p>
            <a:pPr marL="0" indent="0">
              <a:buNone/>
            </a:pPr>
            <a:r>
              <a:rPr lang="fr-BE" dirty="0"/>
              <a:t>Afficher le nom de l'employé ainsi que le nom de son chef direct</a:t>
            </a:r>
          </a:p>
          <a:p>
            <a:pPr marL="0" indent="0">
              <a:buNone/>
            </a:pPr>
            <a:endParaRPr lang="fr-BE" dirty="0"/>
          </a:p>
          <a:p>
            <a:pPr marL="0" indent="0">
              <a:buNone/>
            </a:pPr>
            <a:r>
              <a:rPr lang="fr-BE" sz="1900" b="1" dirty="0">
                <a:latin typeface="Courier New" panose="02070309020205020404" pitchFamily="49" charset="0"/>
                <a:cs typeface="Courier New" panose="02070309020205020404" pitchFamily="49" charset="0"/>
              </a:rPr>
              <a:t>SELECT E1.Nom, ' a pour chef ', E2.Nom</a:t>
            </a: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E1,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E2</a:t>
            </a:r>
          </a:p>
          <a:p>
            <a:pPr marL="0" indent="0">
              <a:buNone/>
            </a:pPr>
            <a:r>
              <a:rPr lang="fr-BE" sz="1900" b="1" dirty="0">
                <a:latin typeface="Courier New" panose="02070309020205020404" pitchFamily="49" charset="0"/>
                <a:cs typeface="Courier New" panose="02070309020205020404" pitchFamily="49" charset="0"/>
              </a:rPr>
              <a:t>WHERE COALESCE (E1.NumChef, E1.NumSecu)</a:t>
            </a:r>
          </a:p>
          <a:p>
            <a:pPr marL="0" indent="0">
              <a:buNone/>
            </a:pPr>
            <a:r>
              <a:rPr lang="fr-BE" sz="1900" b="1" dirty="0">
                <a:latin typeface="Courier New" panose="02070309020205020404" pitchFamily="49" charset="0"/>
                <a:cs typeface="Courier New" panose="02070309020205020404" pitchFamily="49" charset="0"/>
              </a:rPr>
              <a:t>    = E2.NumSecu</a:t>
            </a:r>
          </a:p>
          <a:p>
            <a:pPr marL="0" indent="0">
              <a:buNone/>
            </a:pPr>
            <a:r>
              <a:rPr lang="fr-BE" sz="1900" b="1" dirty="0">
                <a:latin typeface="Courier New" panose="02070309020205020404" pitchFamily="49" charset="0"/>
                <a:cs typeface="Courier New" panose="02070309020205020404" pitchFamily="49" charset="0"/>
              </a:rPr>
              <a:t>ORDER BY E2.Nom;</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2280337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Auto-jointure</a:t>
            </a:r>
          </a:p>
          <a:p>
            <a:pPr marL="0" indent="0">
              <a:buNone/>
            </a:pPr>
            <a:r>
              <a:rPr lang="fr-BE" dirty="0"/>
              <a:t>Afficher le numéro des employés qui travaillent sur les projets numéro p10346 et p10349</a:t>
            </a:r>
          </a:p>
          <a:p>
            <a:pPr marL="0" indent="0">
              <a:buNone/>
            </a:pPr>
            <a:endParaRPr lang="fr-BE" dirty="0"/>
          </a:p>
          <a:p>
            <a:pPr marL="0" indent="0">
              <a:buNone/>
            </a:pPr>
            <a:r>
              <a:rPr lang="fr-BE" sz="1900" b="1" dirty="0">
                <a:latin typeface="Courier New" panose="02070309020205020404" pitchFamily="49" charset="0"/>
                <a:cs typeface="Courier New" panose="02070309020205020404" pitchFamily="49" charset="0"/>
              </a:rPr>
              <a:t>SELECT Ep1.NumSecu</a:t>
            </a: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Ep1,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Ep2</a:t>
            </a:r>
          </a:p>
          <a:p>
            <a:pPr marL="0" indent="0">
              <a:buNone/>
            </a:pPr>
            <a:r>
              <a:rPr lang="fr-BE" sz="1900" b="1" dirty="0">
                <a:latin typeface="Courier New" panose="02070309020205020404" pitchFamily="49" charset="0"/>
                <a:cs typeface="Courier New" panose="02070309020205020404" pitchFamily="49" charset="0"/>
              </a:rPr>
              <a:t>WHERE Ep1.NumSecu = Ep2.NumSecu</a:t>
            </a:r>
          </a:p>
          <a:p>
            <a:pPr marL="0" indent="0">
              <a:buNone/>
            </a:pPr>
            <a:r>
              <a:rPr lang="fr-BE" sz="1900" b="1" dirty="0">
                <a:latin typeface="Courier New" panose="02070309020205020404" pitchFamily="49" charset="0"/>
                <a:cs typeface="Courier New" panose="02070309020205020404" pitchFamily="49" charset="0"/>
              </a:rPr>
              <a:t>  AND Ep1.NumPro = 'p10346'</a:t>
            </a:r>
          </a:p>
          <a:p>
            <a:pPr marL="0" indent="0">
              <a:buNone/>
            </a:pPr>
            <a:r>
              <a:rPr lang="fr-BE" sz="1900" b="1" dirty="0">
                <a:latin typeface="Courier New" panose="02070309020205020404" pitchFamily="49" charset="0"/>
                <a:cs typeface="Courier New" panose="02070309020205020404" pitchFamily="49" charset="0"/>
              </a:rPr>
              <a:t>  AND Ep2.NumPro = 'p10349';</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39195597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a:xfrm>
            <a:off x="1043490" y="2051999"/>
            <a:ext cx="7672998" cy="4140000"/>
          </a:xfrm>
        </p:spPr>
        <p:txBody>
          <a:bodyPr anchor="t">
            <a:normAutofit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Auto-jointure</a:t>
            </a:r>
          </a:p>
          <a:p>
            <a:pPr marL="0" indent="0">
              <a:buNone/>
            </a:pPr>
            <a:r>
              <a:rPr lang="fr-BE" dirty="0"/>
              <a:t>L'auto-jointure permet donc, entre autres, d'implémenter l'intersection !</a:t>
            </a:r>
          </a:p>
          <a:p>
            <a:pPr marL="0" indent="0">
              <a:buNone/>
            </a:pPr>
            <a:r>
              <a:rPr lang="fr-BE" sz="1900" b="1" dirty="0">
                <a:latin typeface="Courier New" panose="02070309020205020404" pitchFamily="49" charset="0"/>
                <a:cs typeface="Courier New" panose="02070309020205020404" pitchFamily="49" charset="0"/>
              </a:rPr>
              <a:t>SELECT Ep1.NumSecu</a:t>
            </a: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Ep1,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Ep2</a:t>
            </a:r>
          </a:p>
          <a:p>
            <a:pPr marL="0" indent="0">
              <a:buNone/>
            </a:pPr>
            <a:r>
              <a:rPr lang="fr-BE" sz="1900" b="1" dirty="0">
                <a:latin typeface="Courier New" panose="02070309020205020404" pitchFamily="49" charset="0"/>
                <a:cs typeface="Courier New" panose="02070309020205020404" pitchFamily="49" charset="0"/>
              </a:rPr>
              <a:t>WHERE Ep1.NumSecu = Ep2.NumSecu</a:t>
            </a:r>
          </a:p>
          <a:p>
            <a:pPr marL="0" indent="0">
              <a:buNone/>
            </a:pPr>
            <a:r>
              <a:rPr lang="fr-BE" sz="1900" b="1" dirty="0">
                <a:latin typeface="Courier New" panose="02070309020205020404" pitchFamily="49" charset="0"/>
                <a:cs typeface="Courier New" panose="02070309020205020404" pitchFamily="49" charset="0"/>
              </a:rPr>
              <a:t>  AND Ep1.NumPro = 'p10346'</a:t>
            </a:r>
          </a:p>
          <a:p>
            <a:pPr marL="0" indent="0">
              <a:buNone/>
            </a:pPr>
            <a:r>
              <a:rPr lang="fr-BE" sz="1900" b="1" dirty="0">
                <a:latin typeface="Courier New" panose="02070309020205020404" pitchFamily="49" charset="0"/>
                <a:cs typeface="Courier New" panose="02070309020205020404" pitchFamily="49" charset="0"/>
              </a:rPr>
              <a:t>  AND Ep2.NumPro = 'p10349';</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a:t>
            </a:r>
            <a:r>
              <a:rPr lang="fr-BE" sz="1900" b="1" dirty="0" err="1">
                <a:latin typeface="Courier New" panose="02070309020205020404" pitchFamily="49" charset="0"/>
                <a:cs typeface="Courier New" panose="02070309020205020404" pitchFamily="49" charset="0"/>
              </a:rPr>
              <a:t>NumSecu</a:t>
            </a:r>
            <a:r>
              <a:rPr lang="fr-BE" sz="1900" b="1" dirty="0">
                <a:latin typeface="Courier New" panose="02070309020205020404" pitchFamily="49" charset="0"/>
                <a:cs typeface="Courier New" panose="02070309020205020404" pitchFamily="49" charset="0"/>
              </a:rPr>
              <a:t> FROM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WHERE </a:t>
            </a:r>
            <a:r>
              <a:rPr lang="fr-BE" sz="1900" b="1" dirty="0" err="1">
                <a:latin typeface="Courier New" panose="02070309020205020404" pitchFamily="49" charset="0"/>
                <a:cs typeface="Courier New" panose="02070309020205020404" pitchFamily="49" charset="0"/>
              </a:rPr>
              <a:t>NumPro</a:t>
            </a:r>
            <a:r>
              <a:rPr lang="fr-BE" sz="1900" b="1" dirty="0">
                <a:latin typeface="Courier New" panose="02070309020205020404" pitchFamily="49" charset="0"/>
                <a:cs typeface="Courier New" panose="02070309020205020404" pitchFamily="49" charset="0"/>
              </a:rPr>
              <a:t> = 'p10346'</a:t>
            </a:r>
          </a:p>
          <a:p>
            <a:pPr marL="0" indent="0">
              <a:buNone/>
            </a:pPr>
            <a:r>
              <a:rPr lang="fr-BE" sz="1900" b="1" dirty="0">
                <a:latin typeface="Courier New" panose="02070309020205020404" pitchFamily="49" charset="0"/>
                <a:cs typeface="Courier New" panose="02070309020205020404" pitchFamily="49" charset="0"/>
              </a:rPr>
              <a:t>INTERSECT</a:t>
            </a:r>
          </a:p>
          <a:p>
            <a:pPr marL="0" indent="0">
              <a:buNone/>
            </a:pPr>
            <a:r>
              <a:rPr lang="fr-BE" sz="1900" b="1" dirty="0">
                <a:latin typeface="Courier New" panose="02070309020205020404" pitchFamily="49" charset="0"/>
                <a:cs typeface="Courier New" panose="02070309020205020404" pitchFamily="49" charset="0"/>
              </a:rPr>
              <a:t>SELECT </a:t>
            </a:r>
            <a:r>
              <a:rPr lang="fr-BE" sz="1900" b="1" dirty="0" err="1">
                <a:latin typeface="Courier New" panose="02070309020205020404" pitchFamily="49" charset="0"/>
                <a:cs typeface="Courier New" panose="02070309020205020404" pitchFamily="49" charset="0"/>
              </a:rPr>
              <a:t>NumSecu</a:t>
            </a:r>
            <a:r>
              <a:rPr lang="fr-BE" sz="1900" b="1" dirty="0">
                <a:latin typeface="Courier New" panose="02070309020205020404" pitchFamily="49" charset="0"/>
                <a:cs typeface="Courier New" panose="02070309020205020404" pitchFamily="49" charset="0"/>
              </a:rPr>
              <a:t> FROM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WHERE </a:t>
            </a:r>
            <a:r>
              <a:rPr lang="fr-BE" sz="1900" b="1" dirty="0" err="1">
                <a:latin typeface="Courier New" panose="02070309020205020404" pitchFamily="49" charset="0"/>
                <a:cs typeface="Courier New" panose="02070309020205020404" pitchFamily="49" charset="0"/>
              </a:rPr>
              <a:t>NumPro</a:t>
            </a:r>
            <a:r>
              <a:rPr lang="fr-BE" sz="1900" b="1" dirty="0">
                <a:latin typeface="Courier New" panose="02070309020205020404" pitchFamily="49" charset="0"/>
                <a:cs typeface="Courier New" panose="02070309020205020404" pitchFamily="49" charset="0"/>
              </a:rPr>
              <a:t> = 'p10349';</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3770790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naturelle</a:t>
            </a:r>
          </a:p>
          <a:p>
            <a:pPr marL="0" indent="0">
              <a:buNone/>
            </a:pPr>
            <a:r>
              <a:rPr lang="fr-BE" dirty="0"/>
              <a:t>La jointure s'effectue sur les colonnes communes, c'est-à-dire sur les colonnes qui portent le même nom (même si l'information n'a rien à voir).</a:t>
            </a:r>
          </a:p>
          <a:p>
            <a:pPr marL="0" indent="0">
              <a:buNone/>
            </a:pPr>
            <a:r>
              <a:rPr lang="fr-BE" dirty="0"/>
              <a:t>Le mot clé USING permet de restreindre les colonnes communes à prendre en considération.</a:t>
            </a:r>
          </a:p>
          <a:p>
            <a:pPr marL="0" indent="0">
              <a:buNone/>
            </a:pPr>
            <a:endParaRPr lang="fr-BE" dirty="0"/>
          </a:p>
          <a:p>
            <a:pPr marL="0" indent="0">
              <a:buNone/>
            </a:pPr>
            <a:r>
              <a:rPr lang="fr-BE" sz="1900" b="1" dirty="0">
                <a:latin typeface="Courier New" panose="02070309020205020404" pitchFamily="49" charset="0"/>
                <a:cs typeface="Courier New" panose="02070309020205020404" pitchFamily="49" charset="0"/>
              </a:rPr>
              <a:t>SELECT Colonnes </a:t>
            </a:r>
          </a:p>
          <a:p>
            <a:pPr marL="0" indent="0">
              <a:buNone/>
            </a:pPr>
            <a:r>
              <a:rPr lang="fr-BE" sz="1900" b="1" dirty="0">
                <a:latin typeface="Courier New" panose="02070309020205020404" pitchFamily="49" charset="0"/>
                <a:cs typeface="Courier New" panose="02070309020205020404" pitchFamily="49" charset="0"/>
              </a:rPr>
              <a:t>FROM table1 NATURAL JOIN table2</a:t>
            </a:r>
          </a:p>
          <a:p>
            <a:pPr marL="0" indent="0">
              <a:buNone/>
            </a:pPr>
            <a:r>
              <a:rPr lang="fr-BE" sz="1900" b="1" dirty="0">
                <a:latin typeface="Courier New" panose="02070309020205020404" pitchFamily="49" charset="0"/>
                <a:cs typeface="Courier New" panose="02070309020205020404" pitchFamily="49" charset="0"/>
              </a:rPr>
              <a:t>  [USING col1, col2, …]</a:t>
            </a:r>
          </a:p>
          <a:p>
            <a:pPr marL="0" indent="0">
              <a:buNone/>
            </a:pPr>
            <a:r>
              <a:rPr lang="fr-BE" sz="1900" b="1" dirty="0">
                <a:latin typeface="Courier New" panose="02070309020205020404" pitchFamily="49" charset="0"/>
                <a:cs typeface="Courier New" panose="02070309020205020404" pitchFamily="49" charset="0"/>
              </a:rPr>
              <a:t>WHERE … ;</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1754259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naturelle</a:t>
            </a:r>
          </a:p>
          <a:p>
            <a:pPr marL="0" indent="0">
              <a:buNone/>
            </a:pPr>
            <a:r>
              <a:rPr lang="fr-BE" dirty="0"/>
              <a:t>Afficher le nom des employés ainsi que le numéro des projets qui leur sont affectés.</a:t>
            </a:r>
          </a:p>
          <a:p>
            <a:pPr marL="0" indent="0">
              <a:buNone/>
            </a:pPr>
            <a:endParaRPr lang="fr-BE" dirty="0"/>
          </a:p>
          <a:p>
            <a:pPr marL="0" indent="0">
              <a:buNone/>
            </a:pPr>
            <a:r>
              <a:rPr lang="fr-BE" sz="1900" b="1" dirty="0">
                <a:latin typeface="Courier New" panose="02070309020205020404" pitchFamily="49" charset="0"/>
                <a:cs typeface="Courier New" panose="02070309020205020404" pitchFamily="49" charset="0"/>
              </a:rPr>
              <a:t>SELECT Nom, </a:t>
            </a:r>
            <a:r>
              <a:rPr lang="fr-BE" sz="1900" b="1" dirty="0" err="1">
                <a:latin typeface="Courier New" panose="02070309020205020404" pitchFamily="49" charset="0"/>
                <a:cs typeface="Courier New" panose="02070309020205020404" pitchFamily="49" charset="0"/>
              </a:rPr>
              <a:t>NumPro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NATURAL JOIN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119646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interne</a:t>
            </a:r>
          </a:p>
          <a:p>
            <a:pPr marL="0" indent="0">
              <a:buNone/>
            </a:pPr>
            <a:r>
              <a:rPr lang="fr-BE" dirty="0"/>
              <a:t>Afficher le nom des employés ainsi que le numéro des projets auxquels ils sont affectés.</a:t>
            </a:r>
          </a:p>
          <a:p>
            <a:pPr marL="0" indent="0">
              <a:buNone/>
            </a:pPr>
            <a:endParaRPr lang="fr-BE" dirty="0"/>
          </a:p>
          <a:p>
            <a:pPr marL="0" indent="0">
              <a:buNone/>
            </a:pPr>
            <a:r>
              <a:rPr lang="fr-BE" sz="1900" b="1" dirty="0">
                <a:latin typeface="Courier New" panose="02070309020205020404" pitchFamily="49" charset="0"/>
                <a:cs typeface="Courier New" panose="02070309020205020404" pitchFamily="49" charset="0"/>
              </a:rPr>
              <a:t>SELECT Nom, </a:t>
            </a:r>
            <a:r>
              <a:rPr lang="fr-BE" sz="1900" b="1" dirty="0" err="1">
                <a:latin typeface="Courier New" panose="02070309020205020404" pitchFamily="49" charset="0"/>
                <a:cs typeface="Courier New" panose="02070309020205020404" pitchFamily="49" charset="0"/>
              </a:rPr>
              <a:t>NumPro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INNER JOIN </a:t>
            </a:r>
            <a:r>
              <a:rPr lang="fr-BE" sz="1900" b="1" dirty="0" err="1">
                <a:latin typeface="Courier New" panose="02070309020205020404" pitchFamily="49" charset="0"/>
                <a:cs typeface="Courier New" panose="02070309020205020404" pitchFamily="49" charset="0"/>
              </a:rPr>
              <a:t>EmpPro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USING (</a:t>
            </a:r>
            <a:r>
              <a:rPr lang="fr-BE" sz="1900" b="1" dirty="0" err="1">
                <a:latin typeface="Courier New" panose="02070309020205020404" pitchFamily="49" charset="0"/>
                <a:cs typeface="Courier New" panose="02070309020205020404" pitchFamily="49" charset="0"/>
              </a:rPr>
              <a:t>NumSecu</a:t>
            </a:r>
            <a:r>
              <a:rPr lang="fr-BE" sz="1900" b="1" dirty="0">
                <a:latin typeface="Courier New" panose="02070309020205020404" pitchFamily="49" charset="0"/>
                <a:cs typeface="Courier New" panose="02070309020205020404" pitchFamily="49" charset="0"/>
              </a:rPr>
              <a:t>);</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Nom, </a:t>
            </a:r>
            <a:r>
              <a:rPr lang="fr-BE" sz="1900" b="1" dirty="0" err="1">
                <a:latin typeface="Courier New" panose="02070309020205020404" pitchFamily="49" charset="0"/>
                <a:cs typeface="Courier New" panose="02070309020205020404" pitchFamily="49" charset="0"/>
              </a:rPr>
              <a:t>NumPro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INNER JOIN </a:t>
            </a:r>
            <a:r>
              <a:rPr lang="fr-BE" sz="1900" b="1" dirty="0" err="1">
                <a:latin typeface="Courier New" panose="02070309020205020404" pitchFamily="49" charset="0"/>
                <a:cs typeface="Courier New" panose="02070309020205020404" pitchFamily="49" charset="0"/>
              </a:rPr>
              <a:t>EmpPro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ON (</a:t>
            </a:r>
            <a:r>
              <a:rPr lang="fr-BE" sz="1900" b="1" dirty="0" err="1">
                <a:latin typeface="Courier New" panose="02070309020205020404" pitchFamily="49" charset="0"/>
                <a:cs typeface="Courier New" panose="02070309020205020404" pitchFamily="49" charset="0"/>
              </a:rPr>
              <a:t>Employes.NumSecu</a:t>
            </a:r>
            <a:r>
              <a:rPr lang="fr-BE" sz="1900" b="1" dirty="0">
                <a:latin typeface="Courier New" panose="02070309020205020404" pitchFamily="49" charset="0"/>
                <a:cs typeface="Courier New" panose="02070309020205020404" pitchFamily="49" charset="0"/>
              </a:rPr>
              <a:t> = </a:t>
            </a:r>
            <a:r>
              <a:rPr lang="fr-BE" sz="1900" b="1" dirty="0" err="1">
                <a:latin typeface="Courier New" panose="02070309020205020404" pitchFamily="49" charset="0"/>
                <a:cs typeface="Courier New" panose="02070309020205020404" pitchFamily="49" charset="0"/>
              </a:rPr>
              <a:t>EmpPro.NumSecu</a:t>
            </a:r>
            <a:r>
              <a:rPr lang="fr-BE" sz="1900" b="1" dirty="0">
                <a:latin typeface="Courier New" panose="02070309020205020404" pitchFamily="49" charset="0"/>
                <a:cs typeface="Courier New" panose="02070309020205020404" pitchFamily="49" charset="0"/>
              </a:rPr>
              <a:t>);</a:t>
            </a:r>
          </a:p>
          <a:p>
            <a:pPr indent="-342900">
              <a:buFont typeface="Wingdings" panose="05000000000000000000" pitchFamily="2" charset="2"/>
              <a:buChar char="Ø"/>
            </a:pPr>
            <a:endPar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357879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interne</a:t>
            </a:r>
          </a:p>
          <a:p>
            <a:pPr marL="0" indent="0">
              <a:buNone/>
            </a:pPr>
            <a:r>
              <a:rPr lang="fr-BE" dirty="0"/>
              <a:t>Afficher le nom des employés ainsi que le NOM des projets auxquels ils sont affectés.</a:t>
            </a:r>
          </a:p>
          <a:p>
            <a:pPr marL="0" indent="0">
              <a:buNone/>
            </a:pPr>
            <a:endParaRPr lang="fr-BE" dirty="0"/>
          </a:p>
          <a:p>
            <a:pPr marL="0" indent="0">
              <a:buNone/>
            </a:pPr>
            <a:r>
              <a:rPr lang="fr-BE" sz="1900" b="1" dirty="0">
                <a:latin typeface="Courier New" panose="02070309020205020404" pitchFamily="49" charset="0"/>
                <a:cs typeface="Courier New" panose="02070309020205020404" pitchFamily="49" charset="0"/>
              </a:rPr>
              <a:t>SELECT Nom, </a:t>
            </a:r>
            <a:r>
              <a:rPr lang="fr-BE" sz="1900" b="1" dirty="0" err="1">
                <a:latin typeface="Courier New" panose="02070309020205020404" pitchFamily="49" charset="0"/>
                <a:cs typeface="Courier New" panose="02070309020205020404" pitchFamily="49" charset="0"/>
              </a:rPr>
              <a:t>NomPro</a:t>
            </a:r>
            <a:r>
              <a:rPr lang="fr-BE" sz="1900" b="1" dirty="0">
                <a:latin typeface="Courier New" panose="02070309020205020404" pitchFamily="49" charset="0"/>
                <a:cs typeface="Courier New" panose="02070309020205020404" pitchFamily="49" charset="0"/>
              </a:rPr>
              <a:t> AS </a:t>
            </a:r>
            <a:r>
              <a:rPr lang="fr-BE" sz="1900" b="1" dirty="0" err="1">
                <a:latin typeface="Courier New" panose="02070309020205020404" pitchFamily="49" charset="0"/>
                <a:cs typeface="Courier New" panose="02070309020205020404" pitchFamily="49" charset="0"/>
              </a:rPr>
              <a:t>NomProjet</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INNER JOIN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USING (</a:t>
            </a:r>
            <a:r>
              <a:rPr lang="fr-BE" sz="1900" b="1" dirty="0" err="1">
                <a:latin typeface="Courier New" panose="02070309020205020404" pitchFamily="49" charset="0"/>
                <a:cs typeface="Courier New" panose="02070309020205020404" pitchFamily="49" charset="0"/>
              </a:rPr>
              <a:t>NumSecu</a:t>
            </a:r>
            <a:r>
              <a:rPr lang="fr-BE" sz="1900" b="1" dirty="0">
                <a:latin typeface="Courier New" panose="02070309020205020404" pitchFamily="49" charset="0"/>
                <a:cs typeface="Courier New" panose="02070309020205020404" pitchFamily="49" charset="0"/>
              </a:rPr>
              <a:t>)</a:t>
            </a:r>
          </a:p>
          <a:p>
            <a:pPr marL="0" indent="0">
              <a:buNone/>
            </a:pPr>
            <a:r>
              <a:rPr lang="fr-BE" sz="1900" b="1" dirty="0">
                <a:latin typeface="Courier New" panose="02070309020205020404" pitchFamily="49" charset="0"/>
                <a:cs typeface="Courier New" panose="02070309020205020404" pitchFamily="49" charset="0"/>
              </a:rPr>
              <a:t>       INNER JOIN Projets USING (</a:t>
            </a:r>
            <a:r>
              <a:rPr lang="fr-BE" sz="1900" b="1" dirty="0" err="1">
                <a:latin typeface="Courier New" panose="02070309020205020404" pitchFamily="49" charset="0"/>
                <a:cs typeface="Courier New" panose="02070309020205020404" pitchFamily="49" charset="0"/>
              </a:rPr>
              <a:t>NumPro</a:t>
            </a:r>
            <a:r>
              <a:rPr lang="fr-BE" sz="1900" b="1" dirty="0">
                <a:latin typeface="Courier New" panose="02070309020205020404" pitchFamily="49" charset="0"/>
                <a:cs typeface="Courier New" panose="02070309020205020404" pitchFamily="49" charset="0"/>
              </a:rPr>
              <a:t>);</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endPar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702344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externe</a:t>
            </a:r>
          </a:p>
          <a:p>
            <a:pPr marL="0" indent="0">
              <a:buNone/>
            </a:pPr>
            <a:r>
              <a:rPr lang="fr-BE" dirty="0"/>
              <a:t>La jointure externe permet de récupérer les lignes des tables correspondant au critère de jointure, mais aussi celles pour lesquelles il n'existe pas de correspondance.</a:t>
            </a:r>
          </a:p>
          <a:p>
            <a:pPr marL="0" indent="0">
              <a:buNone/>
            </a:pPr>
            <a:endParaRPr lang="fr-BE" dirty="0"/>
          </a:p>
          <a:p>
            <a:pPr marL="0" indent="0">
              <a:buNone/>
            </a:pPr>
            <a:r>
              <a:rPr lang="fr-BE" sz="1900" b="1" dirty="0">
                <a:latin typeface="Courier New" panose="02070309020205020404" pitchFamily="49" charset="0"/>
                <a:cs typeface="Courier New" panose="02070309020205020404" pitchFamily="49" charset="0"/>
              </a:rPr>
              <a:t>SELECT colonnes </a:t>
            </a: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TableGauche</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[RIGHT OUTER | LEFT OUTER | FULL OUTER] JOIN</a:t>
            </a:r>
          </a:p>
          <a:p>
            <a:pPr marL="0" indent="0">
              <a:buNone/>
            </a:pPr>
            <a:r>
              <a:rPr lang="fr-BE" sz="1900" b="1" dirty="0">
                <a:latin typeface="Courier New" panose="02070309020205020404" pitchFamily="49" charset="0"/>
                <a:cs typeface="Courier New" panose="02070309020205020404" pitchFamily="49" charset="0"/>
              </a:rPr>
              <a:t>  </a:t>
            </a:r>
            <a:r>
              <a:rPr lang="fr-BE" sz="1900" b="1" dirty="0" err="1">
                <a:latin typeface="Courier New" panose="02070309020205020404" pitchFamily="49" charset="0"/>
                <a:cs typeface="Courier New" panose="02070309020205020404" pitchFamily="49" charset="0"/>
              </a:rPr>
              <a:t>TableDroite</a:t>
            </a:r>
            <a:r>
              <a:rPr lang="fr-BE" sz="1900" b="1" dirty="0">
                <a:latin typeface="Courier New" panose="02070309020205020404" pitchFamily="49" charset="0"/>
                <a:cs typeface="Courier New" panose="02070309020205020404" pitchFamily="49" charset="0"/>
              </a:rPr>
              <a:t> ON </a:t>
            </a:r>
            <a:r>
              <a:rPr lang="fr-BE" sz="1900" b="1" i="1" dirty="0">
                <a:latin typeface="Courier New" panose="02070309020205020404" pitchFamily="49" charset="0"/>
                <a:cs typeface="Courier New" panose="02070309020205020404" pitchFamily="49" charset="0"/>
              </a:rPr>
              <a:t>condition</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[WHERE prédicat] … ;</a:t>
            </a:r>
            <a:endParaRPr lang="fr-BE" sz="1900" dirty="0"/>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4137802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a:xfrm>
            <a:off x="1043491" y="2051998"/>
            <a:ext cx="7020000" cy="4325051"/>
          </a:xfrm>
        </p:spPr>
        <p:txBody>
          <a:bodyPr anchor="t">
            <a:normAutofit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externe</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RIGHT OUTER : </a:t>
            </a:r>
          </a:p>
          <a:p>
            <a:pPr marL="0" indent="0">
              <a:buNone/>
            </a:pPr>
            <a:r>
              <a:rPr lang="fr-BE" dirty="0"/>
              <a:t>On cherche tous les </a:t>
            </a:r>
            <a:r>
              <a:rPr lang="fr-BE" dirty="0" err="1"/>
              <a:t>tuples</a:t>
            </a:r>
            <a:r>
              <a:rPr lang="fr-BE" dirty="0"/>
              <a:t> satisfaisant la condition de jointure précisée dans le prédicat, puis on rajoute toutes les lignes de la table </a:t>
            </a:r>
            <a:r>
              <a:rPr lang="fr-BE" dirty="0" err="1"/>
              <a:t>TableDroite</a:t>
            </a:r>
            <a:r>
              <a:rPr lang="fr-BE" dirty="0"/>
              <a:t> qui n'ont pas été prises en compte au titre de la satisfaction du critère.</a:t>
            </a:r>
          </a:p>
          <a:p>
            <a:pPr marL="0" indent="0">
              <a:buNone/>
            </a:pPr>
            <a:r>
              <a:rPr lang="fr-BE" sz="1900" b="1" dirty="0">
                <a:latin typeface="Courier New" panose="02070309020205020404" pitchFamily="49" charset="0"/>
                <a:cs typeface="Courier New" panose="02070309020205020404" pitchFamily="49" charset="0"/>
              </a:rPr>
              <a:t>LEFT OUTER : </a:t>
            </a:r>
          </a:p>
          <a:p>
            <a:pPr marL="0" indent="0">
              <a:buNone/>
            </a:pPr>
            <a:r>
              <a:rPr lang="fr-BE" dirty="0"/>
              <a:t>On cherche tous les </a:t>
            </a:r>
            <a:r>
              <a:rPr lang="fr-BE" dirty="0" err="1"/>
              <a:t>tuples</a:t>
            </a:r>
            <a:r>
              <a:rPr lang="fr-BE" dirty="0"/>
              <a:t> satisfaisant la condition de jointure précisée dans le prédicat, puis on rajoute toutes les lignes de la table </a:t>
            </a:r>
            <a:r>
              <a:rPr lang="fr-BE" dirty="0" err="1"/>
              <a:t>TableGauche</a:t>
            </a:r>
            <a:r>
              <a:rPr lang="fr-BE" dirty="0"/>
              <a:t> qui n'ont pas été prises en compte au titre de la satisfaction du critère.</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1215424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a:xfrm>
            <a:off x="1043491" y="2051998"/>
            <a:ext cx="7020000" cy="4325051"/>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externe</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FULL OUTER : </a:t>
            </a:r>
          </a:p>
          <a:p>
            <a:pPr marL="0" indent="0">
              <a:buNone/>
            </a:pPr>
            <a:r>
              <a:rPr lang="fr-BE" dirty="0"/>
              <a:t>On cherche tous les </a:t>
            </a:r>
            <a:r>
              <a:rPr lang="fr-BE" dirty="0" err="1"/>
              <a:t>tuples</a:t>
            </a:r>
            <a:r>
              <a:rPr lang="fr-BE" dirty="0"/>
              <a:t> satisfaisant la condition de jointure précisée dans le prédicat, puis on rajoute toutes les lignes des tables </a:t>
            </a:r>
            <a:r>
              <a:rPr lang="fr-BE" dirty="0" err="1"/>
              <a:t>TableGauche</a:t>
            </a:r>
            <a:r>
              <a:rPr lang="fr-BE" dirty="0"/>
              <a:t> et </a:t>
            </a:r>
            <a:r>
              <a:rPr lang="fr-BE" dirty="0" err="1"/>
              <a:t>TableDroite</a:t>
            </a:r>
            <a:r>
              <a:rPr lang="fr-BE" dirty="0"/>
              <a:t> qui n'ont pas été prises en compte au titre de la satisfaction du critère.</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284024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1. Introduction</a:t>
            </a:r>
          </a:p>
        </p:txBody>
      </p:sp>
      <p:sp>
        <p:nvSpPr>
          <p:cNvPr id="3" name="Espace réservé du contenu 2"/>
          <p:cNvSpPr>
            <a:spLocks noGrp="1"/>
          </p:cNvSpPr>
          <p:nvPr>
            <p:ph idx="1"/>
          </p:nvPr>
        </p:nvSpPr>
        <p:spPr/>
        <p:txBody>
          <a:bodyPr anchor="ctr">
            <a:normAutofit fontScale="92500"/>
          </a:bodyPr>
          <a:lstStyle/>
          <a:p>
            <a:pPr marL="0" indent="0">
              <a:buNone/>
            </a:pPr>
            <a:r>
              <a:rPr lang="fr-BE" dirty="0"/>
              <a:t>En SQL :</a:t>
            </a:r>
          </a:p>
          <a:p>
            <a:pPr>
              <a:buClr>
                <a:schemeClr val="accent2">
                  <a:lumMod val="75000"/>
                </a:schemeClr>
              </a:buClr>
              <a:buFont typeface="Wingdings" panose="05000000000000000000" pitchFamily="2" charset="2"/>
              <a:buChar char="Ø"/>
            </a:pPr>
            <a:r>
              <a:rPr lang="fr-BE" dirty="0"/>
              <a:t>Commande d'interrogation : SELECT</a:t>
            </a:r>
          </a:p>
          <a:p>
            <a:pPr>
              <a:buClr>
                <a:schemeClr val="accent2">
                  <a:lumMod val="75000"/>
                </a:schemeClr>
              </a:buClr>
              <a:buFont typeface="Wingdings" panose="05000000000000000000" pitchFamily="2" charset="2"/>
              <a:buChar char="Ø"/>
            </a:pPr>
            <a:r>
              <a:rPr lang="fr-BE" dirty="0"/>
              <a:t>Commandes de modification : </a:t>
            </a:r>
          </a:p>
          <a:p>
            <a:pPr lvl="2">
              <a:buClr>
                <a:schemeClr val="accent2">
                  <a:lumMod val="75000"/>
                </a:schemeClr>
              </a:buClr>
              <a:buFont typeface="Courier New" panose="02070309020205020404" pitchFamily="49" charset="0"/>
              <a:buChar char="o"/>
            </a:pPr>
            <a:r>
              <a:rPr lang="fr-BE" sz="2800" dirty="0"/>
              <a:t>ajout (INSERT), </a:t>
            </a:r>
          </a:p>
          <a:p>
            <a:pPr lvl="2">
              <a:buClr>
                <a:schemeClr val="accent2">
                  <a:lumMod val="75000"/>
                </a:schemeClr>
              </a:buClr>
              <a:buFont typeface="Courier New" panose="02070309020205020404" pitchFamily="49" charset="0"/>
              <a:buChar char="o"/>
            </a:pPr>
            <a:r>
              <a:rPr lang="fr-BE" sz="2800" dirty="0"/>
              <a:t>mise à jour (UPDATE) </a:t>
            </a:r>
          </a:p>
          <a:p>
            <a:pPr lvl="2">
              <a:buClr>
                <a:schemeClr val="accent2">
                  <a:lumMod val="75000"/>
                </a:schemeClr>
              </a:buClr>
              <a:buFont typeface="Courier New" panose="02070309020205020404" pitchFamily="49" charset="0"/>
              <a:buChar char="o"/>
            </a:pPr>
            <a:r>
              <a:rPr lang="fr-BE" sz="2800" dirty="0"/>
              <a:t>suppression (DELETE)</a:t>
            </a:r>
          </a:p>
          <a:p>
            <a:pPr marL="0" indent="0">
              <a:buClr>
                <a:schemeClr val="accent3">
                  <a:lumMod val="50000"/>
                </a:schemeClr>
              </a:buClr>
              <a:buNone/>
            </a:pPr>
            <a:endParaRPr lang="fr-BE" dirty="0"/>
          </a:p>
          <a:p>
            <a:pPr marL="0" indent="0">
              <a:buClr>
                <a:schemeClr val="accent3">
                  <a:lumMod val="50000"/>
                </a:schemeClr>
              </a:buClr>
              <a:buNone/>
            </a:pPr>
            <a:r>
              <a:rPr lang="fr-BE" sz="2200" dirty="0"/>
              <a:t>Remarque : dans ce chapitre, la présentation des commandes de modification se fera sans tenir compte du concept de transaction (accès concurrents) qui sera abordé dans le chapitre 5.</a:t>
            </a:r>
          </a:p>
        </p:txBody>
      </p:sp>
      <p:sp>
        <p:nvSpPr>
          <p:cNvPr id="5" name="Espace réservé du pied de page 4"/>
          <p:cNvSpPr>
            <a:spLocks noGrp="1"/>
          </p:cNvSpPr>
          <p:nvPr>
            <p:ph type="ftr" sz="quarter" idx="11"/>
          </p:nvPr>
        </p:nvSpPr>
        <p:spPr/>
        <p:txBody>
          <a:bodyPr/>
          <a:lstStyle/>
          <a:p>
            <a:r>
              <a:rPr lang="fr-BE" dirty="0"/>
              <a:t>SGBD – Chapitre 4 : LMD / 1. Introduction</a:t>
            </a:r>
          </a:p>
        </p:txBody>
      </p:sp>
    </p:spTree>
    <p:extLst>
      <p:ext uri="{BB962C8B-B14F-4D97-AF65-F5344CB8AC3E}">
        <p14:creationId xmlns:p14="http://schemas.microsoft.com/office/powerpoint/2010/main" val="999760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a:xfrm>
            <a:off x="1043491" y="2051998"/>
            <a:ext cx="7020000" cy="4325051"/>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externe</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dirty="0"/>
              <a:t>Afficher le nom des employés ainsi que le numéro des projets auxquels sont affectés.  Il faut aussi afficher les employés qui n'ont pas de projets en cours.</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a:t>
            </a:r>
            <a:r>
              <a:rPr lang="fr-BE" sz="1900" b="1" dirty="0" err="1">
                <a:latin typeface="Courier New" panose="02070309020205020404" pitchFamily="49" charset="0"/>
                <a:cs typeface="Courier New" panose="02070309020205020404" pitchFamily="49" charset="0"/>
              </a:rPr>
              <a:t>Employes.numsecu</a:t>
            </a:r>
            <a:r>
              <a:rPr lang="fr-BE" sz="1900" b="1" dirty="0">
                <a:latin typeface="Courier New" panose="02070309020205020404" pitchFamily="49" charset="0"/>
                <a:cs typeface="Courier New" panose="02070309020205020404" pitchFamily="49" charset="0"/>
              </a:rPr>
              <a:t>, nom, </a:t>
            </a:r>
            <a:r>
              <a:rPr lang="fr-BE" sz="1900" b="1" dirty="0" err="1">
                <a:latin typeface="Courier New" panose="02070309020205020404" pitchFamily="49" charset="0"/>
                <a:cs typeface="Courier New" panose="02070309020205020404" pitchFamily="49" charset="0"/>
              </a:rPr>
              <a:t>EmpPro.NumPro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LEFT OUTER JOIN </a:t>
            </a:r>
            <a:r>
              <a:rPr lang="fr-BE" sz="1900" b="1" dirty="0" err="1">
                <a:latin typeface="Courier New" panose="02070309020205020404" pitchFamily="49" charset="0"/>
                <a:cs typeface="Courier New" panose="02070309020205020404" pitchFamily="49" charset="0"/>
              </a:rPr>
              <a:t>EmpPro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ON </a:t>
            </a:r>
            <a:r>
              <a:rPr lang="fr-BE" sz="1900" b="1" dirty="0" err="1">
                <a:latin typeface="Courier New" panose="02070309020205020404" pitchFamily="49" charset="0"/>
                <a:cs typeface="Courier New" panose="02070309020205020404" pitchFamily="49" charset="0"/>
              </a:rPr>
              <a:t>Employes.NumSecu</a:t>
            </a:r>
            <a:r>
              <a:rPr lang="fr-BE" sz="1900" b="1" dirty="0">
                <a:latin typeface="Courier New" panose="02070309020205020404" pitchFamily="49" charset="0"/>
                <a:cs typeface="Courier New" panose="02070309020205020404" pitchFamily="49" charset="0"/>
              </a:rPr>
              <a:t> = </a:t>
            </a:r>
            <a:r>
              <a:rPr lang="fr-BE" sz="1900" b="1" dirty="0" err="1">
                <a:latin typeface="Courier New" panose="02070309020205020404" pitchFamily="49" charset="0"/>
                <a:cs typeface="Courier New" panose="02070309020205020404" pitchFamily="49" charset="0"/>
              </a:rPr>
              <a:t>EmpPro.NumSecu</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ORDER BY 2;</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8309154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a:xfrm>
            <a:off x="1043491" y="2051998"/>
            <a:ext cx="7020000" cy="4325051"/>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externe</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dirty="0"/>
              <a:t>Afficher le numéro et le nom des employés qui n'ont pas de projet en cours.</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a:t>
            </a:r>
            <a:r>
              <a:rPr lang="fr-BE" sz="1900" b="1" dirty="0" err="1">
                <a:latin typeface="Courier New" panose="02070309020205020404" pitchFamily="49" charset="0"/>
                <a:cs typeface="Courier New" panose="02070309020205020404" pitchFamily="49" charset="0"/>
              </a:rPr>
              <a:t>Employes.numsecu</a:t>
            </a:r>
            <a:r>
              <a:rPr lang="fr-BE" sz="1900" b="1" dirty="0">
                <a:latin typeface="Courier New" panose="02070309020205020404" pitchFamily="49" charset="0"/>
                <a:cs typeface="Courier New" panose="02070309020205020404" pitchFamily="49" charset="0"/>
              </a:rPr>
              <a:t>, nom</a:t>
            </a: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LEFT OUTER JOIN </a:t>
            </a:r>
            <a:r>
              <a:rPr lang="fr-BE" sz="1900" b="1" dirty="0" err="1">
                <a:latin typeface="Courier New" panose="02070309020205020404" pitchFamily="49" charset="0"/>
                <a:cs typeface="Courier New" panose="02070309020205020404" pitchFamily="49" charset="0"/>
              </a:rPr>
              <a:t>EmpPro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ON </a:t>
            </a:r>
            <a:r>
              <a:rPr lang="fr-BE" sz="1900" b="1" dirty="0" err="1">
                <a:latin typeface="Courier New" panose="02070309020205020404" pitchFamily="49" charset="0"/>
                <a:cs typeface="Courier New" panose="02070309020205020404" pitchFamily="49" charset="0"/>
              </a:rPr>
              <a:t>Employes.NumSecu</a:t>
            </a:r>
            <a:r>
              <a:rPr lang="fr-BE" sz="1900" b="1" dirty="0">
                <a:latin typeface="Courier New" panose="02070309020205020404" pitchFamily="49" charset="0"/>
                <a:cs typeface="Courier New" panose="02070309020205020404" pitchFamily="49" charset="0"/>
              </a:rPr>
              <a:t> = </a:t>
            </a:r>
            <a:r>
              <a:rPr lang="fr-BE" sz="1900" b="1" dirty="0" err="1">
                <a:latin typeface="Courier New" panose="02070309020205020404" pitchFamily="49" charset="0"/>
                <a:cs typeface="Courier New" panose="02070309020205020404" pitchFamily="49" charset="0"/>
              </a:rPr>
              <a:t>EmpPro.NumSecu</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WHERE </a:t>
            </a:r>
            <a:r>
              <a:rPr lang="fr-BE" sz="1900" b="1" dirty="0" err="1">
                <a:latin typeface="Courier New" panose="02070309020205020404" pitchFamily="49" charset="0"/>
                <a:cs typeface="Courier New" panose="02070309020205020404" pitchFamily="49" charset="0"/>
              </a:rPr>
              <a:t>EmpPro.NumSecu</a:t>
            </a:r>
            <a:r>
              <a:rPr lang="fr-BE" sz="1900" b="1" dirty="0">
                <a:latin typeface="Courier New" panose="02070309020205020404" pitchFamily="49" charset="0"/>
                <a:cs typeface="Courier New" panose="02070309020205020404" pitchFamily="49" charset="0"/>
              </a:rPr>
              <a:t> IS NULL;</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31221825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a:xfrm>
            <a:off x="1043491" y="2051998"/>
            <a:ext cx="7020000" cy="4325051"/>
          </a:xfrm>
        </p:spPr>
        <p:txBody>
          <a:bodyPr anchor="t">
            <a:normAutofit fontScale="92500"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externe</a:t>
            </a:r>
          </a:p>
          <a:p>
            <a:pPr marL="0" indent="0">
              <a:buNone/>
            </a:pPr>
            <a:endParaRPr lang="fr-BE" sz="1100" b="1" dirty="0">
              <a:latin typeface="Courier New" panose="02070309020205020404" pitchFamily="49" charset="0"/>
              <a:cs typeface="Courier New" panose="02070309020205020404" pitchFamily="49" charset="0"/>
            </a:endParaRPr>
          </a:p>
          <a:p>
            <a:pPr marL="0" indent="0">
              <a:buNone/>
            </a:pPr>
            <a:r>
              <a:rPr lang="fr-BE" dirty="0"/>
              <a:t>La jointure externe permet donc, entre autres, d'implémenter la différence :</a:t>
            </a:r>
          </a:p>
          <a:p>
            <a:pPr marL="0" indent="0">
              <a:buNone/>
            </a:pPr>
            <a:endParaRPr lang="fr-BE" sz="11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a:t>
            </a:r>
            <a:r>
              <a:rPr lang="fr-BE" sz="1900" b="1" dirty="0" err="1">
                <a:latin typeface="Courier New" panose="02070309020205020404" pitchFamily="49" charset="0"/>
                <a:cs typeface="Courier New" panose="02070309020205020404" pitchFamily="49" charset="0"/>
              </a:rPr>
              <a:t>Employes.numsecu</a:t>
            </a:r>
            <a:r>
              <a:rPr lang="fr-BE" sz="1900" b="1" dirty="0">
                <a:latin typeface="Courier New" panose="02070309020205020404" pitchFamily="49" charset="0"/>
                <a:cs typeface="Courier New" panose="02070309020205020404" pitchFamily="49" charset="0"/>
              </a:rPr>
              <a:t>, nom</a:t>
            </a: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LEFT OUTER JOIN </a:t>
            </a:r>
            <a:r>
              <a:rPr lang="fr-BE" sz="1900" b="1" dirty="0" err="1">
                <a:latin typeface="Courier New" panose="02070309020205020404" pitchFamily="49" charset="0"/>
                <a:cs typeface="Courier New" panose="02070309020205020404" pitchFamily="49" charset="0"/>
              </a:rPr>
              <a:t>EmpPro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ON </a:t>
            </a:r>
            <a:r>
              <a:rPr lang="fr-BE" sz="1900" b="1" dirty="0" err="1">
                <a:latin typeface="Courier New" panose="02070309020205020404" pitchFamily="49" charset="0"/>
                <a:cs typeface="Courier New" panose="02070309020205020404" pitchFamily="49" charset="0"/>
              </a:rPr>
              <a:t>Employes.NumSecu</a:t>
            </a:r>
            <a:r>
              <a:rPr lang="fr-BE" sz="1900" b="1" dirty="0">
                <a:latin typeface="Courier New" panose="02070309020205020404" pitchFamily="49" charset="0"/>
                <a:cs typeface="Courier New" panose="02070309020205020404" pitchFamily="49" charset="0"/>
              </a:rPr>
              <a:t> = </a:t>
            </a:r>
            <a:r>
              <a:rPr lang="fr-BE" sz="1900" b="1" dirty="0" err="1">
                <a:latin typeface="Courier New" panose="02070309020205020404" pitchFamily="49" charset="0"/>
                <a:cs typeface="Courier New" panose="02070309020205020404" pitchFamily="49" charset="0"/>
              </a:rPr>
              <a:t>EmpPro.NumSecu</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WHERE </a:t>
            </a:r>
            <a:r>
              <a:rPr lang="fr-BE" sz="1900" b="1" dirty="0" err="1">
                <a:latin typeface="Courier New" panose="02070309020205020404" pitchFamily="49" charset="0"/>
                <a:cs typeface="Courier New" panose="02070309020205020404" pitchFamily="49" charset="0"/>
              </a:rPr>
              <a:t>EmpPro.NumSecu</a:t>
            </a:r>
            <a:r>
              <a:rPr lang="fr-BE" sz="1900" b="1" dirty="0">
                <a:latin typeface="Courier New" panose="02070309020205020404" pitchFamily="49" charset="0"/>
                <a:cs typeface="Courier New" panose="02070309020205020404" pitchFamily="49" charset="0"/>
              </a:rPr>
              <a:t> IS NULL;</a:t>
            </a:r>
          </a:p>
          <a:p>
            <a:pPr marL="0" indent="0">
              <a:buNone/>
            </a:pPr>
            <a:endParaRPr lang="fr-BE" sz="1100" b="1" dirty="0">
              <a:latin typeface="Courier New" panose="02070309020205020404" pitchFamily="49" charset="0"/>
              <a:cs typeface="Courier New" panose="02070309020205020404" pitchFamily="49" charset="0"/>
            </a:endParaRPr>
          </a:p>
          <a:p>
            <a:pPr marL="0" indent="0">
              <a:buNone/>
            </a:pPr>
            <a:r>
              <a:rPr lang="fr-BE" sz="1800" b="1" dirty="0">
                <a:latin typeface="Courier New" panose="02070309020205020404" pitchFamily="49" charset="0"/>
                <a:cs typeface="Courier New" panose="02070309020205020404" pitchFamily="49" charset="0"/>
              </a:rPr>
              <a:t>SELECT </a:t>
            </a:r>
            <a:r>
              <a:rPr lang="fr-BE" sz="1800" b="1" dirty="0" err="1">
                <a:latin typeface="Courier New" panose="02070309020205020404" pitchFamily="49" charset="0"/>
                <a:cs typeface="Courier New" panose="02070309020205020404" pitchFamily="49" charset="0"/>
              </a:rPr>
              <a:t>NumSecu</a:t>
            </a:r>
            <a:endParaRPr lang="fr-BE" sz="1800" b="1" dirty="0">
              <a:latin typeface="Courier New" panose="02070309020205020404" pitchFamily="49" charset="0"/>
              <a:cs typeface="Courier New" panose="02070309020205020404" pitchFamily="49" charset="0"/>
            </a:endParaRPr>
          </a:p>
          <a:p>
            <a:pPr marL="0" indent="0">
              <a:buNone/>
            </a:pPr>
            <a:r>
              <a:rPr lang="fr-BE" sz="1800" b="1" dirty="0">
                <a:latin typeface="Courier New" panose="02070309020205020404" pitchFamily="49" charset="0"/>
                <a:cs typeface="Courier New" panose="02070309020205020404" pitchFamily="49" charset="0"/>
              </a:rPr>
              <a:t>FROM </a:t>
            </a:r>
            <a:r>
              <a:rPr lang="fr-BE" sz="1800" b="1" dirty="0" err="1">
                <a:latin typeface="Courier New" panose="02070309020205020404" pitchFamily="49" charset="0"/>
                <a:cs typeface="Courier New" panose="02070309020205020404" pitchFamily="49" charset="0"/>
              </a:rPr>
              <a:t>Employes</a:t>
            </a:r>
            <a:endParaRPr lang="fr-BE" sz="1800" b="1" dirty="0">
              <a:latin typeface="Courier New" panose="02070309020205020404" pitchFamily="49" charset="0"/>
              <a:cs typeface="Courier New" panose="02070309020205020404" pitchFamily="49" charset="0"/>
            </a:endParaRPr>
          </a:p>
          <a:p>
            <a:pPr marL="0" indent="0">
              <a:buNone/>
            </a:pPr>
            <a:r>
              <a:rPr lang="fr-BE"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MINUS     </a:t>
            </a:r>
            <a:r>
              <a:rPr lang="fr-BE" sz="1800" b="1" dirty="0">
                <a:latin typeface="Courier New" panose="02070309020205020404" pitchFamily="49" charset="0"/>
                <a:cs typeface="Courier New" panose="02070309020205020404" pitchFamily="49" charset="0"/>
              </a:rPr>
              <a:t>-- en Oracle 10g</a:t>
            </a:r>
          </a:p>
          <a:p>
            <a:pPr marL="0" indent="0">
              <a:buNone/>
            </a:pPr>
            <a:r>
              <a:rPr lang="fr-BE" sz="1800" b="1" dirty="0">
                <a:latin typeface="Courier New" panose="02070309020205020404" pitchFamily="49" charset="0"/>
                <a:cs typeface="Courier New" panose="02070309020205020404" pitchFamily="49" charset="0"/>
              </a:rPr>
              <a:t>SELECT </a:t>
            </a:r>
            <a:r>
              <a:rPr lang="fr-BE" sz="1800" b="1" dirty="0" err="1">
                <a:latin typeface="Courier New" panose="02070309020205020404" pitchFamily="49" charset="0"/>
                <a:cs typeface="Courier New" panose="02070309020205020404" pitchFamily="49" charset="0"/>
              </a:rPr>
              <a:t>NumSecu</a:t>
            </a:r>
            <a:endParaRPr lang="fr-BE" sz="1800" b="1" dirty="0">
              <a:latin typeface="Courier New" panose="02070309020205020404" pitchFamily="49" charset="0"/>
              <a:cs typeface="Courier New" panose="02070309020205020404" pitchFamily="49" charset="0"/>
            </a:endParaRPr>
          </a:p>
          <a:p>
            <a:pPr marL="0" indent="0">
              <a:buNone/>
            </a:pPr>
            <a:r>
              <a:rPr lang="fr-BE" sz="1800" b="1" dirty="0">
                <a:latin typeface="Courier New" panose="02070309020205020404" pitchFamily="49" charset="0"/>
                <a:cs typeface="Courier New" panose="02070309020205020404" pitchFamily="49" charset="0"/>
              </a:rPr>
              <a:t>FROM </a:t>
            </a:r>
            <a:r>
              <a:rPr lang="fr-BE" sz="1800" b="1" dirty="0" err="1">
                <a:latin typeface="Courier New" panose="02070309020205020404" pitchFamily="49" charset="0"/>
                <a:cs typeface="Courier New" panose="02070309020205020404" pitchFamily="49" charset="0"/>
              </a:rPr>
              <a:t>EmpPro</a:t>
            </a:r>
            <a:r>
              <a:rPr lang="fr-BE" sz="18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782588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fontScale="92500" lnSpcReduction="2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d'union</a:t>
            </a:r>
          </a:p>
          <a:p>
            <a:pPr marL="0" indent="0">
              <a:buNone/>
            </a:pPr>
            <a:r>
              <a:rPr lang="fr-BE" dirty="0"/>
              <a:t>La jointure d'union concatène les tables sans aucune correspondance de colonne.</a:t>
            </a:r>
          </a:p>
          <a:p>
            <a:pPr marL="0" indent="0">
              <a:buNone/>
            </a:pPr>
            <a:endParaRPr lang="fr-BE"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colonnes FROM table1 UNION JOIN table2;</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dirty="0"/>
              <a:t>Il n'y a pas de critère de jointure !</a:t>
            </a:r>
          </a:p>
          <a:p>
            <a:pPr marL="0" indent="0">
              <a:buNone/>
            </a:pPr>
            <a:endParaRPr lang="fr-BE" sz="1900" dirty="0"/>
          </a:p>
          <a:p>
            <a:pPr marL="0" indent="0">
              <a:buNone/>
            </a:pPr>
            <a:r>
              <a:rPr lang="fr-BE" sz="2100" b="1" dirty="0">
                <a:latin typeface="Courier New" panose="02070309020205020404" pitchFamily="49" charset="0"/>
                <a:cs typeface="Courier New" panose="02070309020205020404" pitchFamily="49" charset="0"/>
              </a:rPr>
              <a:t>SELECT A.*, NULL, NULL, …, NULL</a:t>
            </a:r>
          </a:p>
          <a:p>
            <a:pPr marL="0" indent="0">
              <a:buNone/>
            </a:pPr>
            <a:r>
              <a:rPr lang="fr-BE" sz="2100" b="1" dirty="0">
                <a:latin typeface="Courier New" panose="02070309020205020404" pitchFamily="49" charset="0"/>
                <a:cs typeface="Courier New" panose="02070309020205020404" pitchFamily="49" charset="0"/>
              </a:rPr>
              <a:t>FROM A</a:t>
            </a:r>
          </a:p>
          <a:p>
            <a:pPr marL="0" indent="0">
              <a:buNone/>
            </a:pPr>
            <a:r>
              <a:rPr lang="fr-BE" sz="2100" b="1" dirty="0">
                <a:latin typeface="Courier New" panose="02070309020205020404" pitchFamily="49" charset="0"/>
                <a:cs typeface="Courier New" panose="02070309020205020404" pitchFamily="49" charset="0"/>
              </a:rPr>
              <a:t>UNION ALL</a:t>
            </a:r>
          </a:p>
          <a:p>
            <a:pPr marL="0" indent="0">
              <a:buNone/>
            </a:pPr>
            <a:r>
              <a:rPr lang="fr-BE" sz="2100" b="1" dirty="0">
                <a:latin typeface="Courier New" panose="02070309020205020404" pitchFamily="49" charset="0"/>
                <a:cs typeface="Courier New" panose="02070309020205020404" pitchFamily="49" charset="0"/>
              </a:rPr>
              <a:t>SELECT NULL, NULL, …, NULL, B.*</a:t>
            </a:r>
          </a:p>
          <a:p>
            <a:pPr marL="0" indent="0">
              <a:buNone/>
            </a:pPr>
            <a:r>
              <a:rPr lang="fr-BE" sz="2100" b="1" dirty="0">
                <a:latin typeface="Courier New" panose="02070309020205020404" pitchFamily="49" charset="0"/>
                <a:cs typeface="Courier New" panose="02070309020205020404" pitchFamily="49" charset="0"/>
              </a:rPr>
              <a:t>FROM B;</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2292509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Jointure</a:t>
            </a:r>
            <a:r>
              <a:rPr lang="fr-BE" dirty="0"/>
              <a:t>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d'union</a:t>
            </a:r>
          </a:p>
          <a:p>
            <a:pPr marL="0" indent="0">
              <a:buNone/>
            </a:pPr>
            <a:endParaRPr lang="fr-BE" sz="1900" dirty="0"/>
          </a:p>
          <a:p>
            <a:pPr marL="0" indent="0">
              <a:buNone/>
            </a:pPr>
            <a:r>
              <a:rPr lang="fr-BE" sz="1900" b="1" dirty="0">
                <a:latin typeface="Courier New" panose="02070309020205020404" pitchFamily="49" charset="0"/>
                <a:cs typeface="Courier New" panose="02070309020205020404" pitchFamily="49" charset="0"/>
              </a:rPr>
              <a:t>SELECT </a:t>
            </a:r>
            <a:r>
              <a:rPr lang="fr-BE" sz="1900" b="1" dirty="0" err="1">
                <a:latin typeface="Courier New" panose="02070309020205020404" pitchFamily="49" charset="0"/>
                <a:cs typeface="Courier New" panose="02070309020205020404" pitchFamily="49" charset="0"/>
              </a:rPr>
              <a:t>EmpPro</a:t>
            </a:r>
            <a:r>
              <a:rPr lang="fr-BE" sz="1900" b="1" dirty="0">
                <a:latin typeface="Courier New" panose="02070309020205020404" pitchFamily="49" charset="0"/>
                <a:cs typeface="Courier New" panose="02070309020205020404" pitchFamily="49" charset="0"/>
              </a:rPr>
              <a:t>.*, NULL, NULL, NULL</a:t>
            </a: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EmpPro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UNION ALL</a:t>
            </a:r>
          </a:p>
          <a:p>
            <a:pPr marL="0" indent="0">
              <a:buNone/>
            </a:pPr>
            <a:r>
              <a:rPr lang="fr-BE" sz="1900" b="1" dirty="0">
                <a:latin typeface="Courier New" panose="02070309020205020404" pitchFamily="49" charset="0"/>
                <a:cs typeface="Courier New" panose="02070309020205020404" pitchFamily="49" charset="0"/>
              </a:rPr>
              <a:t>SELECT NULL, NULL, NULL, Departements.*</a:t>
            </a:r>
          </a:p>
          <a:p>
            <a:pPr marL="0" indent="0">
              <a:buNone/>
            </a:pPr>
            <a:r>
              <a:rPr lang="fr-BE" sz="1900" b="1" dirty="0">
                <a:latin typeface="Courier New" panose="02070309020205020404" pitchFamily="49" charset="0"/>
                <a:cs typeface="Courier New" panose="02070309020205020404" pitchFamily="49" charset="0"/>
              </a:rPr>
              <a:t>FROM </a:t>
            </a:r>
            <a:r>
              <a:rPr lang="fr-BE" sz="1900" b="1" dirty="0" err="1">
                <a:latin typeface="Courier New" panose="02070309020205020404" pitchFamily="49" charset="0"/>
                <a:cs typeface="Courier New" panose="02070309020205020404" pitchFamily="49" charset="0"/>
              </a:rPr>
              <a:t>Departements</a:t>
            </a:r>
            <a:r>
              <a:rPr lang="fr-BE" sz="19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470533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p:txBody>
          <a:bodyPr anchor="t">
            <a:normAutofit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Remarque : clause FROM</a:t>
            </a:r>
          </a:p>
          <a:p>
            <a:pPr marL="0" indent="0">
              <a:buNone/>
            </a:pPr>
            <a:endParaRPr lang="fr-BE" sz="1900" dirty="0"/>
          </a:p>
          <a:p>
            <a:pPr marL="0" indent="0">
              <a:buNone/>
            </a:pPr>
            <a:r>
              <a:rPr lang="fr-BE" sz="2200" dirty="0"/>
              <a:t>Extension de SQL2 : possibilité de placer une liste de table-expression dans la clause FROM</a:t>
            </a:r>
          </a:p>
          <a:p>
            <a:pPr marL="0" indent="0">
              <a:buNone/>
            </a:pPr>
            <a:r>
              <a:rPr lang="fr-BE" sz="2200" dirty="0"/>
              <a:t>Exemple : afficher le nom des projets développés par l'employé DE NIRO</a:t>
            </a:r>
          </a:p>
          <a:p>
            <a:pPr marL="0" indent="0">
              <a:buNone/>
            </a:pPr>
            <a:endParaRPr lang="fr-BE" sz="1900" dirty="0"/>
          </a:p>
          <a:p>
            <a:pPr marL="0" indent="0">
              <a:buNone/>
            </a:pPr>
            <a:r>
              <a:rPr lang="fr-BE" sz="1900" b="1" dirty="0">
                <a:latin typeface="Courier New" panose="02070309020205020404" pitchFamily="49" charset="0"/>
                <a:cs typeface="Courier New" panose="02070309020205020404" pitchFamily="49" charset="0"/>
              </a:rPr>
              <a:t>SELECT </a:t>
            </a:r>
            <a:r>
              <a:rPr lang="fr-BE" sz="1900" b="1" dirty="0" err="1">
                <a:latin typeface="Courier New" panose="02070309020205020404" pitchFamily="49" charset="0"/>
                <a:cs typeface="Courier New" panose="02070309020205020404" pitchFamily="49" charset="0"/>
              </a:rPr>
              <a:t>NomPro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FROM 	(SELECT * </a:t>
            </a:r>
          </a:p>
          <a:p>
            <a:pPr marL="0" indent="0">
              <a:buNone/>
            </a:pPr>
            <a:r>
              <a:rPr lang="fr-BE" sz="1900" b="1" dirty="0">
                <a:latin typeface="Courier New" panose="02070309020205020404" pitchFamily="49" charset="0"/>
                <a:cs typeface="Courier New" panose="02070309020205020404" pitchFamily="49" charset="0"/>
              </a:rPr>
              <a:t>	 FROM </a:t>
            </a:r>
            <a:r>
              <a:rPr lang="fr-BE" sz="1900" b="1" dirty="0" err="1">
                <a:latin typeface="Courier New" panose="02070309020205020404" pitchFamily="49" charset="0"/>
                <a:cs typeface="Courier New" panose="02070309020205020404" pitchFamily="49" charset="0"/>
              </a:rPr>
              <a:t>Employes</a:t>
            </a:r>
            <a:r>
              <a:rPr lang="fr-BE" sz="1900" b="1" dirty="0">
                <a:latin typeface="Courier New" panose="02070309020205020404" pitchFamily="49" charset="0"/>
                <a:cs typeface="Courier New" panose="02070309020205020404" pitchFamily="49" charset="0"/>
              </a:rPr>
              <a:t> NATURAL JOIN </a:t>
            </a:r>
            <a:r>
              <a:rPr lang="fr-BE" sz="1900" b="1" dirty="0" err="1">
                <a:latin typeface="Courier New" panose="02070309020205020404" pitchFamily="49" charset="0"/>
                <a:cs typeface="Courier New" panose="02070309020205020404" pitchFamily="49" charset="0"/>
              </a:rPr>
              <a:t>EmpPro</a:t>
            </a: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	 WHERE UPPER(nom) = 'DE NIRO')</a:t>
            </a:r>
          </a:p>
          <a:p>
            <a:pPr marL="0" indent="0">
              <a:buNone/>
            </a:pPr>
            <a:r>
              <a:rPr lang="fr-BE" sz="1900" b="1" dirty="0">
                <a:latin typeface="Courier New" panose="02070309020205020404" pitchFamily="49" charset="0"/>
                <a:cs typeface="Courier New" panose="02070309020205020404" pitchFamily="49" charset="0"/>
              </a:rPr>
              <a:t>  JOIN Projets USING (</a:t>
            </a:r>
            <a:r>
              <a:rPr lang="fr-BE" sz="1900" b="1" dirty="0" err="1">
                <a:latin typeface="Courier New" panose="02070309020205020404" pitchFamily="49" charset="0"/>
                <a:cs typeface="Courier New" panose="02070309020205020404" pitchFamily="49" charset="0"/>
              </a:rPr>
              <a:t>NumPro</a:t>
            </a:r>
            <a:r>
              <a:rPr lang="fr-BE" sz="19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27685803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3. Recherche de base avec jointure</a:t>
            </a:r>
          </a:p>
        </p:txBody>
      </p:sp>
      <p:sp>
        <p:nvSpPr>
          <p:cNvPr id="3" name="Espace réservé du contenu 2"/>
          <p:cNvSpPr>
            <a:spLocks noGrp="1"/>
          </p:cNvSpPr>
          <p:nvPr>
            <p:ph idx="1"/>
          </p:nvPr>
        </p:nvSpPr>
        <p:spPr>
          <a:xfrm>
            <a:off x="676894" y="2051998"/>
            <a:ext cx="7897090" cy="4408179"/>
          </a:xfrm>
        </p:spPr>
        <p:txBody>
          <a:bodyPr anchor="t">
            <a:normAutofit lnSpcReduction="10000"/>
          </a:bodyPr>
          <a:lstStyle/>
          <a:p>
            <a:pPr marL="0" indent="0">
              <a:buNone/>
            </a:pPr>
            <a:r>
              <a:rPr lang="fr-BE" dirty="0"/>
              <a:t>Exercices sur les jointures</a:t>
            </a:r>
          </a:p>
          <a:p>
            <a:pPr indent="-342900">
              <a:buFont typeface="Wingdings" panose="05000000000000000000" pitchFamily="2" charset="2"/>
              <a:buChar char="Ø"/>
            </a:pPr>
            <a:r>
              <a:rPr lang="fr-BE" dirty="0"/>
              <a:t>Rechercher le nom des employés et le nom du département dans lequel ils travaillent (le faire via une jointure manuelle, interne ; quid si on le fait avec une jointure naturelle ?)</a:t>
            </a:r>
          </a:p>
          <a:p>
            <a:pPr indent="-342900">
              <a:buFont typeface="Wingdings" panose="05000000000000000000" pitchFamily="2" charset="2"/>
              <a:buChar char="Ø"/>
            </a:pPr>
            <a:r>
              <a:rPr lang="fr-BE" dirty="0"/>
              <a:t>Rechercher les paires d'employés qui habitent la même commune</a:t>
            </a:r>
          </a:p>
          <a:p>
            <a:pPr indent="-342900">
              <a:buFont typeface="Wingdings" panose="05000000000000000000" pitchFamily="2" charset="2"/>
              <a:buChar char="Ø"/>
            </a:pPr>
            <a:r>
              <a:rPr lang="fr-BE" dirty="0"/>
              <a:t>Rechercher le nom des départements qui possèdent le même responsable</a:t>
            </a:r>
          </a:p>
          <a:p>
            <a:pPr indent="-342900">
              <a:buFont typeface="Wingdings" panose="05000000000000000000" pitchFamily="2" charset="2"/>
              <a:buChar char="Ø"/>
            </a:pPr>
            <a:r>
              <a:rPr lang="fr-BE" dirty="0"/>
              <a:t>Rechercher le nom des projets auxquels aucun employé n'est affecté</a:t>
            </a:r>
          </a:p>
          <a:p>
            <a:pPr indent="-342900">
              <a:buFont typeface="Wingdings" panose="05000000000000000000" pitchFamily="2" charset="2"/>
              <a:buChar char="Ø"/>
            </a:pPr>
            <a:r>
              <a:rPr lang="fr-BE" dirty="0"/>
              <a:t>Rechercher le nom des employés qui ne sont affectés à aucun projet</a:t>
            </a:r>
          </a:p>
          <a:p>
            <a:pPr marL="0" indent="0">
              <a:buNone/>
            </a:pPr>
            <a:endParaRPr lang="fr-BE" sz="19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3. Recherche de base avec jointure</a:t>
            </a:r>
          </a:p>
        </p:txBody>
      </p:sp>
    </p:spTree>
    <p:extLst>
      <p:ext uri="{BB962C8B-B14F-4D97-AF65-F5344CB8AC3E}">
        <p14:creationId xmlns:p14="http://schemas.microsoft.com/office/powerpoint/2010/main" val="9656053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4. Le langage de manipulation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Recherche de base</a:t>
            </a:r>
          </a:p>
          <a:p>
            <a:pPr marL="514350" indent="-514350">
              <a:buFont typeface="+mj-lt"/>
              <a:buAutoNum type="arabicPeriod"/>
            </a:pPr>
            <a:r>
              <a:rPr lang="fr-BE" dirty="0"/>
              <a:t>Recherche de base avec jointure</a:t>
            </a:r>
          </a:p>
          <a:p>
            <a:pPr marL="514350" indent="-514350">
              <a:buFont typeface="+mj-lt"/>
              <a:buAutoNum type="arabicPeriod"/>
            </a:pPr>
            <a:r>
              <a:rPr lang="fr-BE" dirty="0"/>
              <a:t>Expressions SQL</a:t>
            </a:r>
          </a:p>
          <a:p>
            <a:pPr marL="514350" indent="-514350">
              <a:buFont typeface="+mj-lt"/>
              <a:buAutoNum type="arabicPeriod"/>
            </a:pPr>
            <a:r>
              <a:rPr lang="fr-BE" dirty="0"/>
              <a:t>Tri</a:t>
            </a:r>
          </a:p>
          <a:p>
            <a:pPr marL="514350" indent="-514350">
              <a:buFont typeface="+mj-lt"/>
              <a:buAutoNum type="arabicPeriod"/>
            </a:pPr>
            <a:r>
              <a:rPr lang="fr-BE" dirty="0"/>
              <a:t>Groupement de lignes</a:t>
            </a:r>
          </a:p>
          <a:p>
            <a:pPr marL="514350" indent="-514350">
              <a:buFont typeface="+mj-lt"/>
              <a:buAutoNum type="arabicPeriod"/>
            </a:pPr>
            <a:r>
              <a:rPr lang="fr-BE" dirty="0"/>
              <a:t>Sélections imbriquées</a:t>
            </a:r>
          </a:p>
          <a:p>
            <a:pPr marL="514350" indent="-514350">
              <a:buFont typeface="+mj-lt"/>
              <a:buAutoNum type="arabicPeriod"/>
            </a:pPr>
            <a:r>
              <a:rPr lang="fr-BE" dirty="0"/>
              <a:t>Utilisation de "EXISTS"</a:t>
            </a:r>
          </a:p>
          <a:p>
            <a:pPr marL="514350" indent="-514350">
              <a:buFont typeface="+mj-lt"/>
              <a:buAutoNum type="arabicPeriod"/>
            </a:pPr>
            <a:r>
              <a:rPr lang="fr-BE" dirty="0"/>
              <a:t>Mise à jour des données</a:t>
            </a:r>
          </a:p>
        </p:txBody>
      </p:sp>
      <p:sp>
        <p:nvSpPr>
          <p:cNvPr id="5" name="Espace réservé du pied de page 4"/>
          <p:cNvSpPr>
            <a:spLocks noGrp="1"/>
          </p:cNvSpPr>
          <p:nvPr>
            <p:ph type="ftr" sz="quarter" idx="11"/>
          </p:nvPr>
        </p:nvSpPr>
        <p:spPr/>
        <p:txBody>
          <a:bodyPr/>
          <a:lstStyle/>
          <a:p>
            <a:r>
              <a:rPr lang="fr-BE" dirty="0"/>
              <a:t>SGBD – Chapitre 4 : Le langage de manipulation des données</a:t>
            </a:r>
          </a:p>
        </p:txBody>
      </p:sp>
    </p:spTree>
    <p:extLst>
      <p:ext uri="{BB962C8B-B14F-4D97-AF65-F5344CB8AC3E}">
        <p14:creationId xmlns:p14="http://schemas.microsoft.com/office/powerpoint/2010/main" val="135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74A50F"/>
                                      </p:to>
                                    </p:animClr>
                                    <p:animClr clrSpc="rgb" dir="cw">
                                      <p:cBhvr>
                                        <p:cTn id="7" dur="500" fill="hold"/>
                                        <p:tgtEl>
                                          <p:spTgt spid="3">
                                            <p:txEl>
                                              <p:pRg st="3" end="3"/>
                                            </p:txEl>
                                          </p:spTgt>
                                        </p:tgtEl>
                                        <p:attrNameLst>
                                          <p:attrName>fillcolor</p:attrName>
                                        </p:attrNameLst>
                                      </p:cBhvr>
                                      <p:to>
                                        <a:srgbClr val="74A50F"/>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020000" cy="4431928"/>
          </a:xfrm>
        </p:spPr>
        <p:txBody>
          <a:bodyPr anchor="ctr">
            <a:normAutofit fontScale="92500" lnSpcReduction="20000"/>
          </a:bodyPr>
          <a:lstStyle/>
          <a:p>
            <a:pPr indent="-342900">
              <a:buFont typeface="Wingdings" panose="05000000000000000000" pitchFamily="2" charset="2"/>
              <a:buChar char="Ø"/>
            </a:pPr>
            <a:r>
              <a:rPr lang="fr-BE" dirty="0"/>
              <a:t>Enrichir les possibilités de la clause de sélection du SELECT</a:t>
            </a:r>
          </a:p>
          <a:p>
            <a:pPr marL="297180" lvl="1" indent="0">
              <a:buNone/>
            </a:pPr>
            <a:r>
              <a:rPr lang="fr-BE" sz="2000" b="1" i="1" dirty="0" err="1">
                <a:latin typeface="Courier New" panose="02070309020205020404" pitchFamily="49" charset="0"/>
                <a:cs typeface="Courier New" panose="02070309020205020404" pitchFamily="49" charset="0"/>
              </a:rPr>
              <a:t>clause_de_selection</a:t>
            </a:r>
            <a:r>
              <a:rPr lang="fr-BE" sz="2000" b="1" i="1" dirty="0">
                <a:latin typeface="Courier New" panose="02070309020205020404" pitchFamily="49" charset="0"/>
                <a:cs typeface="Courier New" panose="02070309020205020404" pitchFamily="49" charset="0"/>
              </a:rPr>
              <a:t> ::=</a:t>
            </a:r>
          </a:p>
          <a:p>
            <a:pPr marL="297180" lvl="1" indent="0">
              <a:buNone/>
            </a:pPr>
            <a:r>
              <a:rPr lang="fr-BE" sz="2000" b="1" i="1" dirty="0">
                <a:latin typeface="Courier New" panose="02070309020205020404" pitchFamily="49" charset="0"/>
                <a:cs typeface="Courier New" panose="02070309020205020404" pitchFamily="49" charset="0"/>
              </a:rPr>
              <a:t>	     * | nom_table.* | </a:t>
            </a:r>
            <a:r>
              <a:rPr lang="fr-BE" sz="2000" b="1" i="1" dirty="0" err="1">
                <a:latin typeface="Courier New" panose="02070309020205020404" pitchFamily="49" charset="0"/>
                <a:cs typeface="Courier New" panose="02070309020205020404" pitchFamily="49" charset="0"/>
              </a:rPr>
              <a:t>liste_expression</a:t>
            </a:r>
            <a:endParaRPr lang="fr-BE" sz="2000" b="1" i="1" dirty="0">
              <a:latin typeface="Courier New" panose="02070309020205020404" pitchFamily="49" charset="0"/>
              <a:cs typeface="Courier New" panose="02070309020205020404" pitchFamily="49" charset="0"/>
            </a:endParaRPr>
          </a:p>
          <a:p>
            <a:pPr marL="297180" lvl="1" indent="0">
              <a:buNone/>
            </a:pPr>
            <a:endParaRPr lang="fr-BE" sz="1700" b="1" i="1" dirty="0">
              <a:latin typeface="Courier New" panose="02070309020205020404" pitchFamily="49" charset="0"/>
              <a:cs typeface="Courier New" panose="02070309020205020404" pitchFamily="49" charset="0"/>
            </a:endParaRPr>
          </a:p>
          <a:p>
            <a:pPr indent="-342900">
              <a:buFont typeface="Wingdings" panose="05000000000000000000" pitchFamily="2" charset="2"/>
              <a:buChar char="Ø"/>
            </a:pPr>
            <a:r>
              <a:rPr lang="fr-BE" dirty="0"/>
              <a:t>Enrichir les possibilités de la clause WHERE</a:t>
            </a:r>
          </a:p>
          <a:p>
            <a:pPr marL="297180" lvl="1" indent="0">
              <a:buNone/>
            </a:pPr>
            <a:r>
              <a:rPr lang="fr-BE" sz="2000" b="1" i="1" dirty="0" err="1">
                <a:latin typeface="Courier New" panose="02070309020205020404" pitchFamily="49" charset="0"/>
                <a:cs typeface="Courier New" panose="02070309020205020404" pitchFamily="49" charset="0"/>
              </a:rPr>
              <a:t>condition_de_base</a:t>
            </a:r>
            <a:r>
              <a:rPr lang="fr-BE" sz="2000" b="1" i="1" dirty="0">
                <a:latin typeface="Courier New" panose="02070309020205020404" pitchFamily="49" charset="0"/>
                <a:cs typeface="Courier New" panose="02070309020205020404" pitchFamily="49" charset="0"/>
              </a:rPr>
              <a:t> ::=</a:t>
            </a:r>
          </a:p>
          <a:p>
            <a:pPr marL="297180" lvl="1" indent="0">
              <a:buNone/>
            </a:pPr>
            <a:r>
              <a:rPr lang="fr-BE" sz="2000" b="1" i="1" dirty="0">
                <a:latin typeface="Courier New" panose="02070309020205020404" pitchFamily="49" charset="0"/>
                <a:cs typeface="Courier New" panose="02070309020205020404" pitchFamily="49" charset="0"/>
              </a:rPr>
              <a:t>	</a:t>
            </a:r>
            <a:r>
              <a:rPr lang="fr-BE" sz="2000" b="1" i="1" dirty="0">
                <a:solidFill>
                  <a:srgbClr val="92D050"/>
                </a:solidFill>
                <a:latin typeface="Courier New" panose="02070309020205020404" pitchFamily="49" charset="0"/>
                <a:cs typeface="Courier New" panose="02070309020205020404" pitchFamily="49" charset="0"/>
              </a:rPr>
              <a:t>expression </a:t>
            </a:r>
            <a:r>
              <a:rPr lang="fr-BE" sz="2000" b="1" i="1" dirty="0" err="1">
                <a:solidFill>
                  <a:srgbClr val="0070C0"/>
                </a:solidFill>
                <a:latin typeface="Courier New" panose="02070309020205020404" pitchFamily="49" charset="0"/>
                <a:cs typeface="Courier New" panose="02070309020205020404" pitchFamily="49" charset="0"/>
              </a:rPr>
              <a:t>oper_comp</a:t>
            </a:r>
            <a:r>
              <a:rPr lang="fr-BE" sz="2000" b="1" i="1" dirty="0">
                <a:latin typeface="Courier New" panose="02070309020205020404" pitchFamily="49" charset="0"/>
                <a:cs typeface="Courier New" panose="02070309020205020404" pitchFamily="49" charset="0"/>
              </a:rPr>
              <a:t> </a:t>
            </a:r>
            <a:r>
              <a:rPr lang="fr-BE" sz="2000" b="1" i="1" dirty="0">
                <a:solidFill>
                  <a:srgbClr val="92D050"/>
                </a:solidFill>
                <a:latin typeface="Courier New" panose="02070309020205020404" pitchFamily="49" charset="0"/>
                <a:cs typeface="Courier New" panose="02070309020205020404" pitchFamily="49" charset="0"/>
              </a:rPr>
              <a:t>expression</a:t>
            </a:r>
          </a:p>
          <a:p>
            <a:pPr marL="297180" lvl="1" indent="0">
              <a:buNone/>
            </a:pPr>
            <a:endParaRPr lang="fr-BE" sz="1100" b="1" i="1" dirty="0">
              <a:latin typeface="Courier New" panose="02070309020205020404" pitchFamily="49" charset="0"/>
              <a:cs typeface="Courier New" panose="02070309020205020404" pitchFamily="49" charset="0"/>
            </a:endParaRPr>
          </a:p>
          <a:p>
            <a:pPr marL="297180" lvl="1" indent="0">
              <a:buNone/>
            </a:pPr>
            <a:r>
              <a:rPr lang="fr-BE" sz="2000" b="1" i="1" dirty="0" err="1">
                <a:solidFill>
                  <a:srgbClr val="0070C0"/>
                </a:solidFill>
                <a:latin typeface="Courier New" panose="02070309020205020404" pitchFamily="49" charset="0"/>
                <a:cs typeface="Courier New" panose="02070309020205020404" pitchFamily="49" charset="0"/>
              </a:rPr>
              <a:t>oper_comp</a:t>
            </a:r>
            <a:r>
              <a:rPr lang="fr-BE" sz="2000" b="1" i="1" dirty="0">
                <a:latin typeface="Courier New" panose="02070309020205020404" pitchFamily="49" charset="0"/>
                <a:cs typeface="Courier New" panose="02070309020205020404" pitchFamily="49" charset="0"/>
              </a:rPr>
              <a:t> ::=   = | &lt;&gt; | &lt; | &lt;= | &gt; | &gt;=</a:t>
            </a:r>
          </a:p>
          <a:p>
            <a:pPr marL="297180" lvl="1" indent="0">
              <a:buNone/>
            </a:pPr>
            <a:endParaRPr lang="fr-BE" sz="1100" b="1" i="1" dirty="0">
              <a:latin typeface="Courier New" panose="02070309020205020404" pitchFamily="49" charset="0"/>
              <a:cs typeface="Courier New" panose="02070309020205020404" pitchFamily="49" charset="0"/>
            </a:endParaRPr>
          </a:p>
          <a:p>
            <a:pPr marL="297180" lvl="1" indent="0">
              <a:buNone/>
            </a:pPr>
            <a:r>
              <a:rPr lang="fr-BE" sz="2000" b="1" i="1" dirty="0">
                <a:solidFill>
                  <a:srgbClr val="92D050"/>
                </a:solidFill>
                <a:latin typeface="Courier New" panose="02070309020205020404" pitchFamily="49" charset="0"/>
                <a:cs typeface="Courier New" panose="02070309020205020404" pitchFamily="49" charset="0"/>
              </a:rPr>
              <a:t>expression </a:t>
            </a:r>
            <a:r>
              <a:rPr lang="fr-BE" sz="2000" b="1" i="1" dirty="0">
                <a:latin typeface="Courier New" panose="02070309020205020404" pitchFamily="49" charset="0"/>
                <a:cs typeface="Courier New" panose="02070309020205020404" pitchFamily="49" charset="0"/>
              </a:rPr>
              <a:t>::= </a:t>
            </a:r>
            <a:r>
              <a:rPr lang="fr-BE" sz="2000" b="1" i="1" dirty="0" err="1">
                <a:latin typeface="Courier New" panose="02070309020205020404" pitchFamily="49" charset="0"/>
                <a:cs typeface="Courier New" panose="02070309020205020404" pitchFamily="49" charset="0"/>
              </a:rPr>
              <a:t>expression_numérique</a:t>
            </a:r>
            <a:endParaRPr lang="fr-BE" sz="2000" b="1" i="1" dirty="0">
              <a:latin typeface="Courier New" panose="02070309020205020404" pitchFamily="49" charset="0"/>
              <a:cs typeface="Courier New" panose="02070309020205020404" pitchFamily="49" charset="0"/>
            </a:endParaRPr>
          </a:p>
          <a:p>
            <a:pPr marL="297180" lvl="1" indent="0">
              <a:buNone/>
            </a:pPr>
            <a:r>
              <a:rPr lang="fr-BE" sz="2000" b="1" i="1" dirty="0">
                <a:latin typeface="Courier New" panose="02070309020205020404" pitchFamily="49" charset="0"/>
                <a:cs typeface="Courier New" panose="02070309020205020404" pitchFamily="49" charset="0"/>
              </a:rPr>
              <a:t>	| </a:t>
            </a:r>
            <a:r>
              <a:rPr lang="fr-BE" sz="2000" b="1" i="1" dirty="0" err="1">
                <a:latin typeface="Courier New" panose="02070309020205020404" pitchFamily="49" charset="0"/>
                <a:cs typeface="Courier New" panose="02070309020205020404" pitchFamily="49" charset="0"/>
              </a:rPr>
              <a:t>expression_caractère</a:t>
            </a:r>
            <a:endParaRPr lang="fr-BE" sz="2000" b="1" i="1" dirty="0">
              <a:latin typeface="Courier New" panose="02070309020205020404" pitchFamily="49" charset="0"/>
              <a:cs typeface="Courier New" panose="02070309020205020404" pitchFamily="49" charset="0"/>
            </a:endParaRPr>
          </a:p>
          <a:p>
            <a:pPr marL="297180" lvl="1" indent="0">
              <a:buNone/>
            </a:pPr>
            <a:r>
              <a:rPr lang="fr-BE" sz="2000" b="1" i="1" dirty="0">
                <a:latin typeface="Courier New" panose="02070309020205020404" pitchFamily="49" charset="0"/>
                <a:cs typeface="Courier New" panose="02070309020205020404" pitchFamily="49" charset="0"/>
              </a:rPr>
              <a:t>	| </a:t>
            </a:r>
            <a:r>
              <a:rPr lang="fr-BE" sz="2000" b="1" i="1" dirty="0" err="1">
                <a:latin typeface="Courier New" panose="02070309020205020404" pitchFamily="49" charset="0"/>
                <a:cs typeface="Courier New" panose="02070309020205020404" pitchFamily="49" charset="0"/>
              </a:rPr>
              <a:t>expression_date_temps</a:t>
            </a:r>
            <a:endParaRPr lang="fr-BE" sz="2000" b="1" i="1" dirty="0">
              <a:latin typeface="Courier New" panose="02070309020205020404" pitchFamily="49" charset="0"/>
              <a:cs typeface="Courier New" panose="02070309020205020404" pitchFamily="49" charset="0"/>
            </a:endParaRPr>
          </a:p>
          <a:p>
            <a:pPr marL="297180" lvl="1" indent="0">
              <a:buNone/>
            </a:pPr>
            <a:r>
              <a:rPr lang="fr-BE" sz="2000" b="1" i="1" dirty="0">
                <a:latin typeface="Courier New" panose="02070309020205020404" pitchFamily="49" charset="0"/>
                <a:cs typeface="Courier New" panose="02070309020205020404" pitchFamily="49" charset="0"/>
              </a:rPr>
              <a:t>	| </a:t>
            </a:r>
            <a:r>
              <a:rPr lang="fr-BE" sz="2000" b="1" i="1" dirty="0" err="1">
                <a:latin typeface="Courier New" panose="02070309020205020404" pitchFamily="49" charset="0"/>
                <a:cs typeface="Courier New" panose="02070309020205020404" pitchFamily="49" charset="0"/>
              </a:rPr>
              <a:t>expression_intervalle</a:t>
            </a:r>
            <a:endParaRPr lang="fr-BE" sz="2000" b="1" i="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4642451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0" y="1924420"/>
            <a:ext cx="7020000" cy="4580813"/>
          </a:xfrm>
        </p:spPr>
        <p:txBody>
          <a:bodyPr anchor="ctr">
            <a:normAutofit/>
          </a:bodyPr>
          <a:lstStyle/>
          <a:p>
            <a:pPr marL="0" indent="0">
              <a:buNone/>
            </a:pPr>
            <a:r>
              <a:rPr lang="fr-BE" dirty="0"/>
              <a:t>Où ?</a:t>
            </a:r>
          </a:p>
          <a:p>
            <a:pPr marL="804863" indent="-342900">
              <a:buFont typeface="Wingdings" panose="05000000000000000000" pitchFamily="2" charset="2"/>
              <a:buChar char="Ø"/>
            </a:pPr>
            <a:r>
              <a:rPr lang="fr-BE" dirty="0"/>
              <a:t>Dans la clause ORDER BY</a:t>
            </a:r>
          </a:p>
          <a:p>
            <a:pPr marL="804863" indent="-342900">
              <a:buFont typeface="Wingdings" panose="05000000000000000000" pitchFamily="2" charset="2"/>
              <a:buChar char="Ø"/>
            </a:pPr>
            <a:r>
              <a:rPr lang="fr-BE" dirty="0"/>
              <a:t>Dans l'expression SELECT</a:t>
            </a:r>
          </a:p>
          <a:p>
            <a:pPr marL="804863" indent="-342900">
              <a:buFont typeface="Wingdings" panose="05000000000000000000" pitchFamily="2" charset="2"/>
              <a:buChar char="Ø"/>
            </a:pPr>
            <a:r>
              <a:rPr lang="fr-BE" dirty="0"/>
              <a:t>Dans l'instruction UPDATE … SET</a:t>
            </a:r>
          </a:p>
          <a:p>
            <a:pPr marL="804863" indent="-342900">
              <a:buFont typeface="Wingdings" panose="05000000000000000000" pitchFamily="2" charset="2"/>
              <a:buChar char="Ø"/>
            </a:pPr>
            <a:r>
              <a:rPr lang="fr-BE" dirty="0"/>
              <a:t>Dans l'instruction INSERT … VALUES</a:t>
            </a:r>
          </a:p>
          <a:p>
            <a:pPr marL="804863" indent="-342900">
              <a:buFont typeface="Wingdings" panose="05000000000000000000" pitchFamily="2" charset="2"/>
              <a:buChar char="Ø"/>
            </a:pPr>
            <a:r>
              <a:rPr lang="fr-BE" dirty="0"/>
              <a:t>Dans la clause WHERE </a:t>
            </a:r>
          </a:p>
          <a:p>
            <a:pPr indent="-342900">
              <a:buFont typeface="Wingdings" panose="05000000000000000000" pitchFamily="2" charset="2"/>
              <a:buChar char="Ø"/>
            </a:pPr>
            <a:endParaRPr lang="fr-BE" sz="2000" b="1" i="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83648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1. Introduction</a:t>
            </a:r>
          </a:p>
        </p:txBody>
      </p:sp>
      <p:sp>
        <p:nvSpPr>
          <p:cNvPr id="3" name="Espace réservé du contenu 2"/>
          <p:cNvSpPr>
            <a:spLocks noGrp="1"/>
          </p:cNvSpPr>
          <p:nvPr>
            <p:ph idx="1"/>
          </p:nvPr>
        </p:nvSpPr>
        <p:spPr/>
        <p:txBody>
          <a:bodyPr anchor="ctr">
            <a:normAutofit fontScale="92500" lnSpcReduction="20000"/>
          </a:bodyPr>
          <a:lstStyle/>
          <a:p>
            <a:pPr marL="0" indent="0">
              <a:buNone/>
            </a:pPr>
            <a:r>
              <a:rPr lang="fr-BE" dirty="0"/>
              <a:t>Quelques remarques à propos de l'écriture des requêtes SQL : </a:t>
            </a:r>
            <a:endParaRPr lang="fr-BE" sz="2200" dirty="0"/>
          </a:p>
          <a:p>
            <a:pPr>
              <a:buClr>
                <a:schemeClr val="accent2">
                  <a:lumMod val="75000"/>
                </a:schemeClr>
              </a:buClr>
              <a:buFont typeface="Wingdings" panose="05000000000000000000" pitchFamily="2" charset="2"/>
              <a:buChar char="Ø"/>
            </a:pPr>
            <a:r>
              <a:rPr lang="fr-BE" dirty="0"/>
              <a:t>SQL est insensible à la casse</a:t>
            </a:r>
          </a:p>
          <a:p>
            <a:pPr>
              <a:buClr>
                <a:schemeClr val="accent2">
                  <a:lumMod val="75000"/>
                </a:schemeClr>
              </a:buClr>
              <a:buFont typeface="Wingdings" panose="05000000000000000000" pitchFamily="2" charset="2"/>
              <a:buChar char="Ø"/>
            </a:pPr>
            <a:r>
              <a:rPr lang="fr-BE" dirty="0"/>
              <a:t>La syntaxe des commentaires est</a:t>
            </a:r>
          </a:p>
          <a:p>
            <a:pPr lvl="1">
              <a:buClr>
                <a:schemeClr val="accent2">
                  <a:lumMod val="75000"/>
                </a:schemeClr>
              </a:buClr>
              <a:buFont typeface="Courier New" panose="02070309020205020404" pitchFamily="49" charset="0"/>
              <a:buChar char="o"/>
            </a:pPr>
            <a:r>
              <a:rPr lang="fr-BE" dirty="0">
                <a:latin typeface="Courier New" panose="02070309020205020404" pitchFamily="49" charset="0"/>
                <a:cs typeface="Courier New" panose="02070309020205020404" pitchFamily="49" charset="0"/>
              </a:rPr>
              <a:t>--</a:t>
            </a:r>
            <a:r>
              <a:rPr lang="fr-BE" dirty="0"/>
              <a:t> 	    	commentaire sur une seule ligne</a:t>
            </a:r>
          </a:p>
          <a:p>
            <a:pPr lvl="1">
              <a:buClr>
                <a:schemeClr val="accent2">
                  <a:lumMod val="75000"/>
                </a:schemeClr>
              </a:buClr>
              <a:buFont typeface="Courier New" panose="02070309020205020404" pitchFamily="49" charset="0"/>
              <a:buChar char="o"/>
            </a:pPr>
            <a:r>
              <a:rPr lang="fr-BE" dirty="0">
                <a:latin typeface="Courier New" panose="02070309020205020404" pitchFamily="49" charset="0"/>
                <a:cs typeface="Courier New" panose="02070309020205020404" pitchFamily="49" charset="0"/>
              </a:rPr>
              <a:t>/* … */</a:t>
            </a:r>
            <a:r>
              <a:rPr lang="fr-BE" dirty="0">
                <a:cs typeface="Courier New" panose="02070309020205020404" pitchFamily="49" charset="0"/>
              </a:rPr>
              <a:t>		</a:t>
            </a:r>
            <a:r>
              <a:rPr lang="fr-BE" dirty="0"/>
              <a:t>commentaire sur plusieurs lignes</a:t>
            </a:r>
          </a:p>
          <a:p>
            <a:pPr>
              <a:buClr>
                <a:schemeClr val="accent2">
                  <a:lumMod val="75000"/>
                </a:schemeClr>
              </a:buClr>
              <a:buFont typeface="Wingdings" panose="05000000000000000000" pitchFamily="2" charset="2"/>
              <a:buChar char="Ø"/>
            </a:pPr>
            <a:r>
              <a:rPr lang="fr-BE" dirty="0"/>
              <a:t>Les chaînes de caractères sont écrites entre simple </a:t>
            </a:r>
            <a:r>
              <a:rPr lang="fr-BE" dirty="0" err="1"/>
              <a:t>quote</a:t>
            </a:r>
            <a:r>
              <a:rPr lang="fr-BE" dirty="0"/>
              <a:t>, une apostrophe dans une chaîne est dédoublée</a:t>
            </a:r>
          </a:p>
          <a:p>
            <a:pPr marL="800100" lvl="2" indent="0">
              <a:buClr>
                <a:schemeClr val="accent3">
                  <a:lumMod val="50000"/>
                </a:schemeClr>
              </a:buClr>
              <a:buNone/>
            </a:pPr>
            <a:r>
              <a:rPr lang="fr-BE" sz="2400" dirty="0"/>
              <a:t>Ex : </a:t>
            </a:r>
            <a:r>
              <a:rPr lang="fr-BE" sz="2400" dirty="0">
                <a:latin typeface="Courier New" panose="02070309020205020404" pitchFamily="49" charset="0"/>
                <a:cs typeface="Courier New" panose="02070309020205020404" pitchFamily="49" charset="0"/>
              </a:rPr>
              <a:t>'Il fait beau </a:t>
            </a:r>
            <a:r>
              <a:rPr lang="fr-BE" sz="2400" dirty="0" err="1">
                <a:latin typeface="Courier New" panose="02070309020205020404" pitchFamily="49" charset="0"/>
                <a:cs typeface="Courier New" panose="02070309020205020404" pitchFamily="49" charset="0"/>
              </a:rPr>
              <a:t>aujourd</a:t>
            </a:r>
            <a:r>
              <a:rPr lang="fr-BE" sz="2400" dirty="0">
                <a:latin typeface="Courier New" panose="02070309020205020404" pitchFamily="49" charset="0"/>
                <a:cs typeface="Courier New" panose="02070309020205020404" pitchFamily="49" charset="0"/>
              </a:rPr>
              <a:t>''hui'</a:t>
            </a:r>
          </a:p>
          <a:p>
            <a:pPr>
              <a:buClr>
                <a:schemeClr val="accent2">
                  <a:lumMod val="75000"/>
                </a:schemeClr>
              </a:buClr>
              <a:buFont typeface="Wingdings" panose="05000000000000000000" pitchFamily="2" charset="2"/>
              <a:buChar char="Ø"/>
            </a:pPr>
            <a:r>
              <a:rPr lang="fr-BE" dirty="0"/>
              <a:t>Un grand nombre de mots sont réservés.  Si un élément de la base a pour nom un mot réservé, il faut le spécifier entre guillemets</a:t>
            </a:r>
          </a:p>
          <a:p>
            <a:pPr marL="800100" lvl="2" indent="0">
              <a:buClr>
                <a:schemeClr val="accent3">
                  <a:lumMod val="50000"/>
                </a:schemeClr>
              </a:buClr>
              <a:buNone/>
            </a:pPr>
            <a:r>
              <a:rPr lang="fr-BE" sz="2400" dirty="0"/>
              <a:t>Ex : </a:t>
            </a:r>
            <a:r>
              <a:rPr lang="fr-BE" sz="2400" dirty="0">
                <a:latin typeface="Courier New" panose="02070309020205020404" pitchFamily="49" charset="0"/>
                <a:cs typeface="Courier New" panose="02070309020205020404" pitchFamily="49" charset="0"/>
              </a:rPr>
              <a:t>CREATE TABLE "TABLE" ( … );</a:t>
            </a:r>
          </a:p>
        </p:txBody>
      </p:sp>
      <p:sp>
        <p:nvSpPr>
          <p:cNvPr id="5" name="Espace réservé du pied de page 4"/>
          <p:cNvSpPr>
            <a:spLocks noGrp="1"/>
          </p:cNvSpPr>
          <p:nvPr>
            <p:ph type="ftr" sz="quarter" idx="11"/>
          </p:nvPr>
        </p:nvSpPr>
        <p:spPr/>
        <p:txBody>
          <a:bodyPr/>
          <a:lstStyle/>
          <a:p>
            <a:r>
              <a:rPr lang="fr-BE" dirty="0"/>
              <a:t>SGBD – Chapitre 4 : LMD / 1. Introduction</a:t>
            </a:r>
          </a:p>
        </p:txBody>
      </p:sp>
    </p:spTree>
    <p:extLst>
      <p:ext uri="{BB962C8B-B14F-4D97-AF65-F5344CB8AC3E}">
        <p14:creationId xmlns:p14="http://schemas.microsoft.com/office/powerpoint/2010/main" val="3777860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Expressions numériques</a:t>
            </a:r>
          </a:p>
          <a:p>
            <a:pPr indent="-342900">
              <a:buFont typeface="Wingdings" panose="05000000000000000000" pitchFamily="2" charset="2"/>
              <a:buChar char="Ø"/>
            </a:pPr>
            <a:r>
              <a:rPr lang="fr-BE" dirty="0"/>
              <a:t>Expressions caractères</a:t>
            </a:r>
          </a:p>
          <a:p>
            <a:pPr indent="-342900">
              <a:buFont typeface="Wingdings" panose="05000000000000000000" pitchFamily="2" charset="2"/>
              <a:buChar char="Ø"/>
            </a:pPr>
            <a:r>
              <a:rPr lang="fr-BE" dirty="0"/>
              <a:t>Opérateur CASE</a:t>
            </a:r>
          </a:p>
          <a:p>
            <a:pPr indent="-342900">
              <a:buFont typeface="Wingdings" panose="05000000000000000000" pitchFamily="2" charset="2"/>
              <a:buChar char="Ø"/>
            </a:pPr>
            <a:r>
              <a:rPr lang="fr-BE" dirty="0"/>
              <a:t>Expressions de dates et temps</a:t>
            </a:r>
          </a:p>
          <a:p>
            <a:pPr indent="-342900">
              <a:buFont typeface="Wingdings" panose="05000000000000000000" pitchFamily="2" charset="2"/>
              <a:buChar char="Ø"/>
            </a:pPr>
            <a:r>
              <a:rPr lang="fr-BE" dirty="0"/>
              <a:t>Temps et environnements distribués</a:t>
            </a:r>
          </a:p>
          <a:p>
            <a:pPr indent="-342900">
              <a:buFont typeface="Wingdings" panose="05000000000000000000" pitchFamily="2" charset="2"/>
              <a:buChar char="Ø"/>
            </a:pPr>
            <a:r>
              <a:rPr lang="fr-BE" dirty="0"/>
              <a:t>Expressions d'intervalles</a:t>
            </a:r>
          </a:p>
          <a:p>
            <a:pPr indent="-342900">
              <a:buFont typeface="Wingdings" panose="05000000000000000000" pitchFamily="2" charset="2"/>
              <a:buChar char="Ø"/>
            </a:pPr>
            <a:r>
              <a:rPr lang="fr-BE" dirty="0"/>
              <a:t>L'opérateur OVERLAPS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5317911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t">
            <a:normAutofit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numériques</a:t>
            </a:r>
          </a:p>
          <a:p>
            <a:pPr marL="0" indent="0">
              <a:buNone/>
            </a:pPr>
            <a:endParaRPr lang="fr-BE" sz="1900" dirty="0"/>
          </a:p>
          <a:p>
            <a:pPr marL="297180" lvl="1" indent="0">
              <a:buNone/>
            </a:pPr>
            <a:r>
              <a:rPr lang="fr-BE" sz="2000" b="1" i="1" dirty="0" err="1">
                <a:latin typeface="Courier New" panose="02070309020205020404" pitchFamily="49" charset="0"/>
                <a:cs typeface="Courier New" panose="02070309020205020404" pitchFamily="49" charset="0"/>
              </a:rPr>
              <a:t>expression_numérique</a:t>
            </a:r>
            <a:r>
              <a:rPr lang="fr-BE" sz="2000" b="1" i="1" dirty="0">
                <a:latin typeface="Courier New" panose="02070309020205020404" pitchFamily="49" charset="0"/>
                <a:cs typeface="Courier New" panose="02070309020205020404" pitchFamily="49" charset="0"/>
              </a:rPr>
              <a:t> ::=</a:t>
            </a:r>
          </a:p>
          <a:p>
            <a:pPr marL="297180" lvl="1" indent="0">
              <a:buNone/>
            </a:pPr>
            <a:r>
              <a:rPr lang="fr-BE" sz="2000" b="1" i="1" dirty="0">
                <a:latin typeface="Courier New" panose="02070309020205020404" pitchFamily="49" charset="0"/>
                <a:cs typeface="Courier New" panose="02070309020205020404" pitchFamily="49" charset="0"/>
              </a:rPr>
              <a:t>	</a:t>
            </a:r>
            <a:r>
              <a:rPr lang="fr-BE" sz="2000" b="1" i="1" dirty="0">
                <a:solidFill>
                  <a:srgbClr val="92D050"/>
                </a:solidFill>
                <a:latin typeface="Courier New" panose="02070309020205020404" pitchFamily="49" charset="0"/>
                <a:cs typeface="Courier New" panose="02070309020205020404" pitchFamily="49" charset="0"/>
              </a:rPr>
              <a:t>terme </a:t>
            </a:r>
            <a:r>
              <a:rPr lang="fr-BE" sz="2000" b="1" i="1" dirty="0">
                <a:solidFill>
                  <a:schemeClr val="tx1"/>
                </a:solidFill>
                <a:latin typeface="Courier New" panose="02070309020205020404" pitchFamily="49" charset="0"/>
                <a:cs typeface="Courier New" panose="02070309020205020404" pitchFamily="49" charset="0"/>
              </a:rPr>
              <a:t>|</a:t>
            </a:r>
            <a:r>
              <a:rPr lang="fr-BE" sz="2000" b="1" i="1" dirty="0">
                <a:solidFill>
                  <a:srgbClr val="92D050"/>
                </a:solidFill>
                <a:latin typeface="Courier New" panose="02070309020205020404" pitchFamily="49" charset="0"/>
                <a:cs typeface="Courier New" panose="02070309020205020404" pitchFamily="49" charset="0"/>
              </a:rPr>
              <a:t> terme </a:t>
            </a:r>
            <a:r>
              <a:rPr lang="fr-BE" sz="2000" b="1" dirty="0">
                <a:solidFill>
                  <a:schemeClr val="tx1"/>
                </a:solidFill>
                <a:latin typeface="Courier New" panose="02070309020205020404" pitchFamily="49" charset="0"/>
                <a:cs typeface="Courier New" panose="02070309020205020404" pitchFamily="49" charset="0"/>
              </a:rPr>
              <a:t>{ + | - } </a:t>
            </a:r>
            <a:r>
              <a:rPr lang="fr-BE" sz="2000" b="1" i="1" dirty="0">
                <a:solidFill>
                  <a:srgbClr val="92D050"/>
                </a:solidFill>
                <a:latin typeface="Courier New" panose="02070309020205020404" pitchFamily="49" charset="0"/>
                <a:cs typeface="Courier New" panose="02070309020205020404" pitchFamily="49" charset="0"/>
              </a:rPr>
              <a:t>terme</a:t>
            </a:r>
          </a:p>
          <a:p>
            <a:pPr marL="297180" lvl="1" indent="0">
              <a:buNone/>
            </a:pPr>
            <a:endParaRPr lang="fr-BE" sz="2000" b="1" i="1" dirty="0">
              <a:solidFill>
                <a:srgbClr val="92D050"/>
              </a:solidFill>
              <a:latin typeface="Courier New" panose="02070309020205020404" pitchFamily="49" charset="0"/>
              <a:cs typeface="Courier New" panose="02070309020205020404" pitchFamily="49" charset="0"/>
            </a:endParaRPr>
          </a:p>
          <a:p>
            <a:pPr marL="297180" lvl="1" indent="0">
              <a:buNone/>
            </a:pPr>
            <a:r>
              <a:rPr lang="fr-BE" sz="2000" b="1" i="1" dirty="0">
                <a:solidFill>
                  <a:srgbClr val="92D050"/>
                </a:solidFill>
                <a:latin typeface="Courier New" panose="02070309020205020404" pitchFamily="49" charset="0"/>
                <a:cs typeface="Courier New" panose="02070309020205020404" pitchFamily="49" charset="0"/>
              </a:rPr>
              <a:t>terme </a:t>
            </a:r>
            <a:r>
              <a:rPr lang="fr-BE" sz="2000" b="1" i="1" dirty="0">
                <a:solidFill>
                  <a:schemeClr val="tx1"/>
                </a:solidFill>
                <a:latin typeface="Courier New" panose="02070309020205020404" pitchFamily="49" charset="0"/>
                <a:cs typeface="Courier New" panose="02070309020205020404" pitchFamily="49" charset="0"/>
              </a:rPr>
              <a:t>::=</a:t>
            </a:r>
            <a:r>
              <a:rPr lang="fr-BE" sz="2000" b="1" i="1" dirty="0">
                <a:solidFill>
                  <a:srgbClr val="92D050"/>
                </a:solidFill>
                <a:latin typeface="Courier New" panose="02070309020205020404" pitchFamily="49" charset="0"/>
                <a:cs typeface="Courier New" panose="02070309020205020404" pitchFamily="49" charset="0"/>
              </a:rPr>
              <a:t> </a:t>
            </a:r>
            <a:r>
              <a:rPr lang="fr-BE" sz="2000" b="1" i="1" dirty="0">
                <a:solidFill>
                  <a:srgbClr val="0070C0"/>
                </a:solidFill>
                <a:latin typeface="Courier New" panose="02070309020205020404" pitchFamily="49" charset="0"/>
                <a:cs typeface="Courier New" panose="02070309020205020404" pitchFamily="49" charset="0"/>
              </a:rPr>
              <a:t>facteur</a:t>
            </a:r>
            <a:r>
              <a:rPr lang="fr-BE" sz="2000" b="1" i="1" dirty="0">
                <a:solidFill>
                  <a:srgbClr val="92D050"/>
                </a:solidFill>
                <a:latin typeface="Courier New" panose="02070309020205020404" pitchFamily="49" charset="0"/>
                <a:cs typeface="Courier New" panose="02070309020205020404" pitchFamily="49" charset="0"/>
              </a:rPr>
              <a:t> </a:t>
            </a:r>
            <a:r>
              <a:rPr lang="fr-BE" sz="2000" b="1" i="1" dirty="0">
                <a:solidFill>
                  <a:schemeClr val="tx1"/>
                </a:solidFill>
                <a:latin typeface="Courier New" panose="02070309020205020404" pitchFamily="49" charset="0"/>
                <a:cs typeface="Courier New" panose="02070309020205020404" pitchFamily="49" charset="0"/>
              </a:rPr>
              <a:t>|</a:t>
            </a:r>
            <a:r>
              <a:rPr lang="fr-BE" sz="2000" b="1" i="1" dirty="0">
                <a:solidFill>
                  <a:srgbClr val="92D050"/>
                </a:solidFill>
                <a:latin typeface="Courier New" panose="02070309020205020404" pitchFamily="49" charset="0"/>
                <a:cs typeface="Courier New" panose="02070309020205020404" pitchFamily="49" charset="0"/>
              </a:rPr>
              <a:t> terme </a:t>
            </a:r>
            <a:r>
              <a:rPr lang="fr-BE" sz="2000" b="1" dirty="0">
                <a:solidFill>
                  <a:schemeClr val="tx1"/>
                </a:solidFill>
                <a:latin typeface="Courier New" panose="02070309020205020404" pitchFamily="49" charset="0"/>
                <a:cs typeface="Courier New" panose="02070309020205020404" pitchFamily="49" charset="0"/>
              </a:rPr>
              <a:t>{* | /} </a:t>
            </a:r>
            <a:r>
              <a:rPr lang="fr-BE" sz="2000" b="1" i="1" dirty="0">
                <a:solidFill>
                  <a:srgbClr val="0070C0"/>
                </a:solidFill>
                <a:latin typeface="Courier New" panose="02070309020205020404" pitchFamily="49" charset="0"/>
                <a:cs typeface="Courier New" panose="02070309020205020404" pitchFamily="49" charset="0"/>
              </a:rPr>
              <a:t>facteur</a:t>
            </a:r>
          </a:p>
          <a:p>
            <a:pPr marL="297180" lvl="1" indent="0">
              <a:buNone/>
            </a:pPr>
            <a:endParaRPr lang="fr-BE" sz="2000" b="1" i="1" dirty="0">
              <a:solidFill>
                <a:srgbClr val="92D050"/>
              </a:solidFill>
              <a:latin typeface="Courier New" panose="02070309020205020404" pitchFamily="49" charset="0"/>
              <a:cs typeface="Courier New" panose="02070309020205020404" pitchFamily="49" charset="0"/>
            </a:endParaRPr>
          </a:p>
          <a:p>
            <a:pPr marL="297180" lvl="1" indent="0">
              <a:buNone/>
            </a:pPr>
            <a:r>
              <a:rPr lang="fr-BE" sz="2000" b="1" i="1" dirty="0">
                <a:solidFill>
                  <a:srgbClr val="0070C0"/>
                </a:solidFill>
                <a:latin typeface="Courier New" panose="02070309020205020404" pitchFamily="49" charset="0"/>
                <a:cs typeface="Courier New" panose="02070309020205020404" pitchFamily="49" charset="0"/>
              </a:rPr>
              <a:t>facteur</a:t>
            </a:r>
            <a:r>
              <a:rPr lang="fr-BE" sz="2000" b="1" i="1" dirty="0">
                <a:solidFill>
                  <a:srgbClr val="92D050"/>
                </a:solidFill>
                <a:latin typeface="Courier New" panose="02070309020205020404" pitchFamily="49" charset="0"/>
                <a:cs typeface="Courier New" panose="02070309020205020404" pitchFamily="49" charset="0"/>
              </a:rPr>
              <a:t> </a:t>
            </a:r>
            <a:r>
              <a:rPr lang="fr-BE" sz="2000" b="1" i="1" dirty="0">
                <a:solidFill>
                  <a:schemeClr val="tx1"/>
                </a:solidFill>
                <a:latin typeface="Courier New" panose="02070309020205020404" pitchFamily="49" charset="0"/>
                <a:cs typeface="Courier New" panose="02070309020205020404" pitchFamily="49" charset="0"/>
              </a:rPr>
              <a:t>::= </a:t>
            </a:r>
            <a:r>
              <a:rPr lang="fr-BE" sz="2000" b="1" dirty="0">
                <a:solidFill>
                  <a:schemeClr val="tx1"/>
                </a:solidFill>
                <a:latin typeface="Courier New" panose="02070309020205020404" pitchFamily="49" charset="0"/>
                <a:cs typeface="Courier New" panose="02070309020205020404" pitchFamily="49" charset="0"/>
              </a:rPr>
              <a:t>[+ | -] </a:t>
            </a:r>
            <a:r>
              <a:rPr lang="fr-BE" sz="2000" b="1" i="1" dirty="0">
                <a:solidFill>
                  <a:schemeClr val="tx1"/>
                </a:solidFill>
                <a:latin typeface="Courier New" panose="02070309020205020404" pitchFamily="49" charset="0"/>
                <a:cs typeface="Courier New" panose="02070309020205020404" pitchFamily="49" charset="0"/>
              </a:rPr>
              <a:t>constante</a:t>
            </a: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 </a:t>
            </a:r>
            <a:r>
              <a:rPr lang="fr-BE" sz="2000" b="1" dirty="0">
                <a:solidFill>
                  <a:schemeClr val="tx1"/>
                </a:solidFill>
                <a:latin typeface="Courier New" panose="02070309020205020404" pitchFamily="49" charset="0"/>
                <a:cs typeface="Courier New" panose="02070309020205020404" pitchFamily="49" charset="0"/>
              </a:rPr>
              <a:t>[+ | -] </a:t>
            </a:r>
            <a:r>
              <a:rPr lang="fr-BE" sz="2000" b="1" i="1" dirty="0" err="1">
                <a:solidFill>
                  <a:schemeClr val="tx1"/>
                </a:solidFill>
                <a:latin typeface="Courier New" panose="02070309020205020404" pitchFamily="49" charset="0"/>
                <a:cs typeface="Courier New" panose="02070309020205020404" pitchFamily="49" charset="0"/>
              </a:rPr>
              <a:t>nom_colonne</a:t>
            </a: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 </a:t>
            </a:r>
            <a:r>
              <a:rPr lang="fr-BE" sz="2000" b="1" dirty="0">
                <a:solidFill>
                  <a:schemeClr val="tx1"/>
                </a:solidFill>
                <a:latin typeface="Courier New" panose="02070309020205020404" pitchFamily="49" charset="0"/>
                <a:cs typeface="Courier New" panose="02070309020205020404" pitchFamily="49" charset="0"/>
              </a:rPr>
              <a:t>[+ | -] </a:t>
            </a:r>
            <a:r>
              <a:rPr lang="fr-BE" sz="2000" b="1" i="1" dirty="0" err="1">
                <a:solidFill>
                  <a:schemeClr val="tx1"/>
                </a:solidFill>
                <a:latin typeface="Courier New" panose="02070309020205020404" pitchFamily="49" charset="0"/>
                <a:cs typeface="Courier New" panose="02070309020205020404" pitchFamily="49" charset="0"/>
              </a:rPr>
              <a:t>fonction_de_calcul</a:t>
            </a: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 </a:t>
            </a:r>
            <a:r>
              <a:rPr lang="fr-BE" sz="2000" b="1" dirty="0">
                <a:solidFill>
                  <a:schemeClr val="tx1"/>
                </a:solidFill>
                <a:latin typeface="Courier New" panose="02070309020205020404" pitchFamily="49" charset="0"/>
                <a:cs typeface="Courier New" panose="02070309020205020404" pitchFamily="49" charset="0"/>
              </a:rPr>
              <a:t>[+ | -] </a:t>
            </a:r>
            <a:r>
              <a:rPr lang="fr-BE" sz="2000" b="1" i="1" dirty="0" err="1">
                <a:solidFill>
                  <a:schemeClr val="tx1"/>
                </a:solidFill>
                <a:latin typeface="Courier New" panose="02070309020205020404" pitchFamily="49" charset="0"/>
                <a:cs typeface="Courier New" panose="02070309020205020404" pitchFamily="49" charset="0"/>
              </a:rPr>
              <a:t>fonction_de_conversion</a:t>
            </a: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 </a:t>
            </a:r>
            <a:r>
              <a:rPr lang="fr-BE" sz="2000" b="1" dirty="0">
                <a:solidFill>
                  <a:schemeClr val="tx1"/>
                </a:solidFill>
                <a:latin typeface="Courier New" panose="02070309020205020404" pitchFamily="49" charset="0"/>
                <a:cs typeface="Courier New" panose="02070309020205020404" pitchFamily="49" charset="0"/>
              </a:rPr>
              <a:t>(</a:t>
            </a:r>
            <a:r>
              <a:rPr lang="fr-BE" sz="2000" b="1" dirty="0" err="1">
                <a:solidFill>
                  <a:schemeClr val="tx1"/>
                </a:solidFill>
                <a:latin typeface="Courier New" panose="02070309020205020404" pitchFamily="49" charset="0"/>
                <a:cs typeface="Courier New" panose="02070309020205020404" pitchFamily="49" charset="0"/>
              </a:rPr>
              <a:t>expression_numérique</a:t>
            </a:r>
            <a:r>
              <a:rPr lang="fr-BE" sz="2000" b="1" dirty="0">
                <a:solidFill>
                  <a:schemeClr val="tx1"/>
                </a:solidFill>
                <a:latin typeface="Courier New" panose="02070309020205020404" pitchFamily="49" charset="0"/>
                <a:cs typeface="Courier New" panose="02070309020205020404" pitchFamily="49" charset="0"/>
              </a:rPr>
              <a:t>)</a:t>
            </a: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endParaRPr lang="fr-BE" sz="2000" b="1" i="1" dirty="0">
              <a:solidFill>
                <a:schemeClr val="tx1"/>
              </a:solidFill>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7351688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020000" cy="4321505"/>
          </a:xfrm>
        </p:spPr>
        <p:txBody>
          <a:bodyPr anchor="t">
            <a:normAutofit fontScale="92500" lnSpcReduction="10000"/>
          </a:bodyPr>
          <a:lstStyle/>
          <a:p>
            <a:pPr indent="-342900">
              <a:buFont typeface="Wingdings" panose="05000000000000000000" pitchFamily="2" charset="2"/>
              <a:buChar char="Ø"/>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numériques</a:t>
            </a:r>
          </a:p>
          <a:p>
            <a:pPr marL="0" indent="0">
              <a:buNone/>
            </a:pPr>
            <a:endParaRPr lang="fr-BE" sz="1900" dirty="0"/>
          </a:p>
          <a:p>
            <a:pPr marL="297180" lvl="1" indent="0">
              <a:buNone/>
            </a:pPr>
            <a:r>
              <a:rPr lang="fr-BE" sz="2000" b="1" i="1" dirty="0" err="1">
                <a:solidFill>
                  <a:schemeClr val="tx1"/>
                </a:solidFill>
                <a:latin typeface="Courier New" panose="02070309020205020404" pitchFamily="49" charset="0"/>
                <a:cs typeface="Courier New" panose="02070309020205020404" pitchFamily="49" charset="0"/>
              </a:rPr>
              <a:t>fonction_de_calcul</a:t>
            </a:r>
            <a:r>
              <a:rPr lang="fr-BE" sz="2000" b="1" i="1" dirty="0">
                <a:latin typeface="Courier New" panose="02070309020205020404" pitchFamily="49" charset="0"/>
                <a:cs typeface="Courier New" panose="02070309020205020404" pitchFamily="49" charset="0"/>
              </a:rPr>
              <a:t> ::=</a:t>
            </a: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a:t>
            </a:r>
            <a:r>
              <a:rPr lang="fr-BE" sz="2000" b="1" dirty="0">
                <a:solidFill>
                  <a:schemeClr val="tx1"/>
                </a:solidFill>
                <a:latin typeface="Courier New" panose="02070309020205020404" pitchFamily="49" charset="0"/>
                <a:cs typeface="Courier New" panose="02070309020205020404" pitchFamily="49" charset="0"/>
              </a:rPr>
              <a:t>COUNT</a:t>
            </a:r>
            <a:r>
              <a:rPr lang="fr-BE" sz="2000" b="1" i="1" dirty="0">
                <a:solidFill>
                  <a:schemeClr val="tx1"/>
                </a:solidFill>
                <a:latin typeface="Courier New" panose="02070309020205020404" pitchFamily="49" charset="0"/>
                <a:cs typeface="Courier New" panose="02070309020205020404" pitchFamily="49" charset="0"/>
              </a:rPr>
              <a:t>(*)</a:t>
            </a: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 </a:t>
            </a:r>
            <a:r>
              <a:rPr lang="fr-BE" sz="2000" b="1" dirty="0">
                <a:solidFill>
                  <a:schemeClr val="tx1"/>
                </a:solidFill>
                <a:latin typeface="Courier New" panose="02070309020205020404" pitchFamily="49" charset="0"/>
                <a:cs typeface="Courier New" panose="02070309020205020404" pitchFamily="49" charset="0"/>
              </a:rPr>
              <a:t>AVG([ALL|DISTINCT] expression)</a:t>
            </a: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 </a:t>
            </a:r>
            <a:r>
              <a:rPr lang="fr-BE" sz="2000" b="1" dirty="0">
                <a:solidFill>
                  <a:schemeClr val="tx1"/>
                </a:solidFill>
                <a:latin typeface="Courier New" panose="02070309020205020404" pitchFamily="49" charset="0"/>
                <a:cs typeface="Courier New" panose="02070309020205020404" pitchFamily="49" charset="0"/>
              </a:rPr>
              <a:t>MAX([ALL|DISTINCT] expression)</a:t>
            </a: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 </a:t>
            </a:r>
            <a:r>
              <a:rPr lang="fr-BE" sz="2000" b="1" dirty="0">
                <a:solidFill>
                  <a:schemeClr val="tx1"/>
                </a:solidFill>
                <a:latin typeface="Courier New" panose="02070309020205020404" pitchFamily="49" charset="0"/>
                <a:cs typeface="Courier New" panose="02070309020205020404" pitchFamily="49" charset="0"/>
              </a:rPr>
              <a:t>MIN([ALL|DISTINCT] expression)</a:t>
            </a: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 </a:t>
            </a:r>
            <a:r>
              <a:rPr lang="fr-BE" sz="2000" b="1" dirty="0">
                <a:solidFill>
                  <a:schemeClr val="tx1"/>
                </a:solidFill>
                <a:latin typeface="Courier New" panose="02070309020205020404" pitchFamily="49" charset="0"/>
                <a:cs typeface="Courier New" panose="02070309020205020404" pitchFamily="49" charset="0"/>
              </a:rPr>
              <a:t>SUM([ALL|DISTINCT] expression)</a:t>
            </a: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 </a:t>
            </a:r>
            <a:r>
              <a:rPr lang="fr-BE" sz="2000" b="1" dirty="0">
                <a:solidFill>
                  <a:schemeClr val="tx1"/>
                </a:solidFill>
                <a:latin typeface="Courier New" panose="02070309020205020404" pitchFamily="49" charset="0"/>
                <a:cs typeface="Courier New" panose="02070309020205020404" pitchFamily="49" charset="0"/>
              </a:rPr>
              <a:t>COUNT([ALL|DISTINCT] expression)</a:t>
            </a: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endParaRPr lang="fr-BE" sz="2000" b="1" i="1" dirty="0">
              <a:solidFill>
                <a:schemeClr val="tx1"/>
              </a:solidFill>
              <a:latin typeface="Courier New" panose="02070309020205020404" pitchFamily="49" charset="0"/>
              <a:cs typeface="Courier New" panose="02070309020205020404" pitchFamily="49" charset="0"/>
            </a:endParaRPr>
          </a:p>
          <a:p>
            <a:pPr marL="297180" lvl="1" indent="0">
              <a:buNone/>
            </a:pPr>
            <a:r>
              <a:rPr lang="fr-BE" sz="2000" b="1" i="1" dirty="0" err="1">
                <a:solidFill>
                  <a:schemeClr val="tx1"/>
                </a:solidFill>
                <a:latin typeface="Courier New" panose="02070309020205020404" pitchFamily="49" charset="0"/>
                <a:cs typeface="Courier New" panose="02070309020205020404" pitchFamily="49" charset="0"/>
              </a:rPr>
              <a:t>fonction_de_conversion</a:t>
            </a:r>
            <a:r>
              <a:rPr lang="fr-BE" sz="2000" b="1" i="1" dirty="0">
                <a:latin typeface="Courier New" panose="02070309020205020404" pitchFamily="49" charset="0"/>
                <a:cs typeface="Courier New" panose="02070309020205020404" pitchFamily="49" charset="0"/>
              </a:rPr>
              <a:t> ::=</a:t>
            </a: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a:t>
            </a:r>
            <a:r>
              <a:rPr lang="fr-BE" sz="2000" b="1" dirty="0">
                <a:solidFill>
                  <a:schemeClr val="tx1"/>
                </a:solidFill>
                <a:latin typeface="Courier New" panose="02070309020205020404" pitchFamily="49" charset="0"/>
                <a:cs typeface="Courier New" panose="02070309020205020404" pitchFamily="49" charset="0"/>
              </a:rPr>
              <a:t>CAST</a:t>
            </a:r>
            <a:r>
              <a:rPr lang="fr-BE" sz="2000" b="1" i="1" dirty="0">
                <a:solidFill>
                  <a:schemeClr val="tx1"/>
                </a:solidFill>
                <a:latin typeface="Courier New" panose="02070309020205020404" pitchFamily="49" charset="0"/>
                <a:cs typeface="Courier New" panose="02070309020205020404" pitchFamily="49" charset="0"/>
              </a:rPr>
              <a:t>(expression </a:t>
            </a:r>
            <a:r>
              <a:rPr lang="fr-BE" sz="2000" b="1" dirty="0">
                <a:solidFill>
                  <a:schemeClr val="tx1"/>
                </a:solidFill>
                <a:latin typeface="Courier New" panose="02070309020205020404" pitchFamily="49" charset="0"/>
                <a:cs typeface="Courier New" panose="02070309020205020404" pitchFamily="49" charset="0"/>
              </a:rPr>
              <a:t>AS </a:t>
            </a:r>
            <a:r>
              <a:rPr lang="fr-BE" sz="2000" b="1" i="1" dirty="0" err="1">
                <a:solidFill>
                  <a:schemeClr val="tx1"/>
                </a:solidFill>
                <a:latin typeface="Courier New" panose="02070309020205020404" pitchFamily="49" charset="0"/>
                <a:cs typeface="Courier New" panose="02070309020205020404" pitchFamily="49" charset="0"/>
              </a:rPr>
              <a:t>type_de_donnée</a:t>
            </a:r>
            <a:r>
              <a:rPr lang="fr-BE" sz="2000" b="1" i="1" dirty="0">
                <a:solidFill>
                  <a:schemeClr val="tx1"/>
                </a:solidFill>
                <a:latin typeface="Courier New" panose="02070309020205020404" pitchFamily="49" charset="0"/>
                <a:cs typeface="Courier New" panose="02070309020205020404" pitchFamily="49" charset="0"/>
              </a:rPr>
              <a:t> | </a:t>
            </a:r>
          </a:p>
          <a:p>
            <a:pPr marL="297180" lvl="1" indent="0">
              <a:buNone/>
            </a:pPr>
            <a:r>
              <a:rPr lang="fr-BE" sz="2000" b="1" i="1" dirty="0">
                <a:solidFill>
                  <a:schemeClr val="tx1"/>
                </a:solidFill>
                <a:latin typeface="Courier New" panose="02070309020205020404" pitchFamily="49" charset="0"/>
                <a:cs typeface="Courier New" panose="02070309020205020404" pitchFamily="49" charset="0"/>
              </a:rPr>
              <a:t>		domaine)</a:t>
            </a:r>
          </a:p>
          <a:p>
            <a:pPr marL="297180" lvl="1" indent="0">
              <a:buNone/>
            </a:pPr>
            <a:endParaRPr lang="fr-BE" sz="2000" b="1" i="1" dirty="0">
              <a:solidFill>
                <a:schemeClr val="tx1"/>
              </a:solidFill>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8062490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494868" cy="4313175"/>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numériques (</a:t>
            </a:r>
            <a:r>
              <a:rPr lang="fr-BE"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fct</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de calcul)</a:t>
            </a:r>
          </a:p>
          <a:p>
            <a:pPr marL="0" indent="0">
              <a:buNone/>
            </a:pPr>
            <a:endParaRPr lang="fr-BE" sz="1000" dirty="0"/>
          </a:p>
          <a:p>
            <a:pPr marL="0" indent="0" algn="ctr">
              <a:buNone/>
            </a:pPr>
            <a:endParaRPr lang="fr-BE" sz="1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endParaRPr>
          </a:p>
          <a:p>
            <a:pPr marL="0" indent="0" algn="ctr">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COUNT   SUM   AVG   MAX   MIN</a:t>
            </a:r>
          </a:p>
          <a:p>
            <a:pPr marL="0" indent="0">
              <a:buNone/>
            </a:pPr>
            <a:endParaRPr lang="fr-BE" sz="2000" dirty="0">
              <a:cs typeface="Courier New" panose="02070309020205020404" pitchFamily="49" charset="0"/>
            </a:endParaRPr>
          </a:p>
          <a:p>
            <a:pPr marL="0" indent="0">
              <a:buNone/>
            </a:pPr>
            <a:r>
              <a:rPr lang="fr-BE" sz="2000" dirty="0">
                <a:cs typeface="Courier New" panose="02070309020205020404" pitchFamily="49" charset="0"/>
              </a:rPr>
              <a:t>Dans la littérature </a:t>
            </a:r>
            <a:r>
              <a:rPr lang="fr-BE" sz="2000" dirty="0" err="1">
                <a:cs typeface="Courier New" panose="02070309020205020404" pitchFamily="49" charset="0"/>
              </a:rPr>
              <a:t>anglo-saxone</a:t>
            </a:r>
            <a:r>
              <a:rPr lang="fr-BE" sz="2000" dirty="0">
                <a:cs typeface="Courier New" panose="02070309020205020404" pitchFamily="49" charset="0"/>
              </a:rPr>
              <a:t>, ces fonctions sont appelées </a:t>
            </a:r>
            <a:r>
              <a:rPr lang="fr-BE" sz="2000" i="1" dirty="0" err="1">
                <a:cs typeface="Courier New" panose="02070309020205020404" pitchFamily="49" charset="0"/>
              </a:rPr>
              <a:t>Aggregate</a:t>
            </a:r>
            <a:r>
              <a:rPr lang="fr-BE" sz="2000" i="1" dirty="0">
                <a:cs typeface="Courier New" panose="02070309020205020404" pitchFamily="49" charset="0"/>
              </a:rPr>
              <a:t> </a:t>
            </a:r>
            <a:r>
              <a:rPr lang="fr-BE" sz="2000" i="1" dirty="0" err="1">
                <a:cs typeface="Courier New" panose="02070309020205020404" pitchFamily="49" charset="0"/>
              </a:rPr>
              <a:t>functions</a:t>
            </a:r>
            <a:r>
              <a:rPr lang="fr-BE" sz="2000" i="1" dirty="0">
                <a:cs typeface="Courier New" panose="02070309020205020404" pitchFamily="49" charset="0"/>
              </a:rPr>
              <a:t>.</a:t>
            </a:r>
            <a:endParaRPr lang="fr-BE" sz="2000" dirty="0">
              <a:cs typeface="Courier New" panose="02070309020205020404" pitchFamily="49" charset="0"/>
            </a:endParaRPr>
          </a:p>
          <a:p>
            <a:pPr marL="0" indent="0">
              <a:buNone/>
            </a:pPr>
            <a:endParaRPr lang="fr-BE" sz="1000" dirty="0">
              <a:cs typeface="Courier New" panose="02070309020205020404" pitchFamily="49" charset="0"/>
            </a:endParaRPr>
          </a:p>
          <a:p>
            <a:pPr marL="0" indent="0">
              <a:buNone/>
            </a:pPr>
            <a:r>
              <a:rPr lang="fr-BE" sz="2000" dirty="0">
                <a:cs typeface="Courier New" panose="02070309020205020404" pitchFamily="49" charset="0"/>
              </a:rPr>
              <a:t>L'argument de SUM et AVG doit toujours être de type numérique.</a:t>
            </a:r>
          </a:p>
          <a:p>
            <a:pPr marL="0" indent="0">
              <a:buNone/>
            </a:pPr>
            <a:endParaRPr lang="fr-BE" sz="1000" dirty="0">
              <a:cs typeface="Courier New" panose="02070309020205020404" pitchFamily="49" charset="0"/>
            </a:endParaRPr>
          </a:p>
          <a:p>
            <a:pPr marL="0" indent="0">
              <a:buNone/>
            </a:pPr>
            <a:r>
              <a:rPr lang="fr-BE" sz="2000" dirty="0">
                <a:cs typeface="Courier New" panose="02070309020205020404" pitchFamily="49" charset="0"/>
              </a:rPr>
              <a:t>L'argument de COUNT, MAX et MIN peuvent être de type numérique, caractère ou date</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836420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494868" cy="4313175"/>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numériques (</a:t>
            </a:r>
            <a:r>
              <a:rPr lang="fr-BE"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fct</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de calcul)</a:t>
            </a:r>
          </a:p>
          <a:p>
            <a:pPr marL="0" indent="0">
              <a:buNone/>
            </a:pPr>
            <a:endParaRPr lang="fr-BE" sz="1000" dirty="0"/>
          </a:p>
          <a:p>
            <a:pPr marL="0" indent="0" algn="ctr">
              <a:buNone/>
            </a:pPr>
            <a:endParaRPr lang="fr-BE" sz="1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endParaRPr>
          </a:p>
          <a:p>
            <a:pPr marL="0" indent="0">
              <a:buNone/>
            </a:pPr>
            <a:r>
              <a:rPr lang="fr-BE" sz="2200" dirty="0">
                <a:cs typeface="Courier New" panose="02070309020205020404" pitchFamily="49" charset="0"/>
              </a:rPr>
              <a:t>Toutes les valeurs indéfinies (NULL) de la collection sont toujours éliminées avant l'application de la fonctions</a:t>
            </a:r>
          </a:p>
          <a:p>
            <a:pPr marL="0" indent="0">
              <a:buNone/>
            </a:pPr>
            <a:r>
              <a:rPr lang="fr-BE" sz="2200" dirty="0">
                <a:cs typeface="Courier New" panose="02070309020205020404" pitchFamily="49" charset="0"/>
              </a:rPr>
              <a:t>À l'exception de COUNT(*) où toutes les valeurs indéfinies sont comptées.</a:t>
            </a:r>
          </a:p>
          <a:p>
            <a:pPr marL="0" indent="0">
              <a:buNone/>
            </a:pPr>
            <a:endParaRPr lang="fr-BE" sz="2200" dirty="0">
              <a:cs typeface="Courier New" panose="02070309020205020404" pitchFamily="49" charset="0"/>
            </a:endParaRPr>
          </a:p>
          <a:p>
            <a:pPr marL="0" indent="0">
              <a:buNone/>
            </a:pPr>
            <a:r>
              <a:rPr lang="fr-BE" sz="2200" dirty="0">
                <a:cs typeface="Courier New" panose="02070309020205020404" pitchFamily="49" charset="0"/>
              </a:rPr>
              <a:t>Si l'argument est la collection vide, COUNT donne 0, les autres fonctions donnent NULL.</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6704596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494868" cy="4389745"/>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numériques (</a:t>
            </a:r>
            <a:r>
              <a:rPr lang="fr-BE"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fct</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de calcul)</a:t>
            </a:r>
          </a:p>
          <a:p>
            <a:pPr marL="0" indent="0" algn="ctr">
              <a:buNone/>
            </a:pPr>
            <a:endParaRPr lang="fr-BE" sz="1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endParaRPr>
          </a:p>
          <a:p>
            <a:pPr marL="0" indent="0">
              <a:buNone/>
            </a:pPr>
            <a:r>
              <a:rPr lang="fr-BE" sz="2000" dirty="0">
                <a:cs typeface="Courier New" panose="02070309020205020404" pitchFamily="49" charset="0"/>
              </a:rPr>
              <a:t>Exemple : </a:t>
            </a:r>
          </a:p>
          <a:p>
            <a:pPr marL="355600" indent="0">
              <a:buNone/>
            </a:pPr>
            <a:r>
              <a:rPr lang="fr-BE" sz="2000" b="1" dirty="0">
                <a:latin typeface="Courier New" panose="02070309020205020404" pitchFamily="49" charset="0"/>
                <a:cs typeface="Courier New" panose="02070309020205020404" pitchFamily="49" charset="0"/>
              </a:rPr>
              <a:t>SELECT </a:t>
            </a:r>
            <a:r>
              <a:rPr lang="fr-BE" sz="2000" b="1" dirty="0" err="1">
                <a:latin typeface="Courier New" panose="02070309020205020404" pitchFamily="49" charset="0"/>
                <a:cs typeface="Courier New" panose="02070309020205020404" pitchFamily="49" charset="0"/>
              </a:rPr>
              <a:t>bareme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numsecu</a:t>
            </a:r>
            <a:endParaRPr lang="fr-BE" sz="2000" b="1" dirty="0">
              <a:latin typeface="Courier New" panose="02070309020205020404" pitchFamily="49" charset="0"/>
              <a:cs typeface="Courier New" panose="02070309020205020404" pitchFamily="49" charset="0"/>
            </a:endParaRPr>
          </a:p>
          <a:p>
            <a:pPr marL="355600" indent="0">
              <a:buNone/>
            </a:pPr>
            <a:r>
              <a:rPr lang="fr-BE" sz="2000" b="1" dirty="0">
                <a:latin typeface="Courier New" panose="02070309020205020404" pitchFamily="49" charset="0"/>
                <a:cs typeface="Courier New" panose="02070309020205020404" pitchFamily="49" charset="0"/>
              </a:rPr>
              <a:t>FROM </a:t>
            </a:r>
            <a:r>
              <a:rPr lang="fr-BE" sz="2000" b="1" dirty="0" err="1">
                <a:latin typeface="Courier New" panose="02070309020205020404" pitchFamily="49" charset="0"/>
                <a:cs typeface="Courier New" panose="02070309020205020404" pitchFamily="49" charset="0"/>
              </a:rPr>
              <a:t>Employes</a:t>
            </a:r>
            <a:endParaRPr lang="fr-BE" sz="2000" b="1" dirty="0">
              <a:latin typeface="Courier New" panose="02070309020205020404" pitchFamily="49" charset="0"/>
              <a:cs typeface="Courier New" panose="02070309020205020404" pitchFamily="49" charset="0"/>
            </a:endParaRPr>
          </a:p>
          <a:p>
            <a:pPr marL="355600" indent="0">
              <a:buNone/>
            </a:pPr>
            <a:r>
              <a:rPr lang="fr-BE" sz="2000" b="1" dirty="0">
                <a:latin typeface="Courier New" panose="02070309020205020404" pitchFamily="49" charset="0"/>
                <a:cs typeface="Courier New" panose="02070309020205020404" pitchFamily="49" charset="0"/>
              </a:rPr>
              <a:t>WHERE </a:t>
            </a:r>
            <a:r>
              <a:rPr lang="fr-BE" sz="2000" b="1" dirty="0" err="1">
                <a:latin typeface="Courier New" panose="02070309020205020404" pitchFamily="49" charset="0"/>
                <a:cs typeface="Courier New" panose="02070309020205020404" pitchFamily="49" charset="0"/>
              </a:rPr>
              <a:t>NumDep</a:t>
            </a:r>
            <a:r>
              <a:rPr lang="fr-BE" sz="2000" b="1" dirty="0">
                <a:latin typeface="Courier New" panose="02070309020205020404" pitchFamily="49" charset="0"/>
                <a:cs typeface="Courier New" panose="02070309020205020404" pitchFamily="49" charset="0"/>
              </a:rPr>
              <a:t> = 'd00004';</a:t>
            </a:r>
          </a:p>
          <a:p>
            <a:pPr marL="0" indent="0">
              <a:buNone/>
            </a:pPr>
            <a:endParaRPr lang="fr-BE" sz="2000" dirty="0">
              <a:solidFill>
                <a:schemeClr val="tx1"/>
              </a:solidFill>
              <a:cs typeface="Courier New" panose="02070309020205020404" pitchFamily="49" charset="0"/>
            </a:endParaRPr>
          </a:p>
          <a:p>
            <a:pPr marL="0" indent="0">
              <a:buNone/>
            </a:pPr>
            <a:r>
              <a:rPr lang="fr-BE" sz="2000" dirty="0">
                <a:solidFill>
                  <a:schemeClr val="tx1"/>
                </a:solidFill>
                <a:cs typeface="Courier New" panose="02070309020205020404" pitchFamily="49" charset="0"/>
              </a:rPr>
              <a:t>Résultat : </a:t>
            </a:r>
          </a:p>
          <a:p>
            <a:pPr marL="355600" indent="0">
              <a:buNone/>
            </a:pPr>
            <a:r>
              <a:rPr lang="fr-BE" sz="1600" b="1" dirty="0">
                <a:solidFill>
                  <a:schemeClr val="tx1"/>
                </a:solidFill>
                <a:latin typeface="Courier New" panose="02070309020205020404" pitchFamily="49" charset="0"/>
                <a:cs typeface="Courier New" panose="02070309020205020404" pitchFamily="49" charset="0"/>
              </a:rPr>
              <a:t>    BAREME NUMSECU </a:t>
            </a:r>
          </a:p>
          <a:p>
            <a:pPr marL="355600" indent="0">
              <a:buNone/>
            </a:pPr>
            <a:r>
              <a:rPr lang="fr-BE" sz="1600" b="1" dirty="0">
                <a:solidFill>
                  <a:schemeClr val="tx1"/>
                </a:solidFill>
                <a:latin typeface="Courier New" panose="02070309020205020404" pitchFamily="49" charset="0"/>
                <a:cs typeface="Courier New" panose="02070309020205020404" pitchFamily="49" charset="0"/>
              </a:rPr>
              <a:t>    ------ --------</a:t>
            </a:r>
          </a:p>
          <a:p>
            <a:pPr marL="355600" indent="0">
              <a:buNone/>
            </a:pPr>
            <a:r>
              <a:rPr lang="fr-BE" sz="1600" b="1" dirty="0">
                <a:solidFill>
                  <a:schemeClr val="tx1"/>
                </a:solidFill>
                <a:latin typeface="Courier New" panose="02070309020205020404" pitchFamily="49" charset="0"/>
                <a:cs typeface="Courier New" panose="02070309020205020404" pitchFamily="49" charset="0"/>
              </a:rPr>
              <a:t>     60000 123457  </a:t>
            </a:r>
          </a:p>
          <a:p>
            <a:pPr marL="355600" indent="0">
              <a:buNone/>
            </a:pPr>
            <a:r>
              <a:rPr lang="fr-BE" sz="1600" b="1" dirty="0">
                <a:solidFill>
                  <a:schemeClr val="tx1"/>
                </a:solidFill>
                <a:latin typeface="Courier New" panose="02070309020205020404" pitchFamily="49" charset="0"/>
                <a:cs typeface="Courier New" panose="02070309020205020404" pitchFamily="49" charset="0"/>
              </a:rPr>
              <a:t>     95000 121212  </a:t>
            </a:r>
          </a:p>
          <a:p>
            <a:pPr marL="355600" indent="0">
              <a:buNone/>
            </a:pPr>
            <a:r>
              <a:rPr lang="fr-BE" sz="1600" b="1" dirty="0">
                <a:solidFill>
                  <a:schemeClr val="tx1"/>
                </a:solidFill>
                <a:latin typeface="Courier New" panose="02070309020205020404" pitchFamily="49" charset="0"/>
                <a:cs typeface="Courier New" panose="02070309020205020404" pitchFamily="49" charset="0"/>
              </a:rPr>
              <a:t>     54000 935133 </a:t>
            </a:r>
          </a:p>
          <a:p>
            <a:pPr marL="0" indent="0">
              <a:buNone/>
            </a:pPr>
            <a:endParaRPr lang="fr-BE" sz="2000" dirty="0">
              <a:solidFill>
                <a:schemeClr val="tx1"/>
              </a:solidFill>
              <a:cs typeface="Courier New" panose="02070309020205020404" pitchFamily="49" charset="0"/>
            </a:endParaRPr>
          </a:p>
          <a:p>
            <a:pPr marL="355600" indent="0">
              <a:buNone/>
            </a:pPr>
            <a:endParaRPr lang="fr-BE" sz="16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1019693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494868" cy="4444336"/>
          </a:xfrm>
        </p:spPr>
        <p:txBody>
          <a:bodyPr anchor="t">
            <a:normAutofit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numériques (</a:t>
            </a:r>
            <a:r>
              <a:rPr lang="fr-BE"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fct</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de calcul)</a:t>
            </a:r>
          </a:p>
          <a:p>
            <a:pPr marL="0" indent="0" algn="ctr">
              <a:buNone/>
            </a:pPr>
            <a:endParaRPr lang="fr-BE" sz="1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endParaRPr>
          </a:p>
          <a:p>
            <a:pPr marL="0" indent="0">
              <a:buNone/>
            </a:pPr>
            <a:r>
              <a:rPr lang="fr-BE" sz="2000" dirty="0">
                <a:cs typeface="Courier New" panose="02070309020205020404" pitchFamily="49" charset="0"/>
              </a:rPr>
              <a:t>Exemple : </a:t>
            </a:r>
          </a:p>
          <a:p>
            <a:pPr marL="355600" indent="0">
              <a:buNone/>
            </a:pPr>
            <a:r>
              <a:rPr lang="fr-BE" sz="1800" b="1" dirty="0">
                <a:latin typeface="Courier New" panose="02070309020205020404" pitchFamily="49" charset="0"/>
                <a:cs typeface="Courier New" panose="02070309020205020404" pitchFamily="49" charset="0"/>
              </a:rPr>
              <a:t>SELECT COUNT(</a:t>
            </a:r>
            <a:r>
              <a:rPr lang="fr-BE" sz="1800" b="1" dirty="0" err="1">
                <a:latin typeface="Courier New" panose="02070309020205020404" pitchFamily="49" charset="0"/>
                <a:cs typeface="Courier New" panose="02070309020205020404" pitchFamily="49" charset="0"/>
              </a:rPr>
              <a:t>NumSecu</a:t>
            </a:r>
            <a:r>
              <a:rPr lang="fr-BE" sz="1800" b="1" dirty="0">
                <a:latin typeface="Courier New" panose="02070309020205020404" pitchFamily="49" charset="0"/>
                <a:cs typeface="Courier New" panose="02070309020205020404" pitchFamily="49" charset="0"/>
              </a:rPr>
              <a:t>) AS NB,</a:t>
            </a:r>
          </a:p>
          <a:p>
            <a:pPr marL="355600" indent="0">
              <a:buNone/>
            </a:pPr>
            <a:r>
              <a:rPr lang="fr-BE" sz="1800" b="1" dirty="0">
                <a:latin typeface="Courier New" panose="02070309020205020404" pitchFamily="49" charset="0"/>
                <a:cs typeface="Courier New" panose="02070309020205020404" pitchFamily="49" charset="0"/>
              </a:rPr>
              <a:t>       AVG(</a:t>
            </a:r>
            <a:r>
              <a:rPr lang="fr-BE" sz="1800" b="1" dirty="0" err="1">
                <a:latin typeface="Courier New" panose="02070309020205020404" pitchFamily="49" charset="0"/>
                <a:cs typeface="Courier New" panose="02070309020205020404" pitchFamily="49" charset="0"/>
              </a:rPr>
              <a:t>Bareme</a:t>
            </a:r>
            <a:r>
              <a:rPr lang="fr-BE" sz="1800" b="1" dirty="0">
                <a:latin typeface="Courier New" panose="02070309020205020404" pitchFamily="49" charset="0"/>
                <a:cs typeface="Courier New" panose="02070309020205020404" pitchFamily="49" charset="0"/>
              </a:rPr>
              <a:t>) AS Moyenne,</a:t>
            </a:r>
          </a:p>
          <a:p>
            <a:pPr marL="355600" indent="0">
              <a:buNone/>
            </a:pPr>
            <a:r>
              <a:rPr lang="fr-BE" sz="1800" b="1" dirty="0">
                <a:latin typeface="Courier New" panose="02070309020205020404" pitchFamily="49" charset="0"/>
                <a:cs typeface="Courier New" panose="02070309020205020404" pitchFamily="49" charset="0"/>
              </a:rPr>
              <a:t>       MIN(</a:t>
            </a:r>
            <a:r>
              <a:rPr lang="fr-BE" sz="1800" b="1" dirty="0" err="1">
                <a:latin typeface="Courier New" panose="02070309020205020404" pitchFamily="49" charset="0"/>
                <a:cs typeface="Courier New" panose="02070309020205020404" pitchFamily="49" charset="0"/>
              </a:rPr>
              <a:t>Bareme</a:t>
            </a:r>
            <a:r>
              <a:rPr lang="fr-BE" sz="1800" b="1" dirty="0">
                <a:latin typeface="Courier New" panose="02070309020205020404" pitchFamily="49" charset="0"/>
                <a:cs typeface="Courier New" panose="02070309020205020404" pitchFamily="49" charset="0"/>
              </a:rPr>
              <a:t>) AS "</a:t>
            </a:r>
            <a:r>
              <a:rPr lang="fr-BE" sz="1800" b="1" dirty="0" err="1">
                <a:latin typeface="Courier New" panose="02070309020205020404" pitchFamily="49" charset="0"/>
                <a:cs typeface="Courier New" panose="02070309020205020404" pitchFamily="49" charset="0"/>
              </a:rPr>
              <a:t>Bareme</a:t>
            </a:r>
            <a:r>
              <a:rPr lang="fr-BE" sz="1800" b="1" dirty="0">
                <a:latin typeface="Courier New" panose="02070309020205020404" pitchFamily="49" charset="0"/>
                <a:cs typeface="Courier New" panose="02070309020205020404" pitchFamily="49" charset="0"/>
              </a:rPr>
              <a:t> Min",</a:t>
            </a:r>
          </a:p>
          <a:p>
            <a:pPr marL="355600" indent="0">
              <a:buNone/>
            </a:pPr>
            <a:r>
              <a:rPr lang="fr-BE" sz="1800" b="1" dirty="0">
                <a:latin typeface="Courier New" panose="02070309020205020404" pitchFamily="49" charset="0"/>
                <a:cs typeface="Courier New" panose="02070309020205020404" pitchFamily="49" charset="0"/>
              </a:rPr>
              <a:t>       MAX(</a:t>
            </a:r>
            <a:r>
              <a:rPr lang="fr-BE" sz="1800" b="1" dirty="0" err="1">
                <a:latin typeface="Courier New" panose="02070309020205020404" pitchFamily="49" charset="0"/>
                <a:cs typeface="Courier New" panose="02070309020205020404" pitchFamily="49" charset="0"/>
              </a:rPr>
              <a:t>Bareme</a:t>
            </a:r>
            <a:r>
              <a:rPr lang="fr-BE" sz="1800" b="1" dirty="0">
                <a:latin typeface="Courier New" panose="02070309020205020404" pitchFamily="49" charset="0"/>
                <a:cs typeface="Courier New" panose="02070309020205020404" pitchFamily="49" charset="0"/>
              </a:rPr>
              <a:t>) AS "</a:t>
            </a:r>
            <a:r>
              <a:rPr lang="fr-BE" sz="1800" b="1" dirty="0" err="1">
                <a:latin typeface="Courier New" panose="02070309020205020404" pitchFamily="49" charset="0"/>
                <a:cs typeface="Courier New" panose="02070309020205020404" pitchFamily="49" charset="0"/>
              </a:rPr>
              <a:t>Bareme</a:t>
            </a:r>
            <a:r>
              <a:rPr lang="fr-BE" sz="1800" b="1" dirty="0">
                <a:latin typeface="Courier New" panose="02070309020205020404" pitchFamily="49" charset="0"/>
                <a:cs typeface="Courier New" panose="02070309020205020404" pitchFamily="49" charset="0"/>
              </a:rPr>
              <a:t> Max"</a:t>
            </a:r>
          </a:p>
          <a:p>
            <a:pPr marL="355600" indent="0">
              <a:buNone/>
            </a:pPr>
            <a:r>
              <a:rPr lang="fr-BE" sz="1800" b="1" dirty="0">
                <a:latin typeface="Courier New" panose="02070309020205020404" pitchFamily="49" charset="0"/>
                <a:cs typeface="Courier New" panose="02070309020205020404" pitchFamily="49" charset="0"/>
              </a:rPr>
              <a:t>FROM </a:t>
            </a:r>
            <a:r>
              <a:rPr lang="fr-BE" sz="1800" b="1" dirty="0" err="1">
                <a:latin typeface="Courier New" panose="02070309020205020404" pitchFamily="49" charset="0"/>
                <a:cs typeface="Courier New" panose="02070309020205020404" pitchFamily="49" charset="0"/>
              </a:rPr>
              <a:t>Employes</a:t>
            </a:r>
            <a:endParaRPr lang="fr-BE" sz="1800" b="1" dirty="0">
              <a:latin typeface="Courier New" panose="02070309020205020404" pitchFamily="49" charset="0"/>
              <a:cs typeface="Courier New" panose="02070309020205020404" pitchFamily="49" charset="0"/>
            </a:endParaRPr>
          </a:p>
          <a:p>
            <a:pPr marL="355600" indent="0">
              <a:buNone/>
            </a:pPr>
            <a:r>
              <a:rPr lang="fr-BE" sz="1800" b="1" dirty="0">
                <a:latin typeface="Courier New" panose="02070309020205020404" pitchFamily="49" charset="0"/>
                <a:cs typeface="Courier New" panose="02070309020205020404" pitchFamily="49" charset="0"/>
              </a:rPr>
              <a:t>WHERE </a:t>
            </a:r>
            <a:r>
              <a:rPr lang="fr-BE" sz="1800" b="1" dirty="0" err="1">
                <a:latin typeface="Courier New" panose="02070309020205020404" pitchFamily="49" charset="0"/>
                <a:cs typeface="Courier New" panose="02070309020205020404" pitchFamily="49" charset="0"/>
              </a:rPr>
              <a:t>NumDep</a:t>
            </a:r>
            <a:r>
              <a:rPr lang="fr-BE" sz="1800" b="1" dirty="0">
                <a:latin typeface="Courier New" panose="02070309020205020404" pitchFamily="49" charset="0"/>
                <a:cs typeface="Courier New" panose="02070309020205020404" pitchFamily="49" charset="0"/>
              </a:rPr>
              <a:t> = 'd00004';</a:t>
            </a:r>
          </a:p>
          <a:p>
            <a:pPr marL="0" indent="0">
              <a:buNone/>
            </a:pPr>
            <a:endParaRPr lang="fr-BE" sz="2000" dirty="0">
              <a:solidFill>
                <a:schemeClr val="tx1"/>
              </a:solidFill>
              <a:cs typeface="Courier New" panose="02070309020205020404" pitchFamily="49" charset="0"/>
            </a:endParaRPr>
          </a:p>
          <a:p>
            <a:pPr marL="0" indent="0">
              <a:buNone/>
            </a:pPr>
            <a:r>
              <a:rPr lang="fr-BE" sz="2000" dirty="0">
                <a:solidFill>
                  <a:schemeClr val="tx1"/>
                </a:solidFill>
                <a:cs typeface="Courier New" panose="02070309020205020404" pitchFamily="49" charset="0"/>
              </a:rPr>
              <a:t>Résultat : </a:t>
            </a:r>
          </a:p>
          <a:p>
            <a:pPr marL="355600" indent="0">
              <a:buNone/>
            </a:pPr>
            <a:r>
              <a:rPr lang="fr-BE" sz="1600" b="1" dirty="0">
                <a:solidFill>
                  <a:schemeClr val="tx1"/>
                </a:solidFill>
                <a:latin typeface="Courier New" panose="02070309020205020404" pitchFamily="49" charset="0"/>
                <a:cs typeface="Courier New" panose="02070309020205020404" pitchFamily="49" charset="0"/>
              </a:rPr>
              <a:t>        NB    MOYENNE </a:t>
            </a:r>
            <a:r>
              <a:rPr lang="fr-BE" sz="1600" b="1" dirty="0" err="1">
                <a:solidFill>
                  <a:schemeClr val="tx1"/>
                </a:solidFill>
                <a:latin typeface="Courier New" panose="02070309020205020404" pitchFamily="49" charset="0"/>
                <a:cs typeface="Courier New" panose="02070309020205020404" pitchFamily="49" charset="0"/>
              </a:rPr>
              <a:t>Bareme</a:t>
            </a:r>
            <a:r>
              <a:rPr lang="fr-BE" sz="1600" b="1" dirty="0">
                <a:solidFill>
                  <a:schemeClr val="tx1"/>
                </a:solidFill>
                <a:latin typeface="Courier New" panose="02070309020205020404" pitchFamily="49" charset="0"/>
                <a:cs typeface="Courier New" panose="02070309020205020404" pitchFamily="49" charset="0"/>
              </a:rPr>
              <a:t> Min </a:t>
            </a:r>
            <a:r>
              <a:rPr lang="fr-BE" sz="1600" b="1" dirty="0" err="1">
                <a:solidFill>
                  <a:schemeClr val="tx1"/>
                </a:solidFill>
                <a:latin typeface="Courier New" panose="02070309020205020404" pitchFamily="49" charset="0"/>
                <a:cs typeface="Courier New" panose="02070309020205020404" pitchFamily="49" charset="0"/>
              </a:rPr>
              <a:t>Bareme</a:t>
            </a:r>
            <a:r>
              <a:rPr lang="fr-BE" sz="1600" b="1" dirty="0">
                <a:solidFill>
                  <a:schemeClr val="tx1"/>
                </a:solidFill>
                <a:latin typeface="Courier New" panose="02070309020205020404" pitchFamily="49" charset="0"/>
                <a:cs typeface="Courier New" panose="02070309020205020404" pitchFamily="49" charset="0"/>
              </a:rPr>
              <a:t> Max</a:t>
            </a:r>
          </a:p>
          <a:p>
            <a:pPr marL="355600" indent="0">
              <a:buNone/>
            </a:pPr>
            <a:r>
              <a:rPr lang="fr-BE" sz="1600" b="1" dirty="0">
                <a:solidFill>
                  <a:schemeClr val="tx1"/>
                </a:solidFill>
                <a:latin typeface="Courier New" panose="02070309020205020404" pitchFamily="49" charset="0"/>
                <a:cs typeface="Courier New" panose="02070309020205020404" pitchFamily="49" charset="0"/>
              </a:rPr>
              <a:t>---------- ---------- ---------- ----------</a:t>
            </a:r>
          </a:p>
          <a:p>
            <a:pPr marL="355600" indent="0">
              <a:buNone/>
            </a:pPr>
            <a:r>
              <a:rPr lang="fr-BE" sz="1600" b="1" dirty="0">
                <a:solidFill>
                  <a:schemeClr val="tx1"/>
                </a:solidFill>
                <a:latin typeface="Courier New" panose="02070309020205020404" pitchFamily="49" charset="0"/>
                <a:cs typeface="Courier New" panose="02070309020205020404" pitchFamily="49" charset="0"/>
              </a:rPr>
              <a:t>         3 69666,6667      54000      95000</a:t>
            </a:r>
            <a:endParaRPr lang="fr-BE" sz="2000" dirty="0">
              <a:solidFill>
                <a:schemeClr val="tx1"/>
              </a:solidFill>
              <a:cs typeface="Courier New" panose="02070309020205020404" pitchFamily="49" charset="0"/>
            </a:endParaRPr>
          </a:p>
          <a:p>
            <a:pPr marL="355600" indent="0">
              <a:buNone/>
            </a:pPr>
            <a:endParaRPr lang="fr-BE" sz="16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8802993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494868" cy="4313175"/>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numériques (</a:t>
            </a:r>
            <a:r>
              <a:rPr lang="fr-BE"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fct</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de calcul)</a:t>
            </a:r>
          </a:p>
          <a:p>
            <a:pPr marL="0" indent="0">
              <a:buNone/>
            </a:pPr>
            <a:endParaRPr lang="fr-BE" sz="1000" dirty="0"/>
          </a:p>
          <a:p>
            <a:pPr marL="0" indent="0">
              <a:buNone/>
            </a:pPr>
            <a:r>
              <a:rPr lang="fr-BE" sz="2000" dirty="0">
                <a:cs typeface="Courier New" panose="02070309020205020404" pitchFamily="49" charset="0"/>
              </a:rPr>
              <a:t>Exemple : </a:t>
            </a:r>
          </a:p>
          <a:p>
            <a:pPr marL="355600" indent="0">
              <a:buNone/>
            </a:pPr>
            <a:r>
              <a:rPr lang="fr-BE" sz="2000" dirty="0">
                <a:cs typeface="Courier New" panose="02070309020205020404" pitchFamily="49" charset="0"/>
              </a:rPr>
              <a:t>Afficher le nom de l'employé qui gagne le plus et le nom de l'employé qui gagne le moins … avec l'opérateur ensembliste UNION</a:t>
            </a:r>
          </a:p>
          <a:p>
            <a:pPr marL="355600" indent="0">
              <a:buNone/>
            </a:pPr>
            <a:endParaRPr lang="fr-BE" sz="2000" dirty="0">
              <a:cs typeface="Courier New" panose="02070309020205020404" pitchFamily="49" charset="0"/>
            </a:endParaRPr>
          </a:p>
          <a:p>
            <a:pPr marL="355600" indent="0">
              <a:buNone/>
            </a:pPr>
            <a:endParaRPr lang="fr-BE" sz="16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2304509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494868" cy="4313175"/>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numériques (</a:t>
            </a:r>
            <a:r>
              <a:rPr lang="fr-BE" sz="2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fct</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de calcul)</a:t>
            </a:r>
          </a:p>
          <a:p>
            <a:pPr marL="0" indent="0">
              <a:buNone/>
            </a:pPr>
            <a:endParaRPr lang="fr-BE" sz="1000" dirty="0"/>
          </a:p>
          <a:p>
            <a:pPr marL="0" indent="0">
              <a:buNone/>
            </a:pPr>
            <a:r>
              <a:rPr lang="fr-BE" sz="2000" dirty="0">
                <a:cs typeface="Courier New" panose="02070309020205020404" pitchFamily="49" charset="0"/>
              </a:rPr>
              <a:t>Exemple : </a:t>
            </a:r>
          </a:p>
          <a:p>
            <a:pPr marL="355600" indent="0">
              <a:buNone/>
            </a:pPr>
            <a:r>
              <a:rPr lang="fr-BE" sz="2000" dirty="0">
                <a:cs typeface="Courier New" panose="02070309020205020404" pitchFamily="49" charset="0"/>
              </a:rPr>
              <a:t>Afficher le nom de l'employé qui gagne le plus et le nom de l'employé qui gagne le moins</a:t>
            </a:r>
          </a:p>
          <a:p>
            <a:pPr marL="355600" indent="0">
              <a:buNone/>
            </a:pPr>
            <a:endParaRPr lang="fr-BE" sz="2000" dirty="0">
              <a:cs typeface="Courier New" panose="02070309020205020404" pitchFamily="49" charset="0"/>
            </a:endParaRPr>
          </a:p>
          <a:p>
            <a:pPr marL="0" indent="0">
              <a:buNone/>
            </a:pPr>
            <a:endParaRPr lang="fr-BE" sz="2000" dirty="0">
              <a:solidFill>
                <a:schemeClr val="tx1"/>
              </a:solidFill>
              <a:cs typeface="Courier New" panose="02070309020205020404" pitchFamily="49" charset="0"/>
            </a:endParaRPr>
          </a:p>
          <a:p>
            <a:pPr marL="355600" indent="0">
              <a:buNone/>
            </a:pPr>
            <a:endParaRPr lang="fr-BE" sz="16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925781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Expressions numériques</a:t>
            </a:r>
          </a:p>
          <a:p>
            <a:pPr indent="-342900">
              <a:buFont typeface="Wingdings" panose="05000000000000000000" pitchFamily="2" charset="2"/>
              <a:buChar char="Ø"/>
            </a:pPr>
            <a:r>
              <a:rPr lang="fr-BE" dirty="0"/>
              <a:t>Expressions caractères</a:t>
            </a:r>
          </a:p>
          <a:p>
            <a:pPr indent="-342900">
              <a:buFont typeface="Wingdings" panose="05000000000000000000" pitchFamily="2" charset="2"/>
              <a:buChar char="Ø"/>
            </a:pPr>
            <a:r>
              <a:rPr lang="fr-BE" dirty="0"/>
              <a:t>Opérateur CASE</a:t>
            </a:r>
          </a:p>
          <a:p>
            <a:pPr indent="-342900">
              <a:buFont typeface="Wingdings" panose="05000000000000000000" pitchFamily="2" charset="2"/>
              <a:buChar char="Ø"/>
            </a:pPr>
            <a:r>
              <a:rPr lang="fr-BE" dirty="0"/>
              <a:t>Expressions de dates et temps</a:t>
            </a:r>
          </a:p>
          <a:p>
            <a:pPr indent="-342900">
              <a:buFont typeface="Wingdings" panose="05000000000000000000" pitchFamily="2" charset="2"/>
              <a:buChar char="Ø"/>
            </a:pPr>
            <a:r>
              <a:rPr lang="fr-BE" dirty="0"/>
              <a:t>Temps et environnements distribués</a:t>
            </a:r>
          </a:p>
          <a:p>
            <a:pPr indent="-342900">
              <a:buFont typeface="Wingdings" panose="05000000000000000000" pitchFamily="2" charset="2"/>
              <a:buChar char="Ø"/>
            </a:pPr>
            <a:r>
              <a:rPr lang="fr-BE" dirty="0"/>
              <a:t>Expressions d'intervalles</a:t>
            </a:r>
          </a:p>
          <a:p>
            <a:pPr indent="-342900">
              <a:buFont typeface="Wingdings" panose="05000000000000000000" pitchFamily="2" charset="2"/>
              <a:buChar char="Ø"/>
            </a:pPr>
            <a:r>
              <a:rPr lang="fr-BE" dirty="0"/>
              <a:t>L'opérateur OVERLAPS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1668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1. Introduction</a:t>
            </a:r>
          </a:p>
        </p:txBody>
      </p:sp>
      <p:sp>
        <p:nvSpPr>
          <p:cNvPr id="3" name="Espace réservé du contenu 2"/>
          <p:cNvSpPr>
            <a:spLocks noGrp="1"/>
          </p:cNvSpPr>
          <p:nvPr>
            <p:ph idx="1"/>
          </p:nvPr>
        </p:nvSpPr>
        <p:spPr/>
        <p:txBody>
          <a:bodyPr anchor="ctr">
            <a:normAutofit/>
          </a:bodyPr>
          <a:lstStyle/>
          <a:p>
            <a:pPr marL="0" indent="0">
              <a:buNone/>
            </a:pPr>
            <a:r>
              <a:rPr lang="fr-BE" dirty="0"/>
              <a:t>Quelques remarques à propos de l'écriture des requêtes SQL : </a:t>
            </a:r>
            <a:endParaRPr lang="fr-BE" sz="2200" dirty="0"/>
          </a:p>
          <a:p>
            <a:pPr>
              <a:buClr>
                <a:schemeClr val="accent2">
                  <a:lumMod val="75000"/>
                </a:schemeClr>
              </a:buClr>
              <a:buFont typeface="Wingdings" panose="05000000000000000000" pitchFamily="2" charset="2"/>
              <a:buChar char="Ø"/>
            </a:pPr>
            <a:r>
              <a:rPr lang="fr-BE" dirty="0"/>
              <a:t>Les noms des objets </a:t>
            </a:r>
          </a:p>
          <a:p>
            <a:pPr lvl="1">
              <a:buClr>
                <a:schemeClr val="accent2">
                  <a:lumMod val="75000"/>
                </a:schemeClr>
              </a:buClr>
              <a:buFont typeface="Courier New" panose="02070309020205020404" pitchFamily="49" charset="0"/>
              <a:buChar char="o"/>
            </a:pPr>
            <a:r>
              <a:rPr lang="fr-BE" dirty="0"/>
              <a:t>ont une longueur maximale de 30 caractères</a:t>
            </a:r>
          </a:p>
          <a:p>
            <a:pPr lvl="1">
              <a:buClr>
                <a:schemeClr val="accent2">
                  <a:lumMod val="75000"/>
                </a:schemeClr>
              </a:buClr>
              <a:buFont typeface="Courier New" panose="02070309020205020404" pitchFamily="49" charset="0"/>
              <a:buChar char="o"/>
            </a:pPr>
            <a:r>
              <a:rPr lang="fr-BE" dirty="0"/>
              <a:t>doivent commencer par une lettre, peuvent contenir les caractères a à z, 0 à 9, $, # et _</a:t>
            </a:r>
          </a:p>
          <a:p>
            <a:pPr>
              <a:buClr>
                <a:schemeClr val="accent2">
                  <a:lumMod val="75000"/>
                </a:schemeClr>
              </a:buClr>
              <a:buFont typeface="Wingdings" panose="05000000000000000000" pitchFamily="2" charset="2"/>
              <a:buChar char="Ø"/>
            </a:pPr>
            <a:r>
              <a:rPr lang="fr-BE" dirty="0"/>
              <a:t>L'opérateur AS sert à donner un nom à une colonne sélectionnée ou calculée dans une requête</a:t>
            </a:r>
          </a:p>
          <a:p>
            <a:pPr marL="365760" lvl="1" indent="0">
              <a:buClr>
                <a:schemeClr val="accent2">
                  <a:lumMod val="75000"/>
                </a:schemeClr>
              </a:buClr>
              <a:buNone/>
            </a:pPr>
            <a:r>
              <a:rPr lang="fr-BE" dirty="0"/>
              <a:t>Ex : </a:t>
            </a:r>
            <a:r>
              <a:rPr lang="fr-BE" sz="1800" dirty="0">
                <a:latin typeface="Courier New" panose="02070309020205020404" pitchFamily="49" charset="0"/>
                <a:cs typeface="Courier New" panose="02070309020205020404" pitchFamily="49" charset="0"/>
              </a:rPr>
              <a:t>SELECT COUNT(*) AS </a:t>
            </a:r>
            <a:r>
              <a:rPr lang="fr-BE" sz="1800" dirty="0" err="1">
                <a:latin typeface="Courier New" panose="02070309020205020404" pitchFamily="49" charset="0"/>
                <a:cs typeface="Courier New" panose="02070309020205020404" pitchFamily="49" charset="0"/>
              </a:rPr>
              <a:t>Nbre</a:t>
            </a:r>
            <a:r>
              <a:rPr lang="fr-BE" sz="1800" dirty="0">
                <a:latin typeface="Courier New" panose="02070309020205020404" pitchFamily="49" charset="0"/>
                <a:cs typeface="Courier New" panose="02070309020205020404" pitchFamily="49" charset="0"/>
              </a:rPr>
              <a:t> FROM </a:t>
            </a:r>
            <a:r>
              <a:rPr lang="fr-BE" sz="1800" dirty="0" err="1">
                <a:latin typeface="Courier New" panose="02070309020205020404" pitchFamily="49" charset="0"/>
                <a:cs typeface="Courier New" panose="02070309020205020404" pitchFamily="49" charset="0"/>
              </a:rPr>
              <a:t>Employes</a:t>
            </a:r>
            <a:r>
              <a:rPr lang="fr-BE" sz="1800"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4 : LMD / 1. Introduction</a:t>
            </a:r>
          </a:p>
        </p:txBody>
      </p:sp>
    </p:spTree>
    <p:extLst>
      <p:ext uri="{BB962C8B-B14F-4D97-AF65-F5344CB8AC3E}">
        <p14:creationId xmlns:p14="http://schemas.microsoft.com/office/powerpoint/2010/main" val="23731928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fontScale="70000" lnSpcReduction="20000"/>
          </a:bodyPr>
          <a:lstStyle/>
          <a:p>
            <a:pPr indent="-342900">
              <a:buFont typeface="Wingdings" panose="05000000000000000000" pitchFamily="2" charset="2"/>
              <a:buChar char="Ø"/>
            </a:pPr>
            <a:r>
              <a:rPr lang="fr-BE" sz="37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caractères</a:t>
            </a:r>
          </a:p>
          <a:p>
            <a:pPr marL="0" indent="0">
              <a:buNone/>
            </a:pPr>
            <a:endParaRPr lang="fr-BE" sz="1900" dirty="0"/>
          </a:p>
          <a:p>
            <a:pPr marL="297180" lvl="1" indent="0">
              <a:buNone/>
            </a:pPr>
            <a:r>
              <a:rPr lang="fr-BE" sz="2300" b="1" i="1" dirty="0" err="1">
                <a:latin typeface="Courier New" panose="02070309020205020404" pitchFamily="49" charset="0"/>
                <a:cs typeface="Courier New" panose="02070309020205020404" pitchFamily="49" charset="0"/>
              </a:rPr>
              <a:t>expression_caractère</a:t>
            </a:r>
            <a:r>
              <a:rPr lang="fr-BE" sz="2300" b="1" i="1" dirty="0">
                <a:latin typeface="Courier New" panose="02070309020205020404" pitchFamily="49" charset="0"/>
                <a:cs typeface="Courier New" panose="02070309020205020404" pitchFamily="49" charset="0"/>
              </a:rPr>
              <a:t> ::=</a:t>
            </a:r>
          </a:p>
          <a:p>
            <a:pPr marL="297180" lvl="1" indent="0">
              <a:buNone/>
            </a:pPr>
            <a:r>
              <a:rPr lang="fr-BE" sz="2300" b="1" i="1" dirty="0">
                <a:latin typeface="Courier New" panose="02070309020205020404" pitchFamily="49" charset="0"/>
                <a:cs typeface="Courier New" panose="02070309020205020404" pitchFamily="49" charset="0"/>
              </a:rPr>
              <a:t>	</a:t>
            </a:r>
            <a:r>
              <a:rPr lang="fr-BE" sz="2300" b="1" i="1" dirty="0">
                <a:solidFill>
                  <a:srgbClr val="92D050"/>
                </a:solidFill>
                <a:latin typeface="Courier New" panose="02070309020205020404" pitchFamily="49" charset="0"/>
                <a:cs typeface="Courier New" panose="02070309020205020404" pitchFamily="49" charset="0"/>
              </a:rPr>
              <a:t>'</a:t>
            </a:r>
            <a:r>
              <a:rPr lang="fr-BE" sz="2300" b="1" i="1" dirty="0" err="1">
                <a:solidFill>
                  <a:srgbClr val="92D050"/>
                </a:solidFill>
                <a:latin typeface="Courier New" panose="02070309020205020404" pitchFamily="49" charset="0"/>
                <a:cs typeface="Courier New" panose="02070309020205020404" pitchFamily="49" charset="0"/>
              </a:rPr>
              <a:t>chaîne_constante</a:t>
            </a:r>
            <a:r>
              <a:rPr lang="fr-BE" sz="2300" b="1" i="1" dirty="0">
                <a:solidFill>
                  <a:srgbClr val="92D050"/>
                </a:solidFill>
                <a:latin typeface="Courier New" panose="02070309020205020404" pitchFamily="49" charset="0"/>
                <a:cs typeface="Courier New" panose="02070309020205020404" pitchFamily="49" charset="0"/>
              </a:rPr>
              <a:t>' </a:t>
            </a:r>
          </a:p>
          <a:p>
            <a:pPr marL="0" lvl="1" indent="0">
              <a:buNone/>
            </a:pPr>
            <a:r>
              <a:rPr lang="fr-BE" sz="2300" b="1" i="1" dirty="0">
                <a:solidFill>
                  <a:schemeClr val="tx1"/>
                </a:solidFill>
                <a:latin typeface="Courier New" panose="02070309020205020404" pitchFamily="49" charset="0"/>
                <a:cs typeface="Courier New" panose="02070309020205020404" pitchFamily="49" charset="0"/>
              </a:rPr>
              <a:t>|</a:t>
            </a:r>
            <a:r>
              <a:rPr lang="fr-BE" sz="2300" b="1" i="1" dirty="0">
                <a:solidFill>
                  <a:srgbClr val="92D050"/>
                </a:solidFill>
                <a:latin typeface="Courier New" panose="02070309020205020404" pitchFamily="49" charset="0"/>
                <a:cs typeface="Courier New" panose="02070309020205020404" pitchFamily="49" charset="0"/>
              </a:rPr>
              <a:t> </a:t>
            </a:r>
            <a:r>
              <a:rPr lang="fr-BE" sz="2300" b="1" i="1" dirty="0" err="1">
                <a:solidFill>
                  <a:srgbClr val="92D050"/>
                </a:solidFill>
                <a:latin typeface="Courier New" panose="02070309020205020404" pitchFamily="49" charset="0"/>
                <a:cs typeface="Courier New" panose="02070309020205020404" pitchFamily="49" charset="0"/>
              </a:rPr>
              <a:t>nom_colonne</a:t>
            </a:r>
            <a:endParaRPr lang="fr-BE" sz="2300" b="1" i="1" dirty="0">
              <a:solidFill>
                <a:srgbClr val="92D050"/>
              </a:solidFill>
              <a:latin typeface="Courier New" panose="02070309020205020404" pitchFamily="49" charset="0"/>
              <a:cs typeface="Courier New" panose="02070309020205020404" pitchFamily="49" charset="0"/>
            </a:endParaRPr>
          </a:p>
          <a:p>
            <a:pPr marL="0" indent="0">
              <a:buNone/>
            </a:pPr>
            <a:r>
              <a:rPr lang="fr-BE" b="1" i="1" dirty="0">
                <a:latin typeface="Courier New" panose="02070309020205020404" pitchFamily="49" charset="0"/>
                <a:cs typeface="Courier New" panose="02070309020205020404" pitchFamily="49" charset="0"/>
              </a:rPr>
              <a:t>| UPPER (</a:t>
            </a:r>
            <a:r>
              <a:rPr lang="fr-BE" b="1" i="1" dirty="0" err="1">
                <a:latin typeface="Courier New" panose="02070309020205020404" pitchFamily="49" charset="0"/>
                <a:cs typeface="Courier New" panose="02070309020205020404" pitchFamily="49" charset="0"/>
              </a:rPr>
              <a:t>expression_caractère</a:t>
            </a:r>
            <a:r>
              <a:rPr lang="fr-BE" b="1" i="1" dirty="0">
                <a:latin typeface="Courier New" panose="02070309020205020404" pitchFamily="49" charset="0"/>
                <a:cs typeface="Courier New" panose="02070309020205020404" pitchFamily="49" charset="0"/>
              </a:rPr>
              <a:t>)</a:t>
            </a:r>
          </a:p>
          <a:p>
            <a:pPr marL="0" indent="0">
              <a:buNone/>
            </a:pPr>
            <a:r>
              <a:rPr lang="fr-BE" b="1" i="1" dirty="0">
                <a:latin typeface="Courier New" panose="02070309020205020404" pitchFamily="49" charset="0"/>
                <a:cs typeface="Courier New" panose="02070309020205020404" pitchFamily="49" charset="0"/>
              </a:rPr>
              <a:t>| LOWER (</a:t>
            </a:r>
            <a:r>
              <a:rPr lang="fr-BE" b="1" i="1" dirty="0" err="1">
                <a:latin typeface="Courier New" panose="02070309020205020404" pitchFamily="49" charset="0"/>
                <a:cs typeface="Courier New" panose="02070309020205020404" pitchFamily="49" charset="0"/>
              </a:rPr>
              <a:t>expression_caractère</a:t>
            </a:r>
            <a:r>
              <a:rPr lang="fr-BE" b="1" i="1" dirty="0">
                <a:latin typeface="Courier New" panose="02070309020205020404" pitchFamily="49" charset="0"/>
                <a:cs typeface="Courier New" panose="02070309020205020404" pitchFamily="49" charset="0"/>
              </a:rPr>
              <a:t>)</a:t>
            </a:r>
          </a:p>
          <a:p>
            <a:pPr marL="0" indent="0">
              <a:buNone/>
            </a:pPr>
            <a:r>
              <a:rPr lang="fr-BE" b="1" i="1" dirty="0">
                <a:latin typeface="Courier New" panose="02070309020205020404" pitchFamily="49" charset="0"/>
                <a:cs typeface="Courier New" panose="02070309020205020404" pitchFamily="49" charset="0"/>
              </a:rPr>
              <a:t>| CHARACTER_LENGTH (</a:t>
            </a:r>
            <a:r>
              <a:rPr lang="fr-BE" b="1" i="1" dirty="0" err="1">
                <a:latin typeface="Courier New" panose="02070309020205020404" pitchFamily="49" charset="0"/>
                <a:cs typeface="Courier New" panose="02070309020205020404" pitchFamily="49" charset="0"/>
              </a:rPr>
              <a:t>expression_caractère</a:t>
            </a:r>
            <a:r>
              <a:rPr lang="fr-BE" b="1" i="1" dirty="0">
                <a:latin typeface="Courier New" panose="02070309020205020404" pitchFamily="49" charset="0"/>
                <a:cs typeface="Courier New" panose="02070309020205020404" pitchFamily="49" charset="0"/>
              </a:rPr>
              <a:t>)</a:t>
            </a:r>
          </a:p>
          <a:p>
            <a:pPr marL="0" indent="0">
              <a:buNone/>
            </a:pPr>
            <a:r>
              <a:rPr lang="fr-BE" b="1" i="1" dirty="0">
                <a:latin typeface="Courier New" panose="02070309020205020404" pitchFamily="49" charset="0"/>
                <a:cs typeface="Courier New" panose="02070309020205020404" pitchFamily="49" charset="0"/>
              </a:rPr>
              <a:t>| USER</a:t>
            </a:r>
          </a:p>
          <a:p>
            <a:pPr marL="0" indent="0">
              <a:buNone/>
            </a:pPr>
            <a:r>
              <a:rPr lang="fr-BE" b="1" i="1" dirty="0">
                <a:latin typeface="Courier New" panose="02070309020205020404" pitchFamily="49" charset="0"/>
                <a:cs typeface="Courier New" panose="02070309020205020404" pitchFamily="49" charset="0"/>
              </a:rPr>
              <a:t>| CAST (expression AS </a:t>
            </a:r>
            <a:r>
              <a:rPr lang="fr-BE" b="1" i="1" dirty="0" err="1">
                <a:latin typeface="Courier New" panose="02070309020205020404" pitchFamily="49" charset="0"/>
                <a:cs typeface="Courier New" panose="02070309020205020404" pitchFamily="49" charset="0"/>
              </a:rPr>
              <a:t>type_de_donnée|domaine</a:t>
            </a:r>
            <a:r>
              <a:rPr lang="fr-BE" b="1" i="1" dirty="0">
                <a:latin typeface="Courier New" panose="02070309020205020404" pitchFamily="49" charset="0"/>
                <a:cs typeface="Courier New" panose="02070309020205020404" pitchFamily="49" charset="0"/>
              </a:rPr>
              <a:t>)</a:t>
            </a:r>
          </a:p>
          <a:p>
            <a:pPr marL="0" indent="0">
              <a:buNone/>
            </a:pPr>
            <a:r>
              <a:rPr lang="fr-BE" b="1" i="1" dirty="0">
                <a:latin typeface="Courier New" panose="02070309020205020404" pitchFamily="49" charset="0"/>
                <a:cs typeface="Courier New" panose="02070309020205020404" pitchFamily="49" charset="0"/>
              </a:rPr>
              <a:t>| SUBSTRING (</a:t>
            </a:r>
            <a:r>
              <a:rPr lang="fr-BE" b="1" i="1" dirty="0" err="1">
                <a:latin typeface="Courier New" panose="02070309020205020404" pitchFamily="49" charset="0"/>
                <a:cs typeface="Courier New" panose="02070309020205020404" pitchFamily="49" charset="0"/>
              </a:rPr>
              <a:t>expression_caractère</a:t>
            </a:r>
            <a:r>
              <a:rPr lang="fr-BE" b="1" i="1" dirty="0">
                <a:latin typeface="Courier New" panose="02070309020205020404" pitchFamily="49" charset="0"/>
                <a:cs typeface="Courier New" panose="02070309020205020404" pitchFamily="49" charset="0"/>
              </a:rPr>
              <a:t> FROM début FOR long)</a:t>
            </a:r>
          </a:p>
          <a:p>
            <a:pPr marL="0" indent="0">
              <a:buNone/>
            </a:pPr>
            <a:r>
              <a:rPr lang="fr-BE" b="1" i="1" dirty="0">
                <a:latin typeface="Courier New" panose="02070309020205020404" pitchFamily="49" charset="0"/>
                <a:cs typeface="Courier New" panose="02070309020205020404" pitchFamily="49" charset="0"/>
              </a:rPr>
              <a:t>| </a:t>
            </a:r>
            <a:r>
              <a:rPr lang="fr-BE" b="1" i="1" dirty="0" err="1">
                <a:latin typeface="Courier New" panose="02070309020205020404" pitchFamily="49" charset="0"/>
                <a:cs typeface="Courier New" panose="02070309020205020404" pitchFamily="49" charset="0"/>
              </a:rPr>
              <a:t>expression_caractère</a:t>
            </a:r>
            <a:r>
              <a:rPr lang="fr-BE" b="1" i="1" dirty="0">
                <a:latin typeface="Courier New" panose="02070309020205020404" pitchFamily="49" charset="0"/>
                <a:cs typeface="Courier New" panose="02070309020205020404" pitchFamily="49" charset="0"/>
              </a:rPr>
              <a:t> {||</a:t>
            </a:r>
            <a:r>
              <a:rPr lang="fr-BE" b="1" i="1" dirty="0" err="1">
                <a:latin typeface="Courier New" panose="02070309020205020404" pitchFamily="49" charset="0"/>
                <a:cs typeface="Courier New" panose="02070309020205020404" pitchFamily="49" charset="0"/>
              </a:rPr>
              <a:t>expression_caractère</a:t>
            </a:r>
            <a:r>
              <a:rPr lang="fr-BE" b="1" i="1" dirty="0">
                <a:latin typeface="Courier New" panose="02070309020205020404" pitchFamily="49" charset="0"/>
                <a:cs typeface="Courier New" panose="02070309020205020404" pitchFamily="49" charset="0"/>
              </a:rPr>
              <a:t> }</a:t>
            </a:r>
          </a:p>
          <a:p>
            <a:pPr marL="0" indent="0">
              <a:buNone/>
            </a:pPr>
            <a:r>
              <a:rPr lang="fr-BE" b="1" i="1" dirty="0">
                <a:latin typeface="Courier New" panose="02070309020205020404" pitchFamily="49" charset="0"/>
                <a:cs typeface="Courier New" panose="02070309020205020404" pitchFamily="49" charset="0"/>
              </a:rPr>
              <a:t>| POSITION(</a:t>
            </a:r>
            <a:r>
              <a:rPr lang="fr-BE" b="1" i="1" dirty="0" err="1">
                <a:latin typeface="Courier New" panose="02070309020205020404" pitchFamily="49" charset="0"/>
                <a:cs typeface="Courier New" panose="02070309020205020404" pitchFamily="49" charset="0"/>
              </a:rPr>
              <a:t>expression_caractère</a:t>
            </a:r>
            <a:r>
              <a:rPr lang="fr-BE" b="1" i="1" dirty="0">
                <a:latin typeface="Courier New" panose="02070309020205020404" pitchFamily="49" charset="0"/>
                <a:cs typeface="Courier New" panose="02070309020205020404" pitchFamily="49" charset="0"/>
              </a:rPr>
              <a:t> IN </a:t>
            </a:r>
            <a:r>
              <a:rPr lang="fr-BE" b="1" i="1" dirty="0" err="1">
                <a:latin typeface="Courier New" panose="02070309020205020404" pitchFamily="49" charset="0"/>
                <a:cs typeface="Courier New" panose="02070309020205020404" pitchFamily="49" charset="0"/>
              </a:rPr>
              <a:t>expression_caractère</a:t>
            </a:r>
            <a:r>
              <a:rPr lang="fr-BE" b="1" i="1" dirty="0">
                <a:latin typeface="Courier New" panose="02070309020205020404" pitchFamily="49" charset="0"/>
                <a:cs typeface="Courier New" panose="02070309020205020404" pitchFamily="49" charset="0"/>
              </a:rPr>
              <a:t>)</a:t>
            </a:r>
          </a:p>
          <a:p>
            <a:pPr marL="0" indent="0">
              <a:buNone/>
            </a:pPr>
            <a:r>
              <a:rPr lang="fr-BE" b="1" i="1" dirty="0">
                <a:latin typeface="Courier New" panose="02070309020205020404" pitchFamily="49" charset="0"/>
                <a:cs typeface="Courier New" panose="02070309020205020404" pitchFamily="49" charset="0"/>
              </a:rPr>
              <a:t>| TRIM(</a:t>
            </a:r>
            <a:r>
              <a:rPr lang="fr-BE" b="1" i="1" dirty="0" err="1">
                <a:latin typeface="Courier New" panose="02070309020205020404" pitchFamily="49" charset="0"/>
                <a:cs typeface="Courier New" panose="02070309020205020404" pitchFamily="49" charset="0"/>
              </a:rPr>
              <a:t>ltb</a:t>
            </a:r>
            <a:r>
              <a:rPr lang="fr-BE" b="1" i="1" dirty="0">
                <a:latin typeface="Courier New" panose="02070309020205020404" pitchFamily="49" charset="0"/>
                <a:cs typeface="Courier New" panose="02070309020205020404" pitchFamily="49" charset="0"/>
              </a:rPr>
              <a:t>, [pad,] FROM </a:t>
            </a:r>
            <a:r>
              <a:rPr lang="fr-BE" b="1" i="1" dirty="0" err="1">
                <a:latin typeface="Courier New" panose="02070309020205020404" pitchFamily="49" charset="0"/>
                <a:cs typeface="Courier New" panose="02070309020205020404" pitchFamily="49" charset="0"/>
              </a:rPr>
              <a:t>expression_caractère</a:t>
            </a:r>
            <a:r>
              <a:rPr lang="fr-BE" b="1" i="1" dirty="0">
                <a:latin typeface="Courier New" panose="02070309020205020404" pitchFamily="49" charset="0"/>
                <a:cs typeface="Courier New" panose="02070309020205020404" pitchFamily="49" charset="0"/>
              </a:rPr>
              <a:t>)</a:t>
            </a:r>
            <a:endParaRPr lang="fr-BE" sz="4400" b="1" i="1" dirty="0">
              <a:solidFill>
                <a:srgbClr val="92D050"/>
              </a:solidFill>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5845202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fontScale="77500" lnSpcReduction="20000"/>
          </a:bodyPr>
          <a:lstStyle/>
          <a:p>
            <a:pPr indent="-342900">
              <a:buFont typeface="Wingdings" panose="05000000000000000000" pitchFamily="2" charset="2"/>
              <a:buChar char="Ø"/>
            </a:pPr>
            <a:r>
              <a:rPr lang="fr-BE"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caractères (fonctions Oracle)</a:t>
            </a:r>
          </a:p>
          <a:p>
            <a:pPr>
              <a:lnSpc>
                <a:spcPct val="110000"/>
              </a:lnSpc>
              <a:buFontTx/>
              <a:buNone/>
            </a:pPr>
            <a:r>
              <a:rPr lang="fr-FR" altLang="fr-FR" sz="2300" b="1" dirty="0" err="1">
                <a:solidFill>
                  <a:srgbClr val="92D050"/>
                </a:solidFill>
              </a:rPr>
              <a:t>concat</a:t>
            </a:r>
            <a:r>
              <a:rPr lang="fr-FR" altLang="fr-FR" sz="2300" b="1" dirty="0">
                <a:solidFill>
                  <a:srgbClr val="92D050"/>
                </a:solidFill>
              </a:rPr>
              <a:t>(ch1, ch2) </a:t>
            </a:r>
            <a:r>
              <a:rPr lang="fr-FR" altLang="fr-FR" sz="2300" dirty="0">
                <a:solidFill>
                  <a:schemeClr val="tx1"/>
                </a:solidFill>
              </a:rPr>
              <a:t>: cette fonction est identique à ||.</a:t>
            </a:r>
          </a:p>
          <a:p>
            <a:pPr>
              <a:lnSpc>
                <a:spcPct val="110000"/>
              </a:lnSpc>
              <a:buFontTx/>
              <a:buNone/>
            </a:pPr>
            <a:r>
              <a:rPr lang="fr-FR" altLang="fr-FR" sz="2300" b="1" dirty="0" err="1">
                <a:solidFill>
                  <a:srgbClr val="92D050"/>
                </a:solidFill>
              </a:rPr>
              <a:t>initcap</a:t>
            </a:r>
            <a:r>
              <a:rPr lang="fr-FR" altLang="fr-FR" sz="2300" b="1" dirty="0">
                <a:solidFill>
                  <a:srgbClr val="92D050"/>
                </a:solidFill>
              </a:rPr>
              <a:t>(</a:t>
            </a:r>
            <a:r>
              <a:rPr lang="fr-FR" altLang="fr-FR" sz="2300" b="1" dirty="0" err="1">
                <a:solidFill>
                  <a:srgbClr val="92D050"/>
                </a:solidFill>
              </a:rPr>
              <a:t>ch</a:t>
            </a:r>
            <a:r>
              <a:rPr lang="fr-FR" altLang="fr-FR" sz="2300" b="1" dirty="0">
                <a:solidFill>
                  <a:srgbClr val="92D050"/>
                </a:solidFill>
              </a:rPr>
              <a:t>)</a:t>
            </a:r>
            <a:r>
              <a:rPr lang="fr-FR" altLang="fr-FR" sz="2300" b="1" dirty="0">
                <a:solidFill>
                  <a:schemeClr val="tx1"/>
                </a:solidFill>
              </a:rPr>
              <a:t> </a:t>
            </a:r>
            <a:r>
              <a:rPr lang="fr-FR" altLang="fr-FR" sz="2300" dirty="0">
                <a:solidFill>
                  <a:schemeClr val="tx1"/>
                </a:solidFill>
              </a:rPr>
              <a:t>donne la chaîne </a:t>
            </a:r>
            <a:r>
              <a:rPr lang="fr-FR" altLang="fr-FR" sz="2300" dirty="0" err="1">
                <a:solidFill>
                  <a:schemeClr val="tx1"/>
                </a:solidFill>
              </a:rPr>
              <a:t>ch</a:t>
            </a:r>
            <a:r>
              <a:rPr lang="fr-FR" altLang="fr-FR" sz="2300" dirty="0">
                <a:solidFill>
                  <a:schemeClr val="tx1"/>
                </a:solidFill>
              </a:rPr>
              <a:t> dont le premier caractère a été converti en majuscules et les autres caractères en minuscules.</a:t>
            </a:r>
          </a:p>
          <a:p>
            <a:pPr>
              <a:lnSpc>
                <a:spcPct val="110000"/>
              </a:lnSpc>
              <a:buFontTx/>
              <a:buNone/>
            </a:pPr>
            <a:r>
              <a:rPr lang="fr-FR" altLang="fr-FR" sz="2300" b="1" dirty="0" err="1">
                <a:solidFill>
                  <a:srgbClr val="92D050"/>
                </a:solidFill>
              </a:rPr>
              <a:t>lower</a:t>
            </a:r>
            <a:r>
              <a:rPr lang="fr-FR" altLang="fr-FR" sz="2300" b="1" dirty="0">
                <a:solidFill>
                  <a:srgbClr val="92D050"/>
                </a:solidFill>
              </a:rPr>
              <a:t>(</a:t>
            </a:r>
            <a:r>
              <a:rPr lang="fr-FR" altLang="fr-FR" sz="2300" b="1" dirty="0" err="1">
                <a:solidFill>
                  <a:srgbClr val="92D050"/>
                </a:solidFill>
              </a:rPr>
              <a:t>ch</a:t>
            </a:r>
            <a:r>
              <a:rPr lang="fr-FR" altLang="fr-FR" sz="2300" b="1" dirty="0">
                <a:solidFill>
                  <a:srgbClr val="92D050"/>
                </a:solidFill>
              </a:rPr>
              <a:t>)</a:t>
            </a:r>
            <a:r>
              <a:rPr lang="fr-FR" altLang="fr-FR" sz="2300" dirty="0">
                <a:solidFill>
                  <a:schemeClr val="tx1"/>
                </a:solidFill>
              </a:rPr>
              <a:t> : cette fonction est identique à celle de la norme.</a:t>
            </a:r>
          </a:p>
          <a:p>
            <a:pPr>
              <a:lnSpc>
                <a:spcPct val="110000"/>
              </a:lnSpc>
              <a:buFontTx/>
              <a:buNone/>
            </a:pPr>
            <a:r>
              <a:rPr lang="fr-FR" altLang="fr-FR" sz="2300" b="1" dirty="0" err="1">
                <a:solidFill>
                  <a:srgbClr val="92D050"/>
                </a:solidFill>
              </a:rPr>
              <a:t>lpad</a:t>
            </a:r>
            <a:r>
              <a:rPr lang="fr-FR" altLang="fr-FR" sz="2300" b="1" dirty="0">
                <a:solidFill>
                  <a:srgbClr val="92D050"/>
                </a:solidFill>
              </a:rPr>
              <a:t>(ch1, x [, ch2]) </a:t>
            </a:r>
            <a:r>
              <a:rPr lang="fr-FR" altLang="fr-FR" sz="2300" dirty="0">
                <a:solidFill>
                  <a:schemeClr val="tx1"/>
                </a:solidFill>
              </a:rPr>
              <a:t>construit une chaîne de x caractères en complétant le début de ch1 par le nombre adéquat de fois la chaîne ch2. Par défaut, ch2 est le caractère blanc.</a:t>
            </a:r>
          </a:p>
          <a:p>
            <a:pPr>
              <a:lnSpc>
                <a:spcPct val="110000"/>
              </a:lnSpc>
              <a:buFontTx/>
              <a:buNone/>
            </a:pPr>
            <a:r>
              <a:rPr lang="fr-FR" altLang="fr-FR" sz="2300" b="1" dirty="0" err="1">
                <a:solidFill>
                  <a:srgbClr val="92D050"/>
                </a:solidFill>
              </a:rPr>
              <a:t>ltrim</a:t>
            </a:r>
            <a:r>
              <a:rPr lang="fr-FR" altLang="fr-FR" sz="2300" b="1" dirty="0">
                <a:solidFill>
                  <a:srgbClr val="92D050"/>
                </a:solidFill>
              </a:rPr>
              <a:t>(ch1 [, ch2]) </a:t>
            </a:r>
            <a:r>
              <a:rPr lang="fr-FR" altLang="fr-FR" sz="2300" dirty="0">
                <a:solidFill>
                  <a:schemeClr val="tx1"/>
                </a:solidFill>
              </a:rPr>
              <a:t>retire du début de ch1 toutes les occurrences de ch2. Par défaut ch2, est le caractère blanc.</a:t>
            </a:r>
          </a:p>
          <a:p>
            <a:pPr>
              <a:lnSpc>
                <a:spcPct val="110000"/>
              </a:lnSpc>
              <a:buFontTx/>
              <a:buNone/>
            </a:pPr>
            <a:r>
              <a:rPr lang="fr-FR" altLang="fr-FR" sz="2300" b="1" dirty="0">
                <a:solidFill>
                  <a:srgbClr val="92D050"/>
                </a:solidFill>
              </a:rPr>
              <a:t>replace(ch1, ch2 [, ch3]) </a:t>
            </a:r>
            <a:r>
              <a:rPr lang="fr-FR" altLang="fr-FR" sz="2300" dirty="0">
                <a:solidFill>
                  <a:schemeClr val="tx1"/>
                </a:solidFill>
              </a:rPr>
              <a:t>donne la chaîne ch1 dans laquelle toutes les occurrences de ch2 ont été remplacées par ch3</a:t>
            </a:r>
          </a:p>
          <a:p>
            <a:pPr>
              <a:lnSpc>
                <a:spcPct val="110000"/>
              </a:lnSpc>
              <a:buFontTx/>
              <a:buNone/>
            </a:pPr>
            <a:r>
              <a:rPr lang="fr-FR" altLang="fr-FR" sz="2300" b="1" dirty="0" err="1">
                <a:solidFill>
                  <a:srgbClr val="92D050"/>
                </a:solidFill>
              </a:rPr>
              <a:t>rpad</a:t>
            </a:r>
            <a:r>
              <a:rPr lang="fr-FR" altLang="fr-FR" sz="2300" b="1" dirty="0">
                <a:solidFill>
                  <a:srgbClr val="92D050"/>
                </a:solidFill>
              </a:rPr>
              <a:t>(ch1, x [, ch2]) </a:t>
            </a:r>
            <a:r>
              <a:rPr lang="fr-FR" altLang="fr-FR" sz="2300" dirty="0">
                <a:solidFill>
                  <a:schemeClr val="tx1"/>
                </a:solidFill>
              </a:rPr>
              <a:t>construit une chaîne de x caractères en complétant la fin de ch1 par le nombre adéquat de fois la chaîne ch2. Par défaut ch2, est le caractère blanc.</a:t>
            </a:r>
            <a:endParaRPr lang="fr-BE" sz="1900" dirty="0"/>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0999333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caractères (fonctions Oracle)</a:t>
            </a:r>
          </a:p>
          <a:p>
            <a:pPr>
              <a:lnSpc>
                <a:spcPct val="80000"/>
              </a:lnSpc>
              <a:buFontTx/>
              <a:buNone/>
            </a:pPr>
            <a:endParaRPr lang="fr-FR" altLang="fr-FR" sz="1800" b="1" dirty="0">
              <a:solidFill>
                <a:srgbClr val="92D050"/>
              </a:solidFill>
            </a:endParaRPr>
          </a:p>
          <a:p>
            <a:pPr>
              <a:lnSpc>
                <a:spcPct val="80000"/>
              </a:lnSpc>
              <a:buFontTx/>
              <a:buNone/>
            </a:pPr>
            <a:r>
              <a:rPr lang="fr-FR" altLang="fr-FR" sz="1800" b="1" dirty="0" err="1">
                <a:solidFill>
                  <a:srgbClr val="92D050"/>
                </a:solidFill>
              </a:rPr>
              <a:t>rtrim</a:t>
            </a:r>
            <a:r>
              <a:rPr lang="fr-FR" altLang="fr-FR" sz="1800" b="1" dirty="0">
                <a:solidFill>
                  <a:srgbClr val="92D050"/>
                </a:solidFill>
              </a:rPr>
              <a:t>(ch1, ch2) </a:t>
            </a:r>
            <a:r>
              <a:rPr lang="fr-FR" altLang="fr-FR" sz="1800" dirty="0">
                <a:solidFill>
                  <a:schemeClr val="tx1"/>
                </a:solidFill>
              </a:rPr>
              <a:t>retire de la fin de ch1 toutes les occurrences de ch2. Par défaut ch2, est le caractère blanc.</a:t>
            </a:r>
          </a:p>
          <a:p>
            <a:pPr>
              <a:lnSpc>
                <a:spcPct val="80000"/>
              </a:lnSpc>
              <a:buFontTx/>
              <a:buNone/>
            </a:pPr>
            <a:r>
              <a:rPr lang="fr-FR" altLang="fr-FR" sz="1800" b="1" dirty="0" err="1">
                <a:solidFill>
                  <a:srgbClr val="92D050"/>
                </a:solidFill>
              </a:rPr>
              <a:t>substr</a:t>
            </a:r>
            <a:r>
              <a:rPr lang="fr-FR" altLang="fr-FR" sz="1800" b="1" dirty="0">
                <a:solidFill>
                  <a:srgbClr val="92D050"/>
                </a:solidFill>
              </a:rPr>
              <a:t>(</a:t>
            </a:r>
            <a:r>
              <a:rPr lang="fr-FR" altLang="fr-FR" sz="1800" b="1" dirty="0" err="1">
                <a:solidFill>
                  <a:srgbClr val="92D050"/>
                </a:solidFill>
              </a:rPr>
              <a:t>ch</a:t>
            </a:r>
            <a:r>
              <a:rPr lang="fr-FR" altLang="fr-FR" sz="1800" b="1" dirty="0">
                <a:solidFill>
                  <a:srgbClr val="92D050"/>
                </a:solidFill>
              </a:rPr>
              <a:t>, x [, y]) </a:t>
            </a:r>
            <a:r>
              <a:rPr lang="fr-FR" altLang="fr-FR" sz="1800" dirty="0">
                <a:solidFill>
                  <a:schemeClr val="tx1"/>
                </a:solidFill>
              </a:rPr>
              <a:t>extrait de </a:t>
            </a:r>
            <a:r>
              <a:rPr lang="fr-FR" altLang="fr-FR" sz="1800" dirty="0" err="1">
                <a:solidFill>
                  <a:schemeClr val="tx1"/>
                </a:solidFill>
              </a:rPr>
              <a:t>ch</a:t>
            </a:r>
            <a:r>
              <a:rPr lang="fr-FR" altLang="fr-FR" sz="1800" dirty="0">
                <a:solidFill>
                  <a:schemeClr val="tx1"/>
                </a:solidFill>
              </a:rPr>
              <a:t>, à partir de la position x, une sous-chaîne de longueur y. Si y est omis, </a:t>
            </a:r>
            <a:r>
              <a:rPr lang="fr-FR" altLang="fr-FR" sz="1800" dirty="0" err="1">
                <a:solidFill>
                  <a:schemeClr val="tx1"/>
                </a:solidFill>
              </a:rPr>
              <a:t>substr</a:t>
            </a:r>
            <a:r>
              <a:rPr lang="fr-FR" altLang="fr-FR" sz="1800" dirty="0">
                <a:solidFill>
                  <a:schemeClr val="tx1"/>
                </a:solidFill>
              </a:rPr>
              <a:t> extrait la sous-chaîne jusqu’à la fin de ch.</a:t>
            </a:r>
          </a:p>
          <a:p>
            <a:pPr>
              <a:lnSpc>
                <a:spcPct val="80000"/>
              </a:lnSpc>
              <a:buFontTx/>
              <a:buNone/>
            </a:pPr>
            <a:r>
              <a:rPr lang="fr-FR" altLang="fr-FR" sz="1800" b="1" dirty="0">
                <a:solidFill>
                  <a:srgbClr val="92D050"/>
                </a:solidFill>
              </a:rPr>
              <a:t>translate(ch1, ch2, ch3)</a:t>
            </a:r>
            <a:r>
              <a:rPr lang="fr-FR" altLang="fr-FR" sz="1800" dirty="0">
                <a:solidFill>
                  <a:srgbClr val="92D050"/>
                </a:solidFill>
              </a:rPr>
              <a:t> </a:t>
            </a:r>
            <a:r>
              <a:rPr lang="fr-FR" altLang="fr-FR" sz="1800" dirty="0">
                <a:solidFill>
                  <a:schemeClr val="tx1"/>
                </a:solidFill>
              </a:rPr>
              <a:t>donne la chaîne ch1 dans laquelle toutes les occurrences de chaque caractère de ch2 ont été remplacées par le caractère correspondant de ch3.</a:t>
            </a:r>
          </a:p>
          <a:p>
            <a:pPr>
              <a:lnSpc>
                <a:spcPct val="80000"/>
              </a:lnSpc>
              <a:buFontTx/>
              <a:buNone/>
            </a:pPr>
            <a:r>
              <a:rPr lang="fr-FR" altLang="fr-FR" sz="1800" b="1" dirty="0" err="1">
                <a:solidFill>
                  <a:srgbClr val="92D050"/>
                </a:solidFill>
              </a:rPr>
              <a:t>upper</a:t>
            </a:r>
            <a:r>
              <a:rPr lang="fr-FR" altLang="fr-FR" sz="1800" b="1" dirty="0">
                <a:solidFill>
                  <a:srgbClr val="92D050"/>
                </a:solidFill>
              </a:rPr>
              <a:t>(</a:t>
            </a:r>
            <a:r>
              <a:rPr lang="fr-FR" altLang="fr-FR" sz="1800" b="1" dirty="0" err="1">
                <a:solidFill>
                  <a:srgbClr val="92D050"/>
                </a:solidFill>
              </a:rPr>
              <a:t>ch</a:t>
            </a:r>
            <a:r>
              <a:rPr lang="fr-FR" altLang="fr-FR" sz="1800" b="1" dirty="0">
                <a:solidFill>
                  <a:srgbClr val="92D050"/>
                </a:solidFill>
              </a:rPr>
              <a:t>)</a:t>
            </a:r>
            <a:r>
              <a:rPr lang="fr-FR" altLang="fr-FR" sz="1800" dirty="0">
                <a:solidFill>
                  <a:srgbClr val="92D050"/>
                </a:solidFill>
              </a:rPr>
              <a:t> </a:t>
            </a:r>
            <a:r>
              <a:rPr lang="fr-FR" altLang="fr-FR" sz="1800" dirty="0">
                <a:solidFill>
                  <a:schemeClr val="tx1"/>
                </a:solidFill>
              </a:rPr>
              <a:t>: cette fonction est identique à celle de la norme.</a:t>
            </a:r>
          </a:p>
          <a:p>
            <a:pPr>
              <a:lnSpc>
                <a:spcPct val="80000"/>
              </a:lnSpc>
              <a:buFontTx/>
              <a:buNone/>
            </a:pPr>
            <a:r>
              <a:rPr lang="fr-FR" altLang="fr-FR" sz="1800" b="1" dirty="0" err="1">
                <a:solidFill>
                  <a:srgbClr val="92D050"/>
                </a:solidFill>
              </a:rPr>
              <a:t>instr</a:t>
            </a:r>
            <a:r>
              <a:rPr lang="fr-FR" altLang="fr-FR" sz="1800" b="1" dirty="0">
                <a:solidFill>
                  <a:srgbClr val="92D050"/>
                </a:solidFill>
              </a:rPr>
              <a:t>(ch1, ch2 [ , x] [, y]) </a:t>
            </a:r>
            <a:r>
              <a:rPr lang="fr-FR" altLang="fr-FR" sz="1800" dirty="0">
                <a:solidFill>
                  <a:schemeClr val="tx1"/>
                </a:solidFill>
              </a:rPr>
              <a:t>donne la position de ch2 dans ch1. La chaîne ch1 est parcourue à partir du </a:t>
            </a:r>
            <a:r>
              <a:rPr lang="fr-FR" altLang="fr-FR" sz="1800" dirty="0" err="1">
                <a:solidFill>
                  <a:schemeClr val="tx1"/>
                </a:solidFill>
              </a:rPr>
              <a:t>x</a:t>
            </a:r>
            <a:r>
              <a:rPr lang="fr-FR" altLang="fr-FR" sz="1800" baseline="30000" dirty="0" err="1">
                <a:solidFill>
                  <a:schemeClr val="tx1"/>
                </a:solidFill>
              </a:rPr>
              <a:t>ème</a:t>
            </a:r>
            <a:r>
              <a:rPr lang="fr-FR" altLang="fr-FR" sz="1800" dirty="0">
                <a:solidFill>
                  <a:schemeClr val="tx1"/>
                </a:solidFill>
              </a:rPr>
              <a:t> caractère. Si y est précisé, </a:t>
            </a:r>
            <a:r>
              <a:rPr lang="fr-FR" altLang="fr-FR" sz="1800" dirty="0" err="1">
                <a:solidFill>
                  <a:schemeClr val="tx1"/>
                </a:solidFill>
              </a:rPr>
              <a:t>instr</a:t>
            </a:r>
            <a:r>
              <a:rPr lang="fr-FR" altLang="fr-FR" sz="1800" dirty="0">
                <a:solidFill>
                  <a:schemeClr val="tx1"/>
                </a:solidFill>
              </a:rPr>
              <a:t> donne la position de la </a:t>
            </a:r>
            <a:r>
              <a:rPr lang="fr-FR" altLang="fr-FR" sz="1800" dirty="0" err="1">
                <a:solidFill>
                  <a:schemeClr val="tx1"/>
                </a:solidFill>
              </a:rPr>
              <a:t>y</a:t>
            </a:r>
            <a:r>
              <a:rPr lang="fr-FR" altLang="fr-FR" sz="1800" baseline="30000" dirty="0" err="1">
                <a:solidFill>
                  <a:schemeClr val="tx1"/>
                </a:solidFill>
              </a:rPr>
              <a:t>ème</a:t>
            </a:r>
            <a:r>
              <a:rPr lang="fr-FR" altLang="fr-FR" sz="1800" dirty="0">
                <a:solidFill>
                  <a:schemeClr val="tx1"/>
                </a:solidFill>
              </a:rPr>
              <a:t> occurrence de ch2 dans ch1.</a:t>
            </a:r>
          </a:p>
          <a:p>
            <a:pPr>
              <a:lnSpc>
                <a:spcPct val="80000"/>
              </a:lnSpc>
              <a:buFontTx/>
              <a:buNone/>
            </a:pPr>
            <a:r>
              <a:rPr lang="fr-FR" altLang="fr-FR" sz="1800" b="1" dirty="0" err="1">
                <a:solidFill>
                  <a:srgbClr val="92D050"/>
                </a:solidFill>
              </a:rPr>
              <a:t>length</a:t>
            </a:r>
            <a:r>
              <a:rPr lang="fr-FR" altLang="fr-FR" sz="1800" b="1" dirty="0">
                <a:solidFill>
                  <a:srgbClr val="92D050"/>
                </a:solidFill>
              </a:rPr>
              <a:t>(</a:t>
            </a:r>
            <a:r>
              <a:rPr lang="fr-FR" altLang="fr-FR" sz="1800" b="1" dirty="0" err="1">
                <a:solidFill>
                  <a:srgbClr val="92D050"/>
                </a:solidFill>
              </a:rPr>
              <a:t>ch</a:t>
            </a:r>
            <a:r>
              <a:rPr lang="fr-FR" altLang="fr-FR" sz="1800" b="1" dirty="0">
                <a:solidFill>
                  <a:srgbClr val="92D050"/>
                </a:solidFill>
              </a:rPr>
              <a:t>)</a:t>
            </a:r>
            <a:r>
              <a:rPr lang="fr-FR" altLang="fr-FR" sz="1800" dirty="0">
                <a:solidFill>
                  <a:schemeClr val="tx1"/>
                </a:solidFill>
              </a:rPr>
              <a:t> est identique à </a:t>
            </a:r>
            <a:r>
              <a:rPr lang="fr-FR" altLang="fr-FR" sz="1800" dirty="0" err="1">
                <a:solidFill>
                  <a:schemeClr val="tx1"/>
                </a:solidFill>
              </a:rPr>
              <a:t>character_length</a:t>
            </a:r>
            <a:r>
              <a:rPr lang="fr-FR" altLang="fr-FR" sz="1800" dirty="0">
                <a:solidFill>
                  <a:schemeClr val="tx1"/>
                </a:solidFill>
              </a:rPr>
              <a:t>.</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1447096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Expressions numériques</a:t>
            </a:r>
          </a:p>
          <a:p>
            <a:pPr indent="-342900">
              <a:buFont typeface="Wingdings" panose="05000000000000000000" pitchFamily="2" charset="2"/>
              <a:buChar char="Ø"/>
            </a:pPr>
            <a:r>
              <a:rPr lang="fr-BE" dirty="0"/>
              <a:t>Expressions caractères</a:t>
            </a:r>
          </a:p>
          <a:p>
            <a:pPr indent="-342900">
              <a:buFont typeface="Wingdings" panose="05000000000000000000" pitchFamily="2" charset="2"/>
              <a:buChar char="Ø"/>
            </a:pPr>
            <a:r>
              <a:rPr lang="fr-BE" dirty="0"/>
              <a:t>Opérateur CASE</a:t>
            </a:r>
          </a:p>
          <a:p>
            <a:pPr indent="-342900">
              <a:buFont typeface="Wingdings" panose="05000000000000000000" pitchFamily="2" charset="2"/>
              <a:buChar char="Ø"/>
            </a:pPr>
            <a:r>
              <a:rPr lang="fr-BE" dirty="0"/>
              <a:t>Expressions de dates et temps</a:t>
            </a:r>
          </a:p>
          <a:p>
            <a:pPr indent="-342900">
              <a:buFont typeface="Wingdings" panose="05000000000000000000" pitchFamily="2" charset="2"/>
              <a:buChar char="Ø"/>
            </a:pPr>
            <a:r>
              <a:rPr lang="fr-BE" dirty="0"/>
              <a:t>Temps et environnements distribués</a:t>
            </a:r>
          </a:p>
          <a:p>
            <a:pPr indent="-342900">
              <a:buFont typeface="Wingdings" panose="05000000000000000000" pitchFamily="2" charset="2"/>
              <a:buChar char="Ø"/>
            </a:pPr>
            <a:r>
              <a:rPr lang="fr-BE" dirty="0"/>
              <a:t>Expressions d'intervalles</a:t>
            </a:r>
          </a:p>
          <a:p>
            <a:pPr indent="-342900">
              <a:buFont typeface="Wingdings" panose="05000000000000000000" pitchFamily="2" charset="2"/>
              <a:buChar char="Ø"/>
            </a:pPr>
            <a:r>
              <a:rPr lang="fr-BE" dirty="0"/>
              <a:t>L'opérateur OVERLAPS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2883917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fontScale="85000" lnSpcReduction="20000"/>
          </a:bodyPr>
          <a:lstStyle/>
          <a:p>
            <a:pPr indent="-342900">
              <a:buFont typeface="Wingdings" panose="05000000000000000000" pitchFamily="2" charset="2"/>
              <a:buChar char="Ø"/>
            </a:pP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Opérateur CASE</a:t>
            </a:r>
          </a:p>
          <a:p>
            <a:pPr>
              <a:lnSpc>
                <a:spcPct val="80000"/>
              </a:lnSpc>
              <a:buFontTx/>
              <a:buNone/>
            </a:pPr>
            <a:endParaRPr lang="fr-FR" altLang="fr-FR" sz="1100" b="1" dirty="0">
              <a:solidFill>
                <a:srgbClr val="92D050"/>
              </a:solidFill>
            </a:endParaRPr>
          </a:p>
          <a:p>
            <a:pPr>
              <a:buFontTx/>
              <a:buNone/>
            </a:pPr>
            <a:r>
              <a:rPr lang="en-GB" altLang="fr-FR" sz="2200" b="1" dirty="0">
                <a:solidFill>
                  <a:srgbClr val="92D050"/>
                </a:solidFill>
                <a:latin typeface="Courier New" panose="02070309020205020404" pitchFamily="49" charset="0"/>
                <a:cs typeface="Courier New" panose="02070309020205020404" pitchFamily="49" charset="0"/>
              </a:rPr>
              <a:t>CASE</a:t>
            </a:r>
            <a:r>
              <a:rPr lang="en-GB" altLang="fr-FR" sz="2200" b="1" dirty="0">
                <a:latin typeface="Courier New" panose="02070309020205020404" pitchFamily="49" charset="0"/>
                <a:cs typeface="Courier New" panose="02070309020205020404" pitchFamily="49" charset="0"/>
              </a:rPr>
              <a:t> </a:t>
            </a:r>
            <a:r>
              <a:rPr lang="en-GB" altLang="fr-FR" sz="2200" b="1" i="1" dirty="0">
                <a:latin typeface="Courier New" panose="02070309020205020404" pitchFamily="49" charset="0"/>
                <a:cs typeface="Courier New" panose="02070309020205020404" pitchFamily="49" charset="0"/>
              </a:rPr>
              <a:t>expression</a:t>
            </a:r>
          </a:p>
          <a:p>
            <a:pPr lvl="2">
              <a:buFontTx/>
              <a:buNone/>
            </a:pPr>
            <a:r>
              <a:rPr lang="en-GB" altLang="fr-FR" sz="2200" b="1" dirty="0">
                <a:latin typeface="Courier New" panose="02070309020205020404" pitchFamily="49" charset="0"/>
                <a:cs typeface="Courier New" panose="02070309020205020404" pitchFamily="49" charset="0"/>
              </a:rPr>
              <a:t>  </a:t>
            </a:r>
            <a:r>
              <a:rPr lang="en-GB" altLang="fr-FR" sz="2200" b="1" dirty="0">
                <a:solidFill>
                  <a:srgbClr val="92D050"/>
                </a:solidFill>
                <a:latin typeface="Courier New" panose="02070309020205020404" pitchFamily="49" charset="0"/>
                <a:cs typeface="Courier New" panose="02070309020205020404" pitchFamily="49" charset="0"/>
              </a:rPr>
              <a:t>WHEN</a:t>
            </a:r>
            <a:r>
              <a:rPr lang="en-GB" altLang="fr-FR" sz="2200" b="1" dirty="0">
                <a:latin typeface="Courier New" panose="02070309020205020404" pitchFamily="49" charset="0"/>
                <a:cs typeface="Courier New" panose="02070309020205020404" pitchFamily="49" charset="0"/>
              </a:rPr>
              <a:t> valeur1 </a:t>
            </a:r>
            <a:r>
              <a:rPr lang="en-GB" altLang="fr-FR" sz="2200" b="1" dirty="0">
                <a:solidFill>
                  <a:srgbClr val="92D050"/>
                </a:solidFill>
                <a:latin typeface="Courier New" panose="02070309020205020404" pitchFamily="49" charset="0"/>
                <a:cs typeface="Courier New" panose="02070309020205020404" pitchFamily="49" charset="0"/>
              </a:rPr>
              <a:t>THEN</a:t>
            </a:r>
            <a:r>
              <a:rPr lang="en-GB" altLang="fr-FR" sz="2200" b="1" dirty="0">
                <a:latin typeface="Courier New" panose="02070309020205020404" pitchFamily="49" charset="0"/>
                <a:cs typeface="Courier New" panose="02070309020205020404" pitchFamily="49" charset="0"/>
              </a:rPr>
              <a:t> resultat1</a:t>
            </a:r>
          </a:p>
          <a:p>
            <a:pPr lvl="2">
              <a:buFontTx/>
              <a:buNone/>
            </a:pPr>
            <a:r>
              <a:rPr lang="en-GB" altLang="fr-FR" sz="2200" b="1" dirty="0">
                <a:latin typeface="Courier New" panose="02070309020205020404" pitchFamily="49" charset="0"/>
                <a:cs typeface="Courier New" panose="02070309020205020404" pitchFamily="49" charset="0"/>
              </a:rPr>
              <a:t>	</a:t>
            </a:r>
            <a:r>
              <a:rPr lang="en-GB" altLang="fr-FR" sz="2200" b="1" dirty="0">
                <a:solidFill>
                  <a:srgbClr val="92D050"/>
                </a:solidFill>
                <a:latin typeface="Courier New" panose="02070309020205020404" pitchFamily="49" charset="0"/>
                <a:cs typeface="Courier New" panose="02070309020205020404" pitchFamily="49" charset="0"/>
              </a:rPr>
              <a:t>WHEN</a:t>
            </a:r>
            <a:r>
              <a:rPr lang="en-GB" altLang="fr-FR" sz="2200" b="1" dirty="0">
                <a:latin typeface="Courier New" panose="02070309020205020404" pitchFamily="49" charset="0"/>
                <a:cs typeface="Courier New" panose="02070309020205020404" pitchFamily="49" charset="0"/>
              </a:rPr>
              <a:t> valeur2 </a:t>
            </a:r>
            <a:r>
              <a:rPr lang="en-GB" altLang="fr-FR" sz="2200" b="1" dirty="0">
                <a:solidFill>
                  <a:srgbClr val="92D050"/>
                </a:solidFill>
                <a:latin typeface="Courier New" panose="02070309020205020404" pitchFamily="49" charset="0"/>
                <a:cs typeface="Courier New" panose="02070309020205020404" pitchFamily="49" charset="0"/>
              </a:rPr>
              <a:t>THEN</a:t>
            </a:r>
            <a:r>
              <a:rPr lang="en-GB" altLang="fr-FR" sz="2200" b="1" dirty="0">
                <a:latin typeface="Courier New" panose="02070309020205020404" pitchFamily="49" charset="0"/>
                <a:cs typeface="Courier New" panose="02070309020205020404" pitchFamily="49" charset="0"/>
              </a:rPr>
              <a:t> resultat2</a:t>
            </a:r>
          </a:p>
          <a:p>
            <a:pPr lvl="2">
              <a:buFontTx/>
              <a:buNone/>
            </a:pPr>
            <a:r>
              <a:rPr lang="en-GB" altLang="fr-FR" sz="2200" b="1" dirty="0">
                <a:latin typeface="Courier New" panose="02070309020205020404" pitchFamily="49" charset="0"/>
                <a:cs typeface="Courier New" panose="02070309020205020404" pitchFamily="49" charset="0"/>
              </a:rPr>
              <a:t>	...</a:t>
            </a:r>
          </a:p>
          <a:p>
            <a:pPr lvl="2">
              <a:buFontTx/>
              <a:buNone/>
            </a:pPr>
            <a:r>
              <a:rPr lang="en-GB" altLang="fr-FR" sz="2200" b="1" dirty="0">
                <a:latin typeface="Courier New" panose="02070309020205020404" pitchFamily="49" charset="0"/>
                <a:cs typeface="Courier New" panose="02070309020205020404" pitchFamily="49" charset="0"/>
              </a:rPr>
              <a:t>   [ </a:t>
            </a:r>
            <a:r>
              <a:rPr lang="en-GB" altLang="fr-FR" sz="2200" b="1" dirty="0">
                <a:solidFill>
                  <a:srgbClr val="92D050"/>
                </a:solidFill>
                <a:latin typeface="Courier New" panose="02070309020205020404" pitchFamily="49" charset="0"/>
                <a:cs typeface="Courier New" panose="02070309020205020404" pitchFamily="49" charset="0"/>
              </a:rPr>
              <a:t>ELSE</a:t>
            </a:r>
            <a:r>
              <a:rPr lang="en-GB" altLang="fr-FR" sz="2200" b="1" dirty="0">
                <a:latin typeface="Courier New" panose="02070309020205020404" pitchFamily="49" charset="0"/>
                <a:cs typeface="Courier New" panose="02070309020205020404" pitchFamily="49" charset="0"/>
              </a:rPr>
              <a:t> </a:t>
            </a:r>
            <a:r>
              <a:rPr lang="en-GB" altLang="fr-FR" sz="2200" b="1" dirty="0" err="1">
                <a:latin typeface="Courier New" panose="02070309020205020404" pitchFamily="49" charset="0"/>
                <a:cs typeface="Courier New" panose="02070309020205020404" pitchFamily="49" charset="0"/>
              </a:rPr>
              <a:t>resultatn</a:t>
            </a:r>
            <a:r>
              <a:rPr lang="en-GB" altLang="fr-FR" sz="2200" b="1" dirty="0">
                <a:latin typeface="Courier New" panose="02070309020205020404" pitchFamily="49" charset="0"/>
                <a:cs typeface="Courier New" panose="02070309020205020404" pitchFamily="49" charset="0"/>
              </a:rPr>
              <a:t> ]</a:t>
            </a:r>
          </a:p>
          <a:p>
            <a:pPr>
              <a:buFontTx/>
              <a:buNone/>
            </a:pPr>
            <a:r>
              <a:rPr lang="en-GB" altLang="fr-FR" sz="2200" b="1" dirty="0">
                <a:solidFill>
                  <a:srgbClr val="92D050"/>
                </a:solidFill>
                <a:latin typeface="Courier New" panose="02070309020205020404" pitchFamily="49" charset="0"/>
                <a:cs typeface="Courier New" panose="02070309020205020404" pitchFamily="49" charset="0"/>
              </a:rPr>
              <a:t>END</a:t>
            </a:r>
          </a:p>
          <a:p>
            <a:pPr>
              <a:buFontTx/>
              <a:buNone/>
            </a:pPr>
            <a:r>
              <a:rPr lang="en-GB" altLang="fr-FR" sz="2200" b="1" dirty="0" err="1">
                <a:latin typeface="Garamond" panose="02020404030301010803" pitchFamily="18" charset="0"/>
                <a:cs typeface="Courier New" panose="02070309020205020404" pitchFamily="49" charset="0"/>
              </a:rPr>
              <a:t>ou</a:t>
            </a:r>
            <a:endParaRPr lang="en-GB" altLang="fr-FR" sz="2200" b="1" dirty="0">
              <a:latin typeface="Garamond" panose="02020404030301010803" pitchFamily="18" charset="0"/>
              <a:cs typeface="Courier New" panose="02070309020205020404" pitchFamily="49" charset="0"/>
            </a:endParaRPr>
          </a:p>
          <a:p>
            <a:pPr>
              <a:buFontTx/>
              <a:buNone/>
            </a:pPr>
            <a:r>
              <a:rPr lang="en-GB" altLang="fr-FR" sz="2200" b="1" dirty="0">
                <a:solidFill>
                  <a:srgbClr val="92D050"/>
                </a:solidFill>
                <a:latin typeface="Courier New" panose="02070309020205020404" pitchFamily="49" charset="0"/>
                <a:cs typeface="Courier New" panose="02070309020205020404" pitchFamily="49" charset="0"/>
              </a:rPr>
              <a:t>CASE</a:t>
            </a:r>
          </a:p>
          <a:p>
            <a:pPr>
              <a:buFontTx/>
              <a:buNone/>
            </a:pPr>
            <a:r>
              <a:rPr lang="en-GB" altLang="fr-FR" sz="2200" b="1" dirty="0">
                <a:latin typeface="Courier New" panose="02070309020205020404" pitchFamily="49" charset="0"/>
                <a:cs typeface="Courier New" panose="02070309020205020404" pitchFamily="49" charset="0"/>
              </a:rPr>
              <a:t>		</a:t>
            </a:r>
            <a:r>
              <a:rPr lang="en-GB" altLang="fr-FR" sz="2200" b="1" dirty="0">
                <a:solidFill>
                  <a:srgbClr val="92D050"/>
                </a:solidFill>
                <a:latin typeface="Courier New" panose="02070309020205020404" pitchFamily="49" charset="0"/>
                <a:cs typeface="Courier New" panose="02070309020205020404" pitchFamily="49" charset="0"/>
              </a:rPr>
              <a:t>WHEN</a:t>
            </a:r>
            <a:r>
              <a:rPr lang="en-GB" altLang="fr-FR" sz="2200" b="1" dirty="0">
                <a:latin typeface="Courier New" panose="02070309020205020404" pitchFamily="49" charset="0"/>
                <a:cs typeface="Courier New" panose="02070309020205020404" pitchFamily="49" charset="0"/>
              </a:rPr>
              <a:t> </a:t>
            </a:r>
            <a:r>
              <a:rPr lang="en-GB" altLang="fr-FR" sz="2200" b="1" i="1" dirty="0">
                <a:latin typeface="Courier New" panose="02070309020205020404" pitchFamily="49" charset="0"/>
                <a:cs typeface="Courier New" panose="02070309020205020404" pitchFamily="49" charset="0"/>
              </a:rPr>
              <a:t>condition1</a:t>
            </a:r>
            <a:r>
              <a:rPr lang="en-GB" altLang="fr-FR" sz="2200" b="1" dirty="0">
                <a:latin typeface="Courier New" panose="02070309020205020404" pitchFamily="49" charset="0"/>
                <a:cs typeface="Courier New" panose="02070309020205020404" pitchFamily="49" charset="0"/>
              </a:rPr>
              <a:t> </a:t>
            </a:r>
            <a:r>
              <a:rPr lang="en-GB" altLang="fr-FR" sz="2200" b="1" dirty="0">
                <a:solidFill>
                  <a:srgbClr val="92D050"/>
                </a:solidFill>
                <a:latin typeface="Courier New" panose="02070309020205020404" pitchFamily="49" charset="0"/>
                <a:cs typeface="Courier New" panose="02070309020205020404" pitchFamily="49" charset="0"/>
              </a:rPr>
              <a:t>THEN</a:t>
            </a:r>
            <a:r>
              <a:rPr lang="en-GB" altLang="fr-FR" sz="2200" b="1" dirty="0">
                <a:latin typeface="Courier New" panose="02070309020205020404" pitchFamily="49" charset="0"/>
                <a:cs typeface="Courier New" panose="02070309020205020404" pitchFamily="49" charset="0"/>
              </a:rPr>
              <a:t> resultat1</a:t>
            </a:r>
          </a:p>
          <a:p>
            <a:pPr>
              <a:buFontTx/>
              <a:buNone/>
            </a:pPr>
            <a:r>
              <a:rPr lang="en-GB" altLang="fr-FR" sz="2200" b="1" dirty="0">
                <a:latin typeface="Courier New" panose="02070309020205020404" pitchFamily="49" charset="0"/>
                <a:cs typeface="Courier New" panose="02070309020205020404" pitchFamily="49" charset="0"/>
              </a:rPr>
              <a:t>		</a:t>
            </a:r>
            <a:r>
              <a:rPr lang="en-GB" altLang="fr-FR" sz="2200" b="1" dirty="0">
                <a:solidFill>
                  <a:srgbClr val="92D050"/>
                </a:solidFill>
                <a:latin typeface="Courier New" panose="02070309020205020404" pitchFamily="49" charset="0"/>
                <a:cs typeface="Courier New" panose="02070309020205020404" pitchFamily="49" charset="0"/>
              </a:rPr>
              <a:t>WHEN</a:t>
            </a:r>
            <a:r>
              <a:rPr lang="en-GB" altLang="fr-FR" sz="2200" b="1" dirty="0">
                <a:latin typeface="Courier New" panose="02070309020205020404" pitchFamily="49" charset="0"/>
                <a:cs typeface="Courier New" panose="02070309020205020404" pitchFamily="49" charset="0"/>
              </a:rPr>
              <a:t> </a:t>
            </a:r>
            <a:r>
              <a:rPr lang="en-GB" altLang="fr-FR" sz="2200" b="1" i="1" dirty="0">
                <a:latin typeface="Courier New" panose="02070309020205020404" pitchFamily="49" charset="0"/>
                <a:cs typeface="Courier New" panose="02070309020205020404" pitchFamily="49" charset="0"/>
              </a:rPr>
              <a:t>condition2</a:t>
            </a:r>
            <a:r>
              <a:rPr lang="en-GB" altLang="fr-FR" sz="2200" b="1" dirty="0">
                <a:latin typeface="Courier New" panose="02070309020205020404" pitchFamily="49" charset="0"/>
                <a:cs typeface="Courier New" panose="02070309020205020404" pitchFamily="49" charset="0"/>
              </a:rPr>
              <a:t> </a:t>
            </a:r>
            <a:r>
              <a:rPr lang="en-GB" altLang="fr-FR" sz="2200" b="1" dirty="0">
                <a:solidFill>
                  <a:srgbClr val="92D050"/>
                </a:solidFill>
                <a:latin typeface="Courier New" panose="02070309020205020404" pitchFamily="49" charset="0"/>
                <a:cs typeface="Courier New" panose="02070309020205020404" pitchFamily="49" charset="0"/>
              </a:rPr>
              <a:t>THEN</a:t>
            </a:r>
            <a:r>
              <a:rPr lang="en-GB" altLang="fr-FR" sz="2200" b="1" dirty="0">
                <a:latin typeface="Courier New" panose="02070309020205020404" pitchFamily="49" charset="0"/>
                <a:cs typeface="Courier New" panose="02070309020205020404" pitchFamily="49" charset="0"/>
              </a:rPr>
              <a:t> resultat2</a:t>
            </a:r>
          </a:p>
          <a:p>
            <a:pPr>
              <a:buFontTx/>
              <a:buNone/>
            </a:pPr>
            <a:r>
              <a:rPr lang="en-GB" altLang="fr-FR" sz="2200" b="1" dirty="0">
                <a:latin typeface="Courier New" panose="02070309020205020404" pitchFamily="49" charset="0"/>
                <a:cs typeface="Courier New" panose="02070309020205020404" pitchFamily="49" charset="0"/>
              </a:rPr>
              <a:t>		...</a:t>
            </a:r>
          </a:p>
          <a:p>
            <a:pPr>
              <a:buFontTx/>
              <a:buNone/>
            </a:pPr>
            <a:r>
              <a:rPr lang="en-GB" altLang="fr-FR" sz="2200" b="1" dirty="0">
                <a:latin typeface="Courier New" panose="02070309020205020404" pitchFamily="49" charset="0"/>
                <a:cs typeface="Courier New" panose="02070309020205020404" pitchFamily="49" charset="0"/>
              </a:rPr>
              <a:t>		[ </a:t>
            </a:r>
            <a:r>
              <a:rPr lang="en-GB" altLang="fr-FR" sz="2200" b="1" dirty="0">
                <a:solidFill>
                  <a:srgbClr val="92D050"/>
                </a:solidFill>
                <a:latin typeface="Courier New" panose="02070309020205020404" pitchFamily="49" charset="0"/>
                <a:cs typeface="Courier New" panose="02070309020205020404" pitchFamily="49" charset="0"/>
              </a:rPr>
              <a:t>ELSE</a:t>
            </a:r>
            <a:r>
              <a:rPr lang="en-GB" altLang="fr-FR" sz="2200" b="1" dirty="0">
                <a:latin typeface="Courier New" panose="02070309020205020404" pitchFamily="49" charset="0"/>
                <a:cs typeface="Courier New" panose="02070309020205020404" pitchFamily="49" charset="0"/>
              </a:rPr>
              <a:t> </a:t>
            </a:r>
            <a:r>
              <a:rPr lang="en-GB" altLang="fr-FR" sz="2200" b="1" dirty="0" err="1">
                <a:latin typeface="Courier New" panose="02070309020205020404" pitchFamily="49" charset="0"/>
                <a:cs typeface="Courier New" panose="02070309020205020404" pitchFamily="49" charset="0"/>
              </a:rPr>
              <a:t>resultatn</a:t>
            </a:r>
            <a:r>
              <a:rPr lang="en-GB" altLang="fr-FR" sz="2200" b="1" dirty="0">
                <a:latin typeface="Courier New" panose="02070309020205020404" pitchFamily="49" charset="0"/>
                <a:cs typeface="Courier New" panose="02070309020205020404" pitchFamily="49" charset="0"/>
              </a:rPr>
              <a:t> ]</a:t>
            </a:r>
          </a:p>
          <a:p>
            <a:pPr>
              <a:buFontTx/>
              <a:buNone/>
            </a:pPr>
            <a:r>
              <a:rPr lang="en-GB" altLang="fr-FR" sz="2200" b="1" dirty="0">
                <a:solidFill>
                  <a:srgbClr val="92D050"/>
                </a:solidFill>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3688007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Opérateur CASE</a:t>
            </a:r>
          </a:p>
          <a:p>
            <a:pPr>
              <a:lnSpc>
                <a:spcPct val="80000"/>
              </a:lnSpc>
              <a:buFontTx/>
              <a:buNone/>
            </a:pPr>
            <a:endParaRPr lang="fr-FR" altLang="fr-FR" sz="1800" b="1" dirty="0">
              <a:solidFill>
                <a:srgbClr val="92D050"/>
              </a:solidFill>
            </a:endParaRPr>
          </a:p>
          <a:p>
            <a:pPr>
              <a:buFontTx/>
              <a:buNone/>
            </a:pPr>
            <a:r>
              <a:rPr lang="en-GB" altLang="fr-FR" sz="2000" dirty="0" err="1">
                <a:solidFill>
                  <a:schemeClr val="tx1"/>
                </a:solidFill>
                <a:cs typeface="Courier New" panose="02070309020205020404" pitchFamily="49" charset="0"/>
              </a:rPr>
              <a:t>Exemple</a:t>
            </a:r>
            <a:r>
              <a:rPr lang="en-GB" altLang="fr-FR" sz="2000" dirty="0">
                <a:solidFill>
                  <a:schemeClr val="tx1"/>
                </a:solidFill>
                <a:cs typeface="Courier New" panose="02070309020205020404" pitchFamily="49" charset="0"/>
              </a:rPr>
              <a:t> : </a:t>
            </a:r>
            <a:r>
              <a:rPr lang="en-GB" altLang="fr-FR" sz="2000" dirty="0" err="1">
                <a:solidFill>
                  <a:schemeClr val="tx1"/>
                </a:solidFill>
                <a:cs typeface="Courier New" panose="02070309020205020404" pitchFamily="49" charset="0"/>
              </a:rPr>
              <a:t>Rechercher</a:t>
            </a:r>
            <a:r>
              <a:rPr lang="en-GB" altLang="fr-FR" sz="2000" dirty="0">
                <a:solidFill>
                  <a:schemeClr val="tx1"/>
                </a:solidFill>
                <a:cs typeface="Courier New" panose="02070309020205020404" pitchFamily="49" charset="0"/>
              </a:rPr>
              <a:t> le nom </a:t>
            </a:r>
            <a:r>
              <a:rPr lang="en-GB" altLang="fr-FR" sz="2000" dirty="0" err="1">
                <a:solidFill>
                  <a:schemeClr val="tx1"/>
                </a:solidFill>
                <a:cs typeface="Courier New" panose="02070309020205020404" pitchFamily="49" charset="0"/>
              </a:rPr>
              <a:t>ainsi</a:t>
            </a:r>
            <a:r>
              <a:rPr lang="en-GB" altLang="fr-FR" sz="2000" dirty="0">
                <a:solidFill>
                  <a:schemeClr val="tx1"/>
                </a:solidFill>
                <a:cs typeface="Courier New" panose="02070309020205020404" pitchFamily="49" charset="0"/>
              </a:rPr>
              <a:t> que la </a:t>
            </a:r>
            <a:r>
              <a:rPr lang="en-GB" altLang="fr-FR" sz="2000" dirty="0" err="1">
                <a:solidFill>
                  <a:schemeClr val="tx1"/>
                </a:solidFill>
                <a:cs typeface="Courier New" panose="02070309020205020404" pitchFamily="49" charset="0"/>
              </a:rPr>
              <a:t>fourchette</a:t>
            </a:r>
            <a:r>
              <a:rPr lang="en-GB" altLang="fr-FR" sz="2000" dirty="0">
                <a:solidFill>
                  <a:schemeClr val="tx1"/>
                </a:solidFill>
                <a:cs typeface="Courier New" panose="02070309020205020404" pitchFamily="49" charset="0"/>
              </a:rPr>
              <a:t> du </a:t>
            </a:r>
            <a:r>
              <a:rPr lang="en-GB" altLang="fr-FR" sz="2000" dirty="0" err="1">
                <a:solidFill>
                  <a:schemeClr val="tx1"/>
                </a:solidFill>
                <a:cs typeface="Courier New" panose="02070309020205020404" pitchFamily="49" charset="0"/>
              </a:rPr>
              <a:t>salaire</a:t>
            </a:r>
            <a:r>
              <a:rPr lang="en-GB" altLang="fr-FR" sz="2000" dirty="0">
                <a:solidFill>
                  <a:schemeClr val="tx1"/>
                </a:solidFill>
                <a:cs typeface="Courier New" panose="02070309020205020404" pitchFamily="49" charset="0"/>
              </a:rPr>
              <a:t> des </a:t>
            </a:r>
            <a:r>
              <a:rPr lang="en-GB" altLang="fr-FR" sz="2000" dirty="0" err="1">
                <a:solidFill>
                  <a:schemeClr val="tx1"/>
                </a:solidFill>
                <a:cs typeface="Courier New" panose="02070309020205020404" pitchFamily="49" charset="0"/>
              </a:rPr>
              <a:t>employés</a:t>
            </a:r>
            <a:r>
              <a:rPr lang="en-GB" altLang="fr-FR" sz="2000" dirty="0">
                <a:solidFill>
                  <a:schemeClr val="tx1"/>
                </a:solidFill>
                <a:cs typeface="Courier New" panose="02070309020205020404" pitchFamily="49" charset="0"/>
              </a:rPr>
              <a:t> </a:t>
            </a:r>
            <a:r>
              <a:rPr lang="en-GB" altLang="fr-FR" sz="2000" dirty="0" err="1">
                <a:solidFill>
                  <a:schemeClr val="tx1"/>
                </a:solidFill>
                <a:cs typeface="Courier New" panose="02070309020205020404" pitchFamily="49" charset="0"/>
              </a:rPr>
              <a:t>dont</a:t>
            </a:r>
            <a:r>
              <a:rPr lang="en-GB" altLang="fr-FR" sz="2000" dirty="0">
                <a:solidFill>
                  <a:schemeClr val="tx1"/>
                </a:solidFill>
                <a:cs typeface="Courier New" panose="02070309020205020404" pitchFamily="49" charset="0"/>
              </a:rPr>
              <a:t> le nom </a:t>
            </a:r>
            <a:r>
              <a:rPr lang="en-GB" altLang="fr-FR" sz="2000" dirty="0" err="1">
                <a:solidFill>
                  <a:schemeClr val="tx1"/>
                </a:solidFill>
                <a:cs typeface="Courier New" panose="02070309020205020404" pitchFamily="49" charset="0"/>
              </a:rPr>
              <a:t>contient</a:t>
            </a:r>
            <a:r>
              <a:rPr lang="en-GB" altLang="fr-FR" sz="2000" dirty="0">
                <a:solidFill>
                  <a:schemeClr val="tx1"/>
                </a:solidFill>
                <a:cs typeface="Courier New" panose="02070309020205020404" pitchFamily="49" charset="0"/>
              </a:rPr>
              <a:t> la </a:t>
            </a:r>
            <a:r>
              <a:rPr lang="en-GB" altLang="fr-FR" sz="2000" dirty="0" err="1">
                <a:solidFill>
                  <a:schemeClr val="tx1"/>
                </a:solidFill>
                <a:cs typeface="Courier New" panose="02070309020205020404" pitchFamily="49" charset="0"/>
              </a:rPr>
              <a:t>lettre</a:t>
            </a:r>
            <a:r>
              <a:rPr lang="en-GB" altLang="fr-FR" sz="2000" dirty="0">
                <a:solidFill>
                  <a:schemeClr val="tx1"/>
                </a:solidFill>
                <a:cs typeface="Courier New" panose="02070309020205020404" pitchFamily="49" charset="0"/>
              </a:rPr>
              <a:t> 'e' </a:t>
            </a:r>
            <a:r>
              <a:rPr lang="en-GB" altLang="fr-FR" sz="2000" dirty="0" err="1">
                <a:solidFill>
                  <a:schemeClr val="tx1"/>
                </a:solidFill>
                <a:cs typeface="Courier New" panose="02070309020205020404" pitchFamily="49" charset="0"/>
              </a:rPr>
              <a:t>en</a:t>
            </a:r>
            <a:r>
              <a:rPr lang="en-GB" altLang="fr-FR" sz="2000" dirty="0">
                <a:solidFill>
                  <a:schemeClr val="tx1"/>
                </a:solidFill>
                <a:cs typeface="Courier New" panose="02070309020205020404" pitchFamily="49" charset="0"/>
              </a:rPr>
              <a:t> </a:t>
            </a:r>
            <a:r>
              <a:rPr lang="en-GB" altLang="fr-FR" sz="2000" dirty="0" err="1">
                <a:solidFill>
                  <a:schemeClr val="tx1"/>
                </a:solidFill>
                <a:cs typeface="Courier New" panose="02070309020205020404" pitchFamily="49" charset="0"/>
              </a:rPr>
              <a:t>deuxième</a:t>
            </a:r>
            <a:r>
              <a:rPr lang="en-GB" altLang="fr-FR" sz="2000" dirty="0">
                <a:solidFill>
                  <a:schemeClr val="tx1"/>
                </a:solidFill>
                <a:cs typeface="Courier New" panose="02070309020205020404" pitchFamily="49" charset="0"/>
              </a:rPr>
              <a:t> position.</a:t>
            </a:r>
          </a:p>
          <a:p>
            <a:pPr indent="12700">
              <a:buFontTx/>
              <a:buNone/>
            </a:pPr>
            <a:r>
              <a:rPr lang="en-GB" altLang="fr-FR" sz="2000" dirty="0">
                <a:solidFill>
                  <a:schemeClr val="tx1"/>
                </a:solidFill>
                <a:cs typeface="Courier New" panose="02070309020205020404" pitchFamily="49" charset="0"/>
              </a:rPr>
              <a:t>La </a:t>
            </a:r>
            <a:r>
              <a:rPr lang="en-GB" altLang="fr-FR" sz="2000" dirty="0" err="1">
                <a:solidFill>
                  <a:schemeClr val="tx1"/>
                </a:solidFill>
                <a:cs typeface="Courier New" panose="02070309020205020404" pitchFamily="49" charset="0"/>
              </a:rPr>
              <a:t>fourchette</a:t>
            </a:r>
            <a:r>
              <a:rPr lang="en-GB" altLang="fr-FR" sz="2000" dirty="0">
                <a:solidFill>
                  <a:schemeClr val="tx1"/>
                </a:solidFill>
                <a:cs typeface="Courier New" panose="02070309020205020404" pitchFamily="49" charset="0"/>
              </a:rPr>
              <a:t> du </a:t>
            </a:r>
            <a:r>
              <a:rPr lang="en-GB" altLang="fr-FR" sz="2000" dirty="0" err="1">
                <a:solidFill>
                  <a:schemeClr val="tx1"/>
                </a:solidFill>
                <a:cs typeface="Courier New" panose="02070309020205020404" pitchFamily="49" charset="0"/>
              </a:rPr>
              <a:t>salaire</a:t>
            </a:r>
            <a:r>
              <a:rPr lang="en-GB" altLang="fr-FR" sz="2000" dirty="0">
                <a:solidFill>
                  <a:schemeClr val="tx1"/>
                </a:solidFill>
                <a:cs typeface="Courier New" panose="02070309020205020404" pitchFamily="49" charset="0"/>
              </a:rPr>
              <a:t> </a:t>
            </a:r>
            <a:r>
              <a:rPr lang="en-GB" altLang="fr-FR" sz="2000" dirty="0" err="1">
                <a:solidFill>
                  <a:schemeClr val="tx1"/>
                </a:solidFill>
                <a:cs typeface="Courier New" panose="02070309020205020404" pitchFamily="49" charset="0"/>
              </a:rPr>
              <a:t>vaut</a:t>
            </a:r>
            <a:r>
              <a:rPr lang="en-GB" altLang="fr-FR" sz="2000" dirty="0">
                <a:solidFill>
                  <a:schemeClr val="tx1"/>
                </a:solidFill>
                <a:cs typeface="Courier New" panose="02070309020205020404" pitchFamily="49" charset="0"/>
              </a:rPr>
              <a:t> " &lt; 70000", "entre 70000 et 79999", "entre 80000 et 89999" </a:t>
            </a:r>
            <a:r>
              <a:rPr lang="en-GB" altLang="fr-FR" sz="2000" dirty="0" err="1">
                <a:solidFill>
                  <a:schemeClr val="tx1"/>
                </a:solidFill>
                <a:cs typeface="Courier New" panose="02070309020205020404" pitchFamily="49" charset="0"/>
              </a:rPr>
              <a:t>ou</a:t>
            </a:r>
            <a:r>
              <a:rPr lang="en-GB" altLang="fr-FR" sz="2000" dirty="0">
                <a:solidFill>
                  <a:schemeClr val="tx1"/>
                </a:solidFill>
                <a:cs typeface="Courier New" panose="02070309020205020404" pitchFamily="49" charset="0"/>
              </a:rPr>
              <a:t> "&gt; 90000".</a:t>
            </a:r>
          </a:p>
          <a:p>
            <a:pPr indent="12700">
              <a:buFontTx/>
              <a:buNone/>
            </a:pPr>
            <a:r>
              <a:rPr lang="en-GB" altLang="fr-FR" sz="2000" dirty="0">
                <a:solidFill>
                  <a:schemeClr val="tx1"/>
                </a:solidFill>
                <a:cs typeface="Courier New" panose="02070309020205020404" pitchFamily="49" charset="0"/>
              </a:rPr>
              <a:t>On </a:t>
            </a:r>
            <a:r>
              <a:rPr lang="en-GB" altLang="fr-FR" sz="2000" dirty="0" err="1">
                <a:solidFill>
                  <a:schemeClr val="tx1"/>
                </a:solidFill>
                <a:cs typeface="Courier New" panose="02070309020205020404" pitchFamily="49" charset="0"/>
              </a:rPr>
              <a:t>affichera</a:t>
            </a:r>
            <a:r>
              <a:rPr lang="en-GB" altLang="fr-FR" sz="2000" dirty="0">
                <a:solidFill>
                  <a:schemeClr val="tx1"/>
                </a:solidFill>
                <a:cs typeface="Courier New" panose="02070309020205020404" pitchFamily="49" charset="0"/>
              </a:rPr>
              <a:t> </a:t>
            </a:r>
            <a:r>
              <a:rPr lang="en-GB" altLang="fr-FR" sz="2000" dirty="0" err="1">
                <a:solidFill>
                  <a:schemeClr val="tx1"/>
                </a:solidFill>
                <a:cs typeface="Courier New" panose="02070309020205020404" pitchFamily="49" charset="0"/>
              </a:rPr>
              <a:t>également</a:t>
            </a:r>
            <a:r>
              <a:rPr lang="en-GB" altLang="fr-FR" sz="2000" dirty="0">
                <a:solidFill>
                  <a:schemeClr val="tx1"/>
                </a:solidFill>
                <a:cs typeface="Courier New" panose="02070309020205020404" pitchFamily="49" charset="0"/>
              </a:rPr>
              <a:t> le </a:t>
            </a:r>
            <a:r>
              <a:rPr lang="en-GB" altLang="fr-FR" sz="2000" dirty="0" err="1">
                <a:solidFill>
                  <a:schemeClr val="tx1"/>
                </a:solidFill>
                <a:cs typeface="Courier New" panose="02070309020205020404" pitchFamily="49" charset="0"/>
              </a:rPr>
              <a:t>sexe</a:t>
            </a:r>
            <a:r>
              <a:rPr lang="en-GB" altLang="fr-FR" sz="2000" dirty="0">
                <a:solidFill>
                  <a:schemeClr val="tx1"/>
                </a:solidFill>
                <a:cs typeface="Courier New" panose="02070309020205020404" pitchFamily="49" charset="0"/>
              </a:rPr>
              <a:t>, sous la </a:t>
            </a:r>
            <a:r>
              <a:rPr lang="en-GB" altLang="fr-FR" sz="2000" dirty="0" err="1">
                <a:solidFill>
                  <a:schemeClr val="tx1"/>
                </a:solidFill>
                <a:cs typeface="Courier New" panose="02070309020205020404" pitchFamily="49" charset="0"/>
              </a:rPr>
              <a:t>forme</a:t>
            </a:r>
            <a:r>
              <a:rPr lang="en-GB" altLang="fr-FR" sz="2000" dirty="0">
                <a:solidFill>
                  <a:schemeClr val="tx1"/>
                </a:solidFill>
                <a:cs typeface="Courier New" panose="02070309020205020404" pitchFamily="49" charset="0"/>
              </a:rPr>
              <a:t> "</a:t>
            </a:r>
            <a:r>
              <a:rPr lang="en-GB" altLang="fr-FR" sz="2000" dirty="0" err="1">
                <a:solidFill>
                  <a:schemeClr val="tx1"/>
                </a:solidFill>
                <a:cs typeface="Courier New" panose="02070309020205020404" pitchFamily="49" charset="0"/>
              </a:rPr>
              <a:t>Féminin</a:t>
            </a:r>
            <a:r>
              <a:rPr lang="en-GB" altLang="fr-FR" sz="2000" dirty="0">
                <a:solidFill>
                  <a:schemeClr val="tx1"/>
                </a:solidFill>
                <a:cs typeface="Courier New" panose="02070309020205020404" pitchFamily="49" charset="0"/>
              </a:rPr>
              <a:t>" </a:t>
            </a:r>
            <a:r>
              <a:rPr lang="en-GB" altLang="fr-FR" sz="2000" dirty="0" err="1">
                <a:solidFill>
                  <a:schemeClr val="tx1"/>
                </a:solidFill>
                <a:cs typeface="Courier New" panose="02070309020205020404" pitchFamily="49" charset="0"/>
              </a:rPr>
              <a:t>ou</a:t>
            </a:r>
            <a:r>
              <a:rPr lang="en-GB" altLang="fr-FR" sz="2000" dirty="0">
                <a:solidFill>
                  <a:schemeClr val="tx1"/>
                </a:solidFill>
                <a:cs typeface="Courier New" panose="02070309020205020404" pitchFamily="49" charset="0"/>
              </a:rPr>
              <a:t> "</a:t>
            </a:r>
            <a:r>
              <a:rPr lang="en-GB" altLang="fr-FR" sz="2000" dirty="0" err="1">
                <a:solidFill>
                  <a:schemeClr val="tx1"/>
                </a:solidFill>
                <a:cs typeface="Courier New" panose="02070309020205020404" pitchFamily="49" charset="0"/>
              </a:rPr>
              <a:t>Masculin</a:t>
            </a:r>
            <a:r>
              <a:rPr lang="en-GB" altLang="fr-FR" sz="2000" dirty="0">
                <a:solidFill>
                  <a:schemeClr val="tx1"/>
                </a:solidFill>
                <a:cs typeface="Courier New" panose="02070309020205020404" pitchFamily="49" charset="0"/>
              </a:rPr>
              <a:t>"</a:t>
            </a:r>
          </a:p>
          <a:p>
            <a:pPr>
              <a:lnSpc>
                <a:spcPct val="80000"/>
              </a:lnSpc>
              <a:buFontTx/>
              <a:buNone/>
            </a:pPr>
            <a:endParaRPr lang="fr-FR" altLang="fr-FR" sz="1800" b="1" dirty="0">
              <a:solidFill>
                <a:srgbClr val="92D050"/>
              </a:solidFill>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896248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fontScale="62500" lnSpcReduction="20000"/>
          </a:bodyPr>
          <a:lstStyle/>
          <a:p>
            <a:pPr indent="-342900">
              <a:buFont typeface="Wingdings" panose="05000000000000000000" pitchFamily="2" charset="2"/>
              <a:buChar char="Ø"/>
            </a:pPr>
            <a:r>
              <a:rPr lang="fr-BE" sz="4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Opérateur CASE</a:t>
            </a:r>
          </a:p>
          <a:p>
            <a:pPr>
              <a:lnSpc>
                <a:spcPct val="80000"/>
              </a:lnSpc>
              <a:buFontTx/>
              <a:buNone/>
            </a:pPr>
            <a:endParaRPr lang="fr-FR" altLang="fr-FR" sz="1800" b="1" dirty="0">
              <a:solidFill>
                <a:srgbClr val="92D050"/>
              </a:solidFill>
            </a:endParaRPr>
          </a:p>
          <a:p>
            <a:pPr>
              <a:buFontTx/>
              <a:buNone/>
            </a:pPr>
            <a:r>
              <a:rPr lang="en-GB" altLang="fr-FR" sz="3200" dirty="0" err="1">
                <a:solidFill>
                  <a:schemeClr val="tx1"/>
                </a:solidFill>
                <a:cs typeface="Courier New" panose="02070309020205020404" pitchFamily="49" charset="0"/>
              </a:rPr>
              <a:t>Exemple</a:t>
            </a:r>
            <a:r>
              <a:rPr lang="en-GB" altLang="fr-FR" sz="3200" dirty="0">
                <a:solidFill>
                  <a:schemeClr val="tx1"/>
                </a:solidFill>
                <a:cs typeface="Courier New" panose="02070309020205020404" pitchFamily="49" charset="0"/>
              </a:rPr>
              <a:t> :</a:t>
            </a:r>
            <a:endParaRPr lang="en-GB" altLang="fr-FR" sz="3200" b="1" dirty="0">
              <a:solidFill>
                <a:schemeClr val="tx1"/>
              </a:solidFill>
              <a:cs typeface="Courier New" panose="02070309020205020404" pitchFamily="49" charset="0"/>
            </a:endParaRP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SELECT nom,</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(CASE</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WHEN </a:t>
            </a:r>
            <a:r>
              <a:rPr lang="en-GB" altLang="fr-FR" sz="2600" b="1" dirty="0" err="1">
                <a:solidFill>
                  <a:schemeClr val="tx1"/>
                </a:solidFill>
                <a:latin typeface="Courier New" panose="02070309020205020404" pitchFamily="49" charset="0"/>
                <a:cs typeface="Courier New" panose="02070309020205020404" pitchFamily="49" charset="0"/>
              </a:rPr>
              <a:t>bareme</a:t>
            </a:r>
            <a:r>
              <a:rPr lang="en-GB" altLang="fr-FR" sz="2600" b="1" dirty="0">
                <a:solidFill>
                  <a:schemeClr val="tx1"/>
                </a:solidFill>
                <a:latin typeface="Courier New" panose="02070309020205020404" pitchFamily="49" charset="0"/>
                <a:cs typeface="Courier New" panose="02070309020205020404" pitchFamily="49" charset="0"/>
              </a:rPr>
              <a:t> &gt;= 90000 THEN '&gt;= 90000'</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WHEN </a:t>
            </a:r>
            <a:r>
              <a:rPr lang="en-GB" altLang="fr-FR" sz="2600" b="1" dirty="0" err="1">
                <a:solidFill>
                  <a:schemeClr val="tx1"/>
                </a:solidFill>
                <a:latin typeface="Courier New" panose="02070309020205020404" pitchFamily="49" charset="0"/>
                <a:cs typeface="Courier New" panose="02070309020205020404" pitchFamily="49" charset="0"/>
              </a:rPr>
              <a:t>bareme</a:t>
            </a:r>
            <a:r>
              <a:rPr lang="en-GB" altLang="fr-FR" sz="2600" b="1" dirty="0">
                <a:solidFill>
                  <a:schemeClr val="tx1"/>
                </a:solidFill>
                <a:latin typeface="Courier New" panose="02070309020205020404" pitchFamily="49" charset="0"/>
                <a:cs typeface="Courier New" panose="02070309020205020404" pitchFamily="49" charset="0"/>
              </a:rPr>
              <a:t> &gt;= 80000 THEN 'entre 80000 et 89999'</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WHEN </a:t>
            </a:r>
            <a:r>
              <a:rPr lang="en-GB" altLang="fr-FR" sz="2600" b="1" dirty="0" err="1">
                <a:solidFill>
                  <a:schemeClr val="tx1"/>
                </a:solidFill>
                <a:latin typeface="Courier New" panose="02070309020205020404" pitchFamily="49" charset="0"/>
                <a:cs typeface="Courier New" panose="02070309020205020404" pitchFamily="49" charset="0"/>
              </a:rPr>
              <a:t>bareme</a:t>
            </a:r>
            <a:r>
              <a:rPr lang="en-GB" altLang="fr-FR" sz="2600" b="1" dirty="0">
                <a:solidFill>
                  <a:schemeClr val="tx1"/>
                </a:solidFill>
                <a:latin typeface="Courier New" panose="02070309020205020404" pitchFamily="49" charset="0"/>
                <a:cs typeface="Courier New" panose="02070309020205020404" pitchFamily="49" charset="0"/>
              </a:rPr>
              <a:t> &gt;= 70000 THEN 'entre 70000 et 79999'</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ELSE '&lt; 70000'</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END) AS </a:t>
            </a:r>
            <a:r>
              <a:rPr lang="en-GB" altLang="fr-FR" sz="2600" b="1" dirty="0" err="1">
                <a:solidFill>
                  <a:schemeClr val="tx1"/>
                </a:solidFill>
                <a:latin typeface="Courier New" panose="02070309020205020404" pitchFamily="49" charset="0"/>
                <a:cs typeface="Courier New" panose="02070309020205020404" pitchFamily="49" charset="0"/>
              </a:rPr>
              <a:t>bareme</a:t>
            </a:r>
            <a:r>
              <a:rPr lang="en-GB" altLang="fr-FR" sz="2600" b="1" dirty="0">
                <a:solidFill>
                  <a:schemeClr val="tx1"/>
                </a:solidFill>
                <a:latin typeface="Courier New" panose="02070309020205020404" pitchFamily="49" charset="0"/>
                <a:cs typeface="Courier New" panose="02070309020205020404" pitchFamily="49" charset="0"/>
              </a:rPr>
              <a:t>,</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(CASE </a:t>
            </a:r>
            <a:r>
              <a:rPr lang="en-GB" altLang="fr-FR" sz="2600" b="1" dirty="0" err="1">
                <a:solidFill>
                  <a:schemeClr val="tx1"/>
                </a:solidFill>
                <a:latin typeface="Courier New" panose="02070309020205020404" pitchFamily="49" charset="0"/>
                <a:cs typeface="Courier New" panose="02070309020205020404" pitchFamily="49" charset="0"/>
              </a:rPr>
              <a:t>sexe</a:t>
            </a:r>
            <a:endParaRPr lang="en-GB" altLang="fr-FR" sz="2600" b="1" dirty="0">
              <a:solidFill>
                <a:schemeClr val="tx1"/>
              </a:solidFill>
              <a:latin typeface="Courier New" panose="02070309020205020404" pitchFamily="49" charset="0"/>
              <a:cs typeface="Courier New" panose="02070309020205020404" pitchFamily="49" charset="0"/>
            </a:endParaRP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WHEN 'F' THEN '</a:t>
            </a:r>
            <a:r>
              <a:rPr lang="en-GB" altLang="fr-FR" sz="2600" b="1" dirty="0" err="1">
                <a:solidFill>
                  <a:schemeClr val="tx1"/>
                </a:solidFill>
                <a:latin typeface="Courier New" panose="02070309020205020404" pitchFamily="49" charset="0"/>
                <a:cs typeface="Courier New" panose="02070309020205020404" pitchFamily="49" charset="0"/>
              </a:rPr>
              <a:t>Féminin</a:t>
            </a:r>
            <a:r>
              <a:rPr lang="en-GB" altLang="fr-FR" sz="2600" b="1" dirty="0">
                <a:solidFill>
                  <a:schemeClr val="tx1"/>
                </a:solidFill>
                <a:latin typeface="Courier New" panose="02070309020205020404" pitchFamily="49" charset="0"/>
                <a:cs typeface="Courier New" panose="02070309020205020404" pitchFamily="49" charset="0"/>
              </a:rPr>
              <a:t>'</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ELSE '</a:t>
            </a:r>
            <a:r>
              <a:rPr lang="en-GB" altLang="fr-FR" sz="2600" b="1" dirty="0" err="1">
                <a:solidFill>
                  <a:schemeClr val="tx1"/>
                </a:solidFill>
                <a:latin typeface="Courier New" panose="02070309020205020404" pitchFamily="49" charset="0"/>
                <a:cs typeface="Courier New" panose="02070309020205020404" pitchFamily="49" charset="0"/>
              </a:rPr>
              <a:t>Masculin</a:t>
            </a:r>
            <a:r>
              <a:rPr lang="en-GB" altLang="fr-FR" sz="2600" b="1" dirty="0">
                <a:solidFill>
                  <a:schemeClr val="tx1"/>
                </a:solidFill>
                <a:latin typeface="Courier New" panose="02070309020205020404" pitchFamily="49" charset="0"/>
                <a:cs typeface="Courier New" panose="02070309020205020404" pitchFamily="49" charset="0"/>
              </a:rPr>
              <a:t>'</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   END) AS genre</a:t>
            </a: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FROM </a:t>
            </a:r>
            <a:r>
              <a:rPr lang="en-GB" altLang="fr-FR" sz="2600" b="1" dirty="0" err="1">
                <a:solidFill>
                  <a:schemeClr val="tx1"/>
                </a:solidFill>
                <a:latin typeface="Courier New" panose="02070309020205020404" pitchFamily="49" charset="0"/>
                <a:cs typeface="Courier New" panose="02070309020205020404" pitchFamily="49" charset="0"/>
              </a:rPr>
              <a:t>Employes</a:t>
            </a:r>
            <a:endParaRPr lang="en-GB" altLang="fr-FR" sz="2600" b="1" dirty="0">
              <a:solidFill>
                <a:schemeClr val="tx1"/>
              </a:solidFill>
              <a:latin typeface="Courier New" panose="02070309020205020404" pitchFamily="49" charset="0"/>
              <a:cs typeface="Courier New" panose="02070309020205020404" pitchFamily="49" charset="0"/>
            </a:endParaRPr>
          </a:p>
          <a:p>
            <a:pPr marL="712788" indent="0">
              <a:buFontTx/>
              <a:buNone/>
            </a:pPr>
            <a:r>
              <a:rPr lang="en-GB" altLang="fr-FR" sz="2600" b="1" dirty="0">
                <a:solidFill>
                  <a:schemeClr val="tx1"/>
                </a:solidFill>
                <a:latin typeface="Courier New" panose="02070309020205020404" pitchFamily="49" charset="0"/>
                <a:cs typeface="Courier New" panose="02070309020205020404" pitchFamily="49" charset="0"/>
              </a:rPr>
              <a:t>WHERE UPPER(nom) LIKE '_E%';</a:t>
            </a:r>
            <a:endParaRPr lang="fr-FR" altLang="fr-FR" sz="2600" b="1" dirty="0">
              <a:solidFill>
                <a:srgbClr val="92D050"/>
              </a:solidFill>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5091325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fontScale="92500"/>
          </a:bodyPr>
          <a:lstStyle/>
          <a:p>
            <a:pPr indent="-342900">
              <a:buFont typeface="Wingdings" panose="05000000000000000000" pitchFamily="2" charset="2"/>
              <a:buChar char="Ø"/>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Opérateur CASE</a:t>
            </a:r>
          </a:p>
          <a:p>
            <a:pPr>
              <a:lnSpc>
                <a:spcPct val="80000"/>
              </a:lnSpc>
              <a:buFontTx/>
              <a:buNone/>
            </a:pPr>
            <a:endParaRPr lang="fr-FR" altLang="fr-FR" sz="1800" b="1" dirty="0">
              <a:solidFill>
                <a:srgbClr val="92D050"/>
              </a:solidFill>
            </a:endParaRPr>
          </a:p>
          <a:p>
            <a:pPr>
              <a:buFontTx/>
              <a:buNone/>
            </a:pPr>
            <a:r>
              <a:rPr lang="en-GB" altLang="fr-FR" sz="2000" dirty="0" err="1">
                <a:solidFill>
                  <a:schemeClr val="tx1"/>
                </a:solidFill>
                <a:cs typeface="Courier New" panose="02070309020205020404" pitchFamily="49" charset="0"/>
              </a:rPr>
              <a:t>Exemple</a:t>
            </a:r>
            <a:r>
              <a:rPr lang="en-GB" altLang="fr-FR" sz="2000" dirty="0">
                <a:solidFill>
                  <a:schemeClr val="tx1"/>
                </a:solidFill>
                <a:cs typeface="Courier New" panose="02070309020205020404" pitchFamily="49" charset="0"/>
              </a:rPr>
              <a:t> :</a:t>
            </a:r>
          </a:p>
          <a:p>
            <a:pPr>
              <a:buFontTx/>
              <a:buNone/>
            </a:pPr>
            <a:endParaRPr lang="en-GB" altLang="fr-FR" sz="2000" b="1" dirty="0">
              <a:solidFill>
                <a:schemeClr val="tx1"/>
              </a:solidFill>
              <a:cs typeface="Courier New" panose="02070309020205020404" pitchFamily="49" charset="0"/>
            </a:endParaRPr>
          </a:p>
          <a:p>
            <a:pPr marL="712788" indent="0">
              <a:buFontTx/>
              <a:buNone/>
            </a:pPr>
            <a:r>
              <a:rPr lang="fr-BE" altLang="fr-FR" sz="2000" b="1" dirty="0">
                <a:solidFill>
                  <a:schemeClr val="tx1"/>
                </a:solidFill>
                <a:latin typeface="Courier New" panose="02070309020205020404" pitchFamily="49" charset="0"/>
                <a:cs typeface="Courier New" panose="02070309020205020404" pitchFamily="49" charset="0"/>
              </a:rPr>
              <a:t>NOM             BAREME               GENRE   </a:t>
            </a:r>
          </a:p>
          <a:p>
            <a:pPr marL="712788" indent="0">
              <a:buFontTx/>
              <a:buNone/>
            </a:pPr>
            <a:r>
              <a:rPr lang="fr-BE" altLang="fr-FR" sz="2000" b="1" dirty="0">
                <a:solidFill>
                  <a:schemeClr val="tx1"/>
                </a:solidFill>
                <a:latin typeface="Courier New" panose="02070309020205020404" pitchFamily="49" charset="0"/>
                <a:cs typeface="Courier New" panose="02070309020205020404" pitchFamily="49" charset="0"/>
              </a:rPr>
              <a:t>--------------- -------------------- --------</a:t>
            </a:r>
          </a:p>
          <a:p>
            <a:pPr marL="712788" indent="0">
              <a:buFontTx/>
              <a:buNone/>
            </a:pPr>
            <a:r>
              <a:rPr lang="fr-BE" altLang="fr-FR" sz="2000" b="1" dirty="0">
                <a:solidFill>
                  <a:schemeClr val="tx1"/>
                </a:solidFill>
                <a:latin typeface="Courier New" panose="02070309020205020404" pitchFamily="49" charset="0"/>
                <a:cs typeface="Courier New" panose="02070309020205020404" pitchFamily="49" charset="0"/>
              </a:rPr>
              <a:t>CELARIE         entre 80000 et 89999 Féminin </a:t>
            </a:r>
          </a:p>
          <a:p>
            <a:pPr marL="712788" indent="0">
              <a:buFontTx/>
              <a:buNone/>
            </a:pPr>
            <a:r>
              <a:rPr lang="fr-BE" altLang="fr-FR" sz="2000" b="1" dirty="0">
                <a:solidFill>
                  <a:schemeClr val="tx1"/>
                </a:solidFill>
                <a:latin typeface="Courier New" panose="02070309020205020404" pitchFamily="49" charset="0"/>
                <a:cs typeface="Courier New" panose="02070309020205020404" pitchFamily="49" charset="0"/>
              </a:rPr>
              <a:t>BEART           &gt;= 90000             Féminin </a:t>
            </a:r>
          </a:p>
          <a:p>
            <a:pPr marL="712788" indent="0">
              <a:buFontTx/>
              <a:buNone/>
            </a:pPr>
            <a:r>
              <a:rPr lang="fr-BE" altLang="fr-FR" sz="2000" b="1" dirty="0">
                <a:solidFill>
                  <a:schemeClr val="tx1"/>
                </a:solidFill>
                <a:latin typeface="Courier New" panose="02070309020205020404" pitchFamily="49" charset="0"/>
                <a:cs typeface="Courier New" panose="02070309020205020404" pitchFamily="49" charset="0"/>
              </a:rPr>
              <a:t>DE NIRO         entre 80000 et 89999 Masculin</a:t>
            </a:r>
          </a:p>
          <a:p>
            <a:pPr marL="712788" indent="0">
              <a:buFontTx/>
              <a:buNone/>
            </a:pPr>
            <a:r>
              <a:rPr lang="fr-BE" altLang="fr-FR" sz="2000" b="1" dirty="0">
                <a:solidFill>
                  <a:schemeClr val="tx1"/>
                </a:solidFill>
                <a:latin typeface="Courier New" panose="02070309020205020404" pitchFamily="49" charset="0"/>
                <a:cs typeface="Courier New" panose="02070309020205020404" pitchFamily="49" charset="0"/>
              </a:rPr>
              <a:t>BERTHIER        &lt; 70000              Féminin </a:t>
            </a:r>
          </a:p>
          <a:p>
            <a:pPr marL="712788" indent="0">
              <a:buFontTx/>
              <a:buNone/>
            </a:pPr>
            <a:r>
              <a:rPr lang="fr-BE" altLang="fr-FR" sz="2000" b="1" dirty="0">
                <a:solidFill>
                  <a:schemeClr val="tx1"/>
                </a:solidFill>
                <a:latin typeface="Courier New" panose="02070309020205020404" pitchFamily="49" charset="0"/>
                <a:cs typeface="Courier New" panose="02070309020205020404" pitchFamily="49" charset="0"/>
              </a:rPr>
              <a:t>REDFORD         &gt;= 90000             Masculin</a:t>
            </a:r>
            <a:endParaRPr lang="fr-FR" altLang="fr-FR" sz="1800" b="1" dirty="0">
              <a:solidFill>
                <a:srgbClr val="92D050"/>
              </a:solidFill>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5702901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Expressions numériques</a:t>
            </a:r>
          </a:p>
          <a:p>
            <a:pPr indent="-342900">
              <a:buFont typeface="Wingdings" panose="05000000000000000000" pitchFamily="2" charset="2"/>
              <a:buChar char="Ø"/>
            </a:pPr>
            <a:r>
              <a:rPr lang="fr-BE" dirty="0"/>
              <a:t>Expressions caractères</a:t>
            </a:r>
          </a:p>
          <a:p>
            <a:pPr indent="-342900">
              <a:buFont typeface="Wingdings" panose="05000000000000000000" pitchFamily="2" charset="2"/>
              <a:buChar char="Ø"/>
            </a:pPr>
            <a:r>
              <a:rPr lang="fr-BE" dirty="0"/>
              <a:t>Opérateur CASE</a:t>
            </a:r>
          </a:p>
          <a:p>
            <a:pPr indent="-342900">
              <a:buFont typeface="Wingdings" panose="05000000000000000000" pitchFamily="2" charset="2"/>
              <a:buChar char="Ø"/>
            </a:pPr>
            <a:r>
              <a:rPr lang="fr-BE" dirty="0"/>
              <a:t>Expressions de dates et temps</a:t>
            </a:r>
          </a:p>
          <a:p>
            <a:pPr indent="-342900">
              <a:buFont typeface="Wingdings" panose="05000000000000000000" pitchFamily="2" charset="2"/>
              <a:buChar char="Ø"/>
            </a:pPr>
            <a:r>
              <a:rPr lang="fr-BE" dirty="0"/>
              <a:t>Temps et environnements distribués</a:t>
            </a:r>
          </a:p>
          <a:p>
            <a:pPr indent="-342900">
              <a:buFont typeface="Wingdings" panose="05000000000000000000" pitchFamily="2" charset="2"/>
              <a:buChar char="Ø"/>
            </a:pPr>
            <a:r>
              <a:rPr lang="fr-BE" dirty="0"/>
              <a:t>Expressions d'intervalles</a:t>
            </a:r>
          </a:p>
          <a:p>
            <a:pPr indent="-342900">
              <a:buFont typeface="Wingdings" panose="05000000000000000000" pitchFamily="2" charset="2"/>
              <a:buChar char="Ø"/>
            </a:pPr>
            <a:r>
              <a:rPr lang="fr-BE" dirty="0"/>
              <a:t>L'opérateur OVERLAPS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4700318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 de dates et temps</a:t>
            </a:r>
          </a:p>
          <a:p>
            <a:pPr>
              <a:lnSpc>
                <a:spcPct val="80000"/>
              </a:lnSpc>
              <a:buFontTx/>
              <a:buNone/>
            </a:pPr>
            <a:endParaRPr lang="fr-FR" altLang="fr-FR" sz="1800" b="1" dirty="0">
              <a:solidFill>
                <a:srgbClr val="92D050"/>
              </a:solidFill>
            </a:endParaRPr>
          </a:p>
          <a:p>
            <a:pPr>
              <a:buFontTx/>
              <a:buNone/>
            </a:pPr>
            <a:r>
              <a:rPr lang="fr-FR" altLang="fr-FR" sz="2000" i="1" dirty="0" err="1">
                <a:latin typeface="Garamond" panose="02020404030301010803" pitchFamily="18" charset="0"/>
              </a:rPr>
              <a:t>expression_date_temps</a:t>
            </a:r>
            <a:r>
              <a:rPr lang="fr-FR" altLang="fr-FR" sz="2000" dirty="0">
                <a:latin typeface="Garamond" panose="02020404030301010803" pitchFamily="18" charset="0"/>
              </a:rPr>
              <a:t> ::=</a:t>
            </a:r>
          </a:p>
          <a:p>
            <a:pPr>
              <a:buFontTx/>
              <a:buNone/>
            </a:pPr>
            <a:r>
              <a:rPr lang="fr-FR" altLang="fr-FR" sz="2000" dirty="0">
                <a:latin typeface="Garamond" panose="02020404030301010803" pitchFamily="18" charset="0"/>
              </a:rPr>
              <a:t>   		   </a:t>
            </a:r>
            <a:r>
              <a:rPr lang="fr-FR" altLang="fr-FR" sz="2000" i="1" dirty="0">
                <a:latin typeface="Garamond" panose="02020404030301010803" pitchFamily="18" charset="0"/>
              </a:rPr>
              <a:t>constante</a:t>
            </a:r>
            <a:endParaRPr lang="fr-FR" altLang="fr-FR" sz="2000" dirty="0">
              <a:latin typeface="Garamond" panose="02020404030301010803" pitchFamily="18" charset="0"/>
            </a:endParaRPr>
          </a:p>
          <a:p>
            <a:pPr lvl="2">
              <a:buFontTx/>
              <a:buNone/>
            </a:pPr>
            <a:r>
              <a:rPr lang="fr-FR" altLang="fr-FR" dirty="0">
                <a:latin typeface="Garamond" panose="02020404030301010803" pitchFamily="18" charset="0"/>
              </a:rPr>
              <a:t> | </a:t>
            </a:r>
            <a:r>
              <a:rPr lang="fr-FR" altLang="fr-FR" i="1" dirty="0" err="1">
                <a:latin typeface="Garamond" panose="02020404030301010803" pitchFamily="18" charset="0"/>
              </a:rPr>
              <a:t>nom_colonne</a:t>
            </a:r>
            <a:endParaRPr lang="fr-FR" altLang="fr-FR" dirty="0">
              <a:latin typeface="Garamond" panose="02020404030301010803" pitchFamily="18" charset="0"/>
            </a:endParaRPr>
          </a:p>
          <a:p>
            <a:pPr lvl="2">
              <a:buFontTx/>
              <a:buNone/>
            </a:pPr>
            <a:r>
              <a:rPr lang="fr-FR" altLang="fr-FR" dirty="0">
                <a:latin typeface="Garamond" panose="02020404030301010803" pitchFamily="18" charset="0"/>
              </a:rPr>
              <a:t> | CAST ( </a:t>
            </a:r>
            <a:r>
              <a:rPr lang="fr-FR" altLang="fr-FR" i="1" dirty="0">
                <a:latin typeface="Garamond" panose="02020404030301010803" pitchFamily="18" charset="0"/>
              </a:rPr>
              <a:t>expression</a:t>
            </a:r>
            <a:r>
              <a:rPr lang="fr-FR" altLang="fr-FR" dirty="0">
                <a:latin typeface="Garamond" panose="02020404030301010803" pitchFamily="18" charset="0"/>
              </a:rPr>
              <a:t> AS </a:t>
            </a:r>
            <a:r>
              <a:rPr lang="fr-FR" altLang="fr-FR" i="1" dirty="0" err="1">
                <a:latin typeface="Garamond" panose="02020404030301010803" pitchFamily="18" charset="0"/>
              </a:rPr>
              <a:t>type_de_donnée</a:t>
            </a:r>
            <a:r>
              <a:rPr lang="fr-FR" altLang="fr-FR" dirty="0">
                <a:latin typeface="Garamond" panose="02020404030301010803" pitchFamily="18" charset="0"/>
              </a:rPr>
              <a:t> |  </a:t>
            </a:r>
            <a:r>
              <a:rPr lang="fr-FR" altLang="fr-FR" i="1" dirty="0">
                <a:latin typeface="Garamond" panose="02020404030301010803" pitchFamily="18" charset="0"/>
              </a:rPr>
              <a:t>domaine</a:t>
            </a:r>
            <a:r>
              <a:rPr lang="fr-FR" altLang="fr-FR" dirty="0">
                <a:latin typeface="Garamond" panose="02020404030301010803" pitchFamily="18" charset="0"/>
              </a:rPr>
              <a:t>)</a:t>
            </a:r>
          </a:p>
          <a:p>
            <a:pPr lvl="2">
              <a:buFontTx/>
              <a:buNone/>
            </a:pPr>
            <a:r>
              <a:rPr lang="fr-FR" altLang="fr-FR" dirty="0">
                <a:latin typeface="Garamond" panose="02020404030301010803" pitchFamily="18" charset="0"/>
              </a:rPr>
              <a:t> | CURRENT_DATE</a:t>
            </a:r>
          </a:p>
          <a:p>
            <a:pPr lvl="2">
              <a:buFontTx/>
              <a:buNone/>
            </a:pPr>
            <a:r>
              <a:rPr lang="fr-FR" altLang="fr-FR" dirty="0">
                <a:latin typeface="Garamond" panose="02020404030301010803" pitchFamily="18" charset="0"/>
              </a:rPr>
              <a:t> | CURRENT_TIME [ </a:t>
            </a:r>
            <a:r>
              <a:rPr lang="fr-FR" altLang="fr-FR" i="1" dirty="0">
                <a:latin typeface="Garamond" panose="02020404030301010803" pitchFamily="18" charset="0"/>
              </a:rPr>
              <a:t>précision</a:t>
            </a:r>
            <a:r>
              <a:rPr lang="fr-FR" altLang="fr-FR" dirty="0">
                <a:latin typeface="Garamond" panose="02020404030301010803" pitchFamily="18" charset="0"/>
              </a:rPr>
              <a:t> ]</a:t>
            </a:r>
          </a:p>
          <a:p>
            <a:pPr lvl="2">
              <a:buFontTx/>
              <a:buNone/>
            </a:pPr>
            <a:r>
              <a:rPr lang="fr-FR" altLang="fr-FR" dirty="0">
                <a:latin typeface="Garamond" panose="02020404030301010803" pitchFamily="18" charset="0"/>
              </a:rPr>
              <a:t> | CURRENT_TIMESTAMP [ </a:t>
            </a:r>
            <a:r>
              <a:rPr lang="fr-FR" altLang="fr-FR" i="1" dirty="0">
                <a:latin typeface="Garamond" panose="02020404030301010803" pitchFamily="18" charset="0"/>
              </a:rPr>
              <a:t>précision</a:t>
            </a:r>
            <a:r>
              <a:rPr lang="fr-FR" altLang="fr-FR" dirty="0">
                <a:latin typeface="Garamond" panose="02020404030301010803" pitchFamily="18" charset="0"/>
              </a:rPr>
              <a:t> ]</a:t>
            </a:r>
          </a:p>
          <a:p>
            <a:pPr lvl="2">
              <a:buFontTx/>
              <a:buNone/>
            </a:pPr>
            <a:r>
              <a:rPr lang="fr-FR" altLang="fr-FR" dirty="0">
                <a:latin typeface="Garamond" panose="02020404030301010803" pitchFamily="18" charset="0"/>
              </a:rPr>
              <a:t> | EXTRACT ( </a:t>
            </a:r>
            <a:r>
              <a:rPr lang="fr-FR" altLang="fr-FR" i="1" dirty="0">
                <a:latin typeface="Garamond" panose="02020404030301010803" pitchFamily="18" charset="0"/>
              </a:rPr>
              <a:t>champ</a:t>
            </a:r>
            <a:r>
              <a:rPr lang="fr-FR" altLang="fr-FR" dirty="0">
                <a:latin typeface="Garamond" panose="02020404030301010803" pitchFamily="18" charset="0"/>
              </a:rPr>
              <a:t> FROM </a:t>
            </a:r>
            <a:r>
              <a:rPr lang="fr-FR" altLang="fr-FR" i="1" dirty="0">
                <a:latin typeface="Garamond" panose="02020404030301010803" pitchFamily="18" charset="0"/>
              </a:rPr>
              <a:t>source</a:t>
            </a:r>
            <a:r>
              <a:rPr lang="fr-FR" altLang="fr-FR" dirty="0">
                <a:latin typeface="Garamond" panose="02020404030301010803" pitchFamily="18" charset="0"/>
              </a:rPr>
              <a:t> )</a:t>
            </a:r>
            <a:endParaRPr lang="fr-FR" altLang="fr-FR" b="1" dirty="0">
              <a:solidFill>
                <a:srgbClr val="92D050"/>
              </a:solidFill>
              <a:latin typeface="Garamond" panose="02020404030301010803" pitchFamily="18"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99130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4. Le langage de manipulation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Recherche de base</a:t>
            </a:r>
          </a:p>
          <a:p>
            <a:pPr marL="514350" indent="-514350">
              <a:buFont typeface="+mj-lt"/>
              <a:buAutoNum type="arabicPeriod"/>
            </a:pPr>
            <a:r>
              <a:rPr lang="fr-BE" dirty="0"/>
              <a:t>Recherche de base avec jointure</a:t>
            </a:r>
          </a:p>
          <a:p>
            <a:pPr marL="514350" indent="-514350">
              <a:buFont typeface="+mj-lt"/>
              <a:buAutoNum type="arabicPeriod"/>
            </a:pPr>
            <a:r>
              <a:rPr lang="fr-BE" dirty="0"/>
              <a:t>Expressions SQL</a:t>
            </a:r>
          </a:p>
          <a:p>
            <a:pPr marL="514350" indent="-514350">
              <a:buFont typeface="+mj-lt"/>
              <a:buAutoNum type="arabicPeriod"/>
            </a:pPr>
            <a:r>
              <a:rPr lang="fr-BE" dirty="0"/>
              <a:t>Tri</a:t>
            </a:r>
          </a:p>
          <a:p>
            <a:pPr marL="514350" indent="-514350">
              <a:buFont typeface="+mj-lt"/>
              <a:buAutoNum type="arabicPeriod"/>
            </a:pPr>
            <a:r>
              <a:rPr lang="fr-BE" dirty="0"/>
              <a:t>Groupement de lignes</a:t>
            </a:r>
          </a:p>
          <a:p>
            <a:pPr marL="514350" indent="-514350">
              <a:buFont typeface="+mj-lt"/>
              <a:buAutoNum type="arabicPeriod"/>
            </a:pPr>
            <a:r>
              <a:rPr lang="fr-BE" dirty="0"/>
              <a:t>Sélections imbriquées</a:t>
            </a:r>
          </a:p>
          <a:p>
            <a:pPr marL="514350" indent="-514350">
              <a:buFont typeface="+mj-lt"/>
              <a:buAutoNum type="arabicPeriod"/>
            </a:pPr>
            <a:r>
              <a:rPr lang="fr-BE" dirty="0"/>
              <a:t>Utilisation de "EXISTS"</a:t>
            </a:r>
          </a:p>
          <a:p>
            <a:pPr marL="514350" indent="-514350">
              <a:buFont typeface="+mj-lt"/>
              <a:buAutoNum type="arabicPeriod"/>
            </a:pPr>
            <a:r>
              <a:rPr lang="fr-BE" dirty="0"/>
              <a:t>Mise à jour des données</a:t>
            </a:r>
          </a:p>
        </p:txBody>
      </p:sp>
      <p:sp>
        <p:nvSpPr>
          <p:cNvPr id="5" name="Espace réservé du pied de page 4"/>
          <p:cNvSpPr>
            <a:spLocks noGrp="1"/>
          </p:cNvSpPr>
          <p:nvPr>
            <p:ph type="ftr" sz="quarter" idx="11"/>
          </p:nvPr>
        </p:nvSpPr>
        <p:spPr/>
        <p:txBody>
          <a:bodyPr/>
          <a:lstStyle/>
          <a:p>
            <a:r>
              <a:rPr lang="fr-BE" dirty="0"/>
              <a:t>SGBD – Chapitre 4 : Le langage de manipulation des données</a:t>
            </a:r>
          </a:p>
        </p:txBody>
      </p:sp>
    </p:spTree>
    <p:extLst>
      <p:ext uri="{BB962C8B-B14F-4D97-AF65-F5344CB8AC3E}">
        <p14:creationId xmlns:p14="http://schemas.microsoft.com/office/powerpoint/2010/main" val="135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74A50F"/>
                                      </p:to>
                                    </p:animClr>
                                    <p:animClr clrSpc="rgb" dir="cw">
                                      <p:cBhvr>
                                        <p:cTn id="7" dur="500" fill="hold"/>
                                        <p:tgtEl>
                                          <p:spTgt spid="3">
                                            <p:txEl>
                                              <p:pRg st="1" end="1"/>
                                            </p:txEl>
                                          </p:spTgt>
                                        </p:tgtEl>
                                        <p:attrNameLst>
                                          <p:attrName>fillcolor</p:attrName>
                                        </p:attrNameLst>
                                      </p:cBhvr>
                                      <p:to>
                                        <a:srgbClr val="74A50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 de dates et temps</a:t>
            </a:r>
          </a:p>
          <a:p>
            <a:pPr>
              <a:lnSpc>
                <a:spcPct val="80000"/>
              </a:lnSpc>
              <a:buFontTx/>
              <a:buNone/>
            </a:pPr>
            <a:endParaRPr lang="fr-FR" altLang="fr-FR" sz="1800" b="1" dirty="0">
              <a:solidFill>
                <a:srgbClr val="92D050"/>
              </a:solidFill>
            </a:endParaRPr>
          </a:p>
          <a:p>
            <a:pPr>
              <a:buFontTx/>
              <a:buNone/>
            </a:pPr>
            <a:r>
              <a:rPr lang="fr-FR" altLang="fr-FR" dirty="0">
                <a:latin typeface="Garamond" panose="02020404030301010803" pitchFamily="18" charset="0"/>
              </a:rPr>
              <a:t>CURRENT_DATE donne la date du jour selon le format '</a:t>
            </a:r>
            <a:r>
              <a:rPr lang="fr-FR" altLang="fr-FR" dirty="0" err="1">
                <a:latin typeface="Garamond" panose="02020404030301010803" pitchFamily="18" charset="0"/>
              </a:rPr>
              <a:t>aaaa</a:t>
            </a:r>
            <a:r>
              <a:rPr lang="fr-FR" altLang="fr-FR" dirty="0">
                <a:latin typeface="Garamond" panose="02020404030301010803" pitchFamily="18" charset="0"/>
              </a:rPr>
              <a:t>-mm-</a:t>
            </a:r>
            <a:r>
              <a:rPr lang="fr-FR" altLang="fr-FR" dirty="0" err="1">
                <a:latin typeface="Garamond" panose="02020404030301010803" pitchFamily="18" charset="0"/>
              </a:rPr>
              <a:t>jj</a:t>
            </a:r>
            <a:r>
              <a:rPr lang="fr-FR" altLang="fr-FR" dirty="0">
                <a:latin typeface="Garamond" panose="02020404030301010803" pitchFamily="18" charset="0"/>
              </a:rPr>
              <a:t>'</a:t>
            </a:r>
          </a:p>
          <a:p>
            <a:pPr>
              <a:buFontTx/>
              <a:buNone/>
            </a:pPr>
            <a:r>
              <a:rPr lang="fr-FR" altLang="fr-FR" dirty="0">
                <a:solidFill>
                  <a:schemeClr val="tx1"/>
                </a:solidFill>
                <a:latin typeface="Garamond" panose="02020404030301010803" pitchFamily="18" charset="0"/>
                <a:cs typeface="Courier New" panose="02070309020205020404" pitchFamily="49" charset="0"/>
              </a:rPr>
              <a:t>CURRENT_TIME donne l'heure courante selon le format '</a:t>
            </a:r>
            <a:r>
              <a:rPr lang="fr-FR" altLang="fr-FR" dirty="0" err="1">
                <a:solidFill>
                  <a:schemeClr val="tx1"/>
                </a:solidFill>
                <a:latin typeface="Garamond" panose="02020404030301010803" pitchFamily="18" charset="0"/>
                <a:cs typeface="Courier New" panose="02070309020205020404" pitchFamily="49" charset="0"/>
              </a:rPr>
              <a:t>hh:mm:ss</a:t>
            </a:r>
            <a:r>
              <a:rPr lang="fr-FR" altLang="fr-FR" dirty="0">
                <a:solidFill>
                  <a:schemeClr val="tx1"/>
                </a:solidFill>
                <a:latin typeface="Garamond" panose="02020404030301010803" pitchFamily="18" charset="0"/>
                <a:cs typeface="Courier New" panose="02070309020205020404" pitchFamily="49" charset="0"/>
              </a:rPr>
              <a:t>'</a:t>
            </a:r>
          </a:p>
          <a:p>
            <a:pPr>
              <a:buFontTx/>
              <a:buNone/>
            </a:pPr>
            <a:r>
              <a:rPr lang="fr-FR" altLang="fr-FR" dirty="0">
                <a:solidFill>
                  <a:schemeClr val="tx1"/>
                </a:solidFill>
                <a:latin typeface="Garamond" panose="02020404030301010803" pitchFamily="18" charset="0"/>
                <a:cs typeface="Courier New" panose="02070309020205020404" pitchFamily="49" charset="0"/>
              </a:rPr>
              <a:t>CURRENT_TIMESTAMP donne la date du jour et l'heure courante : CURRENT_DATE concaténée à CURRENT_TIME</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5593197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 de dates et temps</a:t>
            </a:r>
          </a:p>
          <a:p>
            <a:pPr>
              <a:lnSpc>
                <a:spcPct val="80000"/>
              </a:lnSpc>
              <a:buFontTx/>
              <a:buNone/>
            </a:pPr>
            <a:endParaRPr lang="fr-FR" altLang="fr-FR" sz="1800" b="1" dirty="0">
              <a:solidFill>
                <a:srgbClr val="92D050"/>
              </a:solidFill>
            </a:endParaRPr>
          </a:p>
          <a:p>
            <a:pPr>
              <a:buFontTx/>
              <a:buNone/>
            </a:pPr>
            <a:r>
              <a:rPr lang="fr-FR" altLang="fr-FR" dirty="0">
                <a:latin typeface="Garamond" panose="02020404030301010803" pitchFamily="18" charset="0"/>
              </a:rPr>
              <a:t>EXTRACT ( </a:t>
            </a:r>
            <a:r>
              <a:rPr lang="fr-FR" altLang="fr-FR" i="1" dirty="0">
                <a:latin typeface="Garamond" panose="02020404030301010803" pitchFamily="18" charset="0"/>
              </a:rPr>
              <a:t>champ</a:t>
            </a:r>
            <a:r>
              <a:rPr lang="fr-FR" altLang="fr-FR" dirty="0">
                <a:latin typeface="Garamond" panose="02020404030301010803" pitchFamily="18" charset="0"/>
              </a:rPr>
              <a:t> FROM </a:t>
            </a:r>
            <a:r>
              <a:rPr lang="fr-FR" altLang="fr-FR" i="1" dirty="0">
                <a:latin typeface="Garamond" panose="02020404030301010803" pitchFamily="18" charset="0"/>
              </a:rPr>
              <a:t>source</a:t>
            </a:r>
            <a:r>
              <a:rPr lang="fr-FR" altLang="fr-FR" dirty="0">
                <a:latin typeface="Garamond" panose="02020404030301010803" pitchFamily="18" charset="0"/>
              </a:rPr>
              <a:t> )</a:t>
            </a:r>
          </a:p>
          <a:p>
            <a:pPr marL="355600" indent="0">
              <a:buFontTx/>
              <a:buNone/>
            </a:pPr>
            <a:r>
              <a:rPr lang="fr-FR" altLang="fr-FR" dirty="0">
                <a:solidFill>
                  <a:schemeClr val="tx1"/>
                </a:solidFill>
                <a:latin typeface="Garamond" panose="02020404030301010803" pitchFamily="18" charset="0"/>
                <a:cs typeface="Courier New" panose="02070309020205020404" pitchFamily="49" charset="0"/>
              </a:rPr>
              <a:t>Permet d'extraire la valeur numérique d'un champ d'une expression de type </a:t>
            </a:r>
            <a:r>
              <a:rPr lang="fr-FR" altLang="fr-FR" i="1" dirty="0" err="1">
                <a:solidFill>
                  <a:schemeClr val="tx1"/>
                </a:solidFill>
                <a:latin typeface="Garamond" panose="02020404030301010803" pitchFamily="18" charset="0"/>
                <a:cs typeface="Courier New" panose="02070309020205020404" pitchFamily="49" charset="0"/>
              </a:rPr>
              <a:t>date_temps</a:t>
            </a:r>
            <a:r>
              <a:rPr lang="fr-FR" altLang="fr-FR" dirty="0">
                <a:solidFill>
                  <a:schemeClr val="tx1"/>
                </a:solidFill>
                <a:latin typeface="Garamond" panose="02020404030301010803" pitchFamily="18" charset="0"/>
                <a:cs typeface="Courier New" panose="02070309020205020404" pitchFamily="49" charset="0"/>
              </a:rPr>
              <a:t> ou </a:t>
            </a:r>
            <a:r>
              <a:rPr lang="fr-FR" altLang="fr-FR" i="1" dirty="0">
                <a:solidFill>
                  <a:schemeClr val="tx1"/>
                </a:solidFill>
                <a:latin typeface="Garamond" panose="02020404030301010803" pitchFamily="18" charset="0"/>
                <a:cs typeface="Courier New" panose="02070309020205020404" pitchFamily="49" charset="0"/>
              </a:rPr>
              <a:t>intervalle.</a:t>
            </a:r>
          </a:p>
          <a:p>
            <a:pPr marL="355600" indent="0">
              <a:buFontTx/>
              <a:buNone/>
            </a:pPr>
            <a:endParaRPr lang="fr-FR" altLang="fr-FR" i="1" dirty="0">
              <a:solidFill>
                <a:schemeClr val="tx1"/>
              </a:solidFill>
              <a:latin typeface="Garamond" panose="02020404030301010803" pitchFamily="18" charset="0"/>
              <a:cs typeface="Courier New" panose="02070309020205020404" pitchFamily="49" charset="0"/>
            </a:endParaRPr>
          </a:p>
          <a:p>
            <a:pPr marL="355600" indent="0">
              <a:buFontTx/>
              <a:buNone/>
            </a:pPr>
            <a:r>
              <a:rPr lang="fr-FR" altLang="fr-FR" dirty="0">
                <a:solidFill>
                  <a:schemeClr val="tx1"/>
                </a:solidFill>
                <a:latin typeface="Garamond" panose="02020404030301010803" pitchFamily="18" charset="0"/>
                <a:cs typeface="Courier New" panose="02070309020205020404" pitchFamily="49" charset="0"/>
              </a:rPr>
              <a:t>Le paramètre </a:t>
            </a:r>
            <a:r>
              <a:rPr lang="fr-FR" altLang="fr-FR" i="1" dirty="0">
                <a:solidFill>
                  <a:schemeClr val="tx1"/>
                </a:solidFill>
                <a:latin typeface="Garamond" panose="02020404030301010803" pitchFamily="18" charset="0"/>
                <a:cs typeface="Courier New" panose="02070309020205020404" pitchFamily="49" charset="0"/>
              </a:rPr>
              <a:t>champ</a:t>
            </a:r>
            <a:r>
              <a:rPr lang="fr-FR" altLang="fr-FR" dirty="0">
                <a:solidFill>
                  <a:schemeClr val="tx1"/>
                </a:solidFill>
                <a:latin typeface="Garamond" panose="02020404030301010803" pitchFamily="18" charset="0"/>
                <a:cs typeface="Courier New" panose="02070309020205020404" pitchFamily="49" charset="0"/>
              </a:rPr>
              <a:t> peut valoir : YEAR, MONTH, DAY, HOUR, MINUTE, SECOND</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2941605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9"/>
            <a:ext cx="7696748" cy="4467554"/>
          </a:xfrm>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 de dates et temps</a:t>
            </a:r>
          </a:p>
          <a:p>
            <a:pPr>
              <a:lnSpc>
                <a:spcPct val="80000"/>
              </a:lnSpc>
              <a:buFontTx/>
              <a:buNone/>
            </a:pPr>
            <a:endParaRPr lang="fr-FR" altLang="fr-FR" sz="1800" b="1" dirty="0">
              <a:solidFill>
                <a:srgbClr val="92D050"/>
              </a:solidFill>
            </a:endParaRPr>
          </a:p>
          <a:p>
            <a:pPr>
              <a:lnSpc>
                <a:spcPct val="80000"/>
              </a:lnSpc>
              <a:buFontTx/>
              <a:buNone/>
            </a:pPr>
            <a:r>
              <a:rPr lang="en-GB" altLang="fr-FR" sz="2000" dirty="0" err="1">
                <a:solidFill>
                  <a:schemeClr val="tx1"/>
                </a:solidFill>
                <a:cs typeface="Courier New" panose="02070309020205020404" pitchFamily="49" charset="0"/>
              </a:rPr>
              <a:t>Exemple</a:t>
            </a:r>
            <a:r>
              <a:rPr lang="en-GB" altLang="fr-FR" sz="2000" dirty="0">
                <a:solidFill>
                  <a:schemeClr val="tx1"/>
                </a:solidFill>
                <a:cs typeface="Courier New" panose="02070309020205020404" pitchFamily="49" charset="0"/>
              </a:rPr>
              <a:t> : </a:t>
            </a:r>
            <a:r>
              <a:rPr lang="en-GB" altLang="fr-FR" sz="2000" dirty="0" err="1">
                <a:solidFill>
                  <a:schemeClr val="tx1"/>
                </a:solidFill>
                <a:cs typeface="Courier New" panose="02070309020205020404" pitchFamily="49" charset="0"/>
              </a:rPr>
              <a:t>Rechercher</a:t>
            </a:r>
            <a:r>
              <a:rPr lang="en-GB" altLang="fr-FR" sz="2000" dirty="0">
                <a:solidFill>
                  <a:schemeClr val="tx1"/>
                </a:solidFill>
                <a:cs typeface="Courier New" panose="02070309020205020404" pitchFamily="49" charset="0"/>
              </a:rPr>
              <a:t> le nom des </a:t>
            </a:r>
            <a:r>
              <a:rPr lang="en-GB" altLang="fr-FR" sz="2000" dirty="0" err="1">
                <a:solidFill>
                  <a:schemeClr val="tx1"/>
                </a:solidFill>
                <a:cs typeface="Courier New" panose="02070309020205020404" pitchFamily="49" charset="0"/>
              </a:rPr>
              <a:t>employés</a:t>
            </a:r>
            <a:r>
              <a:rPr lang="en-GB" altLang="fr-FR" sz="2000" dirty="0">
                <a:solidFill>
                  <a:schemeClr val="tx1"/>
                </a:solidFill>
                <a:cs typeface="Courier New" panose="02070309020205020404" pitchFamily="49" charset="0"/>
              </a:rPr>
              <a:t> </a:t>
            </a:r>
            <a:r>
              <a:rPr lang="en-GB" altLang="fr-FR" sz="2000" dirty="0" err="1">
                <a:solidFill>
                  <a:schemeClr val="tx1"/>
                </a:solidFill>
                <a:cs typeface="Courier New" panose="02070309020205020404" pitchFamily="49" charset="0"/>
              </a:rPr>
              <a:t>nés</a:t>
            </a:r>
            <a:r>
              <a:rPr lang="en-GB" altLang="fr-FR" sz="2000" dirty="0">
                <a:solidFill>
                  <a:schemeClr val="tx1"/>
                </a:solidFill>
                <a:cs typeface="Courier New" panose="02070309020205020404" pitchFamily="49" charset="0"/>
              </a:rPr>
              <a:t> </a:t>
            </a:r>
            <a:r>
              <a:rPr lang="en-GB" altLang="fr-FR" sz="2000" dirty="0" err="1">
                <a:solidFill>
                  <a:schemeClr val="tx1"/>
                </a:solidFill>
                <a:cs typeface="Courier New" panose="02070309020205020404" pitchFamily="49" charset="0"/>
              </a:rPr>
              <a:t>dans</a:t>
            </a:r>
            <a:r>
              <a:rPr lang="en-GB" altLang="fr-FR" sz="2000" dirty="0">
                <a:solidFill>
                  <a:schemeClr val="tx1"/>
                </a:solidFill>
                <a:cs typeface="Courier New" panose="02070309020205020404" pitchFamily="49" charset="0"/>
              </a:rPr>
              <a:t> les </a:t>
            </a:r>
            <a:r>
              <a:rPr lang="en-GB" altLang="fr-FR" sz="2000" dirty="0" err="1">
                <a:solidFill>
                  <a:schemeClr val="tx1"/>
                </a:solidFill>
                <a:cs typeface="Courier New" panose="02070309020205020404" pitchFamily="49" charset="0"/>
              </a:rPr>
              <a:t>années</a:t>
            </a:r>
            <a:r>
              <a:rPr lang="en-GB" altLang="fr-FR" sz="2000" dirty="0">
                <a:solidFill>
                  <a:schemeClr val="tx1"/>
                </a:solidFill>
                <a:cs typeface="Courier New" panose="02070309020205020404" pitchFamily="49" charset="0"/>
              </a:rPr>
              <a:t> 1950</a:t>
            </a:r>
          </a:p>
          <a:p>
            <a:pPr>
              <a:lnSpc>
                <a:spcPct val="80000"/>
              </a:lnSpc>
              <a:buFontTx/>
              <a:buNone/>
            </a:pPr>
            <a:endParaRPr lang="en-GB" altLang="fr-FR" sz="1800" b="1" dirty="0">
              <a:solidFill>
                <a:schemeClr val="tx1"/>
              </a:solidFill>
              <a:cs typeface="Courier New" panose="02070309020205020404" pitchFamily="49" charset="0"/>
            </a:endParaRPr>
          </a:p>
          <a:p>
            <a:pPr>
              <a:lnSpc>
                <a:spcPct val="80000"/>
              </a:lnSpc>
              <a:buFontTx/>
              <a:buNone/>
            </a:pPr>
            <a:r>
              <a:rPr lang="en-GB" altLang="fr-FR" sz="1600" b="1" dirty="0">
                <a:solidFill>
                  <a:schemeClr val="tx1"/>
                </a:solidFill>
                <a:latin typeface="Courier New" panose="02070309020205020404" pitchFamily="49" charset="0"/>
                <a:cs typeface="Courier New" panose="02070309020205020404" pitchFamily="49" charset="0"/>
              </a:rPr>
              <a:t>SELECT Nom, EXTRACT (YEAR FROM </a:t>
            </a:r>
            <a:r>
              <a:rPr lang="en-GB" altLang="fr-FR" sz="1600" b="1" dirty="0" err="1">
                <a:solidFill>
                  <a:schemeClr val="tx1"/>
                </a:solidFill>
                <a:latin typeface="Courier New" panose="02070309020205020404" pitchFamily="49" charset="0"/>
                <a:cs typeface="Courier New" panose="02070309020205020404" pitchFamily="49" charset="0"/>
              </a:rPr>
              <a:t>DateNais</a:t>
            </a:r>
            <a:r>
              <a:rPr lang="en-GB" altLang="fr-FR" sz="1600" b="1" dirty="0">
                <a:solidFill>
                  <a:schemeClr val="tx1"/>
                </a:solidFill>
                <a:latin typeface="Courier New" panose="02070309020205020404" pitchFamily="49" charset="0"/>
                <a:cs typeface="Courier New" panose="02070309020205020404" pitchFamily="49" charset="0"/>
              </a:rPr>
              <a:t>) "</a:t>
            </a:r>
            <a:r>
              <a:rPr lang="en-GB" altLang="fr-FR" sz="1600" b="1" dirty="0" err="1">
                <a:solidFill>
                  <a:schemeClr val="tx1"/>
                </a:solidFill>
                <a:latin typeface="Courier New" panose="02070309020205020404" pitchFamily="49" charset="0"/>
                <a:cs typeface="Courier New" panose="02070309020205020404" pitchFamily="49" charset="0"/>
              </a:rPr>
              <a:t>Année</a:t>
            </a:r>
            <a:r>
              <a:rPr lang="en-GB" altLang="fr-FR" sz="1600" b="1" dirty="0">
                <a:solidFill>
                  <a:schemeClr val="tx1"/>
                </a:solidFill>
                <a:latin typeface="Courier New" panose="02070309020205020404" pitchFamily="49" charset="0"/>
                <a:cs typeface="Courier New" panose="02070309020205020404" pitchFamily="49" charset="0"/>
              </a:rPr>
              <a:t> naissance"</a:t>
            </a:r>
          </a:p>
          <a:p>
            <a:pPr>
              <a:lnSpc>
                <a:spcPct val="80000"/>
              </a:lnSpc>
              <a:buFontTx/>
              <a:buNone/>
            </a:pPr>
            <a:r>
              <a:rPr lang="en-GB" altLang="fr-FR" sz="1600" b="1" dirty="0">
                <a:solidFill>
                  <a:schemeClr val="tx1"/>
                </a:solidFill>
                <a:latin typeface="Courier New" panose="02070309020205020404" pitchFamily="49" charset="0"/>
                <a:cs typeface="Courier New" panose="02070309020205020404" pitchFamily="49" charset="0"/>
              </a:rPr>
              <a:t>FROM </a:t>
            </a:r>
            <a:r>
              <a:rPr lang="en-GB" altLang="fr-FR" sz="1600" b="1" dirty="0" err="1">
                <a:solidFill>
                  <a:schemeClr val="tx1"/>
                </a:solidFill>
                <a:latin typeface="Courier New" panose="02070309020205020404" pitchFamily="49" charset="0"/>
                <a:cs typeface="Courier New" panose="02070309020205020404" pitchFamily="49" charset="0"/>
              </a:rPr>
              <a:t>Employes</a:t>
            </a:r>
            <a:endParaRPr lang="en-GB" altLang="fr-FR" sz="1600" b="1" dirty="0">
              <a:solidFill>
                <a:schemeClr val="tx1"/>
              </a:solidFill>
              <a:latin typeface="Courier New" panose="02070309020205020404" pitchFamily="49" charset="0"/>
              <a:cs typeface="Courier New" panose="02070309020205020404" pitchFamily="49" charset="0"/>
            </a:endParaRPr>
          </a:p>
          <a:p>
            <a:pPr>
              <a:lnSpc>
                <a:spcPct val="80000"/>
              </a:lnSpc>
              <a:buFontTx/>
              <a:buNone/>
            </a:pPr>
            <a:r>
              <a:rPr lang="en-GB" altLang="fr-FR" sz="1600" b="1" dirty="0">
                <a:solidFill>
                  <a:schemeClr val="tx1"/>
                </a:solidFill>
                <a:latin typeface="Courier New" panose="02070309020205020404" pitchFamily="49" charset="0"/>
                <a:cs typeface="Courier New" panose="02070309020205020404" pitchFamily="49" charset="0"/>
              </a:rPr>
              <a:t>WHERE EXTRACT (YEAR FROM </a:t>
            </a:r>
            <a:r>
              <a:rPr lang="en-GB" altLang="fr-FR" sz="1600" b="1" dirty="0" err="1">
                <a:solidFill>
                  <a:schemeClr val="tx1"/>
                </a:solidFill>
                <a:latin typeface="Courier New" panose="02070309020205020404" pitchFamily="49" charset="0"/>
                <a:cs typeface="Courier New" panose="02070309020205020404" pitchFamily="49" charset="0"/>
              </a:rPr>
              <a:t>DateNais</a:t>
            </a:r>
            <a:r>
              <a:rPr lang="en-GB" altLang="fr-FR" sz="1600" b="1" dirty="0">
                <a:solidFill>
                  <a:schemeClr val="tx1"/>
                </a:solidFill>
                <a:latin typeface="Courier New" panose="02070309020205020404" pitchFamily="49" charset="0"/>
                <a:cs typeface="Courier New" panose="02070309020205020404" pitchFamily="49" charset="0"/>
              </a:rPr>
              <a:t>) BETWEEN 1950 AND 1959;</a:t>
            </a:r>
          </a:p>
          <a:p>
            <a:pPr>
              <a:lnSpc>
                <a:spcPct val="80000"/>
              </a:lnSpc>
              <a:buFontTx/>
              <a:buNone/>
            </a:pPr>
            <a:endParaRPr lang="en-GB" altLang="fr-FR" sz="1600" b="1" dirty="0">
              <a:solidFill>
                <a:schemeClr val="tx1"/>
              </a:solidFill>
              <a:latin typeface="Courier New" panose="02070309020205020404" pitchFamily="49" charset="0"/>
              <a:cs typeface="Courier New" panose="02070309020205020404" pitchFamily="49" charset="0"/>
            </a:endParaRPr>
          </a:p>
          <a:p>
            <a:pPr>
              <a:lnSpc>
                <a:spcPct val="80000"/>
              </a:lnSpc>
              <a:buFontTx/>
              <a:buNone/>
            </a:pPr>
            <a:endParaRPr lang="en-GB" altLang="fr-FR" sz="1600" b="1" dirty="0">
              <a:solidFill>
                <a:schemeClr val="tx1"/>
              </a:solidFill>
              <a:latin typeface="Courier New" panose="02070309020205020404" pitchFamily="49" charset="0"/>
              <a:cs typeface="Courier New" panose="02070309020205020404" pitchFamily="49" charset="0"/>
            </a:endParaRPr>
          </a:p>
          <a:p>
            <a:pPr>
              <a:lnSpc>
                <a:spcPct val="80000"/>
              </a:lnSpc>
              <a:buFontTx/>
              <a:buNone/>
            </a:pPr>
            <a:r>
              <a:rPr lang="fr-BE" altLang="fr-FR" sz="1600" dirty="0">
                <a:solidFill>
                  <a:schemeClr val="tx1"/>
                </a:solidFill>
                <a:latin typeface="Courier New" panose="02070309020205020404" pitchFamily="49" charset="0"/>
                <a:cs typeface="Courier New" panose="02070309020205020404" pitchFamily="49" charset="0"/>
              </a:rPr>
              <a:t>NOM                  Année naissance</a:t>
            </a:r>
          </a:p>
          <a:p>
            <a:pPr>
              <a:lnSpc>
                <a:spcPct val="80000"/>
              </a:lnSpc>
              <a:buFontTx/>
              <a:buNone/>
            </a:pPr>
            <a:r>
              <a:rPr lang="fr-BE" altLang="fr-FR" sz="1600" dirty="0">
                <a:solidFill>
                  <a:schemeClr val="tx1"/>
                </a:solidFill>
                <a:latin typeface="Courier New" panose="02070309020205020404" pitchFamily="49" charset="0"/>
                <a:cs typeface="Courier New" panose="02070309020205020404" pitchFamily="49" charset="0"/>
              </a:rPr>
              <a:t>-------------------- ---------------</a:t>
            </a:r>
          </a:p>
          <a:p>
            <a:pPr>
              <a:lnSpc>
                <a:spcPct val="80000"/>
              </a:lnSpc>
              <a:buFontTx/>
              <a:buNone/>
            </a:pPr>
            <a:r>
              <a:rPr lang="fr-BE" altLang="fr-FR" sz="1600" dirty="0">
                <a:solidFill>
                  <a:schemeClr val="tx1"/>
                </a:solidFill>
                <a:latin typeface="Courier New" panose="02070309020205020404" pitchFamily="49" charset="0"/>
                <a:cs typeface="Courier New" panose="02070309020205020404" pitchFamily="49" charset="0"/>
              </a:rPr>
              <a:t>CLAVIER                         1957</a:t>
            </a:r>
          </a:p>
          <a:p>
            <a:pPr>
              <a:lnSpc>
                <a:spcPct val="80000"/>
              </a:lnSpc>
              <a:buFontTx/>
              <a:buNone/>
            </a:pPr>
            <a:r>
              <a:rPr lang="fr-BE" altLang="fr-FR" sz="1600" dirty="0">
                <a:solidFill>
                  <a:schemeClr val="tx1"/>
                </a:solidFill>
                <a:latin typeface="Courier New" panose="02070309020205020404" pitchFamily="49" charset="0"/>
                <a:cs typeface="Courier New" panose="02070309020205020404" pitchFamily="49" charset="0"/>
              </a:rPr>
              <a:t>DE NIRO                         1950</a:t>
            </a:r>
          </a:p>
          <a:p>
            <a:pPr>
              <a:lnSpc>
                <a:spcPct val="80000"/>
              </a:lnSpc>
              <a:buFontTx/>
              <a:buNone/>
            </a:pPr>
            <a:r>
              <a:rPr lang="fr-BE" altLang="fr-FR" sz="1600" dirty="0">
                <a:solidFill>
                  <a:schemeClr val="tx1"/>
                </a:solidFill>
                <a:latin typeface="Courier New" panose="02070309020205020404" pitchFamily="49" charset="0"/>
                <a:cs typeface="Courier New" panose="02070309020205020404" pitchFamily="49" charset="0"/>
              </a:rPr>
              <a:t>STALLONE                        1952</a:t>
            </a:r>
          </a:p>
          <a:p>
            <a:pPr>
              <a:lnSpc>
                <a:spcPct val="80000"/>
              </a:lnSpc>
              <a:buFontTx/>
              <a:buNone/>
            </a:pPr>
            <a:r>
              <a:rPr lang="fr-BE" altLang="fr-FR" sz="1600" dirty="0">
                <a:solidFill>
                  <a:schemeClr val="tx1"/>
                </a:solidFill>
                <a:latin typeface="Courier New" panose="02070309020205020404" pitchFamily="49" charset="0"/>
                <a:cs typeface="Courier New" panose="02070309020205020404" pitchFamily="49" charset="0"/>
              </a:rPr>
              <a:t>LHERMITTE                       1955</a:t>
            </a:r>
            <a:endParaRPr lang="fr-FR" altLang="fr-FR" sz="1600" dirty="0">
              <a:solidFill>
                <a:schemeClr val="tx1"/>
              </a:solidFill>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8665304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de dates et temps (fct de conversion)</a:t>
            </a:r>
          </a:p>
          <a:p>
            <a:pPr marL="0" indent="0">
              <a:buNone/>
            </a:pPr>
            <a:endParaRPr lang="fr-BE" sz="1000" dirty="0"/>
          </a:p>
          <a:p>
            <a:pPr marL="297180" lvl="1" indent="0">
              <a:buNone/>
            </a:pPr>
            <a:r>
              <a:rPr lang="fr-BE" sz="2000" b="1" dirty="0">
                <a:solidFill>
                  <a:schemeClr val="tx1"/>
                </a:solidFill>
                <a:latin typeface="Courier New" panose="02070309020205020404" pitchFamily="49" charset="0"/>
                <a:cs typeface="Courier New" panose="02070309020205020404" pitchFamily="49" charset="0"/>
              </a:rPr>
              <a:t>Tableau de conversion</a:t>
            </a:r>
          </a:p>
          <a:p>
            <a:pPr marL="297180" lvl="1" indent="0">
              <a:buNone/>
            </a:pPr>
            <a:endParaRPr lang="fr-BE" sz="2000" b="1" i="1" dirty="0">
              <a:solidFill>
                <a:schemeClr val="tx1"/>
              </a:solidFill>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graphicFrame>
        <p:nvGraphicFramePr>
          <p:cNvPr id="4" name="Tableau 3"/>
          <p:cNvGraphicFramePr>
            <a:graphicFrameLocks noGrp="1"/>
          </p:cNvGraphicFramePr>
          <p:nvPr/>
        </p:nvGraphicFramePr>
        <p:xfrm>
          <a:off x="534393" y="3166423"/>
          <a:ext cx="8431474" cy="3261360"/>
        </p:xfrm>
        <a:graphic>
          <a:graphicData uri="http://schemas.openxmlformats.org/drawingml/2006/table">
            <a:tbl>
              <a:tblPr firstRow="1" bandRow="1">
                <a:tableStyleId>{5C22544A-7EE6-4342-B048-85BDC9FD1C3A}</a:tableStyleId>
              </a:tblPr>
              <a:tblGrid>
                <a:gridCol w="1275674">
                  <a:extLst>
                    <a:ext uri="{9D8B030D-6E8A-4147-A177-3AD203B41FA5}">
                      <a16:colId xmlns:a16="http://schemas.microsoft.com/office/drawing/2014/main" val="20000"/>
                    </a:ext>
                  </a:extLst>
                </a:gridCol>
                <a:gridCol w="832196">
                  <a:extLst>
                    <a:ext uri="{9D8B030D-6E8A-4147-A177-3AD203B41FA5}">
                      <a16:colId xmlns:a16="http://schemas.microsoft.com/office/drawing/2014/main" val="20001"/>
                    </a:ext>
                  </a:extLst>
                </a:gridCol>
                <a:gridCol w="1053934">
                  <a:extLst>
                    <a:ext uri="{9D8B030D-6E8A-4147-A177-3AD203B41FA5}">
                      <a16:colId xmlns:a16="http://schemas.microsoft.com/office/drawing/2014/main" val="20002"/>
                    </a:ext>
                  </a:extLst>
                </a:gridCol>
                <a:gridCol w="1053934">
                  <a:extLst>
                    <a:ext uri="{9D8B030D-6E8A-4147-A177-3AD203B41FA5}">
                      <a16:colId xmlns:a16="http://schemas.microsoft.com/office/drawing/2014/main" val="20003"/>
                    </a:ext>
                  </a:extLst>
                </a:gridCol>
                <a:gridCol w="1053934">
                  <a:extLst>
                    <a:ext uri="{9D8B030D-6E8A-4147-A177-3AD203B41FA5}">
                      <a16:colId xmlns:a16="http://schemas.microsoft.com/office/drawing/2014/main" val="20004"/>
                    </a:ext>
                  </a:extLst>
                </a:gridCol>
                <a:gridCol w="1053934">
                  <a:extLst>
                    <a:ext uri="{9D8B030D-6E8A-4147-A177-3AD203B41FA5}">
                      <a16:colId xmlns:a16="http://schemas.microsoft.com/office/drawing/2014/main" val="20005"/>
                    </a:ext>
                  </a:extLst>
                </a:gridCol>
                <a:gridCol w="1053934">
                  <a:extLst>
                    <a:ext uri="{9D8B030D-6E8A-4147-A177-3AD203B41FA5}">
                      <a16:colId xmlns:a16="http://schemas.microsoft.com/office/drawing/2014/main" val="20006"/>
                    </a:ext>
                  </a:extLst>
                </a:gridCol>
                <a:gridCol w="1053934">
                  <a:extLst>
                    <a:ext uri="{9D8B030D-6E8A-4147-A177-3AD203B41FA5}">
                      <a16:colId xmlns:a16="http://schemas.microsoft.com/office/drawing/2014/main" val="20007"/>
                    </a:ext>
                  </a:extLst>
                </a:gridCol>
              </a:tblGrid>
              <a:tr h="370840">
                <a:tc>
                  <a:txBody>
                    <a:bodyPr/>
                    <a:lstStyle/>
                    <a:p>
                      <a:endParaRPr lang="fr-BE" sz="1400" dirty="0">
                        <a:solidFill>
                          <a:schemeClr val="bg1"/>
                        </a:solidFill>
                      </a:endParaRP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400" dirty="0"/>
                        <a:t>DATE</a:t>
                      </a: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400" dirty="0"/>
                        <a:t>TIME</a:t>
                      </a: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400" dirty="0"/>
                        <a:t>TIMESTAMP</a:t>
                      </a: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400" dirty="0"/>
                        <a:t>YEAR-MONTH</a:t>
                      </a: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400" dirty="0"/>
                        <a:t>DAY-TIME</a:t>
                      </a:r>
                    </a:p>
                  </a:txBody>
                  <a:tcPr>
                    <a:solidFill>
                      <a:schemeClr val="bg2">
                        <a:lumMod val="50000"/>
                      </a:schemeClr>
                    </a:solidFill>
                  </a:tcPr>
                </a:tc>
                <a:tc>
                  <a:txBody>
                    <a:bodyPr/>
                    <a:lstStyle/>
                    <a:p>
                      <a:r>
                        <a:rPr lang="fr-BE" sz="1400" dirty="0"/>
                        <a:t>NUMERIQUE</a:t>
                      </a: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400" dirty="0"/>
                        <a:t>TEXTE</a:t>
                      </a:r>
                    </a:p>
                  </a:txBody>
                  <a:tcPr>
                    <a:solidFill>
                      <a:schemeClr val="bg2">
                        <a:lumMod val="50000"/>
                      </a:schemeClr>
                    </a:solidFill>
                  </a:tcPr>
                </a:tc>
                <a:extLst>
                  <a:ext uri="{0D108BD9-81ED-4DB2-BD59-A6C34878D82A}">
                    <a16:rowId xmlns:a16="http://schemas.microsoft.com/office/drawing/2014/main" val="10000"/>
                  </a:ext>
                </a:extLst>
              </a:tr>
              <a:tr h="370840">
                <a:tc>
                  <a:txBody>
                    <a:bodyPr/>
                    <a:lstStyle/>
                    <a:p>
                      <a:pPr marL="0" indent="0"/>
                      <a:r>
                        <a:rPr lang="fr-BE" sz="1400" dirty="0">
                          <a:solidFill>
                            <a:schemeClr val="bg1"/>
                          </a:solidFill>
                        </a:rPr>
                        <a:t>DATE</a:t>
                      </a:r>
                    </a:p>
                  </a:txBody>
                  <a:tcPr>
                    <a:solidFill>
                      <a:schemeClr val="bg2">
                        <a:lumMod val="50000"/>
                      </a:schemeClr>
                    </a:solidFill>
                  </a:tcPr>
                </a:tc>
                <a:tc>
                  <a:txBody>
                    <a:bodyPr/>
                    <a:lstStyle/>
                    <a:p>
                      <a:pPr algn="ctr"/>
                      <a:r>
                        <a:rPr lang="fr-BE" sz="1800" dirty="0"/>
                        <a:t>OUI</a:t>
                      </a:r>
                    </a:p>
                  </a:txBody>
                  <a:tcPr anchor="ctr"/>
                </a:tc>
                <a:tc>
                  <a:txBody>
                    <a:bodyPr/>
                    <a:lstStyle/>
                    <a:p>
                      <a:pPr algn="ctr"/>
                      <a:r>
                        <a:rPr lang="fr-BE" sz="1800" dirty="0"/>
                        <a:t>NON</a:t>
                      </a:r>
                    </a:p>
                  </a:txBody>
                  <a:tcPr anchor="ctr"/>
                </a:tc>
                <a:tc>
                  <a:txBody>
                    <a:bodyPr/>
                    <a:lstStyle/>
                    <a:p>
                      <a:pPr algn="ctr"/>
                      <a:r>
                        <a:rPr lang="fr-BE" sz="1800" dirty="0"/>
                        <a:t>OUI</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OUI</a:t>
                      </a:r>
                    </a:p>
                  </a:txBody>
                  <a:tcPr anchor="ctr"/>
                </a:tc>
                <a:extLst>
                  <a:ext uri="{0D108BD9-81ED-4DB2-BD59-A6C34878D82A}">
                    <a16:rowId xmlns:a16="http://schemas.microsoft.com/office/drawing/2014/main" val="10001"/>
                  </a:ext>
                </a:extLst>
              </a:tr>
              <a:tr h="370840">
                <a:tc>
                  <a:txBody>
                    <a:bodyPr/>
                    <a:lstStyle/>
                    <a:p>
                      <a:r>
                        <a:rPr lang="fr-BE" sz="1400" dirty="0">
                          <a:solidFill>
                            <a:schemeClr val="bg1"/>
                          </a:solidFill>
                        </a:rPr>
                        <a:t>TIME</a:t>
                      </a:r>
                    </a:p>
                  </a:txBody>
                  <a:tcPr>
                    <a:solidFill>
                      <a:schemeClr val="bg2">
                        <a:lumMod val="50000"/>
                      </a:schemeClr>
                    </a:solidFill>
                  </a:tcPr>
                </a:tc>
                <a:tc>
                  <a:txBody>
                    <a:bodyPr/>
                    <a:lstStyle/>
                    <a:p>
                      <a:pPr algn="ctr"/>
                      <a:r>
                        <a:rPr lang="fr-BE" sz="1800" dirty="0"/>
                        <a:t>NON</a:t>
                      </a:r>
                    </a:p>
                  </a:txBody>
                  <a:tcPr anchor="ctr"/>
                </a:tc>
                <a:tc>
                  <a:txBody>
                    <a:bodyPr/>
                    <a:lstStyle/>
                    <a:p>
                      <a:pPr algn="ctr"/>
                      <a:r>
                        <a:rPr lang="fr-BE" sz="1800" dirty="0"/>
                        <a:t>OUI</a:t>
                      </a:r>
                    </a:p>
                  </a:txBody>
                  <a:tcPr anchor="ctr"/>
                </a:tc>
                <a:tc>
                  <a:txBody>
                    <a:bodyPr/>
                    <a:lstStyle/>
                    <a:p>
                      <a:pPr algn="ctr"/>
                      <a:r>
                        <a:rPr lang="fr-BE" sz="1800" dirty="0"/>
                        <a:t>OUI</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OUI</a:t>
                      </a:r>
                    </a:p>
                  </a:txBody>
                  <a:tcPr anchor="ctr"/>
                </a:tc>
                <a:extLst>
                  <a:ext uri="{0D108BD9-81ED-4DB2-BD59-A6C34878D82A}">
                    <a16:rowId xmlns:a16="http://schemas.microsoft.com/office/drawing/2014/main" val="10002"/>
                  </a:ext>
                </a:extLst>
              </a:tr>
              <a:tr h="370840">
                <a:tc>
                  <a:txBody>
                    <a:bodyPr/>
                    <a:lstStyle/>
                    <a:p>
                      <a:r>
                        <a:rPr lang="fr-BE" sz="1400" dirty="0">
                          <a:solidFill>
                            <a:schemeClr val="bg1"/>
                          </a:solidFill>
                        </a:rPr>
                        <a:t>TIMESTAMP</a:t>
                      </a:r>
                    </a:p>
                  </a:txBody>
                  <a:tcPr>
                    <a:solidFill>
                      <a:schemeClr val="bg2">
                        <a:lumMod val="50000"/>
                      </a:schemeClr>
                    </a:solidFill>
                  </a:tcPr>
                </a:tc>
                <a:tc>
                  <a:txBody>
                    <a:bodyPr/>
                    <a:lstStyle/>
                    <a:p>
                      <a:pPr algn="ctr"/>
                      <a:r>
                        <a:rPr lang="fr-BE" sz="1800" dirty="0"/>
                        <a:t>OUI</a:t>
                      </a:r>
                    </a:p>
                  </a:txBody>
                  <a:tcPr anchor="ctr"/>
                </a:tc>
                <a:tc>
                  <a:txBody>
                    <a:bodyPr/>
                    <a:lstStyle/>
                    <a:p>
                      <a:pPr algn="ctr"/>
                      <a:r>
                        <a:rPr lang="fr-BE" sz="1800" dirty="0"/>
                        <a:t>OUI</a:t>
                      </a:r>
                    </a:p>
                  </a:txBody>
                  <a:tcPr anchor="ctr"/>
                </a:tc>
                <a:tc>
                  <a:txBody>
                    <a:bodyPr/>
                    <a:lstStyle/>
                    <a:p>
                      <a:pPr algn="ctr"/>
                      <a:r>
                        <a:rPr lang="fr-BE" sz="1800" dirty="0"/>
                        <a:t>OUI</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OUI</a:t>
                      </a:r>
                    </a:p>
                  </a:txBody>
                  <a:tcPr anchor="ctr"/>
                </a:tc>
                <a:extLst>
                  <a:ext uri="{0D108BD9-81ED-4DB2-BD59-A6C34878D82A}">
                    <a16:rowId xmlns:a16="http://schemas.microsoft.com/office/drawing/2014/main" val="10003"/>
                  </a:ext>
                </a:extLst>
              </a:tr>
              <a:tr h="370840">
                <a:tc>
                  <a:txBody>
                    <a:bodyPr/>
                    <a:lstStyle/>
                    <a:p>
                      <a:r>
                        <a:rPr lang="fr-BE" sz="1400" dirty="0">
                          <a:solidFill>
                            <a:schemeClr val="bg1"/>
                          </a:solidFill>
                        </a:rPr>
                        <a:t>YEAR-MONTH</a:t>
                      </a:r>
                    </a:p>
                  </a:txBody>
                  <a:tcPr>
                    <a:solidFill>
                      <a:schemeClr val="bg2">
                        <a:lumMod val="50000"/>
                      </a:schemeClr>
                    </a:solidFill>
                  </a:tcP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OUI</a:t>
                      </a:r>
                    </a:p>
                  </a:txBody>
                  <a:tcPr anchor="ctr"/>
                </a:tc>
                <a:tc>
                  <a:txBody>
                    <a:bodyPr/>
                    <a:lstStyle/>
                    <a:p>
                      <a:pPr algn="ctr"/>
                      <a:r>
                        <a:rPr lang="fr-BE" sz="1800" dirty="0"/>
                        <a:t>NON</a:t>
                      </a:r>
                    </a:p>
                  </a:txBody>
                  <a:tcPr anchor="ctr"/>
                </a:tc>
                <a:tc>
                  <a:txBody>
                    <a:bodyPr/>
                    <a:lstStyle/>
                    <a:p>
                      <a:pPr algn="ctr"/>
                      <a:r>
                        <a:rPr lang="fr-BE" sz="1500" dirty="0"/>
                        <a:t>EXTRACT</a:t>
                      </a:r>
                    </a:p>
                  </a:txBody>
                  <a:tcPr anchor="ctr"/>
                </a:tc>
                <a:tc>
                  <a:txBody>
                    <a:bodyPr/>
                    <a:lstStyle/>
                    <a:p>
                      <a:pPr algn="ctr"/>
                      <a:r>
                        <a:rPr lang="fr-BE" sz="1800" dirty="0"/>
                        <a:t>OUI</a:t>
                      </a:r>
                    </a:p>
                  </a:txBody>
                  <a:tcPr anchor="ctr"/>
                </a:tc>
                <a:extLst>
                  <a:ext uri="{0D108BD9-81ED-4DB2-BD59-A6C34878D82A}">
                    <a16:rowId xmlns:a16="http://schemas.microsoft.com/office/drawing/2014/main" val="10004"/>
                  </a:ext>
                </a:extLst>
              </a:tr>
              <a:tr h="370840">
                <a:tc>
                  <a:txBody>
                    <a:bodyPr/>
                    <a:lstStyle/>
                    <a:p>
                      <a:r>
                        <a:rPr lang="fr-BE" sz="1400" dirty="0">
                          <a:solidFill>
                            <a:schemeClr val="bg1"/>
                          </a:solidFill>
                        </a:rPr>
                        <a:t>DAY-TIME</a:t>
                      </a:r>
                    </a:p>
                  </a:txBody>
                  <a:tcPr>
                    <a:solidFill>
                      <a:schemeClr val="bg2">
                        <a:lumMod val="50000"/>
                      </a:schemeClr>
                    </a:solidFill>
                  </a:tcP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OUI</a:t>
                      </a:r>
                    </a:p>
                  </a:txBody>
                  <a:tcPr anchor="ctr"/>
                </a:tc>
                <a:tc>
                  <a:txBody>
                    <a:bodyPr/>
                    <a:lstStyle/>
                    <a:p>
                      <a:pPr algn="ctr"/>
                      <a:r>
                        <a:rPr lang="fr-BE" sz="1500" dirty="0"/>
                        <a:t>EXTRACT</a:t>
                      </a:r>
                    </a:p>
                  </a:txBody>
                  <a:tcPr anchor="ctr"/>
                </a:tc>
                <a:tc>
                  <a:txBody>
                    <a:bodyPr/>
                    <a:lstStyle/>
                    <a:p>
                      <a:pPr algn="ctr"/>
                      <a:r>
                        <a:rPr lang="fr-BE" sz="1800" dirty="0"/>
                        <a:t>OUI</a:t>
                      </a:r>
                    </a:p>
                  </a:txBody>
                  <a:tcPr anchor="ctr"/>
                </a:tc>
                <a:extLst>
                  <a:ext uri="{0D108BD9-81ED-4DB2-BD59-A6C34878D82A}">
                    <a16:rowId xmlns:a16="http://schemas.microsoft.com/office/drawing/2014/main" val="10005"/>
                  </a:ext>
                </a:extLst>
              </a:tr>
              <a:tr h="370840">
                <a:tc>
                  <a:txBody>
                    <a:bodyPr/>
                    <a:lstStyle/>
                    <a:p>
                      <a:r>
                        <a:rPr lang="fr-BE" sz="1400" dirty="0">
                          <a:solidFill>
                            <a:schemeClr val="bg1"/>
                          </a:solidFill>
                        </a:rPr>
                        <a:t>NUMERIQUE</a:t>
                      </a:r>
                    </a:p>
                  </a:txBody>
                  <a:tcPr>
                    <a:solidFill>
                      <a:schemeClr val="bg2">
                        <a:lumMod val="50000"/>
                      </a:schemeClr>
                    </a:solidFill>
                  </a:tcP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NON</a:t>
                      </a:r>
                    </a:p>
                  </a:txBody>
                  <a:tcPr anchor="ctr"/>
                </a:tc>
                <a:tc>
                  <a:txBody>
                    <a:bodyPr/>
                    <a:lstStyle/>
                    <a:p>
                      <a:pPr algn="ctr"/>
                      <a:r>
                        <a:rPr lang="fr-BE" sz="1800" dirty="0"/>
                        <a:t>CAST</a:t>
                      </a:r>
                    </a:p>
                  </a:txBody>
                  <a:tcPr anchor="ctr"/>
                </a:tc>
                <a:tc>
                  <a:txBody>
                    <a:bodyPr/>
                    <a:lstStyle/>
                    <a:p>
                      <a:pPr algn="ctr"/>
                      <a:r>
                        <a:rPr lang="fr-BE" sz="1800" dirty="0"/>
                        <a:t>CAST</a:t>
                      </a:r>
                    </a:p>
                  </a:txBody>
                  <a:tcPr anchor="ctr"/>
                </a:tc>
                <a:tc>
                  <a:txBody>
                    <a:bodyPr/>
                    <a:lstStyle/>
                    <a:p>
                      <a:pPr algn="ctr"/>
                      <a:r>
                        <a:rPr lang="fr-BE" sz="1800" dirty="0"/>
                        <a:t>OUI</a:t>
                      </a:r>
                    </a:p>
                  </a:txBody>
                  <a:tcPr anchor="ctr"/>
                </a:tc>
                <a:tc>
                  <a:txBody>
                    <a:bodyPr/>
                    <a:lstStyle/>
                    <a:p>
                      <a:pPr algn="ctr"/>
                      <a:r>
                        <a:rPr lang="fr-BE" sz="1800" dirty="0"/>
                        <a:t>OUI</a:t>
                      </a:r>
                    </a:p>
                  </a:txBody>
                  <a:tcPr anchor="ctr"/>
                </a:tc>
                <a:extLst>
                  <a:ext uri="{0D108BD9-81ED-4DB2-BD59-A6C34878D82A}">
                    <a16:rowId xmlns:a16="http://schemas.microsoft.com/office/drawing/2014/main" val="10006"/>
                  </a:ext>
                </a:extLst>
              </a:tr>
              <a:tr h="370840">
                <a:tc>
                  <a:txBody>
                    <a:bodyPr/>
                    <a:lstStyle/>
                    <a:p>
                      <a:r>
                        <a:rPr lang="fr-BE" sz="1400" dirty="0">
                          <a:solidFill>
                            <a:schemeClr val="bg1"/>
                          </a:solidFill>
                        </a:rPr>
                        <a:t>TEXTE</a:t>
                      </a:r>
                    </a:p>
                  </a:txBody>
                  <a:tcPr>
                    <a:solidFill>
                      <a:schemeClr val="bg2">
                        <a:lumMod val="50000"/>
                      </a:schemeClr>
                    </a:solidFill>
                  </a:tcPr>
                </a:tc>
                <a:tc>
                  <a:txBody>
                    <a:bodyPr/>
                    <a:lstStyle/>
                    <a:p>
                      <a:pPr algn="ctr"/>
                      <a:r>
                        <a:rPr lang="fr-BE" sz="1800" dirty="0"/>
                        <a:t>OUI</a:t>
                      </a:r>
                    </a:p>
                  </a:txBody>
                  <a:tcPr anchor="ctr"/>
                </a:tc>
                <a:tc>
                  <a:txBody>
                    <a:bodyPr/>
                    <a:lstStyle/>
                    <a:p>
                      <a:pPr algn="ctr"/>
                      <a:r>
                        <a:rPr lang="fr-BE" sz="1800" dirty="0"/>
                        <a:t>OUI</a:t>
                      </a:r>
                    </a:p>
                  </a:txBody>
                  <a:tcPr anchor="ctr"/>
                </a:tc>
                <a:tc>
                  <a:txBody>
                    <a:bodyPr/>
                    <a:lstStyle/>
                    <a:p>
                      <a:pPr algn="ctr"/>
                      <a:r>
                        <a:rPr lang="fr-BE" sz="1800" dirty="0"/>
                        <a:t>OUI</a:t>
                      </a:r>
                    </a:p>
                  </a:txBody>
                  <a:tcPr anchor="ctr"/>
                </a:tc>
                <a:tc>
                  <a:txBody>
                    <a:bodyPr/>
                    <a:lstStyle/>
                    <a:p>
                      <a:pPr algn="ctr"/>
                      <a:r>
                        <a:rPr lang="fr-BE" sz="1800" dirty="0"/>
                        <a:t>OUI</a:t>
                      </a:r>
                    </a:p>
                  </a:txBody>
                  <a:tcPr anchor="ctr"/>
                </a:tc>
                <a:tc>
                  <a:txBody>
                    <a:bodyPr/>
                    <a:lstStyle/>
                    <a:p>
                      <a:pPr algn="ctr"/>
                      <a:r>
                        <a:rPr lang="fr-BE" sz="1800" dirty="0"/>
                        <a:t>OUI</a:t>
                      </a:r>
                    </a:p>
                  </a:txBody>
                  <a:tcPr anchor="ctr"/>
                </a:tc>
                <a:tc>
                  <a:txBody>
                    <a:bodyPr/>
                    <a:lstStyle/>
                    <a:p>
                      <a:pPr algn="ctr"/>
                      <a:r>
                        <a:rPr lang="fr-BE" sz="1800" dirty="0"/>
                        <a:t>OUI</a:t>
                      </a:r>
                    </a:p>
                  </a:txBody>
                  <a:tcPr anchor="ctr"/>
                </a:tc>
                <a:tc>
                  <a:txBody>
                    <a:bodyPr/>
                    <a:lstStyle/>
                    <a:p>
                      <a:pPr algn="ctr"/>
                      <a:r>
                        <a:rPr lang="fr-BE" sz="1800" dirty="0"/>
                        <a:t>OUI</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716923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t">
            <a:normAutofit/>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de dates et temps (fct de conversion)</a:t>
            </a:r>
          </a:p>
          <a:p>
            <a:pPr marL="0" indent="0">
              <a:buNone/>
            </a:pPr>
            <a:endParaRPr lang="fr-BE" sz="1000" dirty="0"/>
          </a:p>
          <a:p>
            <a:pPr marL="297180" lvl="1" indent="0">
              <a:buNone/>
            </a:pPr>
            <a:r>
              <a:rPr lang="fr-BE" dirty="0"/>
              <a:t>Lors d'une conversion de </a:t>
            </a:r>
          </a:p>
          <a:p>
            <a:pPr lvl="1" indent="-342900"/>
            <a:r>
              <a:rPr lang="fr-BE" dirty="0"/>
              <a:t>DATE en TIMESTAMP, la partie TIME est initialisée à 00:00:00.00</a:t>
            </a:r>
          </a:p>
          <a:p>
            <a:pPr lvl="1" indent="-342900"/>
            <a:r>
              <a:rPr lang="fr-BE" dirty="0"/>
              <a:t>TIME en TIMESTAMP, la partie DATE est initialisée à CURRENT_DATE</a:t>
            </a:r>
          </a:p>
          <a:p>
            <a:pPr lvl="1" indent="-342900"/>
            <a:r>
              <a:rPr lang="fr-BE" dirty="0"/>
              <a:t>TIMESTAMP en TIME, on laisse tomber la partie DATE</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19832513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0" y="2051998"/>
            <a:ext cx="7490909" cy="4321505"/>
          </a:xfrm>
        </p:spPr>
        <p:txBody>
          <a:bodyPr anchor="t">
            <a:normAutofit fontScale="92500" lnSpcReduction="10000"/>
          </a:bodyPr>
          <a:lstStyle/>
          <a:p>
            <a:pPr indent="-342900">
              <a:buFont typeface="Wingdings" panose="05000000000000000000" pitchFamily="2" charset="2"/>
              <a:buChar char="Ø"/>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de dates et temps (fct de conversion)</a:t>
            </a:r>
          </a:p>
          <a:p>
            <a:pPr marL="0" indent="0">
              <a:buNone/>
            </a:pPr>
            <a:endParaRPr lang="fr-BE" sz="1000" dirty="0"/>
          </a:p>
          <a:p>
            <a:pPr lvl="1" indent="-342900"/>
            <a:r>
              <a:rPr lang="fr-BE" dirty="0"/>
              <a:t>La fonction CAST permet de convertir un numérique vers une donnée de type </a:t>
            </a:r>
            <a:r>
              <a:rPr lang="fr-BE" i="1" dirty="0" err="1"/>
              <a:t>datetime</a:t>
            </a:r>
            <a:r>
              <a:rPr lang="fr-BE" dirty="0"/>
              <a:t> (DATE, TIME, TIMESTAMP) ou </a:t>
            </a:r>
            <a:r>
              <a:rPr lang="fr-BE" i="1" dirty="0" err="1"/>
              <a:t>interval</a:t>
            </a:r>
            <a:r>
              <a:rPr lang="fr-BE" dirty="0"/>
              <a:t> (année-mois ou jour-temps)</a:t>
            </a:r>
          </a:p>
          <a:p>
            <a:pPr marL="297180" lvl="1" indent="0">
              <a:buNone/>
            </a:pPr>
            <a:r>
              <a:rPr lang="fr-BE" dirty="0"/>
              <a:t>	</a:t>
            </a:r>
            <a:r>
              <a:rPr lang="fr-BE" sz="1900" b="1" dirty="0">
                <a:latin typeface="Courier New" panose="02070309020205020404" pitchFamily="49" charset="0"/>
                <a:cs typeface="Courier New" panose="02070309020205020404" pitchFamily="49" charset="0"/>
              </a:rPr>
              <a:t>CAST (</a:t>
            </a:r>
            <a:r>
              <a:rPr lang="fr-BE" sz="1900" b="1" i="1" dirty="0">
                <a:latin typeface="Courier New" panose="02070309020205020404" pitchFamily="49" charset="0"/>
                <a:cs typeface="Courier New" panose="02070309020205020404" pitchFamily="49" charset="0"/>
              </a:rPr>
              <a:t>expression</a:t>
            </a:r>
            <a:r>
              <a:rPr lang="fr-BE" sz="1900" b="1" dirty="0">
                <a:latin typeface="Courier New" panose="02070309020205020404" pitchFamily="49" charset="0"/>
                <a:cs typeface="Courier New" panose="02070309020205020404" pitchFamily="49" charset="0"/>
              </a:rPr>
              <a:t> AS </a:t>
            </a:r>
            <a:r>
              <a:rPr lang="fr-BE" sz="1900" b="1" i="1" dirty="0" err="1">
                <a:latin typeface="Courier New" panose="02070309020205020404" pitchFamily="49" charset="0"/>
                <a:cs typeface="Courier New" panose="02070309020205020404" pitchFamily="49" charset="0"/>
              </a:rPr>
              <a:t>type_de_donnée</a:t>
            </a:r>
            <a:r>
              <a:rPr lang="fr-BE" sz="1900" b="1" dirty="0">
                <a:latin typeface="Courier New" panose="02070309020205020404" pitchFamily="49" charset="0"/>
                <a:cs typeface="Courier New" panose="02070309020205020404" pitchFamily="49" charset="0"/>
              </a:rPr>
              <a:t> | </a:t>
            </a:r>
            <a:r>
              <a:rPr lang="fr-BE" sz="1900" b="1" i="1" dirty="0">
                <a:latin typeface="Courier New" panose="02070309020205020404" pitchFamily="49" charset="0"/>
                <a:cs typeface="Courier New" panose="02070309020205020404" pitchFamily="49" charset="0"/>
              </a:rPr>
              <a:t> </a:t>
            </a:r>
          </a:p>
          <a:p>
            <a:pPr marL="297180" lvl="1" indent="0">
              <a:buNone/>
            </a:pPr>
            <a:r>
              <a:rPr lang="fr-BE" sz="1900" b="1" i="1" dirty="0">
                <a:latin typeface="Courier New" panose="02070309020205020404" pitchFamily="49" charset="0"/>
                <a:cs typeface="Courier New" panose="02070309020205020404" pitchFamily="49" charset="0"/>
              </a:rPr>
              <a:t>		domaine</a:t>
            </a:r>
            <a:r>
              <a:rPr lang="fr-BE" sz="1900" b="1" dirty="0">
                <a:latin typeface="Courier New" panose="02070309020205020404" pitchFamily="49" charset="0"/>
                <a:cs typeface="Courier New" panose="02070309020205020404" pitchFamily="49" charset="0"/>
              </a:rPr>
              <a:t>)</a:t>
            </a:r>
          </a:p>
          <a:p>
            <a:pPr lvl="1" indent="-342900"/>
            <a:r>
              <a:rPr lang="fr-BE" dirty="0"/>
              <a:t>La fonction EXTRACT permet d'extraire l'année, le mois, le jour, les heures, minutes, secondes d'une donnée de type </a:t>
            </a:r>
            <a:r>
              <a:rPr lang="fr-BE" i="1" dirty="0" err="1"/>
              <a:t>datetime</a:t>
            </a:r>
            <a:r>
              <a:rPr lang="fr-BE" dirty="0"/>
              <a:t> ou </a:t>
            </a:r>
            <a:r>
              <a:rPr lang="fr-BE" i="1" dirty="0" err="1"/>
              <a:t>interval</a:t>
            </a:r>
            <a:endParaRPr lang="fr-BE" i="1" dirty="0"/>
          </a:p>
          <a:p>
            <a:pPr marL="297180" lvl="1" indent="0">
              <a:buNone/>
            </a:pPr>
            <a:r>
              <a:rPr lang="fr-BE" dirty="0"/>
              <a:t>	</a:t>
            </a:r>
            <a:r>
              <a:rPr lang="fr-BE" sz="2100" b="1" dirty="0">
                <a:latin typeface="Courier New" panose="02070309020205020404" pitchFamily="49" charset="0"/>
                <a:cs typeface="Courier New" panose="02070309020205020404" pitchFamily="49" charset="0"/>
              </a:rPr>
              <a:t>EXTRACT ({YEAR | MONTH | DAY | HOUR | </a:t>
            </a:r>
          </a:p>
          <a:p>
            <a:pPr marL="297180" lvl="1" indent="0">
              <a:buNone/>
            </a:pPr>
            <a:r>
              <a:rPr lang="fr-BE" sz="2100" b="1" dirty="0">
                <a:latin typeface="Courier New" panose="02070309020205020404" pitchFamily="49" charset="0"/>
                <a:cs typeface="Courier New" panose="02070309020205020404" pitchFamily="49" charset="0"/>
              </a:rPr>
              <a:t>		    MINUTE | SECOND}</a:t>
            </a:r>
          </a:p>
          <a:p>
            <a:pPr marL="297180" lvl="1" indent="0">
              <a:buNone/>
            </a:pPr>
            <a:r>
              <a:rPr lang="fr-BE" sz="2100" b="1" dirty="0">
                <a:latin typeface="Courier New" panose="02070309020205020404" pitchFamily="49" charset="0"/>
                <a:cs typeface="Courier New" panose="02070309020205020404" pitchFamily="49" charset="0"/>
              </a:rPr>
              <a:t>	FROM [</a:t>
            </a:r>
            <a:r>
              <a:rPr lang="fr-BE" sz="2100" b="1" dirty="0" err="1">
                <a:latin typeface="Courier New" panose="02070309020205020404" pitchFamily="49" charset="0"/>
                <a:cs typeface="Courier New" panose="02070309020205020404" pitchFamily="49" charset="0"/>
              </a:rPr>
              <a:t>datetime_value_expression</a:t>
            </a:r>
            <a:r>
              <a:rPr lang="fr-BE" sz="2100" b="1" dirty="0">
                <a:latin typeface="Courier New" panose="02070309020205020404" pitchFamily="49" charset="0"/>
                <a:cs typeface="Courier New" panose="02070309020205020404" pitchFamily="49" charset="0"/>
              </a:rPr>
              <a:t> | </a:t>
            </a:r>
          </a:p>
          <a:p>
            <a:pPr marL="297180" lvl="1" indent="0">
              <a:buNone/>
            </a:pPr>
            <a:r>
              <a:rPr lang="fr-BE" sz="2100" b="1" dirty="0">
                <a:latin typeface="Courier New" panose="02070309020205020404" pitchFamily="49" charset="0"/>
                <a:cs typeface="Courier New" panose="02070309020205020404" pitchFamily="49" charset="0"/>
              </a:rPr>
              <a:t>		</a:t>
            </a:r>
            <a:r>
              <a:rPr lang="fr-BE" sz="2100" b="1" dirty="0" err="1">
                <a:latin typeface="Courier New" panose="02070309020205020404" pitchFamily="49" charset="0"/>
                <a:cs typeface="Courier New" panose="02070309020205020404" pitchFamily="49" charset="0"/>
              </a:rPr>
              <a:t>interval_value_expression</a:t>
            </a:r>
            <a:r>
              <a:rPr lang="fr-BE" sz="2100" b="1" dirty="0">
                <a:latin typeface="Courier New" panose="02070309020205020404" pitchFamily="49" charset="0"/>
                <a:cs typeface="Courier New" panose="02070309020205020404" pitchFamily="49" charset="0"/>
              </a:rPr>
              <a:t>})</a:t>
            </a:r>
          </a:p>
          <a:p>
            <a:pPr lvl="1" indent="-342900"/>
            <a:endParaRPr lang="fr-BE" dirty="0"/>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4000609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587162" cy="4457984"/>
          </a:xfrm>
        </p:spPr>
        <p:txBody>
          <a:bodyPr anchor="t">
            <a:normAutofit fontScale="92500" lnSpcReduction="20000"/>
          </a:bodyPr>
          <a:lstStyle/>
          <a:p>
            <a:pPr indent="-342900">
              <a:buFont typeface="Wingdings" panose="05000000000000000000" pitchFamily="2" charset="2"/>
              <a:buChar char="Ø"/>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de dates et temps (fct de conversion)</a:t>
            </a:r>
          </a:p>
          <a:p>
            <a:pPr marL="0" indent="0">
              <a:buNone/>
            </a:pPr>
            <a:endParaRPr lang="fr-BE" sz="1000" dirty="0"/>
          </a:p>
          <a:p>
            <a:pPr marL="0" indent="0">
              <a:buNone/>
            </a:pPr>
            <a:r>
              <a:rPr lang="fr-BE" sz="2200" dirty="0"/>
              <a:t>Exemples :</a:t>
            </a:r>
          </a:p>
          <a:p>
            <a:pPr marL="0" indent="0">
              <a:buNone/>
            </a:pPr>
            <a:endParaRPr lang="fr-BE" sz="1900" dirty="0"/>
          </a:p>
          <a:p>
            <a:pPr marL="0" indent="0">
              <a:buNone/>
            </a:pPr>
            <a:r>
              <a:rPr lang="fr-BE" sz="1900" b="1" dirty="0">
                <a:latin typeface="Courier New" panose="02070309020205020404" pitchFamily="49" charset="0"/>
                <a:cs typeface="Courier New" panose="02070309020205020404" pitchFamily="49" charset="0"/>
              </a:rPr>
              <a:t>CAST ('10/11/2017' AS DATE)</a:t>
            </a:r>
          </a:p>
          <a:p>
            <a:pPr marL="0" indent="0">
              <a:buNone/>
            </a:pPr>
            <a:r>
              <a:rPr lang="fr-BE" sz="2200" b="1" dirty="0">
                <a:cs typeface="Courier New" panose="02070309020205020404" pitchFamily="49" charset="0"/>
              </a:rPr>
              <a:t>Résultat : </a:t>
            </a:r>
            <a:r>
              <a:rPr lang="fr-BE" sz="1900" b="1" dirty="0">
                <a:solidFill>
                  <a:schemeClr val="bg2">
                    <a:lumMod val="50000"/>
                  </a:schemeClr>
                </a:solidFill>
                <a:latin typeface="Courier New" panose="02070309020205020404" pitchFamily="49" charset="0"/>
                <a:cs typeface="Courier New" panose="02070309020205020404" pitchFamily="49" charset="0"/>
              </a:rPr>
              <a:t>10/11/2017 00:00:00</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CAST ('10/11/2017' AS TIMESTAMP)</a:t>
            </a:r>
          </a:p>
          <a:p>
            <a:pPr marL="0" indent="0">
              <a:buNone/>
            </a:pPr>
            <a:r>
              <a:rPr lang="fr-BE" sz="2000" b="1" dirty="0">
                <a:cs typeface="Courier New" panose="02070309020205020404" pitchFamily="49" charset="0"/>
              </a:rPr>
              <a:t>Résultat : </a:t>
            </a:r>
            <a:r>
              <a:rPr lang="fr-BE" sz="1900" b="1" dirty="0">
                <a:solidFill>
                  <a:schemeClr val="bg2">
                    <a:lumMod val="50000"/>
                  </a:schemeClr>
                </a:solidFill>
                <a:latin typeface="Courier New" panose="02070309020205020404" pitchFamily="49" charset="0"/>
                <a:cs typeface="Courier New" panose="02070309020205020404" pitchFamily="49" charset="0"/>
              </a:rPr>
              <a:t>10/11/2017 00:00:00.000000</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CAST ('01 00:00:00' AS INTERVAL DAY TO SECOND)</a:t>
            </a:r>
          </a:p>
          <a:p>
            <a:pPr marL="0" indent="0">
              <a:buNone/>
            </a:pPr>
            <a:r>
              <a:rPr lang="fr-BE" sz="2000" b="1" dirty="0">
                <a:cs typeface="Courier New" panose="02070309020205020404" pitchFamily="49" charset="0"/>
              </a:rPr>
              <a:t>Résultat : </a:t>
            </a:r>
            <a:r>
              <a:rPr lang="fr-BE" sz="1900" b="1" dirty="0">
                <a:solidFill>
                  <a:schemeClr val="bg2">
                    <a:lumMod val="50000"/>
                  </a:schemeClr>
                </a:solidFill>
                <a:latin typeface="Courier New" panose="02070309020205020404" pitchFamily="49" charset="0"/>
                <a:cs typeface="Courier New" panose="02070309020205020404" pitchFamily="49" charset="0"/>
              </a:rPr>
              <a:t>+01 00:00:00.000000</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CAST('01-11' As INTERVAL YEAR TO MONTH)</a:t>
            </a:r>
          </a:p>
          <a:p>
            <a:pPr marL="0" indent="0">
              <a:buNone/>
            </a:pPr>
            <a:r>
              <a:rPr lang="fr-BE" sz="2000" b="1" dirty="0">
                <a:cs typeface="Courier New" panose="02070309020205020404" pitchFamily="49" charset="0"/>
              </a:rPr>
              <a:t>Résultat : </a:t>
            </a:r>
            <a:r>
              <a:rPr lang="fr-BE" sz="1900" b="1" dirty="0">
                <a:solidFill>
                  <a:schemeClr val="bg2">
                    <a:lumMod val="50000"/>
                  </a:schemeClr>
                </a:solidFill>
                <a:latin typeface="Courier New" panose="02070309020205020404" pitchFamily="49" charset="0"/>
                <a:cs typeface="Courier New" panose="02070309020205020404" pitchFamily="49" charset="0"/>
              </a:rPr>
              <a:t>+01-11</a:t>
            </a:r>
            <a:endParaRPr lang="fr-BE" dirty="0">
              <a:solidFill>
                <a:schemeClr val="bg2">
                  <a:lumMod val="50000"/>
                </a:schemeClr>
              </a:solidFill>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28902323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625496" cy="4313175"/>
          </a:xfrm>
        </p:spPr>
        <p:txBody>
          <a:bodyPr anchor="t">
            <a:normAutofit fontScale="92500" lnSpcReduction="10000"/>
          </a:bodyPr>
          <a:lstStyle/>
          <a:p>
            <a:pPr indent="-342900">
              <a:buFont typeface="Wingdings" panose="05000000000000000000" pitchFamily="2" charset="2"/>
              <a:buChar char="Ø"/>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de dates et temps (fct de conversion)</a:t>
            </a:r>
          </a:p>
          <a:p>
            <a:pPr marL="0" indent="0">
              <a:buNone/>
            </a:pPr>
            <a:endParaRPr lang="fr-BE" sz="1000" dirty="0"/>
          </a:p>
          <a:p>
            <a:pPr marL="0" indent="0">
              <a:buNone/>
            </a:pPr>
            <a:r>
              <a:rPr lang="fr-BE" sz="1900" b="1" dirty="0">
                <a:latin typeface="Courier New" panose="02070309020205020404" pitchFamily="49" charset="0"/>
                <a:cs typeface="Courier New" panose="02070309020205020404" pitchFamily="49" charset="0"/>
              </a:rPr>
              <a:t>ALTER SESSION</a:t>
            </a:r>
          </a:p>
          <a:p>
            <a:pPr marL="0" indent="0">
              <a:buNone/>
            </a:pPr>
            <a:r>
              <a:rPr lang="fr-BE" sz="1900" b="1" dirty="0">
                <a:latin typeface="Courier New" panose="02070309020205020404" pitchFamily="49" charset="0"/>
                <a:cs typeface="Courier New" panose="02070309020205020404" pitchFamily="49" charset="0"/>
              </a:rPr>
              <a:t>  SET NLS_DATE_FORMAT = 'DD/MM/YYYY HH24:MI:SS';</a:t>
            </a:r>
          </a:p>
          <a:p>
            <a:pPr marL="0" indent="0">
              <a:buNone/>
            </a:pPr>
            <a:r>
              <a:rPr lang="fr-BE" sz="1900" b="1" dirty="0">
                <a:latin typeface="Courier New" panose="02070309020205020404" pitchFamily="49" charset="0"/>
                <a:cs typeface="Courier New" panose="02070309020205020404" pitchFamily="49" charset="0"/>
              </a:rPr>
              <a:t>ALTER SESSION</a:t>
            </a:r>
          </a:p>
          <a:p>
            <a:pPr marL="0" indent="0">
              <a:buNone/>
            </a:pPr>
            <a:r>
              <a:rPr lang="fr-BE" sz="1900" b="1" dirty="0">
                <a:latin typeface="Courier New" panose="02070309020205020404" pitchFamily="49" charset="0"/>
                <a:cs typeface="Courier New" panose="02070309020205020404" pitchFamily="49" charset="0"/>
              </a:rPr>
              <a:t>  SET NLS_TIMESTAMP_FORMAT = 'DD/MM/YYYY HH24:MI:SS.FF';</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a:t>
            </a:r>
            <a:r>
              <a:rPr lang="fr-BE" sz="1900" b="1" i="1" dirty="0">
                <a:latin typeface="Courier New" panose="02070309020205020404" pitchFamily="49" charset="0"/>
                <a:cs typeface="Courier New" panose="02070309020205020404" pitchFamily="49" charset="0"/>
              </a:rPr>
              <a:t>TO_DATE</a:t>
            </a:r>
            <a:r>
              <a:rPr lang="fr-BE" sz="1900" b="1" dirty="0">
                <a:latin typeface="Courier New" panose="02070309020205020404" pitchFamily="49" charset="0"/>
                <a:cs typeface="Courier New" panose="02070309020205020404" pitchFamily="49" charset="0"/>
              </a:rPr>
              <a:t> ('10/11/2017', 'DD/MM/YYYY') FROM DUAL;</a:t>
            </a:r>
          </a:p>
          <a:p>
            <a:pPr marL="0" indent="0">
              <a:buNone/>
            </a:pPr>
            <a:r>
              <a:rPr lang="fr-BE" sz="2200" b="1" dirty="0">
                <a:cs typeface="Courier New" panose="02070309020205020404" pitchFamily="49" charset="0"/>
              </a:rPr>
              <a:t>Résultat : </a:t>
            </a:r>
            <a:r>
              <a:rPr lang="fr-BE" sz="1900" b="1" dirty="0">
                <a:solidFill>
                  <a:schemeClr val="bg2">
                    <a:lumMod val="50000"/>
                  </a:schemeClr>
                </a:solidFill>
                <a:latin typeface="Courier New" panose="02070309020205020404" pitchFamily="49" charset="0"/>
                <a:cs typeface="Courier New" panose="02070309020205020404" pitchFamily="49" charset="0"/>
              </a:rPr>
              <a:t>10/11/2017 00:00:00</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a:t>
            </a:r>
            <a:r>
              <a:rPr lang="fr-BE" sz="1900" b="1" i="1" dirty="0">
                <a:latin typeface="Courier New" panose="02070309020205020404" pitchFamily="49" charset="0"/>
                <a:cs typeface="Courier New" panose="02070309020205020404" pitchFamily="49" charset="0"/>
              </a:rPr>
              <a:t>TO_TIMESTAMP</a:t>
            </a:r>
            <a:r>
              <a:rPr lang="fr-BE" sz="1900" b="1" dirty="0">
                <a:latin typeface="Courier New" panose="02070309020205020404" pitchFamily="49" charset="0"/>
                <a:cs typeface="Courier New" panose="02070309020205020404" pitchFamily="49" charset="0"/>
              </a:rPr>
              <a:t> ('10/11/2017', 'DD/MM/YYYY') FROM DUAL;</a:t>
            </a:r>
          </a:p>
          <a:p>
            <a:pPr marL="0" indent="0">
              <a:buNone/>
            </a:pPr>
            <a:r>
              <a:rPr lang="fr-BE" sz="2200" b="1" dirty="0">
                <a:cs typeface="Courier New" panose="02070309020205020404" pitchFamily="49" charset="0"/>
              </a:rPr>
              <a:t>Résultat : </a:t>
            </a:r>
            <a:r>
              <a:rPr lang="fr-BE" sz="1900" b="1" dirty="0">
                <a:solidFill>
                  <a:schemeClr val="bg2">
                    <a:lumMod val="50000"/>
                  </a:schemeClr>
                </a:solidFill>
                <a:latin typeface="Courier New" panose="02070309020205020404" pitchFamily="49" charset="0"/>
                <a:cs typeface="Courier New" panose="02070309020205020404" pitchFamily="49" charset="0"/>
              </a:rPr>
              <a:t>10/11/2017 00:00:00.000000</a:t>
            </a:r>
          </a:p>
          <a:p>
            <a:pPr marL="0" indent="0">
              <a:buNone/>
            </a:pPr>
            <a:endParaRPr lang="fr-BE" sz="19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9556331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a:xfrm>
            <a:off x="1043491" y="2051998"/>
            <a:ext cx="7494868" cy="4313175"/>
          </a:xfrm>
        </p:spPr>
        <p:txBody>
          <a:bodyPr anchor="t">
            <a:normAutofit fontScale="92500" lnSpcReduction="10000"/>
          </a:bodyPr>
          <a:lstStyle/>
          <a:p>
            <a:pPr indent="-342900">
              <a:buFont typeface="Wingdings" panose="05000000000000000000" pitchFamily="2" charset="2"/>
              <a:buChar char="Ø"/>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Expressions de dates et temps (fct de conversion)</a:t>
            </a:r>
          </a:p>
          <a:p>
            <a:pPr marL="0" indent="0">
              <a:buNone/>
            </a:pPr>
            <a:endParaRPr lang="fr-BE" sz="1000" dirty="0"/>
          </a:p>
          <a:p>
            <a:pPr marL="0" indent="0">
              <a:buNone/>
            </a:pPr>
            <a:r>
              <a:rPr lang="fr-BE" sz="1900" b="1" dirty="0">
                <a:latin typeface="Courier New" panose="02070309020205020404" pitchFamily="49" charset="0"/>
                <a:cs typeface="Courier New" panose="02070309020205020404" pitchFamily="49" charset="0"/>
              </a:rPr>
              <a:t>ALTER SESSION</a:t>
            </a:r>
          </a:p>
          <a:p>
            <a:pPr marL="0" indent="0">
              <a:buNone/>
            </a:pPr>
            <a:r>
              <a:rPr lang="fr-BE" sz="1900" b="1" dirty="0">
                <a:latin typeface="Courier New" panose="02070309020205020404" pitchFamily="49" charset="0"/>
                <a:cs typeface="Courier New" panose="02070309020205020404" pitchFamily="49" charset="0"/>
              </a:rPr>
              <a:t>  SET NLS_DATE_FORMAT = 'DD/MM/YYYY HH24:MI:SS';</a:t>
            </a:r>
          </a:p>
          <a:p>
            <a:pPr marL="0" indent="0">
              <a:buNone/>
            </a:pPr>
            <a:r>
              <a:rPr lang="fr-BE" sz="1900" b="1" dirty="0">
                <a:latin typeface="Courier New" panose="02070309020205020404" pitchFamily="49" charset="0"/>
                <a:cs typeface="Courier New" panose="02070309020205020404" pitchFamily="49" charset="0"/>
              </a:rPr>
              <a:t>ALTER SESSION</a:t>
            </a:r>
          </a:p>
          <a:p>
            <a:pPr marL="0" indent="0">
              <a:buNone/>
            </a:pPr>
            <a:r>
              <a:rPr lang="fr-BE" sz="1900" b="1" dirty="0">
                <a:latin typeface="Courier New" panose="02070309020205020404" pitchFamily="49" charset="0"/>
                <a:cs typeface="Courier New" panose="02070309020205020404" pitchFamily="49" charset="0"/>
              </a:rPr>
              <a:t>  SET NLS_TIMESTAMP_FORMAT = 'DD/MM/YYYY HH24:MI:SS.FF';</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a:t>
            </a:r>
            <a:r>
              <a:rPr lang="fr-BE" sz="1900" b="1" i="1" dirty="0">
                <a:latin typeface="Courier New" panose="02070309020205020404" pitchFamily="49" charset="0"/>
                <a:cs typeface="Courier New" panose="02070309020205020404" pitchFamily="49" charset="0"/>
              </a:rPr>
              <a:t>NUMTODSINTERVAL</a:t>
            </a:r>
            <a:r>
              <a:rPr lang="fr-BE" sz="1900" b="1" dirty="0">
                <a:latin typeface="Courier New" panose="02070309020205020404" pitchFamily="49" charset="0"/>
                <a:cs typeface="Courier New" panose="02070309020205020404" pitchFamily="49" charset="0"/>
              </a:rPr>
              <a:t> (60*60*24, 'SECOND') FROM DUAL;</a:t>
            </a:r>
          </a:p>
          <a:p>
            <a:pPr marL="0" indent="0">
              <a:buNone/>
            </a:pPr>
            <a:r>
              <a:rPr lang="fr-BE" sz="2200" b="1" dirty="0">
                <a:cs typeface="Courier New" panose="02070309020205020404" pitchFamily="49" charset="0"/>
              </a:rPr>
              <a:t>Résultat : </a:t>
            </a:r>
            <a:r>
              <a:rPr lang="fr-BE" sz="1900" b="1" dirty="0">
                <a:solidFill>
                  <a:schemeClr val="bg2">
                    <a:lumMod val="50000"/>
                  </a:schemeClr>
                </a:solidFill>
                <a:latin typeface="Courier New" panose="02070309020205020404" pitchFamily="49" charset="0"/>
                <a:cs typeface="Courier New" panose="02070309020205020404" pitchFamily="49" charset="0"/>
              </a:rPr>
              <a:t>+000000001 00:00:00.000000000</a:t>
            </a:r>
          </a:p>
          <a:p>
            <a:pPr marL="0" indent="0">
              <a:buNone/>
            </a:pPr>
            <a:endParaRPr lang="fr-BE" sz="1900" b="1" dirty="0">
              <a:latin typeface="Courier New" panose="02070309020205020404" pitchFamily="49" charset="0"/>
              <a:cs typeface="Courier New" panose="02070309020205020404" pitchFamily="49" charset="0"/>
            </a:endParaRPr>
          </a:p>
          <a:p>
            <a:pPr marL="0" indent="0">
              <a:buNone/>
            </a:pPr>
            <a:r>
              <a:rPr lang="fr-BE" sz="1900" b="1" dirty="0">
                <a:latin typeface="Courier New" panose="02070309020205020404" pitchFamily="49" charset="0"/>
                <a:cs typeface="Courier New" panose="02070309020205020404" pitchFamily="49" charset="0"/>
              </a:rPr>
              <a:t>SELECT </a:t>
            </a:r>
            <a:r>
              <a:rPr lang="fr-BE" sz="1900" b="1" i="1" dirty="0">
                <a:latin typeface="Courier New" panose="02070309020205020404" pitchFamily="49" charset="0"/>
                <a:cs typeface="Courier New" panose="02070309020205020404" pitchFamily="49" charset="0"/>
              </a:rPr>
              <a:t>NUMTOYMINTERVAL</a:t>
            </a:r>
            <a:r>
              <a:rPr lang="fr-BE" sz="1900" b="1" dirty="0">
                <a:latin typeface="Courier New" panose="02070309020205020404" pitchFamily="49" charset="0"/>
                <a:cs typeface="Courier New" panose="02070309020205020404" pitchFamily="49" charset="0"/>
              </a:rPr>
              <a:t> (94, 'MONTH') FROM DUAL;</a:t>
            </a:r>
          </a:p>
          <a:p>
            <a:pPr marL="0" indent="0">
              <a:buNone/>
            </a:pPr>
            <a:r>
              <a:rPr lang="fr-BE" sz="2200" b="1" dirty="0">
                <a:cs typeface="Courier New" panose="02070309020205020404" pitchFamily="49" charset="0"/>
              </a:rPr>
              <a:t>Résultat : </a:t>
            </a:r>
            <a:r>
              <a:rPr lang="fr-BE" sz="1900" b="1" dirty="0">
                <a:solidFill>
                  <a:schemeClr val="bg2">
                    <a:lumMod val="50000"/>
                  </a:schemeClr>
                </a:solidFill>
                <a:latin typeface="Courier New" panose="02070309020205020404" pitchFamily="49" charset="0"/>
                <a:cs typeface="Courier New" panose="02070309020205020404" pitchFamily="49" charset="0"/>
              </a:rPr>
              <a:t>+000000007-10</a:t>
            </a:r>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3243479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4. LMD</a:t>
            </a:r>
            <a:br>
              <a:rPr lang="fr-BE" dirty="0"/>
            </a:br>
            <a:r>
              <a:rPr lang="fr-BE" sz="3200" dirty="0"/>
              <a:t>4. Expressions SQL</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Expressions numériques</a:t>
            </a:r>
          </a:p>
          <a:p>
            <a:pPr indent="-342900">
              <a:buFont typeface="Wingdings" panose="05000000000000000000" pitchFamily="2" charset="2"/>
              <a:buChar char="Ø"/>
            </a:pPr>
            <a:r>
              <a:rPr lang="fr-BE" dirty="0"/>
              <a:t>Expressions caractères</a:t>
            </a:r>
          </a:p>
          <a:p>
            <a:pPr indent="-342900">
              <a:buFont typeface="Wingdings" panose="05000000000000000000" pitchFamily="2" charset="2"/>
              <a:buChar char="Ø"/>
            </a:pPr>
            <a:r>
              <a:rPr lang="fr-BE" dirty="0"/>
              <a:t>Opérateur CASE</a:t>
            </a:r>
          </a:p>
          <a:p>
            <a:pPr indent="-342900">
              <a:buFont typeface="Wingdings" panose="05000000000000000000" pitchFamily="2" charset="2"/>
              <a:buChar char="Ø"/>
            </a:pPr>
            <a:r>
              <a:rPr lang="fr-BE" dirty="0"/>
              <a:t>Expressions de dates et temps</a:t>
            </a:r>
          </a:p>
          <a:p>
            <a:pPr indent="-342900">
              <a:buFont typeface="Wingdings" panose="05000000000000000000" pitchFamily="2" charset="2"/>
              <a:buChar char="Ø"/>
            </a:pPr>
            <a:r>
              <a:rPr lang="fr-BE" dirty="0"/>
              <a:t>Temps et environnements distribués</a:t>
            </a:r>
          </a:p>
          <a:p>
            <a:pPr indent="-342900">
              <a:buFont typeface="Wingdings" panose="05000000000000000000" pitchFamily="2" charset="2"/>
              <a:buChar char="Ø"/>
            </a:pPr>
            <a:r>
              <a:rPr lang="fr-BE" dirty="0"/>
              <a:t>Expressions d'intervalles</a:t>
            </a:r>
          </a:p>
          <a:p>
            <a:pPr indent="-342900">
              <a:buFont typeface="Wingdings" panose="05000000000000000000" pitchFamily="2" charset="2"/>
              <a:buChar char="Ø"/>
            </a:pPr>
            <a:r>
              <a:rPr lang="fr-BE" dirty="0"/>
              <a:t>L'opérateur OVERLAPS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4 : LMD / 4. Expressions SQL</a:t>
            </a:r>
          </a:p>
        </p:txBody>
      </p:sp>
    </p:spTree>
    <p:extLst>
      <p:ext uri="{BB962C8B-B14F-4D97-AF65-F5344CB8AC3E}">
        <p14:creationId xmlns:p14="http://schemas.microsoft.com/office/powerpoint/2010/main" val="609713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Vert-Brun SGBD 2ème</Template>
  <TotalTime>101041</TotalTime>
  <Words>19283</Words>
  <Application>Microsoft Macintosh PowerPoint</Application>
  <PresentationFormat>Affichage à l'écran (4:3)</PresentationFormat>
  <Paragraphs>3013</Paragraphs>
  <Slides>201</Slides>
  <Notes>124</Notes>
  <HiddenSlides>2</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201</vt:i4>
      </vt:variant>
    </vt:vector>
  </HeadingPairs>
  <TitlesOfParts>
    <vt:vector size="211" baseType="lpstr">
      <vt:lpstr>Calibri</vt:lpstr>
      <vt:lpstr>Cambria Math</vt:lpstr>
      <vt:lpstr>Corbel</vt:lpstr>
      <vt:lpstr>Courier New</vt:lpstr>
      <vt:lpstr>Garamond</vt:lpstr>
      <vt:lpstr>Georgia</vt:lpstr>
      <vt:lpstr>Symbol</vt:lpstr>
      <vt:lpstr>Wingdings</vt:lpstr>
      <vt:lpstr>Wingdings 2</vt:lpstr>
      <vt:lpstr>Austin</vt:lpstr>
      <vt:lpstr>Systèmes de Gestion de Bases de Données</vt:lpstr>
      <vt:lpstr>Aperçu du contenu du cours</vt:lpstr>
      <vt:lpstr>Chapitre 4.  Langage de Manipulation des données (LMD)</vt:lpstr>
      <vt:lpstr>Chapitre 4. Le langage de manipulation des données</vt:lpstr>
      <vt:lpstr>Chapitre 4. LMD 1. Introduction</vt:lpstr>
      <vt:lpstr>Chapitre 4. LMD 1. Introduction</vt:lpstr>
      <vt:lpstr>Chapitre 4. LMD 1. Introduction</vt:lpstr>
      <vt:lpstr>Chapitre 4. LMD 1. Introduction</vt:lpstr>
      <vt:lpstr>Chapitre 4. Le langage de manipulation des données</vt:lpstr>
      <vt:lpstr>Chapitre 4. LMD 2. Recherche de base</vt:lpstr>
      <vt:lpstr>Chapitre 4. LMD 2. Recherche de base</vt:lpstr>
      <vt:lpstr>Chapitre 4. LMD 2. Recherche de base</vt:lpstr>
      <vt:lpstr>Chapitre 4. LMD 2. Recherche de base (Les apports de SQL2)</vt:lpstr>
      <vt:lpstr>Chapitre 4. LMD 2. Recherche de base (Les apports de SQL2)</vt:lpstr>
      <vt:lpstr>Chapitre 4. LMD 2. Recherche de base (Les apports de SQL2)</vt:lpstr>
      <vt:lpstr>Chapitre 4. LMD 2. Recherche de base (Les apports de SQL2)</vt:lpstr>
      <vt:lpstr>Chapitre 4. LMD 2. Recherche de base (opérateur LIKE)</vt:lpstr>
      <vt:lpstr>Chapitre 4. LMD 2. Recherche de base (opérateur LIKE)</vt:lpstr>
      <vt:lpstr>Chapitre 4. LMD 2. Recherche de base (opérateur LIKE)</vt:lpstr>
      <vt:lpstr>Chapitre 4. LMD 2. Recherche de base (opérateur LIKE)</vt:lpstr>
      <vt:lpstr>Chapitre 4. LMD 2. Recherche de base (La valeur NULL)</vt:lpstr>
      <vt:lpstr>Chapitre 4. LMD 2. Recherche de base (La valeur NULL)</vt:lpstr>
      <vt:lpstr>Chapitre 4. LMD 2. Recherche de base (La valeur NULL)</vt:lpstr>
      <vt:lpstr>Chapitre 4. LMD 2. Recherche de base (La valeur NULL)</vt:lpstr>
      <vt:lpstr>Chapitre 4. LMD 2. Recherche de base (La valeur NULL)</vt:lpstr>
      <vt:lpstr>Chapitre 4. LMD 2. Recherche de base (La valeur NULL)</vt:lpstr>
      <vt:lpstr>Chapitre 4. LMD 2. Recherche de base (La valeur NULL)</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LMD 2. Recherche de base (Union, intersection, différence)</vt:lpstr>
      <vt:lpstr>Chapitre 4. Le langage de manipulation des données</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LMD 3. Recherche de base avec jointure</vt:lpstr>
      <vt:lpstr>Chapitre 4. Le langage de manipulation des données</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LMD 4. Expressions SQL</vt:lpstr>
      <vt:lpstr>Chapitre 4. Le langage de manipulation des données</vt:lpstr>
      <vt:lpstr>Chapitre 4. LMD 5. Tri</vt:lpstr>
      <vt:lpstr>Chapitre 4. LMD 5. Tri</vt:lpstr>
      <vt:lpstr>Chapitre 4. LMD 5. Tri</vt:lpstr>
      <vt:lpstr>Chapitre 4. LMD 5. Tri</vt:lpstr>
      <vt:lpstr>Chapitre 4. Le langage de manipulation des données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LMD 6. Groupement de lignes</vt:lpstr>
      <vt:lpstr>Chapitre 4. Le langage de manipulation des données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LMD 7. Sélections imbriquées</vt:lpstr>
      <vt:lpstr>Chapitre 4. Le langage de manipulation des données</vt:lpstr>
      <vt:lpstr>Chapitre 4. LMD 8. Utilisation de "EXISTS"</vt:lpstr>
      <vt:lpstr>Chapitre 4. LMD 8. Utilisation de "EXISTS"</vt:lpstr>
      <vt:lpstr>Chapitre 4. LMD 8. Utilisation de "EXISTS"</vt:lpstr>
      <vt:lpstr>Chapitre 4. LMD 8. Utilisation de "EXISTS"</vt:lpstr>
      <vt:lpstr>Chapitre 4. LMD 8. Utilisation de "EXISTS"</vt:lpstr>
      <vt:lpstr>Chapitre 4. LMD 8. Utilisation de "EXISTS"</vt:lpstr>
      <vt:lpstr>Chapitre 4. LMD 8. Utilisation de "EXISTS"</vt:lpstr>
      <vt:lpstr>Chapitre 4. LMD 8. Utilisation de "EXISTS"</vt:lpstr>
      <vt:lpstr>Chapitre 4. LMD 8. Utilisation de "EXISTS"</vt:lpstr>
      <vt:lpstr>Chapitre 4. LMD 8. Utilisation de "EXISTS"</vt:lpstr>
      <vt:lpstr>Chapitre 4. LMD 8. Utilisation de "EXISTS"</vt:lpstr>
      <vt:lpstr>Chapitre 4. LMD 8. Utilisation de "EXISTS"</vt:lpstr>
      <vt:lpstr>Chapitre 4. LMD 8. Utilisation de "EXISTS"</vt:lpstr>
      <vt:lpstr>Chapitre 4. Le langage de manipulation des données</vt:lpstr>
      <vt:lpstr>Chapitre 4. LMD 9. Mise à jour des données</vt:lpstr>
      <vt:lpstr>Chapitre 4. LMD 9. Mise à jour des données (Ajout)</vt:lpstr>
      <vt:lpstr>Chapitre 4. LMD 9. Mise à jour des données (Ajout)</vt:lpstr>
      <vt:lpstr>Chapitre 4. LMD 9. Mise à jour des données (Ajout)</vt:lpstr>
      <vt:lpstr>Chapitre 4. LMD 9. Mise à jour des données (Ajout)</vt:lpstr>
      <vt:lpstr>Chapitre 4. LMD 9. Mise à jour des données (Ajout)</vt:lpstr>
      <vt:lpstr>Chapitre 4. LMD 9. Mise à jour des données (Ajout)</vt:lpstr>
      <vt:lpstr>Chapitre 4. LMD 9. Mise à jour des données (Ajout)</vt:lpstr>
      <vt:lpstr>Chapitre 4. LMD 9. Mise à jour des données (Modification)</vt:lpstr>
      <vt:lpstr>Chapitre 4. LMD 9. Mise à jour des données (Modification)</vt:lpstr>
      <vt:lpstr>Chapitre 4. LMD 9. Mise à jour des données (Modification)</vt:lpstr>
      <vt:lpstr>Chapitre 4. LMD 9. Mise à jour des données (Suppression)</vt:lpstr>
      <vt:lpstr>Chapitre 4. LMD 9. Mise à jour des données (Suppression)</vt:lpstr>
      <vt:lpstr>Chapitre 4. LMD 9. Mise à jour des données (Suppression)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SCHREURS DANIEL</cp:lastModifiedBy>
  <cp:revision>493</cp:revision>
  <dcterms:created xsi:type="dcterms:W3CDTF">2016-02-04T16:20:07Z</dcterms:created>
  <dcterms:modified xsi:type="dcterms:W3CDTF">2021-10-02T18:42:21Z</dcterms:modified>
</cp:coreProperties>
</file>