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71" r:id="rId5"/>
    <p:sldId id="272" r:id="rId6"/>
    <p:sldId id="287" r:id="rId7"/>
    <p:sldId id="288" r:id="rId8"/>
    <p:sldId id="289" r:id="rId9"/>
    <p:sldId id="283" r:id="rId10"/>
    <p:sldId id="274" r:id="rId11"/>
    <p:sldId id="290" r:id="rId12"/>
    <p:sldId id="284" r:id="rId13"/>
    <p:sldId id="276" r:id="rId14"/>
    <p:sldId id="296" r:id="rId15"/>
    <p:sldId id="299" r:id="rId16"/>
    <p:sldId id="300" r:id="rId17"/>
    <p:sldId id="298" r:id="rId18"/>
    <p:sldId id="291" r:id="rId19"/>
    <p:sldId id="292" r:id="rId20"/>
    <p:sldId id="301" r:id="rId21"/>
    <p:sldId id="293" r:id="rId22"/>
    <p:sldId id="294" r:id="rId23"/>
    <p:sldId id="295" r:id="rId24"/>
    <p:sldId id="302" r:id="rId25"/>
    <p:sldId id="285" r:id="rId26"/>
    <p:sldId id="278" r:id="rId27"/>
    <p:sldId id="286" r:id="rId28"/>
    <p:sldId id="280" r:id="rId29"/>
    <p:sldId id="297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187CCE"/>
    <a:srgbClr val="FF0066"/>
    <a:srgbClr val="FF6600"/>
    <a:srgbClr val="67ABF5"/>
    <a:srgbClr val="00CC66"/>
    <a:srgbClr val="61FFB0"/>
    <a:srgbClr val="00FE7F"/>
    <a:srgbClr val="01FF80"/>
    <a:srgbClr val="09F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3" autoAdjust="0"/>
    <p:restoredTop sz="86824" autoAdjust="0"/>
  </p:normalViewPr>
  <p:slideViewPr>
    <p:cSldViewPr snapToGrid="0">
      <p:cViewPr varScale="1">
        <p:scale>
          <a:sx n="61" d="100"/>
          <a:sy n="61" d="100"/>
        </p:scale>
        <p:origin x="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11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LEONARD" userId="04799335a7e0b1be" providerId="LiveId" clId="{1F376FE1-CDA6-4330-B167-8C4F10B9A425}"/>
    <pc:docChg chg="modSld">
      <pc:chgData name="Anne LEONARD" userId="04799335a7e0b1be" providerId="LiveId" clId="{1F376FE1-CDA6-4330-B167-8C4F10B9A425}" dt="2019-11-18T19:31:09.771" v="0" actId="20577"/>
      <pc:docMkLst>
        <pc:docMk/>
      </pc:docMkLst>
      <pc:sldChg chg="modSp">
        <pc:chgData name="Anne LEONARD" userId="04799335a7e0b1be" providerId="LiveId" clId="{1F376FE1-CDA6-4330-B167-8C4F10B9A425}" dt="2019-11-18T19:31:09.771" v="0" actId="20577"/>
        <pc:sldMkLst>
          <pc:docMk/>
          <pc:sldMk cId="1902931916" sldId="290"/>
        </pc:sldMkLst>
        <pc:spChg chg="mod">
          <ac:chgData name="Anne LEONARD" userId="04799335a7e0b1be" providerId="LiveId" clId="{1F376FE1-CDA6-4330-B167-8C4F10B9A425}" dt="2019-11-18T19:31:09.771" v="0" actId="20577"/>
          <ac:spMkLst>
            <pc:docMk/>
            <pc:sldMk cId="1902931916" sldId="29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8056-8E3B-4384-B702-DD5B16F6E582}" type="datetimeFigureOut">
              <a:rPr lang="fr-BE" smtClean="0"/>
              <a:t>18-11-19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32A1-C308-4B5E-B738-4A20C81AE9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25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73A2-232E-4770-8B7D-AF533C30BC35}" type="datetimeFigureOut">
              <a:rPr lang="fr-BE" smtClean="0"/>
              <a:t>18-11-19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15F8-55F0-4779-8F5B-58CFCCF2A8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9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43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702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SELECT * FROM SESSION_PRIVS;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465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(x) : uniquement sur la colonne 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16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(x) : uniquement sur la colonne 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167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(x) : uniquement sur la colonne 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16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(x) : uniquement sur la colonne 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16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endParaRPr lang="fr-B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2FC6CB-2666-4C93-9AAF-E466CEB514E0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93" y="720000"/>
            <a:ext cx="8165805" cy="1143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542260" y="1499191"/>
            <a:ext cx="8102009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orme libre 7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6" name="Forme libre 5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6055" y="6400800"/>
            <a:ext cx="6463424" cy="46955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7204" y="6519134"/>
            <a:ext cx="6236864" cy="35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200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1" y="2051999"/>
            <a:ext cx="702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03" y="6505233"/>
            <a:ext cx="6236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1" name="ZoneTexte 60"/>
          <p:cNvSpPr txBox="1"/>
          <p:nvPr/>
        </p:nvSpPr>
        <p:spPr>
          <a:xfrm>
            <a:off x="-2" y="120770"/>
            <a:ext cx="430887" cy="67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fr-BE" sz="1600" dirty="0">
                <a:solidFill>
                  <a:srgbClr val="776627"/>
                </a:solidFill>
              </a:rPr>
              <a:t>A. Léonard         HEPL – Département technique      2</a:t>
            </a:r>
            <a:r>
              <a:rPr lang="fr-BE" sz="1600" baseline="30000" dirty="0">
                <a:solidFill>
                  <a:srgbClr val="776627"/>
                </a:solidFill>
              </a:rPr>
              <a:t>ème</a:t>
            </a:r>
            <a:r>
              <a:rPr lang="fr-BE" sz="1600" dirty="0">
                <a:solidFill>
                  <a:srgbClr val="776627"/>
                </a:solidFill>
              </a:rPr>
              <a:t> Informatique et système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07103" y="6519134"/>
            <a:ext cx="117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0A39B69-01AA-4943-8E03-5E521F790666}" type="slidenum">
              <a:rPr lang="fr-BE" b="1" smtClean="0">
                <a:solidFill>
                  <a:schemeClr val="bg1"/>
                </a:solidFill>
              </a:rPr>
              <a:pPr algn="r"/>
              <a:t>‹N°›</a:t>
            </a:fld>
            <a:r>
              <a:rPr lang="fr-BE" b="1" dirty="0">
                <a:solidFill>
                  <a:schemeClr val="bg1"/>
                </a:solidFill>
              </a:rPr>
              <a:t> / 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oracle.developpez.com/guide/administration/adminro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Systèmes de Gestion de Bases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BE" dirty="0"/>
              <a:t>A. Léonard</a:t>
            </a:r>
          </a:p>
        </p:txBody>
      </p:sp>
    </p:spTree>
    <p:extLst>
      <p:ext uri="{BB962C8B-B14F-4D97-AF65-F5344CB8AC3E}">
        <p14:creationId xmlns:p14="http://schemas.microsoft.com/office/powerpoint/2010/main" val="375832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BE" sz="3600" dirty="0"/>
              <a:t>Chapitre 6. Confidentialité des données</a:t>
            </a:r>
            <a:br>
              <a:rPr lang="fr-BE" sz="3200" dirty="0"/>
            </a:br>
            <a:r>
              <a:rPr lang="fr-BE" sz="2900" dirty="0"/>
              <a:t>2. Que signifie "confidentialité"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fr-BE" dirty="0"/>
              <a:t>4 grandes classes de techniques propres à assurer la confidentialité d'un système manipulant des données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Contrôle du flux des données,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Contrôle d'inférences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Encryptage des données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Contrôle des autorisations d'accès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2. Que signifie "confidentialité" ?</a:t>
            </a:r>
          </a:p>
        </p:txBody>
      </p:sp>
    </p:spTree>
    <p:extLst>
      <p:ext uri="{BB962C8B-B14F-4D97-AF65-F5344CB8AC3E}">
        <p14:creationId xmlns:p14="http://schemas.microsoft.com/office/powerpoint/2010/main" val="5891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r-BE" sz="3600" dirty="0"/>
              <a:t>Chapitre 6. Confidentialité des données</a:t>
            </a:r>
            <a:br>
              <a:rPr lang="fr-BE" sz="3200" dirty="0"/>
            </a:br>
            <a:r>
              <a:rPr lang="fr-BE" sz="2900" dirty="0"/>
              <a:t>2. Que signifie "confidentialité"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fr-BE" dirty="0"/>
              <a:t>Les 3 premières (contrôle du flux des données, contrôle d'inférences et encryptage des données) sont impossibles à mettre en œuvre au moyen de SQL seul, ils font appel à des techniques particulières qui dépassent le cadre du cours.</a:t>
            </a:r>
          </a:p>
          <a:p>
            <a:pPr marL="68580" indent="0">
              <a:buNone/>
            </a:pPr>
            <a:r>
              <a:rPr lang="fr-BE" dirty="0"/>
              <a:t>Nous étudierons en détail le contrôle des autorisations d'accès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2. Que signifie "confidentialité" ?</a:t>
            </a:r>
          </a:p>
        </p:txBody>
      </p:sp>
    </p:spTree>
    <p:extLst>
      <p:ext uri="{BB962C8B-B14F-4D97-AF65-F5344CB8AC3E}">
        <p14:creationId xmlns:p14="http://schemas.microsoft.com/office/powerpoint/2010/main" val="190293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893" y="698735"/>
            <a:ext cx="816580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Chapitre 6. Confidentialité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Que signifie "confidentialité" ?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mécanisme d'octroi et annulation de privilèges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Complément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possibilités d'Oracle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</a:t>
            </a:r>
          </a:p>
        </p:txBody>
      </p:sp>
    </p:spTree>
    <p:extLst>
      <p:ext uri="{BB962C8B-B14F-4D97-AF65-F5344CB8AC3E}">
        <p14:creationId xmlns:p14="http://schemas.microsoft.com/office/powerpoint/2010/main" val="30296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77656"/>
            <a:ext cx="7547616" cy="45188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BE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privilèges sont de deux types </a:t>
            </a:r>
            <a:r>
              <a:rPr lang="fr-BE" dirty="0"/>
              <a:t>: </a:t>
            </a:r>
          </a:p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Les privilèges de </a:t>
            </a: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niveau système</a:t>
            </a:r>
          </a:p>
          <a:p>
            <a:pPr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BE" dirty="0">
                <a:cs typeface="Courier New" panose="02070309020205020404" pitchFamily="49" charset="0"/>
              </a:rPr>
              <a:t>Permettent la création, modification, suppression de groupes d'objets.</a:t>
            </a:r>
          </a:p>
          <a:p>
            <a:pPr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BE" dirty="0">
                <a:cs typeface="Courier New" panose="02070309020205020404" pitchFamily="49" charset="0"/>
              </a:rPr>
              <a:t>Exemple :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TABLE, CREATE VIEW, CREATE SEQUENCE</a:t>
            </a:r>
            <a:r>
              <a:rPr lang="fr-BE" dirty="0">
                <a:cs typeface="Courier New" panose="02070309020205020404" pitchFamily="49" charset="0"/>
              </a:rPr>
              <a:t>, permettent, à l'utilisateur qui les a reçus de créer des tables, des vues et des séquences.</a:t>
            </a:r>
          </a:p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BE" dirty="0">
                <a:cs typeface="Courier New" panose="02070309020205020404" pitchFamily="49" charset="0"/>
              </a:rPr>
              <a:t>Les privilèges de </a:t>
            </a: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niveau Objet</a:t>
            </a:r>
          </a:p>
          <a:p>
            <a:pPr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BE" dirty="0">
                <a:cs typeface="Courier New" panose="02070309020205020404" pitchFamily="49" charset="0"/>
              </a:rPr>
              <a:t>Permettent les manipulations sur des objets spécifiques.  </a:t>
            </a:r>
          </a:p>
          <a:p>
            <a:pPr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fr-BE" dirty="0">
                <a:cs typeface="Courier New" panose="02070309020205020404" pitchFamily="49" charset="0"/>
              </a:rPr>
              <a:t>Exemple : les privilèges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SELECT, INSERT, UPDATE, DELETE</a:t>
            </a:r>
            <a:r>
              <a:rPr lang="fr-BE" dirty="0">
                <a:cs typeface="Courier New" panose="02070309020205020404" pitchFamily="49" charset="0"/>
              </a:rPr>
              <a:t> sur la table </a:t>
            </a:r>
            <a:r>
              <a:rPr lang="fr-BE" dirty="0" err="1">
                <a:cs typeface="Courier New" panose="02070309020205020404" pitchFamily="49" charset="0"/>
              </a:rPr>
              <a:t>INFOSOFT.employes</a:t>
            </a:r>
            <a:r>
              <a:rPr lang="fr-BE" dirty="0">
                <a:cs typeface="Courier New" panose="02070309020205020404" pitchFamily="49" charset="0"/>
              </a:rPr>
              <a:t> permettent à l'utilisateur qui les a reçus de sélectionner, ajouter, modifier et supprimer des lignes dans la table EMPLOYES appartenant à l'utilisateur INFOSOFT.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58913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1411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 Assigner des privilèges système à un utilisateur</a:t>
            </a:r>
          </a:p>
          <a:p>
            <a:pPr marL="0" indent="0">
              <a:buNone/>
            </a:pPr>
            <a:endParaRPr lang="fr-BE" sz="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dirty="0">
                <a:cs typeface="Courier New" panose="02070309020205020404" pitchFamily="49" charset="0"/>
              </a:rPr>
              <a:t>Lorsqu'un utilisateur est créé avec l'instruction CREATE USER, il ne dispose d'aucun droit.  Il ne peut même pas se connecter à la base !</a:t>
            </a:r>
          </a:p>
          <a:p>
            <a:pPr marL="0" indent="0">
              <a:buNone/>
            </a:pPr>
            <a:endParaRPr lang="fr-BE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dirty="0">
                <a:cs typeface="Courier New" panose="02070309020205020404" pitchFamily="49" charset="0"/>
              </a:rPr>
              <a:t>Il doit pouvoir se connecter, créer des tables, des vues, des séquences.  Pour lui assigner ces privilèges de niveau système, il faut utiliser l'instruction GRANT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263106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1411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 Assigner des privilèges système à un utilisateur</a:t>
            </a:r>
          </a:p>
          <a:p>
            <a:pPr marL="0" indent="0">
              <a:buNone/>
            </a:pPr>
            <a:endParaRPr lang="fr-BE" sz="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dirty="0">
                <a:cs typeface="Courier New" panose="02070309020205020404" pitchFamily="49" charset="0"/>
              </a:rPr>
              <a:t>Exemple :</a:t>
            </a:r>
          </a:p>
          <a:p>
            <a:pPr marL="36195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 CREATE SESSION TO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nom_utilisateur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195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 CREATE TABLE TO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nom_utilisateur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195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 CREATE VIEW TO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nom_utilisateur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BE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dirty="0">
                <a:cs typeface="Courier New" panose="02070309020205020404" pitchFamily="49" charset="0"/>
              </a:rPr>
              <a:t>OU</a:t>
            </a:r>
          </a:p>
          <a:p>
            <a:pPr marL="36195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 CREATE SESSION, CREATE TABLE, </a:t>
            </a:r>
          </a:p>
          <a:p>
            <a:pPr marL="36195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CREATE VIEW</a:t>
            </a:r>
          </a:p>
          <a:p>
            <a:pPr marL="36195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TO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nom_utilisateur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125544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11411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 Assigner des privilèges système à un utilisateur</a:t>
            </a:r>
          </a:p>
          <a:p>
            <a:pPr marL="0" indent="0">
              <a:buNone/>
            </a:pPr>
            <a:endParaRPr lang="fr-BE" sz="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dirty="0">
                <a:cs typeface="Courier New" panose="02070309020205020404" pitchFamily="49" charset="0"/>
              </a:rPr>
              <a:t>La liste des privilèges système assignés à l'utilisateur au cours de sa session est visible via la vue SESSION_PRIVS</a:t>
            </a:r>
          </a:p>
          <a:p>
            <a:pPr marL="0" indent="0">
              <a:buNone/>
            </a:pPr>
            <a:endParaRPr lang="fr-BE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dirty="0">
                <a:cs typeface="Courier New" panose="02070309020205020404" pitchFamily="49" charset="0"/>
              </a:rPr>
              <a:t>Pour les voir, il suffit donc d'exécuter l'instruction : </a:t>
            </a:r>
          </a:p>
          <a:p>
            <a:pPr marL="0" indent="0">
              <a:buNone/>
            </a:pPr>
            <a:endParaRPr lang="fr-BE" sz="2000" dirty="0"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SESSION_PRIVS;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314663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600779" cy="4140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3.2 Le contrôle des autorisations (niveau objet)</a:t>
            </a:r>
          </a:p>
          <a:p>
            <a:pPr marL="0" indent="0">
              <a:buNone/>
            </a:pPr>
            <a:endParaRPr lang="fr-BE" sz="600" dirty="0"/>
          </a:p>
          <a:p>
            <a:pPr marL="0" indent="0">
              <a:buNone/>
            </a:pPr>
            <a:r>
              <a:rPr lang="fr-BE" dirty="0"/>
              <a:t>Au centre des mécanismes d'octroi/annulation et de contrôle des autorisations se trouve le dictionnaire des données (ou méta-base) dans lequel sont enregistrées toutes les autorisations d'accès.</a:t>
            </a:r>
          </a:p>
          <a:p>
            <a:pPr marL="0" indent="0">
              <a:buNone/>
            </a:pPr>
            <a:r>
              <a:rPr lang="fr-BE" dirty="0"/>
              <a:t>Pour SQL2, les privilèges sont enregistrés dans les tables 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TABLE_PRIVILEGES</a:t>
            </a:r>
            <a:r>
              <a:rPr lang="fr-BE" dirty="0"/>
              <a:t>, 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COLUMN_PRIVILEGE</a:t>
            </a:r>
            <a:r>
              <a:rPr lang="fr-BE" dirty="0"/>
              <a:t> et 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USAGE_PRIVILEGES (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all_tab_privs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 Oracle)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136723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3.2 Le contrôle des autorisations (niveau objet)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Le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mécanisme d'octroi/annulation des privilèges </a:t>
            </a:r>
            <a:r>
              <a:rPr lang="fr-BE" dirty="0"/>
              <a:t>permet à l'ADB ou à toute personne autorisée d'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accorder ou de retirer</a:t>
            </a:r>
            <a:r>
              <a:rPr lang="fr-BE" dirty="0"/>
              <a:t> les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privilèges</a:t>
            </a:r>
            <a:r>
              <a:rPr lang="fr-BE" dirty="0"/>
              <a:t> à des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sujets</a:t>
            </a:r>
            <a:r>
              <a:rPr lang="fr-BE" dirty="0"/>
              <a:t> sur des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objets</a:t>
            </a:r>
            <a:r>
              <a:rPr lang="fr-BE" dirty="0"/>
              <a:t>.</a:t>
            </a:r>
          </a:p>
          <a:p>
            <a:pPr marL="297180" lvl="1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Sujets</a:t>
            </a:r>
            <a:r>
              <a:rPr lang="fr-BE" dirty="0"/>
              <a:t> : un utilisateur, un groupe d'utilisateur, tous les utilisateurs</a:t>
            </a:r>
          </a:p>
          <a:p>
            <a:pPr marL="297180" lvl="1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Objets</a:t>
            </a:r>
            <a:r>
              <a:rPr lang="fr-BE" dirty="0"/>
              <a:t> : la base de données, les tables, les vues, les index, les procédures stockées, …</a:t>
            </a:r>
          </a:p>
          <a:p>
            <a:pPr marL="297180" lvl="1" indent="0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Privilèges</a:t>
            </a:r>
            <a:r>
              <a:rPr lang="fr-BE" dirty="0"/>
              <a:t> : varient d'un SGBD à l'autre, mais au minimum </a:t>
            </a:r>
            <a:r>
              <a:rPr lang="fr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SELECT, INSERT, DELETE, UPDATE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415216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3.2 Le contrôle des autorisations (niveau objet)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Le mécanisme de contrôle d'autorisation est le mécanisme qui vérifie qu'un sujet donné a le droit d'effectuer une requête précise (lecture, mise à jour d'une table, création d'une table, …) sur un objet.  Ce contrôle est effectué en consultant les tables de la méta base.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178616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Aperçu du contenu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Concepts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Modèle relationnel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définition des données - LDD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manipulation des données - LMD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et accès concurrents – LCD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Confidentialité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Vues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Contraintes d'intégrité et déclencheurs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PL-SQL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4628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3.2 Le contrôle des autorisations (niveau objet)</a:t>
            </a:r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dirty="0"/>
              <a:t>Principes généraux : 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Un utilisateur possède automatiquement tous les privilèges sur un objet qui lui appartient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Un utilisateur ne peut pas donner plus de privilèges qu'il n'en a reçus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S'il n'a pas reçu le privilège avec l'option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WITH GRANT OPTION</a:t>
            </a:r>
            <a:r>
              <a:rPr lang="fr-BE" dirty="0"/>
              <a:t>, un utilisateur ne peut pas donner à son tour ce privilège à un autre utilisateur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3721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8"/>
            <a:ext cx="7568881" cy="4348801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fr-BE" sz="37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3.3 Octroi de privilèges (niveau objet)</a:t>
            </a:r>
            <a:endParaRPr lang="fr-BE" sz="3700" dirty="0"/>
          </a:p>
          <a:p>
            <a:pPr marL="0" indent="0">
              <a:buNone/>
            </a:pPr>
            <a:endParaRPr lang="fr-BE" sz="1000" dirty="0"/>
          </a:p>
          <a:p>
            <a:pPr marL="1073150" indent="-711200">
              <a:buNone/>
            </a:pPr>
            <a:r>
              <a:rPr lang="fr-BE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accorder_privilege</a:t>
            </a:r>
            <a:r>
              <a:rPr lang="fr-B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::=</a:t>
            </a:r>
          </a:p>
          <a:p>
            <a:pPr marL="1073150" indent="-711200">
              <a:buNone/>
            </a:pPr>
            <a:r>
              <a:rPr lang="fr-B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GRANT </a:t>
            </a:r>
            <a:r>
              <a:rPr lang="fr-BE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</a:t>
            </a:r>
            <a:r>
              <a:rPr lang="fr-B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objet TO utilisateur</a:t>
            </a:r>
          </a:p>
          <a:p>
            <a:pPr marL="1073150" indent="-711200">
              <a:buNone/>
            </a:pPr>
            <a:r>
              <a:rPr lang="fr-B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 WITH GRANT OPTION];</a:t>
            </a:r>
          </a:p>
          <a:p>
            <a:pPr marL="0" indent="0">
              <a:buNone/>
            </a:pPr>
            <a:endParaRPr lang="fr-BE" sz="1000" dirty="0"/>
          </a:p>
          <a:p>
            <a:pPr marL="361950" indent="-361950">
              <a:lnSpc>
                <a:spcPct val="120000"/>
              </a:lnSpc>
              <a:buNone/>
            </a:pPr>
            <a:r>
              <a:rPr lang="fr-BE" sz="29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privilege</a:t>
            </a:r>
            <a:r>
              <a:rPr lang="fr-BE" sz="2900" dirty="0"/>
              <a:t> : 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SELECT, INSERT, INSERT(x), UPDATE, UPDATE(x), DELETE, ALL</a:t>
            </a:r>
            <a:r>
              <a:rPr lang="fr-BE" sz="2900" dirty="0"/>
              <a:t> (= tous les privilèges que le donneur peut accorder sur l'objet)</a:t>
            </a:r>
          </a:p>
          <a:p>
            <a:pPr marL="361950" indent="-361950">
              <a:lnSpc>
                <a:spcPct val="120000"/>
              </a:lnSpc>
              <a:buNone/>
            </a:pPr>
            <a:r>
              <a:rPr lang="fr-BE" sz="2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objet</a:t>
            </a:r>
            <a:r>
              <a:rPr lang="fr-BE" sz="2900" dirty="0"/>
              <a:t> : liste de tables, vues ou colonnes précédée de 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fr-BE" sz="2900" dirty="0"/>
              <a:t> ou 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BE" sz="2900" dirty="0"/>
              <a:t> suivant qu'il s'agit d'une table ou d'une vue</a:t>
            </a:r>
          </a:p>
          <a:p>
            <a:pPr marL="361950" indent="-361950">
              <a:lnSpc>
                <a:spcPct val="120000"/>
              </a:lnSpc>
              <a:buNone/>
            </a:pPr>
            <a:r>
              <a:rPr lang="fr-BE" sz="2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utilisateur</a:t>
            </a:r>
            <a:r>
              <a:rPr lang="fr-BE" sz="2900" dirty="0"/>
              <a:t> : liste d'utilisateurs ou 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marL="361950" indent="-361950">
              <a:lnSpc>
                <a:spcPct val="120000"/>
              </a:lnSpc>
              <a:buNone/>
            </a:pPr>
            <a:r>
              <a:rPr lang="fr-BE" sz="29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WITH GRANT OPTION </a:t>
            </a:r>
            <a:r>
              <a:rPr lang="fr-BE" sz="2900" dirty="0"/>
              <a:t>: permet au donneur d'indiquer que le receveur pourra transmettre les privilèges qu'il reçoit.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196993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8"/>
            <a:ext cx="7568881" cy="4348801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fr-BE" sz="37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3.3 Octroi de privilèges (niveau objet)</a:t>
            </a:r>
            <a:endParaRPr lang="fr-BE" sz="3700" dirty="0"/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sz="2600" dirty="0">
                <a:cs typeface="Courier New" panose="02070309020205020404" pitchFamily="49" charset="0"/>
              </a:rPr>
              <a:t>Exemple : </a:t>
            </a:r>
          </a:p>
          <a:p>
            <a:pPr marL="0" indent="0">
              <a:buNone/>
            </a:pPr>
            <a:r>
              <a:rPr lang="fr-BE" sz="2600" dirty="0">
                <a:cs typeface="Courier New" panose="02070309020205020404" pitchFamily="49" charset="0"/>
              </a:rPr>
              <a:t>Le directeur possède tous les privilèges sur la table 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RESULTATS</a:t>
            </a:r>
            <a:r>
              <a:rPr lang="fr-BE" sz="2600" dirty="0">
                <a:cs typeface="Courier New" panose="02070309020205020404" pitchFamily="49" charset="0"/>
              </a:rPr>
              <a:t> et peut les transmettre.</a:t>
            </a:r>
          </a:p>
          <a:p>
            <a:pPr marL="542925" indent="0">
              <a:buNone/>
            </a:pP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ALL ON TABLE 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resultats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directeur</a:t>
            </a:r>
          </a:p>
          <a:p>
            <a:pPr marL="542925" indent="0">
              <a:buNone/>
            </a:pP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GRANT OPTION;</a:t>
            </a:r>
          </a:p>
          <a:p>
            <a:pPr marL="0" indent="0">
              <a:buNone/>
            </a:pPr>
            <a:r>
              <a:rPr lang="fr-BE" sz="2600" dirty="0">
                <a:cs typeface="Courier New" panose="02070309020205020404" pitchFamily="49" charset="0"/>
              </a:rPr>
              <a:t>Les deux secrétaires peuvent uniquement insérer dans la table  : </a:t>
            </a:r>
          </a:p>
          <a:p>
            <a:pPr marL="542925" indent="0">
              <a:buNone/>
            </a:pP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INSERT ON TABLE 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resultats</a:t>
            </a:r>
            <a:endParaRPr lang="fr-BE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2925" indent="0">
              <a:buNone/>
            </a:pP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srt_un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srt_deux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2600" dirty="0">
                <a:cs typeface="Courier New" panose="02070309020205020404" pitchFamily="49" charset="0"/>
              </a:rPr>
              <a:t>Les professeurs peuvent lire le contenu de la table et modifier le contenu de la colonne points :</a:t>
            </a:r>
          </a:p>
          <a:p>
            <a:pPr marL="542925" indent="0">
              <a:buNone/>
            </a:pP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GRANT SELECT, UPDATE(points)</a:t>
            </a:r>
          </a:p>
          <a:p>
            <a:pPr marL="542925" indent="0">
              <a:buNone/>
            </a:pP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TABLE 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resultats</a:t>
            </a:r>
            <a:endParaRPr lang="fr-BE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2925" indent="0">
              <a:buNone/>
            </a:pP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prof_un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prof_deux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, </a:t>
            </a:r>
            <a:r>
              <a:rPr lang="fr-B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prof_n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22899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8"/>
            <a:ext cx="7568881" cy="4348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3.4 Retrait des privilèges : REVOKE</a:t>
            </a:r>
            <a:endParaRPr lang="fr-BE" sz="2600" dirty="0"/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sz="2000" dirty="0">
                <a:cs typeface="Courier New" panose="02070309020205020404" pitchFamily="49" charset="0"/>
              </a:rPr>
              <a:t>Tout utilisateur ayant donné un privilège peut à tout moment retirer ce dernier grâce à la commande REVOKE  :</a:t>
            </a:r>
          </a:p>
          <a:p>
            <a:pPr marL="1073150" indent="-711200">
              <a:buNone/>
            </a:pP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retirer_privilege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::=</a:t>
            </a:r>
          </a:p>
          <a:p>
            <a:pPr marL="1073150" indent="-71120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REVOKE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objet FROM utilisateur;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sz="2000" dirty="0"/>
              <a:t>Privilège, objet et utilisateur ont la même signification que celle de la commande GRANT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322789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3. Octroi et annulation des privilèges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8"/>
            <a:ext cx="7568881" cy="4348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2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3.4 Retrait des privilèges : REVOKE</a:t>
            </a:r>
            <a:endParaRPr lang="fr-BE" sz="2600" dirty="0"/>
          </a:p>
          <a:p>
            <a:pPr marL="0" indent="0">
              <a:buNone/>
            </a:pPr>
            <a:endParaRPr lang="fr-BE" sz="800" dirty="0"/>
          </a:p>
          <a:p>
            <a:pPr marL="0" indent="0">
              <a:buNone/>
            </a:pPr>
            <a:r>
              <a:rPr lang="fr-BE" sz="2000" dirty="0">
                <a:cs typeface="Courier New" panose="02070309020205020404" pitchFamily="49" charset="0"/>
              </a:rPr>
              <a:t>Tout utilisateur ayant donné un privilège peut à tout moment retirer ce dernier grâce à la commande REVOKE  :</a:t>
            </a:r>
          </a:p>
          <a:p>
            <a:pPr marL="1073150" indent="-711200">
              <a:buNone/>
            </a:pP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retirer_privilege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::=</a:t>
            </a:r>
          </a:p>
          <a:p>
            <a:pPr marL="1073150" indent="-71120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REVOKE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objet FROM utilisateur;</a:t>
            </a:r>
          </a:p>
          <a:p>
            <a:pPr marL="0" indent="0">
              <a:buNone/>
            </a:pPr>
            <a:endParaRPr lang="fr-BE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dirty="0">
                <a:cs typeface="Courier New" panose="02070309020205020404" pitchFamily="49" charset="0"/>
              </a:rPr>
              <a:t>Exemple : </a:t>
            </a:r>
          </a:p>
          <a:p>
            <a:pPr marL="542925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REVOKE SELECT ON TABLE t FROM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Obelix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3. Octroi et annulation des privilèges</a:t>
            </a:r>
          </a:p>
        </p:txBody>
      </p:sp>
    </p:spTree>
    <p:extLst>
      <p:ext uri="{BB962C8B-B14F-4D97-AF65-F5344CB8AC3E}">
        <p14:creationId xmlns:p14="http://schemas.microsoft.com/office/powerpoint/2010/main" val="279657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893" y="698735"/>
            <a:ext cx="816580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Chapitre 6. Confidentialité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Que signifie "confidentialité" ?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mécanisme d'octroi et annulation de privilèges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Complément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possibilités d'Oracle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</a:t>
            </a:r>
          </a:p>
        </p:txBody>
      </p:sp>
    </p:spTree>
    <p:extLst>
      <p:ext uri="{BB962C8B-B14F-4D97-AF65-F5344CB8AC3E}">
        <p14:creationId xmlns:p14="http://schemas.microsoft.com/office/powerpoint/2010/main" val="30296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sz="3600" dirty="0"/>
            </a:br>
            <a:r>
              <a:rPr lang="fr-BE" sz="3200" dirty="0"/>
              <a:t>4. Compléments SQL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Pour plus d'information, voir le livre de référence.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4. Compléments SQL 2</a:t>
            </a:r>
          </a:p>
        </p:txBody>
      </p:sp>
    </p:spTree>
    <p:extLst>
      <p:ext uri="{BB962C8B-B14F-4D97-AF65-F5344CB8AC3E}">
        <p14:creationId xmlns:p14="http://schemas.microsoft.com/office/powerpoint/2010/main" val="589134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893" y="698735"/>
            <a:ext cx="816580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Chapitre 6. Confidentialité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Que signifie "confidentialité" ?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mécanisme d'octroi et annulation de privilèges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Complément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possibilités d'Oracle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</a:t>
            </a:r>
          </a:p>
        </p:txBody>
      </p:sp>
    </p:spTree>
    <p:extLst>
      <p:ext uri="{BB962C8B-B14F-4D97-AF65-F5344CB8AC3E}">
        <p14:creationId xmlns:p14="http://schemas.microsoft.com/office/powerpoint/2010/main" val="30296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dirty="0"/>
            </a:br>
            <a:r>
              <a:rPr lang="fr-BE" sz="3200" dirty="0"/>
              <a:t>5. Les possibilités d'Oracle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Pour plus d'information, voir le livre de référence.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5. Les possibilités d'Oracle</a:t>
            </a:r>
          </a:p>
        </p:txBody>
      </p:sp>
    </p:spTree>
    <p:extLst>
      <p:ext uri="{BB962C8B-B14F-4D97-AF65-F5344CB8AC3E}">
        <p14:creationId xmlns:p14="http://schemas.microsoft.com/office/powerpoint/2010/main" val="589134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dirty="0"/>
            </a:br>
            <a:r>
              <a:rPr lang="fr-BE" sz="3200" dirty="0"/>
              <a:t>5. Les possibilités d'Oracle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0" y="2051999"/>
            <a:ext cx="7451923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Pour plus d'informations, consulter le site : </a:t>
            </a:r>
          </a:p>
          <a:p>
            <a:pPr marL="0" indent="0">
              <a:buNone/>
            </a:pPr>
            <a:r>
              <a:rPr lang="fr-FR" sz="2000" b="1" u="sng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http://oracle.developpez.com/guide/administration/adminrole/</a:t>
            </a:r>
            <a:endParaRPr lang="fr-B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5. Les possibilités d'Oracle</a:t>
            </a:r>
          </a:p>
        </p:txBody>
      </p:sp>
    </p:spTree>
    <p:extLst>
      <p:ext uri="{BB962C8B-B14F-4D97-AF65-F5344CB8AC3E}">
        <p14:creationId xmlns:p14="http://schemas.microsoft.com/office/powerpoint/2010/main" val="214643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263" y="2854325"/>
            <a:ext cx="8031162" cy="1362075"/>
          </a:xfrm>
        </p:spPr>
        <p:txBody>
          <a:bodyPr anchor="ctr">
            <a:normAutofit/>
          </a:bodyPr>
          <a:lstStyle/>
          <a:p>
            <a:pPr algn="r"/>
            <a:r>
              <a:rPr lang="fr-BE" dirty="0"/>
              <a:t>Chapitre 6. </a:t>
            </a:r>
            <a:br>
              <a:rPr lang="fr-BE" dirty="0"/>
            </a:br>
            <a:r>
              <a:rPr lang="fr-BE" dirty="0"/>
              <a:t>Confidentialité des données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86140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893" y="698735"/>
            <a:ext cx="816580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Chapitre 6. Confidentialité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Que signifie "confidentialité" ?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mécanisme d'octroi et annulation de privilèges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Complément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possibilités d'Oracle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</a:t>
            </a:r>
          </a:p>
        </p:txBody>
      </p:sp>
    </p:spTree>
    <p:extLst>
      <p:ext uri="{BB962C8B-B14F-4D97-AF65-F5344CB8AC3E}">
        <p14:creationId xmlns:p14="http://schemas.microsoft.com/office/powerpoint/2010/main" val="25537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La sécurité des données est un terme général contenant trois grands types de contrôle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contrôle d'accès au système par des utilisateurs non identifiés;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contrôle de l'accès illégal aux données ou confidentialité;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contrôle de la modification invalide des données ou intégrité.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1235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La sécurité des données est un terme général contenant trois grands types de contrôle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contrôle d'accès au système par des utilisateurs non identifiés;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Le contrôle de l'accès illégal aux données ou confidentialité;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Le contrôle de la modification invalide des données ou intégrité.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1.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691847" y="4122236"/>
            <a:ext cx="6678184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BE" sz="2000" dirty="0"/>
              <a:t>On suppose que l'identification de l'utilisateur est prise en charge par le système d'exploitation.</a:t>
            </a:r>
          </a:p>
        </p:txBody>
      </p:sp>
    </p:spTree>
    <p:extLst>
      <p:ext uri="{BB962C8B-B14F-4D97-AF65-F5344CB8AC3E}">
        <p14:creationId xmlns:p14="http://schemas.microsoft.com/office/powerpoint/2010/main" val="298056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La sécurité des données est un terme général contenant trois grands types de contrôle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Le contrôle d'accès au système par des utilisateurs non identifiés;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Le contrôle de l'accès illégal aux données ou confidentialité;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contrôle de la modification invalide des données ou intégrité.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1.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93127" y="5440672"/>
            <a:ext cx="6678184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BE" sz="2000" dirty="0"/>
              <a:t>Le contrôle de l'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intégrité</a:t>
            </a:r>
            <a:r>
              <a:rPr lang="fr-BE" sz="2000" dirty="0"/>
              <a:t> est vaste.  La gestion de la concurrence a été abordé au chapitre 5, l'intégrité sémantique le sera au chapitre 8 (contraintes d'intégrité et déclencheurs), la reprise après panne sort du cadre du cours.</a:t>
            </a:r>
          </a:p>
        </p:txBody>
      </p:sp>
    </p:spTree>
    <p:extLst>
      <p:ext uri="{BB962C8B-B14F-4D97-AF65-F5344CB8AC3E}">
        <p14:creationId xmlns:p14="http://schemas.microsoft.com/office/powerpoint/2010/main" val="297463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Chapitre 6. Confidentialité des données</a:t>
            </a:r>
            <a:br>
              <a:rPr lang="fr-BE" dirty="0"/>
            </a:br>
            <a:r>
              <a:rPr lang="fr-BE" sz="3200" dirty="0"/>
              <a:t>1.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La sécurité des données est un terme général contenant trois grands types de contrôle :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Le contrôle d'accès au système par des utilisateurs non identifiés;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/>
              <a:t>Le contrôle de l'accès illégal aux données ou confidentialité;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Le contrôle de la modification invalide des données ou intégrité.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 / 1.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691847" y="4940943"/>
            <a:ext cx="6678184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BE" sz="2000" dirty="0"/>
              <a:t>Dans ce chapitre, nous allons donc nous attarder sur la </a:t>
            </a:r>
            <a:r>
              <a:rPr lang="fr-BE" sz="24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50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confidentialité</a:t>
            </a:r>
            <a:r>
              <a:rPr lang="fr-BE" sz="2000" dirty="0"/>
              <a:t>.</a:t>
            </a:r>
          </a:p>
          <a:p>
            <a:r>
              <a:rPr lang="fr-BE" sz="2000" dirty="0"/>
              <a:t>Plus précisément, nous nous limiterons au contrôle des autorisations d'accès</a:t>
            </a:r>
          </a:p>
        </p:txBody>
      </p:sp>
    </p:spTree>
    <p:extLst>
      <p:ext uri="{BB962C8B-B14F-4D97-AF65-F5344CB8AC3E}">
        <p14:creationId xmlns:p14="http://schemas.microsoft.com/office/powerpoint/2010/main" val="209499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2893" y="698735"/>
            <a:ext cx="816580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Chapitre 6. Confidentialité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Que signifie "confidentialité" ?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 mécanisme d'octroi et annulation de privilèges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Complément SQL2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possibilités d'Oracle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Chapitre 6 : Confidentialité des données</a:t>
            </a:r>
          </a:p>
        </p:txBody>
      </p:sp>
    </p:spTree>
    <p:extLst>
      <p:ext uri="{BB962C8B-B14F-4D97-AF65-F5344CB8AC3E}">
        <p14:creationId xmlns:p14="http://schemas.microsoft.com/office/powerpoint/2010/main" val="30296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orgia-Garamond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Vert-Brun SGBD 2ème</Template>
  <TotalTime>51097</TotalTime>
  <Words>1843</Words>
  <Application>Microsoft Office PowerPoint</Application>
  <PresentationFormat>Affichage à l'écran (4:3)</PresentationFormat>
  <Paragraphs>222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Calibri</vt:lpstr>
      <vt:lpstr>Courier New</vt:lpstr>
      <vt:lpstr>Garamond</vt:lpstr>
      <vt:lpstr>Georgia</vt:lpstr>
      <vt:lpstr>Wingdings</vt:lpstr>
      <vt:lpstr>Wingdings 2</vt:lpstr>
      <vt:lpstr>Austin</vt:lpstr>
      <vt:lpstr>Systèmes de Gestion de Bases de Données</vt:lpstr>
      <vt:lpstr>Aperçu du contenu du cours</vt:lpstr>
      <vt:lpstr>Chapitre 6.  Confidentialité des données</vt:lpstr>
      <vt:lpstr>Chapitre 6. Confidentialité des données</vt:lpstr>
      <vt:lpstr>Chapitre 6. Confidentialité des données 1. Introduction</vt:lpstr>
      <vt:lpstr>Chapitre 6. Confidentialité des données 1. Introduction</vt:lpstr>
      <vt:lpstr>Chapitre 6. Confidentialité des données 1. Introduction</vt:lpstr>
      <vt:lpstr>Chapitre 6. Confidentialité des données 1. Introduction</vt:lpstr>
      <vt:lpstr>Chapitre 6. Confidentialité des données</vt:lpstr>
      <vt:lpstr>Chapitre 6. Confidentialité des données 2. Que signifie "confidentialité" ?</vt:lpstr>
      <vt:lpstr>Chapitre 6. Confidentialité des données 2. Que signifie "confidentialité" ?</vt:lpstr>
      <vt:lpstr>Chapitre 6. Confidentialité des données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 3. Octroi et annulation des privilèges</vt:lpstr>
      <vt:lpstr>Chapitre 6. Confidentialité des données</vt:lpstr>
      <vt:lpstr>Chapitre 6. Confidentialité des données 4. Compléments SQL 2</vt:lpstr>
      <vt:lpstr>Chapitre 6. Confidentialité des données</vt:lpstr>
      <vt:lpstr>Chapitre 6. Confidentialité des données 5. Les possibilités d'Oracle</vt:lpstr>
      <vt:lpstr>Chapitre 6. Confidentialité des données 5. Les possibilités d'Oracle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de Gestion de Bases de Données</dc:title>
  <dc:creator>Vandenhove</dc:creator>
  <cp:lastModifiedBy>Anne LEONARD</cp:lastModifiedBy>
  <cp:revision>287</cp:revision>
  <dcterms:created xsi:type="dcterms:W3CDTF">2016-02-04T16:20:07Z</dcterms:created>
  <dcterms:modified xsi:type="dcterms:W3CDTF">2019-11-18T19:31:20Z</dcterms:modified>
</cp:coreProperties>
</file>