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8"/>
  </p:notesMasterIdLst>
  <p:handoutMasterIdLst>
    <p:handoutMasterId r:id="rId39"/>
  </p:handoutMasterIdLst>
  <p:sldIdLst>
    <p:sldId id="256" r:id="rId2"/>
    <p:sldId id="257" r:id="rId3"/>
    <p:sldId id="258" r:id="rId4"/>
    <p:sldId id="271" r:id="rId5"/>
    <p:sldId id="272" r:id="rId6"/>
    <p:sldId id="288" r:id="rId7"/>
    <p:sldId id="289" r:id="rId8"/>
    <p:sldId id="290" r:id="rId9"/>
    <p:sldId id="291" r:id="rId10"/>
    <p:sldId id="292" r:id="rId11"/>
    <p:sldId id="283" r:id="rId12"/>
    <p:sldId id="274" r:id="rId13"/>
    <p:sldId id="284" r:id="rId14"/>
    <p:sldId id="276" r:id="rId15"/>
    <p:sldId id="285" r:id="rId16"/>
    <p:sldId id="278" r:id="rId17"/>
    <p:sldId id="286" r:id="rId18"/>
    <p:sldId id="280" r:id="rId19"/>
    <p:sldId id="293" r:id="rId20"/>
    <p:sldId id="294" r:id="rId21"/>
    <p:sldId id="295" r:id="rId22"/>
    <p:sldId id="287" r:id="rId23"/>
    <p:sldId id="282"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87CCE"/>
    <a:srgbClr val="FF0066"/>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226" autoAdjust="0"/>
    <p:restoredTop sz="87185" autoAdjust="0"/>
  </p:normalViewPr>
  <p:slideViewPr>
    <p:cSldViewPr snapToGrid="0">
      <p:cViewPr>
        <p:scale>
          <a:sx n="90" d="100"/>
          <a:sy n="90" d="100"/>
        </p:scale>
        <p:origin x="-426" y="-216"/>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18-11-18</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18-11-18</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Rappel : dans Oracle, toute commande du LDD est implicitement suivie de COMMIT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Exemple qui ne fait que lancer une exception </a:t>
            </a:r>
          </a:p>
          <a:p>
            <a:r>
              <a:rPr lang="fr-BE" dirty="0" err="1" smtClean="0"/>
              <a:t>Raise_application_error</a:t>
            </a:r>
            <a:r>
              <a:rPr lang="fr-BE" dirty="0" smtClean="0"/>
              <a:t> : permet de transmettre un code d'erreur et un message au bloc appelant</a:t>
            </a:r>
          </a:p>
          <a:p>
            <a:r>
              <a:rPr lang="fr-BE" dirty="0" smtClean="0"/>
              <a:t>OLD et NEW sont prédéfinis</a:t>
            </a:r>
            <a:r>
              <a:rPr lang="fr-BE" baseline="0" dirty="0" smtClean="0"/>
              <a:t>, accèdent aux anciennes et nouvelles valeurs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32</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34</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36</a:t>
            </a:fld>
            <a:endParaRPr lang="fr-BE"/>
          </a:p>
        </p:txBody>
      </p:sp>
    </p:spTree>
    <p:extLst>
      <p:ext uri="{BB962C8B-B14F-4D97-AF65-F5344CB8AC3E}">
        <p14:creationId xmlns:p14="http://schemas.microsoft.com/office/powerpoint/2010/main" val="354474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smtClean="0"/>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67833" y="720000"/>
            <a:ext cx="8218967" cy="1143000"/>
          </a:xfrm>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
        <p:nvSpPr>
          <p:cNvPr id="7" name="Forme libre 6"/>
          <p:cNvSpPr/>
          <p:nvPr/>
        </p:nvSpPr>
        <p:spPr>
          <a:xfrm>
            <a:off x="467833" y="1499191"/>
            <a:ext cx="8208334"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Footer Placeholder 4"/>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6" name="Footer Placeholder 5"/>
          <p:cNvSpPr>
            <a:spLocks noGrp="1"/>
          </p:cNvSpPr>
          <p:nvPr>
            <p:ph type="ftr" sz="quarter" idx="11"/>
          </p:nvPr>
        </p:nvSpPr>
        <p:spPr/>
        <p:txBody>
          <a:bodyPr/>
          <a:lstStyle/>
          <a:p>
            <a:r>
              <a:rPr lang="fr-BE" smtClean="0"/>
              <a:t>Système de Gestion de Base de Données</a:t>
            </a:r>
            <a:endParaRPr lang="fr-BE"/>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ooter Placeholder 7"/>
          <p:cNvSpPr>
            <a:spLocks noGrp="1"/>
          </p:cNvSpPr>
          <p:nvPr>
            <p:ph type="ftr" sz="quarter" idx="11"/>
          </p:nvPr>
        </p:nvSpPr>
        <p:spPr/>
        <p:txBody>
          <a:bodyPr/>
          <a:lstStyle/>
          <a:p>
            <a:r>
              <a:rPr lang="fr-BE" smtClean="0"/>
              <a:t>Système de Gestion de Base de Données</a:t>
            </a:r>
            <a:endParaRPr lang="fr-BE"/>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4" name="Footer Placeholder 3"/>
          <p:cNvSpPr>
            <a:spLocks noGrp="1"/>
          </p:cNvSpPr>
          <p:nvPr>
            <p:ph type="ftr" sz="quarter" idx="11"/>
          </p:nvPr>
        </p:nvSpPr>
        <p:spPr/>
        <p:txBody>
          <a:bodyPr/>
          <a:lstStyle/>
          <a:p>
            <a:r>
              <a:rPr lang="fr-BE" smtClean="0"/>
              <a:t>Système de Gestion de Base de Données</a:t>
            </a:r>
            <a:endParaRPr lang="fr-BE"/>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smtClean="0"/>
              <a:t>Système de Gestion de Base de Données</a:t>
            </a:r>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smtClean="0"/>
              <a:t>Système de Gestion de Base de Données</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smtClean="0"/>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smtClean="0">
                <a:solidFill>
                  <a:srgbClr val="776627"/>
                </a:solidFill>
              </a:rPr>
              <a:t>A. Léonard         HEPL – Département technique      2</a:t>
            </a:r>
            <a:r>
              <a:rPr lang="fr-BE" sz="1600" baseline="30000" dirty="0" smtClean="0">
                <a:solidFill>
                  <a:srgbClr val="776627"/>
                </a:solidFill>
              </a:rPr>
              <a:t>ème</a:t>
            </a:r>
            <a:r>
              <a:rPr lang="fr-BE" sz="1600" dirty="0" smtClean="0">
                <a:solidFill>
                  <a:srgbClr val="776627"/>
                </a:solidFill>
              </a:rPr>
              <a:t> Informatique et système</a:t>
            </a:r>
            <a:endParaRPr lang="fr-BE" sz="1600" dirty="0">
              <a:solidFill>
                <a:srgbClr val="776627"/>
              </a:solidFill>
            </a:endParaRP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smtClean="0">
                <a:solidFill>
                  <a:schemeClr val="bg1"/>
                </a:solidFill>
              </a:rPr>
              <a:t> / 36</a:t>
            </a:r>
            <a:endParaRPr lang="fr-BE"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smtClean="0"/>
              <a:t>Systèmes de Gestion de Bases de Données</a:t>
            </a:r>
            <a:endParaRPr lang="fr-BE" dirty="0"/>
          </a:p>
        </p:txBody>
      </p:sp>
      <p:sp>
        <p:nvSpPr>
          <p:cNvPr id="3" name="Sous-titre 2"/>
          <p:cNvSpPr>
            <a:spLocks noGrp="1"/>
          </p:cNvSpPr>
          <p:nvPr>
            <p:ph type="subTitle" idx="1"/>
          </p:nvPr>
        </p:nvSpPr>
        <p:spPr/>
        <p:txBody>
          <a:bodyPr anchor="b"/>
          <a:lstStyle/>
          <a:p>
            <a:pPr algn="r"/>
            <a:r>
              <a:rPr lang="fr-BE" dirty="0" smtClean="0"/>
              <a:t>A. Léonard</a:t>
            </a:r>
            <a:endParaRPr lang="fr-BE" dirty="0"/>
          </a:p>
        </p:txBody>
      </p:sp>
    </p:spTree>
    <p:extLst>
      <p:ext uri="{BB962C8B-B14F-4D97-AF65-F5344CB8AC3E}">
        <p14:creationId xmlns:p14="http://schemas.microsoft.com/office/powerpoint/2010/main" val="3758322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indent="-342900"/>
            <a:r>
              <a:rPr lang="fr-BE" dirty="0" smtClean="0"/>
              <a:t>SQL 2 fait la distinction entre </a:t>
            </a:r>
          </a:p>
          <a:p>
            <a:pPr lvl="1" indent="-342900">
              <a:buFont typeface="Wingdings" panose="05000000000000000000" pitchFamily="2" charset="2"/>
              <a:buChar char="Ø"/>
            </a:pPr>
            <a:r>
              <a:rPr lang="fr-BE" dirty="0" smtClean="0"/>
              <a:t>contraintes générales qui peuvent faire intervenir plusieurs colonnes de plusieurs tables </a:t>
            </a:r>
          </a:p>
          <a:p>
            <a:pPr lvl="1" indent="-342900">
              <a:buFont typeface="Wingdings" panose="05000000000000000000" pitchFamily="2" charset="2"/>
              <a:buChar char="Ø"/>
            </a:pPr>
            <a:r>
              <a:rPr lang="fr-BE" dirty="0" smtClean="0"/>
              <a:t>contraintes attachées aux tables de base</a:t>
            </a:r>
          </a:p>
          <a:p>
            <a:pPr indent="-342900"/>
            <a:endParaRPr lang="fr-BE" dirty="0"/>
          </a:p>
          <a:p>
            <a:pPr indent="-342900"/>
            <a:r>
              <a:rPr lang="fr-BE" dirty="0" smtClean="0"/>
              <a:t>Remarque : une contrainte attachée à une table ne peut exister sans la table et est donc effacée en même temps que la table</a:t>
            </a:r>
            <a:endParaRPr lang="fr-BE" dirty="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Tree>
    <p:extLst>
      <p:ext uri="{BB962C8B-B14F-4D97-AF65-F5344CB8AC3E}">
        <p14:creationId xmlns:p14="http://schemas.microsoft.com/office/powerpoint/2010/main" val="1463952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16097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2. Contraintes générales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err="1" smtClean="0">
                <a:latin typeface="Courier New" panose="02070309020205020404" pitchFamily="49" charset="0"/>
                <a:cs typeface="Courier New" panose="02070309020205020404" pitchFamily="49" charset="0"/>
              </a:rPr>
              <a:t>créer_contrainte_générale</a:t>
            </a:r>
            <a:r>
              <a:rPr lang="fr-BE"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CREATE ASSERTION </a:t>
            </a:r>
            <a:r>
              <a:rPr lang="fr-BE" i="1" dirty="0" err="1" smtClean="0">
                <a:latin typeface="Courier New" panose="02070309020205020404" pitchFamily="49" charset="0"/>
                <a:cs typeface="Courier New" panose="02070309020205020404" pitchFamily="49" charset="0"/>
              </a:rPr>
              <a:t>nom_contrainte</a:t>
            </a:r>
            <a:r>
              <a:rPr lang="fr-BE" dirty="0" smtClean="0">
                <a:latin typeface="Courier New" panose="02070309020205020404" pitchFamily="49" charset="0"/>
                <a:cs typeface="Courier New" panose="02070309020205020404" pitchFamily="49" charset="0"/>
              </a:rPr>
              <a:t> </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CHECK</a:t>
            </a:r>
            <a:r>
              <a:rPr lang="fr-BE" dirty="0" smtClean="0">
                <a:latin typeface="Courier New" panose="02070309020205020404" pitchFamily="49" charset="0"/>
                <a:cs typeface="Courier New" panose="02070309020205020404" pitchFamily="49" charset="0"/>
              </a:rPr>
              <a:t> (condition);</a:t>
            </a:r>
          </a:p>
          <a:p>
            <a:pPr marL="0" indent="0">
              <a:buNone/>
            </a:pPr>
            <a:endParaRPr lang="fr-BE" dirty="0" smtClean="0"/>
          </a:p>
          <a:p>
            <a:pPr marL="0" indent="0">
              <a:buNone/>
            </a:pPr>
            <a:r>
              <a:rPr lang="fr-BE" dirty="0" smtClean="0"/>
              <a:t>Nous ne les étudierons pas dans le cadre de ce cours.</a:t>
            </a:r>
          </a:p>
        </p:txBody>
      </p:sp>
      <p:sp>
        <p:nvSpPr>
          <p:cNvPr id="5" name="Espace réservé du pied de page 4"/>
          <p:cNvSpPr>
            <a:spLocks noGrp="1"/>
          </p:cNvSpPr>
          <p:nvPr>
            <p:ph type="ftr" sz="quarter" idx="11"/>
          </p:nvPr>
        </p:nvSpPr>
        <p:spPr/>
        <p:txBody>
          <a:bodyPr/>
          <a:lstStyle/>
          <a:p>
            <a:r>
              <a:rPr lang="fr-BE" dirty="0"/>
              <a:t>SGBD – Chapitre 8 : Contraintes d'intégrité et </a:t>
            </a:r>
            <a:r>
              <a:rPr lang="fr-BE" dirty="0" smtClean="0"/>
              <a:t>déclencheurs / 2. Contraintes générales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16097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3. Contraintes attachées aux tables</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Les contraintes attachées à une table se définissent lors de la création de la table (CREATE TABLE) ou après la création de la table par la commande ALTER TABLE.</a:t>
            </a:r>
          </a:p>
          <a:p>
            <a:pPr marL="0" indent="0">
              <a:buNone/>
            </a:pPr>
            <a:endParaRPr lang="fr-BE" dirty="0"/>
          </a:p>
          <a:p>
            <a:pPr marL="0" indent="0">
              <a:buNone/>
            </a:pPr>
            <a:r>
              <a:rPr lang="fr-BE" dirty="0" smtClean="0"/>
              <a:t>Voir le chapitre 3 : LDD</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 </a:t>
            </a:r>
            <a:r>
              <a:rPr lang="fr-BE" dirty="0" smtClean="0"/>
              <a:t>3. Contraintes attachées aux tables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16097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4. Apports de SQL2</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Voir livre de référence si intéressé …</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4. Apports de SQL2</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16097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5. Particularités d'Oracle</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Oracle possède la clause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 DEFERRABLE</a:t>
            </a:r>
          </a:p>
          <a:p>
            <a:pPr marL="0" indent="0">
              <a:buNone/>
            </a:pPr>
            <a:endParaRPr lang="fr-BE" dirty="0"/>
          </a:p>
          <a:p>
            <a:pPr marL="0" indent="0">
              <a:buNone/>
            </a:pPr>
            <a:r>
              <a:rPr lang="fr-BE" dirty="0" smtClean="0"/>
              <a:t>Pour Oracle, une contrainte déclarée DEFERRABLE pourra être différée pendant la durée d'une transaction à condition de le préciser explicitement au moyen de la commande SET CONSTRAINT</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5. Particularités d'Oracle</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5. Particularités d'Oracle</a:t>
            </a:r>
            <a:endParaRPr lang="fr-BE" sz="3200" dirty="0"/>
          </a:p>
        </p:txBody>
      </p:sp>
      <p:sp>
        <p:nvSpPr>
          <p:cNvPr id="3" name="Espace réservé du contenu 2"/>
          <p:cNvSpPr>
            <a:spLocks noGrp="1"/>
          </p:cNvSpPr>
          <p:nvPr>
            <p:ph idx="1"/>
          </p:nvPr>
        </p:nvSpPr>
        <p:spPr>
          <a:xfrm>
            <a:off x="839972" y="2051999"/>
            <a:ext cx="7783033" cy="4140000"/>
          </a:xfrm>
        </p:spPr>
        <p:txBody>
          <a:bodyPr anchor="ctr">
            <a:normAutofit/>
          </a:bodyPr>
          <a:lstStyle/>
          <a:p>
            <a:pPr marL="0" indent="0">
              <a:buNone/>
            </a:pPr>
            <a:r>
              <a:rPr lang="fr-BE" dirty="0" smtClean="0"/>
              <a:t>Exemple :</a:t>
            </a:r>
          </a:p>
          <a:p>
            <a:pPr marL="297180" lvl="1" indent="0">
              <a:buNone/>
            </a:pPr>
            <a:r>
              <a:rPr lang="fr-BE" sz="2000" b="1" dirty="0" smtClean="0">
                <a:latin typeface="Courier New" panose="02070309020205020404" pitchFamily="49" charset="0"/>
                <a:cs typeface="Courier New" panose="02070309020205020404" pitchFamily="49" charset="0"/>
              </a:rPr>
              <a:t>CREATE TABLE </a:t>
            </a:r>
            <a:r>
              <a:rPr lang="fr-BE" sz="2000" dirty="0" smtClean="0">
                <a:latin typeface="Courier New" panose="02070309020205020404" pitchFamily="49" charset="0"/>
                <a:cs typeface="Courier New" panose="02070309020205020404" pitchFamily="49" charset="0"/>
              </a:rPr>
              <a:t>t (</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c1	</a:t>
            </a:r>
            <a:r>
              <a:rPr lang="fr-BE" sz="2000" dirty="0" err="1" smtClean="0">
                <a:latin typeface="Courier New" panose="02070309020205020404" pitchFamily="49" charset="0"/>
                <a:cs typeface="Courier New" panose="02070309020205020404" pitchFamily="49" charset="0"/>
              </a:rPr>
              <a:t>integer</a:t>
            </a:r>
            <a:r>
              <a:rPr lang="fr-BE" sz="2000" dirty="0" smtClean="0">
                <a:latin typeface="Courier New" panose="02070309020205020404" pitchFamily="49" charset="0"/>
                <a:cs typeface="Courier New" panose="02070309020205020404" pitchFamily="49" charset="0"/>
              </a:rPr>
              <a:t>,</a:t>
            </a:r>
          </a:p>
          <a:p>
            <a:pPr marL="297180" lvl="1"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c2	</a:t>
            </a:r>
            <a:r>
              <a:rPr lang="fr-BE" sz="2000" dirty="0" err="1" smtClean="0">
                <a:latin typeface="Courier New" panose="02070309020205020404" pitchFamily="49" charset="0"/>
                <a:cs typeface="Courier New" panose="02070309020205020404" pitchFamily="49" charset="0"/>
              </a:rPr>
              <a:t>integer</a:t>
            </a:r>
            <a:r>
              <a:rPr lang="fr-BE" sz="2000" dirty="0" smtClean="0">
                <a:latin typeface="Courier New" panose="02070309020205020404" pitchFamily="49" charset="0"/>
                <a:cs typeface="Courier New" panose="02070309020205020404" pitchFamily="49" charset="0"/>
              </a:rPr>
              <a:t>,</a:t>
            </a:r>
          </a:p>
          <a:p>
            <a:pPr marL="297180" lvl="1" indent="0">
              <a:buNone/>
            </a:pPr>
            <a:r>
              <a:rPr lang="fr-BE" sz="2000"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CONSTRAINT</a:t>
            </a:r>
            <a:r>
              <a:rPr lang="fr-BE" sz="2000" dirty="0" smtClean="0">
                <a:latin typeface="Courier New" panose="02070309020205020404" pitchFamily="49" charset="0"/>
                <a:cs typeface="Courier New" panose="02070309020205020404" pitchFamily="49" charset="0"/>
              </a:rPr>
              <a:t> c </a:t>
            </a:r>
            <a:r>
              <a:rPr lang="fr-BE" sz="2000" b="1" dirty="0" smtClean="0">
                <a:latin typeface="Courier New" panose="02070309020205020404" pitchFamily="49" charset="0"/>
                <a:cs typeface="Courier New" panose="02070309020205020404" pitchFamily="49" charset="0"/>
              </a:rPr>
              <a:t>CHECK</a:t>
            </a:r>
            <a:r>
              <a:rPr lang="fr-BE" sz="2000" dirty="0" smtClean="0">
                <a:latin typeface="Courier New" panose="02070309020205020404" pitchFamily="49" charset="0"/>
                <a:cs typeface="Courier New" panose="02070309020205020404" pitchFamily="49" charset="0"/>
              </a:rPr>
              <a:t> (c1 &lt; c2) </a:t>
            </a:r>
            <a:r>
              <a:rPr lang="fr-BE" sz="2000" b="1" dirty="0" smtClean="0">
                <a:latin typeface="Courier New" panose="02070309020205020404" pitchFamily="49" charset="0"/>
                <a:cs typeface="Courier New" panose="02070309020205020404" pitchFamily="49" charset="0"/>
              </a:rPr>
              <a:t>DEFERRABLE</a:t>
            </a:r>
            <a:r>
              <a:rPr lang="fr-BE" sz="2000" dirty="0" smtClean="0">
                <a:latin typeface="Courier New" panose="02070309020205020404" pitchFamily="49" charset="0"/>
                <a:cs typeface="Courier New" panose="02070309020205020404" pitchFamily="49" charset="0"/>
              </a:rPr>
              <a:t>);</a:t>
            </a:r>
          </a:p>
          <a:p>
            <a:pPr marL="0" indent="0">
              <a:buNone/>
            </a:pPr>
            <a:endParaRPr lang="fr-BE" dirty="0" smtClean="0"/>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contrainte N'EST PAS différée </a:t>
            </a:r>
            <a:r>
              <a:rPr lang="fr-BE" dirty="0" smtClean="0"/>
              <a:t>!</a:t>
            </a:r>
          </a:p>
          <a:p>
            <a:pPr marL="0" indent="0">
              <a:buNone/>
            </a:pPr>
            <a:endParaRPr lang="fr-BE" dirty="0" smtClean="0"/>
          </a:p>
          <a:p>
            <a:pPr marL="0" indent="0">
              <a:buNone/>
            </a:pPr>
            <a:r>
              <a:rPr lang="fr-BE" dirty="0" smtClean="0"/>
              <a:t>Pour qu'elle le soit : </a:t>
            </a:r>
          </a:p>
          <a:p>
            <a:pPr marL="297180" lvl="1" indent="0">
              <a:buNone/>
            </a:pPr>
            <a:r>
              <a:rPr lang="fr-BE" sz="2000" b="1" dirty="0" smtClean="0">
                <a:latin typeface="Courier New" panose="02070309020205020404" pitchFamily="49" charset="0"/>
                <a:cs typeface="Courier New" panose="02070309020205020404" pitchFamily="49" charset="0"/>
              </a:rPr>
              <a:t>SET</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CONSTRAINT</a:t>
            </a:r>
            <a:r>
              <a:rPr lang="fr-BE" sz="2000" dirty="0" smtClean="0">
                <a:latin typeface="Courier New" panose="02070309020205020404" pitchFamily="49" charset="0"/>
                <a:cs typeface="Courier New" panose="02070309020205020404" pitchFamily="49" charset="0"/>
              </a:rPr>
              <a:t> c </a:t>
            </a:r>
            <a:r>
              <a:rPr lang="fr-BE" sz="2000" b="1" dirty="0" smtClean="0">
                <a:latin typeface="Courier New" panose="02070309020205020404" pitchFamily="49" charset="0"/>
                <a:cs typeface="Courier New" panose="02070309020205020404" pitchFamily="49" charset="0"/>
              </a:rPr>
              <a:t>DEFERRED</a:t>
            </a:r>
            <a:r>
              <a:rPr lang="fr-BE" sz="2000"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5. Particularités d'Oracle</a:t>
            </a:r>
            <a:endParaRPr lang="fr-BE" dirty="0"/>
          </a:p>
        </p:txBody>
      </p:sp>
    </p:spTree>
    <p:extLst>
      <p:ext uri="{BB962C8B-B14F-4D97-AF65-F5344CB8AC3E}">
        <p14:creationId xmlns:p14="http://schemas.microsoft.com/office/powerpoint/2010/main" val="585695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Aperçu du contenu du cours</a:t>
            </a:r>
            <a:endParaRPr lang="fr-BE" dirty="0"/>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smtClean="0"/>
              <a:t>Concepts de base</a:t>
            </a:r>
          </a:p>
          <a:p>
            <a:pPr marL="514350" indent="-514350">
              <a:buFont typeface="+mj-lt"/>
              <a:buAutoNum type="arabicPeriod"/>
            </a:pPr>
            <a:r>
              <a:rPr lang="fr-BE" dirty="0" smtClean="0"/>
              <a:t>Modèle relationnel</a:t>
            </a:r>
          </a:p>
          <a:p>
            <a:pPr marL="514350" indent="-514350">
              <a:buFont typeface="+mj-lt"/>
              <a:buAutoNum type="arabicPeriod"/>
            </a:pPr>
            <a:r>
              <a:rPr lang="fr-BE" dirty="0" smtClean="0"/>
              <a:t>Langage de définition des données - LDD</a:t>
            </a:r>
          </a:p>
          <a:p>
            <a:pPr marL="514350" indent="-514350">
              <a:buFont typeface="+mj-lt"/>
              <a:buAutoNum type="arabicPeriod"/>
            </a:pPr>
            <a:r>
              <a:rPr lang="fr-BE" dirty="0" smtClean="0"/>
              <a:t>Langage de manipulation des données - LMD</a:t>
            </a:r>
          </a:p>
          <a:p>
            <a:pPr marL="514350" indent="-514350">
              <a:buFont typeface="+mj-lt"/>
              <a:buAutoNum type="arabicPeriod"/>
            </a:pPr>
            <a:r>
              <a:rPr lang="fr-BE" dirty="0" smtClean="0"/>
              <a:t>Transactions et accès concurrents – LCD</a:t>
            </a:r>
          </a:p>
          <a:p>
            <a:pPr marL="514350" indent="-514350">
              <a:buFont typeface="+mj-lt"/>
              <a:buAutoNum type="arabicPeriod"/>
            </a:pPr>
            <a:r>
              <a:rPr lang="fr-BE" dirty="0" smtClean="0"/>
              <a:t>Confidentialité des données</a:t>
            </a:r>
          </a:p>
          <a:p>
            <a:pPr marL="514350" indent="-514350">
              <a:buFont typeface="+mj-lt"/>
              <a:buAutoNum type="arabicPeriod"/>
            </a:pPr>
            <a:r>
              <a:rPr lang="fr-BE" dirty="0" smtClean="0"/>
              <a:t>Vues</a:t>
            </a:r>
          </a:p>
          <a:p>
            <a:pPr marL="514350" indent="-514350">
              <a:buFont typeface="+mj-lt"/>
              <a:buAutoNum type="arabicPeriod"/>
            </a:pPr>
            <a:r>
              <a:rPr lang="fr-BE" dirty="0" smtClean="0"/>
              <a:t>Contraintes d'intégrité et déclencheurs</a:t>
            </a:r>
          </a:p>
          <a:p>
            <a:pPr marL="514350" indent="-514350">
              <a:buFont typeface="+mj-lt"/>
              <a:buAutoNum type="arabicPeriod"/>
            </a:pPr>
            <a:r>
              <a:rPr lang="fr-BE" smtClean="0"/>
              <a:t>PL-SQL</a:t>
            </a:r>
            <a:endParaRPr lang="fr-BE" dirty="0" smtClean="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3746285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5. Particularités d'Oracle</a:t>
            </a:r>
            <a:endParaRPr lang="fr-BE" sz="3200" dirty="0"/>
          </a:p>
        </p:txBody>
      </p:sp>
      <p:sp>
        <p:nvSpPr>
          <p:cNvPr id="3" name="Espace réservé du contenu 2"/>
          <p:cNvSpPr>
            <a:spLocks noGrp="1"/>
          </p:cNvSpPr>
          <p:nvPr>
            <p:ph idx="1"/>
          </p:nvPr>
        </p:nvSpPr>
        <p:spPr>
          <a:xfrm>
            <a:off x="818707" y="2051999"/>
            <a:ext cx="7814930" cy="4140000"/>
          </a:xfrm>
        </p:spPr>
        <p:txBody>
          <a:bodyPr anchor="ctr">
            <a:normAutofit fontScale="92500" lnSpcReduction="10000"/>
          </a:bodyPr>
          <a:lstStyle/>
          <a:p>
            <a:pPr marL="0" indent="0">
              <a:buNone/>
            </a:pPr>
            <a:r>
              <a:rPr lang="fr-BE" dirty="0" smtClean="0"/>
              <a:t>Pour que le comportement par défaut d'une contrainte Oracle soit différé :</a:t>
            </a:r>
          </a:p>
          <a:p>
            <a:pPr marL="0" indent="0">
              <a:buNone/>
            </a:pPr>
            <a:r>
              <a:rPr lang="fr-BE" sz="2000" b="1" dirty="0" smtClean="0">
                <a:latin typeface="Courier New" panose="02070309020205020404" pitchFamily="49" charset="0"/>
                <a:cs typeface="Courier New" panose="02070309020205020404" pitchFamily="49" charset="0"/>
              </a:rPr>
              <a:t>CREATE TABLE </a:t>
            </a:r>
            <a:r>
              <a:rPr lang="fr-BE" sz="2000" dirty="0" smtClean="0">
                <a:latin typeface="Courier New" panose="02070309020205020404" pitchFamily="49" charset="0"/>
                <a:cs typeface="Courier New" panose="02070309020205020404" pitchFamily="49" charset="0"/>
              </a:rPr>
              <a:t>t (</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c1	</a:t>
            </a:r>
            <a:r>
              <a:rPr lang="fr-BE" sz="2000" dirty="0" err="1" smtClean="0">
                <a:latin typeface="Courier New" panose="02070309020205020404" pitchFamily="49" charset="0"/>
                <a:cs typeface="Courier New" panose="02070309020205020404" pitchFamily="49" charset="0"/>
              </a:rPr>
              <a:t>integer</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c2	</a:t>
            </a:r>
            <a:r>
              <a:rPr lang="fr-BE" sz="2000" dirty="0" err="1" smtClean="0">
                <a:latin typeface="Courier New" panose="02070309020205020404" pitchFamily="49" charset="0"/>
                <a:cs typeface="Courier New" panose="02070309020205020404" pitchFamily="49" charset="0"/>
              </a:rPr>
              <a:t>integer</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CONSTRAINT</a:t>
            </a:r>
            <a:r>
              <a:rPr lang="fr-BE" sz="2000" dirty="0" smtClean="0">
                <a:latin typeface="Courier New" panose="02070309020205020404" pitchFamily="49" charset="0"/>
                <a:cs typeface="Courier New" panose="02070309020205020404" pitchFamily="49" charset="0"/>
              </a:rPr>
              <a:t> c </a:t>
            </a:r>
            <a:r>
              <a:rPr lang="fr-BE" sz="2000" b="1" dirty="0" smtClean="0">
                <a:latin typeface="Courier New" panose="02070309020205020404" pitchFamily="49" charset="0"/>
                <a:cs typeface="Courier New" panose="02070309020205020404" pitchFamily="49" charset="0"/>
              </a:rPr>
              <a:t>CHECK</a:t>
            </a:r>
            <a:r>
              <a:rPr lang="fr-BE" sz="2000" dirty="0" smtClean="0">
                <a:latin typeface="Courier New" panose="02070309020205020404" pitchFamily="49" charset="0"/>
                <a:cs typeface="Courier New" panose="02070309020205020404" pitchFamily="49" charset="0"/>
              </a:rPr>
              <a:t> (c1 &lt; c2) </a:t>
            </a:r>
          </a:p>
          <a:p>
            <a:pPr marL="0" indent="0">
              <a:buNone/>
            </a:pPr>
            <a:r>
              <a:rPr lang="fr-BE" sz="2000" dirty="0">
                <a:latin typeface="Courier New" panose="02070309020205020404" pitchFamily="49" charset="0"/>
                <a:cs typeface="Courier New" panose="02070309020205020404" pitchFamily="49" charset="0"/>
              </a:rPr>
              <a:t>	</a:t>
            </a: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INITIALLY DEFERRED</a:t>
            </a:r>
            <a:r>
              <a:rPr lang="fr-BE" sz="2000" dirty="0" smtClean="0">
                <a:latin typeface="Courier New" panose="02070309020205020404" pitchFamily="49" charset="0"/>
                <a:cs typeface="Courier New" panose="02070309020205020404" pitchFamily="49" charset="0"/>
              </a:rPr>
              <a:t>);</a:t>
            </a:r>
          </a:p>
          <a:p>
            <a:pPr marL="0" indent="0">
              <a:buNone/>
            </a:pPr>
            <a:endParaRPr lang="fr-BE" dirty="0" smtClean="0"/>
          </a:p>
          <a:p>
            <a:pPr marL="0" indent="0">
              <a:buNone/>
            </a:pPr>
            <a:r>
              <a:rPr lang="fr-BE" dirty="0" smtClean="0"/>
              <a:t>Pour inverser le comportement d'une contraint INITIALLY DEFERRED, on utilise la commande  : </a:t>
            </a:r>
          </a:p>
          <a:p>
            <a:pPr marL="0" indent="0">
              <a:buNone/>
            </a:pPr>
            <a:endParaRPr lang="fr-BE" dirty="0" smtClean="0"/>
          </a:p>
          <a:p>
            <a:pPr marL="0" indent="0">
              <a:buNone/>
            </a:pPr>
            <a:r>
              <a:rPr lang="fr-BE" sz="2200" b="1" dirty="0" smtClean="0">
                <a:latin typeface="Courier New" panose="02070309020205020404" pitchFamily="49" charset="0"/>
                <a:cs typeface="Courier New" panose="02070309020205020404" pitchFamily="49" charset="0"/>
              </a:rPr>
              <a:t>SET</a:t>
            </a:r>
            <a:r>
              <a:rPr lang="fr-BE" sz="2200" dirty="0" smtClean="0">
                <a:latin typeface="Courier New" panose="02070309020205020404" pitchFamily="49" charset="0"/>
                <a:cs typeface="Courier New" panose="02070309020205020404" pitchFamily="49" charset="0"/>
              </a:rPr>
              <a:t> </a:t>
            </a:r>
            <a:r>
              <a:rPr lang="fr-BE" sz="2200" b="1" dirty="0" smtClean="0">
                <a:latin typeface="Courier New" panose="02070309020205020404" pitchFamily="49" charset="0"/>
                <a:cs typeface="Courier New" panose="02070309020205020404" pitchFamily="49" charset="0"/>
              </a:rPr>
              <a:t>CONSTRAINT</a:t>
            </a:r>
            <a:r>
              <a:rPr lang="fr-BE" sz="2200" dirty="0" smtClean="0">
                <a:latin typeface="Courier New" panose="02070309020205020404" pitchFamily="49" charset="0"/>
                <a:cs typeface="Courier New" panose="02070309020205020404" pitchFamily="49" charset="0"/>
              </a:rPr>
              <a:t> c </a:t>
            </a:r>
            <a:r>
              <a:rPr lang="fr-BE" sz="2200" b="1" dirty="0" smtClean="0">
                <a:latin typeface="Courier New" panose="02070309020205020404" pitchFamily="49" charset="0"/>
                <a:cs typeface="Courier New" panose="02070309020205020404" pitchFamily="49" charset="0"/>
              </a:rPr>
              <a:t>IMMEDIATE</a:t>
            </a:r>
            <a:r>
              <a:rPr lang="fr-BE" sz="2200" dirty="0" smtClean="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5. Particularités d'Oracle</a:t>
            </a:r>
            <a:endParaRPr lang="fr-BE" dirty="0"/>
          </a:p>
        </p:txBody>
      </p:sp>
    </p:spTree>
    <p:extLst>
      <p:ext uri="{BB962C8B-B14F-4D97-AF65-F5344CB8AC3E}">
        <p14:creationId xmlns:p14="http://schemas.microsoft.com/office/powerpoint/2010/main" val="271890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5. Particularités d'Oracle</a:t>
            </a:r>
            <a:endParaRPr lang="fr-BE" sz="3200" dirty="0"/>
          </a:p>
        </p:txBody>
      </p:sp>
      <p:sp>
        <p:nvSpPr>
          <p:cNvPr id="3" name="Espace réservé du contenu 2"/>
          <p:cNvSpPr>
            <a:spLocks noGrp="1"/>
          </p:cNvSpPr>
          <p:nvPr>
            <p:ph idx="1"/>
          </p:nvPr>
        </p:nvSpPr>
        <p:spPr>
          <a:xfrm>
            <a:off x="818707" y="2051999"/>
            <a:ext cx="7814930" cy="4140000"/>
          </a:xfrm>
        </p:spPr>
        <p:txBody>
          <a:bodyPr anchor="ctr">
            <a:normAutofit/>
          </a:bodyPr>
          <a:lstStyle/>
          <a:p>
            <a:pPr marL="0" indent="0">
              <a:buNone/>
            </a:pPr>
            <a:r>
              <a:rPr lang="fr-BE" dirty="0" smtClean="0"/>
              <a:t>En résumé : </a:t>
            </a:r>
          </a:p>
          <a:p>
            <a:pPr marL="0" indent="0">
              <a:buNone/>
            </a:pPr>
            <a:endParaRPr lang="fr-BE" dirty="0" smtClean="0"/>
          </a:p>
          <a:p>
            <a:pPr marL="457200" indent="-4572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INITIALLY IMMEDIATE </a:t>
            </a:r>
            <a:r>
              <a:rPr lang="fr-BE" dirty="0" smtClean="0"/>
              <a:t>correspond à NOT DEFERRABLE de la norme et est le comportement par défaut</a:t>
            </a:r>
          </a:p>
          <a:p>
            <a:pPr marL="457200" indent="-4572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INITIALLY DEFERRED </a:t>
            </a:r>
            <a:r>
              <a:rPr lang="fr-BE" dirty="0" smtClean="0"/>
              <a:t>est équivalent à DEFERRABLE de la norme </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5. Particularités d'Oracle</a:t>
            </a:r>
            <a:endParaRPr lang="fr-BE" dirty="0"/>
          </a:p>
        </p:txBody>
      </p:sp>
    </p:spTree>
    <p:extLst>
      <p:ext uri="{BB962C8B-B14F-4D97-AF65-F5344CB8AC3E}">
        <p14:creationId xmlns:p14="http://schemas.microsoft.com/office/powerpoint/2010/main" val="4945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16097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6.1 Introduction</a:t>
            </a:r>
            <a:endParaRPr lang="fr-BE" dirty="0" smtClean="0"/>
          </a:p>
          <a:p>
            <a:pPr indent="-342900">
              <a:buFont typeface="Wingdings" panose="05000000000000000000" pitchFamily="2" charset="2"/>
              <a:buChar char="Ø"/>
            </a:pPr>
            <a:r>
              <a:rPr lang="fr-BE" dirty="0" smtClean="0"/>
              <a:t>Un déclencheur (trigger) permet de définir un ensemble d'actions qui sont déclenchées automatiquement par le SGBD lorsque certains phénomènes se produisent.</a:t>
            </a:r>
          </a:p>
          <a:p>
            <a:pPr indent="-342900">
              <a:buFont typeface="Wingdings" panose="05000000000000000000" pitchFamily="2" charset="2"/>
              <a:buChar char="Ø"/>
            </a:pPr>
            <a:r>
              <a:rPr lang="fr-BE" dirty="0" smtClean="0"/>
              <a:t>Les actions sont enregistrées dans la base et non plus dans les programmes d'application.</a:t>
            </a:r>
          </a:p>
          <a:p>
            <a:pPr indent="-342900">
              <a:buFont typeface="Wingdings" panose="05000000000000000000" pitchFamily="2" charset="2"/>
              <a:buChar char="Ø"/>
            </a:pPr>
            <a:r>
              <a:rPr lang="fr-BE" dirty="0" smtClean="0"/>
              <a:t>Cette notion n'est pas spécifiée dans SQL2, elle le sera dans SQL3.</a:t>
            </a:r>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Tree>
    <p:extLst>
      <p:ext uri="{BB962C8B-B14F-4D97-AF65-F5344CB8AC3E}">
        <p14:creationId xmlns:p14="http://schemas.microsoft.com/office/powerpoint/2010/main" val="589134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51999"/>
            <a:ext cx="7020000" cy="4285006"/>
          </a:xfrm>
        </p:spPr>
        <p:txBody>
          <a:bodyPr anchor="t">
            <a:normAutofit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6.1 Introduction</a:t>
            </a:r>
            <a:endParaRPr lang="fr-BE" dirty="0" smtClean="0"/>
          </a:p>
          <a:p>
            <a:pPr marL="0" indent="0">
              <a:buNone/>
            </a:pPr>
            <a:r>
              <a:rPr lang="fr-BE" dirty="0" smtClean="0"/>
              <a:t>Les déclencheurs permettent de définir des contraintes dynamiques, ils peuvent être utilisés pour : </a:t>
            </a:r>
          </a:p>
          <a:p>
            <a:pPr indent="-342900">
              <a:buFont typeface="Wingdings" panose="05000000000000000000" pitchFamily="2" charset="2"/>
              <a:buChar char="Ø"/>
            </a:pPr>
            <a:r>
              <a:rPr lang="fr-BE" dirty="0" smtClean="0"/>
              <a:t>Générer automatiquement une valeur de clé primaire,</a:t>
            </a:r>
          </a:p>
          <a:p>
            <a:pPr indent="-342900">
              <a:buFont typeface="Wingdings" panose="05000000000000000000" pitchFamily="2" charset="2"/>
              <a:buChar char="Ø"/>
            </a:pPr>
            <a:r>
              <a:rPr lang="fr-BE" dirty="0" smtClean="0"/>
              <a:t>Résoudre le problème des mises à jour en cascade</a:t>
            </a:r>
          </a:p>
          <a:p>
            <a:pPr indent="-342900">
              <a:buFont typeface="Wingdings" panose="05000000000000000000" pitchFamily="2" charset="2"/>
              <a:buChar char="Ø"/>
            </a:pPr>
            <a:r>
              <a:rPr lang="fr-BE" dirty="0" smtClean="0"/>
              <a:t>Enregistrer les accès à une table</a:t>
            </a:r>
          </a:p>
          <a:p>
            <a:pPr indent="-342900">
              <a:buFont typeface="Wingdings" panose="05000000000000000000" pitchFamily="2" charset="2"/>
              <a:buChar char="Ø"/>
            </a:pPr>
            <a:r>
              <a:rPr lang="fr-BE" dirty="0" smtClean="0"/>
              <a:t>Gérer automatiquement la redondance</a:t>
            </a:r>
          </a:p>
          <a:p>
            <a:pPr indent="-342900">
              <a:buFont typeface="Wingdings" panose="05000000000000000000" pitchFamily="2" charset="2"/>
              <a:buChar char="Ø"/>
            </a:pPr>
            <a:r>
              <a:rPr lang="fr-BE" dirty="0" smtClean="0"/>
              <a:t>Empêcher la modification par des personnes non autorisées (dans le domaine de la confidentialité)</a:t>
            </a:r>
          </a:p>
          <a:p>
            <a:pPr indent="-342900">
              <a:buFont typeface="Wingdings" panose="05000000000000000000" pitchFamily="2" charset="2"/>
              <a:buChar char="Ø"/>
            </a:pPr>
            <a:r>
              <a:rPr lang="fr-BE" dirty="0" smtClean="0"/>
              <a:t>Mettre en œuvre des règles de fonctionnement plus complexes</a:t>
            </a:r>
          </a:p>
          <a:p>
            <a:pPr indent="-342900">
              <a:buFont typeface="Wingdings" panose="05000000000000000000" pitchFamily="2" charset="2"/>
              <a:buChar char="Ø"/>
            </a:pPr>
            <a:endParaRPr lang="fr-BE" dirty="0" smtClean="0"/>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Tree>
    <p:extLst>
      <p:ext uri="{BB962C8B-B14F-4D97-AF65-F5344CB8AC3E}">
        <p14:creationId xmlns:p14="http://schemas.microsoft.com/office/powerpoint/2010/main" val="2971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0" y="2051999"/>
            <a:ext cx="7558249" cy="4412596"/>
          </a:xfrm>
        </p:spPr>
        <p:txBody>
          <a:bodyPr anchor="t">
            <a:normAutofit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indent="-342900">
              <a:buFont typeface="Wingdings" panose="05000000000000000000" pitchFamily="2" charset="2"/>
              <a:buChar char="Ø"/>
            </a:pPr>
            <a:r>
              <a:rPr lang="fr-BE" dirty="0" smtClean="0"/>
              <a:t>Les déclencheurs permettent de réaliser des opérations sophistiquées car ils constituent un bloc PL/SQL</a:t>
            </a:r>
          </a:p>
          <a:p>
            <a:pPr indent="-342900">
              <a:buFont typeface="Wingdings" panose="05000000000000000000" pitchFamily="2" charset="2"/>
              <a:buChar char="Ø"/>
            </a:pPr>
            <a:r>
              <a:rPr lang="fr-BE" dirty="0" smtClean="0"/>
              <a:t>Depuis Oracle</a:t>
            </a:r>
            <a:r>
              <a:rPr lang="fr-BE" i="1" dirty="0" smtClean="0"/>
              <a:t>8i</a:t>
            </a:r>
            <a:r>
              <a:rPr lang="fr-BE" dirty="0" smtClean="0"/>
              <a:t>, il est possible de définir des déclencheurs s'activant suite à des commandes du LDD ou à certains événements systèmes</a:t>
            </a:r>
          </a:p>
          <a:p>
            <a:pPr indent="-342900">
              <a:buFont typeface="Wingdings" panose="05000000000000000000" pitchFamily="2" charset="2"/>
              <a:buChar char="Ø"/>
            </a:pPr>
            <a:r>
              <a:rPr lang="fr-BE" dirty="0" smtClean="0"/>
              <a:t>Nous nous concentrerons sur les déclencheurs réagissant à l'exécution de commandes du LMD</a:t>
            </a:r>
          </a:p>
          <a:p>
            <a:pPr indent="-342900">
              <a:buFont typeface="Wingdings" panose="05000000000000000000" pitchFamily="2" charset="2"/>
              <a:buChar char="Ø"/>
            </a:pPr>
            <a:r>
              <a:rPr lang="fr-BE" dirty="0" smtClean="0"/>
              <a:t>Il existe 12 types de déclencheurs sensibles aux commandes LMD en fonction de l'instruction déclenchante (ajout, suppression, modification), du niveau du déclencheur (ligne ou table) et du moment du déclenchement (avant ou après)</a:t>
            </a:r>
          </a:p>
          <a:p>
            <a:pPr indent="-342900">
              <a:buFont typeface="Wingdings" panose="05000000000000000000" pitchFamily="2" charset="2"/>
              <a:buChar char="Ø"/>
            </a:pPr>
            <a:endParaRPr lang="fr-BE" dirty="0" smtClean="0"/>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Tree>
    <p:extLst>
      <p:ext uri="{BB962C8B-B14F-4D97-AF65-F5344CB8AC3E}">
        <p14:creationId xmlns:p14="http://schemas.microsoft.com/office/powerpoint/2010/main" val="1832957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Syntaxe : </a:t>
            </a:r>
          </a:p>
          <a:p>
            <a:pPr marL="0" indent="0">
              <a:buNone/>
            </a:pPr>
            <a:endParaRPr lang="fr-BE" dirty="0" smtClean="0"/>
          </a:p>
          <a:p>
            <a:pPr marL="0" indent="0">
              <a:buNone/>
            </a:pPr>
            <a:r>
              <a:rPr lang="fr-BE" sz="2000" b="1" dirty="0" smtClean="0">
                <a:latin typeface="Courier New" panose="02070309020205020404" pitchFamily="49" charset="0"/>
                <a:cs typeface="Courier New" panose="02070309020205020404" pitchFamily="49" charset="0"/>
              </a:rPr>
              <a:t>CREATE TRIGGER </a:t>
            </a:r>
            <a:r>
              <a:rPr lang="fr-BE" sz="2000" dirty="0" err="1" smtClean="0">
                <a:latin typeface="Courier New" panose="02070309020205020404" pitchFamily="49" charset="0"/>
                <a:cs typeface="Courier New" panose="02070309020205020404" pitchFamily="49" charset="0"/>
              </a:rPr>
              <a:t>nom_déclencheur</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BEFORE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AFTER</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DELETE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INSERT</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UPDATE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OF</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liste_colonne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ON</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nom_table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FOR EACH ROW</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WHEN</a:t>
            </a:r>
            <a:r>
              <a:rPr lang="fr-BE" sz="2000" dirty="0" smtClean="0">
                <a:latin typeface="Courier New" panose="02070309020205020404" pitchFamily="49" charset="0"/>
                <a:cs typeface="Courier New" panose="02070309020205020404" pitchFamily="49" charset="0"/>
              </a:rPr>
              <a:t> condition]</a:t>
            </a:r>
          </a:p>
          <a:p>
            <a:pPr marL="0" indent="0">
              <a:buNone/>
            </a:pPr>
            <a:r>
              <a:rPr lang="fr-BE" sz="2000" dirty="0" smtClean="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smtClean="0"/>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Tree>
    <p:extLst>
      <p:ext uri="{BB962C8B-B14F-4D97-AF65-F5344CB8AC3E}">
        <p14:creationId xmlns:p14="http://schemas.microsoft.com/office/powerpoint/2010/main" val="2646919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Syntaxe : </a:t>
            </a:r>
          </a:p>
          <a:p>
            <a:pPr marL="0" indent="0">
              <a:buNone/>
            </a:pPr>
            <a:endParaRPr lang="fr-BE" dirty="0" smtClean="0"/>
          </a:p>
          <a:p>
            <a:pPr marL="0" indent="0">
              <a:buNone/>
            </a:pPr>
            <a:r>
              <a:rPr lang="fr-BE" sz="2000" b="1" dirty="0" smtClean="0">
                <a:latin typeface="Courier New" panose="02070309020205020404" pitchFamily="49" charset="0"/>
                <a:cs typeface="Courier New" panose="02070309020205020404" pitchFamily="49" charset="0"/>
              </a:rPr>
              <a:t>CREATE TRIGGER </a:t>
            </a:r>
            <a:r>
              <a:rPr lang="fr-BE" sz="2000" dirty="0" err="1" smtClean="0">
                <a:latin typeface="Courier New" panose="02070309020205020404" pitchFamily="49" charset="0"/>
                <a:cs typeface="Courier New" panose="02070309020205020404" pitchFamily="49" charset="0"/>
              </a:rPr>
              <a:t>nom_déclencheur</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BEFORE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AFTER</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DELETE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INSERT</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UPDATE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OF</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liste_colonne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ON</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nom_table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FOR EACH ROW</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WHEN</a:t>
            </a:r>
            <a:r>
              <a:rPr lang="fr-BE" sz="2000" dirty="0" smtClean="0">
                <a:latin typeface="Courier New" panose="02070309020205020404" pitchFamily="49" charset="0"/>
                <a:cs typeface="Courier New" panose="02070309020205020404" pitchFamily="49" charset="0"/>
              </a:rPr>
              <a:t> condition]</a:t>
            </a:r>
          </a:p>
          <a:p>
            <a:pPr marL="0" indent="0">
              <a:buNone/>
            </a:pPr>
            <a:r>
              <a:rPr lang="fr-BE" sz="2000" dirty="0" smtClean="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smtClean="0"/>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
        <p:nvSpPr>
          <p:cNvPr id="6" name="ZoneTexte 5"/>
          <p:cNvSpPr txBox="1"/>
          <p:nvPr/>
        </p:nvSpPr>
        <p:spPr>
          <a:xfrm>
            <a:off x="1691847" y="5174860"/>
            <a:ext cx="6678184" cy="1384995"/>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smtClean="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FOR EACH ROW : </a:t>
            </a:r>
            <a:r>
              <a:rPr lang="fr-BE" sz="2000" dirty="0" smtClean="0"/>
              <a:t>déclencheur du niveau </a:t>
            </a:r>
            <a:r>
              <a:rPr lang="fr-BE" sz="2000" dirty="0" err="1" smtClean="0"/>
              <a:t>tuple</a:t>
            </a:r>
            <a:r>
              <a:rPr lang="fr-BE" sz="2000" dirty="0" smtClean="0"/>
              <a:t> : sera exécuté pour toutes les lignes provoquant l'activation du déclencheur.  En son absence, le déclencheur est du niveau table et le bloc PL/SQL n'est exécuté qu'une seule fois.</a:t>
            </a:r>
            <a:endParaRPr lang="fr-BE" sz="2000" dirty="0"/>
          </a:p>
        </p:txBody>
      </p:sp>
    </p:spTree>
    <p:extLst>
      <p:ext uri="{BB962C8B-B14F-4D97-AF65-F5344CB8AC3E}">
        <p14:creationId xmlns:p14="http://schemas.microsoft.com/office/powerpoint/2010/main" val="3048629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Syntaxe : </a:t>
            </a:r>
          </a:p>
          <a:p>
            <a:pPr marL="0" indent="0">
              <a:buNone/>
            </a:pPr>
            <a:endParaRPr lang="fr-BE" dirty="0" smtClean="0"/>
          </a:p>
          <a:p>
            <a:pPr marL="0" indent="0">
              <a:buNone/>
            </a:pPr>
            <a:r>
              <a:rPr lang="fr-BE" sz="2000" b="1" dirty="0" smtClean="0">
                <a:latin typeface="Courier New" panose="02070309020205020404" pitchFamily="49" charset="0"/>
                <a:cs typeface="Courier New" panose="02070309020205020404" pitchFamily="49" charset="0"/>
              </a:rPr>
              <a:t>CREATE TRIGGER </a:t>
            </a:r>
            <a:r>
              <a:rPr lang="fr-BE" sz="2000" dirty="0" err="1" smtClean="0">
                <a:latin typeface="Courier New" panose="02070309020205020404" pitchFamily="49" charset="0"/>
                <a:cs typeface="Courier New" panose="02070309020205020404" pitchFamily="49" charset="0"/>
              </a:rPr>
              <a:t>nom_déclencheur</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BEFORE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AFTER</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DELETE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INSERT</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UPDATE</a:t>
            </a:r>
            <a:r>
              <a:rPr lang="fr-BE" sz="2000" dirty="0" smtClean="0">
                <a:latin typeface="Courier New" panose="02070309020205020404" pitchFamily="49" charset="0"/>
                <a:cs typeface="Courier New" panose="02070309020205020404" pitchFamily="49" charset="0"/>
              </a:rPr>
              <a:t> | </a:t>
            </a:r>
            <a:r>
              <a:rPr lang="fr-BE" sz="2000" b="1" dirty="0" smtClean="0">
                <a:latin typeface="Courier New" panose="02070309020205020404" pitchFamily="49" charset="0"/>
                <a:cs typeface="Courier New" panose="02070309020205020404" pitchFamily="49" charset="0"/>
              </a:rPr>
              <a:t>OF</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liste_colonne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ON</a:t>
            </a:r>
            <a:r>
              <a:rPr lang="fr-BE" sz="2000" dirty="0" smtClean="0">
                <a:latin typeface="Courier New" panose="02070309020205020404" pitchFamily="49" charset="0"/>
                <a:cs typeface="Courier New" panose="02070309020205020404" pitchFamily="49" charset="0"/>
              </a:rPr>
              <a:t> </a:t>
            </a:r>
            <a:r>
              <a:rPr lang="fr-BE" sz="2000" dirty="0" err="1" smtClean="0">
                <a:latin typeface="Courier New" panose="02070309020205020404" pitchFamily="49" charset="0"/>
                <a:cs typeface="Courier New" panose="02070309020205020404" pitchFamily="49" charset="0"/>
              </a:rPr>
              <a:t>nom_table</a:t>
            </a:r>
            <a:endParaRPr lang="fr-BE" sz="2000" dirty="0" smtClean="0">
              <a:latin typeface="Courier New" panose="02070309020205020404" pitchFamily="49" charset="0"/>
              <a:cs typeface="Courier New" panose="02070309020205020404" pitchFamily="49" charset="0"/>
            </a:endParaRP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FOR EACH ROW</a:t>
            </a:r>
            <a:r>
              <a:rPr lang="fr-BE" sz="2000" dirty="0" smtClean="0">
                <a:latin typeface="Courier New" panose="02070309020205020404" pitchFamily="49" charset="0"/>
                <a:cs typeface="Courier New" panose="02070309020205020404" pitchFamily="49" charset="0"/>
              </a:rPr>
              <a:t>]</a:t>
            </a:r>
          </a:p>
          <a:p>
            <a:pPr marL="0" indent="0">
              <a:buNone/>
            </a:pPr>
            <a:r>
              <a:rPr lang="fr-BE" sz="2000" dirty="0" smtClean="0">
                <a:latin typeface="Courier New" panose="02070309020205020404" pitchFamily="49" charset="0"/>
                <a:cs typeface="Courier New" panose="02070309020205020404" pitchFamily="49" charset="0"/>
              </a:rPr>
              <a:t>  [</a:t>
            </a:r>
            <a:r>
              <a:rPr lang="fr-BE" sz="2000" b="1" dirty="0" smtClean="0">
                <a:latin typeface="Courier New" panose="02070309020205020404" pitchFamily="49" charset="0"/>
                <a:cs typeface="Courier New" panose="02070309020205020404" pitchFamily="49" charset="0"/>
              </a:rPr>
              <a:t>WHEN</a:t>
            </a:r>
            <a:r>
              <a:rPr lang="fr-BE" sz="2000" dirty="0" smtClean="0">
                <a:latin typeface="Courier New" panose="02070309020205020404" pitchFamily="49" charset="0"/>
                <a:cs typeface="Courier New" panose="02070309020205020404" pitchFamily="49" charset="0"/>
              </a:rPr>
              <a:t> condition]</a:t>
            </a:r>
          </a:p>
          <a:p>
            <a:pPr marL="0" indent="0">
              <a:buNone/>
            </a:pPr>
            <a:r>
              <a:rPr lang="fr-BE" sz="2000" dirty="0" smtClean="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smtClean="0"/>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6. Les déclencheurs</a:t>
            </a:r>
            <a:endParaRPr lang="fr-BE" dirty="0"/>
          </a:p>
        </p:txBody>
      </p:sp>
      <p:sp>
        <p:nvSpPr>
          <p:cNvPr id="6" name="ZoneTexte 5"/>
          <p:cNvSpPr txBox="1"/>
          <p:nvPr/>
        </p:nvSpPr>
        <p:spPr>
          <a:xfrm>
            <a:off x="1691847" y="3457628"/>
            <a:ext cx="6678184" cy="169277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smtClean="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WHEN : </a:t>
            </a:r>
            <a:r>
              <a:rPr lang="fr-BE" sz="2000" dirty="0" smtClean="0"/>
              <a:t>permet de préciser une condition supplémentaire. Le bloc PL/SQL ne sera exécuté que si la condition de la clause WHEN est évaluée à vrai.</a:t>
            </a:r>
          </a:p>
          <a:p>
            <a:r>
              <a:rPr lang="fr-BE" sz="2000" dirty="0" smtClean="0"/>
              <a:t>Ex : vérifier, lors d'une mise à jour d'une colonne que la nouvelle valeur dépasse l'ancienne valeur.</a:t>
            </a:r>
            <a:endParaRPr lang="fr-BE" sz="2000" dirty="0"/>
          </a:p>
        </p:txBody>
      </p:sp>
    </p:spTree>
    <p:extLst>
      <p:ext uri="{BB962C8B-B14F-4D97-AF65-F5344CB8AC3E}">
        <p14:creationId xmlns:p14="http://schemas.microsoft.com/office/powerpoint/2010/main" val="3279251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51999"/>
            <a:ext cx="7020000" cy="4285006"/>
          </a:xfrm>
        </p:spPr>
        <p:txBody>
          <a:bodyPr anchor="t">
            <a:normAutofit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Deux restrictions sur les commandes du bloc PL/SQL d'un déclencheur : </a:t>
            </a:r>
          </a:p>
          <a:p>
            <a:pPr indent="-342900">
              <a:buFont typeface="Wingdings" panose="05000000000000000000" pitchFamily="2" charset="2"/>
              <a:buChar char="Ø"/>
            </a:pPr>
            <a:r>
              <a:rPr lang="fr-BE" dirty="0" smtClean="0"/>
              <a:t>Un déclencheur ne peut contenir de COMMIT ni de ROLLBACK</a:t>
            </a:r>
          </a:p>
          <a:p>
            <a:pPr marL="297180" lvl="1" indent="0">
              <a:buNone/>
            </a:pPr>
            <a:r>
              <a:rPr lang="fr-BE" dirty="0" smtClean="0"/>
              <a:t>      Il est impossible d'exécuter une commande du LDD dans un déclencheur</a:t>
            </a:r>
          </a:p>
          <a:p>
            <a:pPr indent="-342900">
              <a:buFont typeface="Wingdings" panose="05000000000000000000" pitchFamily="2" charset="2"/>
              <a:buChar char="Ø"/>
            </a:pPr>
            <a:r>
              <a:rPr lang="fr-BE" dirty="0" smtClean="0"/>
              <a:t>Un déclencheur  </a:t>
            </a:r>
            <a:r>
              <a:rPr lang="fr-BE" b="1" dirty="0" smtClean="0"/>
              <a:t>de niveau de ligne </a:t>
            </a:r>
            <a:r>
              <a:rPr lang="fr-BE" dirty="0" smtClean="0"/>
              <a:t>ne peut pas : </a:t>
            </a:r>
          </a:p>
          <a:p>
            <a:pPr lvl="1" indent="-342900">
              <a:buFont typeface="Courier New" panose="02070309020205020404" pitchFamily="49" charset="0"/>
              <a:buChar char="o"/>
            </a:pPr>
            <a:r>
              <a:rPr lang="fr-BE" dirty="0" smtClean="0"/>
              <a:t>Lire ou modifier le contenu d'une table mutante</a:t>
            </a:r>
          </a:p>
          <a:p>
            <a:pPr lvl="1" indent="-342900">
              <a:buFont typeface="Courier New" panose="02070309020205020404" pitchFamily="49" charset="0"/>
              <a:buChar char="o"/>
            </a:pPr>
            <a:r>
              <a:rPr lang="fr-BE" dirty="0" smtClean="0"/>
              <a:t>Lire ou modifier les colonnes d'une clé primaire, unique ou étrangère d'une table contraignante</a:t>
            </a:r>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
        <p:nvSpPr>
          <p:cNvPr id="4" name="Flèche droite 3"/>
          <p:cNvSpPr/>
          <p:nvPr/>
        </p:nvSpPr>
        <p:spPr>
          <a:xfrm>
            <a:off x="1435395" y="4009981"/>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82782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fontScale="90000"/>
          </a:bodyPr>
          <a:lstStyle/>
          <a:p>
            <a:pPr algn="r"/>
            <a:r>
              <a:rPr lang="fr-BE" dirty="0" smtClean="0"/>
              <a:t>Chapitre 8. </a:t>
            </a:r>
            <a:br>
              <a:rPr lang="fr-BE" dirty="0" smtClean="0"/>
            </a:br>
            <a:r>
              <a:rPr lang="fr-BE" dirty="0" smtClean="0"/>
              <a:t>Contraintes d'intégrité et déclencheurs</a:t>
            </a:r>
            <a:endParaRPr lang="fr-BE" dirty="0"/>
          </a:p>
        </p:txBody>
      </p:sp>
      <p:sp>
        <p:nvSpPr>
          <p:cNvPr id="5" name="Espace réservé du pied de page 4"/>
          <p:cNvSpPr>
            <a:spLocks noGrp="1"/>
          </p:cNvSpPr>
          <p:nvPr>
            <p:ph type="ftr" sz="quarter" idx="11"/>
          </p:nvPr>
        </p:nvSpPr>
        <p:spPr/>
        <p:txBody>
          <a:bodyPr/>
          <a:lstStyle/>
          <a:p>
            <a:r>
              <a:rPr lang="fr-BE" smtClean="0"/>
              <a:t>Système de Gestion de Base de Données</a:t>
            </a:r>
            <a:endParaRPr lang="fr-BE"/>
          </a:p>
        </p:txBody>
      </p:sp>
    </p:spTree>
    <p:extLst>
      <p:ext uri="{BB962C8B-B14F-4D97-AF65-F5344CB8AC3E}">
        <p14:creationId xmlns:p14="http://schemas.microsoft.com/office/powerpoint/2010/main" val="861408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51999"/>
            <a:ext cx="7020000" cy="4285006"/>
          </a:xfrm>
        </p:spPr>
        <p:txBody>
          <a:bodyPr anchor="t">
            <a:normAutofit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Deux restrictions sur les commandes du bloc PL/SQL d'un déclencheur : </a:t>
            </a:r>
          </a:p>
          <a:p>
            <a:pPr indent="-342900">
              <a:buFont typeface="Wingdings" panose="05000000000000000000" pitchFamily="2" charset="2"/>
              <a:buChar char="Ø"/>
            </a:pPr>
            <a:r>
              <a:rPr lang="fr-BE" dirty="0" smtClean="0"/>
              <a:t>Un déclencheur ne peut contenir de COMMIT ni de ROLLBACK</a:t>
            </a:r>
          </a:p>
          <a:p>
            <a:pPr marL="297180" lvl="1" indent="0">
              <a:buNone/>
            </a:pPr>
            <a:r>
              <a:rPr lang="fr-BE" dirty="0" smtClean="0"/>
              <a:t>      Il est impossible d'exécuter une commande du LDD dans un déclencheur</a:t>
            </a:r>
          </a:p>
          <a:p>
            <a:pPr indent="-342900">
              <a:buFont typeface="Wingdings" panose="05000000000000000000" pitchFamily="2" charset="2"/>
              <a:buChar char="Ø"/>
            </a:pPr>
            <a:r>
              <a:rPr lang="fr-BE" dirty="0" smtClean="0"/>
              <a:t>Un déclencheur  </a:t>
            </a:r>
            <a:r>
              <a:rPr lang="fr-BE" b="1" dirty="0" smtClean="0"/>
              <a:t>de niveau de ligne </a:t>
            </a:r>
            <a:r>
              <a:rPr lang="fr-BE" dirty="0" smtClean="0"/>
              <a:t>ne peut pas : </a:t>
            </a:r>
          </a:p>
          <a:p>
            <a:pPr lvl="1" indent="-342900">
              <a:buFont typeface="Courier New" panose="02070309020205020404" pitchFamily="49" charset="0"/>
              <a:buChar char="o"/>
            </a:pPr>
            <a:r>
              <a:rPr lang="fr-BE" dirty="0" smtClean="0"/>
              <a:t>Lire ou modifier le contenu d'une table mutante</a:t>
            </a:r>
          </a:p>
          <a:p>
            <a:pPr lvl="1" indent="-342900">
              <a:buFont typeface="Courier New" panose="02070309020205020404" pitchFamily="49" charset="0"/>
              <a:buChar char="o"/>
            </a:pPr>
            <a:r>
              <a:rPr lang="fr-BE" dirty="0" smtClean="0"/>
              <a:t>Lire ou modifier les colonnes d'une clé primaire, unique ou étrangère d'une table contraignante</a:t>
            </a:r>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
        <p:nvSpPr>
          <p:cNvPr id="4" name="Flèche droite 3"/>
          <p:cNvSpPr/>
          <p:nvPr/>
        </p:nvSpPr>
        <p:spPr>
          <a:xfrm>
            <a:off x="1435395" y="4009981"/>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1978926" y="5360441"/>
            <a:ext cx="6678184" cy="76944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smtClean="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Table Mutante : </a:t>
            </a:r>
            <a:r>
              <a:rPr lang="fr-BE" sz="2000" dirty="0" smtClean="0"/>
              <a:t>table en cours de modification. Pour un déclencheur, il s'agit de la table sur laquelle il est défini</a:t>
            </a:r>
            <a:endParaRPr lang="fr-BE" sz="2000" dirty="0"/>
          </a:p>
        </p:txBody>
      </p:sp>
    </p:spTree>
    <p:extLst>
      <p:ext uri="{BB962C8B-B14F-4D97-AF65-F5344CB8AC3E}">
        <p14:creationId xmlns:p14="http://schemas.microsoft.com/office/powerpoint/2010/main" val="1255780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51999"/>
            <a:ext cx="7020000" cy="4285006"/>
          </a:xfrm>
        </p:spPr>
        <p:txBody>
          <a:bodyPr anchor="t">
            <a:normAutofit lnSpcReduction="10000"/>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6.2 Déclencheurs dans Oracle</a:t>
            </a:r>
            <a:endParaRPr lang="fr-BE" dirty="0" smtClean="0"/>
          </a:p>
          <a:p>
            <a:pPr marL="0" indent="0">
              <a:buNone/>
            </a:pPr>
            <a:r>
              <a:rPr lang="fr-BE" dirty="0" smtClean="0"/>
              <a:t>Deux restrictions sur les commandes du bloc PL/SQL d'un déclencheur : </a:t>
            </a:r>
          </a:p>
          <a:p>
            <a:pPr indent="-342900">
              <a:buFont typeface="Wingdings" panose="05000000000000000000" pitchFamily="2" charset="2"/>
              <a:buChar char="Ø"/>
            </a:pPr>
            <a:r>
              <a:rPr lang="fr-BE" dirty="0" smtClean="0"/>
              <a:t>Un déclencheur ne peut contenir de COMMIT ni de ROLLBACK</a:t>
            </a:r>
          </a:p>
          <a:p>
            <a:pPr marL="297180" lvl="1" indent="0">
              <a:buNone/>
            </a:pPr>
            <a:r>
              <a:rPr lang="fr-BE" dirty="0" smtClean="0"/>
              <a:t>      Il est impossible d'exécuter une commande du LDD dans un déclencheur</a:t>
            </a:r>
          </a:p>
          <a:p>
            <a:pPr indent="-342900">
              <a:buFont typeface="Wingdings" panose="05000000000000000000" pitchFamily="2" charset="2"/>
              <a:buChar char="Ø"/>
            </a:pPr>
            <a:r>
              <a:rPr lang="fr-BE" dirty="0" smtClean="0"/>
              <a:t>Un déclencheur  de niveau de ligne ne peut pas : </a:t>
            </a:r>
          </a:p>
          <a:p>
            <a:pPr lvl="1" indent="-342900">
              <a:buFont typeface="Courier New" panose="02070309020205020404" pitchFamily="49" charset="0"/>
              <a:buChar char="o"/>
            </a:pPr>
            <a:r>
              <a:rPr lang="fr-BE" dirty="0" smtClean="0"/>
              <a:t>Lire ou modifier le contenu d'une table mutante</a:t>
            </a:r>
          </a:p>
          <a:p>
            <a:pPr lvl="1" indent="-342900">
              <a:buFont typeface="Courier New" panose="02070309020205020404" pitchFamily="49" charset="0"/>
              <a:buChar char="o"/>
            </a:pPr>
            <a:r>
              <a:rPr lang="fr-BE" dirty="0" smtClean="0"/>
              <a:t>Lire ou modifier les colonnes d'une clé primaire, unique ou étrangère d'une table contraignante</a:t>
            </a:r>
          </a:p>
          <a:p>
            <a:pPr indent="-342900">
              <a:buFont typeface="Wingdings" panose="05000000000000000000" pitchFamily="2" charset="2"/>
              <a:buChar char="Ø"/>
            </a:pPr>
            <a:endParaRPr lang="fr-BE" dirty="0" smtClean="0"/>
          </a:p>
          <a:p>
            <a:pPr marL="0" indent="0">
              <a:buNone/>
            </a:pPr>
            <a:endParaRPr lang="fr-BE" dirty="0"/>
          </a:p>
          <a:p>
            <a:pPr marL="0" indent="0">
              <a:buNone/>
            </a:pP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
        <p:nvSpPr>
          <p:cNvPr id="4" name="Flèche droite 3"/>
          <p:cNvSpPr/>
          <p:nvPr/>
        </p:nvSpPr>
        <p:spPr>
          <a:xfrm>
            <a:off x="1435395" y="4009981"/>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1978926" y="4552366"/>
            <a:ext cx="6678184" cy="76944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smtClean="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Table contraignante : </a:t>
            </a:r>
            <a:r>
              <a:rPr lang="fr-BE" sz="2000" dirty="0" smtClean="0"/>
              <a:t>table qui peut éventuellement être accédée en lecture afin de vérifier une contrainte de référence</a:t>
            </a:r>
            <a:endParaRPr lang="fr-BE" sz="2000" dirty="0"/>
          </a:p>
        </p:txBody>
      </p:sp>
    </p:spTree>
    <p:extLst>
      <p:ext uri="{BB962C8B-B14F-4D97-AF65-F5344CB8AC3E}">
        <p14:creationId xmlns:p14="http://schemas.microsoft.com/office/powerpoint/2010/main" val="4203529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51999"/>
            <a:ext cx="7020000" cy="4285006"/>
          </a:xfrm>
        </p:spPr>
        <p:txBody>
          <a:bodyPr anchor="t">
            <a:normAutofit fontScale="70000" lnSpcReduction="20000"/>
          </a:bodyPr>
          <a:lstStyle/>
          <a:p>
            <a:pPr marL="0" indent="0">
              <a:buNone/>
            </a:pP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6.3 Exemple 1 : contrainte dynamique</a:t>
            </a:r>
            <a:endParaRPr lang="fr-BE" sz="3400" dirty="0" smtClean="0"/>
          </a:p>
          <a:p>
            <a:pPr marL="0" indent="0">
              <a:buNone/>
            </a:pPr>
            <a:endParaRPr lang="fr-BE" dirty="0" smtClean="0"/>
          </a:p>
          <a:p>
            <a:pPr marL="0" indent="0">
              <a:buNone/>
            </a:pPr>
            <a:r>
              <a:rPr lang="fr-BE" b="1" dirty="0" smtClean="0">
                <a:latin typeface="Courier New" panose="02070309020205020404" pitchFamily="49" charset="0"/>
                <a:cs typeface="Courier New" panose="02070309020205020404" pitchFamily="49" charset="0"/>
              </a:rPr>
              <a:t>CREATE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TRIGGER</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upd_salaire_personnel</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BEFORE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UPDATE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OF</a:t>
            </a:r>
            <a:r>
              <a:rPr lang="fr-BE" dirty="0" smtClean="0">
                <a:latin typeface="Courier New" panose="02070309020205020404" pitchFamily="49" charset="0"/>
                <a:cs typeface="Courier New" panose="02070309020205020404" pitchFamily="49" charset="0"/>
              </a:rPr>
              <a:t> salaire </a:t>
            </a:r>
            <a:r>
              <a:rPr lang="fr-BE" b="1" dirty="0" smtClean="0">
                <a:latin typeface="Courier New" panose="02070309020205020404" pitchFamily="49" charset="0"/>
                <a:cs typeface="Courier New" panose="02070309020205020404" pitchFamily="49" charset="0"/>
              </a:rPr>
              <a:t>ON</a:t>
            </a:r>
            <a:r>
              <a:rPr lang="fr-BE" dirty="0" smtClean="0">
                <a:latin typeface="Courier New" panose="02070309020205020404" pitchFamily="49" charset="0"/>
                <a:cs typeface="Courier New" panose="02070309020205020404" pitchFamily="49" charset="0"/>
              </a:rPr>
              <a:t> personnel</a:t>
            </a:r>
          </a:p>
          <a:p>
            <a:pPr marL="0" indent="0">
              <a:buNone/>
            </a:pPr>
            <a:r>
              <a:rPr lang="fr-BE" b="1" dirty="0" smtClean="0">
                <a:latin typeface="Courier New" panose="02070309020205020404" pitchFamily="49" charset="0"/>
                <a:cs typeface="Courier New" panose="02070309020205020404" pitchFamily="49" charset="0"/>
              </a:rPr>
              <a:t>FOR EACH ROW</a:t>
            </a:r>
          </a:p>
          <a:p>
            <a:pPr marL="0" indent="0">
              <a:buNone/>
            </a:pPr>
            <a:r>
              <a:rPr lang="fr-BE" b="1" dirty="0" smtClean="0">
                <a:latin typeface="Courier New" panose="02070309020205020404" pitchFamily="49" charset="0"/>
                <a:cs typeface="Courier New" panose="02070309020205020404" pitchFamily="49" charset="0"/>
              </a:rPr>
              <a:t>WHEN </a:t>
            </a:r>
            <a:r>
              <a:rPr lang="fr-BE" dirty="0" smtClean="0">
                <a:latin typeface="Courier New" panose="02070309020205020404" pitchFamily="49" charset="0"/>
                <a:cs typeface="Courier New" panose="02070309020205020404" pitchFamily="49" charset="0"/>
              </a:rPr>
              <a:t>(</a:t>
            </a:r>
            <a:r>
              <a:rPr lang="fr-BE" b="1" dirty="0" err="1" smtClean="0">
                <a:latin typeface="Courier New" panose="02070309020205020404" pitchFamily="49" charset="0"/>
                <a:cs typeface="Courier New" panose="02070309020205020404" pitchFamily="49" charset="0"/>
              </a:rPr>
              <a:t>OLD</a:t>
            </a:r>
            <a:r>
              <a:rPr lang="fr-BE" dirty="0" err="1" smtClean="0">
                <a:latin typeface="Courier New" panose="02070309020205020404" pitchFamily="49" charset="0"/>
                <a:cs typeface="Courier New" panose="02070309020205020404" pitchFamily="49" charset="0"/>
              </a:rPr>
              <a:t>.salaire</a:t>
            </a:r>
            <a:r>
              <a:rPr lang="fr-BE" dirty="0" smtClean="0">
                <a:latin typeface="Courier New" panose="02070309020205020404" pitchFamily="49" charset="0"/>
                <a:cs typeface="Courier New" panose="02070309020205020404" pitchFamily="49" charset="0"/>
              </a:rPr>
              <a:t> &gt; </a:t>
            </a:r>
            <a:r>
              <a:rPr lang="fr-BE" b="1" dirty="0" err="1" smtClean="0">
                <a:latin typeface="Courier New" panose="02070309020205020404" pitchFamily="49" charset="0"/>
                <a:cs typeface="Courier New" panose="02070309020205020404" pitchFamily="49" charset="0"/>
              </a:rPr>
              <a:t>NEW</a:t>
            </a:r>
            <a:r>
              <a:rPr lang="fr-BE" dirty="0" err="1" smtClean="0">
                <a:latin typeface="Courier New" panose="02070309020205020404" pitchFamily="49" charset="0"/>
                <a:cs typeface="Courier New" panose="02070309020205020404" pitchFamily="49" charset="0"/>
              </a:rPr>
              <a:t>.salaire</a:t>
            </a:r>
            <a:r>
              <a:rPr lang="fr-BE"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DECLARE</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salaire_diminue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EXCEPTION</a:t>
            </a:r>
            <a:r>
              <a:rPr lang="fr-BE"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BEGIN</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RAISE</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salaire_diminue</a:t>
            </a:r>
            <a:r>
              <a:rPr lang="fr-BE"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EXCEPTION</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WHEN</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salaire_diminue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THEN</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raise_application_error</a:t>
            </a:r>
            <a:r>
              <a:rPr lang="fr-BE" dirty="0" smtClean="0">
                <a:latin typeface="Courier New" panose="02070309020205020404" pitchFamily="49" charset="0"/>
                <a:cs typeface="Courier New" panose="02070309020205020404" pitchFamily="49" charset="0"/>
              </a:rPr>
              <a:t> (-20001, </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'Le salaire ne peut diminuer');</a:t>
            </a:r>
          </a:p>
          <a:p>
            <a:pPr marL="0" indent="0">
              <a:buNone/>
            </a:pPr>
            <a:r>
              <a:rPr lang="fr-BE" b="1" dirty="0" smtClean="0">
                <a:latin typeface="Courier New" panose="02070309020205020404" pitchFamily="49" charset="0"/>
                <a:cs typeface="Courier New" panose="02070309020205020404" pitchFamily="49" charset="0"/>
              </a:rPr>
              <a:t>END</a:t>
            </a:r>
            <a:r>
              <a:rPr lang="fr-BE" dirty="0" smtClean="0">
                <a:latin typeface="Courier New" panose="02070309020205020404" pitchFamily="49" charset="0"/>
                <a:cs typeface="Courier New" panose="02070309020205020404" pitchFamily="49" charset="0"/>
              </a:rPr>
              <a:t>;</a:t>
            </a: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Tree>
    <p:extLst>
      <p:ext uri="{BB962C8B-B14F-4D97-AF65-F5344CB8AC3E}">
        <p14:creationId xmlns:p14="http://schemas.microsoft.com/office/powerpoint/2010/main" val="3694483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0" y="2051999"/>
            <a:ext cx="7451923" cy="4285006"/>
          </a:xfrm>
        </p:spPr>
        <p:txBody>
          <a:bodyPr anchor="t">
            <a:normAutofit fontScale="92500" lnSpcReduction="20000"/>
          </a:bodyPr>
          <a:lstStyle/>
          <a:p>
            <a:pPr marL="0" indent="0">
              <a:buNone/>
            </a:pPr>
            <a:r>
              <a:rPr lang="fr-BE"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6.3 Exemple 2 : gestion automatique de la redondance</a:t>
            </a:r>
            <a:endParaRPr lang="fr-BE" sz="2800" dirty="0" smtClean="0"/>
          </a:p>
          <a:p>
            <a:pPr marL="0" indent="0">
              <a:buNone/>
            </a:pPr>
            <a:endParaRPr lang="fr-BE" dirty="0" smtClean="0"/>
          </a:p>
          <a:p>
            <a:pPr marL="0" indent="0">
              <a:buNone/>
            </a:pPr>
            <a:r>
              <a:rPr lang="fr-BE" dirty="0" smtClean="0">
                <a:cs typeface="Courier New" panose="02070309020205020404" pitchFamily="49" charset="0"/>
              </a:rPr>
              <a:t>Dans la table Service : colonne </a:t>
            </a:r>
            <a:r>
              <a:rPr lang="fr-BE" dirty="0" err="1" smtClean="0">
                <a:cs typeface="Courier New" panose="02070309020205020404" pitchFamily="49" charset="0"/>
              </a:rPr>
              <a:t>Nombre_Emp</a:t>
            </a:r>
            <a:r>
              <a:rPr lang="fr-BE" dirty="0" smtClean="0">
                <a:cs typeface="Courier New" panose="02070309020205020404" pitchFamily="49" charset="0"/>
              </a:rPr>
              <a:t> contient le nombre d'employés de chaque service          redondance</a:t>
            </a:r>
          </a:p>
          <a:p>
            <a:pPr marL="0" indent="0">
              <a:buNone/>
            </a:pPr>
            <a:endParaRPr lang="fr-BE" dirty="0">
              <a:cs typeface="Courier New" panose="02070309020205020404" pitchFamily="49" charset="0"/>
            </a:endParaRPr>
          </a:p>
          <a:p>
            <a:pPr marL="571500" lvl="2" indent="0">
              <a:buNone/>
            </a:pPr>
            <a:r>
              <a:rPr lang="fr-BE" sz="2200" b="1" dirty="0" smtClean="0">
                <a:latin typeface="Courier New" panose="02070309020205020404" pitchFamily="49" charset="0"/>
                <a:cs typeface="Courier New" panose="02070309020205020404" pitchFamily="49" charset="0"/>
              </a:rPr>
              <a:t>SELECT</a:t>
            </a:r>
            <a:r>
              <a:rPr lang="fr-BE" sz="2200" dirty="0" smtClean="0">
                <a:latin typeface="Courier New" panose="02070309020205020404" pitchFamily="49" charset="0"/>
                <a:cs typeface="Courier New" panose="02070309020205020404" pitchFamily="49" charset="0"/>
              </a:rPr>
              <a:t> </a:t>
            </a:r>
            <a:r>
              <a:rPr lang="fr-BE" sz="2200" dirty="0" err="1" smtClean="0">
                <a:latin typeface="Courier New" panose="02070309020205020404" pitchFamily="49" charset="0"/>
                <a:cs typeface="Courier New" panose="02070309020205020404" pitchFamily="49" charset="0"/>
              </a:rPr>
              <a:t>num_service</a:t>
            </a:r>
            <a:r>
              <a:rPr lang="fr-BE" sz="2200" dirty="0" smtClean="0">
                <a:latin typeface="Courier New" panose="02070309020205020404" pitchFamily="49" charset="0"/>
                <a:cs typeface="Courier New" panose="02070309020205020404" pitchFamily="49" charset="0"/>
              </a:rPr>
              <a:t>, </a:t>
            </a:r>
            <a:r>
              <a:rPr lang="fr-BE" sz="2200" b="1" dirty="0" smtClean="0">
                <a:latin typeface="Courier New" panose="02070309020205020404" pitchFamily="49" charset="0"/>
                <a:cs typeface="Courier New" panose="02070309020205020404" pitchFamily="49" charset="0"/>
              </a:rPr>
              <a:t>COUNT</a:t>
            </a:r>
            <a:r>
              <a:rPr lang="fr-BE" sz="2200" dirty="0" smtClean="0">
                <a:latin typeface="Courier New" panose="02070309020205020404" pitchFamily="49" charset="0"/>
                <a:cs typeface="Courier New" panose="02070309020205020404" pitchFamily="49" charset="0"/>
              </a:rPr>
              <a:t>(*)</a:t>
            </a:r>
          </a:p>
          <a:p>
            <a:pPr marL="571500" lvl="2" indent="0">
              <a:buNone/>
            </a:pPr>
            <a:r>
              <a:rPr lang="fr-BE" sz="2200" b="1" dirty="0" smtClean="0">
                <a:latin typeface="Courier New" panose="02070309020205020404" pitchFamily="49" charset="0"/>
                <a:cs typeface="Courier New" panose="02070309020205020404" pitchFamily="49" charset="0"/>
              </a:rPr>
              <a:t>FROM</a:t>
            </a:r>
            <a:r>
              <a:rPr lang="fr-BE" sz="2200" dirty="0" smtClean="0">
                <a:latin typeface="Courier New" panose="02070309020205020404" pitchFamily="49" charset="0"/>
                <a:cs typeface="Courier New" panose="02070309020205020404" pitchFamily="49" charset="0"/>
              </a:rPr>
              <a:t> personnel</a:t>
            </a:r>
          </a:p>
          <a:p>
            <a:pPr marL="571500" lvl="2" indent="0">
              <a:buNone/>
            </a:pPr>
            <a:r>
              <a:rPr lang="fr-BE" sz="2200" b="1" dirty="0" smtClean="0">
                <a:latin typeface="Courier New" panose="02070309020205020404" pitchFamily="49" charset="0"/>
                <a:cs typeface="Courier New" panose="02070309020205020404" pitchFamily="49" charset="0"/>
              </a:rPr>
              <a:t>GROUP BY </a:t>
            </a:r>
            <a:r>
              <a:rPr lang="fr-BE" sz="2200" dirty="0" err="1" smtClean="0">
                <a:latin typeface="Courier New" panose="02070309020205020404" pitchFamily="49" charset="0"/>
                <a:cs typeface="Courier New" panose="02070309020205020404" pitchFamily="49" charset="0"/>
              </a:rPr>
              <a:t>num_service</a:t>
            </a:r>
            <a:r>
              <a:rPr lang="fr-BE" sz="2200" dirty="0" smtClean="0">
                <a:latin typeface="Courier New" panose="02070309020205020404" pitchFamily="49" charset="0"/>
                <a:cs typeface="Courier New" panose="02070309020205020404" pitchFamily="49" charset="0"/>
              </a:rPr>
              <a:t>;</a:t>
            </a:r>
          </a:p>
          <a:p>
            <a:pPr marL="0" indent="0">
              <a:buNone/>
            </a:pPr>
            <a:endParaRPr lang="fr-BE" dirty="0">
              <a:cs typeface="Courier New" panose="02070309020205020404" pitchFamily="49" charset="0"/>
            </a:endParaRPr>
          </a:p>
          <a:p>
            <a:pPr marL="0" indent="0">
              <a:buNone/>
            </a:pPr>
            <a:r>
              <a:rPr lang="fr-BE" dirty="0" smtClean="0">
                <a:cs typeface="Courier New" panose="02070309020205020404" pitchFamily="49" charset="0"/>
              </a:rPr>
              <a:t>Pour assurer la cohérence des données, on crée la table Service avec 0 comme valeur par défaut pour la colonne </a:t>
            </a:r>
            <a:r>
              <a:rPr lang="fr-BE" dirty="0" err="1" smtClean="0">
                <a:cs typeface="Courier New" panose="02070309020205020404" pitchFamily="49" charset="0"/>
              </a:rPr>
              <a:t>Nombre_Emp</a:t>
            </a:r>
            <a:r>
              <a:rPr lang="fr-BE" dirty="0" smtClean="0">
                <a:cs typeface="Courier New" panose="02070309020205020404" pitchFamily="49" charset="0"/>
              </a:rPr>
              <a:t> et on gère la redondance au moyen d'un déclencheur.</a:t>
            </a: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
        <p:nvSpPr>
          <p:cNvPr id="4" name="Flèche droite 3"/>
          <p:cNvSpPr/>
          <p:nvPr/>
        </p:nvSpPr>
        <p:spPr>
          <a:xfrm>
            <a:off x="4444409" y="3455582"/>
            <a:ext cx="393405" cy="159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10621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1945757"/>
            <a:ext cx="7536984" cy="4646429"/>
          </a:xfrm>
        </p:spPr>
        <p:txBody>
          <a:bodyPr anchor="t">
            <a:normAutofit fontScale="62500" lnSpcReduction="20000"/>
          </a:bodyPr>
          <a:lstStyle/>
          <a:p>
            <a:pPr marL="0" indent="0">
              <a:buNone/>
            </a:pPr>
            <a:r>
              <a:rPr lang="fr-BE"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6.3 Exemple 2 : gestion automatique de la redondance</a:t>
            </a:r>
            <a:endParaRPr lang="fr-BE" sz="3400" dirty="0" smtClean="0"/>
          </a:p>
          <a:p>
            <a:pPr marL="0" indent="0">
              <a:buNone/>
            </a:pPr>
            <a:endParaRPr lang="fr-BE" sz="1500" dirty="0" smtClean="0"/>
          </a:p>
          <a:p>
            <a:pPr marL="0" indent="0">
              <a:buNone/>
            </a:pPr>
            <a:r>
              <a:rPr lang="fr-BE" b="1" dirty="0" smtClean="0">
                <a:latin typeface="Courier New" panose="02070309020205020404" pitchFamily="49" charset="0"/>
                <a:cs typeface="Courier New" panose="02070309020205020404" pitchFamily="49" charset="0"/>
              </a:rPr>
              <a:t>CREATE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TRIGGER</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maj_nb_emp</a:t>
            </a:r>
            <a:endParaRPr lang="fr-BE"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BEFORE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INSERT OR DELETE OR UPDATE</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OF</a:t>
            </a:r>
            <a:r>
              <a:rPr lang="fr-BE" dirty="0" smtClean="0">
                <a:latin typeface="Courier New" panose="02070309020205020404" pitchFamily="49" charset="0"/>
                <a:cs typeface="Courier New" panose="02070309020205020404" pitchFamily="49" charset="0"/>
              </a:rPr>
              <a:t> </a:t>
            </a:r>
            <a:r>
              <a:rPr lang="fr-BE" dirty="0" err="1" smtClean="0">
                <a:latin typeface="Courier New" panose="02070309020205020404" pitchFamily="49" charset="0"/>
                <a:cs typeface="Courier New" panose="02070309020205020404" pitchFamily="49" charset="0"/>
              </a:rPr>
              <a:t>num_service</a:t>
            </a:r>
            <a:r>
              <a:rPr lang="fr-BE" dirty="0" smtClean="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ON</a:t>
            </a:r>
            <a:r>
              <a:rPr lang="fr-BE" dirty="0" smtClean="0">
                <a:latin typeface="Courier New" panose="02070309020205020404" pitchFamily="49" charset="0"/>
                <a:cs typeface="Courier New" panose="02070309020205020404" pitchFamily="49" charset="0"/>
              </a:rPr>
              <a:t> personnel</a:t>
            </a:r>
          </a:p>
          <a:p>
            <a:pPr marL="0" indent="0">
              <a:buNone/>
            </a:pPr>
            <a:r>
              <a:rPr lang="fr-BE" b="1" dirty="0" smtClean="0">
                <a:latin typeface="Courier New" panose="02070309020205020404" pitchFamily="49" charset="0"/>
                <a:cs typeface="Courier New" panose="02070309020205020404" pitchFamily="49" charset="0"/>
              </a:rPr>
              <a:t>FOR EACH ROW</a:t>
            </a:r>
          </a:p>
          <a:p>
            <a:pPr marL="0" indent="0">
              <a:buNone/>
            </a:pPr>
            <a:r>
              <a:rPr lang="fr-BE" b="1" dirty="0" smtClean="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IF </a:t>
            </a:r>
            <a:r>
              <a:rPr lang="fr-BE" b="1" dirty="0" err="1" smtClean="0">
                <a:solidFill>
                  <a:schemeClr val="bg2">
                    <a:lumMod val="50000"/>
                  </a:schemeClr>
                </a:solidFill>
                <a:latin typeface="Courier New" panose="02070309020205020404" pitchFamily="49" charset="0"/>
                <a:cs typeface="Courier New" panose="02070309020205020404" pitchFamily="49" charset="0"/>
              </a:rPr>
              <a:t>inserting</a:t>
            </a:r>
            <a:r>
              <a:rPr lang="fr-BE" b="1" dirty="0" smtClean="0">
                <a:latin typeface="Courier New" panose="02070309020205020404" pitchFamily="49" charset="0"/>
                <a:cs typeface="Courier New" panose="02070309020205020404" pitchFamily="49" charset="0"/>
              </a:rPr>
              <a:t> THEN</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UPDATE </a:t>
            </a:r>
            <a:r>
              <a:rPr lang="fr-BE" dirty="0" smtClean="0">
                <a:latin typeface="Courier New" panose="02070309020205020404" pitchFamily="49" charset="0"/>
                <a:cs typeface="Courier New" panose="02070309020205020404" pitchFamily="49" charset="0"/>
              </a:rPr>
              <a:t>service</a:t>
            </a:r>
            <a:r>
              <a:rPr lang="fr-BE" b="1" dirty="0" smtClean="0">
                <a:latin typeface="Courier New" panose="02070309020205020404" pitchFamily="49" charset="0"/>
                <a:cs typeface="Courier New" panose="02070309020205020404" pitchFamily="49" charset="0"/>
              </a:rPr>
              <a:t> SET </a:t>
            </a:r>
            <a:r>
              <a:rPr lang="fr-BE" dirty="0" err="1" smtClean="0">
                <a:latin typeface="Courier New" panose="02070309020205020404" pitchFamily="49" charset="0"/>
                <a:cs typeface="Courier New" panose="02070309020205020404" pitchFamily="49" charset="0"/>
              </a:rPr>
              <a:t>nombre_emp</a:t>
            </a:r>
            <a:r>
              <a:rPr lang="fr-BE" dirty="0" smtClean="0">
                <a:latin typeface="Courier New" panose="02070309020205020404" pitchFamily="49" charset="0"/>
                <a:cs typeface="Courier New" panose="02070309020205020404" pitchFamily="49" charset="0"/>
              </a:rPr>
              <a:t> = </a:t>
            </a:r>
            <a:r>
              <a:rPr lang="fr-BE" dirty="0" err="1" smtClean="0">
                <a:latin typeface="Courier New" panose="02070309020205020404" pitchFamily="49" charset="0"/>
                <a:cs typeface="Courier New" panose="02070309020205020404" pitchFamily="49" charset="0"/>
              </a:rPr>
              <a:t>nombre_emp</a:t>
            </a:r>
            <a:r>
              <a:rPr lang="fr-BE" dirty="0" smtClean="0">
                <a:latin typeface="Courier New" panose="02070309020205020404" pitchFamily="49" charset="0"/>
                <a:cs typeface="Courier New" panose="02070309020205020404" pitchFamily="49" charset="0"/>
              </a:rPr>
              <a:t> + 1</a:t>
            </a:r>
            <a:endParaRPr lang="fr-BE" b="1" dirty="0" smtClean="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WHERE </a:t>
            </a:r>
            <a:r>
              <a:rPr lang="fr-BE" dirty="0" err="1" smtClean="0">
                <a:latin typeface="Courier New" panose="02070309020205020404" pitchFamily="49" charset="0"/>
                <a:cs typeface="Courier New" panose="02070309020205020404" pitchFamily="49" charset="0"/>
              </a:rPr>
              <a:t>num_service</a:t>
            </a:r>
            <a:r>
              <a:rPr lang="fr-BE" dirty="0" smtClean="0">
                <a:latin typeface="Courier New" panose="02070309020205020404" pitchFamily="49" charset="0"/>
                <a:cs typeface="Courier New" panose="02070309020205020404" pitchFamily="49" charset="0"/>
              </a:rPr>
              <a:t> = </a:t>
            </a:r>
            <a:r>
              <a:rPr lang="fr-BE" b="1" dirty="0" smtClean="0">
                <a:solidFill>
                  <a:srgbClr val="00CCFF"/>
                </a:solidFill>
                <a:latin typeface="Courier New" panose="02070309020205020404" pitchFamily="49" charset="0"/>
                <a:cs typeface="Courier New" panose="02070309020205020404" pitchFamily="49" charset="0"/>
              </a:rPr>
              <a:t>:</a:t>
            </a:r>
            <a:r>
              <a:rPr lang="fr-BE" b="1" dirty="0" err="1" smtClean="0">
                <a:solidFill>
                  <a:srgbClr val="00CCFF"/>
                </a:solidFill>
                <a:latin typeface="Courier New" panose="02070309020205020404" pitchFamily="49" charset="0"/>
                <a:cs typeface="Courier New" panose="02070309020205020404" pitchFamily="49" charset="0"/>
              </a:rPr>
              <a:t>NEW</a:t>
            </a:r>
            <a:r>
              <a:rPr lang="fr-BE" dirty="0" err="1" smtClean="0">
                <a:latin typeface="Courier New" panose="02070309020205020404" pitchFamily="49" charset="0"/>
                <a:cs typeface="Courier New" panose="02070309020205020404" pitchFamily="49" charset="0"/>
              </a:rPr>
              <a:t>.num_service</a:t>
            </a:r>
            <a:r>
              <a:rPr lang="fr-BE" dirty="0" smtClean="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ELSIF </a:t>
            </a:r>
            <a:r>
              <a:rPr lang="fr-BE" b="1" dirty="0" err="1" smtClean="0">
                <a:solidFill>
                  <a:schemeClr val="bg2">
                    <a:lumMod val="50000"/>
                  </a:schemeClr>
                </a:solidFill>
                <a:latin typeface="Courier New" panose="02070309020205020404" pitchFamily="49" charset="0"/>
                <a:cs typeface="Courier New" panose="02070309020205020404" pitchFamily="49" charset="0"/>
              </a:rPr>
              <a:t>deleting</a:t>
            </a:r>
            <a:r>
              <a:rPr lang="fr-BE" b="1" dirty="0" smtClean="0">
                <a:solidFill>
                  <a:schemeClr val="bg2">
                    <a:lumMod val="50000"/>
                  </a:schemeClr>
                </a:solidFill>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THEN</a:t>
            </a:r>
          </a:p>
          <a:p>
            <a:pPr marL="0" indent="0">
              <a:buNone/>
            </a:pPr>
            <a:r>
              <a:rPr lang="fr-BE" b="1" dirty="0" smtClean="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- 1</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b="1" dirty="0">
                <a:latin typeface="Courier New" panose="02070309020205020404" pitchFamily="49" charset="0"/>
                <a:cs typeface="Courier New" panose="02070309020205020404" pitchFamily="49" charset="0"/>
              </a:rPr>
              <a:t> = </a:t>
            </a:r>
            <a:r>
              <a:rPr lang="fr-BE" b="1" dirty="0" smtClean="0">
                <a:solidFill>
                  <a:srgbClr val="00CCFF"/>
                </a:solidFill>
                <a:latin typeface="Courier New" panose="02070309020205020404" pitchFamily="49" charset="0"/>
                <a:cs typeface="Courier New" panose="02070309020205020404" pitchFamily="49" charset="0"/>
              </a:rPr>
              <a:t>:</a:t>
            </a:r>
            <a:r>
              <a:rPr lang="fr-BE" b="1" dirty="0" err="1" smtClean="0">
                <a:solidFill>
                  <a:srgbClr val="00CCFF"/>
                </a:solidFill>
                <a:latin typeface="Courier New" panose="02070309020205020404" pitchFamily="49" charset="0"/>
                <a:cs typeface="Courier New" panose="02070309020205020404" pitchFamily="49" charset="0"/>
              </a:rPr>
              <a:t>OLD</a:t>
            </a:r>
            <a:r>
              <a:rPr lang="fr-BE" b="1" dirty="0" err="1" smtClean="0">
                <a:latin typeface="Courier New" panose="02070309020205020404" pitchFamily="49" charset="0"/>
                <a:cs typeface="Courier New" panose="02070309020205020404" pitchFamily="49" charset="0"/>
              </a:rPr>
              <a:t>.</a:t>
            </a:r>
            <a:r>
              <a:rPr lang="fr-BE" dirty="0" err="1" smtClean="0">
                <a:latin typeface="Courier New" panose="02070309020205020404" pitchFamily="49" charset="0"/>
                <a:cs typeface="Courier New" panose="02070309020205020404" pitchFamily="49" charset="0"/>
              </a:rPr>
              <a:t>num_service</a:t>
            </a:r>
            <a:r>
              <a:rPr lang="fr-BE" b="1"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  ELSIF </a:t>
            </a:r>
            <a:r>
              <a:rPr lang="fr-BE" b="1" dirty="0" err="1" smtClean="0">
                <a:solidFill>
                  <a:schemeClr val="bg2">
                    <a:lumMod val="50000"/>
                  </a:schemeClr>
                </a:solidFill>
                <a:latin typeface="Courier New" panose="02070309020205020404" pitchFamily="49" charset="0"/>
                <a:cs typeface="Courier New" panose="02070309020205020404" pitchFamily="49" charset="0"/>
              </a:rPr>
              <a:t>updating</a:t>
            </a:r>
            <a:r>
              <a:rPr lang="fr-BE" b="1" dirty="0" smtClean="0">
                <a:solidFill>
                  <a:schemeClr val="bg2">
                    <a:lumMod val="50000"/>
                  </a:schemeClr>
                </a:solidFill>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THEN</a:t>
            </a:r>
          </a:p>
          <a:p>
            <a:pPr marL="0" indent="0">
              <a:buNone/>
            </a:pPr>
            <a:r>
              <a:rPr lang="fr-BE" b="1" dirty="0" smtClean="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smtClean="0">
                <a:latin typeface="Courier New" panose="02070309020205020404" pitchFamily="49" charset="0"/>
                <a:cs typeface="Courier New" panose="02070309020205020404" pitchFamily="49" charset="0"/>
              </a:rPr>
              <a:t>1</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NEW</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a:t>
            </a:r>
            <a:r>
              <a:rPr lang="fr-BE" dirty="0" smtClean="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   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smtClean="0">
                <a:latin typeface="Courier New" panose="02070309020205020404" pitchFamily="49" charset="0"/>
                <a:cs typeface="Courier New" panose="02070309020205020404" pitchFamily="49" charset="0"/>
              </a:rPr>
              <a:t>1</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OLD</a:t>
            </a:r>
            <a:r>
              <a:rPr lang="fr-BE" dirty="0" err="1">
                <a:latin typeface="Courier New" panose="02070309020205020404" pitchFamily="49" charset="0"/>
                <a:cs typeface="Courier New" panose="02070309020205020404" pitchFamily="49" charset="0"/>
              </a:rPr>
              <a:t>.num_service</a:t>
            </a:r>
            <a:r>
              <a:rPr lang="fr-BE" dirty="0" smtClean="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 </a:t>
            </a:r>
            <a:r>
              <a:rPr lang="fr-BE" dirty="0" smtClean="0">
                <a:latin typeface="Courier New" panose="02070309020205020404" pitchFamily="49" charset="0"/>
                <a:cs typeface="Courier New" panose="02070309020205020404" pitchFamily="49" charset="0"/>
              </a:rPr>
              <a:t> </a:t>
            </a:r>
            <a:r>
              <a:rPr lang="fr-BE" b="1" dirty="0" smtClean="0">
                <a:latin typeface="Courier New" panose="02070309020205020404" pitchFamily="49" charset="0"/>
                <a:cs typeface="Courier New" panose="02070309020205020404" pitchFamily="49" charset="0"/>
              </a:rPr>
              <a:t>END IF</a:t>
            </a:r>
            <a:r>
              <a:rPr lang="fr-BE"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END</a:t>
            </a:r>
            <a:r>
              <a:rPr lang="fr-BE" dirty="0" smtClean="0">
                <a:latin typeface="Courier New" panose="02070309020205020404" pitchFamily="49" charset="0"/>
                <a:cs typeface="Courier New" panose="02070309020205020404" pitchFamily="49" charset="0"/>
              </a:rPr>
              <a:t>;</a:t>
            </a:r>
            <a:endParaRPr lang="fr-BE"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Tree>
    <p:extLst>
      <p:ext uri="{BB962C8B-B14F-4D97-AF65-F5344CB8AC3E}">
        <p14:creationId xmlns:p14="http://schemas.microsoft.com/office/powerpoint/2010/main" val="3210841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2009468"/>
            <a:ext cx="7536984" cy="4465760"/>
          </a:xfrm>
        </p:spPr>
        <p:txBody>
          <a:bodyPr anchor="t">
            <a:normAutofit/>
          </a:bodyPr>
          <a:lstStyle/>
          <a:p>
            <a:pPr marL="0" indent="0">
              <a:buNone/>
            </a:pPr>
            <a:r>
              <a:rPr lang="fr-BE"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6.3 Exemple 3 : mise à jour en cascade</a:t>
            </a:r>
            <a:endParaRPr lang="fr-BE" dirty="0" smtClean="0"/>
          </a:p>
          <a:p>
            <a:pPr marL="0" indent="0">
              <a:buNone/>
            </a:pPr>
            <a:endParaRPr lang="fr-BE" dirty="0" smtClean="0"/>
          </a:p>
          <a:p>
            <a:pPr marL="0" indent="0">
              <a:buNone/>
            </a:pPr>
            <a:r>
              <a:rPr lang="fr-BE" dirty="0" smtClean="0"/>
              <a:t>Il s'agit d'assurer qu'une mise à jour s'effectue uniformément dans plusieurs tables.</a:t>
            </a:r>
          </a:p>
          <a:p>
            <a:pPr marL="0" indent="0">
              <a:buNone/>
            </a:pPr>
            <a:r>
              <a:rPr lang="fr-BE" dirty="0" smtClean="0"/>
              <a:t>Ce problème se pose</a:t>
            </a:r>
          </a:p>
          <a:p>
            <a:pPr indent="-342900">
              <a:buFont typeface="Wingdings" panose="05000000000000000000" pitchFamily="2" charset="2"/>
              <a:buChar char="Ø"/>
            </a:pPr>
            <a:r>
              <a:rPr lang="fr-BE" dirty="0" smtClean="0"/>
              <a:t>Lorsqu'une clé primaire est modifiée</a:t>
            </a:r>
          </a:p>
          <a:p>
            <a:pPr indent="-342900">
              <a:buFont typeface="Wingdings" panose="05000000000000000000" pitchFamily="2" charset="2"/>
              <a:buChar char="Ø"/>
            </a:pPr>
            <a:r>
              <a:rPr lang="fr-BE" dirty="0" smtClean="0"/>
              <a:t>Lorsqu'on supprime d'une table un </a:t>
            </a:r>
            <a:r>
              <a:rPr lang="fr-BE" dirty="0" err="1" smtClean="0"/>
              <a:t>tuple</a:t>
            </a:r>
            <a:r>
              <a:rPr lang="fr-BE" dirty="0" smtClean="0"/>
              <a:t> qui est référencé par d'autres </a:t>
            </a:r>
            <a:r>
              <a:rPr lang="fr-BE" dirty="0" err="1" smtClean="0"/>
              <a:t>tuples</a:t>
            </a:r>
            <a:r>
              <a:rPr lang="fr-BE" dirty="0" smtClean="0"/>
              <a:t> dans d'autres tables</a:t>
            </a:r>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Tree>
    <p:extLst>
      <p:ext uri="{BB962C8B-B14F-4D97-AF65-F5344CB8AC3E}">
        <p14:creationId xmlns:p14="http://schemas.microsoft.com/office/powerpoint/2010/main" val="3834745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 </a:t>
            </a:r>
            <a:r>
              <a:rPr lang="fr-BE" sz="3200" dirty="0" smtClean="0"/>
              <a:t>6. </a:t>
            </a:r>
            <a:r>
              <a:rPr lang="fr-BE" sz="3200" smtClean="0"/>
              <a:t>Les déclencheurs</a:t>
            </a:r>
            <a:endParaRPr lang="fr-BE" sz="3200" dirty="0"/>
          </a:p>
        </p:txBody>
      </p:sp>
      <p:sp>
        <p:nvSpPr>
          <p:cNvPr id="3" name="Espace réservé du contenu 2"/>
          <p:cNvSpPr>
            <a:spLocks noGrp="1"/>
          </p:cNvSpPr>
          <p:nvPr>
            <p:ph idx="1"/>
          </p:nvPr>
        </p:nvSpPr>
        <p:spPr>
          <a:xfrm>
            <a:off x="1043491" y="1924493"/>
            <a:ext cx="7536984" cy="4614529"/>
          </a:xfrm>
        </p:spPr>
        <p:txBody>
          <a:bodyPr anchor="t">
            <a:normAutofit fontScale="77500" lnSpcReduction="20000"/>
          </a:bodyPr>
          <a:lstStyle/>
          <a:p>
            <a:pPr marL="0" indent="0">
              <a:buNone/>
            </a:pPr>
            <a:r>
              <a:rPr lang="fr-BE" sz="31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6.3 Exemple 3 : mise à jour en cascade</a:t>
            </a:r>
            <a:endParaRPr lang="fr-BE" sz="3100" dirty="0" smtClean="0"/>
          </a:p>
          <a:p>
            <a:pPr marL="0" indent="0">
              <a:buNone/>
            </a:pPr>
            <a:endParaRPr lang="fr-BE" sz="1500" dirty="0" smtClean="0"/>
          </a:p>
          <a:p>
            <a:pPr marL="0" indent="0">
              <a:buNone/>
            </a:pPr>
            <a:r>
              <a:rPr lang="fr-BE" sz="2300" b="1" dirty="0" smtClean="0">
                <a:latin typeface="Courier New" panose="02070309020205020404" pitchFamily="49" charset="0"/>
                <a:cs typeface="Courier New" panose="02070309020205020404" pitchFamily="49" charset="0"/>
              </a:rPr>
              <a:t>CREATE</a:t>
            </a:r>
            <a:r>
              <a:rPr lang="fr-BE" sz="2300" dirty="0" smtClean="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TRIGGER</a:t>
            </a:r>
            <a:r>
              <a:rPr lang="fr-BE" sz="2300" dirty="0" smtClean="0">
                <a:latin typeface="Courier New" panose="02070309020205020404" pitchFamily="49" charset="0"/>
                <a:cs typeface="Courier New" panose="02070309020205020404" pitchFamily="49" charset="0"/>
              </a:rPr>
              <a:t> </a:t>
            </a:r>
            <a:r>
              <a:rPr lang="fr-BE" sz="2300" dirty="0" err="1" smtClean="0">
                <a:latin typeface="Courier New" panose="02070309020205020404" pitchFamily="49" charset="0"/>
                <a:cs typeface="Courier New" panose="02070309020205020404" pitchFamily="49" charset="0"/>
              </a:rPr>
              <a:t>maj_cascade</a:t>
            </a:r>
            <a:endParaRPr lang="fr-BE" sz="2300" dirty="0" smtClean="0">
              <a:latin typeface="Courier New" panose="02070309020205020404" pitchFamily="49" charset="0"/>
              <a:cs typeface="Courier New" panose="02070309020205020404" pitchFamily="49" charset="0"/>
            </a:endParaRPr>
          </a:p>
          <a:p>
            <a:pPr marL="0" indent="0">
              <a:buNone/>
            </a:pPr>
            <a:r>
              <a:rPr lang="fr-BE" sz="2300" b="1" dirty="0" smtClean="0">
                <a:latin typeface="Courier New" panose="02070309020205020404" pitchFamily="49" charset="0"/>
                <a:cs typeface="Courier New" panose="02070309020205020404" pitchFamily="49" charset="0"/>
              </a:rPr>
              <a:t>BEFORE</a:t>
            </a:r>
            <a:r>
              <a:rPr lang="fr-BE" sz="2300" dirty="0" smtClean="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DELETE OR UPDATE</a:t>
            </a:r>
            <a:r>
              <a:rPr lang="fr-BE" sz="2300" dirty="0" smtClean="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OF</a:t>
            </a:r>
            <a:r>
              <a:rPr lang="fr-BE" sz="2300" dirty="0" smtClean="0">
                <a:latin typeface="Courier New" panose="02070309020205020404" pitchFamily="49" charset="0"/>
                <a:cs typeface="Courier New" panose="02070309020205020404" pitchFamily="49" charset="0"/>
              </a:rPr>
              <a:t> </a:t>
            </a:r>
            <a:r>
              <a:rPr lang="fr-BE" sz="2300" dirty="0" err="1" smtClean="0">
                <a:latin typeface="Courier New" panose="02070309020205020404" pitchFamily="49" charset="0"/>
                <a:cs typeface="Courier New" panose="02070309020205020404" pitchFamily="49" charset="0"/>
              </a:rPr>
              <a:t>num_auteur</a:t>
            </a:r>
            <a:r>
              <a:rPr lang="fr-BE" sz="2300" dirty="0" smtClean="0">
                <a:latin typeface="Courier New" panose="02070309020205020404" pitchFamily="49" charset="0"/>
                <a:cs typeface="Courier New" panose="02070309020205020404" pitchFamily="49" charset="0"/>
              </a:rPr>
              <a:t> </a:t>
            </a:r>
          </a:p>
          <a:p>
            <a:pPr marL="0" indent="0">
              <a:buNone/>
            </a:pPr>
            <a:r>
              <a:rPr lang="fr-BE" sz="2300" b="1" dirty="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 ON</a:t>
            </a:r>
            <a:r>
              <a:rPr lang="fr-BE" sz="2300" dirty="0" smtClean="0">
                <a:latin typeface="Courier New" panose="02070309020205020404" pitchFamily="49" charset="0"/>
                <a:cs typeface="Courier New" panose="02070309020205020404" pitchFamily="49" charset="0"/>
              </a:rPr>
              <a:t> auteurs</a:t>
            </a:r>
          </a:p>
          <a:p>
            <a:pPr marL="0" indent="0">
              <a:buNone/>
            </a:pPr>
            <a:r>
              <a:rPr lang="fr-BE" sz="2300" b="1" dirty="0" smtClean="0">
                <a:latin typeface="Courier New" panose="02070309020205020404" pitchFamily="49" charset="0"/>
                <a:cs typeface="Courier New" panose="02070309020205020404" pitchFamily="49" charset="0"/>
              </a:rPr>
              <a:t>FOR EACH ROW</a:t>
            </a:r>
          </a:p>
          <a:p>
            <a:pPr marL="0" indent="0">
              <a:buNone/>
            </a:pPr>
            <a:r>
              <a:rPr lang="fr-BE" sz="2300" b="1" dirty="0" smtClean="0">
                <a:latin typeface="Courier New" panose="02070309020205020404" pitchFamily="49" charset="0"/>
                <a:cs typeface="Courier New" panose="02070309020205020404" pitchFamily="49" charset="0"/>
              </a:rPr>
              <a:t>BEGIN</a:t>
            </a:r>
          </a:p>
          <a:p>
            <a:pPr marL="0" indent="0">
              <a:buNone/>
            </a:pPr>
            <a:r>
              <a:rPr lang="fr-BE" sz="2300" b="1" dirty="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 IF </a:t>
            </a:r>
            <a:r>
              <a:rPr lang="fr-BE" sz="2300" b="1" dirty="0" err="1">
                <a:solidFill>
                  <a:schemeClr val="bg2">
                    <a:lumMod val="50000"/>
                  </a:schemeClr>
                </a:solidFill>
                <a:latin typeface="Courier New" panose="02070309020205020404" pitchFamily="49" charset="0"/>
                <a:cs typeface="Courier New" panose="02070309020205020404" pitchFamily="49" charset="0"/>
              </a:rPr>
              <a:t>updating</a:t>
            </a:r>
            <a:r>
              <a:rPr lang="fr-BE" sz="2300" b="1" dirty="0">
                <a:solidFill>
                  <a:schemeClr val="bg2">
                    <a:lumMod val="50000"/>
                  </a:schemeClr>
                </a:solidFill>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THEN</a:t>
            </a:r>
          </a:p>
          <a:p>
            <a:pPr marL="0" indent="0">
              <a:buNone/>
            </a:pPr>
            <a:r>
              <a:rPr lang="fr-BE" sz="2300" b="1" dirty="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   UPDATE </a:t>
            </a:r>
            <a:r>
              <a:rPr lang="fr-BE" sz="2300" dirty="0" err="1" smtClean="0">
                <a:latin typeface="Courier New" panose="02070309020205020404" pitchFamily="49" charset="0"/>
                <a:cs typeface="Courier New" panose="02070309020205020404" pitchFamily="49" charset="0"/>
              </a:rPr>
              <a:t>a_ecrit</a:t>
            </a:r>
            <a:r>
              <a:rPr lang="fr-BE" sz="2300" b="1" dirty="0" smtClean="0">
                <a:latin typeface="Courier New" panose="02070309020205020404" pitchFamily="49" charset="0"/>
                <a:cs typeface="Courier New" panose="02070309020205020404" pitchFamily="49" charset="0"/>
              </a:rPr>
              <a:t> SET </a:t>
            </a:r>
            <a:r>
              <a:rPr lang="fr-BE" sz="2300" dirty="0" err="1" smtClean="0">
                <a:latin typeface="Courier New" panose="02070309020205020404" pitchFamily="49" charset="0"/>
                <a:cs typeface="Courier New" panose="02070309020205020404" pitchFamily="49" charset="0"/>
              </a:rPr>
              <a:t>num_auteur</a:t>
            </a:r>
            <a:r>
              <a:rPr lang="fr-BE" sz="2300" dirty="0" smtClean="0">
                <a:latin typeface="Courier New" panose="02070309020205020404" pitchFamily="49" charset="0"/>
                <a:cs typeface="Courier New" panose="02070309020205020404" pitchFamily="49" charset="0"/>
              </a:rPr>
              <a:t> = :</a:t>
            </a:r>
            <a:r>
              <a:rPr lang="fr-BE" sz="2300" dirty="0" err="1" smtClean="0">
                <a:latin typeface="Courier New" panose="02070309020205020404" pitchFamily="49" charset="0"/>
                <a:cs typeface="Courier New" panose="02070309020205020404" pitchFamily="49" charset="0"/>
              </a:rPr>
              <a:t>NEW.num_auteur</a:t>
            </a:r>
            <a:endParaRPr lang="fr-BE" sz="2300" b="1" dirty="0" smtClean="0">
              <a:latin typeface="Courier New" panose="02070309020205020404" pitchFamily="49" charset="0"/>
              <a:cs typeface="Courier New" panose="02070309020205020404" pitchFamily="49" charset="0"/>
            </a:endParaRPr>
          </a:p>
          <a:p>
            <a:pPr marL="0" indent="0">
              <a:buNone/>
            </a:pPr>
            <a:r>
              <a:rPr lang="fr-BE" sz="2300" b="1" dirty="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     WHERE </a:t>
            </a:r>
            <a:r>
              <a:rPr lang="fr-BE" sz="2300" dirty="0" err="1" smtClean="0">
                <a:latin typeface="Courier New" panose="02070309020205020404" pitchFamily="49" charset="0"/>
                <a:cs typeface="Courier New" panose="02070309020205020404" pitchFamily="49" charset="0"/>
              </a:rPr>
              <a:t>num_auteur</a:t>
            </a:r>
            <a:r>
              <a:rPr lang="fr-BE" sz="2300" dirty="0" smtClean="0">
                <a:latin typeface="Courier New" panose="02070309020205020404" pitchFamily="49" charset="0"/>
                <a:cs typeface="Courier New" panose="02070309020205020404" pitchFamily="49" charset="0"/>
              </a:rPr>
              <a:t> = :</a:t>
            </a:r>
            <a:r>
              <a:rPr lang="fr-BE" sz="2300" dirty="0" err="1" smtClean="0">
                <a:latin typeface="Courier New" panose="02070309020205020404" pitchFamily="49" charset="0"/>
                <a:cs typeface="Courier New" panose="02070309020205020404" pitchFamily="49" charset="0"/>
              </a:rPr>
              <a:t>OLD.num_auteur</a:t>
            </a:r>
            <a:r>
              <a:rPr lang="fr-BE" sz="2300" dirty="0" smtClean="0">
                <a:latin typeface="Courier New" panose="02070309020205020404" pitchFamily="49" charset="0"/>
                <a:cs typeface="Courier New" panose="02070309020205020404" pitchFamily="49" charset="0"/>
              </a:rPr>
              <a:t>;</a:t>
            </a:r>
          </a:p>
          <a:p>
            <a:pPr marL="0" indent="0">
              <a:buNone/>
            </a:pPr>
            <a:r>
              <a:rPr lang="fr-BE" sz="2300" b="1" dirty="0">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 ELSIF </a:t>
            </a:r>
            <a:r>
              <a:rPr lang="fr-BE" sz="2300" b="1" dirty="0" err="1" smtClean="0">
                <a:solidFill>
                  <a:schemeClr val="bg2">
                    <a:lumMod val="50000"/>
                  </a:schemeClr>
                </a:solidFill>
                <a:latin typeface="Courier New" panose="02070309020205020404" pitchFamily="49" charset="0"/>
                <a:cs typeface="Courier New" panose="02070309020205020404" pitchFamily="49" charset="0"/>
              </a:rPr>
              <a:t>deleting</a:t>
            </a:r>
            <a:r>
              <a:rPr lang="fr-BE" sz="2300" b="1" dirty="0" smtClean="0">
                <a:solidFill>
                  <a:schemeClr val="bg2">
                    <a:lumMod val="50000"/>
                  </a:schemeClr>
                </a:solidFill>
                <a:latin typeface="Courier New" panose="02070309020205020404" pitchFamily="49" charset="0"/>
                <a:cs typeface="Courier New" panose="02070309020205020404" pitchFamily="49" charset="0"/>
              </a:rPr>
              <a:t> </a:t>
            </a:r>
            <a:r>
              <a:rPr lang="fr-BE" sz="2300" b="1" dirty="0" smtClean="0">
                <a:latin typeface="Courier New" panose="02070309020205020404" pitchFamily="49" charset="0"/>
                <a:cs typeface="Courier New" panose="02070309020205020404" pitchFamily="49" charset="0"/>
              </a:rPr>
              <a:t>THEN</a:t>
            </a:r>
          </a:p>
          <a:p>
            <a:pPr marL="0" indent="0">
              <a:buNone/>
            </a:pPr>
            <a:r>
              <a:rPr lang="fr-BE" sz="2300" b="1" dirty="0" smtClean="0">
                <a:latin typeface="Courier New" panose="02070309020205020404" pitchFamily="49" charset="0"/>
                <a:cs typeface="Courier New" panose="02070309020205020404" pitchFamily="49" charset="0"/>
              </a:rPr>
              <a:t>    DELETE FROM </a:t>
            </a:r>
            <a:r>
              <a:rPr lang="fr-BE" sz="2300" dirty="0" err="1" smtClean="0">
                <a:latin typeface="Courier New" panose="02070309020205020404" pitchFamily="49" charset="0"/>
                <a:cs typeface="Courier New" panose="02070309020205020404" pitchFamily="49" charset="0"/>
              </a:rPr>
              <a:t>a_ecrit</a:t>
            </a:r>
            <a:endParaRPr lang="fr-BE" sz="2300" dirty="0">
              <a:latin typeface="Courier New" panose="02070309020205020404" pitchFamily="49" charset="0"/>
              <a:cs typeface="Courier New" panose="02070309020205020404" pitchFamily="49" charset="0"/>
            </a:endParaRPr>
          </a:p>
          <a:p>
            <a:pPr marL="0" indent="0">
              <a:buNone/>
            </a:pPr>
            <a:r>
              <a:rPr lang="fr-BE" sz="2300" b="1" dirty="0">
                <a:latin typeface="Courier New" panose="02070309020205020404" pitchFamily="49" charset="0"/>
                <a:cs typeface="Courier New" panose="02070309020205020404" pitchFamily="49" charset="0"/>
              </a:rPr>
              <a:t>      WHERE </a:t>
            </a:r>
            <a:r>
              <a:rPr lang="fr-BE" sz="2300" dirty="0" err="1" smtClean="0">
                <a:latin typeface="Courier New" panose="02070309020205020404" pitchFamily="49" charset="0"/>
                <a:cs typeface="Courier New" panose="02070309020205020404" pitchFamily="49" charset="0"/>
              </a:rPr>
              <a:t>num_auteur</a:t>
            </a:r>
            <a:r>
              <a:rPr lang="fr-BE" sz="2300" b="1" dirty="0" smtClean="0">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 </a:t>
            </a:r>
            <a:r>
              <a:rPr lang="fr-BE" sz="2300" dirty="0" smtClean="0">
                <a:solidFill>
                  <a:schemeClr val="tx1"/>
                </a:solidFill>
                <a:latin typeface="Courier New" panose="02070309020205020404" pitchFamily="49" charset="0"/>
                <a:cs typeface="Courier New" panose="02070309020205020404" pitchFamily="49" charset="0"/>
              </a:rPr>
              <a:t>:</a:t>
            </a:r>
            <a:r>
              <a:rPr lang="fr-BE" sz="2300" dirty="0" err="1" smtClean="0">
                <a:solidFill>
                  <a:schemeClr val="tx1"/>
                </a:solidFill>
                <a:latin typeface="Courier New" panose="02070309020205020404" pitchFamily="49" charset="0"/>
                <a:cs typeface="Courier New" panose="02070309020205020404" pitchFamily="49" charset="0"/>
              </a:rPr>
              <a:t>OLD.num_auteur</a:t>
            </a:r>
            <a:r>
              <a:rPr lang="fr-BE" sz="2300" b="1" dirty="0" smtClean="0">
                <a:latin typeface="Courier New" panose="02070309020205020404" pitchFamily="49" charset="0"/>
                <a:cs typeface="Courier New" panose="02070309020205020404" pitchFamily="49" charset="0"/>
              </a:rPr>
              <a:t>;</a:t>
            </a:r>
          </a:p>
          <a:p>
            <a:pPr marL="0" indent="0">
              <a:buNone/>
            </a:pPr>
            <a:r>
              <a:rPr lang="fr-BE" sz="2300" b="1" dirty="0" smtClean="0">
                <a:latin typeface="Courier New" panose="02070309020205020404" pitchFamily="49" charset="0"/>
                <a:cs typeface="Courier New" panose="02070309020205020404" pitchFamily="49" charset="0"/>
              </a:rPr>
              <a:t>  END IF;</a:t>
            </a:r>
          </a:p>
          <a:p>
            <a:pPr marL="0" indent="0">
              <a:buNone/>
            </a:pPr>
            <a:r>
              <a:rPr lang="fr-BE" sz="2300" b="1" dirty="0" smtClean="0">
                <a:latin typeface="Courier New" panose="02070309020205020404" pitchFamily="49" charset="0"/>
                <a:cs typeface="Courier New" panose="02070309020205020404" pitchFamily="49" charset="0"/>
              </a:rPr>
              <a:t>END</a:t>
            </a:r>
            <a:r>
              <a:rPr lang="fr-BE" sz="2300" dirty="0" smtClean="0">
                <a:latin typeface="Courier New" panose="02070309020205020404" pitchFamily="49" charset="0"/>
                <a:cs typeface="Courier New" panose="02070309020205020404" pitchFamily="49" charset="0"/>
              </a:rPr>
              <a:t>;</a:t>
            </a:r>
            <a:endParaRPr lang="fr-BE" sz="2300" dirty="0" smtClean="0"/>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8 : Contraintes d'intégrité et déclencheurs/ </a:t>
            </a:r>
            <a:r>
              <a:rPr lang="fr-BE" dirty="0" smtClean="0">
                <a:solidFill>
                  <a:prstClr val="white"/>
                </a:solidFill>
              </a:rPr>
              <a:t>6. Les déclencheurs</a:t>
            </a:r>
            <a:endParaRPr lang="fr-BE" dirty="0">
              <a:solidFill>
                <a:prstClr val="white"/>
              </a:solidFill>
            </a:endParaRPr>
          </a:p>
        </p:txBody>
      </p:sp>
    </p:spTree>
    <p:extLst>
      <p:ext uri="{BB962C8B-B14F-4D97-AF65-F5344CB8AC3E}">
        <p14:creationId xmlns:p14="http://schemas.microsoft.com/office/powerpoint/2010/main" val="170119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smtClean="0"/>
              <a:t>Chapitre 8. Contraintes et déclencheurs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smtClean="0"/>
              <a:t>Introduction</a:t>
            </a:r>
          </a:p>
          <a:p>
            <a:pPr marL="514350" indent="-514350">
              <a:buFont typeface="+mj-lt"/>
              <a:buAutoNum type="arabicPeriod"/>
            </a:pPr>
            <a:r>
              <a:rPr lang="fr-BE" dirty="0" smtClean="0"/>
              <a:t>Contraintes générales</a:t>
            </a:r>
          </a:p>
          <a:p>
            <a:pPr marL="514350" indent="-514350">
              <a:buFont typeface="+mj-lt"/>
              <a:buAutoNum type="arabicPeriod"/>
            </a:pPr>
            <a:r>
              <a:rPr lang="fr-BE" dirty="0" smtClean="0"/>
              <a:t>Contraintes attachées aux tables</a:t>
            </a:r>
          </a:p>
          <a:p>
            <a:pPr marL="514350" indent="-514350">
              <a:buFont typeface="+mj-lt"/>
              <a:buAutoNum type="arabicPeriod"/>
            </a:pPr>
            <a:r>
              <a:rPr lang="fr-BE" dirty="0" smtClean="0"/>
              <a:t>Apports de SQL2</a:t>
            </a:r>
          </a:p>
          <a:p>
            <a:pPr marL="514350" indent="-514350">
              <a:buFont typeface="+mj-lt"/>
              <a:buAutoNum type="arabicPeriod"/>
            </a:pPr>
            <a:r>
              <a:rPr lang="fr-BE" dirty="0" smtClean="0"/>
              <a:t>Particularités d'Oracle</a:t>
            </a:r>
          </a:p>
          <a:p>
            <a:pPr marL="514350" indent="-514350">
              <a:buFont typeface="+mj-lt"/>
              <a:buAutoNum type="arabicPeriod"/>
            </a:pPr>
            <a:r>
              <a:rPr lang="fr-BE" dirty="0" smtClean="0"/>
              <a:t>Les déclencheurs</a:t>
            </a:r>
            <a:endParaRPr lang="fr-BE" dirty="0"/>
          </a:p>
        </p:txBody>
      </p:sp>
      <p:sp>
        <p:nvSpPr>
          <p:cNvPr id="5" name="Espace réservé du pied de page 4"/>
          <p:cNvSpPr>
            <a:spLocks noGrp="1"/>
          </p:cNvSpPr>
          <p:nvPr>
            <p:ph type="ftr" sz="quarter" idx="11"/>
          </p:nvPr>
        </p:nvSpPr>
        <p:spPr/>
        <p:txBody>
          <a:bodyPr/>
          <a:lstStyle/>
          <a:p>
            <a:r>
              <a:rPr lang="fr-BE" dirty="0" smtClean="0"/>
              <a:t>SGBD – Chapitre 8 : Contraintes d'intégrité et déclencheurs</a:t>
            </a:r>
            <a:endParaRPr lang="fr-BE" dirty="0"/>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a:xfrm>
            <a:off x="1043490" y="2051999"/>
            <a:ext cx="7590147" cy="4140000"/>
          </a:xfrm>
        </p:spPr>
        <p:txBody>
          <a:bodyPr anchor="ctr">
            <a:normAutofit lnSpcReduction="10000"/>
          </a:bodyPr>
          <a:lstStyle/>
          <a:p>
            <a:pPr marL="0" indent="0">
              <a:buNone/>
            </a:pPr>
            <a:r>
              <a:rPr lang="fr-BE" dirty="0" smtClean="0"/>
              <a:t>Ce chapitre s'inscrit dans le cadre général de l'</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intégrité des données</a:t>
            </a:r>
            <a:r>
              <a:rPr lang="fr-BE" dirty="0" smtClean="0"/>
              <a:t>.  Il a pour objectif d'en décrire la partie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contrôle sémantique</a:t>
            </a:r>
            <a:r>
              <a:rPr lang="fr-BE" dirty="0" smtClean="0"/>
              <a:t>.</a:t>
            </a:r>
          </a:p>
          <a:p>
            <a:pPr marL="0" indent="0">
              <a:buNone/>
            </a:pPr>
            <a:r>
              <a:rPr lang="fr-BE" dirty="0" smtClean="0"/>
              <a:t>Le contrôle sémantique des donnés :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assure la cohérence </a:t>
            </a:r>
            <a:r>
              <a:rPr lang="fr-BE" dirty="0" smtClean="0"/>
              <a:t>des informations stockées par rapport à leur signification dans la réalité.</a:t>
            </a:r>
          </a:p>
          <a:p>
            <a:pPr marL="0" indent="0">
              <a:buNone/>
            </a:pPr>
            <a:r>
              <a:rPr lang="fr-BE" dirty="0" smtClean="0"/>
              <a:t>Exemples :</a:t>
            </a:r>
          </a:p>
          <a:p>
            <a:pPr lvl="1" indent="-342900"/>
            <a:r>
              <a:rPr lang="fr-BE" dirty="0" smtClean="0"/>
              <a:t>La cote d'un élève doit être comprise entre 0 et 20</a:t>
            </a:r>
          </a:p>
          <a:p>
            <a:pPr lvl="1" indent="-342900"/>
            <a:r>
              <a:rPr lang="fr-BE" dirty="0" smtClean="0"/>
              <a:t>La valeur d'un stock ne peut être négative</a:t>
            </a:r>
          </a:p>
          <a:p>
            <a:pPr lvl="1" indent="-342900"/>
            <a:endParaRPr lang="fr-BE" dirty="0"/>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d'intégrité que doivent respecter les données</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Tree>
    <p:extLst>
      <p:ext uri="{BB962C8B-B14F-4D97-AF65-F5344CB8AC3E}">
        <p14:creationId xmlns:p14="http://schemas.microsoft.com/office/powerpoint/2010/main" val="4012356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Dans une base de données relationnelle : </a:t>
            </a:r>
          </a:p>
          <a:p>
            <a:pPr marL="0" indent="0">
              <a:buNone/>
            </a:pPr>
            <a:endParaRPr lang="fr-BE" dirty="0" smtClean="0"/>
          </a:p>
          <a:p>
            <a:pPr indent="-342900"/>
            <a:r>
              <a:rPr lang="fr-BE" dirty="0"/>
              <a:t>Contraintes inhérentes au modèle relationnel</a:t>
            </a:r>
          </a:p>
          <a:p>
            <a:pPr indent="-342900"/>
            <a:r>
              <a:rPr lang="fr-BE" dirty="0"/>
              <a:t>Contraintes liées à une </a:t>
            </a:r>
            <a:r>
              <a:rPr lang="fr-BE" dirty="0" smtClean="0"/>
              <a:t>application </a:t>
            </a:r>
            <a:r>
              <a:rPr lang="fr-BE" dirty="0"/>
              <a:t>particulière</a:t>
            </a:r>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Tree>
    <p:extLst>
      <p:ext uri="{BB962C8B-B14F-4D97-AF65-F5344CB8AC3E}">
        <p14:creationId xmlns:p14="http://schemas.microsoft.com/office/powerpoint/2010/main" val="1570837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Dans une base de données relationnelle : </a:t>
            </a:r>
          </a:p>
          <a:p>
            <a:pPr marL="0" indent="0">
              <a:buNone/>
            </a:pPr>
            <a:endParaRPr lang="fr-BE" dirty="0" smtClean="0"/>
          </a:p>
          <a:p>
            <a:pPr indent="-342900"/>
            <a:r>
              <a:rPr lang="fr-BE" dirty="0"/>
              <a:t>Contraintes inhérentes au modèle relationnel</a:t>
            </a:r>
          </a:p>
          <a:p>
            <a:pPr indent="-342900"/>
            <a:r>
              <a:rPr lang="fr-BE" dirty="0"/>
              <a:t>Contraintes liées à une application </a:t>
            </a:r>
            <a:r>
              <a:rPr lang="fr-BE" dirty="0" smtClean="0"/>
              <a:t>particulière</a:t>
            </a:r>
          </a:p>
          <a:p>
            <a:pPr indent="-342900"/>
            <a:endParaRPr lang="fr-BE" dirty="0"/>
          </a:p>
          <a:p>
            <a:pPr indent="-342900"/>
            <a:endParaRPr lang="fr-BE" dirty="0" smtClean="0"/>
          </a:p>
          <a:p>
            <a:pPr indent="-342900"/>
            <a:endParaRPr lang="fr-BE" dirty="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
        <p:nvSpPr>
          <p:cNvPr id="6" name="ZoneTexte 5"/>
          <p:cNvSpPr txBox="1"/>
          <p:nvPr/>
        </p:nvSpPr>
        <p:spPr>
          <a:xfrm>
            <a:off x="1691847" y="3994645"/>
            <a:ext cx="6678184" cy="181588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smtClean="0"/>
              <a:t>Ou contraintes structurelles : </a:t>
            </a:r>
          </a:p>
          <a:p>
            <a:pPr marL="800100" lvl="1" indent="-342900">
              <a:buFont typeface="Arial" panose="020B0604020202020204" pitchFamily="34" charset="0"/>
              <a:buChar char="•"/>
            </a:pPr>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Intégrité de domaine</a:t>
            </a:r>
          </a:p>
          <a:p>
            <a:pPr marL="800100" lvl="1" indent="-342900">
              <a:buFont typeface="Arial" panose="020B0604020202020204" pitchFamily="34" charset="0"/>
              <a:buChar char="•"/>
            </a:pPr>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Intégrité de relation</a:t>
            </a:r>
          </a:p>
          <a:p>
            <a:pPr marL="800100" lvl="1" indent="-342900">
              <a:buFont typeface="Arial" panose="020B0604020202020204" pitchFamily="34" charset="0"/>
              <a:buChar char="•"/>
            </a:pPr>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Intégrité de référence</a:t>
            </a:r>
          </a:p>
          <a:p>
            <a:r>
              <a:rPr lang="fr-BE" sz="2000" dirty="0" smtClean="0"/>
              <a:t>(voir chapitre 2  : MRD et chapitre 3 : LDD)</a:t>
            </a:r>
            <a:endParaRPr lang="fr-BE" sz="2000" dirty="0"/>
          </a:p>
        </p:txBody>
      </p:sp>
    </p:spTree>
    <p:extLst>
      <p:ext uri="{BB962C8B-B14F-4D97-AF65-F5344CB8AC3E}">
        <p14:creationId xmlns:p14="http://schemas.microsoft.com/office/powerpoint/2010/main" val="3961395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smtClean="0"/>
              <a:t>Dans une base de données relationnelle : </a:t>
            </a:r>
          </a:p>
          <a:p>
            <a:pPr marL="0" indent="0">
              <a:buNone/>
            </a:pPr>
            <a:endParaRPr lang="fr-BE" dirty="0" smtClean="0"/>
          </a:p>
          <a:p>
            <a:pPr indent="-342900"/>
            <a:r>
              <a:rPr lang="fr-BE" dirty="0"/>
              <a:t>Contraintes inhérentes au modèle relationnel</a:t>
            </a:r>
          </a:p>
          <a:p>
            <a:pPr indent="-342900"/>
            <a:r>
              <a:rPr lang="fr-BE" dirty="0"/>
              <a:t>Contraintes liées à une application </a:t>
            </a:r>
            <a:r>
              <a:rPr lang="fr-BE" dirty="0" smtClean="0"/>
              <a:t>particulière</a:t>
            </a:r>
          </a:p>
          <a:p>
            <a:pPr indent="-342900"/>
            <a:endParaRPr lang="fr-BE" dirty="0"/>
          </a:p>
          <a:p>
            <a:pPr indent="-342900"/>
            <a:endParaRPr lang="fr-BE" dirty="0" smtClean="0"/>
          </a:p>
          <a:p>
            <a:pPr indent="-342900"/>
            <a:endParaRPr lang="fr-BE" dirty="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
        <p:nvSpPr>
          <p:cNvPr id="6" name="ZoneTexte 5"/>
          <p:cNvSpPr txBox="1"/>
          <p:nvPr/>
        </p:nvSpPr>
        <p:spPr>
          <a:xfrm>
            <a:off x="1691847" y="4313622"/>
            <a:ext cx="6678184" cy="1323439"/>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smtClean="0"/>
              <a:t>Ou contraintes applicatives ou contraintes spécifiques :</a:t>
            </a:r>
          </a:p>
          <a:p>
            <a:r>
              <a:rPr lang="fr-BE" sz="2000" dirty="0" smtClean="0"/>
              <a:t>Il s'agit d'une condition que doit vérifier un sous-ensemble de la base afin que l'on puisse affirmer que les informations sont cohérentes. </a:t>
            </a:r>
            <a:endParaRPr lang="fr-BE" sz="2000" dirty="0"/>
          </a:p>
        </p:txBody>
      </p:sp>
    </p:spTree>
    <p:extLst>
      <p:ext uri="{BB962C8B-B14F-4D97-AF65-F5344CB8AC3E}">
        <p14:creationId xmlns:p14="http://schemas.microsoft.com/office/powerpoint/2010/main" val="93496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8. Contraintes et déclencheurs</a:t>
            </a:r>
            <a:r>
              <a:rPr lang="fr-BE" dirty="0" smtClean="0"/>
              <a:t/>
            </a:r>
            <a:br>
              <a:rPr lang="fr-BE" dirty="0" smtClean="0"/>
            </a:br>
            <a:r>
              <a:rPr lang="fr-BE" sz="3200" dirty="0" smtClean="0"/>
              <a:t>1. Introduction</a:t>
            </a:r>
            <a:endParaRPr lang="fr-BE" sz="3200" dirty="0"/>
          </a:p>
        </p:txBody>
      </p:sp>
      <p:sp>
        <p:nvSpPr>
          <p:cNvPr id="3" name="Espace réservé du contenu 2"/>
          <p:cNvSpPr>
            <a:spLocks noGrp="1"/>
          </p:cNvSpPr>
          <p:nvPr>
            <p:ph idx="1"/>
          </p:nvPr>
        </p:nvSpPr>
        <p:spPr/>
        <p:txBody>
          <a:bodyPr anchor="ctr">
            <a:normAutofit lnSpcReduction="10000"/>
          </a:bodyPr>
          <a:lstStyle/>
          <a:p>
            <a:pPr indent="-342900"/>
            <a:r>
              <a:rPr lang="fr-BE" dirty="0" smtClean="0"/>
              <a:t>Il faut pouvoir exprimer un ensemble de contraintes que doit satisfaire la base;</a:t>
            </a:r>
          </a:p>
          <a:p>
            <a:pPr indent="-342900"/>
            <a:r>
              <a:rPr lang="fr-BE" dirty="0" smtClean="0"/>
              <a:t>Il faut que le SGBD puisse, au cours des modifications des données, assurer que la base obéit toujours aux contraintes.</a:t>
            </a:r>
          </a:p>
          <a:p>
            <a:pPr indent="-342900"/>
            <a:r>
              <a:rPr lang="fr-BE" dirty="0" smtClean="0"/>
              <a:t>Lors de la création d'une contrainte, le SGBD vérifie qu'elle n'est pas en désaccord avec les valeurs présentes dans la base.</a:t>
            </a:r>
          </a:p>
          <a:p>
            <a:pPr lvl="1" indent="-342900">
              <a:buFont typeface="Wingdings" panose="05000000000000000000" pitchFamily="2" charset="2"/>
              <a:buChar char="Ø"/>
            </a:pPr>
            <a:r>
              <a:rPr lang="fr-BE" dirty="0" smtClean="0"/>
              <a:t>En désaccord : rejetée</a:t>
            </a:r>
          </a:p>
          <a:p>
            <a:pPr lvl="1" indent="-342900">
              <a:buFont typeface="Wingdings" panose="05000000000000000000" pitchFamily="2" charset="2"/>
              <a:buChar char="Ø"/>
            </a:pPr>
            <a:r>
              <a:rPr lang="fr-BE" dirty="0" smtClean="0"/>
              <a:t>Pas en désaccord : enregistrée et immédiatement opérationnelle</a:t>
            </a:r>
            <a:endParaRPr lang="fr-BE" dirty="0"/>
          </a:p>
        </p:txBody>
      </p:sp>
      <p:sp>
        <p:nvSpPr>
          <p:cNvPr id="5" name="Espace réservé du pied de page 4"/>
          <p:cNvSpPr>
            <a:spLocks noGrp="1"/>
          </p:cNvSpPr>
          <p:nvPr>
            <p:ph type="ftr" sz="quarter" idx="11"/>
          </p:nvPr>
        </p:nvSpPr>
        <p:spPr/>
        <p:txBody>
          <a:bodyPr/>
          <a:lstStyle/>
          <a:p>
            <a:r>
              <a:rPr lang="fr-BE" dirty="0"/>
              <a:t>SGBD – Chapitre 8 : Contraintes d'intégrité et déclencheurs/ </a:t>
            </a:r>
            <a:r>
              <a:rPr lang="fr-BE" dirty="0" smtClean="0"/>
              <a:t>1. Introduction</a:t>
            </a:r>
            <a:endParaRPr lang="fr-BE" dirty="0"/>
          </a:p>
        </p:txBody>
      </p:sp>
    </p:spTree>
    <p:extLst>
      <p:ext uri="{BB962C8B-B14F-4D97-AF65-F5344CB8AC3E}">
        <p14:creationId xmlns:p14="http://schemas.microsoft.com/office/powerpoint/2010/main" val="3821338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60941</TotalTime>
  <Words>2358</Words>
  <Application>Microsoft Office PowerPoint</Application>
  <PresentationFormat>Affichage à l'écran (4:3)</PresentationFormat>
  <Paragraphs>355</Paragraphs>
  <Slides>36</Slides>
  <Notes>9</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Austin</vt:lpstr>
      <vt:lpstr>Systèmes de Gestion de Bases de Données</vt:lpstr>
      <vt:lpstr>Aperçu du contenu du cours</vt:lpstr>
      <vt:lpstr>Chapitre 8.  Contraintes d'intégrité et déclencheurs</vt:lpstr>
      <vt:lpstr>Chapitre 8. Contraintes et déclencheurs</vt:lpstr>
      <vt:lpstr>Chapitre 8. Contraintes et déclencheurs 1. Introduction</vt:lpstr>
      <vt:lpstr>Chapitre 8. Contraintes et déclencheurs 1. Introduction</vt:lpstr>
      <vt:lpstr>Chapitre 8. Contraintes et déclencheurs 1. Introduction</vt:lpstr>
      <vt:lpstr>Chapitre 8. Contraintes et déclencheurs 1. Introduction</vt:lpstr>
      <vt:lpstr>Chapitre 8. Contraintes et déclencheurs 1. Introduction</vt:lpstr>
      <vt:lpstr>Chapitre 8. Contraintes et déclencheurs 1. Introduction</vt:lpstr>
      <vt:lpstr>Chapitre 8. Contraintes et déclencheurs</vt:lpstr>
      <vt:lpstr>Chapitre 8. Contraintes et déclencheurs 2. Contraintes générales</vt:lpstr>
      <vt:lpstr>Chapitre 8. Contraintes et déclencheurs</vt:lpstr>
      <vt:lpstr>Chapitre 8. Contraintes et déclencheurs 3. Contraintes attachées aux tables</vt:lpstr>
      <vt:lpstr>Chapitre 8. Contraintes et déclencheurs</vt:lpstr>
      <vt:lpstr>Chapitre 8. Contraintes et déclencheurs 4. Apports de SQL2</vt:lpstr>
      <vt:lpstr>Chapitre 8. Contraintes et déclencheurs</vt:lpstr>
      <vt:lpstr>Chapitre 8. Contraintes et déclencheurs 5. Particularités d'Oracle</vt:lpstr>
      <vt:lpstr>Chapitre 8. Contraintes et déclencheurs 5. Particularités d'Oracle</vt:lpstr>
      <vt:lpstr>Chapitre 8. Contraintes et déclencheurs 5. Particularités d'Oracle</vt:lpstr>
      <vt:lpstr>Chapitre 8. Contraintes et déclencheurs 5. Particularités d'Oracle</vt:lpstr>
      <vt:lpstr>Chapitre 8. Contraintes et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lpstr>Chapitre 8. Contraintes et déclencheurs 6. Les déclencheurs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Léonard</cp:lastModifiedBy>
  <cp:revision>282</cp:revision>
  <dcterms:created xsi:type="dcterms:W3CDTF">2016-02-04T16:20:07Z</dcterms:created>
  <dcterms:modified xsi:type="dcterms:W3CDTF">2018-11-18T18:26:10Z</dcterms:modified>
</cp:coreProperties>
</file>