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88" r:id="rId4"/>
    <p:sldId id="258" r:id="rId5"/>
    <p:sldId id="271" r:id="rId6"/>
    <p:sldId id="272" r:id="rId7"/>
    <p:sldId id="320" r:id="rId8"/>
    <p:sldId id="321" r:id="rId9"/>
    <p:sldId id="322" r:id="rId10"/>
    <p:sldId id="323" r:id="rId11"/>
    <p:sldId id="316" r:id="rId12"/>
    <p:sldId id="317" r:id="rId13"/>
    <p:sldId id="324" r:id="rId14"/>
    <p:sldId id="325" r:id="rId15"/>
    <p:sldId id="326" r:id="rId16"/>
    <p:sldId id="363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6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9" r:id="rId35"/>
    <p:sldId id="343" r:id="rId36"/>
    <p:sldId id="350" r:id="rId37"/>
    <p:sldId id="351" r:id="rId38"/>
    <p:sldId id="345" r:id="rId39"/>
    <p:sldId id="352" r:id="rId40"/>
    <p:sldId id="346" r:id="rId41"/>
    <p:sldId id="353" r:id="rId42"/>
    <p:sldId id="348" r:id="rId43"/>
    <p:sldId id="354" r:id="rId44"/>
    <p:sldId id="318" r:id="rId45"/>
    <p:sldId id="319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5" r:id="rId55"/>
    <p:sldId id="366" r:id="rId5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187CCE"/>
    <a:srgbClr val="FF0066"/>
    <a:srgbClr val="FF6600"/>
    <a:srgbClr val="67ABF5"/>
    <a:srgbClr val="00CC66"/>
    <a:srgbClr val="61FFB0"/>
    <a:srgbClr val="00FE7F"/>
    <a:srgbClr val="01FF80"/>
    <a:srgbClr val="09F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7" autoAdjust="0"/>
    <p:restoredTop sz="49009" autoAdjust="0"/>
  </p:normalViewPr>
  <p:slideViewPr>
    <p:cSldViewPr snapToGrid="0">
      <p:cViewPr varScale="1">
        <p:scale>
          <a:sx n="59" d="100"/>
          <a:sy n="59" d="100"/>
        </p:scale>
        <p:origin x="24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LEONARD" userId="04799335a7e0b1be" providerId="LiveId" clId="{35B71E30-B2C1-4A44-A48F-A3C0C7DB9C0D}"/>
    <pc:docChg chg="modSld">
      <pc:chgData name="Anne LEONARD" userId="04799335a7e0b1be" providerId="LiveId" clId="{35B71E30-B2C1-4A44-A48F-A3C0C7DB9C0D}" dt="2019-12-03T09:05:39.487" v="3" actId="20577"/>
      <pc:docMkLst>
        <pc:docMk/>
      </pc:docMkLst>
      <pc:sldChg chg="modSp">
        <pc:chgData name="Anne LEONARD" userId="04799335a7e0b1be" providerId="LiveId" clId="{35B71E30-B2C1-4A44-A48F-A3C0C7DB9C0D}" dt="2019-12-03T09:00:48.043" v="2" actId="14100"/>
        <pc:sldMkLst>
          <pc:docMk/>
          <pc:sldMk cId="2579755929" sldId="339"/>
        </pc:sldMkLst>
        <pc:spChg chg="mod">
          <ac:chgData name="Anne LEONARD" userId="04799335a7e0b1be" providerId="LiveId" clId="{35B71E30-B2C1-4A44-A48F-A3C0C7DB9C0D}" dt="2019-12-03T09:00:48.043" v="2" actId="14100"/>
          <ac:spMkLst>
            <pc:docMk/>
            <pc:sldMk cId="2579755929" sldId="339"/>
            <ac:spMk id="9" creationId="{00000000-0000-0000-0000-000000000000}"/>
          </ac:spMkLst>
        </pc:spChg>
      </pc:sldChg>
      <pc:sldChg chg="modSp">
        <pc:chgData name="Anne LEONARD" userId="04799335a7e0b1be" providerId="LiveId" clId="{35B71E30-B2C1-4A44-A48F-A3C0C7DB9C0D}" dt="2019-12-03T09:05:39.487" v="3" actId="20577"/>
        <pc:sldMkLst>
          <pc:docMk/>
          <pc:sldMk cId="62044408" sldId="360"/>
        </pc:sldMkLst>
        <pc:spChg chg="mod">
          <ac:chgData name="Anne LEONARD" userId="04799335a7e0b1be" providerId="LiveId" clId="{35B71E30-B2C1-4A44-A48F-A3C0C7DB9C0D}" dt="2019-12-03T09:05:39.487" v="3" actId="20577"/>
          <ac:spMkLst>
            <pc:docMk/>
            <pc:sldMk cId="62044408" sldId="36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ExcRessourceBusy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PRAGMA EXCEPTION_INIT(ExcRessourceBusy,-54);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autre session a exécuté la requête SELECT *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UPDATE;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7788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FOR UPDATE NOWAIT;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ExcRessourceBusy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DBMS_OUTPUT.PUT_LINE('La ressource est occupée);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33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le numéro d'employé 1111 n'existe pas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903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NO_DATA_FOUND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496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DBMS_OUTPUT.PUT_LINE('Avant le bloc imbriqué');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DBMS_OUTPUT.PUT_LINE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015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DBMS_OUTPUT.PUT_LINE('Trouvé ' ||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THEN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('Pas de numéro 1111');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END;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DBMS_OUTPUT.PUT_LINE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743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i IN 1000..1002 LOOP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DBMS_OUTPUT.PUT_LINE('Trouvé'||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NO_DATA_FOUND THEN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DBMS_OUTPUT.PUT_LINE('Le nr '||i||' n'' existe pas');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DBMS_OUTPUT.PUT_LINE('Le nr de l''employé n'' existe pas');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8554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DBMS_OUTPUT.PUT_LINE('Avant le bloc imbriqué');</a:t>
            </a:r>
          </a:p>
          <a:p>
            <a:pPr marL="355600" indent="-273050"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DBMS_OUTPUT.PUT_LINE('Trouvé'||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</a:t>
            </a: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NULL;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END;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DBMS_OUTPUT.PUT_LINE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('Le nr de l''employé n''existe pas');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4884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 du type NUMBER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VALUES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('ABCD', 'DUPONT', CURRENT_DATE);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DBMS_OUTPUT.PUT_LINE(SQLERRM);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15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ExcNbreInvalide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 marL="177800" indent="0"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PRAGMA EXCEPTION_INIT (</a:t>
            </a:r>
            <a:r>
              <a:rPr lang="fr-BE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ExcNbreInvalide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-1722);</a:t>
            </a:r>
          </a:p>
          <a:p>
            <a:pPr marL="177800" indent="0"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 identique à l'exception INVALID_NUMBER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VALUES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('ABCD', 'DUPONT', CURRENT_DATE);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fr-BE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ExcNbreInvalide</a:t>
            </a: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DBMS_OUTPUT.PUT_LINE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('Valeur erronée dans les données');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DBMS_OUTPUT.PUT_LINE(SQLERRM);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353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VdateChar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VARCHAR2(10) := '29/02/2003';</a:t>
            </a:r>
            <a:endParaRPr lang="fr-BE" sz="1200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fr-BE" sz="12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Vdate</a:t>
            </a:r>
            <a:r>
              <a:rPr lang="fr-BE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</a:p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Vdate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TO_DATE(</a:t>
            </a:r>
            <a:r>
              <a:rPr lang="fr-B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VdateChar</a:t>
            </a: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'DD/MM/YYYY');</a:t>
            </a:r>
          </a:p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('Erreur de date : ' || SQLERRM);</a:t>
            </a:r>
          </a:p>
          <a:p>
            <a:pPr marL="177800" indent="0">
              <a:buNone/>
            </a:pPr>
            <a:r>
              <a:rPr lang="fr-B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918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fr-FR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SequenceEmp</a:t>
            </a: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 WITH 1000;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Emp.Ename%TYPE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ExcEnameNULL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NULL   THEN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ExcEnameNULL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INSERT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Empno,Ename,HireDate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VALUES 	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SequenceEmp.NEXTVAL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Ename,CURRENT_DATE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COMMIT;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ExcEnameNULL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DBMS_OUTPUT.PUT_LINE('Nom de l''employé est inconnu');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OTHERS   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7841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Clients 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localite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(1, 'Gramme, 'Rue de la dynamo', 'Rome');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DUP_VAL_ON_INDEX THEN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UPDATE Clients SET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'Gramme', 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'Rue de la dynamo',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localite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'Rome'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COMMIT;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('Code erreur : ' || SQLCODE || ', message : '|| SQLERRM);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ROLLBACK;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4445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dual.dummy%TYPE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DUAL;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Clients WHERE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('Problème de sélection');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('Code erreur : ' || SQLCODE || ', message : '|| SQLERRM);</a:t>
            </a:r>
          </a:p>
          <a:p>
            <a:pPr marL="177800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3292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fr-BE" sz="1800" b="1" dirty="0">
              <a:cs typeface="Courier New" panose="02070309020205020404" pitchFamily="49" charset="0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dual.dummy%TYPE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DUAL;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THEN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('Pas de données dans la table DUAL');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Clients WHERE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refCleint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THEN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('Pas de client trouvé');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('Code erreur : ' || SQLCODE || ', message : '|| SQLERRM);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5126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fr-BE" sz="18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CheckExc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PRAGMA EXCEPTION_INIT (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CheckExc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-1400);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 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Job, Mgr,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VALUES (1, 'Dupont', 'ANALYST', NULL, CURRENT_DATE,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CheckExc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'%ENAME%'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DBMS_OUTPUT.PUT_LINE ('Le nom de l''employé ne peut être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ELSIF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'%HIREDATE%'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DBMS_OUTPUT.PUT_LINE ('La date d''engagement ne peut être nulle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DBMS_OUTPUT.PUT_LINE ('Un champ qui ne peut être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l''est ...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 IF;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OTHERS THEN DBMS_OUTPUT.PUT_LINE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('Code erreur : ' || SQLCODE || ', message : '|| 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ROLLBACK;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5126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BE" sz="1800" b="1" dirty="0">
                <a:cs typeface="Courier New" panose="02070309020205020404" pitchFamily="49" charset="0"/>
              </a:rPr>
              <a:t>Différencier des exceptions qui portent le même code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RefExc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PRAGMA EXCEPTION_INIT (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RefExc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-2291);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 INTO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Job, Mgr,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VALUES (1, 'Dupont', 'ANALYST', 1111, CURRENT_DATE,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</a:t>
            </a:r>
            <a:r>
              <a:rPr lang="fr-BE" sz="12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RefExc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'%REFDEPNO%'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DBMS_OUTPUT.PUT_LINE ('Le numéro de département n''existe pas dans la table départements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ELSIF </a:t>
            </a:r>
            <a:r>
              <a:rPr lang="fr-BE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'%REFMGR%'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('Le numéro de manager n''existe pas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DBMS_OUTPUT.PUT_LINE ('Erreur de valeur de clé étrangère inconnue !' || 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OTHERS THEN DBMS_OUTPUT.PUT_LINE(SQLERRM);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ROLLBACK;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200" b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fr-BE" sz="12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512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il n'existe pas d'employé avec un nr 1111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DBMS_OUTPUT.PUT_LINE(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NO_DATA_FOUND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('Le nr de l''employé n''existe pas');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13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il existe 2 employés Scott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'SCOTT';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DBMS_OUTPUT.PUT_LINE(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UnEmploye.Job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NO_DATA_FOUND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('Le nom n''existe pas');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TOO_MANY_ROWS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('Plus d''un employé SCOTT');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734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Quelle est l'intégrité qui n'est pas respectée ?   …  de relation ou d'entité</a:t>
            </a:r>
          </a:p>
          <a:p>
            <a:endParaRPr lang="fr-BE" dirty="0"/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il existe un employé avec un numéro 1234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(1234, 'Dupont', CURRENT_DATE);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DUP_VAL_ON_INDEX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('Numéro d''employé existe déjà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730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le numéro d'employé est de type NUMBER(4)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('A234', 'Dupont', CURRENT_DATE);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INVALID_NUMBER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('Erreur de données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730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Mes1 VARCHAR2(10);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Mes1 := SQLERRM;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VALUE_ERROR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('Chaine réceptrice trop petite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730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L'exception</a:t>
            </a:r>
            <a:r>
              <a:rPr lang="fr-BE" baseline="0" dirty="0"/>
              <a:t> est lancée de manière automatique par Oracle mais n'a pas de nom associé comme l'exception NO_DATA_FOUND … </a:t>
            </a:r>
          </a:p>
          <a:p>
            <a:r>
              <a:rPr lang="fr-BE" baseline="0" dirty="0"/>
              <a:t>=&gt; le programmeur associe un nom logique en utilisant le PRAGMA EXCEPTION_INIT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030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ExcCleEtrangere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PRAGMA EXCEPTION_INIT(ExcCleEtrangere,-2291);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le numéro d'employé 1000 n'existe pas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Empno,Ename,HireDate,Mgr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VALUES 	(SequenceEmp.NEXTVAL,USER,CURRENT_DATE,1000);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ExcCleEtrangere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DBMS_OUTPUT.PUT_LINE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('Contrainte d''intégrité sur Mgr est violée');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16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726" y="720000"/>
            <a:ext cx="7038754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1010093" y="1499191"/>
            <a:ext cx="7060019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20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>
                <a:solidFill>
                  <a:srgbClr val="776627"/>
                </a:solidFill>
              </a:rPr>
              <a:t>ème</a:t>
            </a:r>
            <a:r>
              <a:rPr lang="fr-BE" sz="1600" dirty="0">
                <a:solidFill>
                  <a:srgbClr val="776627"/>
                </a:solidFill>
              </a:rPr>
              <a:t> Informatique et système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>
                <a:solidFill>
                  <a:schemeClr val="bg1"/>
                </a:solidFill>
              </a:rPr>
              <a:t> / 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Systèmes de Gestion de Bases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/>
              <a:t>A. Léonard</a:t>
            </a:r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1. Utilisation des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La clause WHEN OTHERS</a:t>
            </a:r>
          </a:p>
          <a:p>
            <a:pPr marL="457200" indent="-457200">
              <a:buAutoNum type="arabicPeriod" startAt="3"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571500" lvl="2" indent="0">
              <a:buNone/>
            </a:pP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OTHERS THEN</a:t>
            </a: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</a:t>
            </a: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('Code Erreur : ' || SQLCODE ||</a:t>
            </a: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'Message : ' || SQLERRM);</a:t>
            </a:r>
          </a:p>
          <a:p>
            <a:pPr marL="571500" lvl="2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1. Utilisation des exceptions</a:t>
            </a:r>
          </a:p>
        </p:txBody>
      </p:sp>
    </p:spTree>
    <p:extLst>
      <p:ext uri="{BB962C8B-B14F-4D97-AF65-F5344CB8AC3E}">
        <p14:creationId xmlns:p14="http://schemas.microsoft.com/office/powerpoint/2010/main" val="348027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/>
              <a:t>Chapitre 4. Les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Catégories d'exceptions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Petit guide pour éviter et intercepter les erreurs et gérer les exceptions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</a:t>
            </a:r>
          </a:p>
        </p:txBody>
      </p:sp>
    </p:spTree>
    <p:extLst>
      <p:ext uri="{BB962C8B-B14F-4D97-AF65-F5344CB8AC3E}">
        <p14:creationId xmlns:p14="http://schemas.microsoft.com/office/powerpoint/2010/main" val="25221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9" y="2298370"/>
            <a:ext cx="74866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95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Exceptions définies "non redirigées"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Ces exceptions 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dirty="0"/>
              <a:t>Doivent être déclarées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dirty="0"/>
              <a:t>Doivent être lancées par le programmeur avec la commande RAISE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fr-BE" dirty="0"/>
              <a:t>Ne sont pas associées à une erreur prédéfinie par Oracle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Ce type d'exception est utile pour gérer une exception spécifique liée à la logique de programmation du bloc PL/SQL.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39544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102982" cy="4408179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fr-BE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Exceptions définies "non redirigées"</a:t>
            </a:r>
            <a:endParaRPr lang="fr-BE" sz="4400" dirty="0"/>
          </a:p>
          <a:p>
            <a:pPr marL="0" indent="0">
              <a:buNone/>
            </a:pPr>
            <a:endParaRPr lang="fr-BE" sz="15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fr-FR" alt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SequenceEmp</a:t>
            </a:r>
            <a:r>
              <a:rPr lang="fr-FR" alt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 WITH 1000;</a:t>
            </a:r>
            <a:endParaRPr lang="fr-BE" altLang="fr-F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Emp.Ename%TYPE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ExcEnameNULL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NULL   THEN 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fr-BE" altLang="fr-FR" sz="27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ExcEnameNULL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INSERT INTO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Empno,Ename,HireDate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VALUES 	(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SequenceEmp.NEXTVAL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Ename,CURRENT_DATE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COMMIT;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fr-BE" altLang="fr-FR" sz="27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ExcEnameNULL</a:t>
            </a: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DBMS_OUTPUT.PUT_LINE('Nom de l''employé est inconnu');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OTHERS   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1500" b="1" dirty="0">
              <a:solidFill>
                <a:schemeClr val="fol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 de l'employé est inconnu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232889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9" y="2642755"/>
            <a:ext cx="74866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47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Ces exceptions n'ont pas besoin d'être définies et n'ont pas besoin de PRAGMA.</a:t>
            </a:r>
          </a:p>
          <a:p>
            <a:pPr marL="0" indent="0">
              <a:buNone/>
            </a:pPr>
            <a:r>
              <a:rPr lang="fr-BE" dirty="0"/>
              <a:t>Elles sont définies par Oracle dans le package DBMS_STANDARD.</a:t>
            </a:r>
          </a:p>
          <a:p>
            <a:pPr marL="0" indent="0">
              <a:buNone/>
            </a:pPr>
            <a:r>
              <a:rPr lang="fr-BE" dirty="0"/>
              <a:t>Il faut référencer l'exception dans la section de gestion d'exceptions.</a:t>
            </a:r>
          </a:p>
          <a:p>
            <a:pPr marL="0" indent="0">
              <a:buNone/>
            </a:pPr>
            <a:r>
              <a:rPr lang="fr-BE" dirty="0"/>
              <a:t>Il ne faut pas lancer explicitement l'exception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161647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graphicFrame>
        <p:nvGraphicFramePr>
          <p:cNvPr id="6" name="Espace réservé du contenu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683938"/>
              </p:ext>
            </p:extLst>
          </p:nvPr>
        </p:nvGraphicFramePr>
        <p:xfrm>
          <a:off x="1073954" y="2645229"/>
          <a:ext cx="7167521" cy="361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1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75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+mn-lt"/>
                          <a:ea typeface="Times New Roman"/>
                          <a:cs typeface="Arial"/>
                        </a:rPr>
                        <a:t>Exception</a:t>
                      </a:r>
                      <a:endParaRPr lang="fr-BE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+mn-lt"/>
                          <a:ea typeface="Times New Roman"/>
                          <a:cs typeface="Arial"/>
                        </a:rPr>
                        <a:t>Erreur ORACLE</a:t>
                      </a:r>
                      <a:endParaRPr lang="fr-BE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+mn-lt"/>
                          <a:ea typeface="Times New Roman"/>
                          <a:cs typeface="Arial"/>
                        </a:rPr>
                        <a:t>Valeur du SQLCODE</a:t>
                      </a:r>
                      <a:endParaRPr lang="fr-BE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ACCESS_INTO_NULL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ORA-06530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-6530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CASE_NOT_FOUND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ORA-06592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-6592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COLLECTION_IS_NULL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ORA-06531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-6531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CURSOR_ALREADY_OPEN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ORA-06511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-6511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DUP_VAL_ON_INDEX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ORA-00001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INVALID_CURSOR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ORA-01001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-1001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INVALID_NUMBER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ORA-01722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-1722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LOGIN_DENIED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ORA-01017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-1017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NO_DATA_FOUND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ORA-01403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+100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NOT_LOGGED_ON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ORA-01012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-1012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4" marR="68574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27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94030"/>
              </p:ext>
            </p:extLst>
          </p:nvPr>
        </p:nvGraphicFramePr>
        <p:xfrm>
          <a:off x="917803" y="2538701"/>
          <a:ext cx="7228670" cy="393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1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1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+mn-lt"/>
                          <a:ea typeface="Times New Roman"/>
                          <a:cs typeface="Arial"/>
                        </a:rPr>
                        <a:t>Exception</a:t>
                      </a:r>
                      <a:endParaRPr lang="fr-BE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+mn-lt"/>
                          <a:ea typeface="Times New Roman"/>
                          <a:cs typeface="Arial"/>
                        </a:rPr>
                        <a:t>Erreur ORACLE</a:t>
                      </a:r>
                      <a:endParaRPr lang="fr-BE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+mn-lt"/>
                          <a:ea typeface="Times New Roman"/>
                          <a:cs typeface="Arial"/>
                        </a:rPr>
                        <a:t>Valeur du SQLCODE</a:t>
                      </a:r>
                      <a:endParaRPr lang="fr-BE" sz="16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PROGRAM_ERROR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ORA-06501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-6501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ROWTYPE_MISMATCH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ORA-06504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-6504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SELF_IS_NULL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ORA-30625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-30625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STORAGE_ERROR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ORA-06500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-6500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SUBSCRIPT_BEYOND_COUNT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ORA-06533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-6533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SUBSCRIPT_OUTSIDE_LIMIT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ORA-06532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-6532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SYS_INVALID_ROWID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ORA-01410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-1410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TIMEOUT_ON_RESOURCE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+mn-lt"/>
                          <a:ea typeface="Times New Roman"/>
                          <a:cs typeface="Times New Roman"/>
                        </a:rPr>
                        <a:t>ORA-00051</a:t>
                      </a:r>
                      <a:endParaRPr lang="fr-BE" sz="14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-51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TOO_MANY_ROWS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ORA-01422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-1422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VALUE_ERROR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ORA-06502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-6502</a:t>
                      </a:r>
                      <a:endParaRPr lang="fr-BE" sz="1400" b="1" dirty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ZERO_DIVIDE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ORA-01476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+mn-lt"/>
                          <a:ea typeface="Times New Roman"/>
                          <a:cs typeface="Times New Roman"/>
                        </a:rPr>
                        <a:t>-1476</a:t>
                      </a:r>
                      <a:endParaRPr lang="fr-BE" sz="1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08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708624" cy="443192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 : NO_DATA_FOUND</a:t>
            </a:r>
            <a:endParaRPr lang="fr-BE" sz="2600" dirty="0"/>
          </a:p>
          <a:p>
            <a:pPr marL="0" indent="0">
              <a:buNone/>
            </a:pPr>
            <a:endParaRPr lang="fr-BE" sz="1400" dirty="0"/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il n'existe pas d'employé avec un nr 1111</a:t>
            </a:r>
            <a:endParaRPr lang="fr-BE" altLang="fr-FR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DBMS_OUTPUT.PUT_LINE(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NO_DATA_FOUND 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('Le nr de l''employé n''existe pas');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1200" b="1" dirty="0"/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Le nr de l'employé n’existe pas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27491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Aperçu du contenu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PL-SQL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8" y="2051999"/>
            <a:ext cx="8100512" cy="443192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 : TOO_MANY_ROWS</a:t>
            </a:r>
            <a:endParaRPr lang="fr-BE" sz="2600" dirty="0"/>
          </a:p>
          <a:p>
            <a:pPr marL="0" indent="0">
              <a:buNone/>
            </a:pPr>
            <a:endParaRPr lang="fr-BE" sz="1400" dirty="0"/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il existe 2 employés Scott</a:t>
            </a:r>
            <a:endParaRPr lang="fr-BE" altLang="fr-FR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'SCOTT';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DBMS_OUTPUT.PUT_LINE(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UnEmploye.Job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NO_DATA_FOUND 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('Le nom n''existe pas');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TOO_MANY_ROWS 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('Plus d''un employé SCOTT');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1200" b="1" dirty="0"/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Plus d'un employé SCOTT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244765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8" y="2051999"/>
            <a:ext cx="8100512" cy="443192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 : DUP_VAL_ON_INDEX</a:t>
            </a:r>
            <a:endParaRPr lang="fr-BE" sz="2600" dirty="0"/>
          </a:p>
          <a:p>
            <a:pPr marL="0" indent="0">
              <a:buNone/>
            </a:pPr>
            <a:endParaRPr lang="fr-BE" sz="1400" dirty="0"/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il existe un employé avec un numéro 1234</a:t>
            </a:r>
            <a:endParaRPr lang="fr-BE" altLang="fr-FR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(1234, 'Dupont', CURRENT_DATE);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DUP_VAL_ON_INDEX 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('Numéro d''employé existe déjà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1200" b="1" dirty="0"/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Numéro d'employé existe déjà !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70012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8" y="2051999"/>
            <a:ext cx="8100512" cy="44319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 : INVALID_NUMBER</a:t>
            </a:r>
            <a:endParaRPr lang="fr-BE" dirty="0"/>
          </a:p>
          <a:p>
            <a:pPr marL="0" indent="0">
              <a:buNone/>
            </a:pPr>
            <a:endParaRPr lang="fr-BE" sz="1400" dirty="0"/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le numéro d'employé est de type NUMBER(4)</a:t>
            </a:r>
            <a:endParaRPr lang="fr-BE" altLang="fr-FR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('A234', 'Dupont', CURRENT_DATE);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INVALID_NUMBER 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('Erreur de données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1200" b="1" dirty="0"/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Erreur de données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164808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88" y="2051999"/>
            <a:ext cx="8100512" cy="44319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Exceptions prédéfinies : VALUE_ERROR</a:t>
            </a:r>
            <a:endParaRPr lang="fr-BE" dirty="0"/>
          </a:p>
          <a:p>
            <a:pPr marL="0" indent="0">
              <a:buNone/>
            </a:pPr>
            <a:endParaRPr lang="fr-BE" sz="1400" dirty="0"/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Mes1 VARCHAR2(10);</a:t>
            </a:r>
            <a:endParaRPr lang="fr-BE" altLang="fr-FR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Mes1 := SQLERRM;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VALUE_ERROR 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DBMS_OUTPUT.PUT_LINE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('Chaine réceptrice trop petite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1200" b="1" dirty="0"/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Chaine réceptrice trop petite !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144385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Exceptions définies "redirigées"</a:t>
            </a:r>
            <a:endParaRPr lang="fr-BE" dirty="0"/>
          </a:p>
          <a:p>
            <a:pPr marL="0" indent="0">
              <a:buNone/>
            </a:pPr>
            <a:endParaRPr lang="fr-BE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9" y="2702131"/>
            <a:ext cx="74866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3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Exceptions définies "redirigées"</a:t>
            </a:r>
            <a:endParaRPr lang="fr-BE" dirty="0"/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Une exception définie par le programmeur peut être associée au code d'erreur d'une exception définie par Oracle</a:t>
            </a:r>
          </a:p>
          <a:p>
            <a:pPr marL="0" indent="0">
              <a:buNone/>
            </a:pPr>
            <a:r>
              <a:rPr lang="fr-BE" dirty="0"/>
              <a:t>Oracle se charge de lancer ce type d'exception : pas besoin de lancer un RAISE</a:t>
            </a:r>
          </a:p>
          <a:p>
            <a:pPr marL="0" indent="0">
              <a:buNone/>
            </a:pPr>
            <a:r>
              <a:rPr lang="fr-BE" dirty="0"/>
              <a:t>Une exception redirigée se définit en utilisant le </a:t>
            </a:r>
            <a:r>
              <a:rPr lang="fr-BE" i="1" dirty="0" err="1"/>
              <a:t>pragma</a:t>
            </a:r>
            <a:r>
              <a:rPr lang="fr-BE" dirty="0"/>
              <a:t> EXCEPTION_INIT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335688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672998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Exceptions définies "redirigées"</a:t>
            </a:r>
            <a:endParaRPr lang="fr-BE" dirty="0"/>
          </a:p>
          <a:p>
            <a:pPr marL="0" indent="0">
              <a:buNone/>
            </a:pPr>
            <a:endParaRPr lang="fr-BE" sz="1400" dirty="0"/>
          </a:p>
          <a:p>
            <a:pPr marL="0" indent="0">
              <a:buNone/>
            </a:pPr>
            <a:r>
              <a:rPr lang="fr-BE" dirty="0"/>
              <a:t>Techniques des exceptions définies "redirigées"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Déclarer l'exception :</a:t>
            </a:r>
          </a:p>
          <a:p>
            <a:pPr marL="781812" lvl="3" indent="0">
              <a:buNone/>
            </a:pP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NameExc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EXCEPTION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Associer le nom de l'exception à un numéro d'erreur Oracle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PRAGMA EXCEPTION_INIT (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NameExc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Oracle_error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Référencer l'exception dans la section des gestions d'exceptions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Il ne faut pas lancer explicitement l'exception !!!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8469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8770" y="2051999"/>
            <a:ext cx="8027720" cy="4336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Exceptions définies "redirigées" : intégrité référentielle</a:t>
            </a:r>
            <a:endParaRPr lang="fr-BE" dirty="0"/>
          </a:p>
          <a:p>
            <a:pPr marL="0" indent="0">
              <a:buNone/>
            </a:pPr>
            <a:endParaRPr lang="fr-BE" sz="1400" dirty="0"/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ExcCleEtrangere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PRAGMA EXCEPTION_INIT(ExcCleEtrangere,-2291);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le numéro d'employé 1000 n'existe pas</a:t>
            </a:r>
            <a:endParaRPr lang="fr-BE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Empno,Ename,HireDate,Mgr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VALUES 	(SequenceEmp.NEXTVAL,USER,CURRENT_DATE,1000);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ExcCleEtrangere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DBMS_OUTPUT.PUT_LINE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('Contrainte d''intégrité sur Mgr est violée');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WHEN OTHERS   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Contrainte d'intégrité sur Mgr est violée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  <a:endParaRPr lang="fr-FR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293347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8770" y="2051998"/>
            <a:ext cx="8027720" cy="452693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Exceptions définies "redirigées" : Ressource </a:t>
            </a:r>
            <a:r>
              <a:rPr lang="fr-BE" sz="2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Busy</a:t>
            </a:r>
            <a:endParaRPr lang="fr-BE" sz="2800" dirty="0"/>
          </a:p>
          <a:p>
            <a:pPr marL="0" indent="0">
              <a:buNone/>
            </a:pPr>
            <a:endParaRPr lang="fr-BE" sz="9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ExcRessourceBusy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PRAGMA EXCEPTION_INIT(ExcRessourceBusy,-54);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autre session a exécuté la requête SELECT * FROM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UPDATE;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7788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FOR UPDATE NOWAIT;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ExcRessourceBusy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DBMS_OUTPUT.PUT_LINE('La ressource est occupée);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ressource est occupée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138054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    Mécanisme d'exécution des exceptions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Lorsqu'une exception est déclenchée, le bloc PL/SQL courant passe le contrôle d'exécution à son gestionnaire d'exception s'il en existe un, sinon, le contrôle repasse au gestionnaire d'exceptions du bloc englobant ou du bloc appelant.</a:t>
            </a:r>
          </a:p>
          <a:p>
            <a:pPr marL="0" indent="0">
              <a:buNone/>
            </a:pPr>
            <a:r>
              <a:rPr lang="fr-BE" dirty="0"/>
              <a:t>Si celui-ci est inexistant, on continue le mécanisme de remontée jusqu'à l'environnement d'exécution.</a:t>
            </a:r>
          </a:p>
          <a:p>
            <a:pPr marL="0" indent="0">
              <a:buNone/>
            </a:pPr>
            <a:r>
              <a:rPr lang="fr-BE" dirty="0"/>
              <a:t>Si l'exception n'est pas interceptée et gérée avant l'environnement d'exécution, le bloc PL/SQL termine son exécution avec erreur.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137527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800" dirty="0"/>
              <a:t>Aperçu du contenu du PL/SQL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020000" cy="4242475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PL/SQL : Généralités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types de données et les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de contrôle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Des records aux collections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procédures et les fonctions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déclencheurs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87337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35678"/>
            <a:ext cx="7102982" cy="4583875"/>
          </a:xfrm>
        </p:spPr>
        <p:txBody>
          <a:bodyPr anchor="t">
            <a:noAutofit/>
          </a:bodyPr>
          <a:lstStyle/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indent="0">
              <a:buNone/>
            </a:pP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x = 1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A;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ELSIF X = 2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B;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C;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IF;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A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marL="712788" indent="0">
              <a:buNone/>
            </a:pP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B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1932" y="2363190"/>
            <a:ext cx="2838203" cy="292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710047" y="1900052"/>
            <a:ext cx="3633849" cy="4500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Arc 7"/>
          <p:cNvSpPr/>
          <p:nvPr/>
        </p:nvSpPr>
        <p:spPr>
          <a:xfrm>
            <a:off x="2784762" y="2927266"/>
            <a:ext cx="1894116" cy="1573481"/>
          </a:xfrm>
          <a:prstGeom prst="arc">
            <a:avLst>
              <a:gd name="adj1" fmla="val 16200000"/>
              <a:gd name="adj2" fmla="val 567917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Arc 8"/>
          <p:cNvSpPr/>
          <p:nvPr/>
        </p:nvSpPr>
        <p:spPr>
          <a:xfrm>
            <a:off x="2573975" y="4940136"/>
            <a:ext cx="1428009" cy="448816"/>
          </a:xfrm>
          <a:prstGeom prst="arc">
            <a:avLst>
              <a:gd name="adj1" fmla="val 16200000"/>
              <a:gd name="adj2" fmla="val 685162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5605153" y="3579949"/>
            <a:ext cx="277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L'exception A est traitée localement.</a:t>
            </a:r>
          </a:p>
          <a:p>
            <a:r>
              <a:rPr lang="fr-BE" sz="2000" dirty="0"/>
              <a:t>L'exécution se poursuit dans le bloc père.</a:t>
            </a:r>
          </a:p>
        </p:txBody>
      </p:sp>
    </p:spTree>
    <p:extLst>
      <p:ext uri="{BB962C8B-B14F-4D97-AF65-F5344CB8AC3E}">
        <p14:creationId xmlns:p14="http://schemas.microsoft.com/office/powerpoint/2010/main" val="25797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35678"/>
            <a:ext cx="7102982" cy="4583875"/>
          </a:xfrm>
        </p:spPr>
        <p:txBody>
          <a:bodyPr anchor="t">
            <a:noAutofit/>
          </a:bodyPr>
          <a:lstStyle/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indent="0">
              <a:buNone/>
            </a:pP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x = 1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A;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ELSIF X = 2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B;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C;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IF;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A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marL="712788" indent="0">
              <a:buNone/>
            </a:pP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B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1932" y="2363190"/>
            <a:ext cx="2838203" cy="292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710047" y="1900052"/>
            <a:ext cx="3633849" cy="4500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Arc 7"/>
          <p:cNvSpPr/>
          <p:nvPr/>
        </p:nvSpPr>
        <p:spPr>
          <a:xfrm>
            <a:off x="2784762" y="3384468"/>
            <a:ext cx="1775363" cy="1116279"/>
          </a:xfrm>
          <a:prstGeom prst="arc">
            <a:avLst>
              <a:gd name="adj1" fmla="val 16200000"/>
              <a:gd name="adj2" fmla="val 567917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Arc 8"/>
          <p:cNvSpPr/>
          <p:nvPr/>
        </p:nvSpPr>
        <p:spPr>
          <a:xfrm>
            <a:off x="2573975" y="4940136"/>
            <a:ext cx="1428009" cy="665018"/>
          </a:xfrm>
          <a:prstGeom prst="arc">
            <a:avLst>
              <a:gd name="adj1" fmla="val 16200000"/>
              <a:gd name="adj2" fmla="val 567917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5605153" y="2918229"/>
            <a:ext cx="277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L'exception B n'est pas traitée localement, elle se propage dans la section exception du bloc père.</a:t>
            </a:r>
          </a:p>
        </p:txBody>
      </p:sp>
      <p:sp>
        <p:nvSpPr>
          <p:cNvPr id="11" name="Arc 10"/>
          <p:cNvSpPr/>
          <p:nvPr/>
        </p:nvSpPr>
        <p:spPr>
          <a:xfrm>
            <a:off x="2573975" y="6068291"/>
            <a:ext cx="1428009" cy="665018"/>
          </a:xfrm>
          <a:prstGeom prst="arc">
            <a:avLst>
              <a:gd name="adj1" fmla="val 16200000"/>
              <a:gd name="adj2" fmla="val 567917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/>
          <p:cNvSpPr txBox="1"/>
          <p:nvPr/>
        </p:nvSpPr>
        <p:spPr>
          <a:xfrm>
            <a:off x="5605152" y="4622799"/>
            <a:ext cx="2968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L'exception B est traitée dans le bloc père.</a:t>
            </a:r>
          </a:p>
          <a:p>
            <a:r>
              <a:rPr lang="fr-BE" sz="2000" dirty="0"/>
              <a:t>La main est ensuite rendue au programme appelant.</a:t>
            </a:r>
          </a:p>
        </p:txBody>
      </p:sp>
    </p:spTree>
    <p:extLst>
      <p:ext uri="{BB962C8B-B14F-4D97-AF65-F5344CB8AC3E}">
        <p14:creationId xmlns:p14="http://schemas.microsoft.com/office/powerpoint/2010/main" val="39749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35678"/>
            <a:ext cx="7102982" cy="4583875"/>
          </a:xfrm>
        </p:spPr>
        <p:txBody>
          <a:bodyPr anchor="t">
            <a:noAutofit/>
          </a:bodyPr>
          <a:lstStyle/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712788" indent="0">
              <a:buNone/>
            </a:pP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x = 1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A;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ELSIF X = 2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B;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C;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IF;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A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pPr marL="712788" indent="0">
              <a:buNone/>
            </a:pPr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B THEN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712788" indent="0">
              <a:buNone/>
            </a:pP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1932" y="2363190"/>
            <a:ext cx="2838203" cy="292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710047" y="1900052"/>
            <a:ext cx="3633849" cy="4500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Arc 7"/>
          <p:cNvSpPr/>
          <p:nvPr/>
        </p:nvSpPr>
        <p:spPr>
          <a:xfrm>
            <a:off x="2784762" y="3823854"/>
            <a:ext cx="1620983" cy="676893"/>
          </a:xfrm>
          <a:prstGeom prst="arc">
            <a:avLst>
              <a:gd name="adj1" fmla="val 16200000"/>
              <a:gd name="adj2" fmla="val 567917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Arc 8"/>
          <p:cNvSpPr/>
          <p:nvPr/>
        </p:nvSpPr>
        <p:spPr>
          <a:xfrm>
            <a:off x="2573975" y="4940136"/>
            <a:ext cx="1428009" cy="665018"/>
          </a:xfrm>
          <a:prstGeom prst="arc">
            <a:avLst>
              <a:gd name="adj1" fmla="val 16200000"/>
              <a:gd name="adj2" fmla="val 567917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Arc 10"/>
          <p:cNvSpPr/>
          <p:nvPr/>
        </p:nvSpPr>
        <p:spPr>
          <a:xfrm>
            <a:off x="2573975" y="6068291"/>
            <a:ext cx="1428009" cy="665018"/>
          </a:xfrm>
          <a:prstGeom prst="arc">
            <a:avLst>
              <a:gd name="adj1" fmla="val 16200000"/>
              <a:gd name="adj2" fmla="val 567917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/>
          <p:cNvSpPr txBox="1"/>
          <p:nvPr/>
        </p:nvSpPr>
        <p:spPr>
          <a:xfrm>
            <a:off x="5605152" y="4622799"/>
            <a:ext cx="2968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L'exception C n'est traitée nulle part.</a:t>
            </a:r>
          </a:p>
          <a:p>
            <a:r>
              <a:rPr lang="fr-BE" sz="2000" dirty="0"/>
              <a:t>Elle retourne donc l'erreur au programme appelant.</a:t>
            </a:r>
          </a:p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22591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14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Quelques exemples …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4096202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542369" cy="4313175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BE"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non interceptée</a:t>
            </a:r>
          </a:p>
          <a:p>
            <a:pPr marL="0" indent="0">
              <a:buNone/>
            </a:pPr>
            <a:endParaRPr lang="fr-BE" sz="1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 le numéro d'employé 1111 n'existe pas</a:t>
            </a:r>
            <a:endParaRPr lang="fr-BE" altLang="fr-FR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fr-BE" altLang="fr-FR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</a:t>
            </a:r>
            <a:r>
              <a:rPr lang="fr-BE" altLang="fr-FR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 à la ligne 1 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ORA-01403: Aucune donnée trouvée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3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ORA-06512: à ligne 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16607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301300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BE" sz="3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interceptée</a:t>
            </a:r>
          </a:p>
          <a:p>
            <a:pPr marL="0" indent="0">
              <a:buNone/>
            </a:pPr>
            <a:endParaRPr lang="fr-BE" sz="17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BE" altLang="fr-F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INTO </a:t>
            </a:r>
            <a:r>
              <a:rPr lang="fr-BE" altLang="fr-F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</a:t>
            </a:r>
            <a:r>
              <a:rPr lang="fr-BE" altLang="fr-F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fr-BE" altLang="fr-FR" sz="2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NO_DATA_FOUND</a:t>
            </a: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DBMS_OUTPUT.PUT_LINE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 nr de l'employé n’existe pas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1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1269716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325050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r>
              <a:rPr lang="fr-BE" sz="5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non interceptée dans un bloc imbriqué</a:t>
            </a:r>
          </a:p>
          <a:p>
            <a:pPr marL="0" indent="0">
              <a:buNone/>
            </a:pPr>
            <a:endParaRPr lang="fr-BE" sz="19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BE" altLang="fr-FR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DBMS_OUTPUT.PUT_LINE('Avant le bloc imbriqué');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3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INTO </a:t>
            </a:r>
            <a:r>
              <a:rPr lang="fr-BE" altLang="fr-F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3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DBMS_OUTPUT.PUT_LINE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3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68230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3250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non interceptée dans un bloc imbriqué</a:t>
            </a: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</a:rPr>
              <a:t>Résultat :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Avant le bloc imbriqué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Le nr de l'employé n’existe pas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799167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102982" cy="4491306"/>
          </a:xfrm>
        </p:spPr>
        <p:txBody>
          <a:bodyPr anchor="t">
            <a:normAutofit fontScale="40000" lnSpcReduction="20000"/>
          </a:bodyPr>
          <a:lstStyle/>
          <a:p>
            <a:pPr marL="0" indent="0" algn="r">
              <a:buNone/>
            </a:pPr>
            <a:r>
              <a:rPr lang="fr-BE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interceptée dans un bloc imbriqué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INTO </a:t>
            </a:r>
            <a:r>
              <a:rPr lang="fr-BE" altLang="fr-F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1111;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DBMS_OUTPUT.PUT_LINE('Trouvé ' || </a:t>
            </a:r>
            <a:r>
              <a:rPr lang="fr-BE" altLang="fr-F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4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THEN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('Pas de numéro 1111');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END;</a:t>
            </a: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DBMS_OUTPUT.PUT_LINE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('Le nr de l''employé n''existe pas');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4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257479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3250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interceptée dans un bloc imbriqué</a:t>
            </a: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</a:rPr>
              <a:t>Résultat :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Pas de numéro 1111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Après le bloc imbriqué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31845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/>
          </a:bodyPr>
          <a:lstStyle/>
          <a:p>
            <a:pPr algn="r"/>
            <a:r>
              <a:rPr lang="fr-BE" dirty="0"/>
              <a:t>PL/SQL - Chapitre 4. </a:t>
            </a:r>
            <a:br>
              <a:rPr lang="fr-BE" dirty="0"/>
            </a:br>
            <a:r>
              <a:rPr lang="fr-BE" dirty="0"/>
              <a:t>Les exceptions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0644" y="1876301"/>
            <a:ext cx="7956467" cy="4678878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interceptée dans un bloc imbriqué</a:t>
            </a:r>
            <a:endParaRPr lang="fr-BE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i IN 1000..1002 LOOP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* INTO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DBMS_OUTPUT.PUT_LINE('Trouvé'||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NO_DATA_FOUND THEN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DBMS_OUTPUT.PUT_LINE('Le nr '||i||' n'' existe pas');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DBMS_OUTPUT.PUT_LINE('Le nr de l''employé n'' existe pas');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854418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3250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Une erreur interceptée dans un bloc imbriqué</a:t>
            </a: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</a:rPr>
              <a:t>Résultat :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Le nr 1000 n'existe pas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Trouvé SCOTT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Le nr 1002 n'existe pas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Après le bloc imbriqué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2851569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8769" y="1900052"/>
            <a:ext cx="7612083" cy="4595751"/>
          </a:xfrm>
        </p:spPr>
        <p:txBody>
          <a:bodyPr anchor="t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L'instruction NULL</a:t>
            </a:r>
            <a:endParaRPr lang="fr-BE" altLang="fr-FR" b="1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DBMS_OUTPUT.PUT_LINE('Avant le bloc imbriqué');</a:t>
            </a:r>
          </a:p>
          <a:p>
            <a:pPr marL="355600" indent="-273050"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INTO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DBMS_OUTPUT.PUT_LINE('Trouvé'||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</a:t>
            </a:r>
            <a:r>
              <a:rPr lang="fr-BE" altLang="fr-F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NULL;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END; 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DBMS_OUTPUT.PUT_LINE('Après le bloc imbriqué');	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 DBMS_OUTPUT.PUT_LINE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('Le nr de l''employé n''existe pas');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   THEN DBMS_OUTPUT.PUT_LINE(SQLERRM);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47520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2. Catégories d'exceptions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102982" cy="4325050"/>
          </a:xfrm>
        </p:spPr>
        <p:txBody>
          <a:bodyPr anchor="t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L'instruction NULL</a:t>
            </a:r>
            <a:endParaRPr lang="fr-BE" altLang="fr-FR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BE" sz="2000" dirty="0">
                <a:solidFill>
                  <a:schemeClr val="tx1"/>
                </a:solidFill>
              </a:rPr>
              <a:t>Résultat :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Avant le bloc imbriqué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Après le bloc imbriqué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  <a:p>
            <a:pPr marL="0" indent="0">
              <a:buNone/>
            </a:pPr>
            <a:endParaRPr lang="fr-BE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2. Catégories d'exceptions</a:t>
            </a:r>
          </a:p>
        </p:txBody>
      </p:sp>
    </p:spTree>
    <p:extLst>
      <p:ext uri="{BB962C8B-B14F-4D97-AF65-F5344CB8AC3E}">
        <p14:creationId xmlns:p14="http://schemas.microsoft.com/office/powerpoint/2010/main" val="33599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/>
              <a:t>Chapitre 4. Les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Catégories d'exceptions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Petit guide pour éviter et intercepter les erreurs et gérer les exceptions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</a:t>
            </a:r>
          </a:p>
        </p:txBody>
      </p:sp>
    </p:spTree>
    <p:extLst>
      <p:ext uri="{BB962C8B-B14F-4D97-AF65-F5344CB8AC3E}">
        <p14:creationId xmlns:p14="http://schemas.microsoft.com/office/powerpoint/2010/main" val="11137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Utiliser systématiquement la déclaration d'un gestionnaire d'exception dans tout bloc PL/SQL où une erreur est susceptible d'intervenir.</a:t>
            </a:r>
          </a:p>
          <a:p>
            <a:pPr marL="0" indent="0" algn="ctr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Tout gestionnaire d'exceptions minimal doit comporter la clause WHEN OTHERS.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erreurs surviennent généralement pendant les opérations arithmétiques, les opérations sur la base de données (SELECT, INSERT, UPDATE, DELETE) ainsi que les conversions de données et/ou manipulations de chaînes de caractères.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36866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3772" y="2051999"/>
            <a:ext cx="7837714" cy="4336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Comment gérer une erreur précise ?</a:t>
            </a:r>
          </a:p>
          <a:p>
            <a:pPr marL="0" indent="0">
              <a:buNone/>
            </a:pPr>
            <a:endParaRPr lang="fr-BE" sz="1500" dirty="0"/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 du type NUMBER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VALUES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('ABCD', 'DUPONT', CURRENT_DATE);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DBMS_OUTPUT.PUT_LINE(SQLERRM);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177800" indent="0">
              <a:buNone/>
            </a:pPr>
            <a:endParaRPr lang="fr-B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fr-BE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ORA-01722: Nombre non valide</a:t>
            </a:r>
          </a:p>
          <a:p>
            <a:pPr marL="177800" indent="0">
              <a:buNone/>
            </a:pPr>
            <a:r>
              <a:rPr lang="fr-BE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32996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3772" y="2051998"/>
            <a:ext cx="7837714" cy="442005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BE" sz="3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Comment gérer une erreur précise ?</a:t>
            </a:r>
          </a:p>
          <a:p>
            <a:pPr marL="0" indent="0">
              <a:buNone/>
            </a:pPr>
            <a:endParaRPr lang="fr-BE" sz="1000" dirty="0"/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ExcNbreInvalide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EXCEPTION;</a:t>
            </a:r>
          </a:p>
          <a:p>
            <a:pPr marL="177800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PRAGMA EXCEPTION_INIT (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ExcNbreInvalide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-1722);</a:t>
            </a:r>
          </a:p>
          <a:p>
            <a:pPr marL="177800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 identique à l'exception INVALID_NUMBER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VALUES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('ABCD', 'DUPONT', CURRENT_DATE);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ExcNbreInvalide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DBMS_OUTPUT.PUT_LINE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('Valeur erronée dans les données');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DBMS_OUTPUT.PUT_LINE(SQLERRM);</a:t>
            </a:r>
          </a:p>
          <a:p>
            <a:pPr marL="17780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17780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 erronée dans les données</a:t>
            </a:r>
          </a:p>
          <a:p>
            <a:pPr marL="177800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31757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3772" y="2051998"/>
            <a:ext cx="7837714" cy="442005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Comment gérer la validité d'une date ?</a:t>
            </a:r>
          </a:p>
          <a:p>
            <a:pPr marL="0" indent="0">
              <a:buNone/>
            </a:pPr>
            <a:endParaRPr lang="fr-BE" sz="1000" dirty="0"/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VdateChar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VARCHAR2(10) := '29/02/2003';</a:t>
            </a:r>
            <a:endParaRPr lang="fr-BE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fr-BE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Vdate</a:t>
            </a:r>
            <a:r>
              <a:rPr lang="fr-BE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Vdate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TO_DATE(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VdateChar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'DD/MM/YYYY');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('Erreur de date : ' || SQLERRM);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177800" indent="0">
              <a:buNone/>
            </a:pPr>
            <a:endParaRPr lang="fr-B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fr-BE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 de date : ORA-01839:le quantième n'est pas valide pour le mois indiqué</a:t>
            </a:r>
          </a:p>
          <a:p>
            <a:pPr marL="177800" indent="0">
              <a:buNone/>
            </a:pPr>
            <a:r>
              <a:rPr lang="fr-BE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33265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Définir des exceptions si le code écrit reçoit des encodages de données erronées ou ne respectant pas un format ou un type prédéfini.  Exemple : les paramètres NULL ou les sélections qui ne ramènent aucune donnée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Utiliser les attributs %TYPE et %ROWTYPE pour rendre le code indépendant des données accédées et des modifications, ajouts ou suppressions de colonnes.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Pour chaque exception interceptée, se poser la question de savoir si les opérations effectuées dans la base de données doivent être confirmées ou annulées (COMMIT ou ROLLBACK ?)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23805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/>
              <a:t>Chapitre 4. Les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Catégories d'exceptions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Petit guide pour éviter et intercepter les erreurs et gérer les exceptions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</a:t>
            </a:r>
          </a:p>
        </p:txBody>
      </p:sp>
    </p:spTree>
    <p:extLst>
      <p:ext uri="{BB962C8B-B14F-4D97-AF65-F5344CB8AC3E}">
        <p14:creationId xmlns:p14="http://schemas.microsoft.com/office/powerpoint/2010/main" val="25537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Courier New" panose="02070309020205020404" pitchFamily="49" charset="0"/>
              </a:rPr>
              <a:t>Les exceptions peuvent faire partie intégrante de la logique de programmation.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Dans le code d'une exception, un traitement particulier peut être effectué.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39538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3771" y="2051998"/>
            <a:ext cx="7956467" cy="4420053"/>
          </a:xfrm>
        </p:spPr>
        <p:txBody>
          <a:bodyPr anchor="t">
            <a:normAutofit lnSpcReduction="10000"/>
          </a:bodyPr>
          <a:lstStyle/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Clients 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localite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(1, 'Gramme', 'Rue de la dynamo', 'Rome');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DUP_VAL_ON_INDEX THEN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UPDATE Clients SET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'Gramme', 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'Rue de la dynamo',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localite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'Rome'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COMMIT;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('Code erreur : ' || SQLCODE || ', message : '|| SQLERRM);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ROLLBACK;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620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3771" y="2051998"/>
            <a:ext cx="7956467" cy="4420053"/>
          </a:xfrm>
        </p:spPr>
        <p:txBody>
          <a:bodyPr anchor="t">
            <a:normAutofit/>
          </a:bodyPr>
          <a:lstStyle/>
          <a:p>
            <a:pPr marL="177800" indent="0">
              <a:buNone/>
            </a:pPr>
            <a:r>
              <a:rPr lang="fr-BE" b="1" dirty="0">
                <a:cs typeface="Courier New" panose="02070309020205020404" pitchFamily="49" charset="0"/>
              </a:rPr>
              <a:t>On peut gérer plusieurs erreurs de manière identique :</a:t>
            </a:r>
          </a:p>
          <a:p>
            <a:pPr marL="177800" indent="0">
              <a:buNone/>
            </a:pPr>
            <a:endParaRPr lang="fr-B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dual.dummy%TYPE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DUAL;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Clients WHERE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('Problème de sélection');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('Code erreur : ' || SQLCODE || ', message : '|| SQLERRM);</a:t>
            </a:r>
          </a:p>
          <a:p>
            <a:pPr marL="177800" indent="0"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22184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3771" y="2051998"/>
            <a:ext cx="7956467" cy="4503181"/>
          </a:xfrm>
        </p:spPr>
        <p:txBody>
          <a:bodyPr anchor="t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sz="1200" b="1" dirty="0">
                <a:cs typeface="Courier New" panose="02070309020205020404" pitchFamily="49" charset="0"/>
              </a:rPr>
              <a:t>             </a:t>
            </a:r>
            <a:r>
              <a:rPr lang="fr-BE" sz="2000" b="1" dirty="0">
                <a:cs typeface="Courier New" panose="02070309020205020404" pitchFamily="49" charset="0"/>
              </a:rPr>
              <a:t>On peut gérer plusieurs erreurs de manières différentes :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clients%ROWTYPE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dual.dummy%TYPE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v_dummy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DUAL;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THEN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('Pas de données dans la table DUAL');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v_client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Clients WHERE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refClient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NO_DATA_FOUND THEN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('Pas de client trouvé');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4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('Code erreur : ' || SQLCODE || ', message : '|| SQLERRM);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622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014" y="2051998"/>
            <a:ext cx="8668986" cy="4503181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BE" sz="2000" b="1" dirty="0">
                <a:cs typeface="Courier New" panose="02070309020205020404" pitchFamily="49" charset="0"/>
              </a:rPr>
              <a:t>Différencier des exceptions qui portent le même code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CheckExc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PRAGMA EXCEPTION_INIT (</a:t>
            </a:r>
            <a:r>
              <a:rPr lang="fr-BE" sz="14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CheckExc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-1400);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 INTO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Job, Mgr,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VALUES (1, 'Dupont', 'ANALYST', NULL, CURRENT_DATE,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</a:t>
            </a:r>
            <a:r>
              <a:rPr lang="fr-BE" sz="14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CheckExc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'%ENAME%'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DBMS_OUTPUT.PUT_LINE ('Le nom de l''employé ne peut être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ELSIF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'%HIREDATE%'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DBMS_OUTPUT.PUT_LINE ('La date d''engagement ne peut être nulle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DBMS_OUTPUT.PUT_LINE ('Un champ qui ne peut être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l''est ...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 IF;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OTHERS THEN DBMS_OUTPUT.PUT_LINE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('Code erreur : ' || SQLCODE || ', message : '|| 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ROLLBACK;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177800" indent="0">
              <a:spcBef>
                <a:spcPts val="0"/>
              </a:spcBef>
              <a:buNone/>
            </a:pPr>
            <a:endParaRPr lang="fr-BE" sz="14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26498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3. Petit guide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5014" y="1861992"/>
            <a:ext cx="8668986" cy="4503181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BE" sz="2000" b="1" dirty="0">
                <a:cs typeface="Courier New" panose="02070309020205020404" pitchFamily="49" charset="0"/>
              </a:rPr>
              <a:t>Différencier des exceptions qui portent le même code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RefExc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PRAGMA EXCEPTION_INIT (</a:t>
            </a:r>
            <a:r>
              <a:rPr lang="fr-BE" sz="14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RefExc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-2291);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INSERT INTO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Job, Mgr,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VALUES (1, 'Dupont', 'ANALYST', 1111, CURRENT_DATE,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</a:t>
            </a:r>
            <a:r>
              <a:rPr lang="fr-BE" sz="14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RefExc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'%REFDEPNO%'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DBMS_OUTPUT.PUT_LINE ('Le numéro de département n''existe pas dans la table départements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ELSIF </a:t>
            </a:r>
            <a:r>
              <a:rPr lang="fr-BE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UPPER(SQLERRM) LIKE '%REFMGR%'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THEN </a:t>
            </a:r>
            <a:r>
              <a:rPr lang="fr-B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('Le numéro de manager n''existe pas 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DBMS_OUTPUT.PUT_LINE ('Erreur de valeur de clé étrangère inconnue !' || 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OTHERS THEN DBMS_OUTPUT.PUT_LINE(SQLERRM);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ROLLBACK;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3. Petit guide …</a:t>
            </a:r>
          </a:p>
        </p:txBody>
      </p:sp>
    </p:spTree>
    <p:extLst>
      <p:ext uri="{BB962C8B-B14F-4D97-AF65-F5344CB8AC3E}">
        <p14:creationId xmlns:p14="http://schemas.microsoft.com/office/powerpoint/2010/main" val="32988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1. Utilisation des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fr-BE" dirty="0"/>
              <a:t>Déclaration des exceptions</a:t>
            </a:r>
          </a:p>
          <a:p>
            <a:pPr marL="457200" indent="-457200">
              <a:buAutoNum type="arabicPeriod"/>
            </a:pPr>
            <a:r>
              <a:rPr lang="fr-BE" dirty="0"/>
              <a:t>Le gestionnaire d'exceptions</a:t>
            </a:r>
          </a:p>
          <a:p>
            <a:pPr marL="457200" indent="-457200">
              <a:buAutoNum type="arabicPeriod"/>
            </a:pPr>
            <a:r>
              <a:rPr lang="fr-BE" dirty="0"/>
              <a:t>La clause WHEN OTHERS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1. Utilisation des exceptions</a:t>
            </a:r>
          </a:p>
        </p:txBody>
      </p:sp>
    </p:spTree>
    <p:extLst>
      <p:ext uri="{BB962C8B-B14F-4D97-AF65-F5344CB8AC3E}">
        <p14:creationId xmlns:p14="http://schemas.microsoft.com/office/powerpoint/2010/main" val="401235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1. Utilisation des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   Déclaration des exceptions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Dans la section "déclaration" : </a:t>
            </a:r>
          </a:p>
          <a:p>
            <a:pPr marL="0" indent="0">
              <a:buNone/>
            </a:pPr>
            <a:endParaRPr lang="fr-BE" dirty="0"/>
          </a:p>
          <a:p>
            <a:pPr marL="571500" lvl="2" indent="0">
              <a:buNone/>
            </a:pP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Nom_de_l_exception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;</a:t>
            </a:r>
          </a:p>
          <a:p>
            <a:pPr marL="571500" lvl="2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Lorsqu'une erreur survient, une exception est lancée dans le gestionnaire d'exception.  Au programmeur de programmer la manière dont elle va être interceptée et gérée.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1. Utilisation des exceptions</a:t>
            </a:r>
          </a:p>
        </p:txBody>
      </p:sp>
    </p:spTree>
    <p:extLst>
      <p:ext uri="{BB962C8B-B14F-4D97-AF65-F5344CB8AC3E}">
        <p14:creationId xmlns:p14="http://schemas.microsoft.com/office/powerpoint/2010/main" val="313036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1. Utilisation des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   Le gestionnaire d'exceptions</a:t>
            </a:r>
          </a:p>
          <a:p>
            <a:pPr marL="0" indent="0">
              <a:buNone/>
            </a:pPr>
            <a:endParaRPr lang="fr-BE" dirty="0"/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Est chargé d'intercepter les différentes erreurs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Peut être déclaré dans n'importe quel bloc PL/SQL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Commence par le mot clé EXCEPTION</a:t>
            </a:r>
          </a:p>
          <a:p>
            <a:pPr marL="0" indent="0">
              <a:buNone/>
            </a:pPr>
            <a:endParaRPr lang="fr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Une exception est lancée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Explicitement par un RAISE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Implicitement par Oracle (exceptions prédéfinies)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1. Utilisation des exceptions</a:t>
            </a:r>
          </a:p>
        </p:txBody>
      </p:sp>
    </p:spTree>
    <p:extLst>
      <p:ext uri="{BB962C8B-B14F-4D97-AF65-F5344CB8AC3E}">
        <p14:creationId xmlns:p14="http://schemas.microsoft.com/office/powerpoint/2010/main" val="25969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4. Les exceptions</a:t>
            </a:r>
            <a:br>
              <a:rPr lang="fr-BE" dirty="0"/>
            </a:br>
            <a:r>
              <a:rPr lang="fr-BE" sz="3200" dirty="0"/>
              <a:t>1. Utilisation des 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   La clause WHEN OTHERS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La clause WHEN OTHERS dans un gestionnaire d'exceptions permet d'intercepter n'importe quel type d'exceptions non géré par ailleurs.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 définition de cette clause devrait devenir systématique chez tout bon programmeur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4 : Les exceptions/ 1. Utilisation des exceptions</a:t>
            </a:r>
          </a:p>
        </p:txBody>
      </p:sp>
    </p:spTree>
    <p:extLst>
      <p:ext uri="{BB962C8B-B14F-4D97-AF65-F5344CB8AC3E}">
        <p14:creationId xmlns:p14="http://schemas.microsoft.com/office/powerpoint/2010/main" val="41734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70068</TotalTime>
  <Words>4699</Words>
  <Application>Microsoft Office PowerPoint</Application>
  <PresentationFormat>Affichage à l'écran (4:3)</PresentationFormat>
  <Paragraphs>1081</Paragraphs>
  <Slides>55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Courier New</vt:lpstr>
      <vt:lpstr>Garamond</vt:lpstr>
      <vt:lpstr>Georgia</vt:lpstr>
      <vt:lpstr>Times New Roman</vt:lpstr>
      <vt:lpstr>Wingdings</vt:lpstr>
      <vt:lpstr>Wingdings 2</vt:lpstr>
      <vt:lpstr>Austin</vt:lpstr>
      <vt:lpstr>Systèmes de Gestion de Bases de Données</vt:lpstr>
      <vt:lpstr>Aperçu du contenu du cours</vt:lpstr>
      <vt:lpstr>Aperçu du contenu du PL/SQL</vt:lpstr>
      <vt:lpstr>PL/SQL - Chapitre 4.  Les exceptions</vt:lpstr>
      <vt:lpstr>Chapitre 4. Les exceptions</vt:lpstr>
      <vt:lpstr>Chapitre 4. Les exceptions 1. Utilisation des exceptions</vt:lpstr>
      <vt:lpstr>Chapitre 4. Les exceptions 1. Utilisation des exceptions</vt:lpstr>
      <vt:lpstr>Chapitre 4. Les exceptions 1. Utilisation des exceptions</vt:lpstr>
      <vt:lpstr>Chapitre 4. Les exceptions 1. Utilisation des exceptions</vt:lpstr>
      <vt:lpstr>Chapitre 4. Les exceptions 1. Utilisation des exceptions</vt:lpstr>
      <vt:lpstr>Chapitre 4. Les 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 2. Catégories d'exceptions</vt:lpstr>
      <vt:lpstr>Chapitre 4. Les exceptions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  <vt:lpstr>Chapitre 4. Les exceptions 3. Petit guide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Sebastien De Dijcker</cp:lastModifiedBy>
  <cp:revision>346</cp:revision>
  <dcterms:created xsi:type="dcterms:W3CDTF">2016-02-04T16:20:07Z</dcterms:created>
  <dcterms:modified xsi:type="dcterms:W3CDTF">2021-03-09T12:34:50Z</dcterms:modified>
</cp:coreProperties>
</file>