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8"/>
  </p:notesMasterIdLst>
  <p:handoutMasterIdLst>
    <p:handoutMasterId r:id="rId39"/>
  </p:handoutMasterIdLst>
  <p:sldIdLst>
    <p:sldId id="256" r:id="rId2"/>
    <p:sldId id="257" r:id="rId3"/>
    <p:sldId id="288" r:id="rId4"/>
    <p:sldId id="258" r:id="rId5"/>
    <p:sldId id="338" r:id="rId6"/>
    <p:sldId id="335" r:id="rId7"/>
    <p:sldId id="336" r:id="rId8"/>
    <p:sldId id="337" r:id="rId9"/>
    <p:sldId id="339" r:id="rId10"/>
    <p:sldId id="340" r:id="rId11"/>
    <p:sldId id="341" r:id="rId12"/>
    <p:sldId id="271" r:id="rId13"/>
    <p:sldId id="320" r:id="rId14"/>
    <p:sldId id="342" r:id="rId15"/>
    <p:sldId id="343" r:id="rId16"/>
    <p:sldId id="344" r:id="rId17"/>
    <p:sldId id="345" r:id="rId18"/>
    <p:sldId id="346" r:id="rId19"/>
    <p:sldId id="323" r:id="rId20"/>
    <p:sldId id="324" r:id="rId21"/>
    <p:sldId id="327" r:id="rId22"/>
    <p:sldId id="328" r:id="rId23"/>
    <p:sldId id="330" r:id="rId24"/>
    <p:sldId id="347" r:id="rId25"/>
    <p:sldId id="348" r:id="rId26"/>
    <p:sldId id="349" r:id="rId27"/>
    <p:sldId id="331" r:id="rId28"/>
    <p:sldId id="350" r:id="rId29"/>
    <p:sldId id="351" r:id="rId30"/>
    <p:sldId id="334" r:id="rId31"/>
    <p:sldId id="325" r:id="rId32"/>
    <p:sldId id="326" r:id="rId33"/>
    <p:sldId id="352" r:id="rId34"/>
    <p:sldId id="353" r:id="rId35"/>
    <p:sldId id="354" r:id="rId36"/>
    <p:sldId id="355"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187CCE"/>
    <a:srgbClr val="FF0066"/>
    <a:srgbClr val="FF6600"/>
    <a:srgbClr val="67ABF5"/>
    <a:srgbClr val="00CC66"/>
    <a:srgbClr val="61FFB0"/>
    <a:srgbClr val="00FE7F"/>
    <a:srgbClr val="01FF80"/>
    <a:srgbClr val="09F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61" autoAdjust="0"/>
    <p:restoredTop sz="52093" autoAdjust="0"/>
  </p:normalViewPr>
  <p:slideViewPr>
    <p:cSldViewPr snapToGrid="0">
      <p:cViewPr varScale="1">
        <p:scale>
          <a:sx n="63" d="100"/>
          <a:sy n="63" d="100"/>
        </p:scale>
        <p:origin x="2292" y="48"/>
      </p:cViewPr>
      <p:guideLst>
        <p:guide orient="horz" pos="2160"/>
        <p:guide pos="2880"/>
      </p:guideLst>
    </p:cSldViewPr>
  </p:slideViewPr>
  <p:outlineViewPr>
    <p:cViewPr>
      <p:scale>
        <a:sx n="33" d="100"/>
        <a:sy n="33" d="100"/>
      </p:scale>
      <p:origin x="0" y="3744"/>
    </p:cViewPr>
  </p:outlineViewPr>
  <p:notesTextViewPr>
    <p:cViewPr>
      <p:scale>
        <a:sx n="1" d="1"/>
        <a:sy n="1" d="1"/>
      </p:scale>
      <p:origin x="0" y="0"/>
    </p:cViewPr>
  </p:notesTextViewPr>
  <p:notesViewPr>
    <p:cSldViewPr snapToGrid="0">
      <p:cViewPr varScale="1">
        <p:scale>
          <a:sx n="76" d="100"/>
          <a:sy n="76"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LEONARD" userId="04799335a7e0b1be" providerId="LiveId" clId="{6D49490A-CAB1-491E-ACB0-7F24BA240E3C}"/>
    <pc:docChg chg="modSld">
      <pc:chgData name="Anne LEONARD" userId="04799335a7e0b1be" providerId="LiveId" clId="{6D49490A-CAB1-491E-ACB0-7F24BA240E3C}" dt="2019-12-03T09:13:07.845" v="1" actId="6549"/>
      <pc:docMkLst>
        <pc:docMk/>
      </pc:docMkLst>
      <pc:sldChg chg="modSp">
        <pc:chgData name="Anne LEONARD" userId="04799335a7e0b1be" providerId="LiveId" clId="{6D49490A-CAB1-491E-ACB0-7F24BA240E3C}" dt="2019-12-03T09:12:46.341" v="0" actId="6549"/>
        <pc:sldMkLst>
          <pc:docMk/>
          <pc:sldMk cId="2364874529" sldId="330"/>
        </pc:sldMkLst>
        <pc:spChg chg="mod">
          <ac:chgData name="Anne LEONARD" userId="04799335a7e0b1be" providerId="LiveId" clId="{6D49490A-CAB1-491E-ACB0-7F24BA240E3C}" dt="2019-12-03T09:12:46.341" v="0" actId="6549"/>
          <ac:spMkLst>
            <pc:docMk/>
            <pc:sldMk cId="2364874529" sldId="330"/>
            <ac:spMk id="3" creationId="{00000000-0000-0000-0000-000000000000}"/>
          </ac:spMkLst>
        </pc:spChg>
      </pc:sldChg>
      <pc:sldChg chg="modSp">
        <pc:chgData name="Anne LEONARD" userId="04799335a7e0b1be" providerId="LiveId" clId="{6D49490A-CAB1-491E-ACB0-7F24BA240E3C}" dt="2019-12-03T09:13:07.845" v="1" actId="6549"/>
        <pc:sldMkLst>
          <pc:docMk/>
          <pc:sldMk cId="1051948316" sldId="348"/>
        </pc:sldMkLst>
        <pc:spChg chg="mod">
          <ac:chgData name="Anne LEONARD" userId="04799335a7e0b1be" providerId="LiveId" clId="{6D49490A-CAB1-491E-ACB0-7F24BA240E3C}" dt="2019-12-03T09:13:07.845" v="1" actId="6549"/>
          <ac:spMkLst>
            <pc:docMk/>
            <pc:sldMk cId="1051948316" sldId="34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02-03-21</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02-03-21</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endPar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FOR i IN LesEmployes.FIRST..</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LOOP</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).nom);</a:t>
            </a:r>
            <a:endPar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WHEN </a:t>
            </a:r>
            <a:r>
              <a:rPr lang="fr-FR" altLang="fr-FR" sz="12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VALUE_ERROR</a:t>
            </a:r>
            <a:r>
              <a:rPr lang="fr-FR"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THEN DBMS_OUTPUT.PUT_LINE (SQLERRM);</a:t>
            </a:r>
            <a:endPar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33</a:t>
            </a:fld>
            <a:endParaRPr lang="fr-BE"/>
          </a:p>
        </p:txBody>
      </p:sp>
    </p:spTree>
    <p:extLst>
      <p:ext uri="{BB962C8B-B14F-4D97-AF65-F5344CB8AC3E}">
        <p14:creationId xmlns:p14="http://schemas.microsoft.com/office/powerpoint/2010/main" val="574432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en-US"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SELECT * BULK COLLECT INTO </a:t>
            </a:r>
            <a:r>
              <a:rPr lang="en-US"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en-US"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FROM </a:t>
            </a:r>
            <a:r>
              <a:rPr lang="en-US"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a:t>
            </a:r>
            <a:r>
              <a:rPr lang="en-US"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p>
          <a:p>
            <a:pPr>
              <a:lnSpc>
                <a:spcPct val="120000"/>
              </a:lnSpc>
              <a:spcBef>
                <a:spcPts val="0"/>
              </a:spcBef>
              <a:buNone/>
            </a:pPr>
            <a:r>
              <a:rPr lang="en-US"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FOR i IN LesEmployes.FIRST..</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LOOP</a:t>
            </a: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Ename</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WHEN </a:t>
            </a:r>
            <a:r>
              <a:rPr lang="fr-FR" altLang="fr-FR" sz="1200" b="1" dirty="0" smtClean="0">
                <a:solidFill>
                  <a:schemeClr val="tx1"/>
                </a:solidFill>
                <a:latin typeface="Courier New" panose="02070309020205020404" pitchFamily="49" charset="0"/>
                <a:ea typeface="Verdana" pitchFamily="34" charset="0"/>
                <a:cs typeface="Courier New" panose="02070309020205020404" pitchFamily="49" charset="0"/>
              </a:rPr>
              <a:t>VALUE_ERROR</a:t>
            </a:r>
            <a:r>
              <a:rPr lang="fr-FR"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THEN DBMS_OUTPUT.PUT_LINE (SQLERRM);</a:t>
            </a:r>
            <a:endPar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END;</a:t>
            </a:r>
            <a:endPar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34</a:t>
            </a:fld>
            <a:endParaRPr lang="fr-BE"/>
          </a:p>
        </p:txBody>
      </p:sp>
    </p:spTree>
    <p:extLst>
      <p:ext uri="{BB962C8B-B14F-4D97-AF65-F5344CB8AC3E}">
        <p14:creationId xmlns:p14="http://schemas.microsoft.com/office/powerpoint/2010/main" val="7254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97180" lvl="1" indent="0">
              <a:buNone/>
            </a:pPr>
            <a:r>
              <a:rPr lang="fr-BE" sz="2000" b="1" dirty="0">
                <a:latin typeface="Courier New" panose="02070309020205020404" pitchFamily="49" charset="0"/>
                <a:cs typeface="Courier New" panose="02070309020205020404" pitchFamily="49" charset="0"/>
              </a:rPr>
              <a:t>DECLARE</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TYPE</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TypeLesEmployes</a:t>
            </a:r>
            <a:r>
              <a:rPr lang="fr-BE" sz="2000" b="1" dirty="0">
                <a:solidFill>
                  <a:srgbClr val="00CCFF"/>
                </a:solidFill>
                <a:latin typeface="Courier New" panose="02070309020205020404" pitchFamily="49" charset="0"/>
                <a:cs typeface="Courier New" panose="02070309020205020404" pitchFamily="49" charset="0"/>
              </a:rPr>
              <a:t> </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IS TABLE OF </a:t>
            </a:r>
            <a:r>
              <a:rPr lang="fr-BE" sz="2000" b="1" dirty="0" err="1">
                <a:latin typeface="Courier New" panose="02070309020205020404" pitchFamily="49" charset="0"/>
                <a:cs typeface="Courier New" panose="02070309020205020404" pitchFamily="49" charset="0"/>
              </a:rPr>
              <a:t>Emp%ROWTYPE</a:t>
            </a:r>
            <a:endParaRPr lang="fr-BE" sz="2000" b="1" dirty="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INDEX BY </a:t>
            </a:r>
            <a:r>
              <a:rPr lang="fr-BE" sz="2000" b="1" dirty="0">
                <a:latin typeface="Courier New" panose="02070309020205020404" pitchFamily="49" charset="0"/>
                <a:cs typeface="Courier New" panose="02070309020205020404" pitchFamily="49" charset="0"/>
              </a:rPr>
              <a:t>BINARY_INTEGER;</a:t>
            </a:r>
          </a:p>
          <a:p>
            <a:pPr marL="297180" lvl="1" indent="0">
              <a:buNone/>
            </a:pPr>
            <a:endParaRPr lang="fr-BE" sz="800" b="1" dirty="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TableEmployes</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TypeLesEmployes</a:t>
            </a:r>
            <a:r>
              <a:rPr lang="fr-BE" sz="2000" b="1" dirty="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NUMBER := 1;</a:t>
            </a:r>
          </a:p>
          <a:p>
            <a:pPr marL="297180" lvl="1" indent="0">
              <a:buNone/>
            </a:pPr>
            <a:r>
              <a:rPr lang="fr-BE" sz="2000" b="1" dirty="0">
                <a:latin typeface="Courier New" panose="02070309020205020404" pitchFamily="49" charset="0"/>
                <a:cs typeface="Courier New" panose="02070309020205020404" pitchFamily="49" charset="0"/>
              </a:rPr>
              <a:t>BEGIN</a:t>
            </a:r>
          </a:p>
          <a:p>
            <a:pPr marL="297180" lvl="1" indent="0">
              <a:buNone/>
            </a:pPr>
            <a:r>
              <a:rPr lang="fr-BE" sz="2000" b="1" dirty="0">
                <a:latin typeface="Courier New" panose="02070309020205020404" pitchFamily="49" charset="0"/>
                <a:cs typeface="Courier New" panose="02070309020205020404" pitchFamily="49" charset="0"/>
              </a:rPr>
              <a:t>  FOR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IN (SELECT *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LOOP</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solidFill>
                  <a:schemeClr val="bg2">
                    <a:lumMod val="50000"/>
                  </a:schemeClr>
                </a:solidFill>
                <a:latin typeface="Courier New" panose="02070309020205020404" pitchFamily="49" charset="0"/>
                <a:cs typeface="Courier New" panose="02070309020205020404" pitchFamily="49" charset="0"/>
              </a:rPr>
              <a:t>TableEmployes</a:t>
            </a:r>
            <a:r>
              <a:rPr lang="fr-BE" sz="2000" b="1" dirty="0">
                <a:solidFill>
                  <a:schemeClr val="bg2">
                    <a:lumMod val="50000"/>
                  </a:schemeClr>
                </a:solidFill>
                <a:latin typeface="Courier New" panose="02070309020205020404" pitchFamily="49" charset="0"/>
                <a:cs typeface="Courier New" panose="02070309020205020404" pitchFamily="49" charset="0"/>
              </a:rPr>
              <a:t>(</a:t>
            </a:r>
            <a:r>
              <a:rPr lang="fr-BE" sz="2000" b="1" dirty="0" err="1">
                <a:solidFill>
                  <a:schemeClr val="bg2">
                    <a:lumMod val="50000"/>
                  </a:schemeClr>
                </a:solidFill>
                <a:latin typeface="Courier New" panose="02070309020205020404" pitchFamily="49" charset="0"/>
                <a:cs typeface="Courier New" panose="02070309020205020404" pitchFamily="49" charset="0"/>
              </a:rPr>
              <a:t>Nbre</a:t>
            </a:r>
            <a:r>
              <a:rPr lang="fr-BE" sz="2000" b="1" dirty="0">
                <a:solidFill>
                  <a:schemeClr val="bg2">
                    <a:lumMod val="50000"/>
                  </a:schemeClr>
                </a:solidFill>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+ 1;</a:t>
            </a:r>
          </a:p>
          <a:p>
            <a:pPr marL="297180" lvl="1" indent="0">
              <a:buNone/>
            </a:pPr>
            <a:r>
              <a:rPr lang="fr-BE" sz="2000" b="1" dirty="0">
                <a:latin typeface="Courier New" panose="02070309020205020404" pitchFamily="49" charset="0"/>
                <a:cs typeface="Courier New" panose="02070309020205020404" pitchFamily="49" charset="0"/>
              </a:rPr>
              <a:t>  END LOOP;</a:t>
            </a:r>
          </a:p>
          <a:p>
            <a:pPr marL="297180" lvl="1" indent="0">
              <a:buNone/>
            </a:pPr>
            <a:r>
              <a:rPr lang="fr-BE" sz="2000" b="1" dirty="0">
                <a:latin typeface="Courier New" panose="02070309020205020404" pitchFamily="49" charset="0"/>
                <a:cs typeface="Courier New" panose="02070309020205020404" pitchFamily="49" charset="0"/>
              </a:rPr>
              <a:t>EXCEPTION</a:t>
            </a:r>
          </a:p>
          <a:p>
            <a:pPr marL="297180" lvl="1" indent="0">
              <a:buNone/>
            </a:pPr>
            <a:r>
              <a:rPr lang="fr-BE" sz="2000" b="1" dirty="0">
                <a:latin typeface="Courier New" panose="02070309020205020404" pitchFamily="49" charset="0"/>
                <a:cs typeface="Courier New" panose="02070309020205020404" pitchFamily="49" charset="0"/>
              </a:rPr>
              <a:t>  WHEN OTHERS THEN DBMS_OUTPUT.PUT_LINE(SQLERRM);</a:t>
            </a:r>
          </a:p>
          <a:p>
            <a:pPr marL="297180" lvl="1" indent="0">
              <a:buNone/>
            </a:pPr>
            <a:r>
              <a:rPr lang="fr-BE" sz="2000"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a:t>
            </a:fld>
            <a:endParaRPr lang="fr-BE"/>
          </a:p>
        </p:txBody>
      </p:sp>
    </p:spTree>
    <p:extLst>
      <p:ext uri="{BB962C8B-B14F-4D97-AF65-F5344CB8AC3E}">
        <p14:creationId xmlns:p14="http://schemas.microsoft.com/office/powerpoint/2010/main" val="337532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97180" lvl="1" indent="0">
              <a:buNone/>
            </a:pPr>
            <a:r>
              <a:rPr lang="fr-BE" sz="1700" b="1" dirty="0">
                <a:latin typeface="Courier New" panose="02070309020205020404" pitchFamily="49" charset="0"/>
                <a:cs typeface="Courier New" panose="02070309020205020404" pitchFamily="49" charset="0"/>
              </a:rPr>
              <a:t>DECLARE</a:t>
            </a: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TYPE</a:t>
            </a:r>
            <a:r>
              <a:rPr lang="fr-BE" sz="1700" b="1" dirty="0">
                <a:latin typeface="Courier New" panose="02070309020205020404" pitchFamily="49" charset="0"/>
                <a:cs typeface="Courier New" panose="02070309020205020404" pitchFamily="49" charset="0"/>
              </a:rPr>
              <a:t> </a:t>
            </a:r>
            <a:r>
              <a:rPr lang="fr-BE" sz="1700" b="1" dirty="0" err="1">
                <a:solidFill>
                  <a:srgbClr val="00CCFF"/>
                </a:solidFill>
                <a:latin typeface="Courier New" panose="02070309020205020404" pitchFamily="49" charset="0"/>
                <a:cs typeface="Courier New" panose="02070309020205020404" pitchFamily="49" charset="0"/>
              </a:rPr>
              <a:t>TypeLesEmployes</a:t>
            </a:r>
            <a:r>
              <a:rPr lang="fr-BE" sz="1700" b="1" dirty="0">
                <a:solidFill>
                  <a:srgbClr val="00CCFF"/>
                </a:solidFill>
                <a:latin typeface="Courier New" panose="02070309020205020404" pitchFamily="49" charset="0"/>
                <a:cs typeface="Courier New" panose="02070309020205020404" pitchFamily="49" charset="0"/>
              </a:rPr>
              <a:t> </a:t>
            </a: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IS TABLE OF </a:t>
            </a:r>
            <a:r>
              <a:rPr lang="fr-BE" sz="1700" b="1" dirty="0" err="1">
                <a:latin typeface="Courier New" panose="02070309020205020404" pitchFamily="49" charset="0"/>
                <a:cs typeface="Courier New" panose="02070309020205020404" pitchFamily="49" charset="0"/>
              </a:rPr>
              <a:t>Emp%ROWTYPE</a:t>
            </a:r>
            <a:endParaRPr lang="fr-BE" sz="1700" b="1" dirty="0">
              <a:latin typeface="Courier New" panose="02070309020205020404" pitchFamily="49" charset="0"/>
              <a:cs typeface="Courier New" panose="02070309020205020404" pitchFamily="49" charset="0"/>
            </a:endParaRP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INDEX BY </a:t>
            </a:r>
            <a:r>
              <a:rPr lang="fr-BE" sz="1700" b="1" dirty="0">
                <a:latin typeface="Courier New" panose="02070309020205020404" pitchFamily="49" charset="0"/>
                <a:cs typeface="Courier New" panose="02070309020205020404" pitchFamily="49" charset="0"/>
              </a:rPr>
              <a:t>BINARY_INTEGER;</a:t>
            </a:r>
          </a:p>
          <a:p>
            <a:pPr marL="297180" lvl="1" indent="0">
              <a:buNone/>
            </a:pPr>
            <a:endParaRPr lang="fr-BE" sz="1700" b="1" dirty="0">
              <a:latin typeface="Courier New" panose="02070309020205020404" pitchFamily="49" charset="0"/>
              <a:cs typeface="Courier New" panose="02070309020205020404" pitchFamily="49" charset="0"/>
            </a:endParaRP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TableEmployes</a:t>
            </a:r>
            <a:r>
              <a:rPr lang="fr-BE" sz="1700" b="1" dirty="0">
                <a:latin typeface="Courier New" panose="02070309020205020404" pitchFamily="49" charset="0"/>
                <a:cs typeface="Courier New" panose="02070309020205020404" pitchFamily="49" charset="0"/>
              </a:rPr>
              <a:t> </a:t>
            </a:r>
            <a:r>
              <a:rPr lang="fr-BE" sz="1700" b="1" dirty="0" err="1">
                <a:solidFill>
                  <a:srgbClr val="00CCFF"/>
                </a:solidFill>
                <a:latin typeface="Courier New" panose="02070309020205020404" pitchFamily="49" charset="0"/>
                <a:cs typeface="Courier New" panose="02070309020205020404" pitchFamily="49" charset="0"/>
              </a:rPr>
              <a:t>TypeLesEmployes</a:t>
            </a:r>
            <a:r>
              <a:rPr lang="fr-BE" sz="1700" b="1" dirty="0">
                <a:latin typeface="Courier New" panose="02070309020205020404" pitchFamily="49" charset="0"/>
                <a:cs typeface="Courier New" panose="02070309020205020404" pitchFamily="49" charset="0"/>
              </a:rPr>
              <a:t>;</a:t>
            </a:r>
          </a:p>
          <a:p>
            <a:pPr marL="297180" lvl="1" indent="0">
              <a:buNone/>
            </a:pPr>
            <a:r>
              <a:rPr lang="fr-BE" sz="1700" b="1" dirty="0">
                <a:latin typeface="Courier New" panose="02070309020205020404" pitchFamily="49" charset="0"/>
                <a:cs typeface="Courier New" panose="02070309020205020404" pitchFamily="49" charset="0"/>
              </a:rPr>
              <a:t>BEGIN</a:t>
            </a: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SELECT * BULK COLLECT INTO </a:t>
            </a:r>
            <a:r>
              <a:rPr lang="fr-BE" sz="1700" b="1" dirty="0" err="1">
                <a:solidFill>
                  <a:schemeClr val="bg2">
                    <a:lumMod val="50000"/>
                  </a:schemeClr>
                </a:solidFill>
                <a:latin typeface="Courier New" panose="02070309020205020404" pitchFamily="49" charset="0"/>
                <a:cs typeface="Courier New" panose="02070309020205020404" pitchFamily="49" charset="0"/>
              </a:rPr>
              <a:t>TableEmployes</a:t>
            </a:r>
            <a:r>
              <a:rPr lang="fr-BE" sz="1700" b="1" dirty="0">
                <a:latin typeface="Courier New" panose="02070309020205020404" pitchFamily="49" charset="0"/>
                <a:cs typeface="Courier New" panose="02070309020205020404" pitchFamily="49" charset="0"/>
              </a:rPr>
              <a:t> </a:t>
            </a:r>
          </a:p>
          <a:p>
            <a:pPr marL="297180" lvl="1" indent="0">
              <a:buNone/>
            </a:pPr>
            <a:r>
              <a:rPr lang="fr-BE" sz="1700" b="1" dirty="0">
                <a:latin typeface="Courier New" panose="02070309020205020404" pitchFamily="49" charset="0"/>
                <a:cs typeface="Courier New" panose="02070309020205020404" pitchFamily="49" charset="0"/>
              </a:rPr>
              <a:t>    FROM </a:t>
            </a:r>
            <a:r>
              <a:rPr lang="fr-BE" sz="1700" b="1" dirty="0" err="1">
                <a:latin typeface="Courier New" panose="02070309020205020404" pitchFamily="49" charset="0"/>
                <a:cs typeface="Courier New" panose="02070309020205020404" pitchFamily="49" charset="0"/>
              </a:rPr>
              <a:t>Emp</a:t>
            </a:r>
            <a:r>
              <a:rPr lang="fr-BE" sz="1700" b="1" dirty="0">
                <a:latin typeface="Courier New" panose="02070309020205020404" pitchFamily="49" charset="0"/>
                <a:cs typeface="Courier New" panose="02070309020205020404" pitchFamily="49" charset="0"/>
              </a:rPr>
              <a:t>;</a:t>
            </a:r>
          </a:p>
          <a:p>
            <a:pPr marL="297180" lvl="1" indent="0">
              <a:buNone/>
            </a:pPr>
            <a:r>
              <a:rPr lang="fr-BE" sz="1700" b="1" dirty="0">
                <a:latin typeface="Courier New" panose="02070309020205020404" pitchFamily="49" charset="0"/>
                <a:cs typeface="Courier New" panose="02070309020205020404" pitchFamily="49" charset="0"/>
              </a:rPr>
              <a:t>EXCEPTION</a:t>
            </a:r>
          </a:p>
          <a:p>
            <a:pPr marL="297180" lvl="1" indent="0">
              <a:buNone/>
            </a:pPr>
            <a:r>
              <a:rPr lang="fr-BE" sz="1700" b="1" dirty="0">
                <a:latin typeface="Courier New" panose="02070309020205020404" pitchFamily="49" charset="0"/>
                <a:cs typeface="Courier New" panose="02070309020205020404" pitchFamily="49" charset="0"/>
              </a:rPr>
              <a:t>  WHEN OTHERS THEN DBMS_OUTPUT.PUT_LINE(SQLERRM);</a:t>
            </a:r>
          </a:p>
          <a:p>
            <a:pPr marL="297180" lvl="1" indent="0">
              <a:buNone/>
            </a:pPr>
            <a:r>
              <a:rPr lang="fr-BE" sz="1700"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a:t>
            </a:fld>
            <a:endParaRPr lang="fr-BE"/>
          </a:p>
        </p:txBody>
      </p:sp>
    </p:spTree>
    <p:extLst>
      <p:ext uri="{BB962C8B-B14F-4D97-AF65-F5344CB8AC3E}">
        <p14:creationId xmlns:p14="http://schemas.microsoft.com/office/powerpoint/2010/main" val="31512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DECLARE</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TYPE </a:t>
            </a:r>
            <a:r>
              <a:rPr lang="fr-BE" altLang="fr-FR" sz="12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altLang="fr-FR" sz="1200" b="1" dirty="0">
                <a:solidFill>
                  <a:schemeClr val="accent2">
                    <a:lumMod val="50000"/>
                  </a:schemeClr>
                </a:solidFill>
                <a:latin typeface="Courier New" panose="02070309020205020404" pitchFamily="49" charset="0"/>
                <a:cs typeface="Courier New" panose="02070309020205020404" pitchFamily="49" charset="0"/>
              </a:rPr>
              <a:t> IS TABLE OF </a:t>
            </a:r>
            <a:r>
              <a:rPr lang="fr-BE" altLang="fr-FR" sz="1200" b="1" dirty="0" err="1">
                <a:solidFill>
                  <a:schemeClr val="accent2">
                    <a:lumMod val="50000"/>
                  </a:schemeClr>
                </a:solidFill>
                <a:latin typeface="Courier New" panose="02070309020205020404" pitchFamily="49" charset="0"/>
                <a:cs typeface="Courier New" panose="02070309020205020404" pitchFamily="49" charset="0"/>
              </a:rPr>
              <a:t>Emp%ROWTYPE</a:t>
            </a:r>
            <a:r>
              <a:rPr lang="fr-BE" altLang="fr-FR" sz="1200" b="1" dirty="0">
                <a:solidFill>
                  <a:schemeClr val="accent2">
                    <a:lumMod val="50000"/>
                  </a:schemeClr>
                </a:solidFill>
                <a:latin typeface="Courier New" panose="02070309020205020404" pitchFamily="49" charset="0"/>
                <a:cs typeface="Courier New" panose="02070309020205020404" pitchFamily="49" charset="0"/>
              </a:rPr>
              <a:t> </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INDEX BY BINARY_INTEGER;</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a:t>
            </a:r>
            <a:r>
              <a:rPr lang="fr-BE" altLang="fr-FR" sz="12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altLang="fr-FR" sz="1200" b="1" dirty="0">
                <a:solidFill>
                  <a:schemeClr val="accent2">
                    <a:lumMod val="50000"/>
                  </a:schemeClr>
                </a:solidFill>
                <a:latin typeface="Courier New" panose="02070309020205020404" pitchFamily="49" charset="0"/>
                <a:cs typeface="Courier New" panose="02070309020205020404" pitchFamily="49" charset="0"/>
              </a:rPr>
              <a:t> </a:t>
            </a:r>
            <a:r>
              <a:rPr lang="fr-BE" altLang="fr-FR" sz="12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altLang="fr-FR" sz="12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BEGIN</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SELECT * BULK COLLECT INTO </a:t>
            </a:r>
            <a:r>
              <a:rPr lang="fr-BE" altLang="fr-FR" sz="12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altLang="fr-FR" sz="1200" b="1" dirty="0">
                <a:solidFill>
                  <a:schemeClr val="accent2">
                    <a:lumMod val="50000"/>
                  </a:schemeClr>
                </a:solidFill>
                <a:latin typeface="Courier New" panose="02070309020205020404" pitchFamily="49" charset="0"/>
                <a:cs typeface="Courier New" panose="02070309020205020404" pitchFamily="49" charset="0"/>
              </a:rPr>
              <a:t> FROM </a:t>
            </a:r>
            <a:r>
              <a:rPr lang="fr-BE" altLang="fr-FR" sz="1200" b="1" dirty="0" err="1" smtClean="0">
                <a:solidFill>
                  <a:schemeClr val="accent2">
                    <a:lumMod val="50000"/>
                  </a:schemeClr>
                </a:solidFill>
                <a:latin typeface="Courier New" panose="02070309020205020404" pitchFamily="49" charset="0"/>
                <a:cs typeface="Courier New" panose="02070309020205020404" pitchFamily="49" charset="0"/>
              </a:rPr>
              <a:t>Employes</a:t>
            </a:r>
            <a:r>
              <a:rPr lang="fr-BE" altLang="fr-FR" sz="1200" b="1" dirty="0" smtClean="0">
                <a:solidFill>
                  <a:schemeClr val="accent2">
                    <a:lumMod val="50000"/>
                  </a:schemeClr>
                </a:solidFill>
                <a:latin typeface="Courier New" panose="02070309020205020404" pitchFamily="49" charset="0"/>
                <a:cs typeface="Courier New" panose="02070309020205020404" pitchFamily="49" charset="0"/>
              </a:rPr>
              <a:t>;</a:t>
            </a:r>
            <a:endParaRPr lang="fr-BE" altLang="fr-FR" sz="12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IF </a:t>
            </a:r>
            <a:r>
              <a:rPr lang="fr-BE" altLang="fr-FR" sz="1200" b="1" dirty="0" err="1">
                <a:solidFill>
                  <a:schemeClr val="bg2">
                    <a:lumMod val="50000"/>
                  </a:schemeClr>
                </a:solidFill>
                <a:latin typeface="Courier New" panose="02070309020205020404" pitchFamily="49" charset="0"/>
                <a:cs typeface="Courier New" panose="02070309020205020404" pitchFamily="49" charset="0"/>
              </a:rPr>
              <a:t>LesEmployes.EXISTS</a:t>
            </a:r>
            <a:r>
              <a:rPr lang="fr-BE" altLang="fr-FR" sz="1200" b="1" dirty="0">
                <a:solidFill>
                  <a:schemeClr val="bg2">
                    <a:lumMod val="50000"/>
                  </a:schemeClr>
                </a:solidFill>
                <a:latin typeface="Courier New" panose="02070309020205020404" pitchFamily="49" charset="0"/>
                <a:cs typeface="Courier New" panose="02070309020205020404" pitchFamily="49" charset="0"/>
              </a:rPr>
              <a:t>(25)</a:t>
            </a:r>
            <a:r>
              <a:rPr lang="fr-BE" altLang="fr-FR" sz="1200" b="1" dirty="0">
                <a:solidFill>
                  <a:schemeClr val="accent2">
                    <a:lumMod val="50000"/>
                  </a:schemeClr>
                </a:solidFill>
                <a:latin typeface="Courier New" panose="02070309020205020404" pitchFamily="49" charset="0"/>
                <a:cs typeface="Courier New" panose="02070309020205020404" pitchFamily="49" charset="0"/>
              </a:rPr>
              <a:t> </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THEN  DBMS_OUTPUT.PUT_LINE('élément existe');</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ELSE  DBMS_OUTPUT.PUT_LINE('élément n''existe pas'); </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  END IF;</a:t>
            </a:r>
          </a:p>
          <a:p>
            <a:pPr>
              <a:lnSpc>
                <a:spcPct val="120000"/>
              </a:lnSpc>
              <a:spcBef>
                <a:spcPts val="0"/>
              </a:spcBef>
              <a:buNone/>
            </a:pPr>
            <a:r>
              <a:rPr lang="fr-FR" altLang="fr-FR" sz="1200" b="1" dirty="0">
                <a:solidFill>
                  <a:schemeClr val="accent2">
                    <a:lumMod val="50000"/>
                  </a:schemeClr>
                </a:solidFill>
                <a:latin typeface="Courier New" panose="02070309020205020404" pitchFamily="49" charset="0"/>
                <a:cs typeface="Courier New" panose="02070309020205020404" pitchFamily="49" charset="0"/>
              </a:rPr>
              <a:t>EXCEPTION</a:t>
            </a:r>
          </a:p>
          <a:p>
            <a:pPr>
              <a:lnSpc>
                <a:spcPct val="120000"/>
              </a:lnSpc>
              <a:spcBef>
                <a:spcPts val="0"/>
              </a:spcBef>
              <a:buNone/>
            </a:pPr>
            <a:r>
              <a:rPr lang="fr-FR" altLang="fr-FR" sz="1200" b="1" dirty="0">
                <a:solidFill>
                  <a:schemeClr val="accent2">
                    <a:lumMod val="50000"/>
                  </a:schemeClr>
                </a:solidFill>
                <a:latin typeface="Courier New" panose="02070309020205020404" pitchFamily="49" charset="0"/>
                <a:cs typeface="Courier New" panose="02070309020205020404" pitchFamily="49" charset="0"/>
              </a:rPr>
              <a:t>  WHEN OTHERS THEN DBMS_OUTPUT.PUT_LINE (SQLERRM);</a:t>
            </a:r>
            <a:endParaRPr lang="fr-BE" altLang="fr-FR" sz="12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21</a:t>
            </a:fld>
            <a:endParaRPr lang="fr-BE"/>
          </a:p>
        </p:txBody>
      </p:sp>
    </p:spTree>
    <p:extLst>
      <p:ext uri="{BB962C8B-B14F-4D97-AF65-F5344CB8AC3E}">
        <p14:creationId xmlns:p14="http://schemas.microsoft.com/office/powerpoint/2010/main" val="2745294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SET SERVEROUTPUT ON;</a:t>
            </a:r>
          </a:p>
          <a:p>
            <a:pPr>
              <a:lnSpc>
                <a:spcPct val="120000"/>
              </a:lnSpc>
              <a:spcBef>
                <a:spcPts val="0"/>
              </a:spcBef>
              <a:buNone/>
              <a:defRPr/>
            </a:pPr>
            <a:endParaRPr lang="fr-BE" sz="12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DECLARE</a:t>
            </a: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  TYPE </a:t>
            </a:r>
            <a:r>
              <a:rPr lang="fr-BE" sz="12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sz="1200" b="1" dirty="0">
                <a:solidFill>
                  <a:schemeClr val="accent2">
                    <a:lumMod val="50000"/>
                  </a:schemeClr>
                </a:solidFill>
                <a:latin typeface="Courier New" panose="02070309020205020404" pitchFamily="49" charset="0"/>
                <a:cs typeface="Courier New" panose="02070309020205020404" pitchFamily="49" charset="0"/>
              </a:rPr>
              <a:t> IS TABLE OF </a:t>
            </a:r>
            <a:r>
              <a:rPr lang="fr-BE" sz="1200" b="1" dirty="0" err="1" smtClean="0">
                <a:solidFill>
                  <a:schemeClr val="accent2">
                    <a:lumMod val="50000"/>
                  </a:schemeClr>
                </a:solidFill>
                <a:latin typeface="Courier New" panose="02070309020205020404" pitchFamily="49" charset="0"/>
                <a:cs typeface="Courier New" panose="02070309020205020404" pitchFamily="49" charset="0"/>
              </a:rPr>
              <a:t>Employes%ROWTYPE</a:t>
            </a:r>
            <a:r>
              <a:rPr lang="fr-BE" sz="1200" b="1" dirty="0" smtClean="0">
                <a:solidFill>
                  <a:schemeClr val="accent2">
                    <a:lumMod val="50000"/>
                  </a:schemeClr>
                </a:solidFill>
                <a:latin typeface="Courier New" panose="02070309020205020404" pitchFamily="49" charset="0"/>
                <a:cs typeface="Courier New" panose="02070309020205020404" pitchFamily="49" charset="0"/>
              </a:rPr>
              <a:t> </a:t>
            </a:r>
            <a:endParaRPr lang="fr-BE" sz="12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    INDEX BY BINARY_INTEGER;</a:t>
            </a: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  </a:t>
            </a:r>
            <a:r>
              <a:rPr lang="fr-BE" sz="12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sz="1200" b="1" dirty="0">
                <a:solidFill>
                  <a:schemeClr val="accent2">
                    <a:lumMod val="50000"/>
                  </a:schemeClr>
                </a:solidFill>
                <a:latin typeface="Courier New" panose="02070309020205020404" pitchFamily="49" charset="0"/>
                <a:cs typeface="Courier New" panose="02070309020205020404" pitchFamily="49" charset="0"/>
              </a:rPr>
              <a:t> </a:t>
            </a:r>
            <a:r>
              <a:rPr lang="fr-BE" sz="12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sz="12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BEGIN</a:t>
            </a: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  DBMS_OUTPUT.PUT_LINE(</a:t>
            </a:r>
            <a:r>
              <a:rPr lang="fr-BE" sz="1200" b="1" dirty="0" err="1">
                <a:solidFill>
                  <a:schemeClr val="bg2">
                    <a:lumMod val="50000"/>
                  </a:schemeClr>
                </a:solidFill>
                <a:latin typeface="Courier New" panose="02070309020205020404" pitchFamily="49" charset="0"/>
                <a:cs typeface="Courier New" panose="02070309020205020404" pitchFamily="49" charset="0"/>
              </a:rPr>
              <a:t>LesEmployes.COUNT</a:t>
            </a:r>
            <a:r>
              <a:rPr lang="fr-BE" sz="12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  SELECT * BULK COLLECT INTO </a:t>
            </a:r>
            <a:r>
              <a:rPr lang="fr-BE" sz="12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sz="1200" b="1" dirty="0">
                <a:solidFill>
                  <a:schemeClr val="accent2">
                    <a:lumMod val="50000"/>
                  </a:schemeClr>
                </a:solidFill>
                <a:latin typeface="Courier New" panose="02070309020205020404" pitchFamily="49" charset="0"/>
                <a:cs typeface="Courier New" panose="02070309020205020404" pitchFamily="49" charset="0"/>
              </a:rPr>
              <a:t> FROM </a:t>
            </a:r>
            <a:r>
              <a:rPr lang="fr-BE" sz="1200" b="1" dirty="0" err="1" smtClean="0">
                <a:solidFill>
                  <a:schemeClr val="accent2">
                    <a:lumMod val="50000"/>
                  </a:schemeClr>
                </a:solidFill>
                <a:latin typeface="Courier New" panose="02070309020205020404" pitchFamily="49" charset="0"/>
                <a:cs typeface="Courier New" panose="02070309020205020404" pitchFamily="49" charset="0"/>
              </a:rPr>
              <a:t>Employes</a:t>
            </a:r>
            <a:r>
              <a:rPr lang="fr-BE" sz="1200" b="1" dirty="0" smtClean="0">
                <a:solidFill>
                  <a:schemeClr val="accent2">
                    <a:lumMod val="50000"/>
                  </a:schemeClr>
                </a:solidFill>
                <a:latin typeface="Courier New" panose="02070309020205020404" pitchFamily="49" charset="0"/>
                <a:cs typeface="Courier New" panose="02070309020205020404" pitchFamily="49" charset="0"/>
              </a:rPr>
              <a:t>;</a:t>
            </a:r>
            <a:endParaRPr lang="fr-BE" sz="12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  DBMS_OUTPUT.PUT_LINE(</a:t>
            </a:r>
            <a:r>
              <a:rPr lang="fr-BE" sz="1200" b="1" dirty="0" err="1">
                <a:solidFill>
                  <a:schemeClr val="bg2">
                    <a:lumMod val="50000"/>
                  </a:schemeClr>
                </a:solidFill>
                <a:latin typeface="Courier New" panose="02070309020205020404" pitchFamily="49" charset="0"/>
                <a:cs typeface="Courier New" panose="02070309020205020404" pitchFamily="49" charset="0"/>
              </a:rPr>
              <a:t>LesEmployes.COUNT</a:t>
            </a:r>
            <a:r>
              <a:rPr lang="fr-BE" sz="12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defRPr/>
            </a:pPr>
            <a:r>
              <a:rPr lang="fr-FR" sz="1200" b="1" dirty="0">
                <a:solidFill>
                  <a:schemeClr val="accent2">
                    <a:lumMod val="50000"/>
                  </a:schemeClr>
                </a:solidFill>
                <a:latin typeface="Courier New" panose="02070309020205020404" pitchFamily="49" charset="0"/>
                <a:cs typeface="Courier New" panose="02070309020205020404" pitchFamily="49" charset="0"/>
              </a:rPr>
              <a:t>EXCEPTION</a:t>
            </a:r>
          </a:p>
          <a:p>
            <a:pPr>
              <a:lnSpc>
                <a:spcPct val="120000"/>
              </a:lnSpc>
              <a:spcBef>
                <a:spcPts val="0"/>
              </a:spcBef>
              <a:buNone/>
              <a:defRPr/>
            </a:pPr>
            <a:r>
              <a:rPr lang="fr-FR" sz="1200" b="1" dirty="0">
                <a:solidFill>
                  <a:schemeClr val="accent2">
                    <a:lumMod val="50000"/>
                  </a:schemeClr>
                </a:solidFill>
                <a:latin typeface="Courier New" panose="02070309020205020404" pitchFamily="49" charset="0"/>
                <a:cs typeface="Courier New" panose="02070309020205020404" pitchFamily="49" charset="0"/>
              </a:rPr>
              <a:t>  WHEN OTHERS THEN DBMS_OUTPUT.PUT_LINE (SQLERRM);</a:t>
            </a:r>
            <a:endParaRPr lang="fr-BE" sz="12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1200" b="1" dirty="0">
                <a:solidFill>
                  <a:schemeClr val="accent2">
                    <a:lumMod val="50000"/>
                  </a:schemeClr>
                </a:solidFill>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22</a:t>
            </a:fld>
            <a:endParaRPr lang="fr-BE"/>
          </a:p>
        </p:txBody>
      </p:sp>
    </p:spTree>
    <p:extLst>
      <p:ext uri="{BB962C8B-B14F-4D97-AF65-F5344CB8AC3E}">
        <p14:creationId xmlns:p14="http://schemas.microsoft.com/office/powerpoint/2010/main" val="257994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Emp%ROWTYPE</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SELECT * BULK COLLECT INTO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FROM </a:t>
            </a:r>
            <a:r>
              <a:rPr lang="fr-BE" altLang="fr-FR" sz="12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endPar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FOR i IN </a:t>
            </a:r>
            <a:r>
              <a:rPr lang="fr-BE" altLang="fr-FR" sz="12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altLang="fr-FR" sz="12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12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LOOP</a:t>
            </a: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12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12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).nom);</a:t>
            </a:r>
            <a:endPar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endPar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23</a:t>
            </a:fld>
            <a:endParaRPr lang="fr-BE"/>
          </a:p>
        </p:txBody>
      </p:sp>
    </p:spTree>
    <p:extLst>
      <p:ext uri="{BB962C8B-B14F-4D97-AF65-F5344CB8AC3E}">
        <p14:creationId xmlns:p14="http://schemas.microsoft.com/office/powerpoint/2010/main" val="282812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endPar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FOR i IN </a:t>
            </a:r>
            <a:r>
              <a:rPr lang="fr-BE" altLang="fr-FR" sz="12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altLang="fr-FR" sz="12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LOOP</a:t>
            </a: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).nom);</a:t>
            </a:r>
            <a:endPar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endPar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25</a:t>
            </a:fld>
            <a:endParaRPr lang="fr-BE"/>
          </a:p>
        </p:txBody>
      </p:sp>
    </p:spTree>
    <p:extLst>
      <p:ext uri="{BB962C8B-B14F-4D97-AF65-F5344CB8AC3E}">
        <p14:creationId xmlns:p14="http://schemas.microsoft.com/office/powerpoint/2010/main" val="399609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TYPE </a:t>
            </a:r>
            <a:r>
              <a:rPr lang="fr-BE"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IS TABLE OF </a:t>
            </a:r>
            <a:r>
              <a:rPr lang="fr-BE"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Emp%ROWTYPE</a:t>
            </a: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sz="12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 </a:t>
            </a:r>
            <a:r>
              <a:rPr lang="fr-BE" sz="12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DBMS_OUTPUT.PUT_LINE('i'|| '/' || i || '/');</a:t>
            </a:r>
          </a:p>
          <a:p>
            <a:pPr>
              <a:lnSpc>
                <a:spcPct val="120000"/>
              </a:lnSpc>
              <a:spcBef>
                <a:spcPts val="0"/>
              </a:spcBef>
              <a:buNone/>
              <a:defRPr/>
            </a:pPr>
            <a:r>
              <a:rPr 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defRPr/>
            </a:pPr>
            <a:r>
              <a:rPr lang="fr-FR"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endPar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defRPr/>
            </a:pPr>
            <a:r>
              <a:rPr lang="fr-BE" sz="12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26</a:t>
            </a:fld>
            <a:endParaRPr lang="fr-BE"/>
          </a:p>
        </p:txBody>
      </p:sp>
    </p:spTree>
    <p:extLst>
      <p:ext uri="{BB962C8B-B14F-4D97-AF65-F5344CB8AC3E}">
        <p14:creationId xmlns:p14="http://schemas.microsoft.com/office/powerpoint/2010/main" val="210771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Employes.bareme%TYPE</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INDEX BY VARCHAR2(10);</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i VARCHAR2(10);</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BEGIN  				</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FOR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UnEmploye</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IN (SELECT * FROM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Employes</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LOOP</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UnEmploye.nom</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UnEmploye.bareme</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i := </a:t>
            </a:r>
            <a:r>
              <a:rPr lang="fr-BE" altLang="fr-FR" sz="1200" b="1" dirty="0" err="1" smtClean="0">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WHILE i IS NOT NULL LOOP</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DBMS_OUTPUT.PUT_LINE(i || ' : ' || </a:t>
            </a:r>
            <a:r>
              <a:rPr lang="fr-BE" altLang="fr-FR" sz="12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(i));</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i := </a:t>
            </a:r>
            <a:r>
              <a:rPr lang="fr-BE" altLang="fr-FR" sz="1200" b="1" dirty="0" err="1" smtClean="0">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LesEmployes.NEXT</a:t>
            </a:r>
            <a:r>
              <a:rPr lang="fr-BE" altLang="fr-FR" sz="1200" b="1" dirty="0" smtClean="0">
                <a:solidFill>
                  <a:schemeClr val="bg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p>
          <a:p>
            <a:pPr>
              <a:lnSpc>
                <a:spcPct val="120000"/>
              </a:lnSpc>
              <a:spcBef>
                <a:spcPts val="0"/>
              </a:spcBef>
              <a:buNone/>
            </a:pPr>
            <a:r>
              <a:rPr lang="fr-BE" altLang="fr-FR" sz="12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END;</a:t>
            </a:r>
            <a:endParaRPr lang="fr-BE" sz="1200" dirty="0" smtClean="0">
              <a:solidFill>
                <a:schemeClr val="tx2">
                  <a:lumMod val="50000"/>
                </a:schemeClr>
              </a:solidFill>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28</a:t>
            </a:fld>
            <a:endParaRPr lang="fr-BE"/>
          </a:p>
        </p:txBody>
      </p:sp>
    </p:spTree>
    <p:extLst>
      <p:ext uri="{BB962C8B-B14F-4D97-AF65-F5344CB8AC3E}">
        <p14:creationId xmlns:p14="http://schemas.microsoft.com/office/powerpoint/2010/main" val="82977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20726" y="720000"/>
            <a:ext cx="7038754" cy="11430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7" name="Forme libre 6"/>
          <p:cNvSpPr/>
          <p:nvPr/>
        </p:nvSpPr>
        <p:spPr>
          <a:xfrm>
            <a:off x="1010093" y="1499191"/>
            <a:ext cx="7060019"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Footer Placeholder 5"/>
          <p:cNvSpPr>
            <a:spLocks noGrp="1"/>
          </p:cNvSpPr>
          <p:nvPr>
            <p:ph type="ftr" sz="quarter" idx="11"/>
          </p:nvPr>
        </p:nvSpPr>
        <p:spPr/>
        <p:txBody>
          <a:bodyPr/>
          <a:lstStyle/>
          <a:p>
            <a:r>
              <a:rPr lang="fr-BE"/>
              <a:t>Système de Gestion de Base de Données</a:t>
            </a:r>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ooter Placeholder 7"/>
          <p:cNvSpPr>
            <a:spLocks noGrp="1"/>
          </p:cNvSpPr>
          <p:nvPr>
            <p:ph type="ftr" sz="quarter" idx="11"/>
          </p:nvPr>
        </p:nvSpPr>
        <p:spPr/>
        <p:txBody>
          <a:bodyPr/>
          <a:lstStyle/>
          <a:p>
            <a:r>
              <a:rPr lang="fr-BE"/>
              <a:t>Système de Gestion de Base de Données</a:t>
            </a:r>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Footer Placeholder 3"/>
          <p:cNvSpPr>
            <a:spLocks noGrp="1"/>
          </p:cNvSpPr>
          <p:nvPr>
            <p:ph type="ftr" sz="quarter" idx="11"/>
          </p:nvPr>
        </p:nvSpPr>
        <p:spPr/>
        <p:txBody>
          <a:bodyPr/>
          <a:lstStyle/>
          <a:p>
            <a:r>
              <a:rPr lang="fr-BE"/>
              <a:t>Système de Gestion de Base de Données</a:t>
            </a:r>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userDrawn="1"/>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a:solidFill>
                  <a:srgbClr val="776627"/>
                </a:solidFill>
              </a:rPr>
              <a:t>A. Léonard         HEPL – Département technique      2</a:t>
            </a:r>
            <a:r>
              <a:rPr lang="fr-BE" sz="1600" baseline="30000" dirty="0">
                <a:solidFill>
                  <a:srgbClr val="776627"/>
                </a:solidFill>
              </a:rPr>
              <a:t>ème</a:t>
            </a:r>
            <a:r>
              <a:rPr lang="fr-BE" sz="1600" dirty="0">
                <a:solidFill>
                  <a:srgbClr val="776627"/>
                </a:solidFill>
              </a:rPr>
              <a:t> Informatique et système</a:t>
            </a: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a:solidFill>
                  <a:schemeClr val="bg1"/>
                </a:solidFill>
              </a:rPr>
              <a:t> / 36</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a:t>Systèmes de Gestion de Bases de Données</a:t>
            </a:r>
          </a:p>
        </p:txBody>
      </p:sp>
      <p:sp>
        <p:nvSpPr>
          <p:cNvPr id="3" name="Sous-titre 2"/>
          <p:cNvSpPr>
            <a:spLocks noGrp="1"/>
          </p:cNvSpPr>
          <p:nvPr>
            <p:ph type="subTitle" idx="1"/>
          </p:nvPr>
        </p:nvSpPr>
        <p:spPr/>
        <p:txBody>
          <a:bodyPr anchor="b"/>
          <a:lstStyle/>
          <a:p>
            <a:pPr algn="r"/>
            <a:r>
              <a:rPr lang="fr-BE" dirty="0"/>
              <a:t>A. Léonard</a:t>
            </a:r>
          </a:p>
        </p:txBody>
      </p:sp>
    </p:spTree>
    <p:extLst>
      <p:ext uri="{BB962C8B-B14F-4D97-AF65-F5344CB8AC3E}">
        <p14:creationId xmlns:p14="http://schemas.microsoft.com/office/powerpoint/2010/main" val="3758322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Introduction</a:t>
            </a:r>
          </a:p>
        </p:txBody>
      </p:sp>
      <p:sp>
        <p:nvSpPr>
          <p:cNvPr id="3" name="Espace réservé du contenu 2"/>
          <p:cNvSpPr>
            <a:spLocks noGrp="1"/>
          </p:cNvSpPr>
          <p:nvPr>
            <p:ph idx="1"/>
          </p:nvPr>
        </p:nvSpPr>
        <p:spPr>
          <a:xfrm>
            <a:off x="990328" y="2047233"/>
            <a:ext cx="7020000" cy="4140000"/>
          </a:xfrm>
        </p:spPr>
        <p:txBody>
          <a:bodyPr anchor="t">
            <a:normAutofit/>
          </a:bodyPr>
          <a:lstStyle/>
          <a:p>
            <a:pPr marL="0" indent="0">
              <a:buNone/>
            </a:pPr>
            <a:r>
              <a:rPr lang="fr-BE" dirty="0"/>
              <a:t> Le PL/SQL possède 3 types de collections :</a:t>
            </a:r>
          </a:p>
          <a:p>
            <a:pPr lvl="1" indent="-342900">
              <a:buFont typeface="Wingdings" panose="05000000000000000000" pitchFamily="2" charset="2"/>
              <a:buChar char="Ø"/>
            </a:pPr>
            <a:r>
              <a:rPr lang="fr-BE" sz="2400" dirty="0">
                <a:solidFill>
                  <a:schemeClr val="bg1">
                    <a:lumMod val="75000"/>
                  </a:schemeClr>
                </a:solidFill>
              </a:rPr>
              <a:t>Les tableaux associatifs (</a:t>
            </a:r>
            <a:r>
              <a:rPr lang="fr-BE" sz="2400" i="1" dirty="0">
                <a:solidFill>
                  <a:schemeClr val="bg1">
                    <a:lumMod val="75000"/>
                  </a:schemeClr>
                </a:solidFill>
              </a:rPr>
              <a:t>associative </a:t>
            </a:r>
            <a:r>
              <a:rPr lang="fr-BE" sz="2400" i="1" dirty="0" err="1">
                <a:solidFill>
                  <a:schemeClr val="bg1">
                    <a:lumMod val="75000"/>
                  </a:schemeClr>
                </a:solidFill>
              </a:rPr>
              <a:t>arrays</a:t>
            </a:r>
            <a:r>
              <a:rPr lang="fr-BE" sz="2400" i="1" dirty="0">
                <a:solidFill>
                  <a:schemeClr val="bg1">
                    <a:lumMod val="75000"/>
                  </a:schemeClr>
                </a:solidFill>
              </a:rPr>
              <a:t> </a:t>
            </a:r>
            <a:r>
              <a:rPr lang="fr-BE" sz="2400" dirty="0">
                <a:solidFill>
                  <a:schemeClr val="bg1">
                    <a:lumMod val="75000"/>
                  </a:schemeClr>
                </a:solidFill>
              </a:rPr>
              <a:t>ou </a:t>
            </a:r>
            <a:r>
              <a:rPr lang="fr-BE" sz="2400" i="1" dirty="0">
                <a:solidFill>
                  <a:schemeClr val="bg1">
                    <a:lumMod val="75000"/>
                  </a:schemeClr>
                </a:solidFill>
              </a:rPr>
              <a:t>index-by tables</a:t>
            </a:r>
            <a:r>
              <a:rPr lang="fr-BE" sz="2400" dirty="0">
                <a:solidFill>
                  <a:schemeClr val="bg1">
                    <a:lumMod val="75000"/>
                  </a:schemeClr>
                </a:solidFill>
              </a:rPr>
              <a:t>)</a:t>
            </a:r>
          </a:p>
          <a:p>
            <a:pPr lvl="1" indent="-342900">
              <a:buFont typeface="Wingdings" panose="05000000000000000000" pitchFamily="2" charset="2"/>
              <a:buChar char="Ø"/>
            </a:pPr>
            <a:r>
              <a:rPr lang="fr-BE" sz="2400" dirty="0">
                <a:solidFill>
                  <a:schemeClr val="bg1">
                    <a:lumMod val="75000"/>
                  </a:schemeClr>
                </a:solidFill>
              </a:rPr>
              <a:t>Les tables imbriquées (</a:t>
            </a:r>
            <a:r>
              <a:rPr lang="fr-BE" sz="2400" i="1" dirty="0" err="1">
                <a:solidFill>
                  <a:schemeClr val="bg1">
                    <a:lumMod val="75000"/>
                  </a:schemeClr>
                </a:solidFill>
              </a:rPr>
              <a:t>nested</a:t>
            </a:r>
            <a:r>
              <a:rPr lang="fr-BE" sz="2400" i="1" dirty="0">
                <a:solidFill>
                  <a:schemeClr val="bg1">
                    <a:lumMod val="75000"/>
                  </a:schemeClr>
                </a:solidFill>
              </a:rPr>
              <a:t> tables</a:t>
            </a:r>
            <a:r>
              <a:rPr lang="fr-BE" sz="2400" dirty="0">
                <a:solidFill>
                  <a:schemeClr val="bg1">
                    <a:lumMod val="75000"/>
                  </a:schemeClr>
                </a:solidFill>
              </a:rPr>
              <a:t>)</a:t>
            </a:r>
          </a:p>
          <a:p>
            <a:pPr lvl="1" indent="-342900">
              <a:buFont typeface="Wingdings" panose="05000000000000000000" pitchFamily="2" charset="2"/>
              <a:buChar char="Ø"/>
            </a:pPr>
            <a:r>
              <a:rPr lang="fr-BE" sz="2400" dirty="0"/>
              <a:t>Les tableaux </a:t>
            </a:r>
            <a:r>
              <a:rPr lang="fr-BE" sz="2400" dirty="0" err="1"/>
              <a:t>prédimensionnés</a:t>
            </a:r>
            <a:r>
              <a:rPr lang="fr-BE" sz="2400" dirty="0"/>
              <a:t> (</a:t>
            </a:r>
            <a:r>
              <a:rPr lang="fr-BE" sz="2400" i="1" dirty="0"/>
              <a:t>variable-size </a:t>
            </a:r>
            <a:r>
              <a:rPr lang="fr-BE" sz="2400" i="1" dirty="0" err="1"/>
              <a:t>arrays</a:t>
            </a:r>
            <a:r>
              <a:rPr lang="fr-BE" sz="2400" dirty="0"/>
              <a:t>)</a:t>
            </a:r>
          </a:p>
        </p:txBody>
      </p:sp>
      <p:sp>
        <p:nvSpPr>
          <p:cNvPr id="5" name="Espace réservé du pied de page 4"/>
          <p:cNvSpPr>
            <a:spLocks noGrp="1"/>
          </p:cNvSpPr>
          <p:nvPr>
            <p:ph type="ftr" sz="quarter" idx="11"/>
          </p:nvPr>
        </p:nvSpPr>
        <p:spPr/>
        <p:txBody>
          <a:bodyPr/>
          <a:lstStyle/>
          <a:p>
            <a:r>
              <a:rPr lang="fr-BE" dirty="0"/>
              <a:t>SGBD – PL/SQL – Chapitre 5 : Les collections / Introduction</a:t>
            </a:r>
          </a:p>
        </p:txBody>
      </p:sp>
      <p:sp>
        <p:nvSpPr>
          <p:cNvPr id="6" name="ZoneTexte 5"/>
          <p:cNvSpPr txBox="1"/>
          <p:nvPr/>
        </p:nvSpPr>
        <p:spPr>
          <a:xfrm>
            <a:off x="1936396" y="4217929"/>
            <a:ext cx="6678184" cy="1323439"/>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t>Ensemble ordonné d'éléments de même type dont le nombre d'éléments est fixé lors de la déclaration (bien que maintenant, il soit possible de modifier cette limite lors de l'exécution).  Les éléments sont indicés par des nombres consécutifs.</a:t>
            </a:r>
          </a:p>
        </p:txBody>
      </p:sp>
    </p:spTree>
    <p:extLst>
      <p:ext uri="{BB962C8B-B14F-4D97-AF65-F5344CB8AC3E}">
        <p14:creationId xmlns:p14="http://schemas.microsoft.com/office/powerpoint/2010/main" val="473992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Introduction</a:t>
            </a:r>
          </a:p>
        </p:txBody>
      </p:sp>
      <p:sp>
        <p:nvSpPr>
          <p:cNvPr id="3" name="Espace réservé du contenu 2"/>
          <p:cNvSpPr>
            <a:spLocks noGrp="1"/>
          </p:cNvSpPr>
          <p:nvPr>
            <p:ph idx="1"/>
          </p:nvPr>
        </p:nvSpPr>
        <p:spPr>
          <a:xfrm>
            <a:off x="990328" y="2047233"/>
            <a:ext cx="7020000" cy="4140000"/>
          </a:xfrm>
        </p:spPr>
        <p:txBody>
          <a:bodyPr anchor="ctr">
            <a:normAutofit/>
          </a:bodyPr>
          <a:lstStyle/>
          <a:p>
            <a:pPr marL="0" indent="0">
              <a:buNone/>
            </a:pPr>
            <a:r>
              <a:rPr lang="fr-BE" dirty="0"/>
              <a:t>Toutes ces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collections</a:t>
            </a:r>
            <a:r>
              <a:rPr lang="fr-BE" dirty="0"/>
              <a:t> sont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unidimensionnelles</a:t>
            </a:r>
            <a:r>
              <a:rPr lang="fr-BE" dirty="0"/>
              <a:t>.  Mais on peut définir des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collections de collections </a:t>
            </a:r>
            <a:r>
              <a:rPr lang="fr-BE" dirty="0"/>
              <a:t>pour travailler en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multidimensionnel</a:t>
            </a:r>
            <a:r>
              <a:rPr lang="fr-BE" dirty="0"/>
              <a:t>.</a:t>
            </a:r>
          </a:p>
          <a:p>
            <a:pPr marL="0" indent="0">
              <a:buNone/>
            </a:pPr>
            <a:r>
              <a:rPr lang="fr-BE" dirty="0"/>
              <a:t>On commence par définir un ou plusieurs nouveaux types de données et ensuite, on définit les variables à partir de ces nouveaux types.</a:t>
            </a:r>
          </a:p>
          <a:p>
            <a:pPr marL="0" indent="0">
              <a:buNone/>
            </a:pPr>
            <a:endParaRPr lang="fr-BE" dirty="0"/>
          </a:p>
          <a:p>
            <a:pPr marL="0" indent="0">
              <a:buNone/>
            </a:pPr>
            <a:r>
              <a:rPr lang="fr-BE" sz="1800" dirty="0"/>
              <a:t>Dans le cadre de ce cours, nous nous limiterons aux tableaux associatifs, plus d'informations peuvent être trouvées dans les notes de cours.</a:t>
            </a:r>
          </a:p>
        </p:txBody>
      </p:sp>
      <p:sp>
        <p:nvSpPr>
          <p:cNvPr id="5" name="Espace réservé du pied de page 4"/>
          <p:cNvSpPr>
            <a:spLocks noGrp="1"/>
          </p:cNvSpPr>
          <p:nvPr>
            <p:ph type="ftr" sz="quarter" idx="11"/>
          </p:nvPr>
        </p:nvSpPr>
        <p:spPr/>
        <p:txBody>
          <a:bodyPr/>
          <a:lstStyle/>
          <a:p>
            <a:r>
              <a:rPr lang="fr-BE" dirty="0"/>
              <a:t>SGBD – PL/SQL – Chapitre 5 : Les collections / Introduction</a:t>
            </a:r>
          </a:p>
        </p:txBody>
      </p:sp>
    </p:spTree>
    <p:extLst>
      <p:ext uri="{BB962C8B-B14F-4D97-AF65-F5344CB8AC3E}">
        <p14:creationId xmlns:p14="http://schemas.microsoft.com/office/powerpoint/2010/main" val="75664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0727" y="720000"/>
            <a:ext cx="7049386" cy="1143000"/>
          </a:xfrm>
        </p:spPr>
        <p:txBody>
          <a:bodyPr>
            <a:noAutofit/>
          </a:bodyPr>
          <a:lstStyle/>
          <a:p>
            <a:pPr algn="ctr"/>
            <a:r>
              <a:rPr lang="fr-BE" sz="3600" dirty="0"/>
              <a:t>Chapitre 5. Les collections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Définir des types collections</a:t>
            </a:r>
          </a:p>
          <a:p>
            <a:pPr marL="514350" indent="-514350">
              <a:buFont typeface="+mj-lt"/>
              <a:buAutoNum type="arabicPeriod"/>
            </a:pPr>
            <a:r>
              <a:rPr lang="fr-BE" dirty="0"/>
              <a:t>Les méthodes associées aux collections</a:t>
            </a:r>
          </a:p>
          <a:p>
            <a:pPr marL="514350" indent="-514350">
              <a:buFont typeface="+mj-lt"/>
              <a:buAutoNum type="arabicPeriod"/>
            </a:pPr>
            <a:r>
              <a:rPr lang="fr-BE" dirty="0"/>
              <a:t>Exceptions en rapport avec l'utilisation des collections</a:t>
            </a:r>
          </a:p>
        </p:txBody>
      </p:sp>
      <p:sp>
        <p:nvSpPr>
          <p:cNvPr id="5" name="Espace réservé du pied de page 4"/>
          <p:cNvSpPr>
            <a:spLocks noGrp="1"/>
          </p:cNvSpPr>
          <p:nvPr>
            <p:ph type="ftr" sz="quarter" idx="11"/>
          </p:nvPr>
        </p:nvSpPr>
        <p:spPr/>
        <p:txBody>
          <a:bodyPr/>
          <a:lstStyle/>
          <a:p>
            <a:r>
              <a:rPr lang="fr-BE" dirty="0"/>
              <a:t>SGBD – PL/SQL – Chapitre 5 : Les collections</a:t>
            </a:r>
          </a:p>
        </p:txBody>
      </p:sp>
    </p:spTree>
    <p:extLst>
      <p:ext uri="{BB962C8B-B14F-4D97-AF65-F5344CB8AC3E}">
        <p14:creationId xmlns:p14="http://schemas.microsoft.com/office/powerpoint/2010/main" val="25537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p:txBody>
          <a:bodyPr anchor="ctr">
            <a:normAutofit/>
          </a:bodyPr>
          <a:lstStyle/>
          <a:p>
            <a:pPr marL="0" indent="0">
              <a:buNone/>
            </a:pPr>
            <a:r>
              <a:rPr lang="fr-BE" sz="2000" b="1" dirty="0">
                <a:latin typeface="Courier New" panose="02070309020205020404" pitchFamily="49" charset="0"/>
                <a:cs typeface="Courier New" panose="02070309020205020404" pitchFamily="49" charset="0"/>
              </a:rPr>
              <a:t>TYPE </a:t>
            </a:r>
            <a:r>
              <a:rPr lang="fr-BE" sz="2000" b="1" i="1" dirty="0" err="1">
                <a:latin typeface="Courier New" panose="02070309020205020404" pitchFamily="49" charset="0"/>
                <a:cs typeface="Courier New" panose="02070309020205020404" pitchFamily="49" charset="0"/>
              </a:rPr>
              <a:t>type_name</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IS TABLE OF </a:t>
            </a:r>
            <a:r>
              <a:rPr lang="fr-BE" sz="2000" b="1" i="1" dirty="0" err="1">
                <a:latin typeface="Courier New" panose="02070309020205020404" pitchFamily="49" charset="0"/>
                <a:cs typeface="Courier New" panose="02070309020205020404" pitchFamily="49" charset="0"/>
              </a:rPr>
              <a:t>element_type</a:t>
            </a:r>
            <a:r>
              <a:rPr lang="fr-BE" sz="2000" b="1" dirty="0">
                <a:latin typeface="Courier New" panose="02070309020205020404" pitchFamily="49" charset="0"/>
                <a:cs typeface="Courier New" panose="02070309020205020404" pitchFamily="49" charset="0"/>
              </a:rPr>
              <a:t> [NOT NULL]</a:t>
            </a:r>
          </a:p>
          <a:p>
            <a:pPr marL="0" indent="0">
              <a:buNone/>
            </a:pPr>
            <a:r>
              <a:rPr lang="fr-BE" sz="2000" b="1" dirty="0">
                <a:latin typeface="Courier New" panose="02070309020205020404" pitchFamily="49" charset="0"/>
                <a:cs typeface="Courier New" panose="02070309020205020404" pitchFamily="49" charset="0"/>
              </a:rPr>
              <a:t>  INDEX BY [PLS_INTEGER |</a:t>
            </a:r>
          </a:p>
          <a:p>
            <a:pPr marL="0" indent="0">
              <a:buNone/>
            </a:pPr>
            <a:r>
              <a:rPr lang="fr-BE" sz="2000" b="1" dirty="0">
                <a:latin typeface="Courier New" panose="02070309020205020404" pitchFamily="49" charset="0"/>
                <a:cs typeface="Courier New" panose="02070309020205020404" pitchFamily="49" charset="0"/>
              </a:rPr>
              <a:t>            BINARY_INTEGER |</a:t>
            </a:r>
          </a:p>
          <a:p>
            <a:pPr marL="0" indent="0">
              <a:buNone/>
            </a:pPr>
            <a:r>
              <a:rPr lang="fr-BE" sz="2000" b="1" dirty="0">
                <a:latin typeface="Courier New" panose="02070309020205020404" pitchFamily="49" charset="0"/>
                <a:cs typeface="Courier New" panose="02070309020205020404" pitchFamily="49" charset="0"/>
              </a:rPr>
              <a:t>            VARCHAR2 (</a:t>
            </a:r>
            <a:r>
              <a:rPr lang="fr-BE" sz="2000" b="1" i="1" dirty="0" err="1">
                <a:latin typeface="Courier New" panose="02070309020205020404" pitchFamily="49" charset="0"/>
                <a:cs typeface="Courier New" panose="02070309020205020404" pitchFamily="49" charset="0"/>
              </a:rPr>
              <a:t>size_limit</a:t>
            </a:r>
            <a:r>
              <a:rPr lang="fr-BE" sz="2000" b="1" dirty="0">
                <a:latin typeface="Courier New" panose="02070309020205020404" pitchFamily="49" charset="0"/>
                <a:cs typeface="Courier New" panose="02070309020205020404" pitchFamily="49" charset="0"/>
              </a:rPr>
              <a:t>)];</a:t>
            </a:r>
          </a:p>
          <a:p>
            <a:pPr marL="0" indent="0">
              <a:buNone/>
            </a:pPr>
            <a:endParaRPr lang="fr-BE" dirty="0"/>
          </a:p>
          <a:p>
            <a:pPr marL="0" indent="0">
              <a:buNone/>
            </a:pPr>
            <a:r>
              <a:rPr lang="fr-BE" dirty="0"/>
              <a:t>Il n'y a pas de clause d'initialisation ni de constructeur associé à un type tableau associatif !</a:t>
            </a:r>
          </a:p>
        </p:txBody>
      </p:sp>
      <p:sp>
        <p:nvSpPr>
          <p:cNvPr id="5" name="Espace réservé du pied de page 4"/>
          <p:cNvSpPr>
            <a:spLocks noGrp="1"/>
          </p:cNvSpPr>
          <p:nvPr>
            <p:ph type="ftr" sz="quarter" idx="11"/>
          </p:nvPr>
        </p:nvSpPr>
        <p:spPr/>
        <p:txBody>
          <a:bodyPr/>
          <a:lstStyle/>
          <a:p>
            <a:r>
              <a:rPr lang="fr-BE" dirty="0"/>
              <a:t>SGBD – PL/SQL – Chapitre 5 : Les collections / 1. Définir des types collections</a:t>
            </a:r>
          </a:p>
        </p:txBody>
      </p:sp>
    </p:spTree>
    <p:extLst>
      <p:ext uri="{BB962C8B-B14F-4D97-AF65-F5344CB8AC3E}">
        <p14:creationId xmlns:p14="http://schemas.microsoft.com/office/powerpoint/2010/main" val="3130369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p:txBody>
          <a:bodyPr anchor="ctr">
            <a:normAutofit/>
          </a:bodyPr>
          <a:lstStyle/>
          <a:p>
            <a:pPr marL="0" indent="0">
              <a:buNone/>
            </a:pPr>
            <a:r>
              <a:rPr lang="fr-BE" dirty="0"/>
              <a:t>Exemple 1 : </a:t>
            </a:r>
          </a:p>
          <a:p>
            <a:pPr marL="0" indent="0">
              <a:buNone/>
            </a:pPr>
            <a:endParaRPr lang="fr-BE" sz="2000" dirty="0"/>
          </a:p>
          <a:p>
            <a:pPr marL="297180" lvl="1" indent="0">
              <a:buNone/>
            </a:pPr>
            <a:r>
              <a:rPr lang="fr-BE" sz="2000" b="1" dirty="0">
                <a:solidFill>
                  <a:schemeClr val="bg2">
                    <a:lumMod val="50000"/>
                  </a:schemeClr>
                </a:solidFill>
                <a:latin typeface="Courier New" panose="02070309020205020404" pitchFamily="49" charset="0"/>
                <a:cs typeface="Courier New" panose="02070309020205020404" pitchFamily="49" charset="0"/>
              </a:rPr>
              <a:t>TYPE</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TypeTableMessErreur</a:t>
            </a:r>
            <a:r>
              <a:rPr lang="fr-BE" sz="2000" b="1" dirty="0">
                <a:latin typeface="Courier New" panose="02070309020205020404" pitchFamily="49" charset="0"/>
                <a:cs typeface="Courier New" panose="02070309020205020404" pitchFamily="49" charset="0"/>
              </a:rPr>
              <a:t> </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IS TABLE OF </a:t>
            </a:r>
            <a:r>
              <a:rPr lang="fr-BE" sz="2000" b="1" dirty="0">
                <a:latin typeface="Courier New" panose="02070309020205020404" pitchFamily="49" charset="0"/>
                <a:cs typeface="Courier New" panose="02070309020205020404" pitchFamily="49" charset="0"/>
              </a:rPr>
              <a:t>VARCHAR2(200)</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INDEX BY </a:t>
            </a:r>
            <a:r>
              <a:rPr lang="fr-BE" sz="2000" b="1" dirty="0">
                <a:latin typeface="Courier New" panose="02070309020205020404" pitchFamily="49" charset="0"/>
                <a:cs typeface="Courier New" panose="02070309020205020404" pitchFamily="49" charset="0"/>
              </a:rPr>
              <a:t>BINARY_INTEGER;</a:t>
            </a:r>
          </a:p>
          <a:p>
            <a:pPr marL="297180" lvl="1" indent="0">
              <a:buNone/>
            </a:pPr>
            <a:endParaRPr lang="fr-BE" sz="2000" b="1" dirty="0">
              <a:latin typeface="Courier New" panose="02070309020205020404" pitchFamily="49" charset="0"/>
              <a:cs typeface="Courier New" panose="02070309020205020404" pitchFamily="49" charset="0"/>
            </a:endParaRPr>
          </a:p>
          <a:p>
            <a:pPr marL="297180" lvl="1" indent="0">
              <a:buNone/>
            </a:pPr>
            <a:r>
              <a:rPr lang="fr-BE" sz="2000" b="1" dirty="0" err="1">
                <a:latin typeface="Courier New" panose="02070309020205020404" pitchFamily="49" charset="0"/>
                <a:cs typeface="Courier New" panose="02070309020205020404" pitchFamily="49" charset="0"/>
              </a:rPr>
              <a:t>TableMessErreur</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TypeTableMessErreur</a:t>
            </a:r>
            <a:r>
              <a:rPr lang="fr-BE" sz="2000" b="1" dirty="0">
                <a:latin typeface="Courier New" panose="02070309020205020404" pitchFamily="49" charset="0"/>
                <a:cs typeface="Courier New" panose="02070309020205020404" pitchFamily="49" charset="0"/>
              </a:rPr>
              <a:t>;</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5 : Les collections / 1. Définir des types collections</a:t>
            </a:r>
          </a:p>
        </p:txBody>
      </p:sp>
    </p:spTree>
    <p:extLst>
      <p:ext uri="{BB962C8B-B14F-4D97-AF65-F5344CB8AC3E}">
        <p14:creationId xmlns:p14="http://schemas.microsoft.com/office/powerpoint/2010/main" val="506535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p:txBody>
          <a:bodyPr anchor="ctr">
            <a:normAutofit/>
          </a:bodyPr>
          <a:lstStyle/>
          <a:p>
            <a:pPr marL="0" indent="0">
              <a:buNone/>
            </a:pPr>
            <a:r>
              <a:rPr lang="fr-BE" dirty="0"/>
              <a:t>Exemple 2 : </a:t>
            </a:r>
          </a:p>
          <a:p>
            <a:pPr marL="0" indent="0">
              <a:buNone/>
            </a:pPr>
            <a:endParaRPr lang="fr-BE" sz="2000" dirty="0"/>
          </a:p>
          <a:p>
            <a:pPr marL="297180" lvl="1" indent="0">
              <a:buNone/>
            </a:pPr>
            <a:r>
              <a:rPr lang="fr-BE" sz="2000" b="1" dirty="0">
                <a:solidFill>
                  <a:schemeClr val="bg2">
                    <a:lumMod val="50000"/>
                  </a:schemeClr>
                </a:solidFill>
                <a:latin typeface="Courier New" panose="02070309020205020404" pitchFamily="49" charset="0"/>
                <a:cs typeface="Courier New" panose="02070309020205020404" pitchFamily="49" charset="0"/>
              </a:rPr>
              <a:t>TYPE</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TypeLesEmployes</a:t>
            </a:r>
            <a:r>
              <a:rPr lang="fr-BE" sz="2000" b="1" dirty="0">
                <a:solidFill>
                  <a:srgbClr val="00CCFF"/>
                </a:solidFill>
                <a:latin typeface="Courier New" panose="02070309020205020404" pitchFamily="49" charset="0"/>
                <a:cs typeface="Courier New" panose="02070309020205020404" pitchFamily="49" charset="0"/>
              </a:rPr>
              <a:t> </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IS TABLE OF </a:t>
            </a:r>
            <a:r>
              <a:rPr lang="fr-BE" sz="2000" b="1" dirty="0" err="1">
                <a:latin typeface="Courier New" panose="02070309020205020404" pitchFamily="49" charset="0"/>
                <a:cs typeface="Courier New" panose="02070309020205020404" pitchFamily="49" charset="0"/>
              </a:rPr>
              <a:t>Emp</a:t>
            </a:r>
            <a:r>
              <a:rPr lang="fr-BE" sz="2000" b="1" dirty="0" err="1">
                <a:solidFill>
                  <a:srgbClr val="0070C0"/>
                </a:solidFill>
                <a:latin typeface="Courier New" panose="02070309020205020404" pitchFamily="49" charset="0"/>
                <a:cs typeface="Courier New" panose="02070309020205020404" pitchFamily="49" charset="0"/>
              </a:rPr>
              <a:t>%ROWTYPE</a:t>
            </a:r>
            <a:endParaRPr lang="fr-BE" sz="2000" b="1" dirty="0">
              <a:solidFill>
                <a:srgbClr val="0070C0"/>
              </a:solidFill>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INDEX BY </a:t>
            </a:r>
            <a:r>
              <a:rPr lang="fr-BE" sz="2000" b="1" dirty="0">
                <a:latin typeface="Courier New" panose="02070309020205020404" pitchFamily="49" charset="0"/>
                <a:cs typeface="Courier New" panose="02070309020205020404" pitchFamily="49" charset="0"/>
              </a:rPr>
              <a:t>BINARY_INTEGER;</a:t>
            </a:r>
          </a:p>
          <a:p>
            <a:pPr marL="297180" lvl="1" indent="0">
              <a:buNone/>
            </a:pPr>
            <a:endParaRPr lang="fr-BE" sz="2000" b="1" dirty="0">
              <a:latin typeface="Courier New" panose="02070309020205020404" pitchFamily="49" charset="0"/>
              <a:cs typeface="Courier New" panose="02070309020205020404" pitchFamily="49" charset="0"/>
            </a:endParaRPr>
          </a:p>
          <a:p>
            <a:pPr marL="297180" lvl="1" indent="0">
              <a:buNone/>
            </a:pPr>
            <a:r>
              <a:rPr lang="fr-BE" sz="2000" b="1" dirty="0" err="1">
                <a:latin typeface="Courier New" panose="02070309020205020404" pitchFamily="49" charset="0"/>
                <a:cs typeface="Courier New" panose="02070309020205020404" pitchFamily="49" charset="0"/>
              </a:rPr>
              <a:t>TableEmployes</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TypeLesEmployes</a:t>
            </a:r>
            <a:r>
              <a:rPr lang="fr-BE" sz="2000" b="1" dirty="0">
                <a:latin typeface="Courier New" panose="02070309020205020404" pitchFamily="49" charset="0"/>
                <a:cs typeface="Courier New" panose="02070309020205020404" pitchFamily="49" charset="0"/>
              </a:rPr>
              <a:t>;</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5 : Les collections / 1. Définir des types collections</a:t>
            </a:r>
          </a:p>
        </p:txBody>
      </p:sp>
    </p:spTree>
    <p:extLst>
      <p:ext uri="{BB962C8B-B14F-4D97-AF65-F5344CB8AC3E}">
        <p14:creationId xmlns:p14="http://schemas.microsoft.com/office/powerpoint/2010/main" val="4120630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0" y="2051999"/>
            <a:ext cx="7483821" cy="4412596"/>
          </a:xfrm>
        </p:spPr>
        <p:txBody>
          <a:bodyPr anchor="ctr">
            <a:normAutofit fontScale="85000" lnSpcReduction="10000"/>
          </a:bodyPr>
          <a:lstStyle/>
          <a:p>
            <a:pPr marL="0" indent="0">
              <a:buNone/>
            </a:pPr>
            <a:r>
              <a:rPr lang="fr-BE" dirty="0"/>
              <a:t>Exemple 3 : initialiser un tableau associatif </a:t>
            </a:r>
          </a:p>
          <a:p>
            <a:pPr marL="0" indent="0">
              <a:buNone/>
            </a:pPr>
            <a:endParaRPr lang="fr-BE" sz="800" dirty="0"/>
          </a:p>
          <a:p>
            <a:pPr marL="297180" lvl="1" indent="0">
              <a:buNone/>
            </a:pPr>
            <a:r>
              <a:rPr lang="fr-BE" sz="2000" b="1" dirty="0" err="1">
                <a:latin typeface="Courier New" panose="02070309020205020404" pitchFamily="49" charset="0"/>
                <a:cs typeface="Courier New" panose="02070309020205020404" pitchFamily="49" charset="0"/>
              </a:rPr>
              <a:t>ConstHireDate</a:t>
            </a:r>
            <a:r>
              <a:rPr lang="fr-BE" sz="2000" b="1" dirty="0">
                <a:latin typeface="Courier New" panose="02070309020205020404" pitchFamily="49" charset="0"/>
                <a:cs typeface="Courier New" panose="02070309020205020404" pitchFamily="49" charset="0"/>
              </a:rPr>
              <a:t>     CONSTANT NUMBRE := -20001;</a:t>
            </a:r>
          </a:p>
          <a:p>
            <a:pPr marL="297180" lvl="1" indent="0">
              <a:buNone/>
            </a:pPr>
            <a:r>
              <a:rPr lang="fr-BE" sz="2000" b="1" dirty="0" err="1">
                <a:latin typeface="Courier New" panose="02070309020205020404" pitchFamily="49" charset="0"/>
                <a:cs typeface="Courier New" panose="02070309020205020404" pitchFamily="49" charset="0"/>
              </a:rPr>
              <a:t>ConstNom</a:t>
            </a:r>
            <a:r>
              <a:rPr lang="fr-BE" sz="2000" b="1" dirty="0">
                <a:latin typeface="Courier New" panose="02070309020205020404" pitchFamily="49" charset="0"/>
                <a:cs typeface="Courier New" panose="02070309020205020404" pitchFamily="49" charset="0"/>
              </a:rPr>
              <a:t>          CONSTANT NUMBER := -20002;</a:t>
            </a:r>
          </a:p>
          <a:p>
            <a:pPr marL="297180" lvl="1" indent="0">
              <a:buNone/>
            </a:pPr>
            <a:r>
              <a:rPr lang="fr-BE" sz="2000" b="1" dirty="0" err="1">
                <a:latin typeface="Courier New" panose="02070309020205020404" pitchFamily="49" charset="0"/>
                <a:cs typeface="Courier New" panose="02070309020205020404" pitchFamily="49" charset="0"/>
              </a:rPr>
              <a:t>ConstHireDateNull</a:t>
            </a:r>
            <a:r>
              <a:rPr lang="fr-BE" sz="2000" b="1" dirty="0">
                <a:latin typeface="Courier New" panose="02070309020205020404" pitchFamily="49" charset="0"/>
                <a:cs typeface="Courier New" panose="02070309020205020404" pitchFamily="49" charset="0"/>
              </a:rPr>
              <a:t> CONSTANT NUMBER := -20007;</a:t>
            </a:r>
          </a:p>
          <a:p>
            <a:pPr marL="297180" lvl="1" indent="0">
              <a:buNone/>
            </a:pPr>
            <a:r>
              <a:rPr lang="fr-BE" sz="2000" b="1" dirty="0">
                <a:solidFill>
                  <a:schemeClr val="bg2">
                    <a:lumMod val="50000"/>
                  </a:schemeClr>
                </a:solidFill>
                <a:latin typeface="Courier New" panose="02070309020205020404" pitchFamily="49" charset="0"/>
                <a:cs typeface="Courier New" panose="02070309020205020404" pitchFamily="49" charset="0"/>
              </a:rPr>
              <a:t>TYPE </a:t>
            </a:r>
            <a:r>
              <a:rPr lang="fr-BE" sz="2000" b="1" dirty="0" err="1">
                <a:solidFill>
                  <a:srgbClr val="00CCFF"/>
                </a:solidFill>
                <a:latin typeface="Courier New" panose="02070309020205020404" pitchFamily="49" charset="0"/>
                <a:cs typeface="Courier New" panose="02070309020205020404" pitchFamily="49" charset="0"/>
              </a:rPr>
              <a:t>TypeTableMessErreur</a:t>
            </a:r>
            <a:r>
              <a:rPr lang="fr-BE" sz="2000" b="1" dirty="0">
                <a:solidFill>
                  <a:srgbClr val="00CCFF"/>
                </a:solidFill>
                <a:latin typeface="Courier New" panose="02070309020205020404" pitchFamily="49" charset="0"/>
                <a:cs typeface="Courier New" panose="02070309020205020404" pitchFamily="49" charset="0"/>
              </a:rPr>
              <a:t> </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IS TABLE OF </a:t>
            </a:r>
            <a:r>
              <a:rPr lang="fr-BE" sz="2000" b="1" dirty="0">
                <a:latin typeface="Courier New" panose="02070309020205020404" pitchFamily="49" charset="0"/>
                <a:cs typeface="Courier New" panose="02070309020205020404" pitchFamily="49" charset="0"/>
              </a:rPr>
              <a:t>VARCHAR2(200)</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INDEX BY</a:t>
            </a:r>
            <a:r>
              <a:rPr lang="fr-BE" sz="2000" b="1" dirty="0">
                <a:latin typeface="Courier New" panose="02070309020205020404" pitchFamily="49" charset="0"/>
                <a:cs typeface="Courier New" panose="02070309020205020404" pitchFamily="49" charset="0"/>
              </a:rPr>
              <a:t> BINARY_INTEGER;</a:t>
            </a:r>
          </a:p>
          <a:p>
            <a:pPr marL="297180" lvl="1" indent="0">
              <a:buNone/>
            </a:pPr>
            <a:endParaRPr lang="fr-BE" sz="700" b="1" dirty="0">
              <a:latin typeface="Courier New" panose="02070309020205020404" pitchFamily="49" charset="0"/>
              <a:cs typeface="Courier New" panose="02070309020205020404" pitchFamily="49" charset="0"/>
            </a:endParaRPr>
          </a:p>
          <a:p>
            <a:pPr marL="297180" lvl="1" indent="0">
              <a:buNone/>
            </a:pPr>
            <a:r>
              <a:rPr lang="fr-BE" sz="2000" b="1" dirty="0" err="1">
                <a:latin typeface="Courier New" panose="02070309020205020404" pitchFamily="49" charset="0"/>
                <a:cs typeface="Courier New" panose="02070309020205020404" pitchFamily="49" charset="0"/>
              </a:rPr>
              <a:t>TableMessErreur</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TypeTableMessErreur</a:t>
            </a:r>
            <a:r>
              <a:rPr lang="fr-BE" sz="2000" b="1" dirty="0">
                <a:latin typeface="Courier New" panose="02070309020205020404" pitchFamily="49" charset="0"/>
                <a:cs typeface="Courier New" panose="02070309020205020404" pitchFamily="49" charset="0"/>
              </a:rPr>
              <a:t>;</a:t>
            </a:r>
          </a:p>
          <a:p>
            <a:pPr marL="297180" lvl="1" indent="0">
              <a:buNone/>
            </a:pPr>
            <a:endParaRPr lang="fr-BE" sz="700" b="1" dirty="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--initialisation</a:t>
            </a:r>
          </a:p>
          <a:p>
            <a:pPr marL="297180" lvl="1" indent="0">
              <a:buNone/>
            </a:pPr>
            <a:r>
              <a:rPr lang="fr-BE" sz="2000" b="1" dirty="0" err="1">
                <a:solidFill>
                  <a:schemeClr val="bg2">
                    <a:lumMod val="50000"/>
                  </a:schemeClr>
                </a:solidFill>
                <a:latin typeface="Courier New" panose="02070309020205020404" pitchFamily="49" charset="0"/>
                <a:cs typeface="Courier New" panose="02070309020205020404" pitchFamily="49" charset="0"/>
              </a:rPr>
              <a:t>TableMessErreur</a:t>
            </a:r>
            <a:r>
              <a:rPr lang="fr-BE" sz="2000" b="1" dirty="0">
                <a:solidFill>
                  <a:schemeClr val="bg2">
                    <a:lumMod val="50000"/>
                  </a:schemeClr>
                </a:solidFill>
                <a:latin typeface="Courier New" panose="02070309020205020404" pitchFamily="49" charset="0"/>
                <a:cs typeface="Courier New" panose="02070309020205020404" pitchFamily="49" charset="0"/>
              </a:rPr>
              <a:t>(</a:t>
            </a:r>
            <a:r>
              <a:rPr lang="fr-BE" sz="2000" b="1" dirty="0" err="1">
                <a:solidFill>
                  <a:schemeClr val="bg2">
                    <a:lumMod val="50000"/>
                  </a:schemeClr>
                </a:solidFill>
                <a:latin typeface="Courier New" panose="02070309020205020404" pitchFamily="49" charset="0"/>
                <a:cs typeface="Courier New" panose="02070309020205020404" pitchFamily="49" charset="0"/>
              </a:rPr>
              <a:t>ConstHireDate</a:t>
            </a:r>
            <a:r>
              <a:rPr lang="fr-BE" sz="2000" b="1" dirty="0">
                <a:solidFill>
                  <a:schemeClr val="bg2">
                    <a:lumMod val="50000"/>
                  </a:schemeClr>
                </a:solidFill>
                <a:latin typeface="Courier New" panose="02070309020205020404" pitchFamily="49" charset="0"/>
                <a:cs typeface="Courier New" panose="02070309020205020404" pitchFamily="49" charset="0"/>
              </a:rPr>
              <a:t>) := </a:t>
            </a:r>
          </a:p>
          <a:p>
            <a:pPr marL="297180" lvl="1" indent="0">
              <a:buNone/>
            </a:pPr>
            <a:r>
              <a:rPr lang="fr-BE" sz="2000" b="1" dirty="0">
                <a:latin typeface="Courier New" panose="02070309020205020404" pitchFamily="49" charset="0"/>
                <a:cs typeface="Courier New" panose="02070309020205020404" pitchFamily="49" charset="0"/>
              </a:rPr>
              <a:t>    'Date embauche &gt; date du jour';</a:t>
            </a:r>
          </a:p>
          <a:p>
            <a:pPr marL="297180" lvl="1" indent="0">
              <a:buNone/>
            </a:pPr>
            <a:r>
              <a:rPr lang="fr-BE" sz="2000" b="1" dirty="0" err="1">
                <a:solidFill>
                  <a:schemeClr val="bg2">
                    <a:lumMod val="50000"/>
                  </a:schemeClr>
                </a:solidFill>
                <a:latin typeface="Courier New" panose="02070309020205020404" pitchFamily="49" charset="0"/>
                <a:cs typeface="Courier New" panose="02070309020205020404" pitchFamily="49" charset="0"/>
              </a:rPr>
              <a:t>TableMessErreur</a:t>
            </a:r>
            <a:r>
              <a:rPr lang="fr-BE" sz="2000" b="1" dirty="0">
                <a:solidFill>
                  <a:schemeClr val="bg2">
                    <a:lumMod val="50000"/>
                  </a:schemeClr>
                </a:solidFill>
                <a:latin typeface="Courier New" panose="02070309020205020404" pitchFamily="49" charset="0"/>
                <a:cs typeface="Courier New" panose="02070309020205020404" pitchFamily="49" charset="0"/>
              </a:rPr>
              <a:t>(</a:t>
            </a:r>
            <a:r>
              <a:rPr lang="fr-BE" sz="2000" b="1" dirty="0" err="1">
                <a:solidFill>
                  <a:schemeClr val="bg2">
                    <a:lumMod val="50000"/>
                  </a:schemeClr>
                </a:solidFill>
                <a:latin typeface="Courier New" panose="02070309020205020404" pitchFamily="49" charset="0"/>
                <a:cs typeface="Courier New" panose="02070309020205020404" pitchFamily="49" charset="0"/>
              </a:rPr>
              <a:t>ConstNom</a:t>
            </a:r>
            <a:r>
              <a:rPr lang="fr-BE" sz="2000" b="1" dirty="0">
                <a:solidFill>
                  <a:schemeClr val="bg2">
                    <a:lumMod val="50000"/>
                  </a:schemeClr>
                </a:solidFill>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 'Nom employé inconnu';</a:t>
            </a:r>
          </a:p>
          <a:p>
            <a:pPr marL="297180" lvl="1" indent="0">
              <a:buNone/>
            </a:pPr>
            <a:r>
              <a:rPr lang="fr-BE" sz="2000" b="1" dirty="0" err="1">
                <a:solidFill>
                  <a:schemeClr val="bg2">
                    <a:lumMod val="50000"/>
                  </a:schemeClr>
                </a:solidFill>
                <a:latin typeface="Courier New" panose="02070309020205020404" pitchFamily="49" charset="0"/>
                <a:cs typeface="Courier New" panose="02070309020205020404" pitchFamily="49" charset="0"/>
              </a:rPr>
              <a:t>TableMessErreur</a:t>
            </a:r>
            <a:r>
              <a:rPr lang="fr-BE" sz="2000" b="1" dirty="0">
                <a:solidFill>
                  <a:schemeClr val="bg2">
                    <a:lumMod val="50000"/>
                  </a:schemeClr>
                </a:solidFill>
                <a:latin typeface="Courier New" panose="02070309020205020404" pitchFamily="49" charset="0"/>
                <a:cs typeface="Courier New" panose="02070309020205020404" pitchFamily="49" charset="0"/>
              </a:rPr>
              <a:t>(</a:t>
            </a:r>
            <a:r>
              <a:rPr lang="fr-BE" sz="2000" b="1" dirty="0" err="1">
                <a:solidFill>
                  <a:schemeClr val="bg2">
                    <a:lumMod val="50000"/>
                  </a:schemeClr>
                </a:solidFill>
                <a:latin typeface="Courier New" panose="02070309020205020404" pitchFamily="49" charset="0"/>
                <a:cs typeface="Courier New" panose="02070309020205020404" pitchFamily="49" charset="0"/>
              </a:rPr>
              <a:t>ConstHireDateNull</a:t>
            </a:r>
            <a:r>
              <a:rPr lang="fr-BE" sz="2000" b="1" dirty="0">
                <a:solidFill>
                  <a:schemeClr val="bg2">
                    <a:lumMod val="50000"/>
                  </a:schemeClr>
                </a:solidFill>
                <a:latin typeface="Courier New" panose="02070309020205020404" pitchFamily="49" charset="0"/>
                <a:cs typeface="Courier New" panose="02070309020205020404" pitchFamily="49" charset="0"/>
              </a:rPr>
              <a:t>) := </a:t>
            </a:r>
          </a:p>
          <a:p>
            <a:pPr marL="297180" lvl="1" indent="0">
              <a:buNone/>
            </a:pPr>
            <a:r>
              <a:rPr lang="fr-BE" sz="2000" b="1" dirty="0">
                <a:latin typeface="Courier New" panose="02070309020205020404" pitchFamily="49" charset="0"/>
                <a:cs typeface="Courier New" panose="02070309020205020404" pitchFamily="49" charset="0"/>
              </a:rPr>
              <a:t>    'Date embauche inconnue';</a:t>
            </a:r>
            <a:endParaRPr lang="fr-BE" dirty="0"/>
          </a:p>
        </p:txBody>
      </p:sp>
      <p:sp>
        <p:nvSpPr>
          <p:cNvPr id="5" name="Espace réservé du pied de page 4"/>
          <p:cNvSpPr>
            <a:spLocks noGrp="1"/>
          </p:cNvSpPr>
          <p:nvPr>
            <p:ph type="ftr" sz="quarter" idx="11"/>
          </p:nvPr>
        </p:nvSpPr>
        <p:spPr/>
        <p:txBody>
          <a:bodyPr/>
          <a:lstStyle/>
          <a:p>
            <a:r>
              <a:rPr lang="fr-BE" dirty="0"/>
              <a:t>SGBD – PL/SQL – Chapitre 5 : Les collections / 1. Définir des types collections</a:t>
            </a:r>
          </a:p>
        </p:txBody>
      </p:sp>
    </p:spTree>
    <p:extLst>
      <p:ext uri="{BB962C8B-B14F-4D97-AF65-F5344CB8AC3E}">
        <p14:creationId xmlns:p14="http://schemas.microsoft.com/office/powerpoint/2010/main" val="2210037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0" y="2051999"/>
            <a:ext cx="7483821" cy="4412596"/>
          </a:xfrm>
        </p:spPr>
        <p:txBody>
          <a:bodyPr anchor="ctr">
            <a:normAutofit fontScale="77500" lnSpcReduction="20000"/>
          </a:bodyPr>
          <a:lstStyle/>
          <a:p>
            <a:pPr marL="0" indent="0">
              <a:buNone/>
            </a:pPr>
            <a:r>
              <a:rPr lang="fr-BE" dirty="0"/>
              <a:t>Exemple 4 : initialiser un tableau associatif </a:t>
            </a:r>
          </a:p>
          <a:p>
            <a:pPr marL="0" indent="0">
              <a:buNone/>
            </a:pPr>
            <a:endParaRPr lang="fr-BE" sz="800" dirty="0"/>
          </a:p>
          <a:p>
            <a:pPr marL="297180" lvl="1" indent="0">
              <a:buNone/>
            </a:pPr>
            <a:r>
              <a:rPr lang="fr-BE" sz="2000" b="1" dirty="0">
                <a:latin typeface="Courier New" panose="02070309020205020404" pitchFamily="49" charset="0"/>
                <a:cs typeface="Courier New" panose="02070309020205020404" pitchFamily="49" charset="0"/>
              </a:rPr>
              <a:t>DECLARE</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TYPE</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TypeLesEmployes</a:t>
            </a:r>
            <a:r>
              <a:rPr lang="fr-BE" sz="2000" b="1" dirty="0">
                <a:solidFill>
                  <a:srgbClr val="00CCFF"/>
                </a:solidFill>
                <a:latin typeface="Courier New" panose="02070309020205020404" pitchFamily="49" charset="0"/>
                <a:cs typeface="Courier New" panose="02070309020205020404" pitchFamily="49" charset="0"/>
              </a:rPr>
              <a:t> </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IS TABLE OF </a:t>
            </a:r>
            <a:r>
              <a:rPr lang="fr-BE" sz="2000" b="1" dirty="0" err="1">
                <a:latin typeface="Courier New" panose="02070309020205020404" pitchFamily="49" charset="0"/>
                <a:cs typeface="Courier New" panose="02070309020205020404" pitchFamily="49" charset="0"/>
              </a:rPr>
              <a:t>Emp%ROWTYPE</a:t>
            </a:r>
            <a:endParaRPr lang="fr-BE" sz="2000" b="1" dirty="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a:solidFill>
                  <a:schemeClr val="bg2">
                    <a:lumMod val="50000"/>
                  </a:schemeClr>
                </a:solidFill>
                <a:latin typeface="Courier New" panose="02070309020205020404" pitchFamily="49" charset="0"/>
                <a:cs typeface="Courier New" panose="02070309020205020404" pitchFamily="49" charset="0"/>
              </a:rPr>
              <a:t>INDEX BY </a:t>
            </a:r>
            <a:r>
              <a:rPr lang="fr-BE" sz="2000" b="1" dirty="0">
                <a:latin typeface="Courier New" panose="02070309020205020404" pitchFamily="49" charset="0"/>
                <a:cs typeface="Courier New" panose="02070309020205020404" pitchFamily="49" charset="0"/>
              </a:rPr>
              <a:t>BINARY_INTEGER;</a:t>
            </a:r>
          </a:p>
          <a:p>
            <a:pPr marL="297180" lvl="1" indent="0">
              <a:buNone/>
            </a:pPr>
            <a:endParaRPr lang="fr-BE" sz="800" b="1" dirty="0">
              <a:latin typeface="Courier New" panose="02070309020205020404" pitchFamily="49" charset="0"/>
              <a:cs typeface="Courier New" panose="02070309020205020404" pitchFamily="49" charset="0"/>
            </a:endParaRP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TableEmployes</a:t>
            </a:r>
            <a:r>
              <a:rPr lang="fr-BE" sz="2000" b="1" dirty="0">
                <a:latin typeface="Courier New" panose="02070309020205020404" pitchFamily="49" charset="0"/>
                <a:cs typeface="Courier New" panose="02070309020205020404" pitchFamily="49" charset="0"/>
              </a:rPr>
              <a:t> </a:t>
            </a:r>
            <a:r>
              <a:rPr lang="fr-BE" sz="2000" b="1" dirty="0" err="1">
                <a:solidFill>
                  <a:srgbClr val="00CCFF"/>
                </a:solidFill>
                <a:latin typeface="Courier New" panose="02070309020205020404" pitchFamily="49" charset="0"/>
                <a:cs typeface="Courier New" panose="02070309020205020404" pitchFamily="49" charset="0"/>
              </a:rPr>
              <a:t>TypeLesEmployes</a:t>
            </a:r>
            <a:r>
              <a:rPr lang="fr-BE" sz="2000" b="1" dirty="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NUMBER := 1;</a:t>
            </a:r>
          </a:p>
          <a:p>
            <a:pPr marL="297180" lvl="1" indent="0">
              <a:buNone/>
            </a:pPr>
            <a:r>
              <a:rPr lang="fr-BE" sz="2000" b="1" dirty="0">
                <a:latin typeface="Courier New" panose="02070309020205020404" pitchFamily="49" charset="0"/>
                <a:cs typeface="Courier New" panose="02070309020205020404" pitchFamily="49" charset="0"/>
              </a:rPr>
              <a:t>BEGIN</a:t>
            </a:r>
          </a:p>
          <a:p>
            <a:pPr marL="297180" lvl="1" indent="0">
              <a:buNone/>
            </a:pPr>
            <a:r>
              <a:rPr lang="fr-BE" sz="2000" b="1" dirty="0">
                <a:latin typeface="Courier New" panose="02070309020205020404" pitchFamily="49" charset="0"/>
                <a:cs typeface="Courier New" panose="02070309020205020404" pitchFamily="49" charset="0"/>
              </a:rPr>
              <a:t>  FOR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IN (SELECT *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LOOP</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solidFill>
                  <a:schemeClr val="bg2">
                    <a:lumMod val="50000"/>
                  </a:schemeClr>
                </a:solidFill>
                <a:latin typeface="Courier New" panose="02070309020205020404" pitchFamily="49" charset="0"/>
                <a:cs typeface="Courier New" panose="02070309020205020404" pitchFamily="49" charset="0"/>
              </a:rPr>
              <a:t>TableEmployes</a:t>
            </a:r>
            <a:r>
              <a:rPr lang="fr-BE" sz="2000" b="1" dirty="0">
                <a:solidFill>
                  <a:schemeClr val="bg2">
                    <a:lumMod val="50000"/>
                  </a:schemeClr>
                </a:solidFill>
                <a:latin typeface="Courier New" panose="02070309020205020404" pitchFamily="49" charset="0"/>
                <a:cs typeface="Courier New" panose="02070309020205020404" pitchFamily="49" charset="0"/>
              </a:rPr>
              <a:t>(</a:t>
            </a:r>
            <a:r>
              <a:rPr lang="fr-BE" sz="2000" b="1" dirty="0" err="1">
                <a:solidFill>
                  <a:schemeClr val="bg2">
                    <a:lumMod val="50000"/>
                  </a:schemeClr>
                </a:solidFill>
                <a:latin typeface="Courier New" panose="02070309020205020404" pitchFamily="49" charset="0"/>
                <a:cs typeface="Courier New" panose="02070309020205020404" pitchFamily="49" charset="0"/>
              </a:rPr>
              <a:t>Nbre</a:t>
            </a:r>
            <a:r>
              <a:rPr lang="fr-BE" sz="2000" b="1" dirty="0">
                <a:solidFill>
                  <a:schemeClr val="bg2">
                    <a:lumMod val="50000"/>
                  </a:schemeClr>
                </a:solidFill>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a:t>
            </a:r>
          </a:p>
          <a:p>
            <a:pPr marL="297180" lvl="1"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+ 1;</a:t>
            </a:r>
          </a:p>
          <a:p>
            <a:pPr marL="297180" lvl="1" indent="0">
              <a:buNone/>
            </a:pPr>
            <a:r>
              <a:rPr lang="fr-BE" sz="2000" b="1" dirty="0">
                <a:latin typeface="Courier New" panose="02070309020205020404" pitchFamily="49" charset="0"/>
                <a:cs typeface="Courier New" panose="02070309020205020404" pitchFamily="49" charset="0"/>
              </a:rPr>
              <a:t>  END LOOP;</a:t>
            </a:r>
          </a:p>
          <a:p>
            <a:pPr marL="297180" lvl="1" indent="0">
              <a:buNone/>
            </a:pPr>
            <a:r>
              <a:rPr lang="fr-BE" sz="2000" b="1" dirty="0">
                <a:latin typeface="Courier New" panose="02070309020205020404" pitchFamily="49" charset="0"/>
                <a:cs typeface="Courier New" panose="02070309020205020404" pitchFamily="49" charset="0"/>
              </a:rPr>
              <a:t>EXCEPTION</a:t>
            </a:r>
          </a:p>
          <a:p>
            <a:pPr marL="297180" lvl="1" indent="0">
              <a:buNone/>
            </a:pPr>
            <a:r>
              <a:rPr lang="fr-BE" sz="2000" b="1" dirty="0">
                <a:latin typeface="Courier New" panose="02070309020205020404" pitchFamily="49" charset="0"/>
                <a:cs typeface="Courier New" panose="02070309020205020404" pitchFamily="49" charset="0"/>
              </a:rPr>
              <a:t>  WHEN OTHERS THEN DBMS_OUTPUT.PUT_LINE(SQLERRM);</a:t>
            </a:r>
          </a:p>
          <a:p>
            <a:pPr marL="297180" lvl="1" indent="0">
              <a:buNone/>
            </a:pPr>
            <a:r>
              <a:rPr lang="fr-BE" sz="2000"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Chapitre 5 : Les collections / 1. Définir des types collections</a:t>
            </a:r>
          </a:p>
        </p:txBody>
      </p:sp>
    </p:spTree>
    <p:extLst>
      <p:ext uri="{BB962C8B-B14F-4D97-AF65-F5344CB8AC3E}">
        <p14:creationId xmlns:p14="http://schemas.microsoft.com/office/powerpoint/2010/main" val="804008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0" y="2051999"/>
            <a:ext cx="7483821" cy="4412596"/>
          </a:xfrm>
        </p:spPr>
        <p:txBody>
          <a:bodyPr anchor="ctr">
            <a:normAutofit/>
          </a:bodyPr>
          <a:lstStyle/>
          <a:p>
            <a:pPr marL="0" indent="0">
              <a:buNone/>
            </a:pPr>
            <a:r>
              <a:rPr lang="fr-BE" sz="2000" dirty="0"/>
              <a:t>Exemple 4 : initialiser un tableau associatif</a:t>
            </a:r>
            <a:r>
              <a:rPr lang="fr-BE" dirty="0"/>
              <a:t> </a:t>
            </a:r>
          </a:p>
          <a:p>
            <a:pPr marL="0" indent="0">
              <a:buNone/>
            </a:pPr>
            <a:endParaRPr lang="fr-BE" sz="800" dirty="0"/>
          </a:p>
          <a:p>
            <a:pPr marL="297180" lvl="1" indent="0">
              <a:buNone/>
            </a:pPr>
            <a:r>
              <a:rPr lang="fr-BE" sz="1700" b="1" dirty="0">
                <a:latin typeface="Courier New" panose="02070309020205020404" pitchFamily="49" charset="0"/>
                <a:cs typeface="Courier New" panose="02070309020205020404" pitchFamily="49" charset="0"/>
              </a:rPr>
              <a:t>DECLARE</a:t>
            </a: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TYPE</a:t>
            </a:r>
            <a:r>
              <a:rPr lang="fr-BE" sz="1700" b="1" dirty="0">
                <a:latin typeface="Courier New" panose="02070309020205020404" pitchFamily="49" charset="0"/>
                <a:cs typeface="Courier New" panose="02070309020205020404" pitchFamily="49" charset="0"/>
              </a:rPr>
              <a:t> </a:t>
            </a:r>
            <a:r>
              <a:rPr lang="fr-BE" sz="1700" b="1" dirty="0" err="1">
                <a:solidFill>
                  <a:srgbClr val="00CCFF"/>
                </a:solidFill>
                <a:latin typeface="Courier New" panose="02070309020205020404" pitchFamily="49" charset="0"/>
                <a:cs typeface="Courier New" panose="02070309020205020404" pitchFamily="49" charset="0"/>
              </a:rPr>
              <a:t>TypeLesEmployes</a:t>
            </a:r>
            <a:r>
              <a:rPr lang="fr-BE" sz="1700" b="1" dirty="0">
                <a:solidFill>
                  <a:srgbClr val="00CCFF"/>
                </a:solidFill>
                <a:latin typeface="Courier New" panose="02070309020205020404" pitchFamily="49" charset="0"/>
                <a:cs typeface="Courier New" panose="02070309020205020404" pitchFamily="49" charset="0"/>
              </a:rPr>
              <a:t> </a:t>
            </a: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IS TABLE OF </a:t>
            </a:r>
            <a:r>
              <a:rPr lang="fr-BE" sz="1700" b="1" dirty="0" err="1">
                <a:latin typeface="Courier New" panose="02070309020205020404" pitchFamily="49" charset="0"/>
                <a:cs typeface="Courier New" panose="02070309020205020404" pitchFamily="49" charset="0"/>
              </a:rPr>
              <a:t>Emp%ROWTYPE</a:t>
            </a:r>
            <a:endParaRPr lang="fr-BE" sz="1700" b="1" dirty="0">
              <a:latin typeface="Courier New" panose="02070309020205020404" pitchFamily="49" charset="0"/>
              <a:cs typeface="Courier New" panose="02070309020205020404" pitchFamily="49" charset="0"/>
            </a:endParaRP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INDEX BY </a:t>
            </a:r>
            <a:r>
              <a:rPr lang="fr-BE" sz="1700" b="1" dirty="0">
                <a:latin typeface="Courier New" panose="02070309020205020404" pitchFamily="49" charset="0"/>
                <a:cs typeface="Courier New" panose="02070309020205020404" pitchFamily="49" charset="0"/>
              </a:rPr>
              <a:t>BINARY_INTEGER;</a:t>
            </a:r>
          </a:p>
          <a:p>
            <a:pPr marL="297180" lvl="1" indent="0">
              <a:buNone/>
            </a:pPr>
            <a:endParaRPr lang="fr-BE" sz="1700" b="1" dirty="0">
              <a:latin typeface="Courier New" panose="02070309020205020404" pitchFamily="49" charset="0"/>
              <a:cs typeface="Courier New" panose="02070309020205020404" pitchFamily="49" charset="0"/>
            </a:endParaRP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TableEmployes</a:t>
            </a:r>
            <a:r>
              <a:rPr lang="fr-BE" sz="1700" b="1" dirty="0">
                <a:latin typeface="Courier New" panose="02070309020205020404" pitchFamily="49" charset="0"/>
                <a:cs typeface="Courier New" panose="02070309020205020404" pitchFamily="49" charset="0"/>
              </a:rPr>
              <a:t> </a:t>
            </a:r>
            <a:r>
              <a:rPr lang="fr-BE" sz="1700" b="1" dirty="0" err="1">
                <a:solidFill>
                  <a:srgbClr val="00CCFF"/>
                </a:solidFill>
                <a:latin typeface="Courier New" panose="02070309020205020404" pitchFamily="49" charset="0"/>
                <a:cs typeface="Courier New" panose="02070309020205020404" pitchFamily="49" charset="0"/>
              </a:rPr>
              <a:t>TypeLesEmployes</a:t>
            </a:r>
            <a:r>
              <a:rPr lang="fr-BE" sz="1700" b="1" dirty="0">
                <a:latin typeface="Courier New" panose="02070309020205020404" pitchFamily="49" charset="0"/>
                <a:cs typeface="Courier New" panose="02070309020205020404" pitchFamily="49" charset="0"/>
              </a:rPr>
              <a:t>;</a:t>
            </a:r>
          </a:p>
          <a:p>
            <a:pPr marL="297180" lvl="1" indent="0">
              <a:buNone/>
            </a:pPr>
            <a:r>
              <a:rPr lang="fr-BE" sz="1700" b="1" dirty="0">
                <a:latin typeface="Courier New" panose="02070309020205020404" pitchFamily="49" charset="0"/>
                <a:cs typeface="Courier New" panose="02070309020205020404" pitchFamily="49" charset="0"/>
              </a:rPr>
              <a:t>BEGIN</a:t>
            </a:r>
          </a:p>
          <a:p>
            <a:pPr marL="297180" lvl="1" indent="0">
              <a:buNone/>
            </a:pPr>
            <a:r>
              <a:rPr lang="fr-BE" sz="1700" b="1" dirty="0">
                <a:latin typeface="Courier New" panose="02070309020205020404" pitchFamily="49" charset="0"/>
                <a:cs typeface="Courier New" panose="02070309020205020404" pitchFamily="49" charset="0"/>
              </a:rPr>
              <a:t>  </a:t>
            </a:r>
            <a:r>
              <a:rPr lang="fr-BE" sz="1700" b="1" dirty="0">
                <a:solidFill>
                  <a:schemeClr val="bg2">
                    <a:lumMod val="50000"/>
                  </a:schemeClr>
                </a:solidFill>
                <a:latin typeface="Courier New" panose="02070309020205020404" pitchFamily="49" charset="0"/>
                <a:cs typeface="Courier New" panose="02070309020205020404" pitchFamily="49" charset="0"/>
              </a:rPr>
              <a:t>SELECT * BULK COLLECT INTO </a:t>
            </a:r>
            <a:r>
              <a:rPr lang="fr-BE" sz="1700" b="1" dirty="0" err="1">
                <a:solidFill>
                  <a:schemeClr val="bg2">
                    <a:lumMod val="50000"/>
                  </a:schemeClr>
                </a:solidFill>
                <a:latin typeface="Courier New" panose="02070309020205020404" pitchFamily="49" charset="0"/>
                <a:cs typeface="Courier New" panose="02070309020205020404" pitchFamily="49" charset="0"/>
              </a:rPr>
              <a:t>TableEmployes</a:t>
            </a:r>
            <a:r>
              <a:rPr lang="fr-BE" sz="1700" b="1" dirty="0">
                <a:latin typeface="Courier New" panose="02070309020205020404" pitchFamily="49" charset="0"/>
                <a:cs typeface="Courier New" panose="02070309020205020404" pitchFamily="49" charset="0"/>
              </a:rPr>
              <a:t> </a:t>
            </a:r>
          </a:p>
          <a:p>
            <a:pPr marL="297180" lvl="1" indent="0">
              <a:buNone/>
            </a:pPr>
            <a:r>
              <a:rPr lang="fr-BE" sz="1700" b="1" dirty="0">
                <a:latin typeface="Courier New" panose="02070309020205020404" pitchFamily="49" charset="0"/>
                <a:cs typeface="Courier New" panose="02070309020205020404" pitchFamily="49" charset="0"/>
              </a:rPr>
              <a:t>    FROM </a:t>
            </a:r>
            <a:r>
              <a:rPr lang="fr-BE" sz="1700" b="1" dirty="0" err="1">
                <a:latin typeface="Courier New" panose="02070309020205020404" pitchFamily="49" charset="0"/>
                <a:cs typeface="Courier New" panose="02070309020205020404" pitchFamily="49" charset="0"/>
              </a:rPr>
              <a:t>Emp</a:t>
            </a:r>
            <a:r>
              <a:rPr lang="fr-BE" sz="1700" b="1" dirty="0">
                <a:latin typeface="Courier New" panose="02070309020205020404" pitchFamily="49" charset="0"/>
                <a:cs typeface="Courier New" panose="02070309020205020404" pitchFamily="49" charset="0"/>
              </a:rPr>
              <a:t>;</a:t>
            </a:r>
          </a:p>
          <a:p>
            <a:pPr marL="297180" lvl="1" indent="0">
              <a:buNone/>
            </a:pPr>
            <a:r>
              <a:rPr lang="fr-BE" sz="1700" b="1" dirty="0">
                <a:latin typeface="Courier New" panose="02070309020205020404" pitchFamily="49" charset="0"/>
                <a:cs typeface="Courier New" panose="02070309020205020404" pitchFamily="49" charset="0"/>
              </a:rPr>
              <a:t>EXCEPTION</a:t>
            </a:r>
          </a:p>
          <a:p>
            <a:pPr marL="297180" lvl="1" indent="0">
              <a:buNone/>
            </a:pPr>
            <a:r>
              <a:rPr lang="fr-BE" sz="1700" b="1" dirty="0">
                <a:latin typeface="Courier New" panose="02070309020205020404" pitchFamily="49" charset="0"/>
                <a:cs typeface="Courier New" panose="02070309020205020404" pitchFamily="49" charset="0"/>
              </a:rPr>
              <a:t>  WHEN OTHERS THEN DBMS_OUTPUT.PUT_LINE(SQLERRM);</a:t>
            </a:r>
          </a:p>
          <a:p>
            <a:pPr marL="297180" lvl="1" indent="0">
              <a:buNone/>
            </a:pPr>
            <a:r>
              <a:rPr lang="fr-BE" sz="1700"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Chapitre 5 : Les collections / 1. Définir des types collections</a:t>
            </a:r>
          </a:p>
        </p:txBody>
      </p:sp>
    </p:spTree>
    <p:extLst>
      <p:ext uri="{BB962C8B-B14F-4D97-AF65-F5344CB8AC3E}">
        <p14:creationId xmlns:p14="http://schemas.microsoft.com/office/powerpoint/2010/main" val="2131160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0727" y="720000"/>
            <a:ext cx="7049386" cy="1143000"/>
          </a:xfrm>
        </p:spPr>
        <p:txBody>
          <a:bodyPr>
            <a:noAutofit/>
          </a:bodyPr>
          <a:lstStyle/>
          <a:p>
            <a:pPr algn="ctr"/>
            <a:r>
              <a:rPr lang="fr-BE" sz="3600" dirty="0"/>
              <a:t>Chapitre 5. Les collections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Définir des types collections</a:t>
            </a:r>
          </a:p>
          <a:p>
            <a:pPr marL="514350" indent="-514350">
              <a:buFont typeface="+mj-lt"/>
              <a:buAutoNum type="arabicPeriod"/>
            </a:pPr>
            <a:r>
              <a:rPr lang="fr-BE" dirty="0"/>
              <a:t>Les méthodes associées aux collections</a:t>
            </a:r>
          </a:p>
          <a:p>
            <a:pPr marL="514350" indent="-514350">
              <a:buFont typeface="+mj-lt"/>
              <a:buAutoNum type="arabicPeriod"/>
            </a:pPr>
            <a:r>
              <a:rPr lang="fr-BE" dirty="0"/>
              <a:t>Exceptions en rapport avec l'utilisation des collections</a:t>
            </a:r>
          </a:p>
        </p:txBody>
      </p:sp>
      <p:sp>
        <p:nvSpPr>
          <p:cNvPr id="5" name="Espace réservé du pied de page 4"/>
          <p:cNvSpPr>
            <a:spLocks noGrp="1"/>
          </p:cNvSpPr>
          <p:nvPr>
            <p:ph type="ftr" sz="quarter" idx="11"/>
          </p:nvPr>
        </p:nvSpPr>
        <p:spPr/>
        <p:txBody>
          <a:bodyPr/>
          <a:lstStyle/>
          <a:p>
            <a:r>
              <a:rPr lang="fr-BE" dirty="0"/>
              <a:t>SGBD – PL/SQL – Chapitre 5 : Les collections</a:t>
            </a:r>
          </a:p>
        </p:txBody>
      </p:sp>
    </p:spTree>
    <p:extLst>
      <p:ext uri="{BB962C8B-B14F-4D97-AF65-F5344CB8AC3E}">
        <p14:creationId xmlns:p14="http://schemas.microsoft.com/office/powerpoint/2010/main" val="287736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Aperçu du contenu du cours</a:t>
            </a:r>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a:t>Concepts de base</a:t>
            </a:r>
          </a:p>
          <a:p>
            <a:pPr marL="514350" indent="-514350">
              <a:buFont typeface="+mj-lt"/>
              <a:buAutoNum type="arabicPeriod"/>
            </a:pPr>
            <a:r>
              <a:rPr lang="fr-BE" dirty="0"/>
              <a:t>Modèle relationnel</a:t>
            </a:r>
          </a:p>
          <a:p>
            <a:pPr marL="514350" indent="-514350">
              <a:buFont typeface="+mj-lt"/>
              <a:buAutoNum type="arabicPeriod"/>
            </a:pPr>
            <a:r>
              <a:rPr lang="fr-BE" dirty="0"/>
              <a:t>Langage de définition des données - LDD</a:t>
            </a:r>
          </a:p>
          <a:p>
            <a:pPr marL="514350" indent="-514350">
              <a:buFont typeface="+mj-lt"/>
              <a:buAutoNum type="arabicPeriod"/>
            </a:pPr>
            <a:r>
              <a:rPr lang="fr-BE" dirty="0"/>
              <a:t>Langage de manipulation des données - LMD</a:t>
            </a:r>
          </a:p>
          <a:p>
            <a:pPr marL="514350" indent="-514350">
              <a:buFont typeface="+mj-lt"/>
              <a:buAutoNum type="arabicPeriod"/>
            </a:pPr>
            <a:r>
              <a:rPr lang="fr-BE" dirty="0"/>
              <a:t>Transactions et accès concurrents – LCD</a:t>
            </a:r>
          </a:p>
          <a:p>
            <a:pPr marL="514350" indent="-514350">
              <a:buFont typeface="+mj-lt"/>
              <a:buAutoNum type="arabicPeriod"/>
            </a:pPr>
            <a:r>
              <a:rPr lang="fr-BE" dirty="0"/>
              <a:t>Confidentialité des données</a:t>
            </a:r>
          </a:p>
          <a:p>
            <a:pPr marL="514350" indent="-514350">
              <a:buFont typeface="+mj-lt"/>
              <a:buAutoNum type="arabicPeriod"/>
            </a:pPr>
            <a:r>
              <a:rPr lang="fr-BE" dirty="0"/>
              <a:t>Vues</a:t>
            </a:r>
          </a:p>
          <a:p>
            <a:pPr marL="514350" indent="-514350">
              <a:buFont typeface="+mj-lt"/>
              <a:buAutoNum type="arabicPeriod"/>
            </a:pPr>
            <a:r>
              <a:rPr lang="fr-BE" dirty="0"/>
              <a:t>Contraintes d'intégrité et déclencheurs</a:t>
            </a:r>
          </a:p>
          <a:p>
            <a:pPr marL="514350" indent="-514350">
              <a:buFont typeface="+mj-lt"/>
              <a:buAutoNum type="arabicPeriod"/>
            </a:pPr>
            <a:r>
              <a:rPr lang="fr-BE"/>
              <a:t>PL-SQL</a:t>
            </a:r>
            <a:endParaRPr lang="fr-BE" dirty="0"/>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3746285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2. Les méthodes 	associées aux collections</a:t>
            </a:r>
          </a:p>
        </p:txBody>
      </p:sp>
      <p:sp>
        <p:nvSpPr>
          <p:cNvPr id="3" name="Espace réservé du contenu 2"/>
          <p:cNvSpPr>
            <a:spLocks noGrp="1"/>
          </p:cNvSpPr>
          <p:nvPr>
            <p:ph idx="1"/>
          </p:nvPr>
        </p:nvSpPr>
        <p:spPr/>
        <p:txBody>
          <a:bodyPr anchor="ctr">
            <a:normAutofit/>
          </a:bodyPr>
          <a:lstStyle/>
          <a:p>
            <a:pPr marL="457200" indent="-457200">
              <a:buAutoNum type="arabicPeriod"/>
            </a:pPr>
            <a:r>
              <a:rPr lang="fr-BE" dirty="0"/>
              <a:t>Tester l'existence ou non d'un élément : méthode </a:t>
            </a:r>
            <a:r>
              <a:rPr lang="fr-BE" dirty="0" err="1"/>
              <a:t>exists</a:t>
            </a:r>
            <a:endParaRPr lang="fr-BE" dirty="0"/>
          </a:p>
          <a:p>
            <a:pPr marL="457200" indent="-457200">
              <a:buAutoNum type="arabicPeriod"/>
            </a:pPr>
            <a:r>
              <a:rPr lang="fr-BE" dirty="0"/>
              <a:t>Compter le nombre </a:t>
            </a:r>
            <a:r>
              <a:rPr lang="fr-BE"/>
              <a:t>d'éléments d'une </a:t>
            </a:r>
            <a:r>
              <a:rPr lang="fr-BE" dirty="0"/>
              <a:t>collection : méthode count</a:t>
            </a:r>
          </a:p>
          <a:p>
            <a:pPr marL="457200" indent="-457200">
              <a:buAutoNum type="arabicPeriod"/>
            </a:pPr>
            <a:r>
              <a:rPr lang="fr-BE" dirty="0"/>
              <a:t>Déterminer le premier et le dernier indice des éléments d'une collection : méthodes first et last</a:t>
            </a:r>
          </a:p>
          <a:p>
            <a:pPr marL="457200" indent="-457200">
              <a:buAutoNum type="arabicPeriod"/>
            </a:pPr>
            <a:r>
              <a:rPr lang="fr-BE" dirty="0"/>
              <a:t>Parcourir une collection : méthode </a:t>
            </a:r>
            <a:r>
              <a:rPr lang="fr-BE" dirty="0" err="1"/>
              <a:t>next</a:t>
            </a:r>
            <a:endParaRPr lang="fr-BE" dirty="0"/>
          </a:p>
          <a:p>
            <a:pPr marL="457200" indent="-457200">
              <a:buAutoNum type="arabicPeriod"/>
            </a:pPr>
            <a:r>
              <a:rPr lang="fr-BE" dirty="0"/>
              <a:t>Supprimer un élément dans une collection : méthode </a:t>
            </a:r>
            <a:r>
              <a:rPr lang="fr-BE" dirty="0" err="1"/>
              <a:t>delete</a:t>
            </a:r>
            <a:endParaRPr lang="fr-BE" dirty="0"/>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1863515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1" y="2051998"/>
            <a:ext cx="7590146" cy="4465760"/>
          </a:xfrm>
        </p:spPr>
        <p:txBody>
          <a:bodyPr anchor="t">
            <a:normAutofit fontScale="40000" lnSpcReduction="20000"/>
          </a:bodyPr>
          <a:lstStyle/>
          <a:p>
            <a:pPr marL="0" indent="0">
              <a:buNone/>
            </a:pPr>
            <a:r>
              <a:rPr lang="fr-BE"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    Méthode </a:t>
            </a:r>
            <a:r>
              <a:rPr lang="fr-BE" sz="6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exists</a:t>
            </a:r>
            <a:endParaRPr lang="fr-BE"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nSpc>
                <a:spcPct val="120000"/>
              </a:lnSpc>
              <a:spcBef>
                <a:spcPts val="0"/>
              </a:spcBef>
              <a:buNone/>
            </a:pPr>
            <a:endParaRPr lang="fr-FR" altLang="fr-FR" b="1" dirty="0">
              <a:latin typeface="Courier New" panose="02070309020205020404" pitchFamily="49" charset="0"/>
              <a:cs typeface="Courier New" panose="02070309020205020404" pitchFamily="49" charset="0"/>
            </a:endParaRPr>
          </a:p>
          <a:p>
            <a:pPr>
              <a:lnSpc>
                <a:spcPct val="120000"/>
              </a:lnSpc>
              <a:spcBef>
                <a:spcPts val="0"/>
              </a:spcBef>
              <a:buNone/>
            </a:pPr>
            <a:r>
              <a:rPr lang="fr-FR" altLang="fr-FR" sz="4000" b="1" dirty="0">
                <a:solidFill>
                  <a:schemeClr val="accent2">
                    <a:lumMod val="50000"/>
                  </a:schemeClr>
                </a:solidFill>
                <a:latin typeface="Courier New" panose="02070309020205020404" pitchFamily="49" charset="0"/>
                <a:cs typeface="Courier New" panose="02070309020205020404" pitchFamily="49" charset="0"/>
              </a:rPr>
              <a:t>-- 15 </a:t>
            </a:r>
            <a:r>
              <a:rPr lang="fr-FR" altLang="fr-FR" sz="4000" b="1" dirty="0" err="1">
                <a:solidFill>
                  <a:schemeClr val="accent2">
                    <a:lumMod val="50000"/>
                  </a:schemeClr>
                </a:solidFill>
                <a:latin typeface="Courier New" panose="02070309020205020404" pitchFamily="49" charset="0"/>
                <a:cs typeface="Courier New" panose="02070309020205020404" pitchFamily="49" charset="0"/>
              </a:rPr>
              <a:t>tuples</a:t>
            </a:r>
            <a:r>
              <a:rPr lang="fr-FR" altLang="fr-FR" sz="4000" b="1" dirty="0">
                <a:solidFill>
                  <a:schemeClr val="accent2">
                    <a:lumMod val="50000"/>
                  </a:schemeClr>
                </a:solidFill>
                <a:latin typeface="Courier New" panose="02070309020205020404" pitchFamily="49" charset="0"/>
                <a:cs typeface="Courier New" panose="02070309020205020404" pitchFamily="49" charset="0"/>
              </a:rPr>
              <a:t> dans la table </a:t>
            </a:r>
            <a:r>
              <a:rPr lang="fr-FR" altLang="fr-FR" sz="4000" b="1" dirty="0" err="1">
                <a:solidFill>
                  <a:schemeClr val="accent2">
                    <a:lumMod val="50000"/>
                  </a:schemeClr>
                </a:solidFill>
                <a:latin typeface="Courier New" panose="02070309020205020404" pitchFamily="49" charset="0"/>
                <a:cs typeface="Courier New" panose="02070309020205020404" pitchFamily="49" charset="0"/>
              </a:rPr>
              <a:t>emp</a:t>
            </a:r>
            <a:endParaRPr lang="fr-FR" altLang="fr-FR" sz="40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DECLARE</a:t>
            </a: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TYPE </a:t>
            </a:r>
            <a:r>
              <a:rPr lang="fr-BE" altLang="fr-FR" sz="40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altLang="fr-FR" sz="4000" b="1" dirty="0">
                <a:solidFill>
                  <a:schemeClr val="accent2">
                    <a:lumMod val="50000"/>
                  </a:schemeClr>
                </a:solidFill>
                <a:latin typeface="Courier New" panose="02070309020205020404" pitchFamily="49" charset="0"/>
                <a:cs typeface="Courier New" panose="02070309020205020404" pitchFamily="49" charset="0"/>
              </a:rPr>
              <a:t> IS TABLE OF </a:t>
            </a:r>
            <a:r>
              <a:rPr lang="fr-BE" altLang="fr-FR" sz="4000" b="1" dirty="0" err="1" smtClean="0">
                <a:solidFill>
                  <a:schemeClr val="accent2">
                    <a:lumMod val="50000"/>
                  </a:schemeClr>
                </a:solidFill>
                <a:latin typeface="Courier New" panose="02070309020205020404" pitchFamily="49" charset="0"/>
                <a:cs typeface="Courier New" panose="02070309020205020404" pitchFamily="49" charset="0"/>
              </a:rPr>
              <a:t>Employes%ROWTYPE</a:t>
            </a:r>
            <a:r>
              <a:rPr lang="fr-BE" altLang="fr-FR" sz="4000" b="1" dirty="0" smtClean="0">
                <a:solidFill>
                  <a:schemeClr val="accent2">
                    <a:lumMod val="50000"/>
                  </a:schemeClr>
                </a:solidFill>
                <a:latin typeface="Courier New" panose="02070309020205020404" pitchFamily="49" charset="0"/>
                <a:cs typeface="Courier New" panose="02070309020205020404" pitchFamily="49" charset="0"/>
              </a:rPr>
              <a:t> </a:t>
            </a:r>
            <a:endParaRPr lang="fr-BE" altLang="fr-FR" sz="40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INDEX BY BINARY_INTEGER;</a:t>
            </a: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a:t>
            </a:r>
            <a:r>
              <a:rPr lang="fr-BE" altLang="fr-FR" sz="40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altLang="fr-FR" sz="4000" b="1" dirty="0">
                <a:solidFill>
                  <a:schemeClr val="accent2">
                    <a:lumMod val="50000"/>
                  </a:schemeClr>
                </a:solidFill>
                <a:latin typeface="Courier New" panose="02070309020205020404" pitchFamily="49" charset="0"/>
                <a:cs typeface="Courier New" panose="02070309020205020404" pitchFamily="49" charset="0"/>
              </a:rPr>
              <a:t> </a:t>
            </a:r>
            <a:r>
              <a:rPr lang="fr-BE" altLang="fr-FR" sz="40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altLang="fr-FR" sz="40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BEGIN</a:t>
            </a: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SELECT * BULK COLLECT INTO </a:t>
            </a:r>
            <a:r>
              <a:rPr lang="fr-BE" altLang="fr-FR" sz="40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altLang="fr-FR" sz="4000" b="1" dirty="0">
                <a:solidFill>
                  <a:schemeClr val="accent2">
                    <a:lumMod val="50000"/>
                  </a:schemeClr>
                </a:solidFill>
                <a:latin typeface="Courier New" panose="02070309020205020404" pitchFamily="49" charset="0"/>
                <a:cs typeface="Courier New" panose="02070309020205020404" pitchFamily="49" charset="0"/>
              </a:rPr>
              <a:t> FROM </a:t>
            </a:r>
            <a:r>
              <a:rPr lang="fr-BE" altLang="fr-FR" sz="4000" b="1" dirty="0" err="1" smtClean="0">
                <a:solidFill>
                  <a:schemeClr val="accent2">
                    <a:lumMod val="50000"/>
                  </a:schemeClr>
                </a:solidFill>
                <a:latin typeface="Courier New" panose="02070309020205020404" pitchFamily="49" charset="0"/>
                <a:cs typeface="Courier New" panose="02070309020205020404" pitchFamily="49" charset="0"/>
              </a:rPr>
              <a:t>Employes</a:t>
            </a:r>
            <a:r>
              <a:rPr lang="fr-BE" altLang="fr-FR" sz="4000" b="1" dirty="0" smtClean="0">
                <a:solidFill>
                  <a:schemeClr val="accent2">
                    <a:lumMod val="50000"/>
                  </a:schemeClr>
                </a:solidFill>
                <a:latin typeface="Courier New" panose="02070309020205020404" pitchFamily="49" charset="0"/>
                <a:cs typeface="Courier New" panose="02070309020205020404" pitchFamily="49" charset="0"/>
              </a:rPr>
              <a:t>;</a:t>
            </a:r>
            <a:endParaRPr lang="fr-BE" altLang="fr-FR" sz="40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IF </a:t>
            </a:r>
            <a:r>
              <a:rPr lang="fr-BE" altLang="fr-FR" sz="4000" b="1" dirty="0" err="1">
                <a:solidFill>
                  <a:schemeClr val="bg2">
                    <a:lumMod val="50000"/>
                  </a:schemeClr>
                </a:solidFill>
                <a:latin typeface="Courier New" panose="02070309020205020404" pitchFamily="49" charset="0"/>
                <a:cs typeface="Courier New" panose="02070309020205020404" pitchFamily="49" charset="0"/>
              </a:rPr>
              <a:t>LesEmployes.EXISTS</a:t>
            </a:r>
            <a:r>
              <a:rPr lang="fr-BE" altLang="fr-FR" sz="4000" b="1" dirty="0">
                <a:solidFill>
                  <a:schemeClr val="bg2">
                    <a:lumMod val="50000"/>
                  </a:schemeClr>
                </a:solidFill>
                <a:latin typeface="Courier New" panose="02070309020205020404" pitchFamily="49" charset="0"/>
                <a:cs typeface="Courier New" panose="02070309020205020404" pitchFamily="49" charset="0"/>
              </a:rPr>
              <a:t>(25)</a:t>
            </a:r>
            <a:r>
              <a:rPr lang="fr-BE" altLang="fr-FR" sz="4000" b="1" dirty="0">
                <a:solidFill>
                  <a:schemeClr val="accent2">
                    <a:lumMod val="50000"/>
                  </a:schemeClr>
                </a:solidFill>
                <a:latin typeface="Courier New" panose="02070309020205020404" pitchFamily="49" charset="0"/>
                <a:cs typeface="Courier New" panose="02070309020205020404" pitchFamily="49" charset="0"/>
              </a:rPr>
              <a:t> </a:t>
            </a: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THEN  DBMS_OUTPUT.PUT_LINE('élément existe');</a:t>
            </a: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ELSE  DBMS_OUTPUT.PUT_LINE('élément n''existe pas'); </a:t>
            </a: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  END IF;</a:t>
            </a:r>
          </a:p>
          <a:p>
            <a:pPr>
              <a:lnSpc>
                <a:spcPct val="120000"/>
              </a:lnSpc>
              <a:spcBef>
                <a:spcPts val="0"/>
              </a:spcBef>
              <a:buNone/>
            </a:pPr>
            <a:r>
              <a:rPr lang="fr-FR" altLang="fr-FR" sz="4000" b="1" dirty="0">
                <a:solidFill>
                  <a:schemeClr val="accent2">
                    <a:lumMod val="50000"/>
                  </a:schemeClr>
                </a:solidFill>
                <a:latin typeface="Courier New" panose="02070309020205020404" pitchFamily="49" charset="0"/>
                <a:cs typeface="Courier New" panose="02070309020205020404" pitchFamily="49" charset="0"/>
              </a:rPr>
              <a:t>EXCEPTION</a:t>
            </a:r>
          </a:p>
          <a:p>
            <a:pPr>
              <a:lnSpc>
                <a:spcPct val="120000"/>
              </a:lnSpc>
              <a:spcBef>
                <a:spcPts val="0"/>
              </a:spcBef>
              <a:buNone/>
            </a:pPr>
            <a:r>
              <a:rPr lang="fr-FR" altLang="fr-FR" sz="4000" b="1" dirty="0">
                <a:solidFill>
                  <a:schemeClr val="accent2">
                    <a:lumMod val="50000"/>
                  </a:schemeClr>
                </a:solidFill>
                <a:latin typeface="Courier New" panose="02070309020205020404" pitchFamily="49" charset="0"/>
                <a:cs typeface="Courier New" panose="02070309020205020404" pitchFamily="49" charset="0"/>
              </a:rPr>
              <a:t>  WHEN OTHERS THEN DBMS_OUTPUT.PUT_LINE (SQLERRM);</a:t>
            </a:r>
            <a:endParaRPr lang="fr-BE" altLang="fr-FR" sz="40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pPr>
            <a:r>
              <a:rPr lang="fr-BE" altLang="fr-FR" sz="4000" b="1" dirty="0">
                <a:solidFill>
                  <a:schemeClr val="accent2">
                    <a:lumMod val="50000"/>
                  </a:schemeClr>
                </a:solidFill>
                <a:latin typeface="Courier New" panose="02070309020205020404" pitchFamily="49" charset="0"/>
                <a:cs typeface="Courier New" panose="02070309020205020404" pitchFamily="49" charset="0"/>
              </a:rPr>
              <a:t>END;</a:t>
            </a:r>
          </a:p>
          <a:p>
            <a:pPr>
              <a:lnSpc>
                <a:spcPct val="120000"/>
              </a:lnSpc>
              <a:spcBef>
                <a:spcPts val="0"/>
              </a:spcBef>
              <a:buNone/>
            </a:pPr>
            <a:endParaRPr lang="fr-BE" altLang="fr-FR" sz="34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pPr>
            <a:r>
              <a:rPr lang="fr-BE" altLang="fr-FR" sz="4000" b="1" dirty="0">
                <a:solidFill>
                  <a:schemeClr val="bg2">
                    <a:lumMod val="50000"/>
                  </a:schemeClr>
                </a:solidFill>
                <a:latin typeface="Courier New" panose="02070309020205020404" pitchFamily="49" charset="0"/>
                <a:cs typeface="Courier New" panose="02070309020205020404" pitchFamily="49" charset="0"/>
              </a:rPr>
              <a:t>élément n'existe pas</a:t>
            </a:r>
            <a:endParaRPr lang="fr-BE" sz="4000" dirty="0">
              <a:solidFill>
                <a:schemeClr val="bg2">
                  <a:lumMod val="50000"/>
                </a:schemeClr>
              </a:solidFill>
            </a:endParaRP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2348007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1" y="2051998"/>
            <a:ext cx="7020000" cy="4423229"/>
          </a:xfrm>
        </p:spPr>
        <p:txBody>
          <a:bodyPr anchor="t">
            <a:normAutofit fontScale="25000" lnSpcReduction="20000"/>
          </a:bodyPr>
          <a:lstStyle/>
          <a:p>
            <a:pPr marL="0" indent="0">
              <a:buNone/>
            </a:pPr>
            <a:r>
              <a:rPr lang="fr-BE"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Méthode count</a:t>
            </a:r>
          </a:p>
          <a:p>
            <a:pPr>
              <a:lnSpc>
                <a:spcPct val="120000"/>
              </a:lnSpc>
              <a:spcBef>
                <a:spcPts val="0"/>
              </a:spcBef>
              <a:buNone/>
              <a:defRPr/>
            </a:pPr>
            <a:endParaRPr lang="fr-BE" sz="4800" b="1" dirty="0">
              <a:solidFill>
                <a:srgbClr val="FF0000"/>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DECLARE</a:t>
            </a: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  TYPE </a:t>
            </a:r>
            <a:r>
              <a:rPr lang="fr-BE" sz="64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sz="6400" b="1" dirty="0">
                <a:solidFill>
                  <a:schemeClr val="accent2">
                    <a:lumMod val="50000"/>
                  </a:schemeClr>
                </a:solidFill>
                <a:latin typeface="Courier New" panose="02070309020205020404" pitchFamily="49" charset="0"/>
                <a:cs typeface="Courier New" panose="02070309020205020404" pitchFamily="49" charset="0"/>
              </a:rPr>
              <a:t> IS TABLE OF </a:t>
            </a:r>
            <a:r>
              <a:rPr lang="fr-BE" sz="6400" b="1" dirty="0" err="1" smtClean="0">
                <a:solidFill>
                  <a:schemeClr val="accent2">
                    <a:lumMod val="50000"/>
                  </a:schemeClr>
                </a:solidFill>
                <a:latin typeface="Courier New" panose="02070309020205020404" pitchFamily="49" charset="0"/>
                <a:cs typeface="Courier New" panose="02070309020205020404" pitchFamily="49" charset="0"/>
              </a:rPr>
              <a:t>Employes%ROWTYPE</a:t>
            </a:r>
            <a:r>
              <a:rPr lang="fr-BE" sz="6400" b="1" dirty="0" smtClean="0">
                <a:solidFill>
                  <a:schemeClr val="accent2">
                    <a:lumMod val="50000"/>
                  </a:schemeClr>
                </a:solidFill>
                <a:latin typeface="Courier New" panose="02070309020205020404" pitchFamily="49" charset="0"/>
                <a:cs typeface="Courier New" panose="02070309020205020404" pitchFamily="49" charset="0"/>
              </a:rPr>
              <a:t> </a:t>
            </a:r>
            <a:endParaRPr lang="fr-BE" sz="64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    INDEX BY BINARY_INTEGER;</a:t>
            </a: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  </a:t>
            </a:r>
            <a:r>
              <a:rPr lang="fr-BE" sz="64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sz="6400" b="1" dirty="0">
                <a:solidFill>
                  <a:schemeClr val="accent2">
                    <a:lumMod val="50000"/>
                  </a:schemeClr>
                </a:solidFill>
                <a:latin typeface="Courier New" panose="02070309020205020404" pitchFamily="49" charset="0"/>
                <a:cs typeface="Courier New" panose="02070309020205020404" pitchFamily="49" charset="0"/>
              </a:rPr>
              <a:t> </a:t>
            </a:r>
            <a:r>
              <a:rPr lang="fr-BE" sz="6400" b="1" dirty="0" err="1">
                <a:solidFill>
                  <a:schemeClr val="accent2">
                    <a:lumMod val="50000"/>
                  </a:schemeClr>
                </a:solidFill>
                <a:latin typeface="Courier New" panose="02070309020205020404" pitchFamily="49" charset="0"/>
                <a:cs typeface="Courier New" panose="02070309020205020404" pitchFamily="49" charset="0"/>
              </a:rPr>
              <a:t>TableEmployes</a:t>
            </a:r>
            <a:r>
              <a:rPr lang="fr-BE" sz="64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BEGIN</a:t>
            </a: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  DBMS_OUTPUT.PUT_LINE(</a:t>
            </a:r>
            <a:r>
              <a:rPr lang="fr-BE" sz="6400" b="1" dirty="0" err="1">
                <a:solidFill>
                  <a:schemeClr val="bg2">
                    <a:lumMod val="50000"/>
                  </a:schemeClr>
                </a:solidFill>
                <a:latin typeface="Courier New" panose="02070309020205020404" pitchFamily="49" charset="0"/>
                <a:cs typeface="Courier New" panose="02070309020205020404" pitchFamily="49" charset="0"/>
              </a:rPr>
              <a:t>LesEmployes.COUNT</a:t>
            </a:r>
            <a:r>
              <a:rPr lang="fr-BE" sz="64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  SELECT * BULK COLLECT INTO </a:t>
            </a:r>
            <a:r>
              <a:rPr lang="fr-BE" sz="6400" b="1" dirty="0" err="1">
                <a:solidFill>
                  <a:schemeClr val="accent2">
                    <a:lumMod val="50000"/>
                  </a:schemeClr>
                </a:solidFill>
                <a:latin typeface="Courier New" panose="02070309020205020404" pitchFamily="49" charset="0"/>
                <a:cs typeface="Courier New" panose="02070309020205020404" pitchFamily="49" charset="0"/>
              </a:rPr>
              <a:t>LesEmployes</a:t>
            </a:r>
            <a:r>
              <a:rPr lang="fr-BE" sz="6400" b="1" dirty="0">
                <a:solidFill>
                  <a:schemeClr val="accent2">
                    <a:lumMod val="50000"/>
                  </a:schemeClr>
                </a:solidFill>
                <a:latin typeface="Courier New" panose="02070309020205020404" pitchFamily="49" charset="0"/>
                <a:cs typeface="Courier New" panose="02070309020205020404" pitchFamily="49" charset="0"/>
              </a:rPr>
              <a:t> FROM </a:t>
            </a:r>
            <a:r>
              <a:rPr lang="fr-BE" sz="6400" b="1" dirty="0" err="1" smtClean="0">
                <a:solidFill>
                  <a:schemeClr val="accent2">
                    <a:lumMod val="50000"/>
                  </a:schemeClr>
                </a:solidFill>
                <a:latin typeface="Courier New" panose="02070309020205020404" pitchFamily="49" charset="0"/>
                <a:cs typeface="Courier New" panose="02070309020205020404" pitchFamily="49" charset="0"/>
              </a:rPr>
              <a:t>Employes</a:t>
            </a:r>
            <a:r>
              <a:rPr lang="fr-BE" sz="6400" b="1" dirty="0" smtClean="0">
                <a:solidFill>
                  <a:schemeClr val="accent2">
                    <a:lumMod val="50000"/>
                  </a:schemeClr>
                </a:solidFill>
                <a:latin typeface="Courier New" panose="02070309020205020404" pitchFamily="49" charset="0"/>
                <a:cs typeface="Courier New" panose="02070309020205020404" pitchFamily="49" charset="0"/>
              </a:rPr>
              <a:t>;</a:t>
            </a:r>
            <a:endParaRPr lang="fr-BE" sz="64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  DBMS_OUTPUT.PUT_LINE(</a:t>
            </a:r>
            <a:r>
              <a:rPr lang="fr-BE" sz="6400" b="1" dirty="0" err="1">
                <a:solidFill>
                  <a:schemeClr val="bg2">
                    <a:lumMod val="50000"/>
                  </a:schemeClr>
                </a:solidFill>
                <a:latin typeface="Courier New" panose="02070309020205020404" pitchFamily="49" charset="0"/>
                <a:cs typeface="Courier New" panose="02070309020205020404" pitchFamily="49" charset="0"/>
              </a:rPr>
              <a:t>LesEmployes.COUNT</a:t>
            </a:r>
            <a:r>
              <a:rPr lang="fr-BE" sz="6400" b="1" dirty="0">
                <a:solidFill>
                  <a:schemeClr val="accent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defRPr/>
            </a:pPr>
            <a:r>
              <a:rPr lang="fr-FR" sz="6400" b="1" dirty="0">
                <a:solidFill>
                  <a:schemeClr val="accent2">
                    <a:lumMod val="50000"/>
                  </a:schemeClr>
                </a:solidFill>
                <a:latin typeface="Courier New" panose="02070309020205020404" pitchFamily="49" charset="0"/>
                <a:cs typeface="Courier New" panose="02070309020205020404" pitchFamily="49" charset="0"/>
              </a:rPr>
              <a:t>EXCEPTION</a:t>
            </a:r>
          </a:p>
          <a:p>
            <a:pPr>
              <a:lnSpc>
                <a:spcPct val="120000"/>
              </a:lnSpc>
              <a:spcBef>
                <a:spcPts val="0"/>
              </a:spcBef>
              <a:buNone/>
              <a:defRPr/>
            </a:pPr>
            <a:r>
              <a:rPr lang="fr-FR" sz="6400" b="1" dirty="0">
                <a:solidFill>
                  <a:schemeClr val="accent2">
                    <a:lumMod val="50000"/>
                  </a:schemeClr>
                </a:solidFill>
                <a:latin typeface="Courier New" panose="02070309020205020404" pitchFamily="49" charset="0"/>
                <a:cs typeface="Courier New" panose="02070309020205020404" pitchFamily="49" charset="0"/>
              </a:rPr>
              <a:t>  WHEN OTHERS THEN DBMS_OUTPUT.PUT_LINE (SQLERRM);</a:t>
            </a:r>
            <a:endParaRPr lang="fr-BE" sz="64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6400" b="1" dirty="0">
                <a:solidFill>
                  <a:schemeClr val="accent2">
                    <a:lumMod val="50000"/>
                  </a:schemeClr>
                </a:solidFill>
                <a:latin typeface="Courier New" panose="02070309020205020404" pitchFamily="49" charset="0"/>
                <a:cs typeface="Courier New" panose="02070309020205020404" pitchFamily="49" charset="0"/>
              </a:rPr>
              <a:t>END;</a:t>
            </a:r>
          </a:p>
          <a:p>
            <a:pPr>
              <a:lnSpc>
                <a:spcPct val="120000"/>
              </a:lnSpc>
              <a:spcBef>
                <a:spcPts val="0"/>
              </a:spcBef>
              <a:buNone/>
              <a:defRPr/>
            </a:pPr>
            <a:endParaRPr lang="fr-BE" sz="6400" b="1" dirty="0">
              <a:solidFill>
                <a:schemeClr val="accent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6400" b="1" dirty="0">
                <a:solidFill>
                  <a:schemeClr val="bg2">
                    <a:lumMod val="50000"/>
                  </a:schemeClr>
                </a:solidFill>
                <a:latin typeface="Courier New" panose="02070309020205020404" pitchFamily="49" charset="0"/>
                <a:cs typeface="Courier New" panose="02070309020205020404" pitchFamily="49" charset="0"/>
              </a:rPr>
              <a:t>0</a:t>
            </a:r>
          </a:p>
          <a:p>
            <a:pPr>
              <a:lnSpc>
                <a:spcPct val="120000"/>
              </a:lnSpc>
              <a:spcBef>
                <a:spcPts val="0"/>
              </a:spcBef>
              <a:buNone/>
              <a:defRPr/>
            </a:pPr>
            <a:r>
              <a:rPr lang="fr-BE" sz="6400" b="1" dirty="0">
                <a:solidFill>
                  <a:schemeClr val="bg2">
                    <a:lumMod val="50000"/>
                  </a:schemeClr>
                </a:solidFill>
                <a:latin typeface="Courier New" panose="02070309020205020404" pitchFamily="49" charset="0"/>
                <a:cs typeface="Courier New" panose="02070309020205020404" pitchFamily="49" charset="0"/>
              </a:rPr>
              <a:t>15</a:t>
            </a: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2495371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1" y="2051999"/>
            <a:ext cx="7579514" cy="4412596"/>
          </a:xfrm>
        </p:spPr>
        <p:txBody>
          <a:bodyPr anchor="t">
            <a:normAutofit fontScale="62500" lnSpcReduction="20000"/>
          </a:bodyPr>
          <a:lstStyle/>
          <a:p>
            <a:pPr marL="0" indent="0">
              <a:buNone/>
            </a:pPr>
            <a:r>
              <a:rPr lang="fr-BE" sz="3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    Méthodes first et last</a:t>
            </a:r>
          </a:p>
          <a:p>
            <a:pPr marL="0" indent="0">
              <a:buNone/>
            </a:pPr>
            <a:endParaRPr lang="fr-BE" sz="1800" dirty="0"/>
          </a:p>
          <a:p>
            <a:pPr>
              <a:lnSpc>
                <a:spcPct val="120000"/>
              </a:lnSpc>
              <a:spcBef>
                <a:spcPts val="0"/>
              </a:spcBef>
              <a:buNone/>
            </a:pPr>
            <a:r>
              <a:rPr lang="fr-FR"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indices consécutifs </a:t>
            </a:r>
            <a:endPar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26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26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altLang="fr-FR" sz="26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endPar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26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26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SELECT * BULK COLLECT INTO </a:t>
            </a:r>
            <a:r>
              <a:rPr lang="fr-BE" altLang="fr-FR" sz="26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FROM </a:t>
            </a:r>
            <a:r>
              <a:rPr lang="fr-BE" altLang="fr-FR" sz="26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a:t>
            </a:r>
            <a:r>
              <a:rPr lang="fr-BE" altLang="fr-FR" sz="26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endPar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FOR i IN </a:t>
            </a:r>
            <a:r>
              <a:rPr lang="fr-BE" altLang="fr-FR" sz="26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altLang="fr-FR" sz="26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26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LOOP</a:t>
            </a: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26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26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r>
              <a:rPr lang="fr-BE" altLang="fr-FR" sz="26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nom</a:t>
            </a:r>
            <a:r>
              <a:rPr lang="fr-BE" altLang="fr-FR" sz="26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endPar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endPar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26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2364874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1" y="2051999"/>
            <a:ext cx="7579514" cy="4412596"/>
          </a:xfrm>
        </p:spPr>
        <p:txBody>
          <a:bodyPr anchor="t">
            <a:normAutofit lnSpcReduction="10000"/>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    Méthodes first et last</a:t>
            </a:r>
          </a:p>
          <a:p>
            <a:pPr>
              <a:lnSpc>
                <a:spcPct val="80000"/>
              </a:lnSpc>
              <a:buNone/>
            </a:pPr>
            <a:endParaRPr lang="fr-BE" altLang="fr-FR" sz="1700" b="1" dirty="0">
              <a:solidFill>
                <a:schemeClr val="folHlink"/>
              </a:solidFill>
              <a:latin typeface="Courier New" panose="02070309020205020404" pitchFamily="49" charset="0"/>
              <a:cs typeface="Courier New" panose="02070309020205020404" pitchFamily="49" charset="0"/>
            </a:endParaRP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1 CURTIS</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2 CELARIE</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3 BEART</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4 HOFFMAN</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5 CLAVIER</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6 LAFONT</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7 DE NIRO</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8 STALLONE</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9 BERTHIER</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10 REDFORD</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11 MOORE</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12 BOHRINGER</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13 LHERMITTE</a:t>
            </a: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14 MONROE</a:t>
            </a:r>
          </a:p>
          <a:p>
            <a:pPr lvl="1">
              <a:lnSpc>
                <a:spcPct val="80000"/>
              </a:lnSpc>
              <a:buNone/>
            </a:pPr>
            <a:endParaRPr lang="fr-BE" altLang="fr-FR" sz="1600" b="1" dirty="0">
              <a:solidFill>
                <a:schemeClr val="bg2">
                  <a:lumMod val="50000"/>
                </a:schemeClr>
              </a:solidFill>
              <a:latin typeface="Courier New" panose="02070309020205020404" pitchFamily="49" charset="0"/>
              <a:cs typeface="Courier New" panose="02070309020205020404" pitchFamily="49" charset="0"/>
            </a:endParaRPr>
          </a:p>
          <a:p>
            <a:pPr lvl="1">
              <a:lnSpc>
                <a:spcPct val="80000"/>
              </a:lnSpc>
              <a:buNone/>
            </a:pPr>
            <a:endParaRPr lang="fr-BE" altLang="fr-FR" sz="1600" b="1" dirty="0">
              <a:solidFill>
                <a:schemeClr val="bg2">
                  <a:lumMod val="50000"/>
                </a:schemeClr>
              </a:solidFill>
              <a:latin typeface="Courier New" panose="02070309020205020404" pitchFamily="49" charset="0"/>
              <a:cs typeface="Courier New" panose="02070309020205020404" pitchFamily="49" charset="0"/>
            </a:endParaRPr>
          </a:p>
          <a:p>
            <a:pPr lvl="1">
              <a:lnSpc>
                <a:spcPct val="80000"/>
              </a:lnSpc>
              <a:buNone/>
            </a:pPr>
            <a:r>
              <a:rPr lang="fr-BE" altLang="fr-FR" sz="1600" b="1" dirty="0">
                <a:solidFill>
                  <a:schemeClr val="bg2">
                    <a:lumMod val="50000"/>
                  </a:schemeClr>
                </a:solidFill>
                <a:latin typeface="Courier New" panose="02070309020205020404" pitchFamily="49" charset="0"/>
                <a:cs typeface="Courier New" panose="02070309020205020404" pitchFamily="49" charset="0"/>
              </a:rPr>
              <a:t>Procédure PL/SQL terminée.</a:t>
            </a:r>
          </a:p>
          <a:p>
            <a:pPr marL="0" indent="0">
              <a:buNone/>
            </a:pPr>
            <a:endParaRPr lang="fr-BE" sz="1800" dirty="0"/>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3045665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0" y="2051999"/>
            <a:ext cx="7643309" cy="4412596"/>
          </a:xfrm>
        </p:spPr>
        <p:txBody>
          <a:bodyPr anchor="t">
            <a:normAutofit fontScale="25000" lnSpcReduction="20000"/>
          </a:bodyPr>
          <a:lstStyle/>
          <a:p>
            <a:pPr marL="0" indent="0">
              <a:buNone/>
            </a:pPr>
            <a:r>
              <a:rPr lang="fr-BE"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    Méthodes first et last</a:t>
            </a:r>
          </a:p>
          <a:p>
            <a:pPr marL="0" indent="0">
              <a:buNone/>
            </a:pPr>
            <a:endParaRPr lang="fr-BE" sz="1800" dirty="0"/>
          </a:p>
          <a:p>
            <a:pPr>
              <a:lnSpc>
                <a:spcPct val="120000"/>
              </a:lnSpc>
              <a:spcBef>
                <a:spcPts val="0"/>
              </a:spcBef>
              <a:buNone/>
            </a:pPr>
            <a:endParaRPr lang="fr-BE" altLang="fr-FR" sz="4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60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60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altLang="fr-FR" sz="60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endPar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60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60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FOR i IN </a:t>
            </a: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altLang="fr-FR" sz="60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LOOP</a:t>
            </a: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60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60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).nom);</a:t>
            </a:r>
            <a:endPar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endPar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END;</a:t>
            </a:r>
          </a:p>
          <a:p>
            <a:pPr>
              <a:lnSpc>
                <a:spcPct val="120000"/>
              </a:lnSpc>
              <a:spcBef>
                <a:spcPts val="0"/>
              </a:spcBef>
              <a:buNone/>
            </a:pPr>
            <a:endParaRPr lang="fr-BE" alt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ORA-06502: PL/SQL : erreur numérique ou erreur sur une valeur</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Procédure PL/SQL terminée avec succès.</a:t>
            </a:r>
          </a:p>
          <a:p>
            <a:pPr>
              <a:lnSpc>
                <a:spcPct val="120000"/>
              </a:lnSpc>
              <a:spcBef>
                <a:spcPts val="0"/>
              </a:spcBef>
              <a:buNone/>
            </a:pPr>
            <a:r>
              <a:rPr lang="fr-FR" altLang="fr-FR"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Si la collection est vide, FIRST et LAST donnent NULL</a:t>
            </a:r>
            <a:endParaRPr lang="fr-BE" altLang="fr-FR"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1051948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0" y="2051999"/>
            <a:ext cx="7643309" cy="4412596"/>
          </a:xfrm>
        </p:spPr>
        <p:txBody>
          <a:bodyPr anchor="t">
            <a:normAutofit fontScale="25000" lnSpcReduction="20000"/>
          </a:bodyPr>
          <a:lstStyle/>
          <a:p>
            <a:pPr marL="0" indent="0">
              <a:buNone/>
            </a:pPr>
            <a:r>
              <a:rPr lang="fr-BE"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    Méthodes first et last</a:t>
            </a:r>
          </a:p>
          <a:p>
            <a:pPr marL="0" indent="0">
              <a:buNone/>
            </a:pPr>
            <a:endParaRPr lang="fr-BE" sz="1800" dirty="0"/>
          </a:p>
          <a:p>
            <a:pPr>
              <a:lnSpc>
                <a:spcPct val="120000"/>
              </a:lnSpc>
              <a:spcBef>
                <a:spcPts val="0"/>
              </a:spcBef>
              <a:buNone/>
            </a:pPr>
            <a:endParaRPr lang="fr-BE" altLang="fr-FR" sz="4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TYPE </a:t>
            </a:r>
            <a:r>
              <a:rPr lang="fr-BE" sz="60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IS TABLE OF </a:t>
            </a:r>
            <a:r>
              <a:rPr lang="fr-BE" sz="60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sz="60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endPar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sz="60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sz="60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 </a:t>
            </a:r>
            <a:r>
              <a:rPr lang="fr-BE" sz="60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DBMS_OUTPUT.PUT_LINE('i'|| '/' || i || '/');</a:t>
            </a:r>
          </a:p>
          <a:p>
            <a:pPr>
              <a:lnSpc>
                <a:spcPct val="120000"/>
              </a:lnSpc>
              <a:spcBef>
                <a:spcPts val="0"/>
              </a:spcBef>
              <a:buNone/>
              <a:defRPr/>
            </a:pPr>
            <a:r>
              <a:rPr 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defRPr/>
            </a:pPr>
            <a:r>
              <a:rPr lang="fr-FR"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endPar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defRPr/>
            </a:pPr>
            <a:r>
              <a:rPr lang="fr-BE" sz="60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END;</a:t>
            </a:r>
          </a:p>
          <a:p>
            <a:pPr>
              <a:lnSpc>
                <a:spcPct val="120000"/>
              </a:lnSpc>
              <a:spcBef>
                <a:spcPts val="0"/>
              </a:spcBef>
              <a:buNone/>
              <a:defRPr/>
            </a:pPr>
            <a:endParaRPr lang="fr-BE" sz="6000" b="1" dirty="0">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defRPr/>
            </a:pPr>
            <a:r>
              <a:rPr lang="fr-BE"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i//</a:t>
            </a:r>
          </a:p>
          <a:p>
            <a:pPr>
              <a:lnSpc>
                <a:spcPct val="120000"/>
              </a:lnSpc>
              <a:spcBef>
                <a:spcPts val="0"/>
              </a:spcBef>
              <a:buNone/>
              <a:defRPr/>
            </a:pPr>
            <a:r>
              <a:rPr lang="fr-BE"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Procédure PL/SQL terminée avec succès.</a:t>
            </a:r>
          </a:p>
          <a:p>
            <a:pPr>
              <a:lnSpc>
                <a:spcPct val="120000"/>
              </a:lnSpc>
              <a:spcBef>
                <a:spcPts val="0"/>
              </a:spcBef>
              <a:buNone/>
            </a:pPr>
            <a:r>
              <a:rPr lang="fr-FR" altLang="fr-FR"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Si la collection est vide, FIRST et LAST donnent NULL</a:t>
            </a:r>
            <a:endParaRPr lang="fr-BE" altLang="fr-FR"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2041628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p:txBody>
          <a:bodyPr anchor="t">
            <a:normAutofit fontScale="62500" lnSpcReduction="20000"/>
          </a:bodyPr>
          <a:lstStyle/>
          <a:p>
            <a:pPr marL="0" indent="0">
              <a:buNone/>
            </a:pPr>
            <a:r>
              <a:rPr lang="fr-BE" sz="3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Méthode </a:t>
            </a:r>
            <a:r>
              <a:rPr lang="fr-BE" sz="38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next</a:t>
            </a:r>
            <a:endParaRPr lang="fr-BE" sz="3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nSpc>
                <a:spcPct val="120000"/>
              </a:lnSpc>
              <a:spcBef>
                <a:spcPts val="0"/>
              </a:spcBef>
              <a:buNone/>
              <a:defRPr/>
            </a:pPr>
            <a:endParaRPr lang="fr-FR" b="1" dirty="0">
              <a:solidFill>
                <a:schemeClr val="folHlink"/>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FR" sz="2600" b="1" dirty="0">
                <a:solidFill>
                  <a:schemeClr val="tx2">
                    <a:lumMod val="50000"/>
                  </a:schemeClr>
                </a:solidFill>
                <a:latin typeface="Courier New" panose="02070309020205020404" pitchFamily="49" charset="0"/>
                <a:cs typeface="Courier New" panose="02070309020205020404" pitchFamily="49" charset="0"/>
              </a:rPr>
              <a:t>-- indices non consécutifs</a:t>
            </a:r>
            <a:endParaRPr lang="fr-BE" sz="2600" b="1" dirty="0">
              <a:solidFill>
                <a:schemeClr val="tx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DECLARE</a:t>
            </a: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  TYPE </a:t>
            </a:r>
            <a:r>
              <a:rPr lang="fr-BE" sz="2600" b="1" dirty="0" err="1">
                <a:solidFill>
                  <a:schemeClr val="tx2">
                    <a:lumMod val="50000"/>
                  </a:schemeClr>
                </a:solidFill>
                <a:latin typeface="Courier New" panose="02070309020205020404" pitchFamily="49" charset="0"/>
                <a:cs typeface="Courier New" panose="02070309020205020404" pitchFamily="49" charset="0"/>
              </a:rPr>
              <a:t>TableEmployes</a:t>
            </a:r>
            <a:r>
              <a:rPr lang="fr-BE" sz="2600" b="1" dirty="0">
                <a:solidFill>
                  <a:schemeClr val="tx2">
                    <a:lumMod val="50000"/>
                  </a:schemeClr>
                </a:solidFill>
                <a:latin typeface="Courier New" panose="02070309020205020404" pitchFamily="49" charset="0"/>
                <a:cs typeface="Courier New" panose="02070309020205020404" pitchFamily="49" charset="0"/>
              </a:rPr>
              <a:t> IS TABLE OF </a:t>
            </a:r>
            <a:r>
              <a:rPr lang="fr-BE" sz="2600" b="1" dirty="0" err="1" smtClean="0">
                <a:solidFill>
                  <a:schemeClr val="tx2">
                    <a:lumMod val="50000"/>
                  </a:schemeClr>
                </a:solidFill>
                <a:latin typeface="Courier New" panose="02070309020205020404" pitchFamily="49" charset="0"/>
                <a:cs typeface="Courier New" panose="02070309020205020404" pitchFamily="49" charset="0"/>
              </a:rPr>
              <a:t>Employes.bareme%TYPE</a:t>
            </a:r>
            <a:r>
              <a:rPr lang="fr-BE" sz="2600" b="1" dirty="0" smtClean="0">
                <a:solidFill>
                  <a:schemeClr val="tx2">
                    <a:lumMod val="50000"/>
                  </a:schemeClr>
                </a:solidFill>
                <a:latin typeface="Courier New" panose="02070309020205020404" pitchFamily="49" charset="0"/>
                <a:cs typeface="Courier New" panose="02070309020205020404" pitchFamily="49" charset="0"/>
              </a:rPr>
              <a:t> </a:t>
            </a:r>
            <a:endParaRPr lang="fr-BE" sz="2600" b="1" dirty="0">
              <a:solidFill>
                <a:schemeClr val="tx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    INDEX BY VARCHAR2(10);</a:t>
            </a: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  </a:t>
            </a:r>
            <a:r>
              <a:rPr lang="fr-BE" sz="2600" b="1" dirty="0" err="1">
                <a:solidFill>
                  <a:schemeClr val="tx2">
                    <a:lumMod val="50000"/>
                  </a:schemeClr>
                </a:solidFill>
                <a:latin typeface="Courier New" panose="02070309020205020404" pitchFamily="49" charset="0"/>
                <a:cs typeface="Courier New" panose="02070309020205020404" pitchFamily="49" charset="0"/>
              </a:rPr>
              <a:t>LesEmployes</a:t>
            </a:r>
            <a:r>
              <a:rPr lang="fr-BE" sz="2600" b="1" dirty="0">
                <a:solidFill>
                  <a:schemeClr val="tx2">
                    <a:lumMod val="50000"/>
                  </a:schemeClr>
                </a:solidFill>
                <a:latin typeface="Courier New" panose="02070309020205020404" pitchFamily="49" charset="0"/>
                <a:cs typeface="Courier New" panose="02070309020205020404" pitchFamily="49" charset="0"/>
              </a:rPr>
              <a:t> </a:t>
            </a:r>
            <a:r>
              <a:rPr lang="fr-BE" sz="2600" b="1" dirty="0" err="1">
                <a:solidFill>
                  <a:schemeClr val="tx2">
                    <a:lumMod val="50000"/>
                  </a:schemeClr>
                </a:solidFill>
                <a:latin typeface="Courier New" panose="02070309020205020404" pitchFamily="49" charset="0"/>
                <a:cs typeface="Courier New" panose="02070309020205020404" pitchFamily="49" charset="0"/>
              </a:rPr>
              <a:t>TableEmployes</a:t>
            </a:r>
            <a:r>
              <a:rPr lang="fr-BE" sz="2600" b="1" dirty="0">
                <a:solidFill>
                  <a:schemeClr val="tx2">
                    <a:lumMod val="50000"/>
                  </a:schemeClr>
                </a:solidFill>
                <a:latin typeface="Courier New" panose="02070309020205020404" pitchFamily="49" charset="0"/>
                <a:cs typeface="Courier New" panose="02070309020205020404" pitchFamily="49" charset="0"/>
              </a:rPr>
              <a:t>;</a:t>
            </a: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BEGIN  				</a:t>
            </a: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  FOR </a:t>
            </a:r>
            <a:r>
              <a:rPr lang="fr-BE" sz="2600" b="1" dirty="0" err="1">
                <a:solidFill>
                  <a:schemeClr val="tx2">
                    <a:lumMod val="50000"/>
                  </a:schemeClr>
                </a:solidFill>
                <a:latin typeface="Courier New" panose="02070309020205020404" pitchFamily="49" charset="0"/>
                <a:cs typeface="Courier New" panose="02070309020205020404" pitchFamily="49" charset="0"/>
              </a:rPr>
              <a:t>UnEmploye</a:t>
            </a:r>
            <a:r>
              <a:rPr lang="fr-BE" sz="2600" b="1" dirty="0">
                <a:solidFill>
                  <a:schemeClr val="tx2">
                    <a:lumMod val="50000"/>
                  </a:schemeClr>
                </a:solidFill>
                <a:latin typeface="Courier New" panose="02070309020205020404" pitchFamily="49" charset="0"/>
                <a:cs typeface="Courier New" panose="02070309020205020404" pitchFamily="49" charset="0"/>
              </a:rPr>
              <a:t> IN (SELECT * FROM </a:t>
            </a:r>
            <a:r>
              <a:rPr lang="fr-BE" sz="2600" b="1" dirty="0" err="1">
                <a:solidFill>
                  <a:schemeClr val="tx2">
                    <a:lumMod val="50000"/>
                  </a:schemeClr>
                </a:solidFill>
                <a:latin typeface="Courier New" panose="02070309020205020404" pitchFamily="49" charset="0"/>
                <a:cs typeface="Courier New" panose="02070309020205020404" pitchFamily="49" charset="0"/>
              </a:rPr>
              <a:t>Emp</a:t>
            </a:r>
            <a:r>
              <a:rPr lang="fr-BE" sz="2600" b="1" dirty="0">
                <a:solidFill>
                  <a:schemeClr val="tx2">
                    <a:lumMod val="50000"/>
                  </a:schemeClr>
                </a:solidFill>
                <a:latin typeface="Courier New" panose="02070309020205020404" pitchFamily="49" charset="0"/>
                <a:cs typeface="Courier New" panose="02070309020205020404" pitchFamily="49" charset="0"/>
              </a:rPr>
              <a:t>) LOOP</a:t>
            </a: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    </a:t>
            </a:r>
            <a:r>
              <a:rPr lang="fr-BE" sz="2600" b="1" dirty="0" err="1" smtClean="0">
                <a:solidFill>
                  <a:schemeClr val="tx2">
                    <a:lumMod val="50000"/>
                  </a:schemeClr>
                </a:solidFill>
                <a:latin typeface="Courier New" panose="02070309020205020404" pitchFamily="49" charset="0"/>
                <a:cs typeface="Courier New" panose="02070309020205020404" pitchFamily="49" charset="0"/>
              </a:rPr>
              <a:t>LesEmployes</a:t>
            </a:r>
            <a:r>
              <a:rPr lang="fr-BE" sz="2600" b="1" dirty="0" smtClean="0">
                <a:solidFill>
                  <a:schemeClr val="tx2">
                    <a:lumMod val="50000"/>
                  </a:schemeClr>
                </a:solidFill>
                <a:latin typeface="Courier New" panose="02070309020205020404" pitchFamily="49" charset="0"/>
                <a:cs typeface="Courier New" panose="02070309020205020404" pitchFamily="49" charset="0"/>
              </a:rPr>
              <a:t>(</a:t>
            </a:r>
            <a:r>
              <a:rPr lang="fr-BE" sz="2600" b="1" dirty="0" err="1" smtClean="0">
                <a:solidFill>
                  <a:schemeClr val="tx2">
                    <a:lumMod val="50000"/>
                  </a:schemeClr>
                </a:solidFill>
                <a:latin typeface="Courier New" panose="02070309020205020404" pitchFamily="49" charset="0"/>
                <a:cs typeface="Courier New" panose="02070309020205020404" pitchFamily="49" charset="0"/>
              </a:rPr>
              <a:t>UnEmploye.nom</a:t>
            </a:r>
            <a:r>
              <a:rPr lang="fr-BE" sz="2600" b="1" dirty="0" smtClean="0">
                <a:solidFill>
                  <a:schemeClr val="tx2">
                    <a:lumMod val="50000"/>
                  </a:schemeClr>
                </a:solidFill>
                <a:latin typeface="Courier New" panose="02070309020205020404" pitchFamily="49" charset="0"/>
                <a:cs typeface="Courier New" panose="02070309020205020404" pitchFamily="49" charset="0"/>
              </a:rPr>
              <a:t>) </a:t>
            </a:r>
            <a:r>
              <a:rPr lang="fr-BE" sz="2600" b="1" dirty="0">
                <a:solidFill>
                  <a:schemeClr val="tx2">
                    <a:lumMod val="50000"/>
                  </a:schemeClr>
                </a:solidFill>
                <a:latin typeface="Courier New" panose="02070309020205020404" pitchFamily="49" charset="0"/>
                <a:cs typeface="Courier New" panose="02070309020205020404" pitchFamily="49" charset="0"/>
              </a:rPr>
              <a:t>:= </a:t>
            </a:r>
            <a:r>
              <a:rPr lang="fr-BE" sz="2600" b="1" dirty="0" err="1" smtClean="0">
                <a:solidFill>
                  <a:schemeClr val="tx2">
                    <a:lumMod val="50000"/>
                  </a:schemeClr>
                </a:solidFill>
                <a:latin typeface="Courier New" panose="02070309020205020404" pitchFamily="49" charset="0"/>
                <a:cs typeface="Courier New" panose="02070309020205020404" pitchFamily="49" charset="0"/>
              </a:rPr>
              <a:t>UnEmploye.bareme</a:t>
            </a:r>
            <a:r>
              <a:rPr lang="fr-BE" sz="2600" b="1" dirty="0" smtClean="0">
                <a:solidFill>
                  <a:schemeClr val="tx2">
                    <a:lumMod val="50000"/>
                  </a:schemeClr>
                </a:solidFill>
                <a:latin typeface="Courier New" panose="02070309020205020404" pitchFamily="49" charset="0"/>
                <a:cs typeface="Courier New" panose="02070309020205020404" pitchFamily="49" charset="0"/>
              </a:rPr>
              <a:t>;</a:t>
            </a:r>
            <a:endParaRPr lang="fr-BE" sz="2600" b="1" dirty="0">
              <a:solidFill>
                <a:schemeClr val="tx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  END LOOP; </a:t>
            </a:r>
          </a:p>
          <a:p>
            <a:pPr>
              <a:lnSpc>
                <a:spcPct val="120000"/>
              </a:lnSpc>
              <a:spcBef>
                <a:spcPts val="0"/>
              </a:spcBef>
              <a:buNone/>
              <a:defRPr/>
            </a:pPr>
            <a:r>
              <a:rPr lang="fr-FR" sz="2600" b="1" dirty="0">
                <a:solidFill>
                  <a:schemeClr val="tx2">
                    <a:lumMod val="50000"/>
                  </a:schemeClr>
                </a:solidFill>
                <a:latin typeface="Courier New" panose="02070309020205020404" pitchFamily="49" charset="0"/>
                <a:cs typeface="Courier New" panose="02070309020205020404" pitchFamily="49" charset="0"/>
              </a:rPr>
              <a:t>EXCEPTION</a:t>
            </a:r>
          </a:p>
          <a:p>
            <a:pPr>
              <a:lnSpc>
                <a:spcPct val="120000"/>
              </a:lnSpc>
              <a:spcBef>
                <a:spcPts val="0"/>
              </a:spcBef>
              <a:buNone/>
              <a:defRPr/>
            </a:pPr>
            <a:r>
              <a:rPr lang="fr-FR" sz="2600" b="1" dirty="0">
                <a:solidFill>
                  <a:schemeClr val="tx2">
                    <a:lumMod val="50000"/>
                  </a:schemeClr>
                </a:solidFill>
                <a:latin typeface="Courier New" panose="02070309020205020404" pitchFamily="49" charset="0"/>
                <a:cs typeface="Courier New" panose="02070309020205020404" pitchFamily="49" charset="0"/>
              </a:rPr>
              <a:t>  WHEN OTHERS THEN DBMS_OUTPUT.PUT_LINE (SQLERRM);</a:t>
            </a:r>
            <a:endParaRPr lang="fr-BE" sz="2600" b="1" dirty="0">
              <a:solidFill>
                <a:schemeClr val="tx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2600" b="1" dirty="0">
                <a:solidFill>
                  <a:schemeClr val="tx2">
                    <a:lumMod val="50000"/>
                  </a:schemeClr>
                </a:solidFill>
                <a:latin typeface="Courier New" panose="02070309020205020404" pitchFamily="49" charset="0"/>
                <a:cs typeface="Courier New" panose="02070309020205020404" pitchFamily="49" charset="0"/>
              </a:rPr>
              <a:t>END; </a:t>
            </a:r>
          </a:p>
          <a:p>
            <a:pPr>
              <a:lnSpc>
                <a:spcPct val="120000"/>
              </a:lnSpc>
              <a:spcBef>
                <a:spcPts val="0"/>
              </a:spcBef>
              <a:buNone/>
              <a:defRPr/>
            </a:pPr>
            <a:endParaRPr lang="fr-FR" sz="2600" b="1" dirty="0">
              <a:solidFill>
                <a:schemeClr val="tx2">
                  <a:lumMod val="50000"/>
                </a:schemeClr>
              </a:solidFill>
              <a:latin typeface="Courier New" panose="02070309020205020404" pitchFamily="49" charset="0"/>
              <a:cs typeface="Courier New" panose="02070309020205020404" pitchFamily="49" charset="0"/>
            </a:endParaRPr>
          </a:p>
          <a:p>
            <a:pPr>
              <a:lnSpc>
                <a:spcPct val="120000"/>
              </a:lnSpc>
              <a:spcBef>
                <a:spcPts val="0"/>
              </a:spcBef>
              <a:buNone/>
              <a:defRPr/>
            </a:pPr>
            <a:r>
              <a:rPr lang="fr-BE" sz="2600" b="1" dirty="0">
                <a:solidFill>
                  <a:schemeClr val="bg2">
                    <a:lumMod val="50000"/>
                  </a:schemeClr>
                </a:solidFill>
                <a:latin typeface="Courier New" panose="02070309020205020404" pitchFamily="49" charset="0"/>
                <a:cs typeface="Courier New" panose="02070309020205020404" pitchFamily="49" charset="0"/>
              </a:rPr>
              <a:t>Procédure PL/SQL terminée avec succès.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213116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1" y="2051998"/>
            <a:ext cx="7020000" cy="4433861"/>
          </a:xfrm>
        </p:spPr>
        <p:txBody>
          <a:bodyPr anchor="t">
            <a:normAutofit fontScale="25000" lnSpcReduction="20000"/>
          </a:bodyPr>
          <a:lstStyle/>
          <a:p>
            <a:pPr marL="0" indent="0">
              <a:buNone/>
            </a:pPr>
            <a:r>
              <a:rPr lang="fr-BE"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Méthode </a:t>
            </a:r>
            <a:r>
              <a:rPr lang="fr-BE" sz="9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next</a:t>
            </a:r>
            <a:endParaRPr lang="fr-BE"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nSpc>
                <a:spcPct val="120000"/>
              </a:lnSpc>
              <a:spcBef>
                <a:spcPts val="0"/>
              </a:spcBef>
              <a:buNone/>
              <a:defRPr/>
            </a:pPr>
            <a:endParaRPr lang="fr-FR" b="1" dirty="0">
              <a:solidFill>
                <a:schemeClr val="folHlink"/>
              </a:solidFill>
              <a:latin typeface="Courier New" panose="02070309020205020404" pitchFamily="49" charset="0"/>
              <a:cs typeface="Courier New" panose="02070309020205020404" pitchFamily="49" charset="0"/>
            </a:endParaRPr>
          </a:p>
          <a:p>
            <a:pPr>
              <a:lnSpc>
                <a:spcPct val="120000"/>
              </a:lnSpc>
              <a:spcBef>
                <a:spcPts val="0"/>
              </a:spcBef>
              <a:buNone/>
            </a:pPr>
            <a:r>
              <a:rPr lang="fr-FR"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indices non consécutifs</a:t>
            </a:r>
            <a:endPar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56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56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Employes.bareme%TYPE</a:t>
            </a:r>
            <a:r>
              <a:rPr lang="fr-BE" altLang="fr-FR" sz="56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endPar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INDEX BY VARCHAR2(10);</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56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56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VARCHAR2(10);</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BEGIN  				</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FOR </a:t>
            </a:r>
            <a:r>
              <a:rPr lang="fr-BE" altLang="fr-FR" sz="56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UnEmploye</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IN (SELECT * FROM </a:t>
            </a:r>
            <a:r>
              <a:rPr lang="fr-BE" altLang="fr-FR" sz="56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Employes</a:t>
            </a:r>
            <a:r>
              <a:rPr lang="fr-BE" altLang="fr-FR" sz="56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LOOP</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56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56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a:t>
            </a:r>
            <a:r>
              <a:rPr lang="fr-BE" altLang="fr-FR" sz="56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UnEmploye.nom</a:t>
            </a:r>
            <a:r>
              <a:rPr lang="fr-BE" altLang="fr-FR" sz="56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5600" b="1" dirty="0" err="1"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UnEmploye.bareme</a:t>
            </a:r>
            <a:r>
              <a:rPr lang="fr-BE" altLang="fr-FR" sz="5600" b="1" dirty="0" smtClean="0">
                <a:solidFill>
                  <a:schemeClr val="tx2">
                    <a:lumMod val="50000"/>
                  </a:schemeClr>
                </a:solidFill>
                <a:latin typeface="Courier New" panose="02070309020205020404" pitchFamily="49" charset="0"/>
                <a:ea typeface="Verdana" pitchFamily="34" charset="0"/>
                <a:cs typeface="Courier New" panose="02070309020205020404" pitchFamily="49" charset="0"/>
              </a:rPr>
              <a:t>;</a:t>
            </a:r>
            <a:endPar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 </a:t>
            </a:r>
            <a:r>
              <a:rPr lang="fr-BE" altLang="fr-FR" sz="56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LesEmployes.FIRST</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WHILE i IS NOT NULL LOOP</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DBMS_OUTPUT.PUT_LINE(i || ' : ' || </a:t>
            </a:r>
            <a:r>
              <a:rPr lang="fr-BE" altLang="fr-FR" sz="5600" b="1" dirty="0" err="1">
                <a:solidFill>
                  <a:schemeClr val="tx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(i));</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i := </a:t>
            </a:r>
            <a:r>
              <a:rPr lang="fr-BE" altLang="fr-FR" sz="5600" b="1" dirty="0" err="1">
                <a:solidFill>
                  <a:schemeClr val="bg2">
                    <a:lumMod val="50000"/>
                  </a:schemeClr>
                </a:solidFill>
                <a:latin typeface="Courier New" panose="02070309020205020404" pitchFamily="49" charset="0"/>
                <a:ea typeface="Verdana" pitchFamily="34" charset="0"/>
                <a:cs typeface="Courier New" panose="02070309020205020404" pitchFamily="49" charset="0"/>
              </a:rPr>
              <a:t>LesEmployes.NEXT</a:t>
            </a:r>
            <a:r>
              <a:rPr lang="fr-BE" altLang="fr-FR" sz="56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  WHEN OTHERS THEN DBMS_OUTPUT.PUT_LINE (SQLERRM);</a:t>
            </a:r>
          </a:p>
          <a:p>
            <a:pPr>
              <a:lnSpc>
                <a:spcPct val="120000"/>
              </a:lnSpc>
              <a:spcBef>
                <a:spcPts val="0"/>
              </a:spcBef>
              <a:buNone/>
            </a:pPr>
            <a:r>
              <a:rPr lang="fr-BE" altLang="fr-FR" sz="5600" b="1" dirty="0">
                <a:solidFill>
                  <a:schemeClr val="tx2">
                    <a:lumMod val="50000"/>
                  </a:schemeClr>
                </a:solidFill>
                <a:latin typeface="Courier New" panose="02070309020205020404" pitchFamily="49" charset="0"/>
                <a:ea typeface="Verdana" pitchFamily="34" charset="0"/>
                <a:cs typeface="Courier New" panose="02070309020205020404" pitchFamily="49" charset="0"/>
              </a:rPr>
              <a:t>END;</a:t>
            </a:r>
            <a:endParaRPr lang="fr-BE" sz="5600" dirty="0">
              <a:solidFill>
                <a:schemeClr val="tx2">
                  <a:lumMod val="50000"/>
                </a:schemeClr>
              </a:solidFill>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247346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a:xfrm>
            <a:off x="1043491" y="2051998"/>
            <a:ext cx="7020000" cy="4433861"/>
          </a:xfrm>
        </p:spPr>
        <p:txBody>
          <a:bodyPr anchor="t">
            <a:normAutofit fontScale="25000" lnSpcReduction="20000"/>
          </a:bodyPr>
          <a:lstStyle/>
          <a:p>
            <a:pPr marL="0" indent="0">
              <a:buNone/>
            </a:pPr>
            <a:r>
              <a:rPr lang="fr-BE"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Méthode </a:t>
            </a:r>
            <a:r>
              <a:rPr lang="fr-BE" sz="96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next</a:t>
            </a:r>
            <a:endParaRPr lang="fr-BE"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nSpc>
                <a:spcPct val="120000"/>
              </a:lnSpc>
              <a:spcBef>
                <a:spcPts val="0"/>
              </a:spcBef>
              <a:buNone/>
              <a:defRPr/>
            </a:pPr>
            <a:endParaRPr lang="fr-FR" b="1" dirty="0">
              <a:solidFill>
                <a:schemeClr val="folHlink"/>
              </a:solidFill>
              <a:latin typeface="Courier New" panose="02070309020205020404" pitchFamily="49" charset="0"/>
              <a:cs typeface="Courier New" panose="02070309020205020404" pitchFamily="49" charset="0"/>
            </a:endParaRPr>
          </a:p>
          <a:p>
            <a:pPr>
              <a:lnSpc>
                <a:spcPct val="80000"/>
              </a:lnSpc>
              <a:buNone/>
            </a:pPr>
            <a:endPar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endParaRP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BEART : 90000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BERTHIER : 67000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BOHRINGER : 66000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CELARIE : 80000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CLAVIER : 65000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CURTIS : 70000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DE NIRO : 88000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HOFFMAN : 60000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LAFONT : 90000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LHERMITTE : 56700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MONROE : </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MOORE : 54000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REDFORD : 99000</a:t>
            </a: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STALLONE : 95000</a:t>
            </a:r>
          </a:p>
          <a:p>
            <a:pPr>
              <a:lnSpc>
                <a:spcPct val="80000"/>
              </a:lnSpc>
              <a:buNone/>
            </a:pPr>
            <a:endPar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endParaRPr>
          </a:p>
          <a:p>
            <a:pPr>
              <a:lnSpc>
                <a:spcPct val="80000"/>
              </a:lnSpc>
              <a:buNone/>
            </a:pPr>
            <a:endPar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endParaRPr>
          </a:p>
          <a:p>
            <a:pPr>
              <a:lnSpc>
                <a:spcPct val="80000"/>
              </a:lnSpc>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Procédure PL/SQL terminée.</a:t>
            </a:r>
            <a:endPar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3657925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800" dirty="0"/>
              <a:t>Aperçu du contenu du PL/SQL</a:t>
            </a:r>
          </a:p>
        </p:txBody>
      </p:sp>
      <p:sp>
        <p:nvSpPr>
          <p:cNvPr id="3" name="Espace réservé du contenu 2"/>
          <p:cNvSpPr>
            <a:spLocks noGrp="1"/>
          </p:cNvSpPr>
          <p:nvPr>
            <p:ph idx="1"/>
          </p:nvPr>
        </p:nvSpPr>
        <p:spPr>
          <a:xfrm>
            <a:off x="1043491" y="2051998"/>
            <a:ext cx="7020000" cy="4242475"/>
          </a:xfrm>
        </p:spPr>
        <p:txBody>
          <a:bodyPr anchor="ctr">
            <a:normAutofit lnSpcReduction="10000"/>
          </a:bodyPr>
          <a:lstStyle/>
          <a:p>
            <a:pPr marL="514350" indent="-514350">
              <a:buFont typeface="+mj-lt"/>
              <a:buAutoNum type="arabicPeriod"/>
            </a:pPr>
            <a:r>
              <a:rPr lang="fr-BE" dirty="0"/>
              <a:t>PL/SQL : Généralités</a:t>
            </a:r>
          </a:p>
          <a:p>
            <a:pPr marL="514350" indent="-514350">
              <a:buFont typeface="+mj-lt"/>
              <a:buAutoNum type="arabicPeriod"/>
            </a:pPr>
            <a:r>
              <a:rPr lang="fr-BE" dirty="0"/>
              <a:t>Les types de données et les variables</a:t>
            </a:r>
          </a:p>
          <a:p>
            <a:pPr marL="514350" indent="-514350">
              <a:buFont typeface="+mj-lt"/>
              <a:buAutoNum type="arabicPeriod"/>
            </a:pPr>
            <a:r>
              <a:rPr lang="fr-BE" dirty="0"/>
              <a:t>Les structures de contrôle</a:t>
            </a:r>
          </a:p>
          <a:p>
            <a:pPr marL="514350" indent="-514350">
              <a:buFont typeface="+mj-lt"/>
              <a:buAutoNum type="arabicPeriod"/>
            </a:pPr>
            <a:r>
              <a:rPr lang="fr-BE" dirty="0"/>
              <a:t>Les exceptions</a:t>
            </a:r>
          </a:p>
          <a:p>
            <a:pPr marL="514350" indent="-514350">
              <a:buFont typeface="+mj-lt"/>
              <a:buAutoNum type="arabicPeriod"/>
            </a:pPr>
            <a:r>
              <a:rPr lang="fr-BE" dirty="0"/>
              <a:t>Les collections</a:t>
            </a:r>
          </a:p>
          <a:p>
            <a:pPr marL="514350" indent="-514350">
              <a:buFont typeface="+mj-lt"/>
              <a:buAutoNum type="arabicPeriod"/>
            </a:pPr>
            <a:r>
              <a:rPr lang="fr-BE" dirty="0"/>
              <a:t>Des records aux collections </a:t>
            </a:r>
            <a:r>
              <a:rPr lang="fr-BE" dirty="0" err="1"/>
              <a:t>bulk</a:t>
            </a:r>
            <a:endParaRPr lang="fr-BE" dirty="0"/>
          </a:p>
          <a:p>
            <a:pPr marL="514350" indent="-514350">
              <a:buFont typeface="+mj-lt"/>
              <a:buAutoNum type="arabicPeriod"/>
            </a:pPr>
            <a:r>
              <a:rPr lang="fr-BE" dirty="0"/>
              <a:t>Les procédures et les fonctions</a:t>
            </a:r>
          </a:p>
          <a:p>
            <a:pPr marL="514350" indent="-514350">
              <a:buFont typeface="+mj-lt"/>
              <a:buAutoNum type="arabicPeriod"/>
            </a:pPr>
            <a:r>
              <a:rPr lang="fr-BE" dirty="0"/>
              <a:t>Les packages</a:t>
            </a:r>
          </a:p>
          <a:p>
            <a:pPr marL="514350" indent="-514350">
              <a:buFont typeface="+mj-lt"/>
              <a:buAutoNum type="arabicPeriod"/>
            </a:pPr>
            <a:r>
              <a:rPr lang="fr-BE" dirty="0"/>
              <a:t>Les curseurs</a:t>
            </a:r>
          </a:p>
          <a:p>
            <a:pPr marL="514350" indent="-514350">
              <a:buFont typeface="+mj-lt"/>
              <a:buAutoNum type="arabicPeriod"/>
            </a:pPr>
            <a:r>
              <a:rPr lang="fr-BE" dirty="0"/>
              <a:t>Les déclencheurs</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2873378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1. Définir des types collections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5.    Méthode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delete</a:t>
            </a: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endParaRPr lang="fr-BE" dirty="0"/>
          </a:p>
          <a:p>
            <a:pPr marL="457200" indent="-457200">
              <a:buFont typeface="Wingdings" panose="05000000000000000000" pitchFamily="2" charset="2"/>
              <a:buChar char="Ø"/>
            </a:pPr>
            <a:r>
              <a:rPr lang="fr-B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DELETE</a:t>
            </a:r>
            <a:r>
              <a:rPr lang="fr-BE" dirty="0"/>
              <a:t> supprime tous les éléments d'une collection</a:t>
            </a:r>
          </a:p>
          <a:p>
            <a:pPr marL="457200" indent="-457200">
              <a:buFont typeface="Wingdings" panose="05000000000000000000" pitchFamily="2" charset="2"/>
              <a:buChar char="Ø"/>
            </a:pPr>
            <a:r>
              <a:rPr lang="fr-B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DELETE(n)</a:t>
            </a:r>
            <a:r>
              <a:rPr lang="fr-BE" dirty="0"/>
              <a:t> supprime le n</a:t>
            </a:r>
            <a:r>
              <a:rPr lang="fr-BE" baseline="30000" dirty="0"/>
              <a:t>ième</a:t>
            </a:r>
            <a:r>
              <a:rPr lang="fr-BE" dirty="0"/>
              <a:t> élément d'une table.  Si n est </a:t>
            </a:r>
            <a:r>
              <a:rPr lang="fr-BE" dirty="0" err="1"/>
              <a:t>null</a:t>
            </a:r>
            <a:r>
              <a:rPr lang="fr-BE" dirty="0"/>
              <a:t>, DELETE n'a pas d'effet</a:t>
            </a:r>
          </a:p>
          <a:p>
            <a:pPr marL="457200" indent="-457200">
              <a:buFont typeface="Wingdings" panose="05000000000000000000" pitchFamily="2" charset="2"/>
              <a:buChar char="Ø"/>
            </a:pPr>
            <a:r>
              <a:rPr lang="fr-BE"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DELETE(m, n) </a:t>
            </a:r>
            <a:r>
              <a:rPr lang="fr-BE" dirty="0"/>
              <a:t>supprime tous les éléments dans la </a:t>
            </a:r>
            <a:r>
              <a:rPr lang="fr-BE" dirty="0" err="1"/>
              <a:t>fouchette</a:t>
            </a:r>
            <a:r>
              <a:rPr lang="fr-BE" dirty="0"/>
              <a:t> </a:t>
            </a:r>
            <a:r>
              <a:rPr lang="fr-BE" dirty="0" err="1"/>
              <a:t>m..n</a:t>
            </a:r>
            <a:r>
              <a:rPr lang="fr-BE" dirty="0"/>
              <a:t>.  Si m est plus grand que n, DELETE(m, n) n'a pas d'effet.</a:t>
            </a:r>
          </a:p>
        </p:txBody>
      </p:sp>
      <p:sp>
        <p:nvSpPr>
          <p:cNvPr id="5" name="Espace réservé du pied de page 4"/>
          <p:cNvSpPr>
            <a:spLocks noGrp="1"/>
          </p:cNvSpPr>
          <p:nvPr>
            <p:ph type="ftr" sz="quarter" idx="11"/>
          </p:nvPr>
        </p:nvSpPr>
        <p:spPr/>
        <p:txBody>
          <a:bodyPr/>
          <a:lstStyle/>
          <a:p>
            <a:r>
              <a:rPr lang="fr-BE" dirty="0"/>
              <a:t>SGBD – PL/SQL – Chapitre 5 : Les collections / 2. Les méthodes associées aux collections</a:t>
            </a:r>
          </a:p>
        </p:txBody>
      </p:sp>
    </p:spTree>
    <p:extLst>
      <p:ext uri="{BB962C8B-B14F-4D97-AF65-F5344CB8AC3E}">
        <p14:creationId xmlns:p14="http://schemas.microsoft.com/office/powerpoint/2010/main" val="2547496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0727" y="720000"/>
            <a:ext cx="7049386" cy="1143000"/>
          </a:xfrm>
        </p:spPr>
        <p:txBody>
          <a:bodyPr>
            <a:noAutofit/>
          </a:bodyPr>
          <a:lstStyle/>
          <a:p>
            <a:pPr algn="ctr"/>
            <a:r>
              <a:rPr lang="fr-BE" sz="3600" dirty="0"/>
              <a:t>Chapitre 5. Les collections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Définir des types collections</a:t>
            </a:r>
          </a:p>
          <a:p>
            <a:pPr marL="514350" indent="-514350">
              <a:buFont typeface="+mj-lt"/>
              <a:buAutoNum type="arabicPeriod"/>
            </a:pPr>
            <a:r>
              <a:rPr lang="fr-BE" dirty="0"/>
              <a:t>Les méthodes associées aux collections</a:t>
            </a:r>
          </a:p>
          <a:p>
            <a:pPr marL="514350" indent="-514350">
              <a:buFont typeface="+mj-lt"/>
              <a:buAutoNum type="arabicPeriod"/>
            </a:pPr>
            <a:r>
              <a:rPr lang="fr-BE" dirty="0"/>
              <a:t>Exceptions en rapport avec l'utilisation des collections</a:t>
            </a:r>
          </a:p>
        </p:txBody>
      </p:sp>
      <p:sp>
        <p:nvSpPr>
          <p:cNvPr id="5" name="Espace réservé du pied de page 4"/>
          <p:cNvSpPr>
            <a:spLocks noGrp="1"/>
          </p:cNvSpPr>
          <p:nvPr>
            <p:ph type="ftr" sz="quarter" idx="11"/>
          </p:nvPr>
        </p:nvSpPr>
        <p:spPr/>
        <p:txBody>
          <a:bodyPr/>
          <a:lstStyle/>
          <a:p>
            <a:r>
              <a:rPr lang="fr-BE" dirty="0"/>
              <a:t>SGBD – PL/SQL – Chapitre 5 : Les collections</a:t>
            </a:r>
          </a:p>
        </p:txBody>
      </p:sp>
    </p:spTree>
    <p:extLst>
      <p:ext uri="{BB962C8B-B14F-4D97-AF65-F5344CB8AC3E}">
        <p14:creationId xmlns:p14="http://schemas.microsoft.com/office/powerpoint/2010/main" val="330766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3. Exceptions liées aux collections</a:t>
            </a:r>
          </a:p>
        </p:txBody>
      </p:sp>
      <p:sp>
        <p:nvSpPr>
          <p:cNvPr id="3" name="Espace réservé du contenu 2"/>
          <p:cNvSpPr>
            <a:spLocks noGrp="1"/>
          </p:cNvSpPr>
          <p:nvPr>
            <p:ph idx="1"/>
          </p:nvPr>
        </p:nvSpPr>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NO_DATA_FOUND</a:t>
            </a:r>
          </a:p>
          <a:p>
            <a:pPr marL="297180" lvl="1" indent="0">
              <a:buNone/>
            </a:pPr>
            <a:r>
              <a:rPr lang="fr-BE" sz="2400" dirty="0"/>
              <a:t>Un indice désigne un élément supprimé ou un élément qui n'existe pas dans une table PL/SQL</a:t>
            </a:r>
          </a:p>
          <a:p>
            <a:pPr marL="0" indent="0">
              <a:buNone/>
            </a:pPr>
            <a:endParaRPr lang="fr-BE" dirty="0"/>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VALUE_ERROR</a:t>
            </a:r>
          </a:p>
          <a:p>
            <a:pPr marL="297180" lvl="1" indent="0">
              <a:buNone/>
            </a:pPr>
            <a:r>
              <a:rPr lang="fr-BE" sz="2400" dirty="0"/>
              <a:t>Un indice est </a:t>
            </a:r>
            <a:r>
              <a:rPr lang="fr-BE" sz="2400" dirty="0" err="1"/>
              <a:t>null</a:t>
            </a:r>
            <a:r>
              <a:rPr lang="fr-BE" sz="2400" dirty="0"/>
              <a:t> ou ne peut être converti dans le type de l'indice</a:t>
            </a:r>
          </a:p>
        </p:txBody>
      </p:sp>
      <p:sp>
        <p:nvSpPr>
          <p:cNvPr id="5" name="Espace réservé du pied de page 4"/>
          <p:cNvSpPr>
            <a:spLocks noGrp="1"/>
          </p:cNvSpPr>
          <p:nvPr>
            <p:ph type="ftr" sz="quarter" idx="11"/>
          </p:nvPr>
        </p:nvSpPr>
        <p:spPr/>
        <p:txBody>
          <a:bodyPr/>
          <a:lstStyle/>
          <a:p>
            <a:r>
              <a:rPr lang="fr-BE" dirty="0"/>
              <a:t>SGBD – PL/SQL – Chapitre 5 : Les collections / 3. Exceptions liées aux collections</a:t>
            </a:r>
          </a:p>
        </p:txBody>
      </p:sp>
    </p:spTree>
    <p:extLst>
      <p:ext uri="{BB962C8B-B14F-4D97-AF65-F5344CB8AC3E}">
        <p14:creationId xmlns:p14="http://schemas.microsoft.com/office/powerpoint/2010/main" val="2970142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3. Exceptions liées aux collections</a:t>
            </a:r>
          </a:p>
        </p:txBody>
      </p:sp>
      <p:sp>
        <p:nvSpPr>
          <p:cNvPr id="3" name="Espace réservé du contenu 2"/>
          <p:cNvSpPr>
            <a:spLocks noGrp="1"/>
          </p:cNvSpPr>
          <p:nvPr>
            <p:ph idx="1"/>
          </p:nvPr>
        </p:nvSpPr>
        <p:spPr>
          <a:xfrm>
            <a:off x="1043491" y="2051998"/>
            <a:ext cx="7398760" cy="4433861"/>
          </a:xfrm>
        </p:spPr>
        <p:txBody>
          <a:bodyPr anchor="t">
            <a:normAutofit fontScale="25000" lnSpcReduction="20000"/>
          </a:bodyPr>
          <a:lstStyle/>
          <a:p>
            <a:pPr marL="0" indent="0">
              <a:buNone/>
            </a:pPr>
            <a:r>
              <a:rPr lang="fr-BE" sz="8000" dirty="0"/>
              <a:t>Exemple :</a:t>
            </a:r>
          </a:p>
          <a:p>
            <a:pPr>
              <a:lnSpc>
                <a:spcPct val="120000"/>
              </a:lnSpc>
              <a:spcBef>
                <a:spcPts val="0"/>
              </a:spcBef>
              <a:buNone/>
            </a:pPr>
            <a:endParaRPr lang="fr-BE" altLang="fr-FR" sz="4000" b="1" dirty="0">
              <a:solidFill>
                <a:srgbClr val="FF0000"/>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60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altLang="fr-FR" sz="60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FOR i IN LesEmployes.FIRST..</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LOOP</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60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).nom);</a:t>
            </a: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WHEN </a:t>
            </a:r>
            <a:r>
              <a:rPr lang="fr-FR"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VALUE_ERROR</a:t>
            </a:r>
            <a:r>
              <a:rPr lang="fr-FR"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THEN DBMS_OUTPUT.PUT_LINE (SQLERRM);</a:t>
            </a: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END;</a:t>
            </a:r>
          </a:p>
          <a:p>
            <a:pPr>
              <a:lnSpc>
                <a:spcPct val="120000"/>
              </a:lnSpc>
              <a:spcBef>
                <a:spcPts val="0"/>
              </a:spcBef>
              <a:buNone/>
            </a:pP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ORA-06502: PL/SQL : erreur numérique ou erreur sur une valeur</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Procédure PL/SQL terminée avec succès.</a:t>
            </a:r>
            <a:endParaRPr lang="fr-BE" sz="6000" dirty="0">
              <a:solidFill>
                <a:schemeClr val="bg2">
                  <a:lumMod val="50000"/>
                </a:schemeClr>
              </a:solidFill>
            </a:endParaRPr>
          </a:p>
        </p:txBody>
      </p:sp>
      <p:sp>
        <p:nvSpPr>
          <p:cNvPr id="5" name="Espace réservé du pied de page 4"/>
          <p:cNvSpPr>
            <a:spLocks noGrp="1"/>
          </p:cNvSpPr>
          <p:nvPr>
            <p:ph type="ftr" sz="quarter" idx="11"/>
          </p:nvPr>
        </p:nvSpPr>
        <p:spPr/>
        <p:txBody>
          <a:bodyPr/>
          <a:lstStyle/>
          <a:p>
            <a:r>
              <a:rPr lang="fr-BE" dirty="0"/>
              <a:t>SGBD – PL/SQL – Chapitre 5 : Les collections / 3. Exceptions liées aux collections</a:t>
            </a:r>
          </a:p>
        </p:txBody>
      </p:sp>
    </p:spTree>
    <p:extLst>
      <p:ext uri="{BB962C8B-B14F-4D97-AF65-F5344CB8AC3E}">
        <p14:creationId xmlns:p14="http://schemas.microsoft.com/office/powerpoint/2010/main" val="12418712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3. Exceptions liées aux collections</a:t>
            </a:r>
          </a:p>
        </p:txBody>
      </p:sp>
      <p:sp>
        <p:nvSpPr>
          <p:cNvPr id="3" name="Espace réservé du contenu 2"/>
          <p:cNvSpPr>
            <a:spLocks noGrp="1"/>
          </p:cNvSpPr>
          <p:nvPr>
            <p:ph idx="1"/>
          </p:nvPr>
        </p:nvSpPr>
        <p:spPr>
          <a:xfrm>
            <a:off x="1043491" y="2051998"/>
            <a:ext cx="7398760" cy="4433861"/>
          </a:xfrm>
        </p:spPr>
        <p:txBody>
          <a:bodyPr anchor="t">
            <a:normAutofit fontScale="25000" lnSpcReduction="20000"/>
          </a:bodyPr>
          <a:lstStyle/>
          <a:p>
            <a:pPr marL="0" indent="0">
              <a:buNone/>
            </a:pPr>
            <a:r>
              <a:rPr lang="fr-BE" sz="8000" dirty="0"/>
              <a:t>Exemple :</a:t>
            </a:r>
          </a:p>
          <a:p>
            <a:pPr>
              <a:lnSpc>
                <a:spcPct val="120000"/>
              </a:lnSpc>
              <a:spcBef>
                <a:spcPts val="0"/>
              </a:spcBef>
              <a:buNone/>
            </a:pPr>
            <a:endParaRPr lang="fr-BE" altLang="fr-FR" sz="4000" b="1" dirty="0">
              <a:solidFill>
                <a:srgbClr val="FF0000"/>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DECLARE</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TYPE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IS TABLE OF </a:t>
            </a:r>
            <a:r>
              <a:rPr lang="fr-BE" altLang="fr-FR" sz="60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Employes%ROWTYPE</a:t>
            </a:r>
            <a:r>
              <a:rPr lang="fr-BE" altLang="fr-FR" sz="60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INDEX BY BINARY_INTEGER;</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TableEmployes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i NUMBER;</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BEGIN</a:t>
            </a:r>
          </a:p>
          <a:p>
            <a:pPr>
              <a:lnSpc>
                <a:spcPct val="120000"/>
              </a:lnSpc>
              <a:spcBef>
                <a:spcPts val="0"/>
              </a:spcBef>
              <a:buNone/>
            </a:pPr>
            <a:r>
              <a:rPr lang="en-US"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SELECT * BULK COLLECT INTO </a:t>
            </a:r>
            <a:r>
              <a:rPr lang="en-US"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en-US"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FROM </a:t>
            </a:r>
            <a:r>
              <a:rPr lang="en-US" altLang="fr-FR" sz="6000" b="1" dirty="0" err="1"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Employes</a:t>
            </a:r>
            <a:r>
              <a:rPr lang="en-US" altLang="fr-FR" sz="60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endParaRPr lang="en-US"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en-US"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FOR i IN LesEmployes.FIRST..</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LesEmployes.LAST</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LOOP</a:t>
            </a: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DBMS_OUTPUT.PUT_LINE(i || '** ' || </a:t>
            </a:r>
            <a:r>
              <a:rPr lang="fr-BE" altLang="fr-FR" sz="6000" b="1" dirty="0" err="1">
                <a:solidFill>
                  <a:schemeClr val="accent2">
                    <a:lumMod val="50000"/>
                  </a:schemeClr>
                </a:solidFill>
                <a:latin typeface="Courier New" panose="02070309020205020404" pitchFamily="49" charset="0"/>
                <a:ea typeface="Verdana" pitchFamily="34" charset="0"/>
                <a:cs typeface="Courier New" panose="02070309020205020404" pitchFamily="49" charset="0"/>
              </a:rPr>
              <a:t>LesEmployes</a:t>
            </a: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(i</a:t>
            </a:r>
            <a:r>
              <a:rPr lang="fr-BE" altLang="fr-FR" sz="6000" b="1" dirty="0" smtClean="0">
                <a:solidFill>
                  <a:schemeClr val="accent2">
                    <a:lumMod val="50000"/>
                  </a:schemeClr>
                </a:solidFill>
                <a:latin typeface="Courier New" panose="02070309020205020404" pitchFamily="49" charset="0"/>
                <a:ea typeface="Verdana" pitchFamily="34" charset="0"/>
                <a:cs typeface="Courier New" panose="02070309020205020404" pitchFamily="49" charset="0"/>
              </a:rPr>
              <a:t>).nom);</a:t>
            </a: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END LOOP;</a:t>
            </a:r>
          </a:p>
          <a:p>
            <a:pPr>
              <a:lnSpc>
                <a:spcPct val="120000"/>
              </a:lnSpc>
              <a:spcBef>
                <a:spcPts val="0"/>
              </a:spcBef>
              <a:buNone/>
            </a:pPr>
            <a:r>
              <a:rPr lang="fr-FR"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EXCEPTION</a:t>
            </a:r>
          </a:p>
          <a:p>
            <a:pPr>
              <a:lnSpc>
                <a:spcPct val="120000"/>
              </a:lnSpc>
              <a:spcBef>
                <a:spcPts val="0"/>
              </a:spcBef>
              <a:buNone/>
            </a:pPr>
            <a:r>
              <a:rPr lang="fr-FR"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WHEN </a:t>
            </a:r>
            <a:r>
              <a:rPr lang="fr-FR" altLang="fr-FR" sz="6000" b="1" dirty="0">
                <a:solidFill>
                  <a:schemeClr val="tx1"/>
                </a:solidFill>
                <a:latin typeface="Courier New" panose="02070309020205020404" pitchFamily="49" charset="0"/>
                <a:ea typeface="Verdana" pitchFamily="34" charset="0"/>
                <a:cs typeface="Courier New" panose="02070309020205020404" pitchFamily="49" charset="0"/>
              </a:rPr>
              <a:t>VALUE_ERROR</a:t>
            </a:r>
            <a:r>
              <a:rPr lang="fr-FR"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 THEN DBMS_OUTPUT.PUT_LINE (SQLERRM);</a:t>
            </a: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rPr>
              <a:t>END;</a:t>
            </a:r>
          </a:p>
          <a:p>
            <a:pPr>
              <a:lnSpc>
                <a:spcPct val="120000"/>
              </a:lnSpc>
              <a:spcBef>
                <a:spcPts val="0"/>
              </a:spcBef>
              <a:buNone/>
            </a:pPr>
            <a:endParaRPr lang="fr-BE" altLang="fr-FR" sz="6000" b="1" dirty="0">
              <a:solidFill>
                <a:schemeClr val="accent2">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5 : Les collections / 3. Exceptions liées aux collections</a:t>
            </a:r>
          </a:p>
        </p:txBody>
      </p:sp>
    </p:spTree>
    <p:extLst>
      <p:ext uri="{BB962C8B-B14F-4D97-AF65-F5344CB8AC3E}">
        <p14:creationId xmlns:p14="http://schemas.microsoft.com/office/powerpoint/2010/main" val="29357054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3. Exceptions liées aux collections</a:t>
            </a:r>
          </a:p>
        </p:txBody>
      </p:sp>
      <p:sp>
        <p:nvSpPr>
          <p:cNvPr id="3" name="Espace réservé du contenu 2"/>
          <p:cNvSpPr>
            <a:spLocks noGrp="1"/>
          </p:cNvSpPr>
          <p:nvPr>
            <p:ph idx="1"/>
          </p:nvPr>
        </p:nvSpPr>
        <p:spPr>
          <a:xfrm>
            <a:off x="1043491" y="2051998"/>
            <a:ext cx="7398760" cy="4433861"/>
          </a:xfrm>
        </p:spPr>
        <p:txBody>
          <a:bodyPr anchor="t">
            <a:normAutofit fontScale="25000" lnSpcReduction="20000"/>
          </a:bodyPr>
          <a:lstStyle/>
          <a:p>
            <a:pPr marL="0" indent="0">
              <a:buNone/>
            </a:pPr>
            <a:r>
              <a:rPr lang="fr-BE" sz="8000" dirty="0"/>
              <a:t>Exemple :</a:t>
            </a:r>
          </a:p>
          <a:p>
            <a:pPr>
              <a:lnSpc>
                <a:spcPct val="120000"/>
              </a:lnSpc>
              <a:spcBef>
                <a:spcPts val="0"/>
              </a:spcBef>
              <a:buNone/>
            </a:pPr>
            <a:endParaRPr lang="fr-BE" altLang="fr-FR" sz="4000" b="1" dirty="0">
              <a:solidFill>
                <a:srgbClr val="FF0000"/>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1** CURTIS</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2** CELARIE</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3** BEART</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4** HOFFMAN</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5** CLAVIER</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6** LAFONT</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7** DE NIRO</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8** STALLONE</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9** BERTHIER</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10** REDFORD</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11** MOORE</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12** BOHRINGER</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13** LHERMITTE</a:t>
            </a: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14** MONROE</a:t>
            </a:r>
          </a:p>
          <a:p>
            <a:pPr>
              <a:lnSpc>
                <a:spcPct val="120000"/>
              </a:lnSpc>
              <a:spcBef>
                <a:spcPts val="0"/>
              </a:spcBef>
              <a:buNone/>
            </a:pPr>
            <a:endPar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endPar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endParaRPr>
          </a:p>
          <a:p>
            <a:pPr>
              <a:lnSpc>
                <a:spcPct val="120000"/>
              </a:lnSpc>
              <a:spcBef>
                <a:spcPts val="0"/>
              </a:spcBef>
              <a:buNone/>
            </a:pPr>
            <a:r>
              <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rPr>
              <a:t>Procédure PL/SQL terminée.</a:t>
            </a:r>
            <a:endParaRPr lang="fr-BE" altLang="fr-FR" sz="6000" b="1" dirty="0">
              <a:solidFill>
                <a:schemeClr val="bg2">
                  <a:lumMod val="50000"/>
                </a:schemeClr>
              </a:solidFill>
              <a:latin typeface="Courier New" panose="02070309020205020404" pitchFamily="49" charset="0"/>
              <a:ea typeface="Verdana" pitchFamily="34"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5 : Les collections / 3. Exceptions liées aux collections</a:t>
            </a:r>
          </a:p>
        </p:txBody>
      </p:sp>
    </p:spTree>
    <p:extLst>
      <p:ext uri="{BB962C8B-B14F-4D97-AF65-F5344CB8AC3E}">
        <p14:creationId xmlns:p14="http://schemas.microsoft.com/office/powerpoint/2010/main" val="2401202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3. Exceptions liées aux collections</a:t>
            </a:r>
          </a:p>
        </p:txBody>
      </p:sp>
      <p:sp>
        <p:nvSpPr>
          <p:cNvPr id="3" name="Espace réservé du contenu 2"/>
          <p:cNvSpPr>
            <a:spLocks noGrp="1"/>
          </p:cNvSpPr>
          <p:nvPr>
            <p:ph idx="1"/>
          </p:nvPr>
        </p:nvSpPr>
        <p:spPr>
          <a:xfrm>
            <a:off x="1043491" y="2051998"/>
            <a:ext cx="7398760" cy="4433861"/>
          </a:xfrm>
        </p:spPr>
        <p:txBody>
          <a:bodyPr anchor="t">
            <a:normAutofit/>
          </a:bodyPr>
          <a:lstStyle/>
          <a:p>
            <a:pPr marL="0" indent="0">
              <a:buNone/>
            </a:pPr>
            <a:r>
              <a:rPr lang="fr-BE" sz="2600" dirty="0"/>
              <a:t>Liste complète des exceptions liées aux collections : </a:t>
            </a:r>
          </a:p>
          <a:p>
            <a:pPr>
              <a:lnSpc>
                <a:spcPct val="120000"/>
              </a:lnSpc>
              <a:spcBef>
                <a:spcPts val="0"/>
              </a:spcBef>
              <a:buNone/>
            </a:pPr>
            <a:endParaRPr lang="fr-BE" altLang="fr-FR" b="1" dirty="0">
              <a:solidFill>
                <a:srgbClr val="FF0000"/>
              </a:solidFill>
              <a:ea typeface="Verdana" pitchFamily="34"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5 : Les collections / 3. Exceptions liées aux collections</a:t>
            </a:r>
          </a:p>
        </p:txBody>
      </p:sp>
      <p:graphicFrame>
        <p:nvGraphicFramePr>
          <p:cNvPr id="4" name="Tableau 3"/>
          <p:cNvGraphicFramePr>
            <a:graphicFrameLocks noGrp="1"/>
          </p:cNvGraphicFramePr>
          <p:nvPr>
            <p:extLst>
              <p:ext uri="{D42A27DB-BD31-4B8C-83A1-F6EECF244321}">
                <p14:modId xmlns:p14="http://schemas.microsoft.com/office/powerpoint/2010/main" val="426158484"/>
              </p:ext>
            </p:extLst>
          </p:nvPr>
        </p:nvGraphicFramePr>
        <p:xfrm>
          <a:off x="588336" y="2832394"/>
          <a:ext cx="8034670" cy="3032760"/>
        </p:xfrm>
        <a:graphic>
          <a:graphicData uri="http://schemas.openxmlformats.org/drawingml/2006/table">
            <a:tbl>
              <a:tblPr firstRow="1" bandRow="1">
                <a:tableStyleId>{5C22544A-7EE6-4342-B048-85BDC9FD1C3A}</a:tableStyleId>
              </a:tblPr>
              <a:tblGrid>
                <a:gridCol w="3393198">
                  <a:extLst>
                    <a:ext uri="{9D8B030D-6E8A-4147-A177-3AD203B41FA5}">
                      <a16:colId xmlns:a16="http://schemas.microsoft.com/office/drawing/2014/main" xmlns="" val="20000"/>
                    </a:ext>
                  </a:extLst>
                </a:gridCol>
                <a:gridCol w="4641472">
                  <a:extLst>
                    <a:ext uri="{9D8B030D-6E8A-4147-A177-3AD203B41FA5}">
                      <a16:colId xmlns:a16="http://schemas.microsoft.com/office/drawing/2014/main" xmlns="" val="20001"/>
                    </a:ext>
                  </a:extLst>
                </a:gridCol>
              </a:tblGrid>
              <a:tr h="370840">
                <a:tc>
                  <a:txBody>
                    <a:bodyPr/>
                    <a:lstStyle/>
                    <a:p>
                      <a:r>
                        <a:rPr lang="fr-BE" dirty="0"/>
                        <a:t>EXCEPTION</a:t>
                      </a:r>
                    </a:p>
                  </a:txBody>
                  <a:tcPr/>
                </a:tc>
                <a:tc>
                  <a:txBody>
                    <a:bodyPr/>
                    <a:lstStyle/>
                    <a:p>
                      <a:r>
                        <a:rPr lang="fr-BE" dirty="0"/>
                        <a:t>Déclenchée lorsque …</a:t>
                      </a:r>
                    </a:p>
                  </a:txBody>
                  <a:tcPr/>
                </a:tc>
                <a:extLst>
                  <a:ext uri="{0D108BD9-81ED-4DB2-BD59-A6C34878D82A}">
                    <a16:rowId xmlns:a16="http://schemas.microsoft.com/office/drawing/2014/main" xmlns="" val="10000"/>
                  </a:ext>
                </a:extLst>
              </a:tr>
              <a:tr h="370840">
                <a:tc>
                  <a:txBody>
                    <a:bodyPr/>
                    <a:lstStyle/>
                    <a:p>
                      <a:r>
                        <a:rPr lang="fr-BE" dirty="0"/>
                        <a:t>COLLECTION_IS_NULL</a:t>
                      </a:r>
                    </a:p>
                  </a:txBody>
                  <a:tcPr/>
                </a:tc>
                <a:tc>
                  <a:txBody>
                    <a:bodyPr/>
                    <a:lstStyle/>
                    <a:p>
                      <a:r>
                        <a:rPr lang="fr-BE" dirty="0"/>
                        <a:t>On utilise une collection </a:t>
                      </a:r>
                      <a:r>
                        <a:rPr lang="fr-BE" i="1" dirty="0" err="1"/>
                        <a:t>atomicaly</a:t>
                      </a:r>
                      <a:r>
                        <a:rPr lang="fr-BE" i="1" dirty="0"/>
                        <a:t> </a:t>
                      </a:r>
                      <a:r>
                        <a:rPr lang="fr-BE" i="1" dirty="0" err="1"/>
                        <a:t>null</a:t>
                      </a:r>
                      <a:endParaRPr lang="fr-BE" dirty="0"/>
                    </a:p>
                  </a:txBody>
                  <a:tcPr/>
                </a:tc>
                <a:extLst>
                  <a:ext uri="{0D108BD9-81ED-4DB2-BD59-A6C34878D82A}">
                    <a16:rowId xmlns:a16="http://schemas.microsoft.com/office/drawing/2014/main" xmlns="" val="10001"/>
                  </a:ext>
                </a:extLst>
              </a:tr>
              <a:tr h="370840">
                <a:tc>
                  <a:txBody>
                    <a:bodyPr/>
                    <a:lstStyle/>
                    <a:p>
                      <a:r>
                        <a:rPr lang="fr-BE" dirty="0"/>
                        <a:t>NO_DATA_FOUND</a:t>
                      </a:r>
                    </a:p>
                  </a:txBody>
                  <a:tcPr/>
                </a:tc>
                <a:tc>
                  <a:txBody>
                    <a:bodyPr/>
                    <a:lstStyle/>
                    <a:p>
                      <a:r>
                        <a:rPr lang="fr-BE" dirty="0"/>
                        <a:t>Un indice désigne un élément supprimé ou un élément qui n'existe pas dans une table PL/SQL</a:t>
                      </a:r>
                    </a:p>
                  </a:txBody>
                  <a:tcPr/>
                </a:tc>
                <a:extLst>
                  <a:ext uri="{0D108BD9-81ED-4DB2-BD59-A6C34878D82A}">
                    <a16:rowId xmlns:a16="http://schemas.microsoft.com/office/drawing/2014/main" xmlns="" val="10002"/>
                  </a:ext>
                </a:extLst>
              </a:tr>
              <a:tr h="370840">
                <a:tc>
                  <a:txBody>
                    <a:bodyPr/>
                    <a:lstStyle/>
                    <a:p>
                      <a:r>
                        <a:rPr lang="fr-BE" dirty="0"/>
                        <a:t>SUBSCRIPT_BEYOND_COUNT</a:t>
                      </a:r>
                    </a:p>
                  </a:txBody>
                  <a:tcPr/>
                </a:tc>
                <a:tc>
                  <a:txBody>
                    <a:bodyPr/>
                    <a:lstStyle/>
                    <a:p>
                      <a:r>
                        <a:rPr lang="fr-BE" dirty="0"/>
                        <a:t>Un indice dépasse le nombre</a:t>
                      </a:r>
                      <a:r>
                        <a:rPr lang="fr-BE" baseline="0" dirty="0"/>
                        <a:t> d'éléments de la collection</a:t>
                      </a:r>
                      <a:endParaRPr lang="fr-BE" dirty="0"/>
                    </a:p>
                  </a:txBody>
                  <a:tcPr/>
                </a:tc>
                <a:extLst>
                  <a:ext uri="{0D108BD9-81ED-4DB2-BD59-A6C34878D82A}">
                    <a16:rowId xmlns:a16="http://schemas.microsoft.com/office/drawing/2014/main" xmlns="" val="10003"/>
                  </a:ext>
                </a:extLst>
              </a:tr>
              <a:tr h="370840">
                <a:tc>
                  <a:txBody>
                    <a:bodyPr/>
                    <a:lstStyle/>
                    <a:p>
                      <a:r>
                        <a:rPr lang="fr-BE" dirty="0"/>
                        <a:t>SUBSCRIPT_OUTSIDE_LIMIT</a:t>
                      </a:r>
                    </a:p>
                  </a:txBody>
                  <a:tcPr/>
                </a:tc>
                <a:tc>
                  <a:txBody>
                    <a:bodyPr/>
                    <a:lstStyle/>
                    <a:p>
                      <a:r>
                        <a:rPr lang="fr-BE" dirty="0"/>
                        <a:t>Un indice est en dehors de la fourchette permise</a:t>
                      </a:r>
                    </a:p>
                  </a:txBody>
                  <a:tcPr/>
                </a:tc>
                <a:extLst>
                  <a:ext uri="{0D108BD9-81ED-4DB2-BD59-A6C34878D82A}">
                    <a16:rowId xmlns:a16="http://schemas.microsoft.com/office/drawing/2014/main" xmlns="" val="10004"/>
                  </a:ext>
                </a:extLst>
              </a:tr>
              <a:tr h="370840">
                <a:tc>
                  <a:txBody>
                    <a:bodyPr/>
                    <a:lstStyle/>
                    <a:p>
                      <a:r>
                        <a:rPr lang="fr-BE" dirty="0"/>
                        <a:t>VALUE_ERROR</a:t>
                      </a:r>
                    </a:p>
                  </a:txBody>
                  <a:tcPr/>
                </a:tc>
                <a:tc>
                  <a:txBody>
                    <a:bodyPr/>
                    <a:lstStyle/>
                    <a:p>
                      <a:r>
                        <a:rPr lang="fr-BE" dirty="0"/>
                        <a:t>Un indice est </a:t>
                      </a:r>
                      <a:r>
                        <a:rPr lang="fr-BE" dirty="0" err="1"/>
                        <a:t>null</a:t>
                      </a:r>
                      <a:r>
                        <a:rPr lang="fr-BE" dirty="0"/>
                        <a:t> ou ne</a:t>
                      </a:r>
                      <a:r>
                        <a:rPr lang="fr-BE" baseline="0" dirty="0"/>
                        <a:t> peut être converti dans le type de l'indice</a:t>
                      </a:r>
                      <a:endParaRPr lang="fr-BE"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510626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263" y="2854325"/>
            <a:ext cx="8031162" cy="1362075"/>
          </a:xfrm>
        </p:spPr>
        <p:txBody>
          <a:bodyPr anchor="ctr">
            <a:normAutofit/>
          </a:bodyPr>
          <a:lstStyle/>
          <a:p>
            <a:pPr algn="r"/>
            <a:r>
              <a:rPr lang="fr-BE" dirty="0"/>
              <a:t>PL/SQL - Chapitre 5. </a:t>
            </a:r>
            <a:br>
              <a:rPr lang="fr-BE" dirty="0"/>
            </a:br>
            <a:r>
              <a:rPr lang="fr-BE" dirty="0"/>
              <a:t>Les collections</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861408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0727" y="720000"/>
            <a:ext cx="7049386" cy="1143000"/>
          </a:xfrm>
        </p:spPr>
        <p:txBody>
          <a:bodyPr>
            <a:noAutofit/>
          </a:bodyPr>
          <a:lstStyle/>
          <a:p>
            <a:pPr algn="ctr"/>
            <a:r>
              <a:rPr lang="fr-BE" sz="3600" dirty="0"/>
              <a:t>Chapitre 5. Les collections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Définir des types collections</a:t>
            </a:r>
          </a:p>
          <a:p>
            <a:pPr marL="514350" indent="-514350">
              <a:buFont typeface="+mj-lt"/>
              <a:buAutoNum type="arabicPeriod"/>
            </a:pPr>
            <a:r>
              <a:rPr lang="fr-BE" dirty="0"/>
              <a:t>Les méthodes associées aux collections</a:t>
            </a:r>
          </a:p>
          <a:p>
            <a:pPr marL="514350" indent="-514350">
              <a:buFont typeface="+mj-lt"/>
              <a:buAutoNum type="arabicPeriod"/>
            </a:pPr>
            <a:r>
              <a:rPr lang="fr-BE" dirty="0"/>
              <a:t>Exceptions en rapport avec l'utilisation des collections</a:t>
            </a:r>
          </a:p>
        </p:txBody>
      </p:sp>
      <p:sp>
        <p:nvSpPr>
          <p:cNvPr id="5" name="Espace réservé du pied de page 4"/>
          <p:cNvSpPr>
            <a:spLocks noGrp="1"/>
          </p:cNvSpPr>
          <p:nvPr>
            <p:ph type="ftr" sz="quarter" idx="11"/>
          </p:nvPr>
        </p:nvSpPr>
        <p:spPr/>
        <p:txBody>
          <a:bodyPr/>
          <a:lstStyle/>
          <a:p>
            <a:r>
              <a:rPr lang="fr-BE" dirty="0"/>
              <a:t>SGBD – PL/SQL – Chapitre 5 : Les collections</a:t>
            </a:r>
          </a:p>
        </p:txBody>
      </p:sp>
    </p:spTree>
    <p:extLst>
      <p:ext uri="{BB962C8B-B14F-4D97-AF65-F5344CB8AC3E}">
        <p14:creationId xmlns:p14="http://schemas.microsoft.com/office/powerpoint/2010/main" val="799414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Introduction</a:t>
            </a:r>
          </a:p>
        </p:txBody>
      </p:sp>
      <p:sp>
        <p:nvSpPr>
          <p:cNvPr id="3" name="Espace réservé du contenu 2"/>
          <p:cNvSpPr>
            <a:spLocks noGrp="1"/>
          </p:cNvSpPr>
          <p:nvPr>
            <p:ph idx="1"/>
          </p:nvPr>
        </p:nvSpPr>
        <p:spPr>
          <a:xfrm>
            <a:off x="990328" y="2047233"/>
            <a:ext cx="7020000" cy="4140000"/>
          </a:xfrm>
        </p:spPr>
        <p:txBody>
          <a:bodyPr anchor="ctr">
            <a:normAutofit/>
          </a:bodyPr>
          <a:lstStyle/>
          <a:p>
            <a:pPr marL="0" indent="0">
              <a:buNone/>
            </a:pPr>
            <a:r>
              <a:rPr lang="fr-BE" dirty="0"/>
              <a:t> </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r>
              <a:rPr lang="fr-BE" dirty="0"/>
              <a:t>Dans d'autres langages, on parle aussi de liste ou de vecteur.</a:t>
            </a:r>
          </a:p>
        </p:txBody>
      </p:sp>
      <p:sp>
        <p:nvSpPr>
          <p:cNvPr id="5" name="Espace réservé du pied de page 4"/>
          <p:cNvSpPr>
            <a:spLocks noGrp="1"/>
          </p:cNvSpPr>
          <p:nvPr>
            <p:ph type="ftr" sz="quarter" idx="11"/>
          </p:nvPr>
        </p:nvSpPr>
        <p:spPr/>
        <p:txBody>
          <a:bodyPr/>
          <a:lstStyle/>
          <a:p>
            <a:r>
              <a:rPr lang="fr-BE" dirty="0"/>
              <a:t>SGBD – PL/SQL – Chapitre 5 : Les collections / Introduction</a:t>
            </a:r>
          </a:p>
        </p:txBody>
      </p:sp>
      <p:sp>
        <p:nvSpPr>
          <p:cNvPr id="6" name="Espace réservé du contenu 2"/>
          <p:cNvSpPr txBox="1">
            <a:spLocks/>
          </p:cNvSpPr>
          <p:nvPr/>
        </p:nvSpPr>
        <p:spPr>
          <a:xfrm>
            <a:off x="882502" y="2504433"/>
            <a:ext cx="7336466" cy="1759223"/>
          </a:xfrm>
          <a:prstGeom prst="rect">
            <a:avLst/>
          </a:prstGeo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vert="horz" lIns="91440" tIns="45720" rIns="91440" bIns="45720" rtlCol="0" anchor="ct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a:buClr>
                <a:srgbClr val="00B050"/>
              </a:buClr>
              <a:buFont typeface="Wingdings 2" pitchFamily="18" charset="2"/>
              <a:buNone/>
            </a:pPr>
            <a:r>
              <a:rPr lang="fr-BE" dirty="0"/>
              <a:t>Une </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Collection</a:t>
            </a:r>
            <a:r>
              <a:rPr lang="fr-BE" dirty="0"/>
              <a:t> est un ensemble, éventuellement ordonné, d'éléments de même type</a:t>
            </a:r>
          </a:p>
          <a:p>
            <a:pPr marL="0" indent="0">
              <a:buClr>
                <a:srgbClr val="00B050"/>
              </a:buClr>
              <a:buFont typeface="Wingdings 2" pitchFamily="18" charset="2"/>
              <a:buNone/>
            </a:pPr>
            <a:r>
              <a:rPr lang="fr-BE" dirty="0"/>
              <a:t>Chaque élément est repéré au moyen d'un </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indice</a:t>
            </a:r>
            <a:r>
              <a:rPr lang="fr-BE" dirty="0"/>
              <a:t>.</a:t>
            </a:r>
          </a:p>
        </p:txBody>
      </p:sp>
    </p:spTree>
    <p:extLst>
      <p:ext uri="{BB962C8B-B14F-4D97-AF65-F5344CB8AC3E}">
        <p14:creationId xmlns:p14="http://schemas.microsoft.com/office/powerpoint/2010/main" val="1325280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Introduction</a:t>
            </a:r>
          </a:p>
        </p:txBody>
      </p:sp>
      <p:sp>
        <p:nvSpPr>
          <p:cNvPr id="3" name="Espace réservé du contenu 2"/>
          <p:cNvSpPr>
            <a:spLocks noGrp="1"/>
          </p:cNvSpPr>
          <p:nvPr>
            <p:ph idx="1"/>
          </p:nvPr>
        </p:nvSpPr>
        <p:spPr>
          <a:xfrm>
            <a:off x="990328" y="2047233"/>
            <a:ext cx="7020000" cy="4140000"/>
          </a:xfrm>
        </p:spPr>
        <p:txBody>
          <a:bodyPr anchor="t">
            <a:normAutofit/>
          </a:bodyPr>
          <a:lstStyle/>
          <a:p>
            <a:pPr marL="0" indent="0">
              <a:buNone/>
            </a:pPr>
            <a:r>
              <a:rPr lang="fr-BE" dirty="0"/>
              <a:t> Le PL/SQL possède 3 types de collections :</a:t>
            </a:r>
          </a:p>
          <a:p>
            <a:pPr lvl="1" indent="-342900">
              <a:buFont typeface="Wingdings" panose="05000000000000000000" pitchFamily="2" charset="2"/>
              <a:buChar char="Ø"/>
            </a:pPr>
            <a:r>
              <a:rPr lang="fr-BE" sz="2400" dirty="0"/>
              <a:t>Les tableaux associatifs (</a:t>
            </a:r>
            <a:r>
              <a:rPr lang="fr-BE" sz="2400" i="1" dirty="0"/>
              <a:t>associative </a:t>
            </a:r>
            <a:r>
              <a:rPr lang="fr-BE" sz="2400" i="1" dirty="0" err="1"/>
              <a:t>arrays</a:t>
            </a:r>
            <a:r>
              <a:rPr lang="fr-BE" sz="2400" i="1" dirty="0"/>
              <a:t> </a:t>
            </a:r>
            <a:r>
              <a:rPr lang="fr-BE" sz="2400" dirty="0"/>
              <a:t>ou </a:t>
            </a:r>
            <a:r>
              <a:rPr lang="fr-BE" sz="2400" i="1" dirty="0"/>
              <a:t>index-by tables</a:t>
            </a:r>
            <a:r>
              <a:rPr lang="fr-BE" sz="2400" dirty="0"/>
              <a:t>)</a:t>
            </a:r>
          </a:p>
          <a:p>
            <a:pPr lvl="1" indent="-342900">
              <a:buFont typeface="Wingdings" panose="05000000000000000000" pitchFamily="2" charset="2"/>
              <a:buChar char="Ø"/>
            </a:pPr>
            <a:r>
              <a:rPr lang="fr-BE" sz="2400" dirty="0"/>
              <a:t>Les tables imbriquées (</a:t>
            </a:r>
            <a:r>
              <a:rPr lang="fr-BE" sz="2400" i="1" dirty="0" err="1"/>
              <a:t>nested</a:t>
            </a:r>
            <a:r>
              <a:rPr lang="fr-BE" sz="2400" i="1" dirty="0"/>
              <a:t> tables</a:t>
            </a:r>
            <a:r>
              <a:rPr lang="fr-BE" sz="2400" dirty="0"/>
              <a:t>)</a:t>
            </a:r>
          </a:p>
          <a:p>
            <a:pPr lvl="1" indent="-342900">
              <a:buFont typeface="Wingdings" panose="05000000000000000000" pitchFamily="2" charset="2"/>
              <a:buChar char="Ø"/>
            </a:pPr>
            <a:r>
              <a:rPr lang="fr-BE" sz="2400" dirty="0"/>
              <a:t>Les tableaux </a:t>
            </a:r>
            <a:r>
              <a:rPr lang="fr-BE" sz="2400" dirty="0" err="1"/>
              <a:t>prédimensionnés</a:t>
            </a:r>
            <a:r>
              <a:rPr lang="fr-BE" sz="2400" dirty="0"/>
              <a:t> (</a:t>
            </a:r>
            <a:r>
              <a:rPr lang="fr-BE" sz="2400" i="1" dirty="0"/>
              <a:t>variable-size </a:t>
            </a:r>
            <a:r>
              <a:rPr lang="fr-BE" sz="2400" i="1" dirty="0" err="1"/>
              <a:t>arrays</a:t>
            </a:r>
            <a:r>
              <a:rPr lang="fr-BE" sz="2400" dirty="0"/>
              <a:t>)</a:t>
            </a:r>
          </a:p>
        </p:txBody>
      </p:sp>
      <p:sp>
        <p:nvSpPr>
          <p:cNvPr id="5" name="Espace réservé du pied de page 4"/>
          <p:cNvSpPr>
            <a:spLocks noGrp="1"/>
          </p:cNvSpPr>
          <p:nvPr>
            <p:ph type="ftr" sz="quarter" idx="11"/>
          </p:nvPr>
        </p:nvSpPr>
        <p:spPr/>
        <p:txBody>
          <a:bodyPr/>
          <a:lstStyle/>
          <a:p>
            <a:r>
              <a:rPr lang="fr-BE" dirty="0"/>
              <a:t>SGBD – PL/SQL – Chapitre 5 : Les collections / Introduction</a:t>
            </a:r>
          </a:p>
        </p:txBody>
      </p:sp>
    </p:spTree>
    <p:extLst>
      <p:ext uri="{BB962C8B-B14F-4D97-AF65-F5344CB8AC3E}">
        <p14:creationId xmlns:p14="http://schemas.microsoft.com/office/powerpoint/2010/main" val="255255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Introduction</a:t>
            </a:r>
          </a:p>
        </p:txBody>
      </p:sp>
      <p:sp>
        <p:nvSpPr>
          <p:cNvPr id="3" name="Espace réservé du contenu 2"/>
          <p:cNvSpPr>
            <a:spLocks noGrp="1"/>
          </p:cNvSpPr>
          <p:nvPr>
            <p:ph idx="1"/>
          </p:nvPr>
        </p:nvSpPr>
        <p:spPr>
          <a:xfrm>
            <a:off x="990328" y="2047233"/>
            <a:ext cx="7020000" cy="4140000"/>
          </a:xfrm>
        </p:spPr>
        <p:txBody>
          <a:bodyPr anchor="t">
            <a:normAutofit/>
          </a:bodyPr>
          <a:lstStyle/>
          <a:p>
            <a:pPr marL="0" indent="0">
              <a:buNone/>
            </a:pPr>
            <a:r>
              <a:rPr lang="fr-BE" dirty="0"/>
              <a:t> Le PL/SQL possède 3 types de collections :</a:t>
            </a:r>
          </a:p>
          <a:p>
            <a:pPr lvl="1" indent="-342900">
              <a:buFont typeface="Wingdings" panose="05000000000000000000" pitchFamily="2" charset="2"/>
              <a:buChar char="Ø"/>
            </a:pPr>
            <a:r>
              <a:rPr lang="fr-BE" sz="2400" dirty="0"/>
              <a:t>Les tableaux associatifs (</a:t>
            </a:r>
            <a:r>
              <a:rPr lang="fr-BE" sz="2400" i="1" dirty="0"/>
              <a:t>associative </a:t>
            </a:r>
            <a:r>
              <a:rPr lang="fr-BE" sz="2400" i="1" dirty="0" err="1"/>
              <a:t>arrays</a:t>
            </a:r>
            <a:r>
              <a:rPr lang="fr-BE" sz="2400" i="1" dirty="0"/>
              <a:t> </a:t>
            </a:r>
            <a:r>
              <a:rPr lang="fr-BE" sz="2400" dirty="0"/>
              <a:t>ou </a:t>
            </a:r>
            <a:r>
              <a:rPr lang="fr-BE" sz="2400" i="1" dirty="0"/>
              <a:t>index-by tables</a:t>
            </a:r>
            <a:r>
              <a:rPr lang="fr-BE" sz="2400" dirty="0"/>
              <a:t>)</a:t>
            </a:r>
          </a:p>
          <a:p>
            <a:pPr lvl="1" indent="-342900">
              <a:buFont typeface="Wingdings" panose="05000000000000000000" pitchFamily="2" charset="2"/>
              <a:buChar char="Ø"/>
            </a:pPr>
            <a:r>
              <a:rPr lang="fr-BE" sz="2400" dirty="0">
                <a:solidFill>
                  <a:schemeClr val="bg1">
                    <a:lumMod val="75000"/>
                  </a:schemeClr>
                </a:solidFill>
              </a:rPr>
              <a:t>Les tables imbriquées (</a:t>
            </a:r>
            <a:r>
              <a:rPr lang="fr-BE" sz="2400" i="1" dirty="0" err="1">
                <a:solidFill>
                  <a:schemeClr val="bg1">
                    <a:lumMod val="75000"/>
                  </a:schemeClr>
                </a:solidFill>
              </a:rPr>
              <a:t>nested</a:t>
            </a:r>
            <a:r>
              <a:rPr lang="fr-BE" sz="2400" i="1" dirty="0">
                <a:solidFill>
                  <a:schemeClr val="bg1">
                    <a:lumMod val="75000"/>
                  </a:schemeClr>
                </a:solidFill>
              </a:rPr>
              <a:t> tables</a:t>
            </a:r>
            <a:r>
              <a:rPr lang="fr-BE" sz="2400" dirty="0">
                <a:solidFill>
                  <a:schemeClr val="bg1">
                    <a:lumMod val="75000"/>
                  </a:schemeClr>
                </a:solidFill>
              </a:rPr>
              <a:t>)</a:t>
            </a:r>
          </a:p>
          <a:p>
            <a:pPr lvl="1" indent="-342900">
              <a:buFont typeface="Wingdings" panose="05000000000000000000" pitchFamily="2" charset="2"/>
              <a:buChar char="Ø"/>
            </a:pPr>
            <a:r>
              <a:rPr lang="fr-BE" sz="2400" dirty="0">
                <a:solidFill>
                  <a:schemeClr val="bg1">
                    <a:lumMod val="75000"/>
                  </a:schemeClr>
                </a:solidFill>
              </a:rPr>
              <a:t>Les </a:t>
            </a:r>
            <a:r>
              <a:rPr lang="fr-BE" dirty="0">
                <a:solidFill>
                  <a:schemeClr val="bg1">
                    <a:lumMod val="75000"/>
                  </a:schemeClr>
                </a:solidFill>
              </a:rPr>
              <a:t>tableaux </a:t>
            </a:r>
            <a:r>
              <a:rPr lang="fr-BE" dirty="0" err="1">
                <a:solidFill>
                  <a:schemeClr val="bg1">
                    <a:lumMod val="75000"/>
                  </a:schemeClr>
                </a:solidFill>
              </a:rPr>
              <a:t>prédimensionnés</a:t>
            </a:r>
            <a:r>
              <a:rPr lang="fr-BE" dirty="0">
                <a:solidFill>
                  <a:schemeClr val="bg1">
                    <a:lumMod val="75000"/>
                  </a:schemeClr>
                </a:solidFill>
              </a:rPr>
              <a:t> (</a:t>
            </a:r>
            <a:r>
              <a:rPr lang="fr-BE" i="1" dirty="0">
                <a:solidFill>
                  <a:schemeClr val="bg1">
                    <a:lumMod val="75000"/>
                  </a:schemeClr>
                </a:solidFill>
              </a:rPr>
              <a:t>variable-size </a:t>
            </a:r>
            <a:r>
              <a:rPr lang="fr-BE" i="1" dirty="0" err="1"/>
              <a:t>arrays</a:t>
            </a:r>
            <a:r>
              <a:rPr lang="fr-BE" dirty="0"/>
              <a:t>)</a:t>
            </a:r>
          </a:p>
        </p:txBody>
      </p:sp>
      <p:sp>
        <p:nvSpPr>
          <p:cNvPr id="5" name="Espace réservé du pied de page 4"/>
          <p:cNvSpPr>
            <a:spLocks noGrp="1"/>
          </p:cNvSpPr>
          <p:nvPr>
            <p:ph type="ftr" sz="quarter" idx="11"/>
          </p:nvPr>
        </p:nvSpPr>
        <p:spPr/>
        <p:txBody>
          <a:bodyPr/>
          <a:lstStyle/>
          <a:p>
            <a:r>
              <a:rPr lang="fr-BE" dirty="0"/>
              <a:t>SGBD – PL/SQL – Chapitre 5 : Les collections / Introduction</a:t>
            </a:r>
          </a:p>
        </p:txBody>
      </p:sp>
      <p:sp>
        <p:nvSpPr>
          <p:cNvPr id="6" name="ZoneTexte 5"/>
          <p:cNvSpPr txBox="1"/>
          <p:nvPr/>
        </p:nvSpPr>
        <p:spPr>
          <a:xfrm>
            <a:off x="1936396" y="3305393"/>
            <a:ext cx="6678184" cy="1015663"/>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t>Ensemble ordonné d'éléments repérés par un indice de type numérique ou chaîne de caractères.  On parle également de table de hachage ou de table PL/SQL.</a:t>
            </a:r>
          </a:p>
        </p:txBody>
      </p:sp>
    </p:spTree>
    <p:extLst>
      <p:ext uri="{BB962C8B-B14F-4D97-AF65-F5344CB8AC3E}">
        <p14:creationId xmlns:p14="http://schemas.microsoft.com/office/powerpoint/2010/main" val="1443167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5. Les collections</a:t>
            </a:r>
            <a:br>
              <a:rPr lang="fr-BE" dirty="0"/>
            </a:br>
            <a:r>
              <a:rPr lang="fr-BE" sz="3200" dirty="0"/>
              <a:t>Introduction</a:t>
            </a:r>
          </a:p>
        </p:txBody>
      </p:sp>
      <p:sp>
        <p:nvSpPr>
          <p:cNvPr id="3" name="Espace réservé du contenu 2"/>
          <p:cNvSpPr>
            <a:spLocks noGrp="1"/>
          </p:cNvSpPr>
          <p:nvPr>
            <p:ph idx="1"/>
          </p:nvPr>
        </p:nvSpPr>
        <p:spPr>
          <a:xfrm>
            <a:off x="990328" y="2047233"/>
            <a:ext cx="7020000" cy="4140000"/>
          </a:xfrm>
        </p:spPr>
        <p:txBody>
          <a:bodyPr anchor="t">
            <a:normAutofit/>
          </a:bodyPr>
          <a:lstStyle/>
          <a:p>
            <a:pPr marL="0" indent="0">
              <a:buNone/>
            </a:pPr>
            <a:r>
              <a:rPr lang="fr-BE" dirty="0"/>
              <a:t> Le PL/SQL possède 3 types de collections :</a:t>
            </a:r>
          </a:p>
          <a:p>
            <a:pPr lvl="1" indent="-342900">
              <a:buFont typeface="Wingdings" panose="05000000000000000000" pitchFamily="2" charset="2"/>
              <a:buChar char="Ø"/>
            </a:pPr>
            <a:r>
              <a:rPr lang="fr-BE" sz="2400" dirty="0">
                <a:solidFill>
                  <a:schemeClr val="bg1">
                    <a:lumMod val="75000"/>
                  </a:schemeClr>
                </a:solidFill>
              </a:rPr>
              <a:t>Les tableaux associatifs (</a:t>
            </a:r>
            <a:r>
              <a:rPr lang="fr-BE" sz="2400" i="1" dirty="0">
                <a:solidFill>
                  <a:schemeClr val="bg1">
                    <a:lumMod val="75000"/>
                  </a:schemeClr>
                </a:solidFill>
              </a:rPr>
              <a:t>associative </a:t>
            </a:r>
            <a:r>
              <a:rPr lang="fr-BE" sz="2400" i="1" dirty="0" err="1">
                <a:solidFill>
                  <a:schemeClr val="bg1">
                    <a:lumMod val="75000"/>
                  </a:schemeClr>
                </a:solidFill>
              </a:rPr>
              <a:t>arrays</a:t>
            </a:r>
            <a:r>
              <a:rPr lang="fr-BE" sz="2400" i="1" dirty="0">
                <a:solidFill>
                  <a:schemeClr val="bg1">
                    <a:lumMod val="75000"/>
                  </a:schemeClr>
                </a:solidFill>
              </a:rPr>
              <a:t> </a:t>
            </a:r>
            <a:r>
              <a:rPr lang="fr-BE" sz="2400" dirty="0">
                <a:solidFill>
                  <a:schemeClr val="bg1">
                    <a:lumMod val="75000"/>
                  </a:schemeClr>
                </a:solidFill>
              </a:rPr>
              <a:t>ou </a:t>
            </a:r>
            <a:r>
              <a:rPr lang="fr-BE" sz="2400" i="1" dirty="0">
                <a:solidFill>
                  <a:schemeClr val="bg1">
                    <a:lumMod val="75000"/>
                  </a:schemeClr>
                </a:solidFill>
              </a:rPr>
              <a:t>index-by tables</a:t>
            </a:r>
            <a:r>
              <a:rPr lang="fr-BE" sz="2400" dirty="0">
                <a:solidFill>
                  <a:schemeClr val="bg1">
                    <a:lumMod val="75000"/>
                  </a:schemeClr>
                </a:solidFill>
              </a:rPr>
              <a:t>)</a:t>
            </a:r>
          </a:p>
          <a:p>
            <a:pPr lvl="1" indent="-342900">
              <a:buFont typeface="Wingdings" panose="05000000000000000000" pitchFamily="2" charset="2"/>
              <a:buChar char="Ø"/>
            </a:pPr>
            <a:r>
              <a:rPr lang="fr-BE" sz="2400" dirty="0"/>
              <a:t>Les tables imbriquées (</a:t>
            </a:r>
            <a:r>
              <a:rPr lang="fr-BE" sz="2400" i="1" dirty="0" err="1"/>
              <a:t>nested</a:t>
            </a:r>
            <a:r>
              <a:rPr lang="fr-BE" sz="2400" i="1" dirty="0"/>
              <a:t> tables</a:t>
            </a:r>
            <a:r>
              <a:rPr lang="fr-BE" sz="2400" dirty="0"/>
              <a:t>)</a:t>
            </a:r>
          </a:p>
          <a:p>
            <a:pPr lvl="1" indent="-342900">
              <a:buFont typeface="Wingdings" panose="05000000000000000000" pitchFamily="2" charset="2"/>
              <a:buChar char="Ø"/>
            </a:pPr>
            <a:r>
              <a:rPr lang="fr-BE" sz="2400" dirty="0">
                <a:solidFill>
                  <a:schemeClr val="bg1">
                    <a:lumMod val="75000"/>
                  </a:schemeClr>
                </a:solidFill>
              </a:rPr>
              <a:t>Les </a:t>
            </a:r>
            <a:r>
              <a:rPr lang="fr-BE" dirty="0">
                <a:solidFill>
                  <a:schemeClr val="bg1">
                    <a:lumMod val="75000"/>
                  </a:schemeClr>
                </a:solidFill>
              </a:rPr>
              <a:t>tableaux </a:t>
            </a:r>
            <a:r>
              <a:rPr lang="fr-BE" dirty="0" err="1">
                <a:solidFill>
                  <a:schemeClr val="bg1">
                    <a:lumMod val="75000"/>
                  </a:schemeClr>
                </a:solidFill>
              </a:rPr>
              <a:t>prédimensionnés</a:t>
            </a:r>
            <a:r>
              <a:rPr lang="fr-BE" dirty="0">
                <a:solidFill>
                  <a:schemeClr val="bg1">
                    <a:lumMod val="75000"/>
                  </a:schemeClr>
                </a:solidFill>
              </a:rPr>
              <a:t> (</a:t>
            </a:r>
            <a:r>
              <a:rPr lang="fr-BE" i="1" dirty="0">
                <a:solidFill>
                  <a:schemeClr val="bg1">
                    <a:lumMod val="75000"/>
                  </a:schemeClr>
                </a:solidFill>
              </a:rPr>
              <a:t>variable-size </a:t>
            </a:r>
            <a:r>
              <a:rPr lang="fr-BE" i="1" dirty="0" err="1">
                <a:solidFill>
                  <a:schemeClr val="bg1">
                    <a:lumMod val="75000"/>
                  </a:schemeClr>
                </a:solidFill>
              </a:rPr>
              <a:t>arrays</a:t>
            </a:r>
            <a:r>
              <a:rPr lang="fr-BE" dirty="0">
                <a:solidFill>
                  <a:schemeClr val="bg1">
                    <a:lumMod val="75000"/>
                  </a:schemeClr>
                </a:solidFill>
              </a:rPr>
              <a:t>)</a:t>
            </a:r>
          </a:p>
        </p:txBody>
      </p:sp>
      <p:sp>
        <p:nvSpPr>
          <p:cNvPr id="5" name="Espace réservé du pied de page 4"/>
          <p:cNvSpPr>
            <a:spLocks noGrp="1"/>
          </p:cNvSpPr>
          <p:nvPr>
            <p:ph type="ftr" sz="quarter" idx="11"/>
          </p:nvPr>
        </p:nvSpPr>
        <p:spPr/>
        <p:txBody>
          <a:bodyPr/>
          <a:lstStyle/>
          <a:p>
            <a:r>
              <a:rPr lang="fr-BE" dirty="0"/>
              <a:t>SGBD – PL/SQL – Chapitre 5 : Les collections / Introduction</a:t>
            </a:r>
          </a:p>
        </p:txBody>
      </p:sp>
      <p:sp>
        <p:nvSpPr>
          <p:cNvPr id="6" name="ZoneTexte 5"/>
          <p:cNvSpPr txBox="1"/>
          <p:nvPr/>
        </p:nvSpPr>
        <p:spPr>
          <a:xfrm>
            <a:off x="1936396" y="3765631"/>
            <a:ext cx="6678184" cy="70788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t>Qui peuvent contenir un ensemble non ordonné d'éléments indicés par des valeurs numériques consécutives.</a:t>
            </a:r>
          </a:p>
        </p:txBody>
      </p:sp>
    </p:spTree>
    <p:extLst>
      <p:ext uri="{BB962C8B-B14F-4D97-AF65-F5344CB8AC3E}">
        <p14:creationId xmlns:p14="http://schemas.microsoft.com/office/powerpoint/2010/main" val="1474983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82565</TotalTime>
  <Words>2715</Words>
  <Application>Microsoft Office PowerPoint</Application>
  <PresentationFormat>Affichage à l'écran (4:3)</PresentationFormat>
  <Paragraphs>587</Paragraphs>
  <Slides>36</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36</vt:i4>
      </vt:variant>
    </vt:vector>
  </HeadingPairs>
  <TitlesOfParts>
    <vt:vector size="44" baseType="lpstr">
      <vt:lpstr>Calibri</vt:lpstr>
      <vt:lpstr>Courier New</vt:lpstr>
      <vt:lpstr>Garamond</vt:lpstr>
      <vt:lpstr>Georgia</vt:lpstr>
      <vt:lpstr>Verdana</vt:lpstr>
      <vt:lpstr>Wingdings</vt:lpstr>
      <vt:lpstr>Wingdings 2</vt:lpstr>
      <vt:lpstr>Austin</vt:lpstr>
      <vt:lpstr>Systèmes de Gestion de Bases de Données</vt:lpstr>
      <vt:lpstr>Aperçu du contenu du cours</vt:lpstr>
      <vt:lpstr>Aperçu du contenu du PL/SQL</vt:lpstr>
      <vt:lpstr>PL/SQL - Chapitre 5.  Les collections</vt:lpstr>
      <vt:lpstr>Chapitre 5. Les collections</vt:lpstr>
      <vt:lpstr>Chapitre 5. Les collections Introduction</vt:lpstr>
      <vt:lpstr>Chapitre 5. Les collections Introduction</vt:lpstr>
      <vt:lpstr>Chapitre 5. Les collections Introduction</vt:lpstr>
      <vt:lpstr>Chapitre 5. Les collections Introduction</vt:lpstr>
      <vt:lpstr>Chapitre 5. Les collections Introduction</vt:lpstr>
      <vt:lpstr>Chapitre 5. Les collections Introduction</vt:lpstr>
      <vt:lpstr>Chapitre 5. Les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vt:lpstr>
      <vt:lpstr>Chapitre 5. Les collections 2. Les méthodes  associées aux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 1. Définir des types collections</vt:lpstr>
      <vt:lpstr>Chapitre 5. Les collections</vt:lpstr>
      <vt:lpstr>Chapitre 5. Les collections 3. Exceptions liées aux collections</vt:lpstr>
      <vt:lpstr>Chapitre 5. Les collections 3. Exceptions liées aux collections</vt:lpstr>
      <vt:lpstr>Chapitre 5. Les collections 3. Exceptions liées aux collections</vt:lpstr>
      <vt:lpstr>Chapitre 5. Les collections 3. Exceptions liées aux collections</vt:lpstr>
      <vt:lpstr>Chapitre 5. Les collections 3. Exceptions liées aux collections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Sebastien De Dijcker</cp:lastModifiedBy>
  <cp:revision>378</cp:revision>
  <dcterms:created xsi:type="dcterms:W3CDTF">2016-02-04T16:20:07Z</dcterms:created>
  <dcterms:modified xsi:type="dcterms:W3CDTF">2021-03-09T12:34:52Z</dcterms:modified>
</cp:coreProperties>
</file>