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88" r:id="rId4"/>
    <p:sldId id="258" r:id="rId5"/>
    <p:sldId id="338" r:id="rId6"/>
    <p:sldId id="357" r:id="rId7"/>
    <p:sldId id="320" r:id="rId8"/>
    <p:sldId id="358" r:id="rId9"/>
    <p:sldId id="359" r:id="rId10"/>
    <p:sldId id="360" r:id="rId11"/>
    <p:sldId id="339" r:id="rId12"/>
    <p:sldId id="340" r:id="rId13"/>
    <p:sldId id="341" r:id="rId14"/>
    <p:sldId id="342" r:id="rId15"/>
    <p:sldId id="361" r:id="rId16"/>
    <p:sldId id="362" r:id="rId17"/>
    <p:sldId id="363" r:id="rId18"/>
    <p:sldId id="343" r:id="rId19"/>
    <p:sldId id="344" r:id="rId20"/>
    <p:sldId id="364" r:id="rId21"/>
    <p:sldId id="365" r:id="rId22"/>
    <p:sldId id="366" r:id="rId23"/>
    <p:sldId id="394" r:id="rId24"/>
    <p:sldId id="367" r:id="rId25"/>
    <p:sldId id="368" r:id="rId26"/>
    <p:sldId id="369" r:id="rId27"/>
    <p:sldId id="345" r:id="rId28"/>
    <p:sldId id="346" r:id="rId29"/>
    <p:sldId id="370" r:id="rId30"/>
    <p:sldId id="371" r:id="rId31"/>
    <p:sldId id="373" r:id="rId32"/>
    <p:sldId id="374" r:id="rId33"/>
    <p:sldId id="375" r:id="rId34"/>
    <p:sldId id="347" r:id="rId35"/>
    <p:sldId id="348" r:id="rId36"/>
    <p:sldId id="376" r:id="rId37"/>
    <p:sldId id="377" r:id="rId38"/>
    <p:sldId id="378" r:id="rId39"/>
    <p:sldId id="379" r:id="rId40"/>
    <p:sldId id="380" r:id="rId41"/>
    <p:sldId id="381" r:id="rId42"/>
    <p:sldId id="349" r:id="rId43"/>
    <p:sldId id="350" r:id="rId44"/>
    <p:sldId id="382" r:id="rId45"/>
    <p:sldId id="383" r:id="rId46"/>
    <p:sldId id="384" r:id="rId47"/>
    <p:sldId id="385" r:id="rId48"/>
    <p:sldId id="351" r:id="rId49"/>
    <p:sldId id="352" r:id="rId50"/>
    <p:sldId id="353" r:id="rId51"/>
    <p:sldId id="386" r:id="rId52"/>
    <p:sldId id="387" r:id="rId53"/>
    <p:sldId id="355" r:id="rId54"/>
    <p:sldId id="356" r:id="rId55"/>
    <p:sldId id="388" r:id="rId56"/>
    <p:sldId id="389" r:id="rId57"/>
    <p:sldId id="390" r:id="rId58"/>
    <p:sldId id="391" r:id="rId59"/>
    <p:sldId id="392" r:id="rId60"/>
    <p:sldId id="393" r:id="rId6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187CCE"/>
    <a:srgbClr val="FF0066"/>
    <a:srgbClr val="FF6600"/>
    <a:srgbClr val="67ABF5"/>
    <a:srgbClr val="00CC66"/>
    <a:srgbClr val="61FFB0"/>
    <a:srgbClr val="00FE7F"/>
    <a:srgbClr val="01FF80"/>
    <a:srgbClr val="09F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0" autoAdjust="0"/>
    <p:restoredTop sz="83399" autoAdjust="0"/>
  </p:normalViewPr>
  <p:slideViewPr>
    <p:cSldViewPr snapToGrid="0">
      <p:cViewPr varScale="1">
        <p:scale>
          <a:sx n="57" d="100"/>
          <a:sy n="57" d="100"/>
        </p:scale>
        <p:origin x="10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11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8056-8E3B-4384-B702-DD5B16F6E582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32A1-C308-4B5E-B738-4A20C81AE9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25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673A2-232E-4770-8B7D-AF533C30BC35}" type="datetimeFigureOut">
              <a:rPr lang="fr-BE" smtClean="0"/>
              <a:t>02-03-21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15F8-55F0-4779-8F5B-58CFCCF2A85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91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43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2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TABLE OF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BULK COLLECT INTO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LesEmployes.FIRST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 THEN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LesEmployes.FIRST..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LesEmployes.LAST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 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(i).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RAISE;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194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2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TABLE OF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BULK COLLECT INTO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alt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LesEmployes.FIRST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 THEN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LesEmployes.FIRST..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LesEmployes.LAST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 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(i).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('Pas de résultat !');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RAISE;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200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2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2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TABLE OF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1;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(SELECT * FROM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LOOP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:=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 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308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SELECT *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les éléments de la collection possèdent des </a:t>
            </a:r>
            <a:r>
              <a:rPr lang="fr-FR" altLang="fr-FR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indices consécutifs</a:t>
            </a:r>
            <a:endParaRPr lang="fr-BE" altLang="fr-FR" sz="1200" b="1" dirty="0">
              <a:solidFill>
                <a:srgbClr val="00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Emp.Empno%TYPE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:= 1234;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:= 9999;      -- employé 9999 n’existe pas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 := 7934;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IN LesNrEmployes.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LesNrEmployes.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endParaRPr lang="fr-BE" altLang="fr-FR" sz="12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DELETE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287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fr-BE" altLang="fr-FR" sz="1200" b="1" dirty="0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SQL%ROWCOUNT  ou </a:t>
            </a:r>
            <a:r>
              <a:rPr lang="fr-BE" altLang="fr-FR" sz="1200" b="1" dirty="0" err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LesEmployes.COUNT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Emp.Empno%TYPE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:= 1234;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:= 9999;    -- employé 9999 n’existe pas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 := 7934;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IN LesNrEmployes.FIRST..</a:t>
            </a:r>
            <a:r>
              <a:rPr lang="fr-BE" altLang="fr-FR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.LAST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FROM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altLang="fr-FR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RETURNING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empno,ename,job,mgr,hiredate,sal,comm,deptno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 COLLECT INTO </a:t>
            </a:r>
            <a:r>
              <a:rPr lang="fr-BE" altLang="fr-FR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 || </a:t>
            </a:r>
            <a:r>
              <a:rPr lang="fr-BE" alt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SQL%ROWCOUNT 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||'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(s)');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7599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Pas dans transparents de </a:t>
            </a:r>
            <a:r>
              <a:rPr lang="fr-BE" dirty="0" err="1"/>
              <a:t>Christianne</a:t>
            </a:r>
            <a:r>
              <a:rPr lang="fr-BE" dirty="0"/>
              <a:t> 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182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DECLARE 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  TYPE </a:t>
            </a:r>
            <a:r>
              <a:rPr lang="fr-BE" sz="1200" dirty="0" err="1">
                <a:latin typeface="Verdana" pitchFamily="34" charset="0"/>
              </a:rPr>
              <a:t>TableNrEmployes</a:t>
            </a:r>
            <a:r>
              <a:rPr lang="fr-BE" sz="1200" dirty="0">
                <a:latin typeface="Verdana" pitchFamily="34" charset="0"/>
              </a:rPr>
              <a:t> IS TABLE OF </a:t>
            </a:r>
            <a:r>
              <a:rPr lang="fr-BE" sz="1200" dirty="0" err="1">
                <a:latin typeface="Verdana" pitchFamily="34" charset="0"/>
              </a:rPr>
              <a:t>Emp.Empno%TYPE</a:t>
            </a:r>
            <a:r>
              <a:rPr lang="fr-BE" sz="1200" dirty="0">
                <a:latin typeface="Verdana" pitchFamily="34" charset="0"/>
              </a:rPr>
              <a:t> INDEX BY BINARY_INTEGER;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  </a:t>
            </a:r>
            <a:r>
              <a:rPr lang="fr-BE" sz="1200" dirty="0" err="1">
                <a:latin typeface="Verdana" pitchFamily="34" charset="0"/>
              </a:rPr>
              <a:t>LesNrEmployes</a:t>
            </a:r>
            <a:r>
              <a:rPr lang="fr-BE" sz="1200" dirty="0">
                <a:latin typeface="Verdana" pitchFamily="34" charset="0"/>
              </a:rPr>
              <a:t> </a:t>
            </a:r>
            <a:r>
              <a:rPr lang="fr-BE" sz="1200" dirty="0" err="1">
                <a:latin typeface="Verdana" pitchFamily="34" charset="0"/>
              </a:rPr>
              <a:t>TableNrEmployes</a:t>
            </a:r>
            <a:r>
              <a:rPr lang="fr-BE" sz="1200" dirty="0">
                <a:latin typeface="Verdana" pitchFamily="34" charset="0"/>
              </a:rPr>
              <a:t>;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  TYPE </a:t>
            </a:r>
            <a:r>
              <a:rPr lang="fr-BE" sz="1200" dirty="0" err="1">
                <a:latin typeface="Verdana" pitchFamily="34" charset="0"/>
              </a:rPr>
              <a:t>TableEmployes</a:t>
            </a:r>
            <a:r>
              <a:rPr lang="fr-BE" sz="1200" dirty="0">
                <a:latin typeface="Verdana" pitchFamily="34" charset="0"/>
              </a:rPr>
              <a:t> IS TABLE OF </a:t>
            </a:r>
            <a:r>
              <a:rPr lang="fr-BE" sz="1200" dirty="0" err="1">
                <a:latin typeface="Verdana" pitchFamily="34" charset="0"/>
              </a:rPr>
              <a:t>Emp%ROWTYPE</a:t>
            </a:r>
            <a:r>
              <a:rPr lang="fr-BE" sz="1200" dirty="0">
                <a:latin typeface="Verdana" pitchFamily="34" charset="0"/>
              </a:rPr>
              <a:t> 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					INDEX BY BINARY_INTEGER;</a:t>
            </a:r>
          </a:p>
          <a:p>
            <a:pPr>
              <a:buNone/>
              <a:defRPr/>
            </a:pPr>
            <a:r>
              <a:rPr lang="fr-BE" sz="1200" dirty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lang="fr-BE" sz="1200" dirty="0" err="1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sz="1200" dirty="0">
                <a:latin typeface="Verdana" pitchFamily="34" charset="0"/>
              </a:rPr>
              <a:t> </a:t>
            </a:r>
            <a:r>
              <a:rPr lang="fr-BE" sz="1200" dirty="0" err="1">
                <a:latin typeface="Verdana" pitchFamily="34" charset="0"/>
              </a:rPr>
              <a:t>TableEmployes</a:t>
            </a:r>
            <a:r>
              <a:rPr lang="fr-BE" sz="1200" dirty="0">
                <a:latin typeface="Verdana" pitchFamily="34" charset="0"/>
              </a:rPr>
              <a:t>;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BEGIN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  </a:t>
            </a:r>
            <a:r>
              <a:rPr lang="fr-BE" sz="1200" dirty="0" err="1">
                <a:latin typeface="Verdana" pitchFamily="34" charset="0"/>
              </a:rPr>
              <a:t>LesNrEmployes</a:t>
            </a:r>
            <a:r>
              <a:rPr lang="fr-BE" sz="1200" dirty="0">
                <a:latin typeface="Verdana" pitchFamily="34" charset="0"/>
              </a:rPr>
              <a:t>(1) := 1234;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  </a:t>
            </a:r>
            <a:r>
              <a:rPr lang="fr-BE" sz="1200" dirty="0" err="1">
                <a:latin typeface="Verdana" pitchFamily="34" charset="0"/>
              </a:rPr>
              <a:t>LesNrEmployes</a:t>
            </a:r>
            <a:r>
              <a:rPr lang="fr-BE" sz="1200" dirty="0">
                <a:latin typeface="Verdana" pitchFamily="34" charset="0"/>
              </a:rPr>
              <a:t>(2) := </a:t>
            </a:r>
            <a:r>
              <a:rPr lang="fr-BE" sz="1200" dirty="0">
                <a:solidFill>
                  <a:srgbClr val="FF0000"/>
                </a:solidFill>
                <a:latin typeface="Verdana" pitchFamily="34" charset="0"/>
              </a:rPr>
              <a:t>9999</a:t>
            </a:r>
            <a:r>
              <a:rPr lang="fr-BE" sz="1200" dirty="0">
                <a:latin typeface="Verdana" pitchFamily="34" charset="0"/>
              </a:rPr>
              <a:t>;          -- employé 9999 n’existe pas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  </a:t>
            </a:r>
            <a:r>
              <a:rPr lang="fr-BE" sz="1200" dirty="0" err="1">
                <a:latin typeface="Verdana" pitchFamily="34" charset="0"/>
              </a:rPr>
              <a:t>LesNrEmployes</a:t>
            </a:r>
            <a:r>
              <a:rPr lang="fr-BE" sz="1200" dirty="0">
                <a:latin typeface="Verdana" pitchFamily="34" charset="0"/>
              </a:rPr>
              <a:t>(3) := 7934;</a:t>
            </a:r>
          </a:p>
          <a:p>
            <a:pPr>
              <a:buNone/>
              <a:defRPr/>
            </a:pPr>
            <a:r>
              <a:rPr lang="fr-BE" sz="1200" dirty="0">
                <a:solidFill>
                  <a:schemeClr val="hlink"/>
                </a:solidFill>
                <a:latin typeface="Verdana" pitchFamily="34" charset="0"/>
              </a:rPr>
              <a:t>  </a:t>
            </a:r>
            <a:r>
              <a:rPr lang="fr-BE" sz="1200" b="1" dirty="0">
                <a:solidFill>
                  <a:srgbClr val="00CCFF"/>
                </a:solidFill>
                <a:latin typeface="Verdana" pitchFamily="34" charset="0"/>
              </a:rPr>
              <a:t>FORALL</a:t>
            </a:r>
            <a:r>
              <a:rPr lang="fr-BE" sz="1200" dirty="0">
                <a:solidFill>
                  <a:srgbClr val="00CCFF"/>
                </a:solidFill>
                <a:latin typeface="Verdana" pitchFamily="34" charset="0"/>
              </a:rPr>
              <a:t> </a:t>
            </a:r>
            <a:r>
              <a:rPr lang="fr-BE" sz="1200" dirty="0">
                <a:latin typeface="Verdana" pitchFamily="34" charset="0"/>
              </a:rPr>
              <a:t>i IN LesNrEmployes.FIRST..</a:t>
            </a:r>
            <a:r>
              <a:rPr lang="fr-BE" sz="1200" dirty="0" err="1">
                <a:latin typeface="Verdana" pitchFamily="34" charset="0"/>
              </a:rPr>
              <a:t>LesNrEmployes.LAST</a:t>
            </a:r>
            <a:endParaRPr lang="fr-BE" sz="1200" dirty="0">
              <a:latin typeface="Verdana" pitchFamily="34" charset="0"/>
            </a:endParaRP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	DELETE FROM </a:t>
            </a:r>
            <a:r>
              <a:rPr lang="fr-BE" sz="1200" dirty="0" err="1">
                <a:latin typeface="Verdana" pitchFamily="34" charset="0"/>
              </a:rPr>
              <a:t>empTemp</a:t>
            </a:r>
            <a:r>
              <a:rPr lang="fr-BE" sz="1200" dirty="0">
                <a:latin typeface="Verdana" pitchFamily="34" charset="0"/>
              </a:rPr>
              <a:t> WHERE </a:t>
            </a:r>
            <a:r>
              <a:rPr lang="fr-BE" sz="1200" dirty="0" err="1">
                <a:latin typeface="Verdana" pitchFamily="34" charset="0"/>
              </a:rPr>
              <a:t>empno</a:t>
            </a:r>
            <a:r>
              <a:rPr lang="fr-BE" sz="1200" dirty="0">
                <a:latin typeface="Verdana" pitchFamily="34" charset="0"/>
              </a:rPr>
              <a:t> = </a:t>
            </a:r>
            <a:r>
              <a:rPr lang="fr-BE" sz="1200" dirty="0" err="1">
                <a:latin typeface="Verdana" pitchFamily="34" charset="0"/>
              </a:rPr>
              <a:t>LesNrEmployes</a:t>
            </a:r>
            <a:r>
              <a:rPr lang="fr-BE" sz="1200" dirty="0">
                <a:latin typeface="Verdana" pitchFamily="34" charset="0"/>
              </a:rPr>
              <a:t>(i)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 	</a:t>
            </a:r>
            <a:r>
              <a:rPr lang="fr-BE" sz="1200" b="1" dirty="0">
                <a:solidFill>
                  <a:srgbClr val="00CCFF"/>
                </a:solidFill>
                <a:latin typeface="Verdana" pitchFamily="34" charset="0"/>
              </a:rPr>
              <a:t>RETURNING</a:t>
            </a:r>
            <a:r>
              <a:rPr lang="fr-BE" sz="1200" dirty="0">
                <a:solidFill>
                  <a:srgbClr val="00CCFF"/>
                </a:solidFill>
                <a:latin typeface="Verdana" pitchFamily="34" charset="0"/>
              </a:rPr>
              <a:t> </a:t>
            </a:r>
            <a:r>
              <a:rPr lang="fr-BE" sz="1200" dirty="0" err="1">
                <a:latin typeface="Verdana" pitchFamily="34" charset="0"/>
              </a:rPr>
              <a:t>empno</a:t>
            </a:r>
            <a:r>
              <a:rPr lang="fr-BE" sz="1200" dirty="0">
                <a:latin typeface="Verdana" pitchFamily="34" charset="0"/>
              </a:rPr>
              <a:t>, </a:t>
            </a:r>
            <a:r>
              <a:rPr lang="fr-BE" sz="1200" dirty="0" err="1">
                <a:latin typeface="Verdana" pitchFamily="34" charset="0"/>
              </a:rPr>
              <a:t>ename,job,mgr,hiredate,sal,comm,deptno</a:t>
            </a:r>
            <a:r>
              <a:rPr lang="fr-BE" sz="1200" dirty="0">
                <a:latin typeface="Verdana" pitchFamily="34" charset="0"/>
              </a:rPr>
              <a:t> 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			</a:t>
            </a:r>
            <a:r>
              <a:rPr lang="fr-BE" sz="1200" b="1" dirty="0">
                <a:solidFill>
                  <a:srgbClr val="00CCFF"/>
                </a:solidFill>
                <a:latin typeface="Verdana" pitchFamily="34" charset="0"/>
              </a:rPr>
              <a:t>BULK COLLECT INTO </a:t>
            </a:r>
            <a:r>
              <a:rPr lang="fr-BE" sz="1200" dirty="0" err="1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sz="1200" dirty="0">
                <a:solidFill>
                  <a:srgbClr val="FF3399"/>
                </a:solidFill>
                <a:latin typeface="Verdana" pitchFamily="34" charset="0"/>
              </a:rPr>
              <a:t>;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  DBMS_OUTPUT.PUT_LINE('</a:t>
            </a:r>
            <a:r>
              <a:rPr lang="fr-BE" sz="1200" dirty="0" err="1">
                <a:latin typeface="Verdana" pitchFamily="34" charset="0"/>
              </a:rPr>
              <a:t>Deleted</a:t>
            </a:r>
            <a:r>
              <a:rPr lang="fr-BE" sz="1200" dirty="0">
                <a:latin typeface="Verdana" pitchFamily="34" charset="0"/>
              </a:rPr>
              <a:t> ' || SQL%ROWCOUNT || ' </a:t>
            </a:r>
            <a:r>
              <a:rPr lang="fr-BE" sz="1200" dirty="0" err="1">
                <a:latin typeface="Verdana" pitchFamily="34" charset="0"/>
              </a:rPr>
              <a:t>tuple</a:t>
            </a:r>
            <a:r>
              <a:rPr lang="fr-BE" sz="1200" dirty="0">
                <a:latin typeface="Verdana" pitchFamily="34" charset="0"/>
              </a:rPr>
              <a:t>(s)'); </a:t>
            </a:r>
          </a:p>
          <a:p>
            <a:pPr>
              <a:buNone/>
              <a:defRPr/>
            </a:pPr>
            <a:r>
              <a:rPr lang="fr-BE" sz="1200" dirty="0">
                <a:latin typeface="Verdana" pitchFamily="34" charset="0"/>
              </a:rPr>
              <a:t>  COMMIT;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 FOR i IN LesNrEmployes.FIRST..</a:t>
            </a:r>
            <a:r>
              <a:rPr lang="fr-BE" altLang="fr-FR" sz="1200" dirty="0" err="1">
                <a:latin typeface="Verdana" pitchFamily="34" charset="0"/>
              </a:rPr>
              <a:t>LesNrEmployes.LAST</a:t>
            </a:r>
            <a:r>
              <a:rPr lang="fr-BE" altLang="fr-FR" sz="1200" dirty="0">
                <a:latin typeface="Verdana" pitchFamily="34" charset="0"/>
              </a:rPr>
              <a:t> LOOP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    IF </a:t>
            </a:r>
            <a:r>
              <a:rPr lang="fr-BE" altLang="fr-FR" sz="1200" b="1" dirty="0">
                <a:solidFill>
                  <a:srgbClr val="00CCFF"/>
                </a:solidFill>
                <a:latin typeface="Verdana" pitchFamily="34" charset="0"/>
              </a:rPr>
              <a:t>SQL%BULK_ROWCOUNT(i) = 0 </a:t>
            </a:r>
            <a:r>
              <a:rPr lang="fr-BE" altLang="fr-FR" sz="1200" dirty="0">
                <a:latin typeface="Verdana" pitchFamily="34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  	  DBMS_OUTPUT.PUT_LINE(</a:t>
            </a:r>
            <a:r>
              <a:rPr lang="fr-BE" altLang="fr-FR" sz="1200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'Employé non effacé ' </a:t>
            </a:r>
            <a:r>
              <a:rPr lang="fr-BE" altLang="fr-FR" sz="1200" dirty="0">
                <a:latin typeface="Verdana" pitchFamily="34" charset="0"/>
              </a:rPr>
              <a:t>|| </a:t>
            </a:r>
            <a:r>
              <a:rPr lang="fr-BE" altLang="fr-FR" sz="1200" dirty="0" err="1">
                <a:latin typeface="Verdana" pitchFamily="34" charset="0"/>
              </a:rPr>
              <a:t>LesNrEmployes</a:t>
            </a:r>
            <a:r>
              <a:rPr lang="fr-BE" altLang="fr-FR" sz="1200" dirty="0">
                <a:latin typeface="Verdana" pitchFamily="34" charset="0"/>
              </a:rPr>
              <a:t>(i));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    END IF;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  END LOOP;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  IF </a:t>
            </a:r>
            <a:r>
              <a:rPr lang="fr-BE" altLang="fr-FR" sz="1200" b="1" dirty="0" err="1">
                <a:solidFill>
                  <a:srgbClr val="FF0000"/>
                </a:solidFill>
                <a:latin typeface="Verdana" pitchFamily="34" charset="0"/>
              </a:rPr>
              <a:t>LesEmployes.</a:t>
            </a:r>
            <a:r>
              <a:rPr lang="fr-BE" altLang="fr-FR" sz="1200" dirty="0" err="1">
                <a:latin typeface="Verdana" pitchFamily="34" charset="0"/>
              </a:rPr>
              <a:t>FIRST</a:t>
            </a:r>
            <a:r>
              <a:rPr lang="fr-BE" altLang="fr-FR" sz="1200" dirty="0">
                <a:latin typeface="Verdana" pitchFamily="34" charset="0"/>
              </a:rPr>
              <a:t> IS NOT NULL THEN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    FOR i IN </a:t>
            </a:r>
            <a:r>
              <a:rPr lang="fr-BE" altLang="fr-FR" sz="1200" b="1" dirty="0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altLang="fr-FR" sz="1200" dirty="0">
                <a:solidFill>
                  <a:srgbClr val="FF0000"/>
                </a:solidFill>
                <a:latin typeface="Verdana" pitchFamily="34" charset="0"/>
              </a:rPr>
              <a:t>.</a:t>
            </a:r>
            <a:r>
              <a:rPr lang="fr-BE" altLang="fr-FR" sz="1200" dirty="0">
                <a:latin typeface="Verdana" pitchFamily="34" charset="0"/>
              </a:rPr>
              <a:t>FIRST..</a:t>
            </a:r>
            <a:r>
              <a:rPr lang="fr-BE" altLang="fr-FR" sz="1200" b="1" dirty="0" err="1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altLang="fr-FR" sz="1200" dirty="0" err="1">
                <a:solidFill>
                  <a:srgbClr val="FF0000"/>
                </a:solidFill>
                <a:latin typeface="Verdana" pitchFamily="34" charset="0"/>
              </a:rPr>
              <a:t>.</a:t>
            </a:r>
            <a:r>
              <a:rPr lang="fr-BE" altLang="fr-FR" sz="1200" dirty="0" err="1">
                <a:latin typeface="Verdana" pitchFamily="34" charset="0"/>
              </a:rPr>
              <a:t>LAST</a:t>
            </a:r>
            <a:r>
              <a:rPr lang="fr-BE" altLang="fr-FR" sz="1200" dirty="0">
                <a:latin typeface="Verdana" pitchFamily="34" charset="0"/>
              </a:rPr>
              <a:t> LOOP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	  DBMS_OUTPUT.PUT_LINE(</a:t>
            </a:r>
            <a:r>
              <a:rPr lang="fr-BE" altLang="fr-FR" sz="1200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'Employé effacé ' </a:t>
            </a:r>
            <a:r>
              <a:rPr lang="fr-BE" altLang="fr-FR" sz="1200" dirty="0">
                <a:latin typeface="Verdana" pitchFamily="34" charset="0"/>
              </a:rPr>
              <a:t>|| </a:t>
            </a:r>
            <a:r>
              <a:rPr lang="fr-BE" altLang="fr-FR" sz="1200" dirty="0" err="1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altLang="fr-FR" sz="1200" dirty="0">
                <a:latin typeface="Verdana" pitchFamily="34" charset="0"/>
              </a:rPr>
              <a:t>(i).</a:t>
            </a:r>
            <a:r>
              <a:rPr lang="fr-BE" altLang="fr-FR" sz="1200" dirty="0" err="1">
                <a:latin typeface="Verdana" pitchFamily="34" charset="0"/>
              </a:rPr>
              <a:t>Empno</a:t>
            </a:r>
            <a:r>
              <a:rPr lang="fr-BE" altLang="fr-FR" sz="1200" dirty="0">
                <a:latin typeface="Verdana" pitchFamily="34" charset="0"/>
              </a:rPr>
              <a:t> || ' ' ||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solidFill>
                  <a:srgbClr val="FF0000"/>
                </a:solidFill>
                <a:latin typeface="Verdana" pitchFamily="34" charset="0"/>
              </a:rPr>
              <a:t>                                            </a:t>
            </a:r>
            <a:r>
              <a:rPr lang="fr-BE" altLang="fr-FR" sz="1200" dirty="0" err="1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altLang="fr-FR" sz="1200" dirty="0">
                <a:latin typeface="Verdana" pitchFamily="34" charset="0"/>
              </a:rPr>
              <a:t>(i).</a:t>
            </a:r>
            <a:r>
              <a:rPr lang="fr-BE" altLang="fr-FR" sz="1200" dirty="0" err="1">
                <a:latin typeface="Verdana" pitchFamily="34" charset="0"/>
              </a:rPr>
              <a:t>Ename</a:t>
            </a:r>
            <a:r>
              <a:rPr lang="fr-BE" altLang="fr-FR" sz="1200" dirty="0">
                <a:latin typeface="Verdana" pitchFamily="34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    END LOOP;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  END IF;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  WHEN OTHERS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latin typeface="Verdana" pitchFamily="34" charset="0"/>
              </a:rPr>
              <a:t>END;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657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Première possibilité de déclaration d'une structure qui pourra conserver des enregistrements extraits de la table </a:t>
            </a:r>
            <a:r>
              <a:rPr lang="fr-BE" dirty="0" err="1"/>
              <a:t>dept</a:t>
            </a:r>
            <a:r>
              <a:rPr lang="fr-BE" dirty="0"/>
              <a:t> (ou</a:t>
            </a:r>
            <a:r>
              <a:rPr lang="fr-BE" baseline="0" dirty="0"/>
              <a:t> destinés à y être sauvés)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725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améliore la définition du type record en se basant sur</a:t>
            </a:r>
            <a:r>
              <a:rPr lang="fr-BE" baseline="0" dirty="0"/>
              <a:t> les type des champs de la table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725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Ici, on n'a même</a:t>
            </a:r>
            <a:r>
              <a:rPr lang="fr-BE" baseline="0" dirty="0"/>
              <a:t> pas besoin de définir un type record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725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améliore la définition du type record en se basant sur</a:t>
            </a:r>
            <a:r>
              <a:rPr lang="fr-BE" baseline="0" dirty="0"/>
              <a:t> les type des champs de la table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725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VDeptno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Dept.Deptno%TYPE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UnDepartement.Deptno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99;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UnDepartement.Dname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'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Inpres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VDeptno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UnDepartement.Deptno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97180" lvl="1" indent="0">
              <a:buNone/>
            </a:pP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 ('Nom département : ' ||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UnDepartement.Dname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748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Attention, comparaison</a:t>
            </a:r>
            <a:r>
              <a:rPr lang="fr-BE" baseline="0" dirty="0"/>
              <a:t> avec NULL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77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Emp.Ename%TYPE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Sal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Emp.Sal%TYPE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2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sal = sal * 1.1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job = 'PRESIDENT'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RETURNING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Sal </a:t>
            </a:r>
            <a:r>
              <a:rPr lang="fr-BE" altLang="fr-FR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SQL%FOUND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fr-FR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' ' || </a:t>
            </a:r>
            <a:r>
              <a:rPr lang="fr-FR" alt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UnEmploye.Sal</a:t>
            </a: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DBMS_OUTPUT.PUT_LINE ('Pas Maj');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      </a:t>
            </a:r>
            <a:endParaRPr lang="fr-BE" alt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027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Attention, si critère de recherche ne porte pas sur la clé primaire, prévoir également le TOO_MANY_ROWS 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15F8-55F0-4779-8F5B-58CFCCF2A85B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153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endParaRPr lang="fr-B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2FC6CB-2666-4C93-9AAF-E466CEB514E0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7" name="Forme libre 6"/>
          <p:cNvSpPr/>
          <p:nvPr/>
        </p:nvSpPr>
        <p:spPr>
          <a:xfrm>
            <a:off x="499731" y="1499191"/>
            <a:ext cx="8123274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orme libre 7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6" name="Forme libre 5"/>
          <p:cNvSpPr/>
          <p:nvPr/>
        </p:nvSpPr>
        <p:spPr>
          <a:xfrm>
            <a:off x="1041991" y="1499191"/>
            <a:ext cx="7038753" cy="382772"/>
          </a:xfrm>
          <a:custGeom>
            <a:avLst/>
            <a:gdLst>
              <a:gd name="connsiteX0" fmla="*/ 0 w 7038753"/>
              <a:gd name="connsiteY0" fmla="*/ 0 h 1158949"/>
              <a:gd name="connsiteX1" fmla="*/ 0 w 7038753"/>
              <a:gd name="connsiteY1" fmla="*/ 1148316 h 1158949"/>
              <a:gd name="connsiteX2" fmla="*/ 7038753 w 7038753"/>
              <a:gd name="connsiteY2" fmla="*/ 1158949 h 115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8753" h="1158949">
                <a:moveTo>
                  <a:pt x="0" y="0"/>
                </a:moveTo>
                <a:lnTo>
                  <a:pt x="0" y="1148316"/>
                </a:lnTo>
                <a:lnTo>
                  <a:pt x="7038753" y="1158949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BE"/>
              <a:t>Système de Gestion de Base de Données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76055" y="6400800"/>
            <a:ext cx="6463424" cy="46955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7204" y="6519134"/>
            <a:ext cx="6236864" cy="351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2000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1" y="2051999"/>
            <a:ext cx="702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03" y="6505233"/>
            <a:ext cx="6236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BE"/>
              <a:t>Système de Gestion de Base de Données</a:t>
            </a:r>
            <a:endParaRPr lang="fr-BE" dirty="0"/>
          </a:p>
        </p:txBody>
      </p:sp>
      <p:sp>
        <p:nvSpPr>
          <p:cNvPr id="61" name="ZoneTexte 60"/>
          <p:cNvSpPr txBox="1"/>
          <p:nvPr/>
        </p:nvSpPr>
        <p:spPr>
          <a:xfrm>
            <a:off x="-2" y="120770"/>
            <a:ext cx="430887" cy="67312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fr-BE" sz="1600" dirty="0">
                <a:solidFill>
                  <a:srgbClr val="776627"/>
                </a:solidFill>
              </a:rPr>
              <a:t>A. Léonard         HEPL – Département technique      2</a:t>
            </a:r>
            <a:r>
              <a:rPr lang="fr-BE" sz="1600" baseline="30000" dirty="0">
                <a:solidFill>
                  <a:srgbClr val="776627"/>
                </a:solidFill>
              </a:rPr>
              <a:t>ème</a:t>
            </a:r>
            <a:r>
              <a:rPr lang="fr-BE" sz="1600" dirty="0">
                <a:solidFill>
                  <a:srgbClr val="776627"/>
                </a:solidFill>
              </a:rPr>
              <a:t> Informatique et système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07103" y="6519134"/>
            <a:ext cx="117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0A39B69-01AA-4943-8E03-5E521F790666}" type="slidenum">
              <a:rPr lang="fr-BE" b="1" smtClean="0">
                <a:solidFill>
                  <a:schemeClr val="bg1"/>
                </a:solidFill>
              </a:rPr>
              <a:pPr algn="r"/>
              <a:t>‹N°›</a:t>
            </a:fld>
            <a:r>
              <a:rPr lang="fr-BE" b="1" dirty="0">
                <a:solidFill>
                  <a:schemeClr val="bg1"/>
                </a:solidFill>
              </a:rPr>
              <a:t> </a:t>
            </a:r>
            <a:r>
              <a:rPr lang="fr-BE" b="1">
                <a:solidFill>
                  <a:schemeClr val="bg1"/>
                </a:solidFill>
              </a:rPr>
              <a:t>/ 60</a:t>
            </a:r>
            <a:endParaRPr lang="fr-BE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Systèmes de Gestion de Bases de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fr-BE" dirty="0"/>
              <a:t>A. Léonard</a:t>
            </a:r>
          </a:p>
        </p:txBody>
      </p:sp>
    </p:spTree>
    <p:extLst>
      <p:ext uri="{BB962C8B-B14F-4D97-AF65-F5344CB8AC3E}">
        <p14:creationId xmlns:p14="http://schemas.microsoft.com/office/powerpoint/2010/main" val="37583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1. Déclarations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3766" y="2051999"/>
            <a:ext cx="8051470" cy="43369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dirty="0"/>
              <a:t>Exemple 2 :</a:t>
            </a:r>
          </a:p>
          <a:p>
            <a:pPr marL="0" indent="0">
              <a:buNone/>
            </a:pPr>
            <a:r>
              <a:rPr lang="fr-BE" dirty="0"/>
              <a:t> </a:t>
            </a:r>
          </a:p>
          <a:p>
            <a:pPr marL="297180" lvl="1" indent="0">
              <a:buNone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TypeEmpDept</a:t>
            </a:r>
            <a:r>
              <a:rPr lang="fr-BE" sz="20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RECORD (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.Empno%TYPE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.Ename%TYPE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BE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.Dname%TYPE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.Loc%TYPE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97180" lvl="1" indent="0">
              <a:buNone/>
            </a:pP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UnEmpDept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TypeEmpDept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1. Déclarations</a:t>
            </a:r>
          </a:p>
        </p:txBody>
      </p:sp>
    </p:spTree>
    <p:extLst>
      <p:ext uri="{BB962C8B-B14F-4D97-AF65-F5344CB8AC3E}">
        <p14:creationId xmlns:p14="http://schemas.microsoft.com/office/powerpoint/2010/main" val="2474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6. Des records aux collections </a:t>
            </a:r>
            <a:r>
              <a:rPr lang="fr-BE" sz="3600" dirty="0" err="1"/>
              <a:t>bulk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Déclarations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Initialisation et accès aux champs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Comparaison de 2 records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records dans les opérations d'ajout, de mise à jour et de recherche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collection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ROLLBACK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Gestion des exceptions dans une instruction FORALL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BULK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 la clause RETURNING … BULK COLLECT INTO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conjointe de FORALL et BULK COLLECT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6 : Des records aux collections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87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2. Initialisation et accès aux champs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517" y="2051999"/>
            <a:ext cx="8051470" cy="4336926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BE" sz="2800" dirty="0"/>
              <a:t>On utilise la notation pointée : </a:t>
            </a:r>
            <a:r>
              <a:rPr lang="fr-BE" sz="2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record.champ</a:t>
            </a:r>
            <a:endParaRPr lang="fr-BE" sz="28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1200" dirty="0"/>
          </a:p>
          <a:p>
            <a:pPr marL="0" indent="0">
              <a:buNone/>
            </a:pPr>
            <a:r>
              <a:rPr lang="fr-BE" sz="2800" dirty="0"/>
              <a:t>Exemple :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VDeptno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Dept.Deptno%TYPE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UnDepartement.Deptno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99;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UnDepartement.Dname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'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Inpres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VDeptno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UnDepartement.Deptno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97180" lvl="1" indent="0">
              <a:buNone/>
            </a:pP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 ('Nom département : ' ||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UnDepartement.Dname</a:t>
            </a: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297180" lvl="1" indent="0">
              <a:buNone/>
            </a:pPr>
            <a:r>
              <a:rPr lang="fr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2. Initialisation et accès aux champs</a:t>
            </a:r>
          </a:p>
        </p:txBody>
      </p:sp>
    </p:spTree>
    <p:extLst>
      <p:ext uri="{BB962C8B-B14F-4D97-AF65-F5344CB8AC3E}">
        <p14:creationId xmlns:p14="http://schemas.microsoft.com/office/powerpoint/2010/main" val="8647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6. Des records aux collections </a:t>
            </a:r>
            <a:r>
              <a:rPr lang="fr-BE" sz="3600" dirty="0" err="1"/>
              <a:t>bulk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Déclarations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Initialisation et accès aux champs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Comparaison de 2 records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records dans les opérations d'ajout, de mise à jour et de recherche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collection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ROLLBACK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Gestion des exceptions dans une instruction FORALL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BULK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 la clause RETURNING … BULK COLLECT INTO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conjointe de FORALL et BULK COLLECT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6 : Des records aux collections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87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3. Comparaison de 2 records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Pour comparer deux records, il faut les comparer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champ par champ</a:t>
            </a:r>
            <a:r>
              <a:rPr lang="fr-BE" dirty="0"/>
              <a:t>.</a:t>
            </a:r>
          </a:p>
          <a:p>
            <a:pPr marL="0" indent="0">
              <a:buNone/>
            </a:pPr>
            <a:r>
              <a:rPr lang="fr-BE" dirty="0"/>
              <a:t>L'idéal est donc d'écrire une fonction qui prend 2 records en paramètres et renvoie vrai ou faux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3. Comparaison de 2 records</a:t>
            </a:r>
          </a:p>
        </p:txBody>
      </p:sp>
    </p:spTree>
    <p:extLst>
      <p:ext uri="{BB962C8B-B14F-4D97-AF65-F5344CB8AC3E}">
        <p14:creationId xmlns:p14="http://schemas.microsoft.com/office/powerpoint/2010/main" val="8647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3. Comparaison de 2 records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5642" y="2051998"/>
            <a:ext cx="8051470" cy="4348801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UnDepartement2     	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FR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UnDepartement2 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DBMS_OUTPUT.PUT_LINE(‘OK’); 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spcBef>
                <a:spcPts val="0"/>
              </a:spcBef>
              <a:buNone/>
            </a:pPr>
            <a:endParaRPr lang="fr-BE" altLang="fr-FR" sz="1600" b="1" dirty="0">
              <a:solidFill>
                <a:schemeClr val="fol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UnDepartement2 THEN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*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ERREUR à la ligne 5 :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ORA-06550: Ligne 5, colonne 19 :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PLS-00306: numéro ou types d'arguments erronés dans appel à '='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ORA-06550: Ligne 5, colonne 2 :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PL/SQL: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ignored</a:t>
            </a:r>
            <a:endParaRPr lang="fr-FR" altLang="fr-FR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3. Comparaison de 2 records</a:t>
            </a:r>
          </a:p>
        </p:txBody>
      </p:sp>
    </p:spTree>
    <p:extLst>
      <p:ext uri="{BB962C8B-B14F-4D97-AF65-F5344CB8AC3E}">
        <p14:creationId xmlns:p14="http://schemas.microsoft.com/office/powerpoint/2010/main" val="37382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3. Comparaison de 2 records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5642" y="2051998"/>
            <a:ext cx="8051470" cy="4348801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UnDepartement2     	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FR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UnDepartement.Deptno</a:t>
            </a: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UnDepartement2.Deptno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AND </a:t>
            </a:r>
            <a:r>
              <a:rPr lang="fr-FR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UnDepartement.Dname</a:t>
            </a: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UnDepartement.Dname</a:t>
            </a:r>
            <a:endParaRPr lang="fr-FR" altLang="fr-FR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AND </a:t>
            </a:r>
            <a:r>
              <a:rPr lang="fr-FR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UnDepartement.Loc</a:t>
            </a: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UnDepartement.Loc</a:t>
            </a:r>
            <a:endParaRPr lang="fr-FR" altLang="fr-FR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('OK'); 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DBMS_OUTPUT.PUT_LINE ('NOK');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spcBef>
                <a:spcPts val="0"/>
              </a:spcBef>
              <a:buNone/>
            </a:pPr>
            <a:endParaRPr lang="fr-BE" altLang="fr-FR" sz="1600" b="1" dirty="0">
              <a:solidFill>
                <a:schemeClr val="fol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NOK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  <a:endParaRPr lang="fr-FR" altLang="fr-FR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3. Comparaison de 2 records</a:t>
            </a:r>
          </a:p>
        </p:txBody>
      </p:sp>
    </p:spTree>
    <p:extLst>
      <p:ext uri="{BB962C8B-B14F-4D97-AF65-F5344CB8AC3E}">
        <p14:creationId xmlns:p14="http://schemas.microsoft.com/office/powerpoint/2010/main" val="12235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3. Comparaison de 2 records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5642" y="2051998"/>
            <a:ext cx="8051470" cy="4348801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UnDepartement2     	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 (</a:t>
            </a:r>
            <a:r>
              <a:rPr lang="fr-FR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UnDepartement.Deptno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 (</a:t>
            </a: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UnDepartement2.Deptno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AND 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 (</a:t>
            </a:r>
            <a:r>
              <a:rPr lang="fr-FR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UnDepartement.Dname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'X') </a:t>
            </a: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 (</a:t>
            </a:r>
            <a:r>
              <a:rPr lang="fr-FR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UnDepartement.Dname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'X')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AND 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 (</a:t>
            </a:r>
            <a:r>
              <a:rPr lang="fr-FR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UnDepartement.Loc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'X') </a:t>
            </a: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 (</a:t>
            </a:r>
            <a:r>
              <a:rPr lang="fr-FR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UnDepartement.Loc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'X')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('OK'); 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DBMS_OUTPUT.PUT_LINE ('NOK');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>
              <a:spcBef>
                <a:spcPts val="0"/>
              </a:spcBef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spcBef>
                <a:spcPts val="0"/>
              </a:spcBef>
              <a:buNone/>
            </a:pPr>
            <a:endParaRPr lang="fr-BE" altLang="fr-FR" sz="1600" b="1" dirty="0">
              <a:solidFill>
                <a:schemeClr val="fol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spcBef>
                <a:spcPts val="0"/>
              </a:spcBef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  <a:endParaRPr lang="fr-FR" altLang="fr-FR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3. Comparaison de 2 records</a:t>
            </a:r>
          </a:p>
        </p:txBody>
      </p:sp>
    </p:spTree>
    <p:extLst>
      <p:ext uri="{BB962C8B-B14F-4D97-AF65-F5344CB8AC3E}">
        <p14:creationId xmlns:p14="http://schemas.microsoft.com/office/powerpoint/2010/main" val="12411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6. Des records aux collections </a:t>
            </a:r>
            <a:r>
              <a:rPr lang="fr-BE" sz="3600" dirty="0" err="1"/>
              <a:t>bulk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Déclarations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Initialisation et accès aux champs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Comparaison de 2 records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records dans les opérations d'ajout, de mise à jour et de recherche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collection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ROLLBACK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Gestion des exceptions dans une instruction FORALL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BULK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 la clause RETURNING … BULK COLLECT INTO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conjointe de FORALL et BULK COLLECT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6 : Des records aux collections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87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4. Utilisation des records </a:t>
            </a:r>
            <a:r>
              <a:rPr lang="fr-BE" sz="3200" dirty="0" err="1"/>
              <a:t>ds</a:t>
            </a:r>
            <a:r>
              <a:rPr lang="fr-BE" sz="3200" dirty="0"/>
              <a:t> les opérations SQL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Depuis Oracle 9iR2, il est possible d'ajouter ou de modifier une ligne d'une table en utilisant une variable de type record plutôt que de spécifier chaque champ individuellement.</a:t>
            </a:r>
          </a:p>
          <a:p>
            <a:pPr marL="0" indent="0">
              <a:buNone/>
            </a:pPr>
            <a:r>
              <a:rPr lang="fr-BE" dirty="0"/>
              <a:t>Il est également possible de placer le résultat d'une recherche dans un tableau de records en lieu et place d'une table PL/SQL pour chaque expression SQL extraite.</a:t>
            </a:r>
          </a:p>
          <a:p>
            <a:pPr marL="0" indent="0">
              <a:buNone/>
            </a:pPr>
            <a:r>
              <a:rPr lang="fr-BE" dirty="0"/>
              <a:t>Avantage essentiel         code plus lisible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4. Utilisation des records </a:t>
            </a:r>
            <a:r>
              <a:rPr lang="fr-BE" dirty="0" err="1"/>
              <a:t>ds</a:t>
            </a:r>
            <a:r>
              <a:rPr lang="fr-BE" dirty="0"/>
              <a:t> op. SQL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3431969" y="5605153"/>
            <a:ext cx="439387" cy="178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47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Aperçu du contenu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Concepts de base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Modèle relationnel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définition des données - LDD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Langage de manipulation des données - LMD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Transactions et accès concurrents – LCD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Confidentialité des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Vues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Contraintes d'intégrité et déclencheurs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PL-SQL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462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4. Utilisation des records </a:t>
            </a:r>
            <a:r>
              <a:rPr lang="fr-BE" sz="3200" dirty="0" err="1"/>
              <a:t>ds</a:t>
            </a:r>
            <a:r>
              <a:rPr lang="fr-BE" sz="3200" dirty="0"/>
              <a:t> les opérations SQL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516" y="2051998"/>
            <a:ext cx="8039595" cy="4348801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UnDepartement.Deptno</a:t>
            </a: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9;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UnDepartement.Dname</a:t>
            </a: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:='</a:t>
            </a:r>
            <a:r>
              <a:rPr lang="fr-BE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Inpres</a:t>
            </a: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UnDepartement.Loc</a:t>
            </a: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:='Seraing';</a:t>
            </a:r>
          </a:p>
          <a:p>
            <a:pPr>
              <a:lnSpc>
                <a:spcPct val="80000"/>
              </a:lnSpc>
              <a:buNone/>
            </a:pPr>
            <a:endParaRPr lang="fr-BE" altLang="fr-F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0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fr-BE" altLang="fr-FR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altLang="fr-FR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</a:t>
            </a:r>
            <a:r>
              <a:rPr lang="fr-BE" altLang="fr-FR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  <a:endParaRPr lang="fr-BE" altLang="fr-F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fr-BE" altLang="fr-F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FR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Equivalent à </a:t>
            </a:r>
            <a:endParaRPr lang="fr-BE" altLang="fr-F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INSERT INTO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Deptno,Dname,Loc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VALUES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  (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UnDepartement.Deptno,UnDepartement.Dname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  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UnDepartement.Loc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4. Utilisation des records </a:t>
            </a:r>
            <a:r>
              <a:rPr lang="fr-BE" dirty="0" err="1"/>
              <a:t>ds</a:t>
            </a:r>
            <a:r>
              <a:rPr lang="fr-BE" dirty="0"/>
              <a:t> op. SQL</a:t>
            </a:r>
          </a:p>
        </p:txBody>
      </p:sp>
    </p:spTree>
    <p:extLst>
      <p:ext uri="{BB962C8B-B14F-4D97-AF65-F5344CB8AC3E}">
        <p14:creationId xmlns:p14="http://schemas.microsoft.com/office/powerpoint/2010/main" val="40297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4. Utilisation des records </a:t>
            </a:r>
            <a:r>
              <a:rPr lang="fr-BE" sz="3200" dirty="0" err="1"/>
              <a:t>ds</a:t>
            </a:r>
            <a:r>
              <a:rPr lang="fr-BE" sz="3200" dirty="0"/>
              <a:t> les opérations SQL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516" y="1911928"/>
            <a:ext cx="8039595" cy="4560124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UnDepartement.Deptno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9;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UnDepartement.Dname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:='Rennequin S';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UnDepartement.Loc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:='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Liege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80000"/>
              </a:lnSpc>
              <a:buNone/>
            </a:pPr>
            <a:endParaRPr lang="fr-BE" altLang="fr-F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ROW =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600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altLang="fr-FR" sz="1600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9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SQL%NOTFOUND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 ('Pas de MAJ');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DBMS_OUTPUT.PUT_LINE ('Mise à jour OK');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  <a:endParaRPr lang="fr-BE" alt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fr-BE" altLang="fr-F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Equivalent à </a:t>
            </a:r>
            <a:endParaRPr lang="fr-BE" alt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UPDATE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UnDepartement.Deptno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   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UnDepartement.Dname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UnDepartement.Loc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  WHERE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4. Utilisation des records </a:t>
            </a:r>
            <a:r>
              <a:rPr lang="fr-BE" dirty="0" err="1"/>
              <a:t>ds</a:t>
            </a:r>
            <a:r>
              <a:rPr lang="fr-BE" dirty="0"/>
              <a:t> op. SQL</a:t>
            </a:r>
          </a:p>
        </p:txBody>
      </p:sp>
    </p:spTree>
    <p:extLst>
      <p:ext uri="{BB962C8B-B14F-4D97-AF65-F5344CB8AC3E}">
        <p14:creationId xmlns:p14="http://schemas.microsoft.com/office/powerpoint/2010/main" val="28921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4. Utilisation des records </a:t>
            </a:r>
            <a:r>
              <a:rPr lang="fr-BE" sz="3200" dirty="0" err="1"/>
              <a:t>ds</a:t>
            </a:r>
            <a:r>
              <a:rPr lang="fr-BE" sz="3200" dirty="0"/>
              <a:t> les opérations SQL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516" y="2090056"/>
            <a:ext cx="8039595" cy="4381995"/>
          </a:xfrm>
        </p:spPr>
        <p:txBody>
          <a:bodyPr anchor="t"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fr-BE" altLang="fr-FR" dirty="0">
                <a:cs typeface="Courier New" panose="02070309020205020404" pitchFamily="49" charset="0"/>
              </a:rPr>
              <a:t>L'utilisation de la clause </a:t>
            </a:r>
            <a:r>
              <a:rPr lang="fr-BE" alt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RETURNING INTO </a:t>
            </a:r>
            <a:r>
              <a:rPr lang="fr-BE" altLang="fr-FR" dirty="0">
                <a:cs typeface="Courier New" panose="02070309020205020404" pitchFamily="49" charset="0"/>
              </a:rPr>
              <a:t>dans les commandes insert, update et </a:t>
            </a:r>
            <a:r>
              <a:rPr lang="fr-BE" altLang="fr-FR" dirty="0" err="1">
                <a:cs typeface="Courier New" panose="02070309020205020404" pitchFamily="49" charset="0"/>
              </a:rPr>
              <a:t>delete</a:t>
            </a:r>
            <a:r>
              <a:rPr lang="fr-BE" altLang="fr-FR" dirty="0">
                <a:cs typeface="Courier New" panose="02070309020205020404" pitchFamily="49" charset="0"/>
              </a:rPr>
              <a:t> évite de refaire une nouvelle lecture pour connaitre les nouvelles (ou anciennes) valeurs </a:t>
            </a:r>
            <a:r>
              <a:rPr lang="fr-BE" altLang="fr-FR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d'une ligne</a:t>
            </a:r>
            <a:r>
              <a:rPr lang="fr-BE" altLang="fr-FR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4. Utilisation des records </a:t>
            </a:r>
            <a:r>
              <a:rPr lang="fr-BE" dirty="0" err="1"/>
              <a:t>ds</a:t>
            </a:r>
            <a:r>
              <a:rPr lang="fr-BE" dirty="0"/>
              <a:t> op. SQL</a:t>
            </a:r>
          </a:p>
        </p:txBody>
      </p:sp>
      <p:pic>
        <p:nvPicPr>
          <p:cNvPr id="6" name="Picture 5" descr="Description of returning_clause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95" y="3641990"/>
            <a:ext cx="8008339" cy="232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2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4. Utilisation des records </a:t>
            </a:r>
            <a:r>
              <a:rPr lang="fr-BE" sz="3200" dirty="0" err="1"/>
              <a:t>ds</a:t>
            </a:r>
            <a:r>
              <a:rPr lang="fr-BE" sz="3200" dirty="0"/>
              <a:t> les opérations SQL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516" y="2090056"/>
            <a:ext cx="8039595" cy="4381995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RECORD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Emp.Ename%TYPE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Sal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Emp.Sal%TYPE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9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9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sal = sal * 1.1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WHERE job = 'PRESIDENT'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RETURNING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Sal </a:t>
            </a:r>
            <a:r>
              <a:rPr lang="fr-BE" altLang="fr-FR" sz="19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SQL%FOUND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THEN DBMS_OUTPUT.PUT_LINE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fr-FR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' ' || </a:t>
            </a:r>
            <a:r>
              <a:rPr lang="fr-FR" altLang="fr-FR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UnEmploye.Sal</a:t>
            </a: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DBMS_OUTPUT.PUT_LINE ('Pas Maj');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      </a:t>
            </a:r>
            <a:endParaRPr lang="fr-BE" altLang="fr-FR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lnSpc>
                <a:spcPct val="80000"/>
              </a:lnSpc>
              <a:buNone/>
            </a:pPr>
            <a:endParaRPr lang="fr-BE" altLang="fr-FR" dirty="0"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4. Utilisation des records </a:t>
            </a:r>
            <a:r>
              <a:rPr lang="fr-BE" dirty="0" err="1"/>
              <a:t>ds</a:t>
            </a:r>
            <a:r>
              <a:rPr lang="fr-BE" dirty="0"/>
              <a:t> op. SQL</a:t>
            </a:r>
          </a:p>
        </p:txBody>
      </p:sp>
    </p:spTree>
    <p:extLst>
      <p:ext uri="{BB962C8B-B14F-4D97-AF65-F5344CB8AC3E}">
        <p14:creationId xmlns:p14="http://schemas.microsoft.com/office/powerpoint/2010/main" val="29259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4. Utilisation des records </a:t>
            </a:r>
            <a:r>
              <a:rPr lang="fr-BE" sz="3200" dirty="0" err="1"/>
              <a:t>ds</a:t>
            </a:r>
            <a:r>
              <a:rPr lang="fr-BE" sz="3200" dirty="0"/>
              <a:t> les opérations SQL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516" y="1911928"/>
            <a:ext cx="8039595" cy="4560124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Recherche d'UN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fr-BE" altLang="fr-FR" sz="18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fr-BE" altLang="fr-F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8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INTO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7902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 (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UnEmploye.Ename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NO_DATA_FOUND THEN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('Pas d''employé');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endParaRPr lang="fr-BE" altLang="fr-F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FORD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4. Utilisation des records </a:t>
            </a:r>
            <a:r>
              <a:rPr lang="fr-BE" dirty="0" err="1"/>
              <a:t>ds</a:t>
            </a:r>
            <a:r>
              <a:rPr lang="fr-BE" dirty="0"/>
              <a:t> op. SQL</a:t>
            </a:r>
          </a:p>
        </p:txBody>
      </p:sp>
    </p:spTree>
    <p:extLst>
      <p:ext uri="{BB962C8B-B14F-4D97-AF65-F5344CB8AC3E}">
        <p14:creationId xmlns:p14="http://schemas.microsoft.com/office/powerpoint/2010/main" val="12203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4. Utilisation des records </a:t>
            </a:r>
            <a:r>
              <a:rPr lang="fr-BE" sz="3200" dirty="0" err="1"/>
              <a:t>ds</a:t>
            </a:r>
            <a:r>
              <a:rPr lang="fr-BE" sz="3200" dirty="0"/>
              <a:t> les opérations SQL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516" y="1911928"/>
            <a:ext cx="8039595" cy="4560124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Recherche de PLUSIEURS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endParaRPr lang="fr-BE" altLang="fr-FR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fr-BE" altLang="fr-F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5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5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TABLE OF 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endParaRPr lang="fr-BE" alt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5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5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5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BULK COLLECT INTO </a:t>
            </a:r>
            <a:r>
              <a:rPr lang="fr-BE" altLang="fr-FR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LesEmployes.FIRST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 THEN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LesEmployes.FIRST..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LesEmployes.LAST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 (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(i).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RAISE;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endParaRPr lang="fr-BE" altLang="fr-FR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CLARK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KING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MILLER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4. Utilisation des records </a:t>
            </a:r>
            <a:r>
              <a:rPr lang="fr-BE" dirty="0" err="1"/>
              <a:t>ds</a:t>
            </a:r>
            <a:r>
              <a:rPr lang="fr-BE" dirty="0"/>
              <a:t> op. SQL</a:t>
            </a:r>
          </a:p>
        </p:txBody>
      </p:sp>
    </p:spTree>
    <p:extLst>
      <p:ext uri="{BB962C8B-B14F-4D97-AF65-F5344CB8AC3E}">
        <p14:creationId xmlns:p14="http://schemas.microsoft.com/office/powerpoint/2010/main" val="6704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4. Utilisation des records </a:t>
            </a:r>
            <a:r>
              <a:rPr lang="fr-BE" sz="3200" dirty="0" err="1"/>
              <a:t>ds</a:t>
            </a:r>
            <a:r>
              <a:rPr lang="fr-BE" sz="3200" dirty="0"/>
              <a:t> les opérations SQL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516" y="1911928"/>
            <a:ext cx="8039595" cy="4560124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Recherche de PLUSIEURS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endParaRPr lang="fr-BE" altLang="fr-FR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fr-BE" altLang="fr-FR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5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5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TABLE OF 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endParaRPr lang="fr-BE" altLang="fr-F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5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5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5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BULK COLLECT INTO </a:t>
            </a:r>
            <a:r>
              <a:rPr lang="fr-BE" altLang="fr-FR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fr-BE" altLang="fr-FR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altLang="fr-FR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LesEmployes.FIRST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 THEN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LesEmployes.FIRST..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LesEmployes.LAST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 (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(i).</a:t>
            </a:r>
            <a:r>
              <a:rPr lang="fr-BE" altLang="fr-FR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 ('Pas de résultat !');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RAISE;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endParaRPr lang="fr-BE" altLang="fr-FR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 de résultats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4. Utilisation des records </a:t>
            </a:r>
            <a:r>
              <a:rPr lang="fr-BE" dirty="0" err="1"/>
              <a:t>ds</a:t>
            </a:r>
            <a:r>
              <a:rPr lang="fr-BE" dirty="0"/>
              <a:t> op. SQL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286993" y="5106388"/>
            <a:ext cx="4286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NO_DATA_FOUND n'est pas déclenchée lorsque le résultat de la recherche est vide !!!!</a:t>
            </a:r>
          </a:p>
        </p:txBody>
      </p:sp>
    </p:spTree>
    <p:extLst>
      <p:ext uri="{BB962C8B-B14F-4D97-AF65-F5344CB8AC3E}">
        <p14:creationId xmlns:p14="http://schemas.microsoft.com/office/powerpoint/2010/main" val="410891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6. Des records aux collections </a:t>
            </a:r>
            <a:r>
              <a:rPr lang="fr-BE" sz="3600" dirty="0" err="1"/>
              <a:t>bulk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Déclarations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Initialisation et accès aux champs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Comparaison de 2 records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records dans les opérations d'ajout, de mise à jour et de recherche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collection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ROLLBACK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Gestion des exceptions dans une instruction FORALL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BULK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 la clause RETURNING … BULK COLLECT INTO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conjointe de FORALL et BULK COLLECT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6 : Des records aux collections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87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5. FORALL et collection </a:t>
            </a:r>
            <a:r>
              <a:rPr lang="fr-BE" sz="3200" dirty="0" err="1"/>
              <a:t>bulk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8"/>
            <a:ext cx="7174234" cy="431317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Par défaut : le PL/SQL envoie les instructions SQL au moteur SQL une par une et le moteur retourne le résultat de l'exécution de chaque instruction</a:t>
            </a:r>
          </a:p>
          <a:p>
            <a:pPr marL="0" indent="0">
              <a:buNone/>
            </a:pPr>
            <a:r>
              <a:rPr lang="fr-BE" dirty="0"/>
              <a:t>             Perte de temps !!</a:t>
            </a:r>
          </a:p>
          <a:p>
            <a:pPr marL="0" indent="0">
              <a:buNone/>
            </a:pPr>
            <a:r>
              <a:rPr lang="fr-BE" dirty="0"/>
              <a:t>L'instruction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FORALL </a:t>
            </a:r>
            <a:r>
              <a:rPr lang="fr-BE" dirty="0"/>
              <a:t>permet d'envoyer en une fois un lot d'instructions SQL et les collections </a:t>
            </a:r>
            <a:r>
              <a:rPr lang="fr-BE" dirty="0" err="1"/>
              <a:t>bulk</a:t>
            </a:r>
            <a:r>
              <a:rPr lang="fr-BE" dirty="0"/>
              <a:t> permettent de récupérer les résultats</a:t>
            </a:r>
          </a:p>
          <a:p>
            <a:pPr marL="0" indent="0">
              <a:buNone/>
            </a:pPr>
            <a:r>
              <a:rPr lang="fr-BE" dirty="0"/>
              <a:t>Pour accélérer le traitement des instructions 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fr-BE" dirty="0"/>
              <a:t>, 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fr-BE" sz="2000" dirty="0"/>
              <a:t> </a:t>
            </a:r>
            <a:r>
              <a:rPr lang="fr-BE" dirty="0"/>
              <a:t>ou </a:t>
            </a:r>
            <a:r>
              <a:rPr lang="fr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fr-BE" dirty="0"/>
              <a:t>, on les place dans un </a:t>
            </a:r>
            <a:r>
              <a:rPr lang="fr-BE" dirty="0" err="1"/>
              <a:t>forall</a:t>
            </a:r>
            <a:r>
              <a:rPr lang="fr-BE" dirty="0"/>
              <a:t> plutôt que dans une boucle classique.  Pour optimiser les instructions </a:t>
            </a:r>
            <a:r>
              <a:rPr lang="fr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dirty="0"/>
              <a:t>, on utilise la clause </a:t>
            </a:r>
            <a:r>
              <a:rPr lang="fr-BE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into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fr-BE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bulk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fr-BE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collect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fr-BE" dirty="0"/>
              <a:t>!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5. FORALL et collection </a:t>
            </a:r>
            <a:r>
              <a:rPr lang="fr-BE" dirty="0" err="1"/>
              <a:t>bulk</a:t>
            </a:r>
            <a:endParaRPr lang="fr-BE" dirty="0"/>
          </a:p>
        </p:txBody>
      </p:sp>
      <p:sp>
        <p:nvSpPr>
          <p:cNvPr id="4" name="Flèche droite 3"/>
          <p:cNvSpPr/>
          <p:nvPr/>
        </p:nvSpPr>
        <p:spPr>
          <a:xfrm>
            <a:off x="1484415" y="3417660"/>
            <a:ext cx="498763" cy="213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47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5. FORALL et collection </a:t>
            </a:r>
            <a:r>
              <a:rPr lang="fr-BE" sz="3200" dirty="0" err="1"/>
              <a:t>bulk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516" y="1911928"/>
            <a:ext cx="8039595" cy="4560124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Rappel : la boucle FOR</a:t>
            </a:r>
          </a:p>
          <a:p>
            <a:pPr>
              <a:lnSpc>
                <a:spcPct val="80000"/>
              </a:lnSpc>
              <a:buNone/>
            </a:pPr>
            <a:endParaRPr lang="fr-BE" altLang="fr-F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8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8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TABLE OF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endParaRPr lang="fr-BE" altLang="fr-F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800" b="1" dirty="0" err="1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1;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(SELECT * FROM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LOOP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:=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UnEmploye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fr-BE" altLang="fr-FR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 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endParaRPr lang="fr-BE" altLang="fr-FR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5. FORALL et collection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794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800" dirty="0"/>
              <a:t>Aperçu du contenu du PL/SQL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8"/>
            <a:ext cx="7020000" cy="4242475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PL/SQL : Généralités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types de données et les variables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structures de contrôle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Des records aux collections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procédures et les fonctions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packages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curseurs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Les déclencheurs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8733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5. FORALL et collection </a:t>
            </a:r>
            <a:r>
              <a:rPr lang="fr-BE" sz="3200" dirty="0" err="1"/>
              <a:t>bulk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516" y="1911928"/>
            <a:ext cx="8039595" cy="4560124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SYNTAXE du FORALL</a:t>
            </a:r>
          </a:p>
          <a:p>
            <a:pPr>
              <a:lnSpc>
                <a:spcPct val="80000"/>
              </a:lnSpc>
              <a:buNone/>
            </a:pPr>
            <a:endParaRPr lang="fr-BE" altLang="fr-FR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fr-BE" altLang="fr-FR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 </a:t>
            </a:r>
            <a:r>
              <a:rPr lang="fr-BE" altLang="fr-FR" sz="24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fr-BE" altLang="fr-FR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2">
              <a:lnSpc>
                <a:spcPct val="80000"/>
              </a:lnSpc>
              <a:buNone/>
            </a:pPr>
            <a:r>
              <a:rPr lang="fr-BE" altLang="fr-FR" sz="2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400" b="1" i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lang="fr-BE" altLang="fr-FR" sz="24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fr-BE" altLang="fr-FR" sz="2400" b="1" i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UpperBound</a:t>
            </a:r>
            <a:endParaRPr lang="fr-BE" altLang="fr-FR" sz="2400" b="1" i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fr-BE" altLang="fr-FR" sz="24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400" b="1" i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SqlStatement</a:t>
            </a:r>
            <a:r>
              <a:rPr lang="fr-BE" altLang="fr-FR" sz="2400" b="1" i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BE" altLang="fr-FR" sz="24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fr-BE" altLang="fr-F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5. FORALL et collection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565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5. FORALL et collection </a:t>
            </a:r>
            <a:r>
              <a:rPr lang="fr-BE" sz="3200" dirty="0" err="1"/>
              <a:t>bulk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516" y="1911928"/>
            <a:ext cx="8039595" cy="4560124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empTemp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SELECT * FROM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les éléments de la collection possèdent des </a:t>
            </a:r>
            <a:r>
              <a:rPr lang="fr-FR" altLang="fr-FR" sz="16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indices consécutifs</a:t>
            </a:r>
            <a:endParaRPr lang="fr-BE" altLang="fr-FR" sz="1600" b="1" dirty="0">
              <a:solidFill>
                <a:srgbClr val="00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Emp.Empno%TYPE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:= 1234;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:= 9999;      -- employé 9999 n’existe pas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 := 7934;</a:t>
            </a:r>
            <a:endParaRPr lang="fr-BE" alt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 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IN LesNrEmployes.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LesNrEmployes.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endParaRPr lang="fr-BE" altLang="fr-FR" sz="16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DELETE FROM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empTemp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5. FORALL et collection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9489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5. FORALL et collection </a:t>
            </a:r>
            <a:r>
              <a:rPr lang="fr-BE" sz="3200" dirty="0" err="1"/>
              <a:t>bulk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4390" y="1911928"/>
            <a:ext cx="8241475" cy="4560124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Emp.Empno%TYPE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Emp%ROWTYPE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:= 1234;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:= 9999;    -- employé 9999 n’existe pas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 := 7934;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FORALL 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IN LesNrEmployes.FIRST..</a:t>
            </a:r>
            <a:r>
              <a:rPr lang="fr-BE" altLang="fr-FR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.LAST</a:t>
            </a:r>
            <a:endParaRPr lang="fr-BE" alt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FROM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empTemp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altLang="fr-FR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RETURNING 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empno,ename,job,mgr,hiredate,sal,comm,deptno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 COLLECT INTO </a:t>
            </a:r>
            <a:r>
              <a:rPr lang="fr-BE" alt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 || </a:t>
            </a:r>
            <a:r>
              <a:rPr lang="fr-BE" altLang="fr-F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SQL%ROWCOUNT 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||'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(s)');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5. FORALL et collection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692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5. FORALL et collection </a:t>
            </a:r>
            <a:r>
              <a:rPr lang="fr-BE" sz="3200" dirty="0" err="1"/>
              <a:t>bulk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4391" y="1911928"/>
            <a:ext cx="8360228" cy="4560124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DBMS_OUTPUT.PUT_LINE('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'||</a:t>
            </a:r>
            <a:r>
              <a:rPr lang="fr-BE" altLang="fr-F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LesEmployes.COUNT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||'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(s)');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fr-BE" alt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 THEN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</a:t>
            </a:r>
            <a:r>
              <a:rPr lang="fr-BE" alt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FIRST..</a:t>
            </a:r>
            <a:r>
              <a:rPr lang="fr-BE" alt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DBMS_OUTPUT.PUT_LINE(‘Employé effacé ' ||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alt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(i).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Empno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|| ' ' || </a:t>
            </a:r>
            <a:r>
              <a:rPr lang="fr-BE" altLang="fr-FR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LesEmployes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(i).</a:t>
            </a:r>
            <a:r>
              <a:rPr lang="fr-BE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 LOOP;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fr-BE" alt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fr-BE" altLang="fr-FR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Employé effacé 1234 SCOTT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Employé effacé 7934 MILLER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5. FORALL et collection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079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6. Des records aux collections </a:t>
            </a:r>
            <a:r>
              <a:rPr lang="fr-BE" sz="3600" dirty="0" err="1"/>
              <a:t>bulk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Déclarations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Initialisation et accès aux champs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Comparaison de 2 records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records dans les opérations d'ajout, de mise à jour et de recherche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collection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ROLLBACK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Gestion des exceptions dans une instruction FORALL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BULK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 la clause RETURNING … BULK COLLECT INTO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conjointe de FORALL et BULK COLLECT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6 : Des records aux collections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87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6. FORALL et ROLLBACK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Dans une instruction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FORALL</a:t>
            </a:r>
            <a:r>
              <a:rPr lang="fr-BE" dirty="0"/>
              <a:t>, si l'exécution d'une instruction SQL provoque le déclenchement d'une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exception non gérée</a:t>
            </a:r>
            <a:r>
              <a:rPr lang="fr-BE" dirty="0"/>
              <a:t>, toutes les modifications réalisées par les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instructions précédentes </a:t>
            </a:r>
            <a:r>
              <a:rPr lang="fr-BE" dirty="0"/>
              <a:t>seront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annulées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Si l'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exception est gérée</a:t>
            </a:r>
            <a:r>
              <a:rPr lang="fr-BE" dirty="0"/>
              <a:t>, les modifications accomplies par les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instructions précédentes NE</a:t>
            </a:r>
            <a:r>
              <a:rPr lang="fr-BE" dirty="0"/>
              <a:t> seront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 annulées</a:t>
            </a:r>
            <a:r>
              <a:rPr lang="fr-BE" dirty="0"/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6. FORALL et ROLLBACK</a:t>
            </a:r>
          </a:p>
        </p:txBody>
      </p:sp>
    </p:spTree>
    <p:extLst>
      <p:ext uri="{BB962C8B-B14F-4D97-AF65-F5344CB8AC3E}">
        <p14:creationId xmlns:p14="http://schemas.microsoft.com/office/powerpoint/2010/main" val="8647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6. FORALL et ROLLBACK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4390" y="2051999"/>
            <a:ext cx="8110846" cy="44319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dirty="0"/>
              <a:t>Exemple 1 : FORALL et exception non gérée</a:t>
            </a:r>
          </a:p>
          <a:p>
            <a:pPr marL="0" indent="0">
              <a:buNone/>
            </a:pPr>
            <a:endParaRPr lang="fr-BE" dirty="0"/>
          </a:p>
          <a:p>
            <a:pPr lvl="1">
              <a:buNone/>
            </a:pPr>
            <a:r>
              <a:rPr lang="en-US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endParaRPr lang="en-US" altLang="fr-F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fr-FR" sz="18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 DNAME          LOC           </a:t>
            </a:r>
          </a:p>
          <a:p>
            <a:pPr lvl="1">
              <a:buNone/>
            </a:pPr>
            <a:r>
              <a:rPr lang="en-US" altLang="fr-FR" sz="18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------ -------------- ------------- </a:t>
            </a:r>
          </a:p>
          <a:p>
            <a:pPr lvl="1">
              <a:buNone/>
            </a:pPr>
            <a:r>
              <a:rPr lang="en-US" altLang="fr-FR" sz="18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10 ACCOUNTING     NEW YORK      </a:t>
            </a:r>
          </a:p>
          <a:p>
            <a:pPr lvl="1">
              <a:buNone/>
            </a:pPr>
            <a:r>
              <a:rPr lang="en-US" altLang="fr-FR" sz="18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20 RESEARCH       DALLAS        </a:t>
            </a:r>
          </a:p>
          <a:p>
            <a:pPr lvl="1">
              <a:buNone/>
            </a:pPr>
            <a:r>
              <a:rPr lang="en-US" altLang="fr-FR" sz="18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30 SALES          CHICAGO       </a:t>
            </a:r>
          </a:p>
          <a:p>
            <a:pPr lvl="1">
              <a:buNone/>
            </a:pPr>
            <a:r>
              <a:rPr lang="en-US" altLang="fr-FR" sz="18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40 OPERATIONS     BOSTON </a:t>
            </a:r>
          </a:p>
          <a:p>
            <a:pPr marL="0" indent="0">
              <a:buNone/>
            </a:pPr>
            <a:endParaRPr lang="fr-BE" sz="1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6. FORALL et ROLLBACK</a:t>
            </a:r>
          </a:p>
        </p:txBody>
      </p:sp>
    </p:spTree>
    <p:extLst>
      <p:ext uri="{BB962C8B-B14F-4D97-AF65-F5344CB8AC3E}">
        <p14:creationId xmlns:p14="http://schemas.microsoft.com/office/powerpoint/2010/main" val="17688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6. FORALL et ROLLBACK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4389" y="1959429"/>
            <a:ext cx="8490858" cy="4607626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buNone/>
            </a:pPr>
            <a:r>
              <a:rPr lang="fr-BE" sz="3400" dirty="0"/>
              <a:t>Exemple 1 : FORALL et exception non gérée</a:t>
            </a:r>
          </a:p>
          <a:p>
            <a:pPr marL="0" indent="0">
              <a:buNone/>
            </a:pPr>
            <a:endParaRPr lang="fr-BE" sz="9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Dept.Deptno%TYPE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:= 50;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:= </a:t>
            </a:r>
            <a:r>
              <a:rPr lang="fr-BE" altLang="fr-FR" sz="2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-- département 40 existe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 := 60;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FORALL i IN LesNrDept.FIRST..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LesNrDept.LAST</a:t>
            </a:r>
            <a:endParaRPr lang="fr-BE" altLang="fr-FR" sz="2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VALUES(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(i), '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||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ERREUR à la ligne 1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ORA-00001: violation de contrainte unique (SCOTT.CPDEPT)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ORA-06512: à ligne 9</a:t>
            </a:r>
            <a:endParaRPr lang="fr-BE" sz="27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6. FORALL et ROLLBACK</a:t>
            </a:r>
          </a:p>
        </p:txBody>
      </p:sp>
    </p:spTree>
    <p:extLst>
      <p:ext uri="{BB962C8B-B14F-4D97-AF65-F5344CB8AC3E}">
        <p14:creationId xmlns:p14="http://schemas.microsoft.com/office/powerpoint/2010/main" val="35452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6. FORALL et ROLLBACK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4389" y="1959429"/>
            <a:ext cx="8122723" cy="46076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dirty="0"/>
              <a:t>Exemple 1 : FORALL et exception non gérée</a:t>
            </a:r>
          </a:p>
          <a:p>
            <a:pPr marL="0" indent="0">
              <a:buNone/>
            </a:pPr>
            <a:endParaRPr lang="fr-BE" dirty="0"/>
          </a:p>
          <a:p>
            <a:pPr lvl="1">
              <a:buNone/>
            </a:pPr>
            <a:r>
              <a:rPr lang="en-US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endParaRPr lang="en-US" alt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 DNAME          LOC           </a:t>
            </a: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------ -------------- ------------- </a:t>
            </a: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10 ACCOUNTING     NEW YORK      </a:t>
            </a: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20 RESEARCH       DALLAS        </a:t>
            </a: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30 SALES          CHICAGO       </a:t>
            </a: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40 OPERATIONS     BOSTON </a:t>
            </a:r>
          </a:p>
          <a:p>
            <a:pPr lvl="1">
              <a:buNone/>
            </a:pPr>
            <a:endParaRPr lang="en-US" altLang="fr-FR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Exception NON GEREE,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toutes</a:t>
            </a: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les modifications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réalisées</a:t>
            </a: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par les instructions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précédentes</a:t>
            </a: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sont</a:t>
            </a: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annulées</a:t>
            </a:r>
            <a:endParaRPr lang="en-US" altLang="fr-FR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6. FORALL et ROLLBACK</a:t>
            </a:r>
          </a:p>
        </p:txBody>
      </p:sp>
    </p:spTree>
    <p:extLst>
      <p:ext uri="{BB962C8B-B14F-4D97-AF65-F5344CB8AC3E}">
        <p14:creationId xmlns:p14="http://schemas.microsoft.com/office/powerpoint/2010/main" val="7387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6. FORALL et ROLLBACK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4389" y="1959429"/>
            <a:ext cx="8122723" cy="4607626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buNone/>
            </a:pPr>
            <a:r>
              <a:rPr lang="fr-BE" sz="3800" dirty="0"/>
              <a:t>Exemple 2 : FORALL et exception gérée</a:t>
            </a:r>
          </a:p>
          <a:p>
            <a:pPr marL="0" indent="0">
              <a:buNone/>
            </a:pPr>
            <a:endParaRPr lang="fr-BE" sz="1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Dept.Deptno%TYPE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BY BINARY_INTEGER;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:= 50;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:= </a:t>
            </a:r>
            <a:r>
              <a:rPr lang="fr-BE" altLang="fr-FR" sz="2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-- département 40 existe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 := 60;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FORALL i IN LesNrDept.FIRST..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LesNrDept.LAST</a:t>
            </a:r>
            <a:endParaRPr lang="fr-BE" altLang="fr-FR" sz="2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VALUES(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(i), '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|| </a:t>
            </a:r>
            <a:r>
              <a:rPr lang="fr-BE" altLang="fr-FR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DBMS_OUTPUT.PUT_LINE(SQLERRM); COMMIT;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ORA-00001: violation de contrainte unique (SCOTT.CPDEPT)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6. FORALL et ROLLBACK</a:t>
            </a:r>
          </a:p>
        </p:txBody>
      </p:sp>
    </p:spTree>
    <p:extLst>
      <p:ext uri="{BB962C8B-B14F-4D97-AF65-F5344CB8AC3E}">
        <p14:creationId xmlns:p14="http://schemas.microsoft.com/office/powerpoint/2010/main" val="27804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3263" y="2854325"/>
            <a:ext cx="8031162" cy="1362075"/>
          </a:xfrm>
        </p:spPr>
        <p:txBody>
          <a:bodyPr anchor="ctr">
            <a:normAutofit/>
          </a:bodyPr>
          <a:lstStyle/>
          <a:p>
            <a:pPr algn="r"/>
            <a:r>
              <a:rPr lang="fr-BE" dirty="0"/>
              <a:t>PL/SQL - Chapitre 6. </a:t>
            </a:r>
            <a:br>
              <a:rPr lang="fr-BE" dirty="0"/>
            </a:br>
            <a:r>
              <a:rPr lang="fr-BE" dirty="0"/>
              <a:t>Des records aux collections </a:t>
            </a:r>
            <a:r>
              <a:rPr lang="fr-BE" dirty="0" err="1"/>
              <a:t>bulk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Système de Gestion de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8614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6. FORALL et ROLLBACK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4389" y="1959429"/>
            <a:ext cx="8122723" cy="460762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BE" dirty="0"/>
              <a:t>Exemple 2 : FORALL et exception gérée</a:t>
            </a:r>
          </a:p>
          <a:p>
            <a:pPr marL="0" indent="0">
              <a:buNone/>
            </a:pPr>
            <a:endParaRPr lang="fr-BE" sz="1200" dirty="0"/>
          </a:p>
          <a:p>
            <a:pPr lvl="1">
              <a:buNone/>
            </a:pPr>
            <a:r>
              <a:rPr lang="en-US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alt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US" alt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None/>
            </a:pPr>
            <a:endParaRPr lang="en-US" alt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DEPTNO DNAME          LOC           </a:t>
            </a: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------ -------------- ------------- </a:t>
            </a: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10 ACCOUNTING     NEW YORK      </a:t>
            </a: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20 RESEARCH       DALLAS        </a:t>
            </a: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30 SALES          CHICAGO       </a:t>
            </a: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40 OPERATIONS     BOSTON </a:t>
            </a:r>
          </a:p>
          <a:p>
            <a:pPr lvl="1">
              <a:buNone/>
            </a:pPr>
            <a:r>
              <a:rPr lang="en-US" altLang="fr-FR" sz="1600" b="1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fr-FR" sz="1600" b="1" dirty="0">
                <a:solidFill>
                  <a:srgbClr val="00CCFF"/>
                </a:solidFill>
                <a:latin typeface="Courier New" pitchFamily="49" charset="0"/>
                <a:cs typeface="Courier New" pitchFamily="49" charset="0"/>
              </a:rPr>
              <a:t>50 Dept50</a:t>
            </a:r>
          </a:p>
          <a:p>
            <a:pPr lvl="1">
              <a:buNone/>
            </a:pPr>
            <a:endParaRPr lang="en-US" altLang="fr-FR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Exception GEREE, les modifications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réalisées</a:t>
            </a: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par les instructions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précédentes</a:t>
            </a: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sont</a:t>
            </a: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confirmées</a:t>
            </a: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  (COMMIT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explicite</a:t>
            </a: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dans</a:t>
            </a: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le bloc </a:t>
            </a:r>
            <a:r>
              <a:rPr lang="en-US" altLang="fr-FR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d'exception</a:t>
            </a:r>
            <a:r>
              <a:rPr lang="en-US" altLang="fr-FR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6. FORALL et ROLLBACK</a:t>
            </a:r>
          </a:p>
        </p:txBody>
      </p:sp>
    </p:spTree>
    <p:extLst>
      <p:ext uri="{BB962C8B-B14F-4D97-AF65-F5344CB8AC3E}">
        <p14:creationId xmlns:p14="http://schemas.microsoft.com/office/powerpoint/2010/main" val="6838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6. FORALL et ROLLBACK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4389" y="1959429"/>
            <a:ext cx="8122723" cy="460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Le nombre de lignes impliquées dans chaque instruction LMD d'un FORALL peut être déterminé au moyen de l'attribut composé</a:t>
            </a:r>
          </a:p>
          <a:p>
            <a:pPr marL="0" indent="0">
              <a:buNone/>
            </a:pPr>
            <a:endParaRPr lang="fr-BE" dirty="0"/>
          </a:p>
          <a:p>
            <a:pPr marL="0" indent="0" algn="ctr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SQL%BULK_ROWCOUNT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Cet attribut est un tableau PL/SQL dont le n</a:t>
            </a:r>
            <a:r>
              <a:rPr lang="fr-BE" baseline="30000" dirty="0"/>
              <a:t>ième</a:t>
            </a:r>
            <a:r>
              <a:rPr lang="fr-BE" dirty="0"/>
              <a:t> élément contient le nombre de lignes traitées dans la n</a:t>
            </a:r>
            <a:r>
              <a:rPr lang="fr-BE" baseline="30000" dirty="0"/>
              <a:t>ième</a:t>
            </a:r>
            <a:r>
              <a:rPr lang="fr-BE" dirty="0"/>
              <a:t> instruction LMD (insert, update ou </a:t>
            </a:r>
            <a:r>
              <a:rPr lang="fr-BE" dirty="0" err="1"/>
              <a:t>delete</a:t>
            </a:r>
            <a:r>
              <a:rPr lang="fr-BE" dirty="0"/>
              <a:t>) contenue dans un FORALL</a:t>
            </a:r>
            <a:endParaRPr lang="en-US" altLang="fr-FR" sz="1600" b="1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6. FORALL et ROLLBACK</a:t>
            </a:r>
          </a:p>
        </p:txBody>
      </p:sp>
    </p:spTree>
    <p:extLst>
      <p:ext uri="{BB962C8B-B14F-4D97-AF65-F5344CB8AC3E}">
        <p14:creationId xmlns:p14="http://schemas.microsoft.com/office/powerpoint/2010/main" val="739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6. Des records aux collections </a:t>
            </a:r>
            <a:r>
              <a:rPr lang="fr-BE" sz="3600" dirty="0" err="1"/>
              <a:t>bulk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Déclarations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Initialisation et accès aux champs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Comparaison de 2 records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records dans les opérations d'ajout, de mise à jour et de recherche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collection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ROLLBACK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Gestion des exceptions dans une instruction FORALL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BULK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 la clause RETURNING … BULK COLLECT INTO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conjointe de FORALL et BULK COLLECT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6 : Des records aux collections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87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7. Gestion des exceptions dans FORALL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377178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PL/SQL possède un mécanisme pour gérer les exceptions déclenchées pendant l'exécution d'un FORALL.</a:t>
            </a:r>
          </a:p>
          <a:p>
            <a:pPr marL="0" indent="0">
              <a:buNone/>
            </a:pPr>
            <a:r>
              <a:rPr lang="fr-BE" dirty="0"/>
              <a:t>Ce mécanisme, déclenché par la clause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BE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 exceptions</a:t>
            </a:r>
            <a:r>
              <a:rPr lang="fr-BE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dirty="0"/>
              <a:t>permet de sauver les informations sur les exceptions et de continuer le traitement des instructions.</a:t>
            </a:r>
          </a:p>
          <a:p>
            <a:pPr marL="0" indent="0">
              <a:buNone/>
            </a:pPr>
            <a:r>
              <a:rPr lang="fr-BE" dirty="0"/>
              <a:t>L'absence de cette clause dans une instructions FORALL provoque l'arrêt de l'instruction dès la première exception rencontrée.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7. Gestion des exceptions </a:t>
            </a:r>
            <a:r>
              <a:rPr lang="fr-BE" dirty="0" err="1"/>
              <a:t>ds</a:t>
            </a:r>
            <a:r>
              <a:rPr lang="fr-BE" dirty="0"/>
              <a:t> FORALL</a:t>
            </a:r>
          </a:p>
        </p:txBody>
      </p:sp>
    </p:spTree>
    <p:extLst>
      <p:ext uri="{BB962C8B-B14F-4D97-AF65-F5344CB8AC3E}">
        <p14:creationId xmlns:p14="http://schemas.microsoft.com/office/powerpoint/2010/main" val="8647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7. Gestion des exceptions dans FORALL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2051999"/>
            <a:ext cx="7377178" cy="414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Avec la clause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SAVE EXCEPTIONS</a:t>
            </a:r>
            <a:r>
              <a:rPr lang="fr-BE" dirty="0"/>
              <a:t>, toutes les exceptions détectées pendant l'exécution de FORALL sont sauvées dans l'attribut </a:t>
            </a: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%BULK_EXCEPTIONS </a:t>
            </a:r>
            <a:r>
              <a:rPr lang="fr-BE" dirty="0"/>
              <a:t>(table PL_SQL).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SQL%BULK_EXCEPTIONS.COUNT</a:t>
            </a:r>
            <a:r>
              <a:rPr lang="fr-BE" dirty="0"/>
              <a:t> : nombre d'exceptions rencontrées pendant l'exécution du FORALL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SQL%BULK_EXCEPTIONS(i).ERROR_INDEX</a:t>
            </a:r>
            <a:r>
              <a:rPr lang="fr-BE" dirty="0"/>
              <a:t> : indice de l'itération qui a provoqué l'exception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SQL_BULK_EXCEPTIONS(i).ERROR_CODE </a:t>
            </a:r>
            <a:r>
              <a:rPr lang="fr-BE" dirty="0"/>
              <a:t>: code d'erreur d'Oracle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7. Gestion des exceptions </a:t>
            </a:r>
            <a:r>
              <a:rPr lang="fr-BE" dirty="0" err="1"/>
              <a:t>ds</a:t>
            </a:r>
            <a:r>
              <a:rPr lang="fr-BE" dirty="0"/>
              <a:t> FORALL</a:t>
            </a:r>
          </a:p>
        </p:txBody>
      </p:sp>
    </p:spTree>
    <p:extLst>
      <p:ext uri="{BB962C8B-B14F-4D97-AF65-F5344CB8AC3E}">
        <p14:creationId xmlns:p14="http://schemas.microsoft.com/office/powerpoint/2010/main" val="19985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7. Gestion des exceptions dans FORALL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797" y="1910687"/>
            <a:ext cx="8011236" cy="4653885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TableNrDept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Dept.Deptno%TYPE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BY BINARY_INTEGER;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TableNrDept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 := 50;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 := </a:t>
            </a:r>
            <a:r>
              <a:rPr lang="fr-BE" altLang="fr-F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-- département 40 existe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 := 60;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FORALL i IN LesNrDept.FIRST..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LesNrDept.LAST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 EXCEPTIONS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				(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(i),'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'||</a:t>
            </a:r>
            <a:r>
              <a:rPr lang="fr-BE" alt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(i));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COMMIT;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COMMIT;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1 .. </a:t>
            </a:r>
            <a:r>
              <a:rPr lang="fr-BE" altLang="fr-FR" sz="14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SQL%BULK_EXCEPTIONS.COUNT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	DBMS_OUTPUT.PUT_LINE(</a:t>
            </a:r>
            <a:r>
              <a:rPr lang="fr-BE" altLang="fr-FR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'Erreur pour le nr de </a:t>
            </a:r>
            <a:r>
              <a:rPr lang="fr-BE" altLang="fr-FR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dépt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 ||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fr-BE" altLang="fr-FR" sz="1400" b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LesNrDept</a:t>
            </a:r>
            <a:r>
              <a:rPr lang="fr-BE" altLang="fr-FR" sz="14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(SQL%BULK_EXCEPTIONS(i).ERROR_INDEX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|| ' ' ||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SQLERRM(-</a:t>
            </a:r>
            <a:r>
              <a:rPr lang="fr-BE" altLang="fr-FR" sz="1400" b="1" dirty="0">
                <a:solidFill>
                  <a:srgbClr val="187C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SQL%BULK_EXCEPTIONS(i).ERROR_CODE</a:t>
            </a: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  END LOOP;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END;</a:t>
            </a:r>
            <a:endParaRPr lang="fr-BE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7. Gestion des exceptions </a:t>
            </a:r>
            <a:r>
              <a:rPr lang="fr-BE" dirty="0" err="1"/>
              <a:t>ds</a:t>
            </a:r>
            <a:r>
              <a:rPr lang="fr-BE" dirty="0"/>
              <a:t> FORALL</a:t>
            </a:r>
          </a:p>
        </p:txBody>
      </p:sp>
    </p:spTree>
    <p:extLst>
      <p:ext uri="{BB962C8B-B14F-4D97-AF65-F5344CB8AC3E}">
        <p14:creationId xmlns:p14="http://schemas.microsoft.com/office/powerpoint/2010/main" val="38405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7. Gestion des exceptions dans FORALL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797" y="1910687"/>
            <a:ext cx="8011236" cy="4653885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fr-BE" altLang="fr-FR" sz="1600" dirty="0">
                <a:solidFill>
                  <a:schemeClr val="accent2"/>
                </a:solidFill>
                <a:latin typeface="Verdana" pitchFamily="34" charset="0"/>
              </a:rPr>
              <a:t>Erreur pour le nr de </a:t>
            </a:r>
            <a:r>
              <a:rPr lang="fr-BE" altLang="fr-FR" sz="1600" dirty="0" err="1">
                <a:solidFill>
                  <a:schemeClr val="accent2"/>
                </a:solidFill>
                <a:latin typeface="Verdana" pitchFamily="34" charset="0"/>
              </a:rPr>
              <a:t>dépt</a:t>
            </a:r>
            <a:r>
              <a:rPr lang="fr-BE" altLang="fr-FR" sz="1600" dirty="0">
                <a:solidFill>
                  <a:schemeClr val="folHlink"/>
                </a:solidFill>
                <a:latin typeface="Verdana" pitchFamily="34" charset="0"/>
              </a:rPr>
              <a:t> </a:t>
            </a:r>
            <a:r>
              <a:rPr lang="fr-BE" altLang="fr-FR" sz="1600" dirty="0">
                <a:solidFill>
                  <a:srgbClr val="009900"/>
                </a:solidFill>
                <a:latin typeface="Verdana" pitchFamily="34" charset="0"/>
              </a:rPr>
              <a:t>40</a:t>
            </a:r>
            <a:r>
              <a:rPr lang="fr-BE" altLang="fr-FR" sz="1600" dirty="0">
                <a:solidFill>
                  <a:schemeClr val="folHlink"/>
                </a:solidFill>
                <a:latin typeface="Verdana" pitchFamily="34" charset="0"/>
              </a:rPr>
              <a:t> </a:t>
            </a:r>
            <a:r>
              <a:rPr lang="fr-BE" altLang="fr-FR" sz="1600" dirty="0">
                <a:solidFill>
                  <a:srgbClr val="00CCFF"/>
                </a:solidFill>
                <a:latin typeface="Verdana" pitchFamily="34" charset="0"/>
              </a:rPr>
              <a:t>ORA-00001: violation de contrainte unique </a:t>
            </a:r>
          </a:p>
          <a:p>
            <a:pPr>
              <a:buNone/>
            </a:pPr>
            <a:r>
              <a:rPr lang="fr-BE" altLang="fr-FR" sz="1600" dirty="0">
                <a:solidFill>
                  <a:srgbClr val="00CCFF"/>
                </a:solidFill>
                <a:latin typeface="Verdana" pitchFamily="34" charset="0"/>
              </a:rPr>
              <a:t>Procédure PL/SQL terminée avec succès.</a:t>
            </a:r>
          </a:p>
          <a:p>
            <a:pPr>
              <a:buNone/>
            </a:pPr>
            <a:endParaRPr lang="fr-FR" altLang="fr-FR" sz="800" dirty="0">
              <a:latin typeface="Verdana" pitchFamily="34" charset="0"/>
            </a:endParaRPr>
          </a:p>
          <a:p>
            <a:pPr>
              <a:buNone/>
            </a:pPr>
            <a:r>
              <a:rPr lang="fr-FR" altLang="fr-FR" sz="1600" dirty="0">
                <a:latin typeface="Verdana" pitchFamily="34" charset="0"/>
              </a:rPr>
              <a:t>SELECT * FROM </a:t>
            </a:r>
            <a:r>
              <a:rPr lang="fr-FR" altLang="fr-FR" sz="1600" dirty="0" err="1">
                <a:latin typeface="Verdana" pitchFamily="34" charset="0"/>
              </a:rPr>
              <a:t>dept</a:t>
            </a:r>
            <a:r>
              <a:rPr lang="fr-FR" altLang="fr-FR" sz="1600" dirty="0">
                <a:latin typeface="Verdana" pitchFamily="34" charset="0"/>
              </a:rPr>
              <a:t>;</a:t>
            </a:r>
          </a:p>
          <a:p>
            <a:pPr>
              <a:buNone/>
            </a:pPr>
            <a:r>
              <a:rPr lang="en-US" altLang="fr-FR" sz="1400" dirty="0"/>
              <a:t> </a:t>
            </a:r>
            <a:r>
              <a:rPr lang="en-US" altLang="fr-FR" sz="1400" b="1" dirty="0">
                <a:latin typeface="Courier New" pitchFamily="49" charset="0"/>
                <a:cs typeface="Courier New" pitchFamily="49" charset="0"/>
              </a:rPr>
              <a:t>DEPTNO DNAME          LOC            </a:t>
            </a:r>
          </a:p>
          <a:p>
            <a:pPr>
              <a:buNone/>
            </a:pPr>
            <a:r>
              <a:rPr lang="en-US" altLang="fr-FR" sz="1400" b="1" dirty="0">
                <a:latin typeface="Courier New" pitchFamily="49" charset="0"/>
                <a:cs typeface="Courier New" pitchFamily="49" charset="0"/>
              </a:rPr>
              <a:t>------- -------------- -------------</a:t>
            </a:r>
          </a:p>
          <a:p>
            <a:pPr>
              <a:buNone/>
            </a:pPr>
            <a:r>
              <a:rPr lang="en-US" altLang="fr-FR" sz="1400" b="1" dirty="0">
                <a:latin typeface="Courier New" pitchFamily="49" charset="0"/>
                <a:cs typeface="Courier New" pitchFamily="49" charset="0"/>
              </a:rPr>
              <a:t>     10 ACCOUNTING     NEW YORK       </a:t>
            </a:r>
          </a:p>
          <a:p>
            <a:pPr>
              <a:buNone/>
            </a:pPr>
            <a:r>
              <a:rPr lang="en-US" altLang="fr-FR" sz="1400" b="1" dirty="0">
                <a:latin typeface="Courier New" pitchFamily="49" charset="0"/>
                <a:cs typeface="Courier New" pitchFamily="49" charset="0"/>
              </a:rPr>
              <a:t>     20 RESEARCH       DALLAS                </a:t>
            </a:r>
          </a:p>
          <a:p>
            <a:pPr>
              <a:buNone/>
            </a:pPr>
            <a:r>
              <a:rPr lang="en-US" altLang="fr-FR" sz="1400" b="1" dirty="0">
                <a:latin typeface="Courier New" pitchFamily="49" charset="0"/>
                <a:cs typeface="Courier New" pitchFamily="49" charset="0"/>
              </a:rPr>
              <a:t>     30 SALES          CHICAGO        </a:t>
            </a:r>
          </a:p>
          <a:p>
            <a:pPr>
              <a:buNone/>
            </a:pPr>
            <a:r>
              <a:rPr lang="en-US" altLang="fr-FR" sz="1400" b="1" dirty="0">
                <a:latin typeface="Courier New" pitchFamily="49" charset="0"/>
                <a:cs typeface="Courier New" pitchFamily="49" charset="0"/>
              </a:rPr>
              <a:t>     40 OPERATIONS     BOSTON                </a:t>
            </a:r>
          </a:p>
          <a:p>
            <a:pPr>
              <a:buNone/>
            </a:pPr>
            <a:r>
              <a:rPr lang="en-US" altLang="fr-FR" sz="1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fr-FR" sz="1400" b="1" dirty="0">
                <a:solidFill>
                  <a:srgbClr val="00CCFF"/>
                </a:solidFill>
                <a:latin typeface="Courier New" pitchFamily="49" charset="0"/>
                <a:cs typeface="Courier New" pitchFamily="49" charset="0"/>
              </a:rPr>
              <a:t>50 Dept50</a:t>
            </a:r>
          </a:p>
          <a:p>
            <a:pPr>
              <a:buNone/>
            </a:pPr>
            <a:r>
              <a:rPr lang="en-US" altLang="fr-FR" sz="1400" b="1" dirty="0">
                <a:solidFill>
                  <a:srgbClr val="00CCFF"/>
                </a:solidFill>
                <a:latin typeface="Courier New" pitchFamily="49" charset="0"/>
                <a:cs typeface="Courier New" pitchFamily="49" charset="0"/>
              </a:rPr>
              <a:t>     60 Dept60</a:t>
            </a:r>
          </a:p>
          <a:p>
            <a:pPr>
              <a:buNone/>
            </a:pPr>
            <a:endParaRPr lang="fr-FR" altLang="fr-FR" sz="900" dirty="0">
              <a:latin typeface="Verdana" pitchFamily="34" charset="0"/>
            </a:endParaRPr>
          </a:p>
          <a:p>
            <a:pPr marL="1588" indent="12700">
              <a:buNone/>
            </a:pPr>
            <a:r>
              <a:rPr lang="fr-FR" altLang="fr-FR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Option SAVE EXCEPTIONS permet de sauver toutes les exceptions détectées pendant l’exécution de FORALL dans une table PL/SQL et de continuer le traitement.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7. Gestion des exceptions </a:t>
            </a:r>
            <a:r>
              <a:rPr lang="fr-BE" dirty="0" err="1"/>
              <a:t>ds</a:t>
            </a:r>
            <a:r>
              <a:rPr lang="fr-BE" dirty="0"/>
              <a:t> FORALL</a:t>
            </a:r>
          </a:p>
        </p:txBody>
      </p:sp>
    </p:spTree>
    <p:extLst>
      <p:ext uri="{BB962C8B-B14F-4D97-AF65-F5344CB8AC3E}">
        <p14:creationId xmlns:p14="http://schemas.microsoft.com/office/powerpoint/2010/main" val="15252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7. Gestion des exceptions dans FORALL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7. Gestion des exceptions </a:t>
            </a:r>
            <a:r>
              <a:rPr lang="fr-BE" dirty="0" err="1"/>
              <a:t>ds</a:t>
            </a:r>
            <a:r>
              <a:rPr lang="fr-BE" dirty="0"/>
              <a:t> FORALL</a:t>
            </a:r>
          </a:p>
        </p:txBody>
      </p:sp>
      <p:sp>
        <p:nvSpPr>
          <p:cNvPr id="6" name="Espace réservé du contenu 2"/>
          <p:cNvSpPr txBox="1">
            <a:spLocks noGrp="1"/>
          </p:cNvSpPr>
          <p:nvPr>
            <p:ph idx="1"/>
          </p:nvPr>
        </p:nvSpPr>
        <p:spPr>
          <a:xfrm>
            <a:off x="736979" y="2470910"/>
            <a:ext cx="7636361" cy="1568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threePt" dir="t"/>
          </a:scene3d>
          <a:sp3d extrusionH="101600" contourW="25400">
            <a:bevelT w="152400" h="152400"/>
            <a:extrusionClr>
              <a:schemeClr val="accent2">
                <a:lumMod val="75000"/>
              </a:schemeClr>
            </a:extrusionClr>
            <a:contourClr>
              <a:schemeClr val="accent2">
                <a:lumMod val="50000"/>
              </a:schemeClr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B050"/>
              </a:buClr>
              <a:buFont typeface="Wingdings 2" pitchFamily="18" charset="2"/>
              <a:buNone/>
            </a:pPr>
            <a:r>
              <a:rPr lang="fr-BE" dirty="0"/>
              <a:t>Le n</a:t>
            </a:r>
            <a:r>
              <a:rPr lang="fr-BE" baseline="30000" dirty="0"/>
              <a:t>ième</a:t>
            </a:r>
            <a:r>
              <a:rPr lang="fr-BE" dirty="0"/>
              <a:t> élément de SQL%BULK_ROWCOUNT contient le nombre de lignes traitées dans la n</a:t>
            </a:r>
            <a:r>
              <a:rPr lang="fr-BE" baseline="30000" dirty="0"/>
              <a:t>ième</a:t>
            </a:r>
            <a:r>
              <a:rPr lang="fr-BE" dirty="0"/>
              <a:t> instruction LMD.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36979" y="4869217"/>
            <a:ext cx="772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Il est donc possible de déterminer les mises à jour qui se sont déroulées correctement.</a:t>
            </a:r>
          </a:p>
        </p:txBody>
      </p:sp>
    </p:spTree>
    <p:extLst>
      <p:ext uri="{BB962C8B-B14F-4D97-AF65-F5344CB8AC3E}">
        <p14:creationId xmlns:p14="http://schemas.microsoft.com/office/powerpoint/2010/main" val="3225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6. Des records aux collections </a:t>
            </a:r>
            <a:r>
              <a:rPr lang="fr-BE" sz="3600" dirty="0" err="1"/>
              <a:t>bulk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Déclarations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Initialisation et accès aux champs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Comparaison de 2 records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records dans les opérations d'ajout, de mise à jour et de recherche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collection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ROLLBACK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Gestion des exceptions dans une instruction FORALL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BULK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 la clause RETURNING … BULK COLLECT INTO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conjointe de FORALL et BULK COLLECT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6 : Des records aux collections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875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8. BULK collections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Cette notion fait intervenir les curseurs, nous y reviendrons plus tard …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8. BULK collections</a:t>
            </a:r>
          </a:p>
        </p:txBody>
      </p:sp>
    </p:spTree>
    <p:extLst>
      <p:ext uri="{BB962C8B-B14F-4D97-AF65-F5344CB8AC3E}">
        <p14:creationId xmlns:p14="http://schemas.microsoft.com/office/powerpoint/2010/main" val="86476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6. Des records aux collections </a:t>
            </a:r>
            <a:r>
              <a:rPr lang="fr-BE" sz="3600" dirty="0" err="1"/>
              <a:t>bulk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Déclarations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Initialisation et accès aux champs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Comparaison de 2 records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records dans les opérations d'ajout, de mise à jour et de recherche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collection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ROLLBACK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Gestion des exceptions dans une instruction FORALL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BULK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 la clause RETURNING … BULK COLLECT INTO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conjointe de FORALL et BULK COLLECT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6 : Des records aux collections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941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6. Des records aux collections </a:t>
            </a:r>
            <a:r>
              <a:rPr lang="fr-BE" sz="3600" dirty="0" err="1"/>
              <a:t>bulk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Déclarations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Initialisation et accès aux champs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Comparaison de 2 records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records dans les opérations d'ajout, de mise à jour et de recherche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collection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ROLLBACK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Gestion des exceptions dans une instruction FORALL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BULK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 la clause RETURNING … BULK COLLECT INTO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conjointe de FORALL et BULK COLLECT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6 : Des records aux collections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87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9. RETURNING … BULK COLLECT INTO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615" y="1910687"/>
            <a:ext cx="8120418" cy="4653885"/>
          </a:xfrm>
        </p:spPr>
        <p:txBody>
          <a:bodyPr anchor="ctr">
            <a:noAutofit/>
          </a:bodyPr>
          <a:lstStyle/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DECLARE 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  TYPE </a:t>
            </a:r>
            <a:r>
              <a:rPr lang="fr-BE" sz="1400" dirty="0" err="1">
                <a:latin typeface="Verdana" pitchFamily="34" charset="0"/>
              </a:rPr>
              <a:t>TableNrEmployes</a:t>
            </a:r>
            <a:r>
              <a:rPr lang="fr-BE" sz="1400" dirty="0">
                <a:latin typeface="Verdana" pitchFamily="34" charset="0"/>
              </a:rPr>
              <a:t> IS TABLE OF </a:t>
            </a:r>
            <a:r>
              <a:rPr lang="fr-BE" sz="1400" dirty="0" err="1">
                <a:latin typeface="Verdana" pitchFamily="34" charset="0"/>
              </a:rPr>
              <a:t>Emp.Empno%TYPE</a:t>
            </a:r>
            <a:r>
              <a:rPr lang="fr-BE" sz="1400" dirty="0">
                <a:latin typeface="Verdana" pitchFamily="34" charset="0"/>
              </a:rPr>
              <a:t> INDEX BY BINARY_INTEGER;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  </a:t>
            </a:r>
            <a:r>
              <a:rPr lang="fr-BE" sz="1400" dirty="0" err="1">
                <a:latin typeface="Verdana" pitchFamily="34" charset="0"/>
              </a:rPr>
              <a:t>LesNrEmployes</a:t>
            </a:r>
            <a:r>
              <a:rPr lang="fr-BE" sz="1400" dirty="0">
                <a:latin typeface="Verdana" pitchFamily="34" charset="0"/>
              </a:rPr>
              <a:t> </a:t>
            </a:r>
            <a:r>
              <a:rPr lang="fr-BE" sz="1400" dirty="0" err="1">
                <a:latin typeface="Verdana" pitchFamily="34" charset="0"/>
              </a:rPr>
              <a:t>TableNrEmployes</a:t>
            </a:r>
            <a:r>
              <a:rPr lang="fr-BE" sz="1400" dirty="0">
                <a:latin typeface="Verdana" pitchFamily="34" charset="0"/>
              </a:rPr>
              <a:t>;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  TYPE </a:t>
            </a:r>
            <a:r>
              <a:rPr lang="fr-BE" sz="1400" dirty="0" err="1">
                <a:latin typeface="Verdana" pitchFamily="34" charset="0"/>
              </a:rPr>
              <a:t>TableEmployes</a:t>
            </a:r>
            <a:r>
              <a:rPr lang="fr-BE" sz="1400" dirty="0">
                <a:latin typeface="Verdana" pitchFamily="34" charset="0"/>
              </a:rPr>
              <a:t> IS TABLE OF </a:t>
            </a:r>
            <a:r>
              <a:rPr lang="fr-BE" sz="1400" dirty="0" err="1">
                <a:latin typeface="Verdana" pitchFamily="34" charset="0"/>
              </a:rPr>
              <a:t>Emp%ROWTYPE</a:t>
            </a:r>
            <a:r>
              <a:rPr lang="fr-BE" sz="1400" dirty="0">
                <a:latin typeface="Verdana" pitchFamily="34" charset="0"/>
              </a:rPr>
              <a:t> 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					INDEX BY BINARY_INTEGER;</a:t>
            </a:r>
          </a:p>
          <a:p>
            <a:pPr>
              <a:buNone/>
              <a:defRPr/>
            </a:pPr>
            <a:r>
              <a:rPr lang="fr-BE" sz="1400" dirty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lang="fr-BE" sz="1400" dirty="0" err="1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sz="1400" dirty="0">
                <a:latin typeface="Verdana" pitchFamily="34" charset="0"/>
              </a:rPr>
              <a:t> </a:t>
            </a:r>
            <a:r>
              <a:rPr lang="fr-BE" sz="1400" dirty="0" err="1">
                <a:latin typeface="Verdana" pitchFamily="34" charset="0"/>
              </a:rPr>
              <a:t>TableEmployes</a:t>
            </a:r>
            <a:r>
              <a:rPr lang="fr-BE" sz="1400" dirty="0">
                <a:latin typeface="Verdana" pitchFamily="34" charset="0"/>
              </a:rPr>
              <a:t>;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BEGIN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  </a:t>
            </a:r>
            <a:r>
              <a:rPr lang="fr-BE" sz="1400" dirty="0" err="1">
                <a:latin typeface="Verdana" pitchFamily="34" charset="0"/>
              </a:rPr>
              <a:t>LesNrEmployes</a:t>
            </a:r>
            <a:r>
              <a:rPr lang="fr-BE" sz="1400" dirty="0">
                <a:latin typeface="Verdana" pitchFamily="34" charset="0"/>
              </a:rPr>
              <a:t>(1) := 1234;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  </a:t>
            </a:r>
            <a:r>
              <a:rPr lang="fr-BE" sz="1400" dirty="0" err="1">
                <a:latin typeface="Verdana" pitchFamily="34" charset="0"/>
              </a:rPr>
              <a:t>LesNrEmployes</a:t>
            </a:r>
            <a:r>
              <a:rPr lang="fr-BE" sz="1400" dirty="0">
                <a:latin typeface="Verdana" pitchFamily="34" charset="0"/>
              </a:rPr>
              <a:t>(2) := </a:t>
            </a:r>
            <a:r>
              <a:rPr lang="fr-BE" sz="1400" dirty="0">
                <a:solidFill>
                  <a:srgbClr val="FF0000"/>
                </a:solidFill>
                <a:latin typeface="Verdana" pitchFamily="34" charset="0"/>
              </a:rPr>
              <a:t>9999</a:t>
            </a:r>
            <a:r>
              <a:rPr lang="fr-BE" sz="1400" dirty="0">
                <a:latin typeface="Verdana" pitchFamily="34" charset="0"/>
              </a:rPr>
              <a:t>;          -- employé 9999 n’existe pas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  </a:t>
            </a:r>
            <a:r>
              <a:rPr lang="fr-BE" sz="1400" dirty="0" err="1">
                <a:latin typeface="Verdana" pitchFamily="34" charset="0"/>
              </a:rPr>
              <a:t>LesNrEmployes</a:t>
            </a:r>
            <a:r>
              <a:rPr lang="fr-BE" sz="1400" dirty="0">
                <a:latin typeface="Verdana" pitchFamily="34" charset="0"/>
              </a:rPr>
              <a:t>(3) := 7934;</a:t>
            </a:r>
          </a:p>
          <a:p>
            <a:pPr>
              <a:buNone/>
              <a:defRPr/>
            </a:pPr>
            <a:r>
              <a:rPr lang="fr-BE" sz="1400" dirty="0">
                <a:solidFill>
                  <a:schemeClr val="hlink"/>
                </a:solidFill>
                <a:latin typeface="Verdana" pitchFamily="34" charset="0"/>
              </a:rPr>
              <a:t>  </a:t>
            </a:r>
            <a:r>
              <a:rPr lang="fr-BE" sz="1400" b="1" dirty="0">
                <a:solidFill>
                  <a:srgbClr val="00CCFF"/>
                </a:solidFill>
                <a:latin typeface="Verdana" pitchFamily="34" charset="0"/>
              </a:rPr>
              <a:t>FORALL</a:t>
            </a:r>
            <a:r>
              <a:rPr lang="fr-BE" sz="1400" dirty="0">
                <a:solidFill>
                  <a:srgbClr val="00CCFF"/>
                </a:solidFill>
                <a:latin typeface="Verdana" pitchFamily="34" charset="0"/>
              </a:rPr>
              <a:t> </a:t>
            </a:r>
            <a:r>
              <a:rPr lang="fr-BE" sz="1400" dirty="0">
                <a:latin typeface="Verdana" pitchFamily="34" charset="0"/>
              </a:rPr>
              <a:t>i IN LesNrEmployes.FIRST..</a:t>
            </a:r>
            <a:r>
              <a:rPr lang="fr-BE" sz="1400" dirty="0" err="1">
                <a:latin typeface="Verdana" pitchFamily="34" charset="0"/>
              </a:rPr>
              <a:t>LesNrEmployes.LAST</a:t>
            </a:r>
            <a:endParaRPr lang="fr-BE" sz="1400" dirty="0">
              <a:latin typeface="Verdana" pitchFamily="34" charset="0"/>
            </a:endParaRP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	DELETE FROM </a:t>
            </a:r>
            <a:r>
              <a:rPr lang="fr-BE" sz="1400" dirty="0" err="1">
                <a:latin typeface="Verdana" pitchFamily="34" charset="0"/>
              </a:rPr>
              <a:t>empTemp</a:t>
            </a:r>
            <a:r>
              <a:rPr lang="fr-BE" sz="1400" dirty="0">
                <a:latin typeface="Verdana" pitchFamily="34" charset="0"/>
              </a:rPr>
              <a:t> WHERE </a:t>
            </a:r>
            <a:r>
              <a:rPr lang="fr-BE" sz="1400" dirty="0" err="1">
                <a:latin typeface="Verdana" pitchFamily="34" charset="0"/>
              </a:rPr>
              <a:t>empno</a:t>
            </a:r>
            <a:r>
              <a:rPr lang="fr-BE" sz="1400" dirty="0">
                <a:latin typeface="Verdana" pitchFamily="34" charset="0"/>
              </a:rPr>
              <a:t> = </a:t>
            </a:r>
            <a:r>
              <a:rPr lang="fr-BE" sz="1400" dirty="0" err="1">
                <a:latin typeface="Verdana" pitchFamily="34" charset="0"/>
              </a:rPr>
              <a:t>LesNrEmployes</a:t>
            </a:r>
            <a:r>
              <a:rPr lang="fr-BE" sz="1400" dirty="0">
                <a:latin typeface="Verdana" pitchFamily="34" charset="0"/>
              </a:rPr>
              <a:t>(i)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 	</a:t>
            </a:r>
            <a:r>
              <a:rPr lang="fr-BE" sz="1400" b="1" dirty="0">
                <a:solidFill>
                  <a:srgbClr val="00CCFF"/>
                </a:solidFill>
                <a:latin typeface="Verdana" pitchFamily="34" charset="0"/>
              </a:rPr>
              <a:t>RETURNING</a:t>
            </a:r>
            <a:r>
              <a:rPr lang="fr-BE" sz="1400" dirty="0">
                <a:solidFill>
                  <a:srgbClr val="00CCFF"/>
                </a:solidFill>
                <a:latin typeface="Verdana" pitchFamily="34" charset="0"/>
              </a:rPr>
              <a:t> </a:t>
            </a:r>
            <a:r>
              <a:rPr lang="fr-BE" sz="1400" dirty="0" err="1">
                <a:latin typeface="Verdana" pitchFamily="34" charset="0"/>
              </a:rPr>
              <a:t>empno</a:t>
            </a:r>
            <a:r>
              <a:rPr lang="fr-BE" sz="1400" dirty="0">
                <a:latin typeface="Verdana" pitchFamily="34" charset="0"/>
              </a:rPr>
              <a:t>, </a:t>
            </a:r>
            <a:r>
              <a:rPr lang="fr-BE" sz="1400" dirty="0" err="1">
                <a:latin typeface="Verdana" pitchFamily="34" charset="0"/>
              </a:rPr>
              <a:t>ename,job,mgr,hiredate,sal,comm,deptno</a:t>
            </a:r>
            <a:r>
              <a:rPr lang="fr-BE" sz="1400" dirty="0">
                <a:latin typeface="Verdana" pitchFamily="34" charset="0"/>
              </a:rPr>
              <a:t> 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			</a:t>
            </a:r>
            <a:r>
              <a:rPr lang="fr-BE" sz="1400" b="1" dirty="0">
                <a:solidFill>
                  <a:srgbClr val="00CCFF"/>
                </a:solidFill>
                <a:latin typeface="Verdana" pitchFamily="34" charset="0"/>
              </a:rPr>
              <a:t>BULK COLLECT INTO </a:t>
            </a:r>
            <a:r>
              <a:rPr lang="fr-BE" sz="1400" dirty="0" err="1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sz="1400" dirty="0">
                <a:solidFill>
                  <a:srgbClr val="FF3399"/>
                </a:solidFill>
                <a:latin typeface="Verdana" pitchFamily="34" charset="0"/>
              </a:rPr>
              <a:t>;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  DBMS_OUTPUT.PUT_LINE('</a:t>
            </a:r>
            <a:r>
              <a:rPr lang="fr-BE" sz="1400" dirty="0" err="1">
                <a:latin typeface="Verdana" pitchFamily="34" charset="0"/>
              </a:rPr>
              <a:t>Deleted</a:t>
            </a:r>
            <a:r>
              <a:rPr lang="fr-BE" sz="1400" dirty="0">
                <a:latin typeface="Verdana" pitchFamily="34" charset="0"/>
              </a:rPr>
              <a:t> ' || SQL%ROWCOUNT || ' </a:t>
            </a:r>
            <a:r>
              <a:rPr lang="fr-BE" sz="1400" dirty="0" err="1">
                <a:latin typeface="Verdana" pitchFamily="34" charset="0"/>
              </a:rPr>
              <a:t>tuple</a:t>
            </a:r>
            <a:r>
              <a:rPr lang="fr-BE" sz="1400" dirty="0">
                <a:latin typeface="Verdana" pitchFamily="34" charset="0"/>
              </a:rPr>
              <a:t>(s)'); </a:t>
            </a:r>
          </a:p>
          <a:p>
            <a:pPr>
              <a:buNone/>
              <a:defRPr/>
            </a:pPr>
            <a:r>
              <a:rPr lang="fr-BE" sz="1400" dirty="0">
                <a:latin typeface="Verdana" pitchFamily="34" charset="0"/>
              </a:rPr>
              <a:t>  COMMIT;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white"/>
                </a:solidFill>
              </a:rPr>
              <a:t>SGBD – PL/SQL – </a:t>
            </a:r>
            <a:r>
              <a:rPr lang="fr-BE" dirty="0" err="1">
                <a:solidFill>
                  <a:prstClr val="white"/>
                </a:solidFill>
              </a:rPr>
              <a:t>Ch</a:t>
            </a:r>
            <a:r>
              <a:rPr lang="fr-BE" dirty="0">
                <a:solidFill>
                  <a:prstClr val="white"/>
                </a:solidFill>
              </a:rPr>
              <a:t> 6 : Des records aux collections </a:t>
            </a:r>
            <a:r>
              <a:rPr lang="fr-BE" dirty="0" err="1">
                <a:solidFill>
                  <a:prstClr val="white"/>
                </a:solidFill>
              </a:rPr>
              <a:t>bulk</a:t>
            </a:r>
            <a:r>
              <a:rPr lang="fr-BE" dirty="0">
                <a:solidFill>
                  <a:prstClr val="white"/>
                </a:solidFill>
              </a:rPr>
              <a:t> / 7. Gestion des exceptions </a:t>
            </a:r>
            <a:r>
              <a:rPr lang="fr-BE" dirty="0" err="1">
                <a:solidFill>
                  <a:prstClr val="white"/>
                </a:solidFill>
              </a:rPr>
              <a:t>ds</a:t>
            </a:r>
            <a:r>
              <a:rPr lang="fr-BE" dirty="0">
                <a:solidFill>
                  <a:prstClr val="white"/>
                </a:solidFill>
              </a:rPr>
              <a:t> FORALL</a:t>
            </a:r>
          </a:p>
        </p:txBody>
      </p:sp>
    </p:spTree>
    <p:extLst>
      <p:ext uri="{BB962C8B-B14F-4D97-AF65-F5344CB8AC3E}">
        <p14:creationId xmlns:p14="http://schemas.microsoft.com/office/powerpoint/2010/main" val="55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9. RETURNING … BULK COLLECT INTO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797" y="1910687"/>
            <a:ext cx="8011236" cy="4653885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  FOR i IN LesNrEmployes.FIRST..</a:t>
            </a:r>
            <a:r>
              <a:rPr lang="fr-BE" altLang="fr-FR" sz="1400" dirty="0" err="1">
                <a:latin typeface="Verdana" pitchFamily="34" charset="0"/>
              </a:rPr>
              <a:t>LesNrEmployes.LAST</a:t>
            </a:r>
            <a:r>
              <a:rPr lang="fr-BE" altLang="fr-FR" sz="1400" dirty="0">
                <a:latin typeface="Verdana" pitchFamily="34" charset="0"/>
              </a:rPr>
              <a:t> LOOP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    IF </a:t>
            </a:r>
            <a:r>
              <a:rPr lang="fr-BE" altLang="fr-FR" sz="1400" b="1" dirty="0">
                <a:solidFill>
                  <a:srgbClr val="00CCFF"/>
                </a:solidFill>
                <a:latin typeface="Verdana" pitchFamily="34" charset="0"/>
              </a:rPr>
              <a:t>SQL%BULK_ROWCOUNT(i) = 0 </a:t>
            </a:r>
            <a:r>
              <a:rPr lang="fr-BE" altLang="fr-FR" sz="1400" dirty="0">
                <a:latin typeface="Verdana" pitchFamily="34" charset="0"/>
              </a:rPr>
              <a:t>THEN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  	  DBMS_OUTPUT.PUT_LINE(</a:t>
            </a:r>
            <a:r>
              <a:rPr lang="fr-BE" altLang="fr-FR" sz="1400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'Employé non effacé ' </a:t>
            </a:r>
            <a:r>
              <a:rPr lang="fr-BE" altLang="fr-FR" sz="1400" dirty="0">
                <a:latin typeface="Verdana" pitchFamily="34" charset="0"/>
              </a:rPr>
              <a:t>|| </a:t>
            </a:r>
            <a:r>
              <a:rPr lang="fr-BE" altLang="fr-FR" sz="1400" dirty="0" err="1">
                <a:latin typeface="Verdana" pitchFamily="34" charset="0"/>
              </a:rPr>
              <a:t>LesNrEmployes</a:t>
            </a:r>
            <a:r>
              <a:rPr lang="fr-BE" altLang="fr-FR" sz="1400" dirty="0">
                <a:latin typeface="Verdana" pitchFamily="34" charset="0"/>
              </a:rPr>
              <a:t>(i));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    END IF;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  END LOOP;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  IF </a:t>
            </a:r>
            <a:r>
              <a:rPr lang="fr-BE" altLang="fr-FR" sz="1400" b="1" dirty="0" err="1">
                <a:solidFill>
                  <a:srgbClr val="FF0000"/>
                </a:solidFill>
                <a:latin typeface="Verdana" pitchFamily="34" charset="0"/>
              </a:rPr>
              <a:t>LesEmployes.</a:t>
            </a:r>
            <a:r>
              <a:rPr lang="fr-BE" altLang="fr-FR" sz="1400" dirty="0" err="1">
                <a:latin typeface="Verdana" pitchFamily="34" charset="0"/>
              </a:rPr>
              <a:t>FIRST</a:t>
            </a:r>
            <a:r>
              <a:rPr lang="fr-BE" altLang="fr-FR" sz="1400" dirty="0">
                <a:latin typeface="Verdana" pitchFamily="34" charset="0"/>
              </a:rPr>
              <a:t> IS NOT NULL THEN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    FOR i IN </a:t>
            </a:r>
            <a:r>
              <a:rPr lang="fr-BE" altLang="fr-FR" sz="1400" b="1" dirty="0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altLang="fr-FR" sz="1400" dirty="0">
                <a:solidFill>
                  <a:srgbClr val="FF0000"/>
                </a:solidFill>
                <a:latin typeface="Verdana" pitchFamily="34" charset="0"/>
              </a:rPr>
              <a:t>.</a:t>
            </a:r>
            <a:r>
              <a:rPr lang="fr-BE" altLang="fr-FR" sz="1400" dirty="0">
                <a:latin typeface="Verdana" pitchFamily="34" charset="0"/>
              </a:rPr>
              <a:t>FIRST..</a:t>
            </a:r>
            <a:r>
              <a:rPr lang="fr-BE" altLang="fr-FR" sz="1400" b="1" dirty="0" err="1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altLang="fr-FR" sz="1400" dirty="0" err="1">
                <a:solidFill>
                  <a:srgbClr val="FF0000"/>
                </a:solidFill>
                <a:latin typeface="Verdana" pitchFamily="34" charset="0"/>
              </a:rPr>
              <a:t>.</a:t>
            </a:r>
            <a:r>
              <a:rPr lang="fr-BE" altLang="fr-FR" sz="1400" dirty="0" err="1">
                <a:latin typeface="Verdana" pitchFamily="34" charset="0"/>
              </a:rPr>
              <a:t>LAST</a:t>
            </a:r>
            <a:r>
              <a:rPr lang="fr-BE" altLang="fr-FR" sz="1400" dirty="0">
                <a:latin typeface="Verdana" pitchFamily="34" charset="0"/>
              </a:rPr>
              <a:t> LOOP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	  DBMS_OUTPUT.PUT_LINE(</a:t>
            </a:r>
            <a:r>
              <a:rPr lang="fr-BE" altLang="fr-FR" sz="1400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</a:rPr>
              <a:t>'Employé effacé ' </a:t>
            </a:r>
            <a:r>
              <a:rPr lang="fr-BE" altLang="fr-FR" sz="1400" dirty="0">
                <a:latin typeface="Verdana" pitchFamily="34" charset="0"/>
              </a:rPr>
              <a:t>|| </a:t>
            </a:r>
            <a:r>
              <a:rPr lang="fr-BE" altLang="fr-FR" sz="1400" dirty="0" err="1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altLang="fr-FR" sz="1400" dirty="0">
                <a:latin typeface="Verdana" pitchFamily="34" charset="0"/>
              </a:rPr>
              <a:t>(i).</a:t>
            </a:r>
            <a:r>
              <a:rPr lang="fr-BE" altLang="fr-FR" sz="1400" dirty="0" err="1">
                <a:latin typeface="Verdana" pitchFamily="34" charset="0"/>
              </a:rPr>
              <a:t>Empno</a:t>
            </a:r>
            <a:r>
              <a:rPr lang="fr-BE" altLang="fr-FR" sz="1400" dirty="0">
                <a:latin typeface="Verdana" pitchFamily="34" charset="0"/>
              </a:rPr>
              <a:t> || ' ' || 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solidFill>
                  <a:srgbClr val="FF0000"/>
                </a:solidFill>
                <a:latin typeface="Verdana" pitchFamily="34" charset="0"/>
              </a:rPr>
              <a:t>                                            </a:t>
            </a:r>
            <a:r>
              <a:rPr lang="fr-BE" altLang="fr-FR" sz="1400" dirty="0" err="1">
                <a:solidFill>
                  <a:srgbClr val="FF0000"/>
                </a:solidFill>
                <a:latin typeface="Verdana" pitchFamily="34" charset="0"/>
              </a:rPr>
              <a:t>LesEmployes</a:t>
            </a:r>
            <a:r>
              <a:rPr lang="fr-BE" altLang="fr-FR" sz="1400" dirty="0">
                <a:latin typeface="Verdana" pitchFamily="34" charset="0"/>
              </a:rPr>
              <a:t>(i).</a:t>
            </a:r>
            <a:r>
              <a:rPr lang="fr-BE" altLang="fr-FR" sz="1400" dirty="0" err="1">
                <a:latin typeface="Verdana" pitchFamily="34" charset="0"/>
              </a:rPr>
              <a:t>Ename</a:t>
            </a:r>
            <a:r>
              <a:rPr lang="fr-BE" altLang="fr-FR" sz="1400" dirty="0">
                <a:latin typeface="Verdana" pitchFamily="34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    END LOOP;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  END IF;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EXCEPTION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  WHEN OTHERS THEN DBMS_OUTPUT.PUT_LINE(SQLERRM);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END;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400" dirty="0">
                <a:latin typeface="Verdana" pitchFamily="34" charset="0"/>
              </a:rPr>
              <a:t>/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 err="1">
                <a:solidFill>
                  <a:srgbClr val="00CCFF"/>
                </a:solidFill>
                <a:latin typeface="Verdana" pitchFamily="34" charset="0"/>
              </a:rPr>
              <a:t>Deleted</a:t>
            </a:r>
            <a:r>
              <a:rPr lang="fr-BE" altLang="fr-FR" sz="1200" b="1" dirty="0">
                <a:solidFill>
                  <a:srgbClr val="00CCFF"/>
                </a:solidFill>
                <a:latin typeface="Verdana" pitchFamily="34" charset="0"/>
              </a:rPr>
              <a:t> 2 </a:t>
            </a:r>
            <a:r>
              <a:rPr lang="fr-BE" altLang="fr-FR" sz="1200" b="1" dirty="0" err="1">
                <a:solidFill>
                  <a:srgbClr val="00CCFF"/>
                </a:solidFill>
                <a:latin typeface="Verdana" pitchFamily="34" charset="0"/>
              </a:rPr>
              <a:t>tuple</a:t>
            </a:r>
            <a:r>
              <a:rPr lang="fr-BE" altLang="fr-FR" sz="1200" b="1" dirty="0">
                <a:solidFill>
                  <a:srgbClr val="00CCFF"/>
                </a:solidFill>
                <a:latin typeface="Verdana" pitchFamily="34" charset="0"/>
              </a:rPr>
              <a:t>(s)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rgbClr val="00CCFF"/>
                </a:solidFill>
                <a:latin typeface="Verdana" pitchFamily="34" charset="0"/>
              </a:rPr>
              <a:t>Employé non effacé 9999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solidFill>
                  <a:srgbClr val="00CCFF"/>
                </a:solidFill>
                <a:latin typeface="Verdana" pitchFamily="34" charset="0"/>
              </a:rPr>
              <a:t>Employé effacé 1234 SCOTT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dirty="0">
                <a:solidFill>
                  <a:srgbClr val="00CCFF"/>
                </a:solidFill>
                <a:latin typeface="Verdana" pitchFamily="34" charset="0"/>
              </a:rPr>
              <a:t>Employé effacé 7934 MILLER</a:t>
            </a:r>
          </a:p>
          <a:p>
            <a:pPr>
              <a:lnSpc>
                <a:spcPct val="80000"/>
              </a:lnSpc>
              <a:buNone/>
            </a:pPr>
            <a:r>
              <a:rPr lang="fr-BE" altLang="fr-FR" sz="1200" b="1" dirty="0">
                <a:solidFill>
                  <a:srgbClr val="00CCFF"/>
                </a:solidFill>
                <a:latin typeface="Verdana" pitchFamily="34" charset="0"/>
              </a:rPr>
              <a:t>Procédure PL/SQL terminée avec succès</a:t>
            </a:r>
            <a:r>
              <a:rPr lang="fr-BE" altLang="fr-FR" sz="1200" dirty="0">
                <a:solidFill>
                  <a:srgbClr val="00CCFF"/>
                </a:solidFill>
                <a:latin typeface="Verdana" pitchFamily="34" charset="0"/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white"/>
                </a:solidFill>
              </a:rPr>
              <a:t>SGBD – PL/SQL – </a:t>
            </a:r>
            <a:r>
              <a:rPr lang="fr-BE" dirty="0" err="1">
                <a:solidFill>
                  <a:prstClr val="white"/>
                </a:solidFill>
              </a:rPr>
              <a:t>Ch</a:t>
            </a:r>
            <a:r>
              <a:rPr lang="fr-BE" dirty="0">
                <a:solidFill>
                  <a:prstClr val="white"/>
                </a:solidFill>
              </a:rPr>
              <a:t> 6 : Des records aux collections </a:t>
            </a:r>
            <a:r>
              <a:rPr lang="fr-BE" dirty="0" err="1">
                <a:solidFill>
                  <a:prstClr val="white"/>
                </a:solidFill>
              </a:rPr>
              <a:t>bulk</a:t>
            </a:r>
            <a:r>
              <a:rPr lang="fr-BE" dirty="0">
                <a:solidFill>
                  <a:prstClr val="white"/>
                </a:solidFill>
              </a:rPr>
              <a:t> / 7. Gestion des exceptions </a:t>
            </a:r>
            <a:r>
              <a:rPr lang="fr-BE" dirty="0" err="1">
                <a:solidFill>
                  <a:prstClr val="white"/>
                </a:solidFill>
              </a:rPr>
              <a:t>ds</a:t>
            </a:r>
            <a:r>
              <a:rPr lang="fr-BE" dirty="0">
                <a:solidFill>
                  <a:prstClr val="white"/>
                </a:solidFill>
              </a:rPr>
              <a:t> FORALL</a:t>
            </a:r>
          </a:p>
        </p:txBody>
      </p:sp>
    </p:spTree>
    <p:extLst>
      <p:ext uri="{BB962C8B-B14F-4D97-AF65-F5344CB8AC3E}">
        <p14:creationId xmlns:p14="http://schemas.microsoft.com/office/powerpoint/2010/main" val="40942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260" y="720000"/>
            <a:ext cx="7995684" cy="1143000"/>
          </a:xfrm>
        </p:spPr>
        <p:txBody>
          <a:bodyPr>
            <a:noAutofit/>
          </a:bodyPr>
          <a:lstStyle/>
          <a:p>
            <a:pPr algn="ctr"/>
            <a:r>
              <a:rPr lang="fr-BE" sz="3600" dirty="0" err="1"/>
              <a:t>Ch</a:t>
            </a:r>
            <a:r>
              <a:rPr lang="fr-BE" sz="3600" dirty="0"/>
              <a:t> 6. Des records aux collections </a:t>
            </a:r>
            <a:r>
              <a:rPr lang="fr-BE" sz="3600" dirty="0" err="1"/>
              <a:t>bulk</a:t>
            </a:r>
            <a:endParaRPr lang="fr-BE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Déclarations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Initialisation et accès aux champs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Comparaison de 2 records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des records dans les opérations d'ajout, de mise à jour et de recherche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collection </a:t>
            </a:r>
            <a:r>
              <a:rPr lang="fr-BE" dirty="0" err="1"/>
              <a:t>bulk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FORALL et ROLLBACK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Gestion des exceptions dans une instruction FORALL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BULK collections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de la clause RETURNING … BULK COLLECT INTO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Utilisation conjointe de FORALL et BULK COLLECT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Chapitre 6 : Des records aux collections </a:t>
            </a:r>
            <a:r>
              <a:rPr lang="fr-BE" dirty="0" err="1"/>
              <a:t>bulk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875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A50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Résumé</a:t>
            </a:r>
            <a:br>
              <a:rPr lang="fr-BE" dirty="0"/>
            </a:br>
            <a:r>
              <a:rPr lang="fr-BE" sz="3200" dirty="0"/>
              <a:t>Recherche d'un seul </a:t>
            </a:r>
            <a:r>
              <a:rPr lang="fr-BE" sz="3200" dirty="0" err="1"/>
              <a:t>tuple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SELECT … INTO … FROM … WHERE … ;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 </a:t>
            </a:r>
            <a:r>
              <a:rPr lang="fr-BE" dirty="0" err="1"/>
              <a:t>tuple</a:t>
            </a:r>
            <a:r>
              <a:rPr lang="fr-BE" dirty="0"/>
              <a:t> est trouve : l'exécution continue</a:t>
            </a:r>
          </a:p>
          <a:p>
            <a:pPr marL="0" indent="0">
              <a:buNone/>
            </a:pPr>
            <a:r>
              <a:rPr lang="fr-BE" dirty="0"/>
              <a:t>Le </a:t>
            </a:r>
            <a:r>
              <a:rPr lang="fr-BE" dirty="0" err="1"/>
              <a:t>tuple</a:t>
            </a:r>
            <a:r>
              <a:rPr lang="fr-BE" dirty="0"/>
              <a:t> n'est pas trouvé : </a:t>
            </a:r>
          </a:p>
          <a:p>
            <a:pPr marL="0" indent="0">
              <a:buNone/>
            </a:pPr>
            <a:r>
              <a:rPr lang="fr-BE" dirty="0"/>
              <a:t>	exception NO_DATA_FOUND</a:t>
            </a:r>
          </a:p>
          <a:p>
            <a:pPr marL="0" indent="0">
              <a:buNone/>
            </a:pPr>
            <a:r>
              <a:rPr lang="fr-BE" dirty="0"/>
              <a:t>La sélection renvoie plus d'un </a:t>
            </a:r>
            <a:r>
              <a:rPr lang="fr-BE" dirty="0" err="1"/>
              <a:t>tuple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exception TOO_MANY_ROWS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10. FORALL et BULK COLLECT</a:t>
            </a:r>
          </a:p>
        </p:txBody>
      </p:sp>
    </p:spTree>
    <p:extLst>
      <p:ext uri="{BB962C8B-B14F-4D97-AF65-F5344CB8AC3E}">
        <p14:creationId xmlns:p14="http://schemas.microsoft.com/office/powerpoint/2010/main" val="86476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Résumé</a:t>
            </a:r>
            <a:br>
              <a:rPr lang="fr-BE" dirty="0"/>
            </a:br>
            <a:r>
              <a:rPr lang="fr-BE" sz="3200" dirty="0"/>
              <a:t>Recherche de plus d'un </a:t>
            </a:r>
            <a:r>
              <a:rPr lang="fr-BE" sz="3200" dirty="0" err="1"/>
              <a:t>tuple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65278"/>
            <a:ext cx="7020000" cy="436728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fr-BE" dirty="0"/>
              <a:t>La boucle FOR :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FOR </a:t>
            </a:r>
            <a:r>
              <a:rPr lang="fr-BE" dirty="0" err="1"/>
              <a:t>VariableImplicite</a:t>
            </a: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  IN (SELECT … FROM … WHERE …)</a:t>
            </a:r>
          </a:p>
          <a:p>
            <a:pPr marL="0" indent="0">
              <a:buNone/>
            </a:pPr>
            <a:r>
              <a:rPr lang="fr-BE" dirty="0"/>
              <a:t>LOOP</a:t>
            </a:r>
          </a:p>
          <a:p>
            <a:pPr marL="0" indent="0">
              <a:buNone/>
            </a:pPr>
            <a:r>
              <a:rPr lang="fr-BE" dirty="0"/>
              <a:t>  Traitement d'un </a:t>
            </a:r>
            <a:r>
              <a:rPr lang="fr-BE" dirty="0" err="1"/>
              <a:t>tuple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END LOOP ;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Un ou plusieurs </a:t>
            </a:r>
            <a:r>
              <a:rPr lang="fr-BE" dirty="0" err="1"/>
              <a:t>tuples</a:t>
            </a:r>
            <a:r>
              <a:rPr lang="fr-BE" dirty="0"/>
              <a:t> sélectionnés =&gt; exécution LOOP</a:t>
            </a:r>
          </a:p>
          <a:p>
            <a:pPr marL="0" indent="0">
              <a:buNone/>
            </a:pPr>
            <a:r>
              <a:rPr lang="fr-BE" dirty="0"/>
              <a:t>Aucun </a:t>
            </a:r>
            <a:r>
              <a:rPr lang="fr-BE" dirty="0" err="1"/>
              <a:t>tuple</a:t>
            </a:r>
            <a:r>
              <a:rPr lang="fr-BE" dirty="0"/>
              <a:t> sélectionné =&gt; pas exécution LOOP, on continue l'exécution après LOOP</a:t>
            </a:r>
          </a:p>
          <a:p>
            <a:pPr marL="0" indent="0">
              <a:buNone/>
            </a:pPr>
            <a:r>
              <a:rPr lang="fr-BE" dirty="0"/>
              <a:t>PAS d'exception NO_DATA_FOUND déclenchée !!!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10. FORALL et BULK COLLECT</a:t>
            </a:r>
          </a:p>
        </p:txBody>
      </p:sp>
    </p:spTree>
    <p:extLst>
      <p:ext uri="{BB962C8B-B14F-4D97-AF65-F5344CB8AC3E}">
        <p14:creationId xmlns:p14="http://schemas.microsoft.com/office/powerpoint/2010/main" val="30585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Résumé</a:t>
            </a:r>
            <a:br>
              <a:rPr lang="fr-BE" dirty="0"/>
            </a:br>
            <a:r>
              <a:rPr lang="fr-BE" sz="3200" dirty="0"/>
              <a:t>Recherche de plus d'un </a:t>
            </a:r>
            <a:r>
              <a:rPr lang="fr-BE" sz="3200" dirty="0" err="1"/>
              <a:t>tuple</a:t>
            </a:r>
            <a:r>
              <a:rPr lang="fr-BE" sz="3200" dirty="0"/>
              <a:t>, initialisation d'une collection de records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65278"/>
            <a:ext cx="7020000" cy="43672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SELECT * BULK COLLECT INTO </a:t>
            </a:r>
            <a:r>
              <a:rPr lang="fr-BE" dirty="0" err="1"/>
              <a:t>VariableTable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FROM … WHERE … ;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Un ou plusieurs </a:t>
            </a:r>
            <a:r>
              <a:rPr lang="fr-BE" dirty="0" err="1"/>
              <a:t>tuples</a:t>
            </a:r>
            <a:r>
              <a:rPr lang="fr-BE" dirty="0"/>
              <a:t> sélectionnés =&gt; initialisation de la </a:t>
            </a:r>
            <a:r>
              <a:rPr lang="fr-BE" dirty="0" err="1"/>
              <a:t>VariableTable</a:t>
            </a:r>
            <a:r>
              <a:rPr lang="fr-BE" dirty="0"/>
              <a:t> indicée de 1 à n</a:t>
            </a:r>
          </a:p>
          <a:p>
            <a:pPr marL="0" indent="0">
              <a:buNone/>
            </a:pPr>
            <a:r>
              <a:rPr lang="fr-BE" dirty="0"/>
              <a:t>Aucun </a:t>
            </a:r>
            <a:r>
              <a:rPr lang="fr-BE" dirty="0" err="1"/>
              <a:t>tuple</a:t>
            </a:r>
            <a:r>
              <a:rPr lang="fr-BE" dirty="0"/>
              <a:t> sélectionné =&gt; on continue l'exécution après le SELECT</a:t>
            </a:r>
          </a:p>
          <a:p>
            <a:pPr marL="0" indent="0">
              <a:buNone/>
            </a:pPr>
            <a:r>
              <a:rPr lang="fr-BE" dirty="0"/>
              <a:t>PAS d'exception NO_DATA_FOUND déclenchée !!!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10. FORALL et BULK COLLECT</a:t>
            </a:r>
          </a:p>
        </p:txBody>
      </p:sp>
    </p:spTree>
    <p:extLst>
      <p:ext uri="{BB962C8B-B14F-4D97-AF65-F5344CB8AC3E}">
        <p14:creationId xmlns:p14="http://schemas.microsoft.com/office/powerpoint/2010/main" val="17488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Résumé</a:t>
            </a:r>
            <a:br>
              <a:rPr lang="fr-BE" dirty="0"/>
            </a:br>
            <a:r>
              <a:rPr lang="fr-BE" sz="3200" dirty="0"/>
              <a:t>Insert Un </a:t>
            </a:r>
            <a:r>
              <a:rPr lang="fr-BE" sz="3200" dirty="0" err="1"/>
              <a:t>tuple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65278"/>
            <a:ext cx="7020000" cy="4367283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dirty="0"/>
              <a:t>INSERT INTO </a:t>
            </a:r>
            <a:r>
              <a:rPr lang="fr-BE" altLang="fr-FR" dirty="0" err="1"/>
              <a:t>Emp</a:t>
            </a:r>
            <a:r>
              <a:rPr lang="fr-BE" altLang="fr-FR" dirty="0"/>
              <a:t> (</a:t>
            </a:r>
            <a:r>
              <a:rPr lang="fr-BE" altLang="fr-FR" dirty="0" err="1"/>
              <a:t>Empno,Ename,HireDate</a:t>
            </a:r>
            <a:r>
              <a:rPr lang="fr-BE" altLang="fr-FR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dirty="0"/>
              <a:t>   VALUES 	(1234,’Thiry’,CURRENT_DATE);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dirty="0"/>
              <a:t>COMMIT;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fr-FR" sz="2800" dirty="0"/>
              <a:t>ou</a:t>
            </a:r>
            <a:endParaRPr lang="fr-BE" altLang="fr-FR" sz="28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fr-FR" sz="2800" dirty="0">
                <a:solidFill>
                  <a:schemeClr val="hlink"/>
                </a:solidFill>
              </a:rPr>
              <a:t>…</a:t>
            </a:r>
            <a:endParaRPr lang="fr-BE" altLang="fr-FR" sz="2800" dirty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800" dirty="0" err="1">
                <a:solidFill>
                  <a:schemeClr val="hlink"/>
                </a:solidFill>
              </a:rPr>
              <a:t>UnEmploye</a:t>
            </a:r>
            <a:r>
              <a:rPr lang="fr-BE" altLang="fr-FR" sz="2800" dirty="0"/>
              <a:t>     </a:t>
            </a:r>
            <a:r>
              <a:rPr lang="fr-BE" altLang="fr-FR" sz="2800" dirty="0" err="1"/>
              <a:t>Emp%ROWTYPE</a:t>
            </a:r>
            <a:r>
              <a:rPr lang="fr-BE" altLang="fr-FR" sz="2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fr-FR" sz="2800" dirty="0"/>
              <a:t>…</a:t>
            </a:r>
            <a:endParaRPr lang="fr-BE" altLang="fr-FR" sz="28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2800" dirty="0"/>
              <a:t>INSERT INTO </a:t>
            </a:r>
            <a:r>
              <a:rPr lang="fr-BE" altLang="fr-FR" sz="2800" dirty="0" err="1"/>
              <a:t>Emp</a:t>
            </a:r>
            <a:r>
              <a:rPr lang="fr-BE" altLang="fr-FR" sz="2800" dirty="0"/>
              <a:t> VALUES </a:t>
            </a:r>
            <a:r>
              <a:rPr lang="fr-BE" altLang="fr-FR" sz="2800" dirty="0" err="1">
                <a:solidFill>
                  <a:schemeClr val="hlink"/>
                </a:solidFill>
              </a:rPr>
              <a:t>UnEmploye</a:t>
            </a:r>
            <a:r>
              <a:rPr lang="fr-BE" altLang="fr-FR" sz="28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fr-FR" sz="2800" dirty="0"/>
              <a:t>COMMIT;</a:t>
            </a:r>
            <a:endParaRPr lang="fr-BE" altLang="fr-FR" sz="2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fr-FR" alt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10. FORALL et BULK COLLECT</a:t>
            </a:r>
          </a:p>
        </p:txBody>
      </p:sp>
    </p:spTree>
    <p:extLst>
      <p:ext uri="{BB962C8B-B14F-4D97-AF65-F5344CB8AC3E}">
        <p14:creationId xmlns:p14="http://schemas.microsoft.com/office/powerpoint/2010/main" val="7808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Résumé</a:t>
            </a:r>
            <a:br>
              <a:rPr lang="fr-BE" dirty="0"/>
            </a:br>
            <a:r>
              <a:rPr lang="fr-BE" sz="3200" dirty="0"/>
              <a:t>Insert Un </a:t>
            </a:r>
            <a:r>
              <a:rPr lang="fr-BE" sz="3200" dirty="0" err="1"/>
              <a:t>tuple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1" y="1965278"/>
            <a:ext cx="7020000" cy="4367283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fr-FR" sz="2800" dirty="0"/>
              <a:t>Exceptions: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altLang="fr-FR" sz="2800" dirty="0"/>
              <a:t>Intégrité d’entité : DUP_VAL_ON_INDEX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altLang="fr-FR" sz="2800" dirty="0"/>
              <a:t>Intégrité référentielle :</a:t>
            </a:r>
          </a:p>
          <a:p>
            <a:pPr marL="901700" indent="-27305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dirty="0">
                <a:solidFill>
                  <a:schemeClr val="hlink"/>
                </a:solidFill>
              </a:rPr>
              <a:t>	</a:t>
            </a:r>
            <a:r>
              <a:rPr lang="fr-BE" altLang="fr-FR" sz="1800" dirty="0" err="1">
                <a:solidFill>
                  <a:schemeClr val="bg2">
                    <a:lumMod val="50000"/>
                  </a:schemeClr>
                </a:solidFill>
              </a:rPr>
              <a:t>ExcCleEtrangere</a:t>
            </a:r>
            <a:r>
              <a:rPr lang="fr-BE" altLang="fr-FR" sz="1800" dirty="0">
                <a:solidFill>
                  <a:schemeClr val="bg2">
                    <a:lumMod val="50000"/>
                  </a:schemeClr>
                </a:solidFill>
              </a:rPr>
              <a:t> EXCEPTION;</a:t>
            </a:r>
          </a:p>
          <a:p>
            <a:pPr marL="901700" indent="-27305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dirty="0">
                <a:solidFill>
                  <a:schemeClr val="bg2">
                    <a:lumMod val="50000"/>
                  </a:schemeClr>
                </a:solidFill>
              </a:rPr>
              <a:t>	PRAGMA EXCEPTION_INIT(ExcCleEtrangere,-2291);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altLang="fr-FR" sz="2800" dirty="0"/>
              <a:t>Contraintes applicatives</a:t>
            </a:r>
            <a:endParaRPr lang="fr-BE" altLang="fr-FR" sz="28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10. FORALL et BULK COLLECT</a:t>
            </a:r>
          </a:p>
        </p:txBody>
      </p:sp>
    </p:spTree>
    <p:extLst>
      <p:ext uri="{BB962C8B-B14F-4D97-AF65-F5344CB8AC3E}">
        <p14:creationId xmlns:p14="http://schemas.microsoft.com/office/powerpoint/2010/main" val="33017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Résumé</a:t>
            </a:r>
            <a:br>
              <a:rPr lang="fr-BE" dirty="0"/>
            </a:br>
            <a:r>
              <a:rPr lang="fr-BE" sz="3200" dirty="0"/>
              <a:t>Insert plusieurs </a:t>
            </a:r>
            <a:r>
              <a:rPr lang="fr-BE" sz="3200" dirty="0" err="1"/>
              <a:t>tuples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3457" y="1965278"/>
            <a:ext cx="7777248" cy="4503761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fr-FR" sz="1600" dirty="0"/>
              <a:t>--la  table   dept2   est  identique à   la  table   </a:t>
            </a:r>
            <a:r>
              <a:rPr lang="fr-FR" altLang="fr-FR" sz="1600" dirty="0" err="1"/>
              <a:t>dept</a:t>
            </a:r>
            <a:endParaRPr lang="fr-FR" altLang="fr-FR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fr-BE" altLang="fr-FR" sz="16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dept2 (SELECT * FROM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DBMS_OUTPUT.PUT_LINE('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Nbre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fr-BE" altLang="fr-F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 ajouté(s) ' ||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fr-BE" altLang="fr-FR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SQL%ROWCOUNT</a:t>
            </a: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COMMIT;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WHEN OTHERS THEN DBMS_OUTPUT.PUT_LINE(SQLERRM);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fr-BE" altLang="fr-FR" sz="16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600" dirty="0" err="1">
                <a:solidFill>
                  <a:schemeClr val="bg2">
                    <a:lumMod val="50000"/>
                  </a:schemeClr>
                </a:solidFill>
              </a:rPr>
              <a:t>Nbre</a:t>
            </a:r>
            <a:r>
              <a:rPr lang="fr-BE" altLang="fr-FR" sz="16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fr-BE" altLang="fr-FR" sz="1600" dirty="0" err="1">
                <a:solidFill>
                  <a:schemeClr val="bg2">
                    <a:lumMod val="50000"/>
                  </a:schemeClr>
                </a:solidFill>
              </a:rPr>
              <a:t>tuple</a:t>
            </a:r>
            <a:r>
              <a:rPr lang="fr-BE" altLang="fr-FR" sz="1600" dirty="0">
                <a:solidFill>
                  <a:schemeClr val="bg2">
                    <a:lumMod val="50000"/>
                  </a:schemeClr>
                </a:solidFill>
              </a:rPr>
              <a:t>(s) ajouté(s) 4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fr-BE" altLang="fr-FR" sz="1600" dirty="0">
                <a:solidFill>
                  <a:schemeClr val="bg2">
                    <a:lumMod val="50000"/>
                  </a:schemeClr>
                </a:solidFill>
              </a:rPr>
              <a:t>Procédure PL/SQL terminée avec succès.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10. FORALL et BULK COLLECT</a:t>
            </a:r>
          </a:p>
        </p:txBody>
      </p:sp>
    </p:spTree>
    <p:extLst>
      <p:ext uri="{BB962C8B-B14F-4D97-AF65-F5344CB8AC3E}">
        <p14:creationId xmlns:p14="http://schemas.microsoft.com/office/powerpoint/2010/main" val="36394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1. Déclarations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BE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Les records permettent de définir des structures de données hétérogènes </a:t>
            </a:r>
          </a:p>
          <a:p>
            <a:pPr marL="0" indent="0">
              <a:buNone/>
            </a:pPr>
            <a:r>
              <a:rPr lang="fr-BE" dirty="0"/>
              <a:t>(voir structures en langage C)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1. Déclarations</a:t>
            </a:r>
          </a:p>
        </p:txBody>
      </p:sp>
    </p:spTree>
    <p:extLst>
      <p:ext uri="{BB962C8B-B14F-4D97-AF65-F5344CB8AC3E}">
        <p14:creationId xmlns:p14="http://schemas.microsoft.com/office/powerpoint/2010/main" val="22896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/>
              <a:t>Résumé</a:t>
            </a:r>
            <a:br>
              <a:rPr lang="fr-BE" dirty="0"/>
            </a:br>
            <a:r>
              <a:rPr lang="fr-BE" sz="3200" dirty="0"/>
              <a:t>Insert plusieurs </a:t>
            </a:r>
            <a:r>
              <a:rPr lang="fr-BE" sz="3200" dirty="0" err="1"/>
              <a:t>tuples</a:t>
            </a:r>
            <a:endParaRPr lang="fr-BE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3457" y="1965278"/>
            <a:ext cx="7190034" cy="4503761"/>
          </a:xfrm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fr-BE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FORALL index IN </a:t>
            </a:r>
            <a:r>
              <a:rPr lang="fr-BE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LowerBound</a:t>
            </a:r>
            <a:r>
              <a:rPr lang="fr-BE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fr-BE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UpperBound</a:t>
            </a:r>
            <a:r>
              <a:rPr lang="fr-BE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alt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SqlStatement</a:t>
            </a:r>
            <a:r>
              <a:rPr lang="fr-BE" alt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endParaRPr lang="fr-FR" altLang="fr-FR" sz="2000" dirty="0"/>
          </a:p>
          <a:p>
            <a:pPr>
              <a:lnSpc>
                <a:spcPct val="80000"/>
              </a:lnSpc>
              <a:buNone/>
            </a:pPr>
            <a:r>
              <a:rPr lang="fr-FR" altLang="fr-FR" sz="2000" dirty="0"/>
              <a:t>Option </a:t>
            </a:r>
            <a:r>
              <a:rPr lang="fr-FR" altLang="fr-FR" sz="2000" dirty="0">
                <a:solidFill>
                  <a:schemeClr val="bg2">
                    <a:lumMod val="50000"/>
                  </a:schemeClr>
                </a:solidFill>
              </a:rPr>
              <a:t>SAVE EXCEPTIONS </a:t>
            </a:r>
            <a:r>
              <a:rPr lang="fr-FR" altLang="fr-FR" sz="2000" dirty="0"/>
              <a:t>permet de sauver toutes les exceptions détectées pendant l’exécution de FORALL dans une table PL/SQL et de </a:t>
            </a:r>
            <a:r>
              <a:rPr lang="fr-FR" altLang="fr-FR" sz="2000" dirty="0">
                <a:solidFill>
                  <a:schemeClr val="bg2">
                    <a:lumMod val="50000"/>
                  </a:schemeClr>
                </a:solidFill>
              </a:rPr>
              <a:t>continuer le traitement</a:t>
            </a:r>
            <a:r>
              <a:rPr lang="fr-FR" altLang="fr-FR" sz="2000" dirty="0"/>
              <a:t>.</a:t>
            </a:r>
          </a:p>
          <a:p>
            <a:pPr>
              <a:lnSpc>
                <a:spcPct val="80000"/>
              </a:lnSpc>
              <a:buNone/>
            </a:pPr>
            <a:endParaRPr lang="fr-FR" altLang="fr-FR" sz="2000" dirty="0"/>
          </a:p>
          <a:p>
            <a:pPr>
              <a:lnSpc>
                <a:spcPct val="80000"/>
              </a:lnSpc>
              <a:buNone/>
            </a:pPr>
            <a:r>
              <a:rPr lang="fr-BE" altLang="fr-FR" sz="2000" dirty="0">
                <a:solidFill>
                  <a:schemeClr val="bg2">
                    <a:lumMod val="50000"/>
                  </a:schemeClr>
                </a:solidFill>
              </a:rPr>
              <a:t>SQL%BULK_EXCEPTIONS.COUNT</a:t>
            </a:r>
            <a:r>
              <a:rPr lang="fr-BE" altLang="fr-FR" sz="2000" dirty="0">
                <a:solidFill>
                  <a:schemeClr val="folHlink"/>
                </a:solidFill>
              </a:rPr>
              <a:t>   </a:t>
            </a:r>
            <a:r>
              <a:rPr lang="fr-BE" altLang="fr-FR" sz="2000" dirty="0"/>
              <a:t>le nombre d’exceptions rencontrées pendant l’exécution du FORALL</a:t>
            </a:r>
            <a:endParaRPr lang="fr-FR" altLang="fr-FR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fr-FR" altLang="fr-FR" sz="2000" dirty="0">
                <a:solidFill>
                  <a:schemeClr val="bg2">
                    <a:lumMod val="50000"/>
                  </a:schemeClr>
                </a:solidFill>
              </a:rPr>
              <a:t>SQL%BULK_EXCEPTIONS(i).ERROR_INDEX</a:t>
            </a:r>
            <a:r>
              <a:rPr lang="fr-FR" altLang="fr-FR" sz="2000" dirty="0"/>
              <a:t> contient l’indice de l’itération qui a provoqué l’exception</a:t>
            </a:r>
          </a:p>
          <a:p>
            <a:pPr>
              <a:lnSpc>
                <a:spcPct val="80000"/>
              </a:lnSpc>
              <a:buNone/>
            </a:pPr>
            <a:r>
              <a:rPr lang="fr-FR" altLang="fr-FR" sz="2000" dirty="0">
                <a:solidFill>
                  <a:schemeClr val="bg2">
                    <a:lumMod val="50000"/>
                  </a:schemeClr>
                </a:solidFill>
              </a:rPr>
              <a:t>SQL%BULK_EXCEPTIONS(i).ERROR_CODE</a:t>
            </a:r>
            <a:r>
              <a:rPr lang="fr-FR" altLang="fr-FR" sz="2000" dirty="0"/>
              <a:t> contient le code d’erreur d’Oracle</a:t>
            </a:r>
          </a:p>
          <a:p>
            <a:pPr>
              <a:lnSpc>
                <a:spcPct val="80000"/>
              </a:lnSpc>
              <a:buNone/>
            </a:pPr>
            <a:endParaRPr lang="fr-FR" altLang="fr-FR" sz="2000" dirty="0"/>
          </a:p>
          <a:p>
            <a:pPr>
              <a:spcBef>
                <a:spcPts val="0"/>
              </a:spcBef>
              <a:buNone/>
            </a:pPr>
            <a:r>
              <a:rPr lang="fr-FR" altLang="fr-FR" sz="2000" dirty="0"/>
              <a:t>Le nième élément de </a:t>
            </a:r>
            <a:r>
              <a:rPr lang="fr-FR" altLang="fr-FR" sz="2000" dirty="0">
                <a:solidFill>
                  <a:schemeClr val="bg2">
                    <a:lumMod val="50000"/>
                  </a:schemeClr>
                </a:solidFill>
              </a:rPr>
              <a:t>SQL%BULK_ROWCOUNT</a:t>
            </a:r>
            <a:r>
              <a:rPr lang="fr-FR" altLang="fr-FR" sz="2000" dirty="0"/>
              <a:t>  contient le nombre de lignes traitées dans la nième instructions LMD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10. FORALL et BULK COLLECT</a:t>
            </a:r>
          </a:p>
        </p:txBody>
      </p:sp>
    </p:spTree>
    <p:extLst>
      <p:ext uri="{BB962C8B-B14F-4D97-AF65-F5344CB8AC3E}">
        <p14:creationId xmlns:p14="http://schemas.microsoft.com/office/powerpoint/2010/main" val="41094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1. Déclarations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3766" y="2051999"/>
            <a:ext cx="8051470" cy="43369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dirty="0"/>
              <a:t>Exemple 1 :</a:t>
            </a:r>
          </a:p>
          <a:p>
            <a:pPr marL="297180" lvl="1" indent="0">
              <a:buNone/>
            </a:pPr>
            <a:endParaRPr lang="fr-BE" sz="1000" dirty="0"/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NUMBER(2) CONSTRAINT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CPDept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KEY,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VARCHAR2(14),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VARCHAR2(13));</a:t>
            </a:r>
          </a:p>
          <a:p>
            <a:pPr marL="297180" lvl="1" indent="0">
              <a:buNone/>
            </a:pPr>
            <a:endParaRPr lang="fr-BE" sz="800" dirty="0"/>
          </a:p>
          <a:p>
            <a:pPr marL="297180" lvl="1" indent="0">
              <a:buNone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TypeDept</a:t>
            </a:r>
            <a:r>
              <a:rPr lang="fr-BE" sz="20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RECORD (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NUMBER,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VARCHAR2(14),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VARCHAR2(13)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97180" lvl="1" indent="0">
              <a:buNone/>
            </a:pP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TypeDept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1. Déclarations</a:t>
            </a:r>
          </a:p>
        </p:txBody>
      </p:sp>
    </p:spTree>
    <p:extLst>
      <p:ext uri="{BB962C8B-B14F-4D97-AF65-F5344CB8AC3E}">
        <p14:creationId xmlns:p14="http://schemas.microsoft.com/office/powerpoint/2010/main" val="31303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1. Déclarations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3766" y="2051999"/>
            <a:ext cx="8051470" cy="43369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dirty="0"/>
              <a:t>Exemple 1 :</a:t>
            </a:r>
          </a:p>
          <a:p>
            <a:pPr marL="0" indent="0">
              <a:buNone/>
            </a:pP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OU</a:t>
            </a:r>
          </a:p>
          <a:p>
            <a:pPr marL="297180" lvl="1" indent="0">
              <a:buNone/>
            </a:pPr>
            <a:endParaRPr lang="fr-BE" sz="800" dirty="0"/>
          </a:p>
          <a:p>
            <a:pPr marL="297180" lvl="1" indent="0">
              <a:buNone/>
            </a:pP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TypeDept</a:t>
            </a:r>
            <a:r>
              <a:rPr lang="fr-BE" sz="2000" b="1" dirty="0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RECORD (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Dept.DeptNo%TYPE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Dept.Danme%TYPE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97180" lvl="1" indent="0">
              <a:buNone/>
            </a:pP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Dept.Loc%TYPE</a:t>
            </a:r>
            <a:r>
              <a:rPr lang="fr-BE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97180" lvl="1" indent="0">
              <a:buNone/>
            </a:pP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solidFill>
                  <a:srgbClr val="00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TypeDept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1. Déclarations</a:t>
            </a:r>
          </a:p>
        </p:txBody>
      </p:sp>
    </p:spTree>
    <p:extLst>
      <p:ext uri="{BB962C8B-B14F-4D97-AF65-F5344CB8AC3E}">
        <p14:creationId xmlns:p14="http://schemas.microsoft.com/office/powerpoint/2010/main" val="30160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r-BE" dirty="0" err="1"/>
              <a:t>Ch</a:t>
            </a:r>
            <a:r>
              <a:rPr lang="fr-BE" dirty="0"/>
              <a:t> 6. Des records aux collections </a:t>
            </a:r>
            <a:r>
              <a:rPr lang="fr-BE" dirty="0" err="1"/>
              <a:t>bulk</a:t>
            </a:r>
            <a:r>
              <a:rPr lang="fr-BE" dirty="0"/>
              <a:t/>
            </a:r>
            <a:br>
              <a:rPr lang="fr-BE" dirty="0"/>
            </a:br>
            <a:r>
              <a:rPr lang="fr-BE" sz="3200" dirty="0"/>
              <a:t>1. Déclarations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3766" y="2051999"/>
            <a:ext cx="8051470" cy="43369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dirty="0"/>
              <a:t>Exemple 1 :</a:t>
            </a:r>
          </a:p>
          <a:p>
            <a:pPr marL="0" indent="0">
              <a:buNone/>
            </a:pPr>
            <a:r>
              <a:rPr lang="fr-BE" dirty="0"/>
              <a:t> </a:t>
            </a:r>
          </a:p>
          <a:p>
            <a:pPr marL="0" indent="0">
              <a:buNone/>
            </a:pPr>
            <a:r>
              <a:rPr lang="fr-BE" dirty="0"/>
              <a:t>OU</a:t>
            </a:r>
          </a:p>
          <a:p>
            <a:pPr marL="297180" lvl="1" indent="0">
              <a:buNone/>
            </a:pPr>
            <a:endParaRPr lang="fr-BE" sz="800" dirty="0"/>
          </a:p>
          <a:p>
            <a:pPr marL="297180" lvl="1" indent="0">
              <a:buNone/>
            </a:pPr>
            <a:r>
              <a:rPr lang="fr-B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UnDepartement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fr-B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97180" lvl="1" indent="0">
              <a:buNone/>
            </a:pP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7180" lvl="1" indent="0">
              <a:buNone/>
            </a:pP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7180" lvl="1" indent="0">
              <a:buNone/>
            </a:pPr>
            <a:r>
              <a:rPr lang="fr-BE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             </a:t>
            </a:r>
            <a:r>
              <a:rPr lang="fr-BE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peut-on se passer des types record ?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SGBD – PL/SQL – </a:t>
            </a:r>
            <a:r>
              <a:rPr lang="fr-BE" dirty="0" err="1"/>
              <a:t>Ch</a:t>
            </a:r>
            <a:r>
              <a:rPr lang="fr-BE" dirty="0"/>
              <a:t> 6 : Des records aux collections </a:t>
            </a:r>
            <a:r>
              <a:rPr lang="fr-BE" dirty="0" err="1"/>
              <a:t>bulk</a:t>
            </a:r>
            <a:r>
              <a:rPr lang="fr-BE" dirty="0"/>
              <a:t> / 1. Déclarations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1353787" y="4773881"/>
            <a:ext cx="415636" cy="201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47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Georgia-Garamond">
      <a:majorFont>
        <a:latin typeface="Georgia"/>
        <a:ea typeface=""/>
        <a:cs typeface=""/>
      </a:majorFont>
      <a:minorFont>
        <a:latin typeface="Garamond"/>
        <a:ea typeface=""/>
        <a:cs typeface="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Vert-Brun SGBD 2ème</Template>
  <TotalTime>82653</TotalTime>
  <Words>4934</Words>
  <Application>Microsoft Office PowerPoint</Application>
  <PresentationFormat>Affichage à l'écran (4:3)</PresentationFormat>
  <Paragraphs>910</Paragraphs>
  <Slides>60</Slides>
  <Notes>16</Notes>
  <HiddenSlides>3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8" baseType="lpstr">
      <vt:lpstr>Calibri</vt:lpstr>
      <vt:lpstr>Courier New</vt:lpstr>
      <vt:lpstr>Garamond</vt:lpstr>
      <vt:lpstr>Georgia</vt:lpstr>
      <vt:lpstr>Verdana</vt:lpstr>
      <vt:lpstr>Wingdings</vt:lpstr>
      <vt:lpstr>Wingdings 2</vt:lpstr>
      <vt:lpstr>Austin</vt:lpstr>
      <vt:lpstr>Systèmes de Gestion de Bases de Données</vt:lpstr>
      <vt:lpstr>Aperçu du contenu du cours</vt:lpstr>
      <vt:lpstr>Aperçu du contenu du PL/SQL</vt:lpstr>
      <vt:lpstr>PL/SQL - Chapitre 6.  Des records aux collections bulk</vt:lpstr>
      <vt:lpstr>Ch 6. Des records aux collections bulk</vt:lpstr>
      <vt:lpstr>Ch 6. Des records aux collections bulk 1. Déclarations</vt:lpstr>
      <vt:lpstr>Ch 6. Des records aux collections bulk 1. Déclarations</vt:lpstr>
      <vt:lpstr>Ch 6. Des records aux collections bulk 1. Déclarations</vt:lpstr>
      <vt:lpstr>Ch 6. Des records aux collections bulk 1. Déclarations</vt:lpstr>
      <vt:lpstr>Ch 6. Des records aux collections bulk 1. Déclarations</vt:lpstr>
      <vt:lpstr>Ch 6. Des records aux collections bulk</vt:lpstr>
      <vt:lpstr>Ch 6. Des records aux collections bulk 2. Initialisation et accès aux champs</vt:lpstr>
      <vt:lpstr>Ch 6. Des records aux collections bulk</vt:lpstr>
      <vt:lpstr>Ch 6. Des records aux collections bulk 3. Comparaison de 2 records</vt:lpstr>
      <vt:lpstr>Ch 6. Des records aux collections bulk 3. Comparaison de 2 records</vt:lpstr>
      <vt:lpstr>Ch 6. Des records aux collections bulk 3. Comparaison de 2 records</vt:lpstr>
      <vt:lpstr>Ch 6. Des records aux collections bulk 3. Comparaison de 2 records</vt:lpstr>
      <vt:lpstr>Ch 6. Des records aux collections bulk</vt:lpstr>
      <vt:lpstr>Ch 6. Des records aux collections bulk 4. Utilisation des records ds les opérations SQL </vt:lpstr>
      <vt:lpstr>Ch 6. Des records aux collections bulk 4. Utilisation des records ds les opérations SQL </vt:lpstr>
      <vt:lpstr>Ch 6. Des records aux collections bulk 4. Utilisation des records ds les opérations SQL </vt:lpstr>
      <vt:lpstr>Ch 6. Des records aux collections bulk 4. Utilisation des records ds les opérations SQL </vt:lpstr>
      <vt:lpstr>Ch 6. Des records aux collections bulk 4. Utilisation des records ds les opérations SQL </vt:lpstr>
      <vt:lpstr>Ch 6. Des records aux collections bulk 4. Utilisation des records ds les opérations SQL </vt:lpstr>
      <vt:lpstr>Ch 6. Des records aux collections bulk 4. Utilisation des records ds les opérations SQL </vt:lpstr>
      <vt:lpstr>Ch 6. Des records aux collections bulk 4. Utilisation des records ds les opérations SQL </vt:lpstr>
      <vt:lpstr>Ch 6. Des records aux collections bulk</vt:lpstr>
      <vt:lpstr>Ch 6. Des records aux collections bulk 5. FORALL et collection bulk</vt:lpstr>
      <vt:lpstr>Ch 6. Des records aux collections bulk 5. FORALL et collection bulk</vt:lpstr>
      <vt:lpstr>Ch 6. Des records aux collections bulk 5. FORALL et collection bulk</vt:lpstr>
      <vt:lpstr>Ch 6. Des records aux collections bulk 5. FORALL et collection bulk</vt:lpstr>
      <vt:lpstr>Ch 6. Des records aux collections bulk 5. FORALL et collection bulk</vt:lpstr>
      <vt:lpstr>Ch 6. Des records aux collections bulk 5. FORALL et collection bulk</vt:lpstr>
      <vt:lpstr>Ch 6. Des records aux collections bulk</vt:lpstr>
      <vt:lpstr>Ch 6. Des records aux collections bulk 6. FORALL et ROLLBACK</vt:lpstr>
      <vt:lpstr>Ch 6. Des records aux collections bulk 6. FORALL et ROLLBACK</vt:lpstr>
      <vt:lpstr>Ch 6. Des records aux collections bulk 6. FORALL et ROLLBACK</vt:lpstr>
      <vt:lpstr>Ch 6. Des records aux collections bulk 6. FORALL et ROLLBACK</vt:lpstr>
      <vt:lpstr>Ch 6. Des records aux collections bulk 6. FORALL et ROLLBACK</vt:lpstr>
      <vt:lpstr>Ch 6. Des records aux collections bulk 6. FORALL et ROLLBACK</vt:lpstr>
      <vt:lpstr>Ch 6. Des records aux collections bulk 6. FORALL et ROLLBACK</vt:lpstr>
      <vt:lpstr>Ch 6. Des records aux collections bulk</vt:lpstr>
      <vt:lpstr>Ch 6. Des records aux collections bulk 7. Gestion des exceptions dans FORALL</vt:lpstr>
      <vt:lpstr>Ch 6. Des records aux collections bulk 7. Gestion des exceptions dans FORALL</vt:lpstr>
      <vt:lpstr>Ch 6. Des records aux collections bulk 7. Gestion des exceptions dans FORALL</vt:lpstr>
      <vt:lpstr>Ch 6. Des records aux collections bulk 7. Gestion des exceptions dans FORALL</vt:lpstr>
      <vt:lpstr>Ch 6. Des records aux collections bulk 7. Gestion des exceptions dans FORALL</vt:lpstr>
      <vt:lpstr>Ch 6. Des records aux collections bulk</vt:lpstr>
      <vt:lpstr>Ch 6. Des records aux collections bulk 8. BULK collections</vt:lpstr>
      <vt:lpstr>Ch 6. Des records aux collections bulk</vt:lpstr>
      <vt:lpstr>Ch 6. Des records aux collections bulk 9. RETURNING … BULK COLLECT INTO  </vt:lpstr>
      <vt:lpstr>Ch 6. Des records aux collections bulk 9. RETURNING … BULK COLLECT INTO</vt:lpstr>
      <vt:lpstr>Ch 6. Des records aux collections bulk</vt:lpstr>
      <vt:lpstr>Résumé Recherche d'un seul tuple</vt:lpstr>
      <vt:lpstr>Résumé Recherche de plus d'un tuple</vt:lpstr>
      <vt:lpstr>Résumé Recherche de plus d'un tuple, initialisation d'une collection de records</vt:lpstr>
      <vt:lpstr>Résumé Insert Un tuple</vt:lpstr>
      <vt:lpstr>Résumé Insert Un tuple</vt:lpstr>
      <vt:lpstr>Résumé Insert plusieurs tuples</vt:lpstr>
      <vt:lpstr>Résumé Insert plusieurs tuples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Systèmes de Gestion de Bases de Données</dc:title>
  <dc:creator>Vandenhove</dc:creator>
  <cp:lastModifiedBy>Sebastien De Dijcker</cp:lastModifiedBy>
  <cp:revision>426</cp:revision>
  <dcterms:created xsi:type="dcterms:W3CDTF">2016-02-04T16:20:07Z</dcterms:created>
  <dcterms:modified xsi:type="dcterms:W3CDTF">2021-03-09T12:34:46Z</dcterms:modified>
</cp:coreProperties>
</file>