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7"/>
  </p:notesMasterIdLst>
  <p:handoutMasterIdLst>
    <p:handoutMasterId r:id="rId38"/>
  </p:handoutMasterIdLst>
  <p:sldIdLst>
    <p:sldId id="256" r:id="rId2"/>
    <p:sldId id="257" r:id="rId3"/>
    <p:sldId id="288" r:id="rId4"/>
    <p:sldId id="258" r:id="rId5"/>
    <p:sldId id="338" r:id="rId6"/>
    <p:sldId id="320" r:id="rId7"/>
    <p:sldId id="351" r:id="rId8"/>
    <p:sldId id="352" r:id="rId9"/>
    <p:sldId id="353" r:id="rId10"/>
    <p:sldId id="354" r:id="rId11"/>
    <p:sldId id="356" r:id="rId12"/>
    <p:sldId id="355" r:id="rId13"/>
    <p:sldId id="357" r:id="rId14"/>
    <p:sldId id="358" r:id="rId15"/>
    <p:sldId id="359" r:id="rId16"/>
    <p:sldId id="339" r:id="rId17"/>
    <p:sldId id="340" r:id="rId18"/>
    <p:sldId id="360" r:id="rId19"/>
    <p:sldId id="361" r:id="rId20"/>
    <p:sldId id="362" r:id="rId21"/>
    <p:sldId id="363" r:id="rId22"/>
    <p:sldId id="341" r:id="rId23"/>
    <p:sldId id="342" r:id="rId24"/>
    <p:sldId id="343" r:id="rId25"/>
    <p:sldId id="344" r:id="rId26"/>
    <p:sldId id="364" r:id="rId27"/>
    <p:sldId id="365" r:id="rId28"/>
    <p:sldId id="345" r:id="rId29"/>
    <p:sldId id="346" r:id="rId30"/>
    <p:sldId id="366" r:id="rId31"/>
    <p:sldId id="347" r:id="rId32"/>
    <p:sldId id="348" r:id="rId33"/>
    <p:sldId id="367" r:id="rId34"/>
    <p:sldId id="368" r:id="rId35"/>
    <p:sldId id="349"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FF0066"/>
    <a:srgbClr val="187CCE"/>
    <a:srgbClr val="FF6600"/>
    <a:srgbClr val="67ABF5"/>
    <a:srgbClr val="00CC66"/>
    <a:srgbClr val="61FFB0"/>
    <a:srgbClr val="00FE7F"/>
    <a:srgbClr val="01FF80"/>
    <a:srgbClr val="09F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98" autoAdjust="0"/>
    <p:restoredTop sz="89130" autoAdjust="0"/>
  </p:normalViewPr>
  <p:slideViewPr>
    <p:cSldViewPr snapToGrid="0">
      <p:cViewPr varScale="1">
        <p:scale>
          <a:sx n="108" d="100"/>
          <a:sy n="108" d="100"/>
        </p:scale>
        <p:origin x="1668" y="78"/>
      </p:cViewPr>
      <p:guideLst>
        <p:guide orient="horz" pos="2160"/>
        <p:guide pos="2880"/>
      </p:guideLst>
    </p:cSldViewPr>
  </p:slideViewPr>
  <p:outlineViewPr>
    <p:cViewPr>
      <p:scale>
        <a:sx n="33" d="100"/>
        <a:sy n="33" d="100"/>
      </p:scale>
      <p:origin x="0" y="3744"/>
    </p:cViewPr>
  </p:outlineViewPr>
  <p:notesTextViewPr>
    <p:cViewPr>
      <p:scale>
        <a:sx n="1" d="1"/>
        <a:sy n="1" d="1"/>
      </p:scale>
      <p:origin x="0" y="0"/>
    </p:cViewPr>
  </p:notesTextViewPr>
  <p:notesViewPr>
    <p:cSldViewPr snapToGrid="0">
      <p:cViewPr varScale="1">
        <p:scale>
          <a:sx n="76" d="100"/>
          <a:sy n="76"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09-03-21</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09-03-21</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pPr>
            <a:r>
              <a:rPr lang="en-GB" altLang="fr-FR" sz="1800" b="1" dirty="0" smtClean="0">
                <a:solidFill>
                  <a:schemeClr val="bg2">
                    <a:lumMod val="50000"/>
                  </a:schemeClr>
                </a:solidFill>
                <a:latin typeface="Courier New" panose="02070309020205020404" pitchFamily="49" charset="0"/>
                <a:cs typeface="Courier New" panose="02070309020205020404" pitchFamily="49" charset="0"/>
              </a:rPr>
              <a:t>CREATE OR REPLACE PROCEDURE </a:t>
            </a:r>
            <a:r>
              <a:rPr lang="en-GB" altLang="fr-FR" sz="1200" b="1" dirty="0" err="1" smtClean="0">
                <a:solidFill>
                  <a:srgbClr val="00CCFF"/>
                </a:solidFill>
                <a:latin typeface="Courier New" panose="02070309020205020404" pitchFamily="49" charset="0"/>
                <a:cs typeface="Courier New" panose="02070309020205020404" pitchFamily="49" charset="0"/>
              </a:rPr>
              <a:t>Afficher</a:t>
            </a:r>
            <a:endParaRPr lang="en-GB" altLang="fr-FR" sz="1200" b="1" dirty="0" smtClean="0">
              <a:solidFill>
                <a:srgbClr val="00CCFF"/>
              </a:solidFill>
              <a:latin typeface="Courier New" panose="02070309020205020404" pitchFamily="49" charset="0"/>
              <a:cs typeface="Courier New" panose="02070309020205020404" pitchFamily="49" charset="0"/>
            </a:endParaRP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a:t>
            </a:r>
            <a:r>
              <a:rPr lang="en-GB" altLang="fr-FR" sz="1200" b="1" dirty="0" err="1" smtClean="0">
                <a:latin typeface="Courier New" panose="02070309020205020404" pitchFamily="49" charset="0"/>
                <a:cs typeface="Courier New" panose="02070309020205020404" pitchFamily="49" charset="0"/>
              </a:rPr>
              <a:t>NumSecu</a:t>
            </a:r>
            <a:r>
              <a:rPr lang="en-GB" altLang="fr-FR" sz="1200" b="1" dirty="0" smtClean="0">
                <a:latin typeface="Courier New" panose="02070309020205020404" pitchFamily="49" charset="0"/>
                <a:cs typeface="Courier New" panose="02070309020205020404" pitchFamily="49" charset="0"/>
              </a:rPr>
              <a:t> IN </a:t>
            </a:r>
            <a:r>
              <a:rPr lang="en-GB" altLang="fr-FR" sz="1200" b="1" dirty="0" err="1" smtClean="0">
                <a:latin typeface="Courier New" panose="02070309020205020404" pitchFamily="49" charset="0"/>
                <a:cs typeface="Courier New" panose="02070309020205020404" pitchFamily="49" charset="0"/>
              </a:rPr>
              <a:t>Employes.NumSecu%TYPE</a:t>
            </a:r>
            <a:r>
              <a:rPr lang="en-GB" altLang="fr-FR" sz="1200" b="1" dirty="0" smtClean="0">
                <a:latin typeface="Courier New" panose="02070309020205020404" pitchFamily="49" charset="0"/>
                <a:cs typeface="Courier New" panose="02070309020205020404" pitchFamily="49" charset="0"/>
              </a:rPr>
              <a:t>)</a:t>
            </a:r>
          </a:p>
          <a:p>
            <a:pPr>
              <a:lnSpc>
                <a:spcPct val="120000"/>
              </a:lnSpc>
              <a:spcBef>
                <a:spcPts val="0"/>
              </a:spcBef>
              <a:buNone/>
            </a:pPr>
            <a:r>
              <a:rPr lang="en-GB" altLang="fr-FR" sz="1800" b="1" dirty="0" smtClean="0">
                <a:solidFill>
                  <a:schemeClr val="bg2">
                    <a:lumMod val="50000"/>
                  </a:schemeClr>
                </a:solidFill>
                <a:latin typeface="Courier New" panose="02070309020205020404" pitchFamily="49" charset="0"/>
                <a:cs typeface="Courier New" panose="02070309020205020404" pitchFamily="49" charset="0"/>
              </a:rPr>
              <a:t>AS</a:t>
            </a: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a:t>
            </a:r>
            <a:r>
              <a:rPr lang="en-GB" altLang="fr-FR" sz="1200" b="1" dirty="0" err="1" smtClean="0">
                <a:latin typeface="Courier New" panose="02070309020205020404" pitchFamily="49" charset="0"/>
                <a:cs typeface="Courier New" panose="02070309020205020404" pitchFamily="49" charset="0"/>
              </a:rPr>
              <a:t>UnEmploye</a:t>
            </a:r>
            <a:r>
              <a:rPr lang="en-GB" altLang="fr-FR" sz="1200" b="1" dirty="0" smtClean="0">
                <a:latin typeface="Courier New" panose="02070309020205020404" pitchFamily="49" charset="0"/>
                <a:cs typeface="Courier New" panose="02070309020205020404" pitchFamily="49" charset="0"/>
              </a:rPr>
              <a:t> </a:t>
            </a:r>
            <a:r>
              <a:rPr lang="en-GB" altLang="fr-FR" sz="1200" b="1" dirty="0" err="1" smtClean="0">
                <a:latin typeface="Courier New" panose="02070309020205020404" pitchFamily="49" charset="0"/>
                <a:cs typeface="Courier New" panose="02070309020205020404" pitchFamily="49" charset="0"/>
              </a:rPr>
              <a:t>Employes%ROWTYPE</a:t>
            </a:r>
            <a:r>
              <a:rPr lang="en-GB" altLang="fr-FR" sz="1200" b="1" dirty="0" smtClean="0">
                <a:latin typeface="Courier New" panose="02070309020205020404" pitchFamily="49" charset="0"/>
                <a:cs typeface="Courier New" panose="02070309020205020404" pitchFamily="49" charset="0"/>
              </a:rPr>
              <a:t>;</a:t>
            </a:r>
          </a:p>
          <a:p>
            <a:pPr>
              <a:lnSpc>
                <a:spcPct val="120000"/>
              </a:lnSpc>
              <a:spcBef>
                <a:spcPts val="0"/>
              </a:spcBef>
              <a:buNone/>
            </a:pPr>
            <a:r>
              <a:rPr lang="en-GB" altLang="fr-FR" sz="1800" b="1" dirty="0" smtClean="0">
                <a:solidFill>
                  <a:schemeClr val="bg2">
                    <a:lumMod val="50000"/>
                  </a:schemeClr>
                </a:solidFill>
                <a:latin typeface="Courier New" panose="02070309020205020404" pitchFamily="49" charset="0"/>
                <a:cs typeface="Courier New" panose="02070309020205020404" pitchFamily="49" charset="0"/>
              </a:rPr>
              <a:t>BEGIN</a:t>
            </a: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SELECT * INTO </a:t>
            </a:r>
            <a:r>
              <a:rPr lang="en-GB" altLang="fr-FR" sz="1200" b="1" dirty="0" err="1" smtClean="0">
                <a:latin typeface="Courier New" panose="02070309020205020404" pitchFamily="49" charset="0"/>
                <a:cs typeface="Courier New" panose="02070309020205020404" pitchFamily="49" charset="0"/>
              </a:rPr>
              <a:t>UnEmploye</a:t>
            </a:r>
            <a:r>
              <a:rPr lang="en-GB" altLang="fr-FR" sz="1200" b="1" dirty="0" smtClean="0">
                <a:latin typeface="Courier New" panose="02070309020205020404" pitchFamily="49" charset="0"/>
                <a:cs typeface="Courier New" panose="02070309020205020404" pitchFamily="49" charset="0"/>
              </a:rPr>
              <a:t> FROM </a:t>
            </a:r>
            <a:r>
              <a:rPr lang="en-GB" altLang="fr-FR" sz="1200" b="1" dirty="0" err="1" smtClean="0">
                <a:latin typeface="Courier New" panose="02070309020205020404" pitchFamily="49" charset="0"/>
                <a:cs typeface="Courier New" panose="02070309020205020404" pitchFamily="49" charset="0"/>
              </a:rPr>
              <a:t>Employes</a:t>
            </a:r>
            <a:r>
              <a:rPr lang="en-GB" altLang="fr-FR" sz="1200" b="1" dirty="0" smtClean="0">
                <a:latin typeface="Courier New" panose="02070309020205020404" pitchFamily="49" charset="0"/>
                <a:cs typeface="Courier New" panose="02070309020205020404" pitchFamily="49" charset="0"/>
              </a:rPr>
              <a:t> WHERE </a:t>
            </a:r>
            <a:r>
              <a:rPr lang="en-GB" altLang="fr-FR" sz="1200" b="1" dirty="0" err="1" smtClean="0">
                <a:latin typeface="Courier New" panose="02070309020205020404" pitchFamily="49" charset="0"/>
                <a:cs typeface="Courier New" panose="02070309020205020404" pitchFamily="49" charset="0"/>
              </a:rPr>
              <a:t>NumSecu</a:t>
            </a:r>
            <a:r>
              <a:rPr lang="en-GB" altLang="fr-FR" sz="1200" b="1" dirty="0" smtClean="0">
                <a:latin typeface="Courier New" panose="02070309020205020404" pitchFamily="49" charset="0"/>
                <a:cs typeface="Courier New" panose="02070309020205020404" pitchFamily="49" charset="0"/>
              </a:rPr>
              <a:t> = </a:t>
            </a:r>
            <a:r>
              <a:rPr lang="en-GB" altLang="fr-FR" sz="1200" b="1" dirty="0" err="1" smtClean="0">
                <a:solidFill>
                  <a:srgbClr val="00CCFF"/>
                </a:solidFill>
                <a:latin typeface="Courier New" panose="02070309020205020404" pitchFamily="49" charset="0"/>
                <a:cs typeface="Courier New" panose="02070309020205020404" pitchFamily="49" charset="0"/>
              </a:rPr>
              <a:t>Afficher</a:t>
            </a:r>
            <a:r>
              <a:rPr lang="en-GB" altLang="fr-FR" sz="1200" b="1" dirty="0" err="1" smtClean="0">
                <a:latin typeface="Courier New" panose="02070309020205020404" pitchFamily="49" charset="0"/>
                <a:cs typeface="Courier New" panose="02070309020205020404" pitchFamily="49" charset="0"/>
              </a:rPr>
              <a:t>.NumSecu</a:t>
            </a:r>
            <a:r>
              <a:rPr lang="en-GB" altLang="fr-FR" sz="1200" b="1" dirty="0" smtClean="0">
                <a:latin typeface="Courier New" panose="02070309020205020404" pitchFamily="49" charset="0"/>
                <a:cs typeface="Courier New" panose="02070309020205020404" pitchFamily="49" charset="0"/>
              </a:rPr>
              <a:t>;</a:t>
            </a: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DBMS_OUTPUT.PUT_LINE ('Nom : ' || </a:t>
            </a:r>
            <a:r>
              <a:rPr lang="en-GB" altLang="fr-FR" sz="1200" b="1" dirty="0" err="1" smtClean="0">
                <a:latin typeface="Courier New" panose="02070309020205020404" pitchFamily="49" charset="0"/>
                <a:cs typeface="Courier New" panose="02070309020205020404" pitchFamily="49" charset="0"/>
              </a:rPr>
              <a:t>UnEmploye.Nom</a:t>
            </a:r>
            <a:r>
              <a:rPr lang="en-GB" altLang="fr-FR" sz="1200" b="1" dirty="0" smtClean="0">
                <a:latin typeface="Courier New" panose="02070309020205020404" pitchFamily="49" charset="0"/>
                <a:cs typeface="Courier New" panose="02070309020205020404" pitchFamily="49" charset="0"/>
              </a:rPr>
              <a:t>);</a:t>
            </a:r>
          </a:p>
          <a:p>
            <a:pPr>
              <a:lnSpc>
                <a:spcPct val="120000"/>
              </a:lnSpc>
              <a:spcBef>
                <a:spcPts val="0"/>
              </a:spcBef>
              <a:buNone/>
            </a:pPr>
            <a:r>
              <a:rPr lang="en-GB" altLang="fr-FR" sz="1800" b="1" dirty="0" smtClean="0">
                <a:solidFill>
                  <a:schemeClr val="bg2">
                    <a:lumMod val="50000"/>
                  </a:schemeClr>
                </a:solidFill>
                <a:latin typeface="Courier New" panose="02070309020205020404" pitchFamily="49" charset="0"/>
                <a:cs typeface="Courier New" panose="02070309020205020404" pitchFamily="49" charset="0"/>
              </a:rPr>
              <a:t>EXCEPTION</a:t>
            </a: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WHEN NO_DATA_FOUND THEN </a:t>
            </a: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DBMS_OUTPUT.PUT_LINE ('</a:t>
            </a:r>
            <a:r>
              <a:rPr lang="en-GB" altLang="fr-FR" sz="1200" b="1" dirty="0" err="1" smtClean="0">
                <a:latin typeface="Courier New" panose="02070309020205020404" pitchFamily="49" charset="0"/>
                <a:cs typeface="Courier New" panose="02070309020205020404" pitchFamily="49" charset="0"/>
              </a:rPr>
              <a:t>Aucun</a:t>
            </a:r>
            <a:r>
              <a:rPr lang="en-GB" altLang="fr-FR" sz="1200" b="1" dirty="0" smtClean="0">
                <a:latin typeface="Courier New" panose="02070309020205020404" pitchFamily="49" charset="0"/>
                <a:cs typeface="Courier New" panose="02070309020205020404" pitchFamily="49" charset="0"/>
              </a:rPr>
              <a:t> </a:t>
            </a:r>
            <a:r>
              <a:rPr lang="en-GB" altLang="fr-FR" sz="1200" b="1" dirty="0" err="1" smtClean="0">
                <a:latin typeface="Courier New" panose="02070309020205020404" pitchFamily="49" charset="0"/>
                <a:cs typeface="Courier New" panose="02070309020205020404" pitchFamily="49" charset="0"/>
              </a:rPr>
              <a:t>employé</a:t>
            </a:r>
            <a:r>
              <a:rPr lang="en-GB" altLang="fr-FR" sz="1200" b="1" dirty="0" smtClean="0">
                <a:latin typeface="Courier New" panose="02070309020205020404" pitchFamily="49" charset="0"/>
                <a:cs typeface="Courier New" panose="02070309020205020404" pitchFamily="49" charset="0"/>
              </a:rPr>
              <a:t> </a:t>
            </a:r>
            <a:r>
              <a:rPr lang="en-GB" altLang="fr-FR" sz="1200" b="1" dirty="0" err="1" smtClean="0">
                <a:latin typeface="Courier New" panose="02070309020205020404" pitchFamily="49" charset="0"/>
                <a:cs typeface="Courier New" panose="02070309020205020404" pitchFamily="49" charset="0"/>
              </a:rPr>
              <a:t>trouvé</a:t>
            </a:r>
            <a:r>
              <a:rPr lang="en-GB" altLang="fr-FR" sz="1200" b="1" dirty="0" smtClean="0">
                <a:latin typeface="Courier New" panose="02070309020205020404" pitchFamily="49" charset="0"/>
                <a:cs typeface="Courier New" panose="02070309020205020404" pitchFamily="49" charset="0"/>
              </a:rPr>
              <a:t>'); </a:t>
            </a: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WHEN OTHERS THEN</a:t>
            </a:r>
          </a:p>
          <a:p>
            <a:pPr>
              <a:lnSpc>
                <a:spcPct val="120000"/>
              </a:lnSpc>
              <a:spcBef>
                <a:spcPts val="0"/>
              </a:spcBef>
              <a:buNone/>
            </a:pPr>
            <a:r>
              <a:rPr lang="en-GB" altLang="fr-FR" sz="1200" b="1" dirty="0" smtClean="0">
                <a:latin typeface="Courier New" panose="02070309020205020404" pitchFamily="49" charset="0"/>
                <a:cs typeface="Courier New" panose="02070309020205020404" pitchFamily="49" charset="0"/>
              </a:rPr>
              <a:t>    DBMS_OUTPUT.PUT_LINE ('ERREUR : '|| SQLCODE || SQLERRM);</a:t>
            </a:r>
          </a:p>
          <a:p>
            <a:pPr>
              <a:lnSpc>
                <a:spcPct val="120000"/>
              </a:lnSpc>
              <a:spcBef>
                <a:spcPts val="0"/>
              </a:spcBef>
              <a:buNone/>
            </a:pPr>
            <a:r>
              <a:rPr lang="en-GB" altLang="fr-FR" sz="1800" b="1" dirty="0" smtClean="0">
                <a:solidFill>
                  <a:schemeClr val="bg2">
                    <a:lumMod val="50000"/>
                  </a:schemeClr>
                </a:solidFill>
                <a:latin typeface="Courier New" panose="02070309020205020404" pitchFamily="49" charset="0"/>
                <a:cs typeface="Courier New" panose="02070309020205020404" pitchFamily="49" charset="0"/>
              </a:rPr>
              <a:t>END </a:t>
            </a:r>
            <a:r>
              <a:rPr lang="en-GB" altLang="fr-FR" sz="1800" b="1" dirty="0" err="1" smtClean="0">
                <a:solidFill>
                  <a:schemeClr val="bg2">
                    <a:lumMod val="50000"/>
                  </a:schemeClr>
                </a:solidFill>
                <a:latin typeface="Courier New" panose="02070309020205020404" pitchFamily="49" charset="0"/>
                <a:cs typeface="Courier New" panose="02070309020205020404" pitchFamily="49" charset="0"/>
              </a:rPr>
              <a:t>Afficher</a:t>
            </a:r>
            <a:r>
              <a:rPr lang="en-GB" altLang="fr-FR" sz="1200" b="1" dirty="0" smtClean="0">
                <a:latin typeface="Courier New" panose="02070309020205020404" pitchFamily="49"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a:t>
            </a:fld>
            <a:endParaRPr lang="fr-BE"/>
          </a:p>
        </p:txBody>
      </p:sp>
    </p:spTree>
    <p:extLst>
      <p:ext uri="{BB962C8B-B14F-4D97-AF65-F5344CB8AC3E}">
        <p14:creationId xmlns:p14="http://schemas.microsoft.com/office/powerpoint/2010/main" val="405999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None/>
            </a:pPr>
            <a:r>
              <a:rPr lang="en-US" altLang="fr-FR" sz="1200" b="1" dirty="0" smtClean="0">
                <a:latin typeface="Courier New" panose="02070309020205020404" pitchFamily="49" charset="0"/>
                <a:cs typeface="Courier New" panose="02070309020205020404" pitchFamily="49" charset="0"/>
              </a:rPr>
              <a:t>SET SERVEROUTPUT ON</a:t>
            </a:r>
          </a:p>
          <a:p>
            <a:pPr>
              <a:buNone/>
            </a:pPr>
            <a:r>
              <a:rPr lang="en-US" altLang="fr-FR" sz="1200" b="1" dirty="0" smtClean="0">
                <a:latin typeface="Courier New" panose="02070309020205020404" pitchFamily="49" charset="0"/>
                <a:cs typeface="Courier New" panose="02070309020205020404" pitchFamily="49" charset="0"/>
              </a:rPr>
              <a:t>BEGIN</a:t>
            </a:r>
          </a:p>
          <a:p>
            <a:pPr>
              <a:buNone/>
            </a:pP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solidFill>
                  <a:schemeClr val="bg2">
                    <a:lumMod val="50000"/>
                  </a:schemeClr>
                </a:solidFill>
                <a:latin typeface="Courier New" panose="02070309020205020404" pitchFamily="49" charset="0"/>
                <a:cs typeface="Courier New" panose="02070309020205020404" pitchFamily="49" charset="0"/>
              </a:rPr>
              <a:t>Afficher</a:t>
            </a:r>
            <a:r>
              <a:rPr lang="en-US" altLang="fr-FR" sz="1200" b="1" dirty="0" smtClean="0">
                <a:solidFill>
                  <a:schemeClr val="bg2">
                    <a:lumMod val="50000"/>
                  </a:schemeClr>
                </a:solidFill>
                <a:latin typeface="Courier New" panose="02070309020205020404" pitchFamily="49" charset="0"/>
                <a:cs typeface="Courier New" panose="02070309020205020404" pitchFamily="49" charset="0"/>
              </a:rPr>
              <a:t> </a:t>
            </a:r>
            <a:r>
              <a:rPr lang="en-US" altLang="fr-FR" sz="1200" b="1" dirty="0" smtClean="0">
                <a:latin typeface="Courier New" panose="02070309020205020404" pitchFamily="49" charset="0"/>
                <a:cs typeface="Courier New" panose="02070309020205020404" pitchFamily="49" charset="0"/>
              </a:rPr>
              <a:t>('11111111');</a:t>
            </a:r>
          </a:p>
          <a:p>
            <a:pPr>
              <a:buNone/>
            </a:pPr>
            <a:r>
              <a:rPr lang="en-US" altLang="fr-FR" sz="1200" b="1" dirty="0" smtClean="0">
                <a:latin typeface="Courier New" panose="02070309020205020404" pitchFamily="49" charset="0"/>
                <a:cs typeface="Courier New" panose="02070309020205020404" pitchFamily="49" charset="0"/>
              </a:rPr>
              <a:t>EXCEPTION</a:t>
            </a:r>
          </a:p>
          <a:p>
            <a:pPr>
              <a:buNone/>
            </a:pPr>
            <a:r>
              <a:rPr lang="en-US" altLang="fr-FR" sz="1200" b="1" dirty="0" smtClean="0">
                <a:latin typeface="Courier New" panose="02070309020205020404" pitchFamily="49" charset="0"/>
                <a:cs typeface="Courier New" panose="02070309020205020404" pitchFamily="49" charset="0"/>
              </a:rPr>
              <a:t>  WHEN OTHERS THEN</a:t>
            </a:r>
          </a:p>
          <a:p>
            <a:pPr>
              <a:buNone/>
            </a:pPr>
            <a:r>
              <a:rPr lang="en-US" altLang="fr-FR" sz="1200" b="1" dirty="0" smtClean="0">
                <a:latin typeface="Courier New" panose="02070309020205020404" pitchFamily="49" charset="0"/>
                <a:cs typeface="Courier New" panose="02070309020205020404" pitchFamily="49" charset="0"/>
              </a:rPr>
              <a:t>    DBMS_OUTPUT.PUT_LINE ('ERREUR : '|| SQLCODE || SQLERRM);</a:t>
            </a:r>
          </a:p>
          <a:p>
            <a:pPr>
              <a:buNone/>
            </a:pPr>
            <a:r>
              <a:rPr lang="en-US" altLang="fr-FR" sz="1200" b="1" dirty="0" smtClean="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a:t>
            </a:fld>
            <a:endParaRPr lang="fr-BE"/>
          </a:p>
        </p:txBody>
      </p:sp>
    </p:spTree>
    <p:extLst>
      <p:ext uri="{BB962C8B-B14F-4D97-AF65-F5344CB8AC3E}">
        <p14:creationId xmlns:p14="http://schemas.microsoft.com/office/powerpoint/2010/main" val="145734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None/>
            </a:pPr>
            <a:r>
              <a:rPr lang="en-US" altLang="fr-FR" sz="1200" b="1" dirty="0" smtClean="0">
                <a:latin typeface="Courier New" panose="02070309020205020404" pitchFamily="49" charset="0"/>
                <a:cs typeface="Courier New" panose="02070309020205020404" pitchFamily="49" charset="0"/>
              </a:rPr>
              <a:t>SET SERVEROUTPUT ON</a:t>
            </a:r>
          </a:p>
          <a:p>
            <a:pPr>
              <a:buNone/>
            </a:pPr>
            <a:r>
              <a:rPr lang="en-US" altLang="fr-FR" sz="1200" b="1" dirty="0" smtClean="0">
                <a:latin typeface="Courier New" panose="02070309020205020404" pitchFamily="49" charset="0"/>
                <a:cs typeface="Courier New" panose="02070309020205020404" pitchFamily="49" charset="0"/>
              </a:rPr>
              <a:t>BEGIN</a:t>
            </a:r>
          </a:p>
          <a:p>
            <a:pPr>
              <a:buNone/>
            </a:pP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solidFill>
                  <a:schemeClr val="bg2">
                    <a:lumMod val="50000"/>
                  </a:schemeClr>
                </a:solidFill>
                <a:latin typeface="Courier New" panose="02070309020205020404" pitchFamily="49" charset="0"/>
                <a:cs typeface="Courier New" panose="02070309020205020404" pitchFamily="49" charset="0"/>
              </a:rPr>
              <a:t>Afficher</a:t>
            </a:r>
            <a:r>
              <a:rPr lang="en-US" altLang="fr-FR" sz="1200" b="1" dirty="0" smtClean="0">
                <a:solidFill>
                  <a:schemeClr val="bg2">
                    <a:lumMod val="50000"/>
                  </a:schemeClr>
                </a:solidFill>
                <a:latin typeface="Courier New" panose="02070309020205020404" pitchFamily="49" charset="0"/>
                <a:cs typeface="Courier New" panose="02070309020205020404" pitchFamily="49" charset="0"/>
              </a:rPr>
              <a:t> </a:t>
            </a:r>
            <a:r>
              <a:rPr lang="en-US" altLang="fr-FR" sz="1200" b="1" dirty="0" smtClean="0">
                <a:latin typeface="Courier New" panose="02070309020205020404" pitchFamily="49" charset="0"/>
                <a:cs typeface="Courier New" panose="02070309020205020404" pitchFamily="49" charset="0"/>
              </a:rPr>
              <a:t>('121212');</a:t>
            </a:r>
          </a:p>
          <a:p>
            <a:pPr>
              <a:buNone/>
            </a:pPr>
            <a:r>
              <a:rPr lang="en-US" altLang="fr-FR" sz="1200" b="1" dirty="0" smtClean="0">
                <a:latin typeface="Courier New" panose="02070309020205020404" pitchFamily="49" charset="0"/>
                <a:cs typeface="Courier New" panose="02070309020205020404" pitchFamily="49" charset="0"/>
              </a:rPr>
              <a:t>EXCEPTION</a:t>
            </a:r>
          </a:p>
          <a:p>
            <a:pPr>
              <a:buNone/>
            </a:pPr>
            <a:r>
              <a:rPr lang="en-US" altLang="fr-FR" sz="1200" b="1" dirty="0" smtClean="0">
                <a:latin typeface="Courier New" panose="02070309020205020404" pitchFamily="49" charset="0"/>
                <a:cs typeface="Courier New" panose="02070309020205020404" pitchFamily="49" charset="0"/>
              </a:rPr>
              <a:t>  WHEN OTHERS THEN</a:t>
            </a:r>
          </a:p>
          <a:p>
            <a:pPr>
              <a:buNone/>
            </a:pPr>
            <a:r>
              <a:rPr lang="en-US" altLang="fr-FR" sz="1200" b="1" dirty="0" smtClean="0">
                <a:latin typeface="Courier New" panose="02070309020205020404" pitchFamily="49" charset="0"/>
                <a:cs typeface="Courier New" panose="02070309020205020404" pitchFamily="49" charset="0"/>
              </a:rPr>
              <a:t>    DBMS_OUTPUT.PUT_LINE ('ERREUR : '|| SQLCODE || SQLERRM);</a:t>
            </a:r>
          </a:p>
          <a:p>
            <a:pPr>
              <a:buNone/>
            </a:pPr>
            <a:r>
              <a:rPr lang="en-US" altLang="fr-FR" sz="1200" b="1" dirty="0" smtClean="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a:t>
            </a:fld>
            <a:endParaRPr lang="fr-BE"/>
          </a:p>
        </p:txBody>
      </p:sp>
    </p:spTree>
    <p:extLst>
      <p:ext uri="{BB962C8B-B14F-4D97-AF65-F5344CB8AC3E}">
        <p14:creationId xmlns:p14="http://schemas.microsoft.com/office/powerpoint/2010/main" val="20772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nSpc>
                <a:spcPct val="120000"/>
              </a:lnSpc>
              <a:spcBef>
                <a:spcPts val="0"/>
              </a:spcBef>
              <a:buNone/>
            </a:pPr>
            <a:r>
              <a:rPr lang="fr-BE" altLang="fr-FR" sz="1400" b="1" dirty="0" smtClean="0">
                <a:solidFill>
                  <a:schemeClr val="bg2">
                    <a:lumMod val="50000"/>
                  </a:schemeClr>
                </a:solidFill>
                <a:latin typeface="Courier New" panose="02070309020205020404" pitchFamily="49" charset="0"/>
                <a:cs typeface="Courier New" panose="02070309020205020404" pitchFamily="49" charset="0"/>
              </a:rPr>
              <a:t>CREATE OR REPLACE FUNCTION</a:t>
            </a:r>
            <a:r>
              <a:rPr lang="fr-BE" altLang="fr-FR" sz="1400" b="1" dirty="0" smtClean="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1200" b="1" dirty="0" smtClean="0">
                <a:solidFill>
                  <a:srgbClr val="00CCFF"/>
                </a:solidFill>
                <a:latin typeface="Courier New" panose="02070309020205020404" pitchFamily="49" charset="0"/>
                <a:ea typeface="Verdana" pitchFamily="34" charset="0"/>
                <a:cs typeface="Courier New" panose="02070309020205020404" pitchFamily="49" charset="0"/>
              </a:rPr>
              <a:t>Rechercher</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NumSecu</a:t>
            </a:r>
            <a:r>
              <a:rPr lang="fr-BE" altLang="fr-FR" sz="1200" b="1" dirty="0" smtClean="0">
                <a:latin typeface="Courier New" panose="02070309020205020404" pitchFamily="49" charset="0"/>
                <a:ea typeface="Verdana" pitchFamily="34" charset="0"/>
                <a:cs typeface="Courier New" panose="02070309020205020404" pitchFamily="49" charset="0"/>
              </a:rPr>
              <a:t> IN </a:t>
            </a:r>
            <a:r>
              <a:rPr lang="fr-BE" altLang="fr-FR" sz="1200" b="1" dirty="0" err="1" smtClean="0">
                <a:latin typeface="Courier New" panose="02070309020205020404" pitchFamily="49" charset="0"/>
                <a:ea typeface="Verdana" pitchFamily="34" charset="0"/>
                <a:cs typeface="Courier New" panose="02070309020205020404" pitchFamily="49" charset="0"/>
              </a:rPr>
              <a:t>Employes.NumSecu%TYPE</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RETURN </a:t>
            </a:r>
            <a:r>
              <a:rPr lang="fr-BE" altLang="fr-FR" sz="1200" b="1" dirty="0" err="1" smtClean="0">
                <a:latin typeface="Courier New" panose="02070309020205020404" pitchFamily="49" charset="0"/>
                <a:ea typeface="Verdana" pitchFamily="34" charset="0"/>
                <a:cs typeface="Courier New" panose="02070309020205020404" pitchFamily="49" charset="0"/>
              </a:rPr>
              <a:t>Employes%ROWTYPE</a:t>
            </a:r>
            <a:endParaRPr lang="fr-BE" altLang="fr-FR" sz="1200" b="1" dirty="0" smtClean="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1400" b="1" dirty="0" smtClean="0">
                <a:solidFill>
                  <a:schemeClr val="bg2">
                    <a:lumMod val="50000"/>
                  </a:schemeClr>
                </a:solidFill>
                <a:latin typeface="Courier New" panose="02070309020205020404" pitchFamily="49" charset="0"/>
                <a:cs typeface="Courier New" panose="02070309020205020404" pitchFamily="49" charset="0"/>
              </a:rPr>
              <a:t>AS</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UnEmploye</a:t>
            </a: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Employes%ROWTYPE</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400" b="1" dirty="0" smtClean="0">
                <a:solidFill>
                  <a:schemeClr val="bg2">
                    <a:lumMod val="50000"/>
                  </a:schemeClr>
                </a:solidFill>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SELECT * INTO </a:t>
            </a:r>
            <a:r>
              <a:rPr lang="fr-BE" altLang="fr-FR" sz="1200" b="1" dirty="0" err="1" smtClean="0">
                <a:latin typeface="Courier New" panose="02070309020205020404" pitchFamily="49" charset="0"/>
                <a:ea typeface="Verdana" pitchFamily="34" charset="0"/>
                <a:cs typeface="Courier New" panose="02070309020205020404" pitchFamily="49" charset="0"/>
              </a:rPr>
              <a:t>UnEmploye</a:t>
            </a:r>
            <a:r>
              <a:rPr lang="fr-BE" altLang="fr-FR" sz="1200" b="1" dirty="0" smtClean="0">
                <a:latin typeface="Courier New" panose="02070309020205020404" pitchFamily="49" charset="0"/>
                <a:ea typeface="Verdana" pitchFamily="34" charset="0"/>
                <a:cs typeface="Courier New" panose="02070309020205020404" pitchFamily="49" charset="0"/>
              </a:rPr>
              <a:t> FROM </a:t>
            </a:r>
            <a:r>
              <a:rPr lang="fr-BE" altLang="fr-FR" sz="1200" b="1" dirty="0" err="1" smtClean="0">
                <a:latin typeface="Courier New" panose="02070309020205020404" pitchFamily="49" charset="0"/>
                <a:ea typeface="Verdana" pitchFamily="34" charset="0"/>
                <a:cs typeface="Courier New" panose="02070309020205020404" pitchFamily="49" charset="0"/>
              </a:rPr>
              <a:t>Employes</a:t>
            </a:r>
            <a:r>
              <a:rPr lang="fr-BE" altLang="fr-FR" sz="1200" b="1" dirty="0" smtClean="0">
                <a:latin typeface="Courier New" panose="02070309020205020404" pitchFamily="49" charset="0"/>
                <a:ea typeface="Verdana" pitchFamily="34" charset="0"/>
                <a:cs typeface="Courier New" panose="02070309020205020404" pitchFamily="49" charset="0"/>
              </a:rPr>
              <a:t> WHERE </a:t>
            </a:r>
            <a:r>
              <a:rPr lang="fr-BE" altLang="fr-FR" sz="1200" b="1" dirty="0" err="1" smtClean="0">
                <a:latin typeface="Courier New" panose="02070309020205020404" pitchFamily="49" charset="0"/>
                <a:ea typeface="Verdana" pitchFamily="34" charset="0"/>
                <a:cs typeface="Courier New" panose="02070309020205020404" pitchFamily="49" charset="0"/>
              </a:rPr>
              <a:t>NumSecu</a:t>
            </a:r>
            <a:r>
              <a:rPr lang="fr-BE" altLang="fr-FR" sz="1200" b="1" dirty="0" smtClean="0">
                <a:latin typeface="Courier New" panose="02070309020205020404" pitchFamily="49" charset="0"/>
                <a:ea typeface="Verdana" pitchFamily="34" charset="0"/>
                <a:cs typeface="Courier New" panose="02070309020205020404" pitchFamily="49" charset="0"/>
              </a:rPr>
              <a:t> = </a:t>
            </a:r>
            <a:r>
              <a:rPr lang="fr-BE" altLang="fr-FR" sz="1200" b="1" dirty="0" err="1" smtClean="0">
                <a:latin typeface="Courier New" panose="02070309020205020404" pitchFamily="49" charset="0"/>
                <a:ea typeface="Verdana" pitchFamily="34" charset="0"/>
                <a:cs typeface="Courier New" panose="02070309020205020404" pitchFamily="49" charset="0"/>
              </a:rPr>
              <a:t>Rechercher.NumSecu</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200" b="1" dirty="0" smtClean="0">
                <a:solidFill>
                  <a:srgbClr val="FF0000"/>
                </a:solidFill>
                <a:latin typeface="Courier New" panose="02070309020205020404" pitchFamily="49" charset="0"/>
                <a:ea typeface="Verdana" pitchFamily="34" charset="0"/>
                <a:cs typeface="Courier New" panose="02070309020205020404" pitchFamily="49" charset="0"/>
              </a:rPr>
              <a:t>  RETURN</a:t>
            </a: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UnEmploye</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400" b="1" dirty="0" smtClean="0">
                <a:solidFill>
                  <a:schemeClr val="bg2">
                    <a:lumMod val="50000"/>
                  </a:schemeClr>
                </a:solidFill>
                <a:latin typeface="Courier New" panose="02070309020205020404" pitchFamily="49" charset="0"/>
                <a:cs typeface="Courier New" panose="02070309020205020404" pitchFamily="49" charset="0"/>
              </a:rPr>
              <a:t>EXCEPTION</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WHEN NO_DATA_FOUND THEN </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DBMS_OUTPUT.PUT_LINE ('Aucun employé trouvé'); </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smtClean="0">
                <a:solidFill>
                  <a:srgbClr val="FF0000"/>
                </a:solidFill>
                <a:latin typeface="Courier New" panose="02070309020205020404" pitchFamily="49" charset="0"/>
                <a:ea typeface="Verdana" pitchFamily="34" charset="0"/>
                <a:cs typeface="Courier New" panose="02070309020205020404" pitchFamily="49" charset="0"/>
              </a:rPr>
              <a:t>RETURN </a:t>
            </a:r>
            <a:r>
              <a:rPr lang="fr-BE" altLang="fr-FR" sz="1200" b="1" dirty="0" smtClean="0">
                <a:latin typeface="Courier New" panose="02070309020205020404" pitchFamily="49" charset="0"/>
                <a:ea typeface="Verdana" pitchFamily="34" charset="0"/>
                <a:cs typeface="Courier New" panose="02070309020205020404" pitchFamily="49" charset="0"/>
              </a:rPr>
              <a:t>NULL;</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WHEN OTHERS THEN</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DBMS_OUTPUT.PUT_LINE('ERREUR : '|| SQLCODE || SQLERRM);</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smtClean="0">
                <a:solidFill>
                  <a:srgbClr val="FF0000"/>
                </a:solidFill>
                <a:latin typeface="Courier New" panose="02070309020205020404" pitchFamily="49" charset="0"/>
                <a:ea typeface="Verdana" pitchFamily="34" charset="0"/>
                <a:cs typeface="Courier New" panose="02070309020205020404" pitchFamily="49" charset="0"/>
              </a:rPr>
              <a:t>RETURN</a:t>
            </a:r>
            <a:r>
              <a:rPr lang="fr-BE" altLang="fr-FR" sz="1200" b="1" dirty="0" smtClean="0">
                <a:latin typeface="Courier New" panose="02070309020205020404" pitchFamily="49" charset="0"/>
                <a:ea typeface="Verdana" pitchFamily="34" charset="0"/>
                <a:cs typeface="Courier New" panose="02070309020205020404" pitchFamily="49" charset="0"/>
              </a:rPr>
              <a:t> NULL;</a:t>
            </a:r>
          </a:p>
          <a:p>
            <a:pPr marL="0" indent="0">
              <a:lnSpc>
                <a:spcPct val="120000"/>
              </a:lnSpc>
              <a:spcBef>
                <a:spcPts val="0"/>
              </a:spcBef>
              <a:buNone/>
            </a:pPr>
            <a:r>
              <a:rPr lang="fr-BE" altLang="fr-FR" sz="1400" b="1" dirty="0" smtClean="0">
                <a:solidFill>
                  <a:schemeClr val="bg2">
                    <a:lumMod val="50000"/>
                  </a:schemeClr>
                </a:solidFill>
                <a:latin typeface="Courier New" panose="02070309020205020404" pitchFamily="49" charset="0"/>
                <a:cs typeface="Courier New" panose="02070309020205020404" pitchFamily="49" charset="0"/>
              </a:rPr>
              <a:t>END</a:t>
            </a:r>
            <a:r>
              <a:rPr lang="fr-BE" altLang="fr-FR" sz="1100" b="1" dirty="0" smtClean="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1100" b="1" dirty="0" smtClean="0">
                <a:solidFill>
                  <a:srgbClr val="00CCFF"/>
                </a:solidFill>
                <a:latin typeface="Courier New" panose="02070309020205020404" pitchFamily="49" charset="0"/>
                <a:ea typeface="Verdana" pitchFamily="34" charset="0"/>
                <a:cs typeface="Courier New" panose="02070309020205020404" pitchFamily="49" charset="0"/>
              </a:rPr>
              <a:t>Rechercher</a:t>
            </a:r>
            <a:r>
              <a:rPr lang="fr-BE" altLang="fr-FR" sz="1100" b="1" dirty="0" smtClean="0">
                <a:solidFill>
                  <a:srgbClr val="FF0000"/>
                </a:solidFill>
                <a:latin typeface="Courier New" panose="02070309020205020404" pitchFamily="49" charset="0"/>
                <a:ea typeface="Verdana" pitchFamily="34" charset="0"/>
                <a:cs typeface="Courier New" panose="02070309020205020404" pitchFamily="49" charset="0"/>
              </a:rPr>
              <a:t>;</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a:t>
            </a:fld>
            <a:endParaRPr lang="fr-BE"/>
          </a:p>
        </p:txBody>
      </p:sp>
    </p:spTree>
    <p:extLst>
      <p:ext uri="{BB962C8B-B14F-4D97-AF65-F5344CB8AC3E}">
        <p14:creationId xmlns:p14="http://schemas.microsoft.com/office/powerpoint/2010/main" val="230288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None/>
            </a:pPr>
            <a:r>
              <a:rPr lang="en-US" altLang="fr-FR" sz="1200" b="1" dirty="0" smtClean="0">
                <a:latin typeface="Courier New" panose="02070309020205020404" pitchFamily="49" charset="0"/>
                <a:cs typeface="Courier New" panose="02070309020205020404" pitchFamily="49" charset="0"/>
              </a:rPr>
              <a:t>SET SERVEROUTPUT ON</a:t>
            </a:r>
          </a:p>
          <a:p>
            <a:pPr>
              <a:buNone/>
            </a:pPr>
            <a:r>
              <a:rPr lang="en-US" altLang="fr-FR" sz="1200" b="1" dirty="0" smtClean="0">
                <a:latin typeface="Courier New" panose="02070309020205020404" pitchFamily="49" charset="0"/>
                <a:cs typeface="Courier New" panose="02070309020205020404" pitchFamily="49" charset="0"/>
              </a:rPr>
              <a:t>DECLARE</a:t>
            </a:r>
          </a:p>
          <a:p>
            <a:pPr>
              <a:buNone/>
            </a:pP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latin typeface="Courier New" panose="02070309020205020404" pitchFamily="49" charset="0"/>
                <a:cs typeface="Courier New" panose="02070309020205020404" pitchFamily="49" charset="0"/>
              </a:rPr>
              <a:t>UnEmploye</a:t>
            </a: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latin typeface="Courier New" panose="02070309020205020404" pitchFamily="49" charset="0"/>
                <a:cs typeface="Courier New" panose="02070309020205020404" pitchFamily="49" charset="0"/>
              </a:rPr>
              <a:t>Employes%ROWTYPE</a:t>
            </a:r>
            <a:r>
              <a:rPr lang="en-US" altLang="fr-FR" sz="1200" b="1" dirty="0" smtClean="0">
                <a:latin typeface="Courier New" panose="02070309020205020404" pitchFamily="49" charset="0"/>
                <a:cs typeface="Courier New" panose="02070309020205020404" pitchFamily="49" charset="0"/>
              </a:rPr>
              <a:t>;</a:t>
            </a:r>
          </a:p>
          <a:p>
            <a:pPr>
              <a:buNone/>
            </a:pPr>
            <a:r>
              <a:rPr lang="en-US" altLang="fr-FR" sz="1200" b="1" dirty="0" smtClean="0">
                <a:latin typeface="Courier New" panose="02070309020205020404" pitchFamily="49" charset="0"/>
                <a:cs typeface="Courier New" panose="02070309020205020404" pitchFamily="49" charset="0"/>
              </a:rPr>
              <a:t>BEGIN</a:t>
            </a:r>
          </a:p>
          <a:p>
            <a:pPr>
              <a:buNone/>
            </a:pP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latin typeface="Courier New" panose="02070309020205020404" pitchFamily="49" charset="0"/>
                <a:cs typeface="Courier New" panose="02070309020205020404" pitchFamily="49" charset="0"/>
              </a:rPr>
              <a:t>UnEmploye</a:t>
            </a:r>
            <a:r>
              <a:rPr lang="en-US" altLang="fr-FR" sz="1200" b="1" dirty="0" smtClean="0">
                <a:latin typeface="Courier New" panose="02070309020205020404" pitchFamily="49" charset="0"/>
                <a:cs typeface="Courier New" panose="02070309020205020404" pitchFamily="49" charset="0"/>
              </a:rPr>
              <a:t> := </a:t>
            </a:r>
            <a:r>
              <a:rPr lang="en-US" altLang="fr-FR" sz="1200" b="1" dirty="0" err="1" smtClean="0">
                <a:solidFill>
                  <a:schemeClr val="bg2">
                    <a:lumMod val="50000"/>
                  </a:schemeClr>
                </a:solidFill>
                <a:latin typeface="Courier New" panose="02070309020205020404" pitchFamily="49" charset="0"/>
                <a:cs typeface="Courier New" panose="02070309020205020404" pitchFamily="49" charset="0"/>
              </a:rPr>
              <a:t>Rechercher</a:t>
            </a:r>
            <a:r>
              <a:rPr lang="en-US" altLang="fr-FR" sz="1200" b="1" dirty="0" smtClean="0">
                <a:solidFill>
                  <a:schemeClr val="bg2">
                    <a:lumMod val="50000"/>
                  </a:schemeClr>
                </a:solidFill>
                <a:latin typeface="Courier New" panose="02070309020205020404" pitchFamily="49" charset="0"/>
                <a:cs typeface="Courier New" panose="02070309020205020404" pitchFamily="49" charset="0"/>
              </a:rPr>
              <a:t> </a:t>
            </a:r>
            <a:r>
              <a:rPr lang="en-US" altLang="fr-FR" sz="1200" b="1" dirty="0" smtClean="0">
                <a:latin typeface="Courier New" panose="02070309020205020404" pitchFamily="49" charset="0"/>
                <a:cs typeface="Courier New" panose="02070309020205020404" pitchFamily="49" charset="0"/>
              </a:rPr>
              <a:t>('121212');</a:t>
            </a:r>
          </a:p>
          <a:p>
            <a:pPr>
              <a:buNone/>
            </a:pPr>
            <a:r>
              <a:rPr lang="en-US" altLang="fr-FR" sz="1200" b="1" dirty="0" smtClean="0">
                <a:latin typeface="Courier New" panose="02070309020205020404" pitchFamily="49" charset="0"/>
                <a:cs typeface="Courier New" panose="02070309020205020404" pitchFamily="49" charset="0"/>
              </a:rPr>
              <a:t>  DBMS_OUTPUT.PUT_LINE ('Nom : ' || </a:t>
            </a:r>
            <a:r>
              <a:rPr lang="en-US" altLang="fr-FR" sz="1200" b="1" dirty="0" err="1" smtClean="0">
                <a:latin typeface="Courier New" panose="02070309020205020404" pitchFamily="49" charset="0"/>
                <a:cs typeface="Courier New" panose="02070309020205020404" pitchFamily="49" charset="0"/>
              </a:rPr>
              <a:t>UnEmploye.Nom</a:t>
            </a:r>
            <a:r>
              <a:rPr lang="en-US" altLang="fr-FR" sz="1200" b="1" dirty="0" smtClean="0">
                <a:latin typeface="Courier New" panose="02070309020205020404" pitchFamily="49" charset="0"/>
                <a:cs typeface="Courier New" panose="02070309020205020404" pitchFamily="49" charset="0"/>
              </a:rPr>
              <a:t>);</a:t>
            </a:r>
          </a:p>
          <a:p>
            <a:pPr>
              <a:buNone/>
            </a:pPr>
            <a:r>
              <a:rPr lang="en-US" altLang="fr-FR" sz="1200" b="1" dirty="0" smtClean="0">
                <a:latin typeface="Courier New" panose="02070309020205020404" pitchFamily="49" charset="0"/>
                <a:cs typeface="Courier New" panose="02070309020205020404" pitchFamily="49" charset="0"/>
              </a:rPr>
              <a:t>EXCEPTION</a:t>
            </a:r>
          </a:p>
          <a:p>
            <a:pPr>
              <a:buNone/>
            </a:pPr>
            <a:r>
              <a:rPr lang="en-US" altLang="fr-FR" sz="1200" b="1" dirty="0" smtClean="0">
                <a:latin typeface="Courier New" panose="02070309020205020404" pitchFamily="49" charset="0"/>
                <a:cs typeface="Courier New" panose="02070309020205020404" pitchFamily="49" charset="0"/>
              </a:rPr>
              <a:t>  WHEN OTHERS THEN</a:t>
            </a:r>
          </a:p>
          <a:p>
            <a:pPr>
              <a:buNone/>
            </a:pPr>
            <a:r>
              <a:rPr lang="en-US" altLang="fr-FR" sz="1200" b="1" dirty="0" smtClean="0">
                <a:latin typeface="Courier New" panose="02070309020205020404" pitchFamily="49" charset="0"/>
                <a:cs typeface="Courier New" panose="02070309020205020404" pitchFamily="49" charset="0"/>
              </a:rPr>
              <a:t>    DBMS_OUTPUT.PUT_LINE ('ERREUR : '|| SQLCODE || SQLERRM);</a:t>
            </a:r>
          </a:p>
          <a:p>
            <a:pPr>
              <a:buNone/>
            </a:pPr>
            <a:r>
              <a:rPr lang="en-US" altLang="fr-FR" sz="1200" b="1" dirty="0" smtClean="0">
                <a:latin typeface="Courier New" panose="02070309020205020404" pitchFamily="49" charset="0"/>
                <a:cs typeface="Courier New" panose="02070309020205020404" pitchFamily="49" charset="0"/>
              </a:rPr>
              <a:t>END;</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20</a:t>
            </a:fld>
            <a:endParaRPr lang="fr-BE"/>
          </a:p>
        </p:txBody>
      </p:sp>
    </p:spTree>
    <p:extLst>
      <p:ext uri="{BB962C8B-B14F-4D97-AF65-F5344CB8AC3E}">
        <p14:creationId xmlns:p14="http://schemas.microsoft.com/office/powerpoint/2010/main" val="2665632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nSpc>
                <a:spcPct val="120000"/>
              </a:lnSpc>
              <a:spcBef>
                <a:spcPts val="0"/>
              </a:spcBef>
              <a:buNone/>
            </a:pPr>
            <a:r>
              <a:rPr lang="fr-BE" altLang="fr-FR" sz="1200" b="1" dirty="0" smtClean="0">
                <a:solidFill>
                  <a:schemeClr val="bg2">
                    <a:lumMod val="50000"/>
                  </a:schemeClr>
                </a:solidFill>
                <a:latin typeface="Courier New" panose="02070309020205020404" pitchFamily="49" charset="0"/>
                <a:cs typeface="Courier New" panose="02070309020205020404" pitchFamily="49" charset="0"/>
              </a:rPr>
              <a:t>CREATE OR REPLACE FUNCTION</a:t>
            </a:r>
            <a:r>
              <a:rPr lang="fr-BE" altLang="fr-FR" sz="1200" b="1" dirty="0" smtClean="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1200" b="1" dirty="0" smtClean="0">
                <a:solidFill>
                  <a:srgbClr val="00CCFF"/>
                </a:solidFill>
                <a:latin typeface="Courier New" panose="02070309020205020404" pitchFamily="49" charset="0"/>
                <a:ea typeface="Verdana" pitchFamily="34" charset="0"/>
                <a:cs typeface="Courier New" panose="02070309020205020404" pitchFamily="49" charset="0"/>
              </a:rPr>
              <a:t>Rechercher</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NumSecu</a:t>
            </a:r>
            <a:r>
              <a:rPr lang="fr-BE" altLang="fr-FR" sz="1200" b="1" dirty="0" smtClean="0">
                <a:latin typeface="Courier New" panose="02070309020205020404" pitchFamily="49" charset="0"/>
                <a:ea typeface="Verdana" pitchFamily="34" charset="0"/>
                <a:cs typeface="Courier New" panose="02070309020205020404" pitchFamily="49" charset="0"/>
              </a:rPr>
              <a:t> IN </a:t>
            </a:r>
            <a:r>
              <a:rPr lang="fr-BE" altLang="fr-FR" sz="1200" b="1" dirty="0" err="1" smtClean="0">
                <a:latin typeface="Courier New" panose="02070309020205020404" pitchFamily="49" charset="0"/>
                <a:ea typeface="Verdana" pitchFamily="34" charset="0"/>
                <a:cs typeface="Courier New" panose="02070309020205020404" pitchFamily="49" charset="0"/>
              </a:rPr>
              <a:t>Employes.NumSecu%TYPE</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RETURN </a:t>
            </a:r>
            <a:r>
              <a:rPr lang="fr-BE" altLang="fr-FR" sz="1200" b="1" dirty="0" err="1" smtClean="0">
                <a:latin typeface="Courier New" panose="02070309020205020404" pitchFamily="49" charset="0"/>
                <a:ea typeface="Verdana" pitchFamily="34" charset="0"/>
                <a:cs typeface="Courier New" panose="02070309020205020404" pitchFamily="49" charset="0"/>
              </a:rPr>
              <a:t>Employes%ROWTYPE</a:t>
            </a:r>
            <a:endParaRPr lang="fr-BE" altLang="fr-FR" sz="1200" b="1" dirty="0" smtClean="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AS</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UnEmploye</a:t>
            </a: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Employes%ROWTYPE</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200" b="1" dirty="0" smtClean="0">
                <a:solidFill>
                  <a:schemeClr val="bg2">
                    <a:lumMod val="50000"/>
                  </a:schemeClr>
                </a:solidFill>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SELECT * INTO </a:t>
            </a:r>
            <a:r>
              <a:rPr lang="fr-BE" altLang="fr-FR" sz="1200" b="1" dirty="0" err="1" smtClean="0">
                <a:latin typeface="Courier New" panose="02070309020205020404" pitchFamily="49" charset="0"/>
                <a:ea typeface="Verdana" pitchFamily="34" charset="0"/>
                <a:cs typeface="Courier New" panose="02070309020205020404" pitchFamily="49" charset="0"/>
              </a:rPr>
              <a:t>UnEmploye</a:t>
            </a:r>
            <a:r>
              <a:rPr lang="fr-BE" altLang="fr-FR" sz="1200" b="1" dirty="0" smtClean="0">
                <a:latin typeface="Courier New" panose="02070309020205020404" pitchFamily="49" charset="0"/>
                <a:ea typeface="Verdana" pitchFamily="34" charset="0"/>
                <a:cs typeface="Courier New" panose="02070309020205020404" pitchFamily="49" charset="0"/>
              </a:rPr>
              <a:t> FROM </a:t>
            </a:r>
            <a:r>
              <a:rPr lang="fr-BE" altLang="fr-FR" sz="1200" b="1" dirty="0" err="1" smtClean="0">
                <a:latin typeface="Courier New" panose="02070309020205020404" pitchFamily="49" charset="0"/>
                <a:ea typeface="Verdana" pitchFamily="34" charset="0"/>
                <a:cs typeface="Courier New" panose="02070309020205020404" pitchFamily="49" charset="0"/>
              </a:rPr>
              <a:t>Employes</a:t>
            </a:r>
            <a:r>
              <a:rPr lang="fr-BE" altLang="fr-FR" sz="1200" b="1" dirty="0" smtClean="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WHERE </a:t>
            </a:r>
            <a:r>
              <a:rPr lang="fr-BE" altLang="fr-FR" sz="1200" b="1" dirty="0" err="1" smtClean="0">
                <a:latin typeface="Courier New" panose="02070309020205020404" pitchFamily="49" charset="0"/>
                <a:ea typeface="Verdana" pitchFamily="34" charset="0"/>
                <a:cs typeface="Courier New" panose="02070309020205020404" pitchFamily="49" charset="0"/>
              </a:rPr>
              <a:t>NumSecu</a:t>
            </a:r>
            <a:r>
              <a:rPr lang="fr-BE" altLang="fr-FR" sz="1200" b="1" dirty="0" smtClean="0">
                <a:latin typeface="Courier New" panose="02070309020205020404" pitchFamily="49" charset="0"/>
                <a:ea typeface="Verdana" pitchFamily="34" charset="0"/>
                <a:cs typeface="Courier New" panose="02070309020205020404" pitchFamily="49" charset="0"/>
              </a:rPr>
              <a:t> = </a:t>
            </a:r>
            <a:r>
              <a:rPr lang="fr-BE" altLang="fr-FR" sz="1200" b="1" dirty="0" err="1" smtClean="0">
                <a:latin typeface="Courier New" panose="02070309020205020404" pitchFamily="49" charset="0"/>
                <a:ea typeface="Verdana" pitchFamily="34" charset="0"/>
                <a:cs typeface="Courier New" panose="02070309020205020404" pitchFamily="49" charset="0"/>
              </a:rPr>
              <a:t>Rechercher.NumSecu</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200" b="1" dirty="0" smtClean="0">
                <a:solidFill>
                  <a:srgbClr val="FF0000"/>
                </a:solidFill>
                <a:latin typeface="Courier New" panose="02070309020205020404" pitchFamily="49" charset="0"/>
                <a:ea typeface="Verdana" pitchFamily="34" charset="0"/>
                <a:cs typeface="Courier New" panose="02070309020205020404" pitchFamily="49" charset="0"/>
              </a:rPr>
              <a:t>  RETURN</a:t>
            </a:r>
            <a:r>
              <a:rPr lang="fr-BE" altLang="fr-FR" sz="1200" b="1" dirty="0" smtClean="0">
                <a:latin typeface="Courier New" panose="02070309020205020404" pitchFamily="49" charset="0"/>
                <a:ea typeface="Verdana" pitchFamily="34" charset="0"/>
                <a:cs typeface="Courier New" panose="02070309020205020404" pitchFamily="49" charset="0"/>
              </a:rPr>
              <a:t> </a:t>
            </a:r>
            <a:r>
              <a:rPr lang="fr-BE" altLang="fr-FR" sz="1200" b="1" dirty="0" err="1" smtClean="0">
                <a:latin typeface="Courier New" panose="02070309020205020404" pitchFamily="49" charset="0"/>
                <a:ea typeface="Verdana" pitchFamily="34" charset="0"/>
                <a:cs typeface="Courier New" panose="02070309020205020404" pitchFamily="49" charset="0"/>
              </a:rPr>
              <a:t>UnEmploye</a:t>
            </a:r>
            <a:r>
              <a:rPr lang="fr-BE" altLang="fr-FR" sz="1200" b="1" dirty="0" smtClean="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1200" b="1" dirty="0" smtClean="0">
                <a:solidFill>
                  <a:schemeClr val="bg2">
                    <a:lumMod val="50000"/>
                  </a:schemeClr>
                </a:solidFill>
                <a:latin typeface="Courier New" panose="02070309020205020404" pitchFamily="49" charset="0"/>
                <a:cs typeface="Courier New" panose="02070309020205020404" pitchFamily="49" charset="0"/>
              </a:rPr>
              <a:t>EXCEPTION</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WHEN NO_DATA_FOUND THEN </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RAISE_APPLICATION_ERROR (-20001, 'Aucun employé trouvé'); </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WHEN OTHERS THEN</a:t>
            </a:r>
          </a:p>
          <a:p>
            <a:pPr marL="0" indent="0">
              <a:lnSpc>
                <a:spcPct val="120000"/>
              </a:lnSpc>
              <a:spcBef>
                <a:spcPts val="0"/>
              </a:spcBef>
              <a:buNone/>
            </a:pPr>
            <a:r>
              <a:rPr lang="fr-BE" altLang="fr-FR" sz="1200" b="1" dirty="0" smtClean="0">
                <a:latin typeface="Courier New" panose="02070309020205020404" pitchFamily="49" charset="0"/>
                <a:ea typeface="Verdana" pitchFamily="34" charset="0"/>
                <a:cs typeface="Courier New" panose="02070309020205020404" pitchFamily="49" charset="0"/>
              </a:rPr>
              <a:t>    RAISE;</a:t>
            </a:r>
          </a:p>
          <a:p>
            <a:pPr marL="0" indent="0">
              <a:lnSpc>
                <a:spcPct val="120000"/>
              </a:lnSpc>
              <a:spcBef>
                <a:spcPts val="0"/>
              </a:spcBef>
              <a:buNone/>
            </a:pPr>
            <a:r>
              <a:rPr lang="fr-BE" altLang="fr-FR" sz="1200" b="1" dirty="0" smtClean="0">
                <a:solidFill>
                  <a:schemeClr val="bg2">
                    <a:lumMod val="50000"/>
                  </a:schemeClr>
                </a:solidFill>
                <a:latin typeface="Courier New" panose="02070309020205020404" pitchFamily="49" charset="0"/>
                <a:cs typeface="Courier New" panose="02070309020205020404" pitchFamily="49" charset="0"/>
              </a:rPr>
              <a:t>END</a:t>
            </a:r>
            <a:r>
              <a:rPr lang="fr-BE" altLang="fr-FR" sz="1200" b="1" dirty="0" smtClean="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1200" b="1" dirty="0" smtClean="0">
                <a:solidFill>
                  <a:srgbClr val="00CCFF"/>
                </a:solidFill>
                <a:latin typeface="Courier New" panose="02070309020205020404" pitchFamily="49" charset="0"/>
                <a:ea typeface="Verdana" pitchFamily="34" charset="0"/>
                <a:cs typeface="Courier New" panose="02070309020205020404" pitchFamily="49" charset="0"/>
              </a:rPr>
              <a:t>Rechercher</a:t>
            </a:r>
            <a:r>
              <a:rPr lang="fr-BE" altLang="fr-FR" sz="1200" b="1" dirty="0" smtClean="0">
                <a:solidFill>
                  <a:srgbClr val="FF0000"/>
                </a:solidFill>
                <a:latin typeface="Courier New" panose="02070309020205020404" pitchFamily="49" charset="0"/>
                <a:ea typeface="Verdana" pitchFamily="34" charset="0"/>
                <a:cs typeface="Courier New" panose="02070309020205020404" pitchFamily="49" charset="0"/>
              </a:rPr>
              <a:t>;</a:t>
            </a:r>
            <a:endParaRPr lang="fr-BE" sz="1200" dirty="0" smtClean="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26</a:t>
            </a:fld>
            <a:endParaRPr lang="fr-BE"/>
          </a:p>
        </p:txBody>
      </p:sp>
    </p:spTree>
    <p:extLst>
      <p:ext uri="{BB962C8B-B14F-4D97-AF65-F5344CB8AC3E}">
        <p14:creationId xmlns:p14="http://schemas.microsoft.com/office/powerpoint/2010/main" val="297054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None/>
            </a:pPr>
            <a:r>
              <a:rPr lang="en-US" altLang="fr-FR" sz="1200" b="1" dirty="0" smtClean="0">
                <a:latin typeface="Courier New" panose="02070309020205020404" pitchFamily="49" charset="0"/>
                <a:cs typeface="Courier New" panose="02070309020205020404" pitchFamily="49" charset="0"/>
              </a:rPr>
              <a:t>DECLARE</a:t>
            </a:r>
          </a:p>
          <a:p>
            <a:pPr>
              <a:buNone/>
            </a:pP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latin typeface="Courier New" panose="02070309020205020404" pitchFamily="49" charset="0"/>
                <a:cs typeface="Courier New" panose="02070309020205020404" pitchFamily="49" charset="0"/>
              </a:rPr>
              <a:t>UnEmploye</a:t>
            </a: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latin typeface="Courier New" panose="02070309020205020404" pitchFamily="49" charset="0"/>
                <a:cs typeface="Courier New" panose="02070309020205020404" pitchFamily="49" charset="0"/>
              </a:rPr>
              <a:t>Employes%ROWTYPE</a:t>
            </a:r>
            <a:r>
              <a:rPr lang="en-US" altLang="fr-FR" sz="1200" b="1" dirty="0" smtClean="0">
                <a:latin typeface="Courier New" panose="02070309020205020404" pitchFamily="49" charset="0"/>
                <a:cs typeface="Courier New" panose="02070309020205020404" pitchFamily="49" charset="0"/>
              </a:rPr>
              <a:t>;</a:t>
            </a:r>
          </a:p>
          <a:p>
            <a:pPr>
              <a:buNone/>
            </a:pPr>
            <a:r>
              <a:rPr lang="en-US" altLang="fr-FR" sz="1200" b="1" dirty="0" smtClean="0">
                <a:latin typeface="Courier New" panose="02070309020205020404" pitchFamily="49" charset="0"/>
                <a:cs typeface="Courier New" panose="02070309020205020404" pitchFamily="49" charset="0"/>
              </a:rPr>
              <a:t>BEGIN</a:t>
            </a:r>
          </a:p>
          <a:p>
            <a:pPr>
              <a:buNone/>
            </a:pPr>
            <a:r>
              <a:rPr lang="en-US" altLang="fr-FR" sz="1200" b="1" dirty="0" smtClean="0">
                <a:latin typeface="Courier New" panose="02070309020205020404" pitchFamily="49" charset="0"/>
                <a:cs typeface="Courier New" panose="02070309020205020404" pitchFamily="49" charset="0"/>
              </a:rPr>
              <a:t>  </a:t>
            </a:r>
            <a:r>
              <a:rPr lang="en-US" altLang="fr-FR" sz="1200" b="1" dirty="0" err="1" smtClean="0">
                <a:latin typeface="Courier New" panose="02070309020205020404" pitchFamily="49" charset="0"/>
                <a:cs typeface="Courier New" panose="02070309020205020404" pitchFamily="49" charset="0"/>
              </a:rPr>
              <a:t>UnEmploye</a:t>
            </a:r>
            <a:r>
              <a:rPr lang="en-US" altLang="fr-FR" sz="1200" b="1" dirty="0" smtClean="0">
                <a:latin typeface="Courier New" panose="02070309020205020404" pitchFamily="49" charset="0"/>
                <a:cs typeface="Courier New" panose="02070309020205020404" pitchFamily="49" charset="0"/>
              </a:rPr>
              <a:t> := </a:t>
            </a:r>
            <a:r>
              <a:rPr lang="en-US" altLang="fr-FR" sz="1200" b="1" dirty="0" err="1" smtClean="0">
                <a:solidFill>
                  <a:schemeClr val="bg2">
                    <a:lumMod val="50000"/>
                  </a:schemeClr>
                </a:solidFill>
                <a:latin typeface="Courier New" panose="02070309020205020404" pitchFamily="49" charset="0"/>
                <a:cs typeface="Courier New" panose="02070309020205020404" pitchFamily="49" charset="0"/>
              </a:rPr>
              <a:t>Rechercher</a:t>
            </a:r>
            <a:r>
              <a:rPr lang="en-US" altLang="fr-FR" sz="1200" b="1" dirty="0" smtClean="0">
                <a:solidFill>
                  <a:schemeClr val="bg2">
                    <a:lumMod val="50000"/>
                  </a:schemeClr>
                </a:solidFill>
                <a:latin typeface="Courier New" panose="02070309020205020404" pitchFamily="49" charset="0"/>
                <a:cs typeface="Courier New" panose="02070309020205020404" pitchFamily="49" charset="0"/>
              </a:rPr>
              <a:t> </a:t>
            </a:r>
            <a:r>
              <a:rPr lang="en-US" altLang="fr-FR" sz="1200" b="1" dirty="0" smtClean="0">
                <a:latin typeface="Courier New" panose="02070309020205020404" pitchFamily="49" charset="0"/>
                <a:cs typeface="Courier New" panose="02070309020205020404" pitchFamily="49" charset="0"/>
              </a:rPr>
              <a:t>('111111');</a:t>
            </a:r>
          </a:p>
          <a:p>
            <a:pPr>
              <a:buNone/>
            </a:pPr>
            <a:r>
              <a:rPr lang="en-US" altLang="fr-FR" sz="1200" b="1" dirty="0" smtClean="0">
                <a:latin typeface="Courier New" panose="02070309020205020404" pitchFamily="49" charset="0"/>
                <a:cs typeface="Courier New" panose="02070309020205020404" pitchFamily="49" charset="0"/>
              </a:rPr>
              <a:t>  DBMS_OUTPUT.PUT_LINE ('Nom : ' || </a:t>
            </a:r>
            <a:r>
              <a:rPr lang="en-US" altLang="fr-FR" sz="1200" b="1" dirty="0" err="1" smtClean="0">
                <a:latin typeface="Courier New" panose="02070309020205020404" pitchFamily="49" charset="0"/>
                <a:cs typeface="Courier New" panose="02070309020205020404" pitchFamily="49" charset="0"/>
              </a:rPr>
              <a:t>UnEmploye.Nom</a:t>
            </a:r>
            <a:r>
              <a:rPr lang="en-US" altLang="fr-FR" sz="1200" b="1" dirty="0" smtClean="0">
                <a:latin typeface="Courier New" panose="02070309020205020404" pitchFamily="49" charset="0"/>
                <a:cs typeface="Courier New" panose="02070309020205020404" pitchFamily="49" charset="0"/>
              </a:rPr>
              <a:t>);</a:t>
            </a:r>
          </a:p>
          <a:p>
            <a:pPr>
              <a:buNone/>
            </a:pPr>
            <a:r>
              <a:rPr lang="en-US" altLang="fr-FR" sz="1200" b="1" dirty="0" smtClean="0">
                <a:latin typeface="Courier New" panose="02070309020205020404" pitchFamily="49" charset="0"/>
                <a:cs typeface="Courier New" panose="02070309020205020404" pitchFamily="49" charset="0"/>
              </a:rPr>
              <a:t>EXCEPTION</a:t>
            </a:r>
          </a:p>
          <a:p>
            <a:pPr>
              <a:buNone/>
            </a:pPr>
            <a:r>
              <a:rPr lang="en-US" altLang="fr-FR" sz="1200" b="1" dirty="0" smtClean="0">
                <a:latin typeface="Courier New" panose="02070309020205020404" pitchFamily="49" charset="0"/>
                <a:cs typeface="Courier New" panose="02070309020205020404" pitchFamily="49" charset="0"/>
              </a:rPr>
              <a:t>  WHEN OTHERS THEN</a:t>
            </a:r>
          </a:p>
          <a:p>
            <a:pPr>
              <a:buNone/>
            </a:pPr>
            <a:r>
              <a:rPr lang="en-US" altLang="fr-FR" sz="1200" b="1" dirty="0" smtClean="0">
                <a:latin typeface="Courier New" panose="02070309020205020404" pitchFamily="49" charset="0"/>
                <a:cs typeface="Courier New" panose="02070309020205020404" pitchFamily="49" charset="0"/>
              </a:rPr>
              <a:t>    DBMS_OUTPUT.PUT_LINE ('ERREUR : '|| SQLCODE || ' ' || SQLERRM);</a:t>
            </a:r>
          </a:p>
          <a:p>
            <a:pPr>
              <a:buNone/>
            </a:pPr>
            <a:r>
              <a:rPr lang="en-US" altLang="fr-FR" sz="1200" b="1" dirty="0" smtClean="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27</a:t>
            </a:fld>
            <a:endParaRPr lang="fr-BE"/>
          </a:p>
        </p:txBody>
      </p:sp>
    </p:spTree>
    <p:extLst>
      <p:ext uri="{BB962C8B-B14F-4D97-AF65-F5344CB8AC3E}">
        <p14:creationId xmlns:p14="http://schemas.microsoft.com/office/powerpoint/2010/main" val="121956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smtClean="0"/>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542260" y="720000"/>
            <a:ext cx="7995684" cy="1143000"/>
          </a:xfrm>
        </p:spPr>
        <p:txBody>
          <a:bodyPr/>
          <a:lstStyle/>
          <a:p>
            <a:r>
              <a:rPr lang="fr-FR" dirty="0"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
        <p:nvSpPr>
          <p:cNvPr id="7" name="Forme libre 6"/>
          <p:cNvSpPr/>
          <p:nvPr/>
        </p:nvSpPr>
        <p:spPr>
          <a:xfrm>
            <a:off x="499731" y="1499191"/>
            <a:ext cx="8123274"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6" name="Footer Placeholder 5"/>
          <p:cNvSpPr>
            <a:spLocks noGrp="1"/>
          </p:cNvSpPr>
          <p:nvPr>
            <p:ph type="ftr" sz="quarter" idx="11"/>
          </p:nvPr>
        </p:nvSpPr>
        <p:spPr/>
        <p:txBody>
          <a:bodyPr/>
          <a:lstStyle/>
          <a:p>
            <a:r>
              <a:rPr lang="fr-BE" smtClean="0"/>
              <a:t>Système de Gestion de Base de Données</a:t>
            </a:r>
            <a:endParaRPr lang="fr-BE"/>
          </a:p>
        </p:txBody>
      </p:sp>
      <p:sp>
        <p:nvSpPr>
          <p:cNvPr id="9" name="Content Placeholder 8"/>
          <p:cNvSpPr>
            <a:spLocks noGrp="1"/>
          </p:cNvSpPr>
          <p:nvPr>
            <p:ph sz="quarter" idx="13"/>
          </p:nvPr>
        </p:nvSpPr>
        <p:spPr>
          <a:xfrm>
            <a:off x="1042416" y="2313432"/>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ooter Placeholder 7"/>
          <p:cNvSpPr>
            <a:spLocks noGrp="1"/>
          </p:cNvSpPr>
          <p:nvPr>
            <p:ph type="ftr" sz="quarter" idx="11"/>
          </p:nvPr>
        </p:nvSpPr>
        <p:spPr/>
        <p:txBody>
          <a:bodyPr/>
          <a:lstStyle/>
          <a:p>
            <a:r>
              <a:rPr lang="fr-BE" smtClean="0"/>
              <a:t>Système de Gestion de Base de Données</a:t>
            </a:r>
            <a:endParaRPr lang="fr-BE"/>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4" name="Footer Placeholder 3"/>
          <p:cNvSpPr>
            <a:spLocks noGrp="1"/>
          </p:cNvSpPr>
          <p:nvPr>
            <p:ph type="ftr" sz="quarter" idx="11"/>
          </p:nvPr>
        </p:nvSpPr>
        <p:spPr/>
        <p:txBody>
          <a:bodyPr/>
          <a:lstStyle/>
          <a:p>
            <a:r>
              <a:rPr lang="fr-BE" smtClean="0"/>
              <a:t>Système de Gestion de Base de Données</a:t>
            </a:r>
            <a:endParaRPr lang="fr-BE"/>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userDrawn="1"/>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smtClean="0"/>
              <a:t>Système de Gestion de Base de Données</a:t>
            </a:r>
            <a:endParaRPr lang="fr-BE"/>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smtClean="0"/>
              <a:t>Système de Gestion de Base de Données</a:t>
            </a:r>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smtClean="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smtClean="0"/>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smtClean="0">
                <a:solidFill>
                  <a:srgbClr val="776627"/>
                </a:solidFill>
              </a:rPr>
              <a:t>A. Léonard         HEPL – Département technique      2</a:t>
            </a:r>
            <a:r>
              <a:rPr lang="fr-BE" sz="1600" baseline="30000" dirty="0" smtClean="0">
                <a:solidFill>
                  <a:srgbClr val="776627"/>
                </a:solidFill>
              </a:rPr>
              <a:t>ème</a:t>
            </a:r>
            <a:r>
              <a:rPr lang="fr-BE" sz="1600" dirty="0" smtClean="0">
                <a:solidFill>
                  <a:srgbClr val="776627"/>
                </a:solidFill>
              </a:rPr>
              <a:t> Informatique et système</a:t>
            </a:r>
            <a:endParaRPr lang="fr-BE" sz="1600" dirty="0">
              <a:solidFill>
                <a:srgbClr val="776627"/>
              </a:solidFill>
            </a:endParaRP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smtClean="0">
                <a:solidFill>
                  <a:schemeClr val="bg1"/>
                </a:solidFill>
              </a:rPr>
              <a:t> / 36</a:t>
            </a:r>
            <a:endParaRPr lang="fr-BE"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smtClean="0"/>
              <a:t>Systèmes de Gestion de Bases de Données</a:t>
            </a:r>
            <a:endParaRPr lang="fr-BE" dirty="0"/>
          </a:p>
        </p:txBody>
      </p:sp>
      <p:sp>
        <p:nvSpPr>
          <p:cNvPr id="3" name="Sous-titre 2"/>
          <p:cNvSpPr>
            <a:spLocks noGrp="1"/>
          </p:cNvSpPr>
          <p:nvPr>
            <p:ph type="subTitle" idx="1"/>
          </p:nvPr>
        </p:nvSpPr>
        <p:spPr/>
        <p:txBody>
          <a:bodyPr anchor="b"/>
          <a:lstStyle/>
          <a:p>
            <a:pPr algn="r"/>
            <a:r>
              <a:rPr lang="fr-BE" dirty="0" smtClean="0"/>
              <a:t>A. Léonard</a:t>
            </a:r>
            <a:endParaRPr lang="fr-BE" dirty="0"/>
          </a:p>
        </p:txBody>
      </p:sp>
    </p:spTree>
    <p:extLst>
      <p:ext uri="{BB962C8B-B14F-4D97-AF65-F5344CB8AC3E}">
        <p14:creationId xmlns:p14="http://schemas.microsoft.com/office/powerpoint/2010/main" val="3758322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1043490" y="2051999"/>
            <a:ext cx="7506743" cy="4360676"/>
          </a:xfrm>
        </p:spPr>
        <p:txBody>
          <a:bodyPr anchor="ctr">
            <a:noAutofit/>
          </a:bodyPr>
          <a:lstStyle/>
          <a:p>
            <a:pPr>
              <a:buNone/>
            </a:pPr>
            <a:r>
              <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Compilation sous SQLPLUS</a:t>
            </a:r>
          </a:p>
          <a:p>
            <a:pPr>
              <a:buNone/>
            </a:pPr>
            <a:endParaRPr lang="fr-FR" altLang="fr-FR" sz="1200" b="1" dirty="0"/>
          </a:p>
          <a:p>
            <a:pPr>
              <a:buFont typeface="Wingdings" panose="05000000000000000000" pitchFamily="2" charset="2"/>
              <a:buChar char="Ø"/>
            </a:pPr>
            <a:r>
              <a:rPr lang="fr-FR" altLang="fr-FR" sz="2000" b="1" dirty="0" smtClean="0"/>
              <a:t>Lors de la compilation d'un objet, le moteur PL/SQL génère les messages d'erreurs dans la table ERROR$</a:t>
            </a:r>
          </a:p>
          <a:p>
            <a:pPr>
              <a:buFont typeface="Wingdings" panose="05000000000000000000" pitchFamily="2" charset="2"/>
              <a:buChar char="Ø"/>
            </a:pPr>
            <a:endParaRPr lang="fr-FR" altLang="fr-FR" sz="2000" b="1" dirty="0"/>
          </a:p>
          <a:p>
            <a:pPr>
              <a:buFont typeface="Wingdings" panose="05000000000000000000" pitchFamily="2" charset="2"/>
              <a:buChar char="Ø"/>
            </a:pPr>
            <a:r>
              <a:rPr lang="fr-FR" altLang="fr-FR" sz="2000" b="1" dirty="0" smtClean="0"/>
              <a:t>Sous SQLPLUS, la commande SHOW ERRORS permet de visualiser les erreurs de compilation.</a:t>
            </a:r>
            <a:endParaRPr lang="fr-FR" altLang="fr-FR" sz="2000" b="1" dirty="0"/>
          </a:p>
          <a:p>
            <a:pPr>
              <a:lnSpc>
                <a:spcPct val="120000"/>
              </a:lnSpc>
              <a:spcBef>
                <a:spcPts val="0"/>
              </a:spcBef>
              <a:buNone/>
            </a:pPr>
            <a:endParaRPr lang="fr-BE" sz="1400" dirty="0" smtClean="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3149111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1043490" y="2051999"/>
            <a:ext cx="7506743" cy="4360676"/>
          </a:xfrm>
        </p:spPr>
        <p:txBody>
          <a:bodyPr anchor="ctr">
            <a:noAutofit/>
          </a:bodyPr>
          <a:lstStyle/>
          <a:p>
            <a:pPr>
              <a:buNone/>
            </a:pPr>
            <a:r>
              <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Compilation sous </a:t>
            </a:r>
            <a:r>
              <a:rPr lang="fr-FR" alt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SQL </a:t>
            </a:r>
            <a:r>
              <a:rPr lang="fr-FR" altLang="fr-FR"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Developer</a:t>
            </a:r>
            <a:endPar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endParaRPr>
          </a:p>
          <a:p>
            <a:pPr>
              <a:buNone/>
            </a:pPr>
            <a:endParaRPr lang="fr-FR" altLang="fr-FR" sz="2000" b="1" dirty="0"/>
          </a:p>
          <a:p>
            <a:pPr>
              <a:buNone/>
            </a:pPr>
            <a:r>
              <a:rPr lang="fr-BE" altLang="fr-FR" sz="2000" b="1" dirty="0" smtClean="0">
                <a:cs typeface="Courier New" panose="02070309020205020404" pitchFamily="49" charset="0"/>
              </a:rPr>
              <a:t>Encoder la définition de la procédure dans une fenêtre de calcul.</a:t>
            </a:r>
          </a:p>
          <a:p>
            <a:pPr>
              <a:buNone/>
            </a:pPr>
            <a:r>
              <a:rPr lang="fr-BE" altLang="fr-FR" sz="2000" b="1" dirty="0" err="1" smtClean="0">
                <a:cs typeface="Courier New" panose="02070309020205020404" pitchFamily="49" charset="0"/>
              </a:rPr>
              <a:t>Clicker</a:t>
            </a:r>
            <a:r>
              <a:rPr lang="fr-BE" altLang="fr-FR" sz="2000" b="1" dirty="0" smtClean="0">
                <a:cs typeface="Courier New" panose="02070309020205020404" pitchFamily="49" charset="0"/>
              </a:rPr>
              <a:t> sur       </a:t>
            </a:r>
          </a:p>
          <a:p>
            <a:pPr>
              <a:buNone/>
            </a:pPr>
            <a:r>
              <a:rPr lang="fr-BE" altLang="fr-FR" sz="2000" b="1" dirty="0" smtClean="0">
                <a:cs typeface="Courier New" panose="02070309020205020404" pitchFamily="49" charset="0"/>
              </a:rPr>
              <a:t>Voir le résultat sous l'onglet "sortie de script" </a:t>
            </a:r>
            <a:endParaRPr lang="fr-FR" altLang="fr-FR" sz="2000" b="1" dirty="0">
              <a:cs typeface="Courier New" panose="02070309020205020404" pitchFamily="49" charset="0"/>
            </a:endParaRPr>
          </a:p>
          <a:p>
            <a:pPr>
              <a:buNone/>
            </a:pPr>
            <a:endParaRPr lang="fr-FR" altLang="fr-FR" sz="2000" b="1" dirty="0" smtClean="0"/>
          </a:p>
          <a:p>
            <a:pPr>
              <a:buNone/>
            </a:pPr>
            <a:r>
              <a:rPr lang="fr-FR" altLang="fr-FR" sz="2000" b="1" dirty="0" smtClean="0"/>
              <a:t>En cas d'erreur : </a:t>
            </a:r>
          </a:p>
          <a:p>
            <a:pPr>
              <a:buNone/>
            </a:pPr>
            <a:endParaRPr lang="fr-FR" altLang="fr-FR" sz="2000" b="1" dirty="0"/>
          </a:p>
          <a:p>
            <a:pPr>
              <a:buNone/>
            </a:pPr>
            <a:endParaRPr lang="fr-FR" altLang="fr-FR" sz="2000" b="1" dirty="0" smtClean="0"/>
          </a:p>
          <a:p>
            <a:pPr>
              <a:buNone/>
            </a:pPr>
            <a:endParaRPr lang="fr-FR" altLang="fr-FR" sz="2000" b="1" dirty="0" smtClean="0"/>
          </a:p>
          <a:p>
            <a:pPr>
              <a:buNone/>
            </a:pPr>
            <a:endParaRPr lang="fr-FR" altLang="fr-FR" sz="2000" b="1" dirty="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210" y="3348192"/>
            <a:ext cx="339314" cy="378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372" y="4427764"/>
            <a:ext cx="4893424" cy="1355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727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1043490" y="2051999"/>
            <a:ext cx="7506743" cy="4360676"/>
          </a:xfrm>
        </p:spPr>
        <p:txBody>
          <a:bodyPr anchor="t">
            <a:noAutofit/>
          </a:bodyPr>
          <a:lstStyle/>
          <a:p>
            <a:pPr>
              <a:buNone/>
            </a:pPr>
            <a:r>
              <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Compilation sous </a:t>
            </a:r>
            <a:r>
              <a:rPr lang="fr-FR" alt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SQL </a:t>
            </a:r>
            <a:r>
              <a:rPr lang="fr-FR" altLang="fr-FR"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Developer</a:t>
            </a:r>
            <a:endPar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endParaRPr>
          </a:p>
          <a:p>
            <a:pPr>
              <a:buNone/>
            </a:pPr>
            <a:endParaRPr lang="fr-FR" altLang="fr-FR" sz="2000" b="1" dirty="0" smtClean="0"/>
          </a:p>
          <a:p>
            <a:pPr>
              <a:buNone/>
            </a:pPr>
            <a:r>
              <a:rPr lang="fr-FR" altLang="fr-FR" sz="2000" b="1" dirty="0" smtClean="0"/>
              <a:t>Comme lors de la compilation sous SQL-Plus : </a:t>
            </a:r>
            <a:endParaRPr lang="fr-FR" altLang="fr-FR" sz="2000" b="1" dirty="0"/>
          </a:p>
          <a:p>
            <a:pPr>
              <a:buFont typeface="Wingdings" panose="05000000000000000000" pitchFamily="2" charset="2"/>
              <a:buChar char="Ø"/>
            </a:pPr>
            <a:r>
              <a:rPr lang="fr-FR" altLang="fr-FR" sz="2000" b="1" dirty="0" smtClean="0"/>
              <a:t>Le </a:t>
            </a:r>
            <a:r>
              <a:rPr lang="fr-FR" altLang="fr-FR" sz="2000" b="1" dirty="0"/>
              <a:t>code est stocké dans le dictionnaire de </a:t>
            </a:r>
            <a:r>
              <a:rPr lang="fr-FR" altLang="fr-FR" sz="2000" b="1" dirty="0" smtClean="0"/>
              <a:t>données.</a:t>
            </a:r>
            <a:endParaRPr lang="fr-FR" altLang="fr-FR" sz="2000" b="1" dirty="0"/>
          </a:p>
          <a:p>
            <a:pPr>
              <a:buFont typeface="Wingdings" panose="05000000000000000000" pitchFamily="2" charset="2"/>
              <a:buChar char="Ø"/>
            </a:pPr>
            <a:r>
              <a:rPr lang="fr-FR" altLang="fr-FR" sz="2000" b="1" dirty="0"/>
              <a:t>Les sources des objets (procédures, fonctions, packages) sont mémorisés dans la table SOURCE$ (propriétaire SYS</a:t>
            </a:r>
            <a:r>
              <a:rPr lang="fr-FR" altLang="fr-FR" sz="2000" b="1" dirty="0" smtClean="0"/>
              <a:t>).</a:t>
            </a:r>
            <a:endParaRPr lang="fr-FR" altLang="fr-FR" sz="2000" b="1" dirty="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2194286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665018" y="2051999"/>
            <a:ext cx="7885215" cy="4360676"/>
          </a:xfrm>
        </p:spPr>
        <p:txBody>
          <a:bodyPr anchor="t">
            <a:noAutofit/>
          </a:bodyPr>
          <a:lstStyle/>
          <a:p>
            <a:pPr>
              <a:buNone/>
            </a:pPr>
            <a:r>
              <a:rPr lang="fr-FR" alt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Exécuter une procédure : </a:t>
            </a:r>
            <a:endPar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endParaRPr>
          </a:p>
          <a:p>
            <a:pPr>
              <a:buNone/>
            </a:pPr>
            <a:endParaRPr lang="fr-FR" altLang="fr-FR" sz="1200" b="1" dirty="0" smtClean="0"/>
          </a:p>
          <a:p>
            <a:pPr>
              <a:buNone/>
            </a:pPr>
            <a:r>
              <a:rPr lang="en-US" altLang="fr-FR" sz="1600" b="1" dirty="0">
                <a:latin typeface="Courier New" panose="02070309020205020404" pitchFamily="49" charset="0"/>
                <a:cs typeface="Courier New" panose="02070309020205020404" pitchFamily="49" charset="0"/>
              </a:rPr>
              <a:t>SET SERVEROUTPUT ON</a:t>
            </a:r>
          </a:p>
          <a:p>
            <a:pPr>
              <a:buNone/>
            </a:pPr>
            <a:r>
              <a:rPr lang="en-US" altLang="fr-FR" sz="1600" b="1" dirty="0">
                <a:latin typeface="Courier New" panose="02070309020205020404" pitchFamily="49" charset="0"/>
                <a:cs typeface="Courier New" panose="02070309020205020404" pitchFamily="49" charset="0"/>
              </a:rPr>
              <a:t>BEGIN</a:t>
            </a:r>
          </a:p>
          <a:p>
            <a:pPr>
              <a:buNone/>
            </a:pPr>
            <a:r>
              <a:rPr lang="en-US" altLang="fr-FR" sz="1600" b="1" dirty="0">
                <a:latin typeface="Courier New" panose="02070309020205020404" pitchFamily="49" charset="0"/>
                <a:cs typeface="Courier New" panose="02070309020205020404" pitchFamily="49" charset="0"/>
              </a:rPr>
              <a:t>  </a:t>
            </a:r>
            <a:r>
              <a:rPr lang="en-US" altLang="fr-FR" sz="1600" b="1" dirty="0" err="1">
                <a:solidFill>
                  <a:schemeClr val="bg2">
                    <a:lumMod val="50000"/>
                  </a:schemeClr>
                </a:solidFill>
                <a:latin typeface="Courier New" panose="02070309020205020404" pitchFamily="49" charset="0"/>
                <a:cs typeface="Courier New" panose="02070309020205020404" pitchFamily="49" charset="0"/>
              </a:rPr>
              <a:t>Afficher</a:t>
            </a:r>
            <a:r>
              <a:rPr lang="en-US" altLang="fr-FR" sz="1600" b="1" dirty="0">
                <a:solidFill>
                  <a:schemeClr val="bg2">
                    <a:lumMod val="50000"/>
                  </a:schemeClr>
                </a:solidFill>
                <a:latin typeface="Courier New" panose="02070309020205020404" pitchFamily="49" charset="0"/>
                <a:cs typeface="Courier New" panose="02070309020205020404" pitchFamily="49" charset="0"/>
              </a:rPr>
              <a:t> </a:t>
            </a:r>
            <a:r>
              <a:rPr lang="en-US" altLang="fr-FR" sz="1600" b="1" dirty="0">
                <a:latin typeface="Courier New" panose="02070309020205020404" pitchFamily="49" charset="0"/>
                <a:cs typeface="Courier New" panose="02070309020205020404" pitchFamily="49" charset="0"/>
              </a:rPr>
              <a:t>('11111111');</a:t>
            </a:r>
          </a:p>
          <a:p>
            <a:pPr>
              <a:buNone/>
            </a:pPr>
            <a:r>
              <a:rPr lang="en-US" altLang="fr-FR" sz="1600" b="1" dirty="0">
                <a:latin typeface="Courier New" panose="02070309020205020404" pitchFamily="49" charset="0"/>
                <a:cs typeface="Courier New" panose="02070309020205020404" pitchFamily="49" charset="0"/>
              </a:rPr>
              <a:t>EXCEPTION</a:t>
            </a:r>
          </a:p>
          <a:p>
            <a:pPr>
              <a:buNone/>
            </a:pPr>
            <a:r>
              <a:rPr lang="en-US" altLang="fr-FR" sz="1600" b="1" dirty="0">
                <a:latin typeface="Courier New" panose="02070309020205020404" pitchFamily="49" charset="0"/>
                <a:cs typeface="Courier New" panose="02070309020205020404" pitchFamily="49" charset="0"/>
              </a:rPr>
              <a:t>  WHEN OTHERS THEN</a:t>
            </a:r>
          </a:p>
          <a:p>
            <a:pPr>
              <a:buNone/>
            </a:pPr>
            <a:r>
              <a:rPr lang="en-US" altLang="fr-FR" sz="1600" b="1" dirty="0">
                <a:latin typeface="Courier New" panose="02070309020205020404" pitchFamily="49" charset="0"/>
                <a:cs typeface="Courier New" panose="02070309020205020404" pitchFamily="49" charset="0"/>
              </a:rPr>
              <a:t>    DBMS_OUTPUT.PUT_LINE ('ERREUR : '|| SQLCODE || SQLERRM);</a:t>
            </a:r>
          </a:p>
          <a:p>
            <a:pPr>
              <a:buNone/>
            </a:pPr>
            <a:r>
              <a:rPr lang="en-US" altLang="fr-FR" sz="1600" b="1" dirty="0" smtClean="0">
                <a:latin typeface="Courier New" panose="02070309020205020404" pitchFamily="49" charset="0"/>
                <a:cs typeface="Courier New" panose="02070309020205020404" pitchFamily="49" charset="0"/>
              </a:rPr>
              <a:t>END;</a:t>
            </a:r>
            <a:endParaRPr lang="en-US" altLang="fr-FR" sz="1600" b="1" dirty="0">
              <a:latin typeface="Courier New" panose="02070309020205020404" pitchFamily="49" charset="0"/>
              <a:cs typeface="Courier New" panose="02070309020205020404" pitchFamily="49" charset="0"/>
            </a:endParaRPr>
          </a:p>
          <a:p>
            <a:pPr>
              <a:buNone/>
            </a:pPr>
            <a:endParaRPr lang="fr-FR" altLang="fr-FR" sz="2000" b="1" dirty="0" smtClean="0"/>
          </a:p>
          <a:p>
            <a:pPr>
              <a:buNone/>
            </a:pPr>
            <a:r>
              <a:rPr lang="fr-FR" altLang="fr-FR" sz="2000" b="1" dirty="0" smtClean="0"/>
              <a:t>Résultat : </a:t>
            </a:r>
          </a:p>
          <a:p>
            <a:pPr>
              <a:buNone/>
            </a:pPr>
            <a:r>
              <a:rPr lang="fr-BE" altLang="fr-FR" sz="2000" b="1" dirty="0"/>
              <a:t>bloc anonyme terminé</a:t>
            </a:r>
          </a:p>
          <a:p>
            <a:pPr>
              <a:buNone/>
            </a:pPr>
            <a:r>
              <a:rPr lang="fr-BE" altLang="fr-FR" sz="2000" b="1" dirty="0"/>
              <a:t>Aucun employé trouvé</a:t>
            </a:r>
          </a:p>
          <a:p>
            <a:pPr>
              <a:buNone/>
            </a:pPr>
            <a:endParaRPr lang="fr-FR" altLang="fr-FR" sz="2000" b="1" dirty="0" smtClean="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16133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665018" y="2051999"/>
            <a:ext cx="7885215" cy="4360676"/>
          </a:xfrm>
        </p:spPr>
        <p:txBody>
          <a:bodyPr anchor="t">
            <a:noAutofit/>
          </a:bodyPr>
          <a:lstStyle/>
          <a:p>
            <a:pPr>
              <a:buNone/>
            </a:pPr>
            <a:r>
              <a:rPr lang="fr-FR" alt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Exécuter une procédure : </a:t>
            </a:r>
            <a:endPar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endParaRPr>
          </a:p>
          <a:p>
            <a:pPr>
              <a:buNone/>
            </a:pPr>
            <a:endParaRPr lang="fr-FR" altLang="fr-FR" sz="1200" b="1" dirty="0" smtClean="0"/>
          </a:p>
          <a:p>
            <a:pPr>
              <a:buNone/>
            </a:pPr>
            <a:r>
              <a:rPr lang="en-US" altLang="fr-FR" sz="1600" b="1" dirty="0">
                <a:latin typeface="Courier New" panose="02070309020205020404" pitchFamily="49" charset="0"/>
                <a:cs typeface="Courier New" panose="02070309020205020404" pitchFamily="49" charset="0"/>
              </a:rPr>
              <a:t>SET SERVEROUTPUT ON</a:t>
            </a:r>
          </a:p>
          <a:p>
            <a:pPr>
              <a:buNone/>
            </a:pPr>
            <a:r>
              <a:rPr lang="en-US" altLang="fr-FR" sz="1600" b="1" dirty="0">
                <a:latin typeface="Courier New" panose="02070309020205020404" pitchFamily="49" charset="0"/>
                <a:cs typeface="Courier New" panose="02070309020205020404" pitchFamily="49" charset="0"/>
              </a:rPr>
              <a:t>BEGIN</a:t>
            </a:r>
          </a:p>
          <a:p>
            <a:pPr>
              <a:buNone/>
            </a:pPr>
            <a:r>
              <a:rPr lang="en-US" altLang="fr-FR" sz="1600" b="1" dirty="0">
                <a:latin typeface="Courier New" panose="02070309020205020404" pitchFamily="49" charset="0"/>
                <a:cs typeface="Courier New" panose="02070309020205020404" pitchFamily="49" charset="0"/>
              </a:rPr>
              <a:t>  </a:t>
            </a:r>
            <a:r>
              <a:rPr lang="en-US" altLang="fr-FR" sz="1600" b="1" dirty="0" err="1">
                <a:solidFill>
                  <a:schemeClr val="bg2">
                    <a:lumMod val="50000"/>
                  </a:schemeClr>
                </a:solidFill>
                <a:latin typeface="Courier New" panose="02070309020205020404" pitchFamily="49" charset="0"/>
                <a:cs typeface="Courier New" panose="02070309020205020404" pitchFamily="49" charset="0"/>
              </a:rPr>
              <a:t>Afficher</a:t>
            </a:r>
            <a:r>
              <a:rPr lang="en-US" altLang="fr-FR" sz="1600" b="1" dirty="0">
                <a:solidFill>
                  <a:schemeClr val="bg2">
                    <a:lumMod val="50000"/>
                  </a:schemeClr>
                </a:solidFill>
                <a:latin typeface="Courier New" panose="02070309020205020404" pitchFamily="49" charset="0"/>
                <a:cs typeface="Courier New" panose="02070309020205020404" pitchFamily="49" charset="0"/>
              </a:rPr>
              <a:t> </a:t>
            </a:r>
            <a:r>
              <a:rPr lang="en-US" altLang="fr-FR" sz="1600" b="1" dirty="0">
                <a:latin typeface="Courier New" panose="02070309020205020404" pitchFamily="49" charset="0"/>
                <a:cs typeface="Courier New" panose="02070309020205020404" pitchFamily="49" charset="0"/>
              </a:rPr>
              <a:t>(</a:t>
            </a:r>
            <a:r>
              <a:rPr lang="en-US" altLang="fr-FR" sz="1600" b="1" dirty="0" smtClean="0">
                <a:latin typeface="Courier New" panose="02070309020205020404" pitchFamily="49" charset="0"/>
                <a:cs typeface="Courier New" panose="02070309020205020404" pitchFamily="49" charset="0"/>
              </a:rPr>
              <a:t>'121212');</a:t>
            </a:r>
            <a:endParaRPr lang="en-US" altLang="fr-FR" sz="1600" b="1" dirty="0">
              <a:latin typeface="Courier New" panose="02070309020205020404" pitchFamily="49" charset="0"/>
              <a:cs typeface="Courier New" panose="02070309020205020404" pitchFamily="49" charset="0"/>
            </a:endParaRPr>
          </a:p>
          <a:p>
            <a:pPr>
              <a:buNone/>
            </a:pPr>
            <a:r>
              <a:rPr lang="en-US" altLang="fr-FR" sz="1600" b="1" dirty="0">
                <a:latin typeface="Courier New" panose="02070309020205020404" pitchFamily="49" charset="0"/>
                <a:cs typeface="Courier New" panose="02070309020205020404" pitchFamily="49" charset="0"/>
              </a:rPr>
              <a:t>EXCEPTION</a:t>
            </a:r>
          </a:p>
          <a:p>
            <a:pPr>
              <a:buNone/>
            </a:pPr>
            <a:r>
              <a:rPr lang="en-US" altLang="fr-FR" sz="1600" b="1" dirty="0">
                <a:latin typeface="Courier New" panose="02070309020205020404" pitchFamily="49" charset="0"/>
                <a:cs typeface="Courier New" panose="02070309020205020404" pitchFamily="49" charset="0"/>
              </a:rPr>
              <a:t>  WHEN OTHERS THEN</a:t>
            </a:r>
          </a:p>
          <a:p>
            <a:pPr>
              <a:buNone/>
            </a:pPr>
            <a:r>
              <a:rPr lang="en-US" altLang="fr-FR" sz="1600" b="1" dirty="0">
                <a:latin typeface="Courier New" panose="02070309020205020404" pitchFamily="49" charset="0"/>
                <a:cs typeface="Courier New" panose="02070309020205020404" pitchFamily="49" charset="0"/>
              </a:rPr>
              <a:t>    DBMS_OUTPUT.PUT_LINE ('ERREUR : '|| SQLCODE || SQLERRM);</a:t>
            </a:r>
          </a:p>
          <a:p>
            <a:pPr>
              <a:buNone/>
            </a:pPr>
            <a:r>
              <a:rPr lang="en-US" altLang="fr-FR" sz="1600" b="1" dirty="0" smtClean="0">
                <a:latin typeface="Courier New" panose="02070309020205020404" pitchFamily="49" charset="0"/>
                <a:cs typeface="Courier New" panose="02070309020205020404" pitchFamily="49" charset="0"/>
              </a:rPr>
              <a:t>END;</a:t>
            </a:r>
            <a:endParaRPr lang="en-US" altLang="fr-FR" sz="1600" b="1" dirty="0">
              <a:latin typeface="Courier New" panose="02070309020205020404" pitchFamily="49" charset="0"/>
              <a:cs typeface="Courier New" panose="02070309020205020404" pitchFamily="49" charset="0"/>
            </a:endParaRPr>
          </a:p>
          <a:p>
            <a:pPr>
              <a:buNone/>
            </a:pPr>
            <a:endParaRPr lang="fr-FR" altLang="fr-FR" sz="2000" b="1" dirty="0" smtClean="0"/>
          </a:p>
          <a:p>
            <a:pPr>
              <a:buNone/>
            </a:pPr>
            <a:r>
              <a:rPr lang="fr-FR" altLang="fr-FR" sz="2000" b="1" dirty="0" smtClean="0"/>
              <a:t>Résultat : </a:t>
            </a:r>
          </a:p>
          <a:p>
            <a:pPr>
              <a:buNone/>
            </a:pPr>
            <a:r>
              <a:rPr lang="fr-BE" altLang="fr-FR" sz="2000" b="1" dirty="0"/>
              <a:t>bloc anonyme terminé</a:t>
            </a:r>
          </a:p>
          <a:p>
            <a:pPr>
              <a:buNone/>
            </a:pPr>
            <a:r>
              <a:rPr lang="fr-BE" altLang="fr-FR" sz="2000" b="1" dirty="0"/>
              <a:t>Nom </a:t>
            </a:r>
            <a:r>
              <a:rPr lang="fr-BE" altLang="fr-FR" sz="2000" b="1" dirty="0" smtClean="0"/>
              <a:t>: STALLONE</a:t>
            </a:r>
            <a:endParaRPr lang="fr-FR" altLang="fr-FR" sz="2000" b="1" dirty="0" smtClean="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2517436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665018" y="2051999"/>
            <a:ext cx="7885215" cy="4360676"/>
          </a:xfrm>
        </p:spPr>
        <p:txBody>
          <a:bodyPr anchor="ctr">
            <a:noAutofit/>
          </a:bodyPr>
          <a:lstStyle/>
          <a:p>
            <a:pPr>
              <a:buNone/>
            </a:pPr>
            <a:r>
              <a:rPr lang="fr-FR" alt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Remarque : </a:t>
            </a:r>
          </a:p>
          <a:p>
            <a:pPr>
              <a:buNone/>
            </a:pPr>
            <a:endParaRPr lang="fr-FR" altLang="fr-FR" sz="1200" b="1" dirty="0" smtClean="0"/>
          </a:p>
          <a:p>
            <a:pPr marL="0" indent="0">
              <a:buNone/>
            </a:pPr>
            <a:r>
              <a:rPr lang="fr-BE" altLang="fr-FR" dirty="0" smtClean="0">
                <a:cs typeface="Courier New" panose="02070309020205020404" pitchFamily="49" charset="0"/>
              </a:rPr>
              <a:t>Une procédure ou une fonction peut également être déclarée localement dans une autre</a:t>
            </a:r>
          </a:p>
          <a:p>
            <a:pPr marL="0" indent="0">
              <a:buNone/>
            </a:pPr>
            <a:endParaRPr lang="fr-FR" altLang="fr-FR" dirty="0" smtClean="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2989818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2260" y="720000"/>
            <a:ext cx="7995684" cy="1143000"/>
          </a:xfrm>
        </p:spPr>
        <p:txBody>
          <a:bodyPr>
            <a:noAutofit/>
          </a:bodyPr>
          <a:lstStyle/>
          <a:p>
            <a:pPr algn="ctr"/>
            <a:r>
              <a:rPr lang="fr-BE" sz="3600" dirty="0" err="1" smtClean="0"/>
              <a:t>Ch</a:t>
            </a:r>
            <a:r>
              <a:rPr lang="fr-BE" sz="3600" dirty="0" smtClean="0"/>
              <a:t> 7. Les procédures et les fonctions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CREATE PROCEDURE</a:t>
            </a:r>
          </a:p>
          <a:p>
            <a:pPr marL="514350" indent="-514350">
              <a:buFont typeface="+mj-lt"/>
              <a:buAutoNum type="arabicPeriod"/>
            </a:pPr>
            <a:r>
              <a:rPr lang="fr-BE" dirty="0" smtClean="0"/>
              <a:t>CREATE FUNCTION</a:t>
            </a:r>
          </a:p>
          <a:p>
            <a:pPr marL="514350" indent="-514350">
              <a:buFont typeface="+mj-lt"/>
              <a:buAutoNum type="arabicPeriod"/>
            </a:pPr>
            <a:r>
              <a:rPr lang="fr-BE" dirty="0" smtClean="0"/>
              <a:t>Utiliser les paramètres avec NOCOPY</a:t>
            </a:r>
          </a:p>
          <a:p>
            <a:pPr marL="514350" indent="-514350">
              <a:buFont typeface="+mj-lt"/>
              <a:buAutoNum type="arabicPeriod"/>
            </a:pPr>
            <a:r>
              <a:rPr lang="fr-BE" dirty="0" smtClean="0"/>
              <a:t>RAISE_APPLICATION_ERROR (</a:t>
            </a:r>
            <a:r>
              <a:rPr lang="fr-BE" dirty="0" err="1" smtClean="0"/>
              <a:t>code_erreur</a:t>
            </a:r>
            <a:r>
              <a:rPr lang="fr-BE" dirty="0" smtClean="0"/>
              <a:t>, message [, {TRUE | FALSE}]);</a:t>
            </a:r>
          </a:p>
          <a:p>
            <a:pPr marL="514350" indent="-514350">
              <a:buFont typeface="+mj-lt"/>
              <a:buAutoNum type="arabicPeriod"/>
            </a:pPr>
            <a:r>
              <a:rPr lang="fr-BE" dirty="0" smtClean="0"/>
              <a:t>Les notations nommées</a:t>
            </a:r>
          </a:p>
          <a:p>
            <a:pPr marL="514350" indent="-514350">
              <a:buFont typeface="+mj-lt"/>
              <a:buAutoNum type="arabicPeriod"/>
            </a:pPr>
            <a:r>
              <a:rPr lang="fr-BE" dirty="0" smtClean="0"/>
              <a:t>Les paramètres par </a:t>
            </a:r>
            <a:r>
              <a:rPr lang="fr-BE" dirty="0" smtClean="0"/>
              <a:t>défaut</a:t>
            </a:r>
            <a:endParaRPr lang="fr-BE" dirty="0" smtClean="0"/>
          </a:p>
        </p:txBody>
      </p:sp>
      <p:sp>
        <p:nvSpPr>
          <p:cNvPr id="5" name="Espace réservé du pied de page 4"/>
          <p:cNvSpPr>
            <a:spLocks noGrp="1"/>
          </p:cNvSpPr>
          <p:nvPr>
            <p:ph type="ftr" sz="quarter" idx="11"/>
          </p:nvPr>
        </p:nvSpPr>
        <p:spPr/>
        <p:txBody>
          <a:bodyPr/>
          <a:lstStyle/>
          <a:p>
            <a:r>
              <a:rPr lang="fr-BE" dirty="0" smtClean="0"/>
              <a:t>SGBD – PL/SQL – Chapitre 7 : Les procédures et les fonctions</a:t>
            </a:r>
            <a:endParaRPr lang="fr-BE" dirty="0"/>
          </a:p>
        </p:txBody>
      </p:sp>
    </p:spTree>
    <p:extLst>
      <p:ext uri="{BB962C8B-B14F-4D97-AF65-F5344CB8AC3E}">
        <p14:creationId xmlns:p14="http://schemas.microsoft.com/office/powerpoint/2010/main" val="15223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2. CREATE FUNCTION</a:t>
            </a:r>
            <a:endParaRPr lang="fr-BE" sz="3200" dirty="0"/>
          </a:p>
        </p:txBody>
      </p:sp>
      <p:sp>
        <p:nvSpPr>
          <p:cNvPr id="3" name="Espace réservé du contenu 2"/>
          <p:cNvSpPr>
            <a:spLocks noGrp="1"/>
          </p:cNvSpPr>
          <p:nvPr>
            <p:ph idx="1"/>
          </p:nvPr>
        </p:nvSpPr>
        <p:spPr/>
        <p:txBody>
          <a:bodyPr anchor="ctr">
            <a:normAutofit fontScale="92500" lnSpcReduction="20000"/>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CREATE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FUNCTION </a:t>
            </a:r>
            <a:r>
              <a:rPr lang="fr-BE"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NomDeLaFonction</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a:t>
            </a:r>
            <a:endPar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RETURN </a:t>
            </a:r>
            <a:r>
              <a:rPr lang="fr-BE"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return_type</a:t>
            </a: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IS</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[déclaration des variables locales ou types ou curseurs]</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RETURN … ;</a:t>
            </a: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EXCEPTION</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RETURN … ;</a:t>
            </a:r>
            <a:endParaRPr lang="fr-BE" b="1" dirty="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END</a:t>
            </a:r>
            <a:endParaRPr lang="fr-BE" dirty="0" smtClean="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2. CREATE FUNCTION</a:t>
            </a:r>
            <a:endParaRPr lang="fr-BE" dirty="0"/>
          </a:p>
        </p:txBody>
      </p:sp>
    </p:spTree>
    <p:extLst>
      <p:ext uri="{BB962C8B-B14F-4D97-AF65-F5344CB8AC3E}">
        <p14:creationId xmlns:p14="http://schemas.microsoft.com/office/powerpoint/2010/main" val="315459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2. CREATE FUNCTION</a:t>
            </a:r>
            <a:endParaRPr lang="fr-BE" sz="3200" dirty="0"/>
          </a:p>
        </p:txBody>
      </p:sp>
      <p:sp>
        <p:nvSpPr>
          <p:cNvPr id="3" name="Espace réservé du contenu 2"/>
          <p:cNvSpPr>
            <a:spLocks noGrp="1"/>
          </p:cNvSpPr>
          <p:nvPr>
            <p:ph idx="1"/>
          </p:nvPr>
        </p:nvSpPr>
        <p:spPr>
          <a:xfrm>
            <a:off x="522514" y="1959429"/>
            <a:ext cx="8205850" cy="4488872"/>
          </a:xfrm>
        </p:spPr>
        <p:txBody>
          <a:bodyPr anchor="ctr">
            <a:normAutofit fontScale="47500" lnSpcReduction="20000"/>
          </a:bodyPr>
          <a:lstStyle/>
          <a:p>
            <a:pPr marL="0" indent="0">
              <a:lnSpc>
                <a:spcPct val="120000"/>
              </a:lnSpc>
              <a:spcBef>
                <a:spcPts val="0"/>
              </a:spcBef>
              <a:buNone/>
            </a:pPr>
            <a:r>
              <a:rPr lang="fr-FR" altLang="fr-FR" b="1" dirty="0">
                <a:latin typeface="Courier New" panose="02070309020205020404" pitchFamily="49" charset="0"/>
                <a:ea typeface="Verdana" pitchFamily="34" charset="0"/>
                <a:cs typeface="Courier New" panose="02070309020205020404" pitchFamily="49" charset="0"/>
              </a:rPr>
              <a:t>-- fichier </a:t>
            </a:r>
            <a:r>
              <a:rPr lang="fr-FR" altLang="fr-FR" b="1" dirty="0" err="1">
                <a:latin typeface="Courier New" panose="02070309020205020404" pitchFamily="49" charset="0"/>
                <a:ea typeface="Verdana" pitchFamily="34" charset="0"/>
                <a:cs typeface="Courier New" panose="02070309020205020404" pitchFamily="49" charset="0"/>
              </a:rPr>
              <a:t>FunctionRechercher.sql</a:t>
            </a:r>
            <a:endParaRPr lang="fr-BE" altLang="fr-FR"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3600" b="1" dirty="0">
                <a:solidFill>
                  <a:schemeClr val="bg2">
                    <a:lumMod val="50000"/>
                  </a:schemeClr>
                </a:solidFill>
                <a:latin typeface="Courier New" panose="02070309020205020404" pitchFamily="49" charset="0"/>
                <a:cs typeface="Courier New" panose="02070309020205020404" pitchFamily="49" charset="0"/>
              </a:rPr>
              <a:t>CREATE OR REPLACE FUNCTION</a:t>
            </a:r>
            <a:r>
              <a:rPr lang="fr-BE" altLang="fr-FR" sz="3600" b="1" dirty="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2900" b="1" dirty="0">
                <a:solidFill>
                  <a:srgbClr val="00CCFF"/>
                </a:solidFill>
                <a:latin typeface="Courier New" panose="02070309020205020404" pitchFamily="49" charset="0"/>
                <a:ea typeface="Verdana" pitchFamily="34" charset="0"/>
                <a:cs typeface="Courier New" panose="02070309020205020404" pitchFamily="49" charset="0"/>
              </a:rPr>
              <a:t>Rechercher</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smtClean="0">
                <a:latin typeface="Courier New" panose="02070309020205020404" pitchFamily="49" charset="0"/>
                <a:ea typeface="Verdana" pitchFamily="34" charset="0"/>
                <a:cs typeface="Courier New" panose="02070309020205020404" pitchFamily="49" charset="0"/>
              </a:rPr>
              <a:t>(</a:t>
            </a:r>
            <a:r>
              <a:rPr lang="fr-BE" altLang="fr-FR" sz="2900" b="1" dirty="0" err="1" smtClean="0">
                <a:latin typeface="Courier New" panose="02070309020205020404" pitchFamily="49" charset="0"/>
                <a:ea typeface="Verdana" pitchFamily="34" charset="0"/>
                <a:cs typeface="Courier New" panose="02070309020205020404" pitchFamily="49" charset="0"/>
              </a:rPr>
              <a:t>NumSecu</a:t>
            </a: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a:latin typeface="Courier New" panose="02070309020205020404" pitchFamily="49" charset="0"/>
                <a:ea typeface="Verdana" pitchFamily="34" charset="0"/>
                <a:cs typeface="Courier New" panose="02070309020205020404" pitchFamily="49" charset="0"/>
              </a:rPr>
              <a:t>IN </a:t>
            </a:r>
            <a:r>
              <a:rPr lang="fr-BE" altLang="fr-FR" sz="2900" b="1" dirty="0" err="1" smtClean="0">
                <a:latin typeface="Courier New" panose="02070309020205020404" pitchFamily="49" charset="0"/>
                <a:ea typeface="Verdana" pitchFamily="34" charset="0"/>
                <a:cs typeface="Courier New" panose="02070309020205020404" pitchFamily="49" charset="0"/>
              </a:rPr>
              <a:t>Employes.NumSecu%TYPE</a:t>
            </a:r>
            <a:r>
              <a:rPr lang="fr-BE" altLang="fr-FR" sz="29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2900" b="1" dirty="0" smtClean="0">
                <a:latin typeface="Courier New" panose="02070309020205020404" pitchFamily="49" charset="0"/>
                <a:ea typeface="Verdana" pitchFamily="34" charset="0"/>
                <a:cs typeface="Courier New" panose="02070309020205020404" pitchFamily="49" charset="0"/>
              </a:rPr>
              <a:t>  RETURN </a:t>
            </a:r>
            <a:r>
              <a:rPr lang="fr-BE" altLang="fr-FR" sz="2900" b="1" dirty="0" err="1" smtClean="0">
                <a:latin typeface="Courier New" panose="02070309020205020404" pitchFamily="49" charset="0"/>
                <a:ea typeface="Verdana" pitchFamily="34" charset="0"/>
                <a:cs typeface="Courier New" panose="02070309020205020404" pitchFamily="49" charset="0"/>
              </a:rPr>
              <a:t>Employes%ROWTYPE</a:t>
            </a:r>
            <a:endParaRPr lang="fr-BE" altLang="fr-FR" sz="29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3600" b="1" dirty="0">
                <a:solidFill>
                  <a:schemeClr val="bg2">
                    <a:lumMod val="50000"/>
                  </a:schemeClr>
                </a:solidFill>
                <a:latin typeface="Courier New" panose="02070309020205020404" pitchFamily="49" charset="0"/>
                <a:cs typeface="Courier New" panose="02070309020205020404" pitchFamily="49" charset="0"/>
              </a:rPr>
              <a:t>AS</a:t>
            </a:r>
          </a:p>
          <a:p>
            <a:pPr marL="0" indent="0">
              <a:lnSpc>
                <a:spcPct val="120000"/>
              </a:lnSpc>
              <a:spcBef>
                <a:spcPts val="0"/>
              </a:spcBef>
              <a:buNone/>
            </a:pP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err="1" smtClean="0">
                <a:latin typeface="Courier New" panose="02070309020205020404" pitchFamily="49" charset="0"/>
                <a:ea typeface="Verdana" pitchFamily="34" charset="0"/>
                <a:cs typeface="Courier New" panose="02070309020205020404" pitchFamily="49" charset="0"/>
              </a:rPr>
              <a:t>UnEmploye</a:t>
            </a: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err="1" smtClean="0">
                <a:latin typeface="Courier New" panose="02070309020205020404" pitchFamily="49" charset="0"/>
                <a:ea typeface="Verdana" pitchFamily="34" charset="0"/>
                <a:cs typeface="Courier New" panose="02070309020205020404" pitchFamily="49" charset="0"/>
              </a:rPr>
              <a:t>Employes%ROWTYPE</a:t>
            </a:r>
            <a:r>
              <a:rPr lang="fr-BE" altLang="fr-FR" sz="29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3600" b="1" dirty="0">
                <a:solidFill>
                  <a:schemeClr val="bg2">
                    <a:lumMod val="50000"/>
                  </a:schemeClr>
                </a:solidFill>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altLang="fr-FR" sz="2900" b="1" dirty="0" smtClean="0">
                <a:latin typeface="Courier New" panose="02070309020205020404" pitchFamily="49" charset="0"/>
                <a:ea typeface="Verdana" pitchFamily="34" charset="0"/>
                <a:cs typeface="Courier New" panose="02070309020205020404" pitchFamily="49" charset="0"/>
              </a:rPr>
              <a:t>  SELECT </a:t>
            </a:r>
            <a:r>
              <a:rPr lang="fr-BE" altLang="fr-FR" sz="2900" b="1" dirty="0">
                <a:latin typeface="Courier New" panose="02070309020205020404" pitchFamily="49" charset="0"/>
                <a:ea typeface="Verdana" pitchFamily="34" charset="0"/>
                <a:cs typeface="Courier New" panose="02070309020205020404" pitchFamily="49" charset="0"/>
              </a:rPr>
              <a:t>* INTO </a:t>
            </a:r>
            <a:r>
              <a:rPr lang="fr-BE" altLang="fr-FR" sz="2900" b="1" dirty="0" err="1">
                <a:latin typeface="Courier New" panose="02070309020205020404" pitchFamily="49" charset="0"/>
                <a:ea typeface="Verdana" pitchFamily="34" charset="0"/>
                <a:cs typeface="Courier New" panose="02070309020205020404" pitchFamily="49" charset="0"/>
              </a:rPr>
              <a:t>UnEmploye</a:t>
            </a:r>
            <a:r>
              <a:rPr lang="fr-BE" altLang="fr-FR" sz="2900" b="1" dirty="0">
                <a:latin typeface="Courier New" panose="02070309020205020404" pitchFamily="49" charset="0"/>
                <a:ea typeface="Verdana" pitchFamily="34" charset="0"/>
                <a:cs typeface="Courier New" panose="02070309020205020404" pitchFamily="49" charset="0"/>
              </a:rPr>
              <a:t> FROM </a:t>
            </a:r>
            <a:r>
              <a:rPr lang="fr-BE" altLang="fr-FR" sz="2900" b="1" dirty="0" err="1" smtClean="0">
                <a:latin typeface="Courier New" panose="02070309020205020404" pitchFamily="49" charset="0"/>
                <a:ea typeface="Verdana" pitchFamily="34" charset="0"/>
                <a:cs typeface="Courier New" panose="02070309020205020404" pitchFamily="49" charset="0"/>
              </a:rPr>
              <a:t>Employes</a:t>
            </a: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a:latin typeface="Courier New" panose="02070309020205020404" pitchFamily="49" charset="0"/>
                <a:ea typeface="Verdana" pitchFamily="34" charset="0"/>
                <a:cs typeface="Courier New" panose="02070309020205020404" pitchFamily="49" charset="0"/>
              </a:rPr>
              <a:t>WHERE </a:t>
            </a:r>
            <a:r>
              <a:rPr lang="fr-BE" altLang="fr-FR" sz="2900" b="1" dirty="0" err="1" smtClean="0">
                <a:latin typeface="Courier New" panose="02070309020205020404" pitchFamily="49" charset="0"/>
                <a:ea typeface="Verdana" pitchFamily="34" charset="0"/>
                <a:cs typeface="Courier New" panose="02070309020205020404" pitchFamily="49" charset="0"/>
              </a:rPr>
              <a:t>NumSecu</a:t>
            </a: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err="1" smtClean="0">
                <a:latin typeface="Courier New" panose="02070309020205020404" pitchFamily="49" charset="0"/>
                <a:ea typeface="Verdana" pitchFamily="34" charset="0"/>
                <a:cs typeface="Courier New" panose="02070309020205020404" pitchFamily="49" charset="0"/>
              </a:rPr>
              <a:t>Rechercher.NumSecu</a:t>
            </a:r>
            <a:r>
              <a:rPr lang="fr-BE" altLang="fr-FR" sz="2900" b="1" dirty="0" smtClean="0">
                <a:latin typeface="Courier New" panose="02070309020205020404" pitchFamily="49" charset="0"/>
                <a:ea typeface="Verdana" pitchFamily="34" charset="0"/>
                <a:cs typeface="Courier New" panose="02070309020205020404" pitchFamily="49" charset="0"/>
              </a:rPr>
              <a:t>;</a:t>
            </a:r>
            <a:endParaRPr lang="fr-BE" altLang="fr-FR" sz="29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2900" b="1" dirty="0" smtClean="0">
                <a:solidFill>
                  <a:srgbClr val="FF0000"/>
                </a:solidFill>
                <a:latin typeface="Courier New" panose="02070309020205020404" pitchFamily="49" charset="0"/>
                <a:ea typeface="Verdana" pitchFamily="34" charset="0"/>
                <a:cs typeface="Courier New" panose="02070309020205020404" pitchFamily="49" charset="0"/>
              </a:rPr>
              <a:t>  RETURN</a:t>
            </a: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err="1">
                <a:latin typeface="Courier New" panose="02070309020205020404" pitchFamily="49" charset="0"/>
                <a:ea typeface="Verdana" pitchFamily="34" charset="0"/>
                <a:cs typeface="Courier New" panose="02070309020205020404" pitchFamily="49" charset="0"/>
              </a:rPr>
              <a:t>UnEmploye</a:t>
            </a:r>
            <a:r>
              <a:rPr lang="fr-BE" altLang="fr-FR" sz="29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3600" b="1" dirty="0">
                <a:solidFill>
                  <a:schemeClr val="bg2">
                    <a:lumMod val="50000"/>
                  </a:schemeClr>
                </a:solidFill>
                <a:latin typeface="Courier New" panose="02070309020205020404" pitchFamily="49" charset="0"/>
                <a:cs typeface="Courier New" panose="02070309020205020404" pitchFamily="49" charset="0"/>
              </a:rPr>
              <a:t>EXCEPTION</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WHEN NO_DATA_FOUND THEN </a:t>
            </a:r>
          </a:p>
          <a:p>
            <a:pPr marL="0" indent="0">
              <a:lnSpc>
                <a:spcPct val="120000"/>
              </a:lnSpc>
              <a:spcBef>
                <a:spcPts val="0"/>
              </a:spcBef>
              <a:buNone/>
            </a:pPr>
            <a:r>
              <a:rPr lang="fr-BE" altLang="fr-FR" sz="2900" b="1" dirty="0" smtClean="0">
                <a:latin typeface="Courier New" panose="02070309020205020404" pitchFamily="49" charset="0"/>
                <a:ea typeface="Verdana" pitchFamily="34" charset="0"/>
                <a:cs typeface="Courier New" panose="02070309020205020404" pitchFamily="49" charset="0"/>
              </a:rPr>
              <a:t>    DBMS_OUTPUT.PUT_LINE </a:t>
            </a:r>
            <a:r>
              <a:rPr lang="fr-BE" altLang="fr-FR" sz="2900" b="1" dirty="0">
                <a:latin typeface="Courier New" panose="02070309020205020404" pitchFamily="49" charset="0"/>
                <a:ea typeface="Verdana" pitchFamily="34" charset="0"/>
                <a:cs typeface="Courier New" panose="02070309020205020404" pitchFamily="49" charset="0"/>
              </a:rPr>
              <a:t>('Aucun employé trouvé'); </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smtClean="0">
                <a:solidFill>
                  <a:srgbClr val="FF0000"/>
                </a:solidFill>
                <a:latin typeface="Courier New" panose="02070309020205020404" pitchFamily="49" charset="0"/>
                <a:ea typeface="Verdana" pitchFamily="34" charset="0"/>
                <a:cs typeface="Courier New" panose="02070309020205020404" pitchFamily="49" charset="0"/>
              </a:rPr>
              <a:t>RETURN </a:t>
            </a:r>
            <a:r>
              <a:rPr lang="fr-BE" altLang="fr-FR" sz="2900" b="1" dirty="0">
                <a:latin typeface="Courier New" panose="02070309020205020404" pitchFamily="49" charset="0"/>
                <a:ea typeface="Verdana" pitchFamily="34" charset="0"/>
                <a:cs typeface="Courier New" panose="02070309020205020404" pitchFamily="49" charset="0"/>
              </a:rPr>
              <a:t>NULL;</a:t>
            </a:r>
          </a:p>
          <a:p>
            <a:pPr marL="0" indent="0">
              <a:lnSpc>
                <a:spcPct val="120000"/>
              </a:lnSpc>
              <a:spcBef>
                <a:spcPts val="0"/>
              </a:spcBef>
              <a:buNone/>
            </a:pPr>
            <a:r>
              <a:rPr lang="fr-BE" altLang="fr-FR" sz="2900" b="1" dirty="0" smtClean="0">
                <a:latin typeface="Courier New" panose="02070309020205020404" pitchFamily="49" charset="0"/>
                <a:ea typeface="Verdana" pitchFamily="34" charset="0"/>
                <a:cs typeface="Courier New" panose="02070309020205020404" pitchFamily="49" charset="0"/>
              </a:rPr>
              <a:t>  WHEN </a:t>
            </a:r>
            <a:r>
              <a:rPr lang="fr-BE" altLang="fr-FR" sz="2900" b="1" dirty="0">
                <a:latin typeface="Courier New" panose="02070309020205020404" pitchFamily="49" charset="0"/>
                <a:ea typeface="Verdana" pitchFamily="34" charset="0"/>
                <a:cs typeface="Courier New" panose="02070309020205020404" pitchFamily="49" charset="0"/>
              </a:rPr>
              <a:t>OTHERS THEN</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smtClean="0">
                <a:latin typeface="Courier New" panose="02070309020205020404" pitchFamily="49" charset="0"/>
                <a:ea typeface="Verdana" pitchFamily="34" charset="0"/>
                <a:cs typeface="Courier New" panose="02070309020205020404" pitchFamily="49" charset="0"/>
              </a:rPr>
              <a:t>  DBMS_OUTPUT.PUT_LINE</a:t>
            </a:r>
            <a:r>
              <a:rPr lang="fr-BE" altLang="fr-FR" sz="2900" b="1" dirty="0">
                <a:latin typeface="Courier New" panose="02070309020205020404" pitchFamily="49" charset="0"/>
                <a:ea typeface="Verdana" pitchFamily="34" charset="0"/>
                <a:cs typeface="Courier New" panose="02070309020205020404" pitchFamily="49" charset="0"/>
              </a:rPr>
              <a:t>('ERREUR : '|| SQLCODE || SQLERRM);</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smtClean="0">
                <a:solidFill>
                  <a:srgbClr val="FF0000"/>
                </a:solidFill>
                <a:latin typeface="Courier New" panose="02070309020205020404" pitchFamily="49" charset="0"/>
                <a:ea typeface="Verdana" pitchFamily="34" charset="0"/>
                <a:cs typeface="Courier New" panose="02070309020205020404" pitchFamily="49" charset="0"/>
              </a:rPr>
              <a:t>RETURN</a:t>
            </a:r>
            <a:r>
              <a:rPr lang="fr-BE" altLang="fr-FR" sz="2900" b="1" dirty="0" smtClean="0">
                <a:latin typeface="Courier New" panose="02070309020205020404" pitchFamily="49" charset="0"/>
                <a:ea typeface="Verdana" pitchFamily="34" charset="0"/>
                <a:cs typeface="Courier New" panose="02070309020205020404" pitchFamily="49" charset="0"/>
              </a:rPr>
              <a:t> </a:t>
            </a:r>
            <a:r>
              <a:rPr lang="fr-BE" altLang="fr-FR" sz="2900" b="1" dirty="0">
                <a:latin typeface="Courier New" panose="02070309020205020404" pitchFamily="49" charset="0"/>
                <a:ea typeface="Verdana" pitchFamily="34" charset="0"/>
                <a:cs typeface="Courier New" panose="02070309020205020404" pitchFamily="49" charset="0"/>
              </a:rPr>
              <a:t>NULL;</a:t>
            </a:r>
          </a:p>
          <a:p>
            <a:pPr marL="0" indent="0">
              <a:lnSpc>
                <a:spcPct val="120000"/>
              </a:lnSpc>
              <a:spcBef>
                <a:spcPts val="0"/>
              </a:spcBef>
              <a:buNone/>
            </a:pPr>
            <a:r>
              <a:rPr lang="fr-BE" altLang="fr-FR" sz="3600" b="1" dirty="0">
                <a:solidFill>
                  <a:schemeClr val="bg2">
                    <a:lumMod val="50000"/>
                  </a:schemeClr>
                </a:solidFill>
                <a:latin typeface="Courier New" panose="02070309020205020404" pitchFamily="49" charset="0"/>
                <a:cs typeface="Courier New" panose="02070309020205020404" pitchFamily="49" charset="0"/>
              </a:rPr>
              <a:t>END</a:t>
            </a:r>
            <a:r>
              <a:rPr lang="fr-BE" altLang="fr-FR" sz="2500" b="1" dirty="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2500" b="1" dirty="0">
                <a:solidFill>
                  <a:srgbClr val="00CCFF"/>
                </a:solidFill>
                <a:latin typeface="Courier New" panose="02070309020205020404" pitchFamily="49" charset="0"/>
                <a:ea typeface="Verdana" pitchFamily="34" charset="0"/>
                <a:cs typeface="Courier New" panose="02070309020205020404" pitchFamily="49" charset="0"/>
              </a:rPr>
              <a:t>Rechercher</a:t>
            </a:r>
            <a:r>
              <a:rPr lang="fr-BE" altLang="fr-FR" sz="2500" b="1" dirty="0" smtClean="0">
                <a:solidFill>
                  <a:srgbClr val="FF0000"/>
                </a:solidFill>
                <a:latin typeface="Courier New" panose="02070309020205020404" pitchFamily="49" charset="0"/>
                <a:ea typeface="Verdana" pitchFamily="34" charset="0"/>
                <a:cs typeface="Courier New" panose="02070309020205020404" pitchFamily="49" charset="0"/>
              </a:rPr>
              <a:t>;</a:t>
            </a:r>
            <a:endParaRPr lang="fr-BE" altLang="fr-FR" sz="2500" b="1" dirty="0">
              <a:solidFill>
                <a:srgbClr val="FF0000"/>
              </a:solidFill>
              <a:latin typeface="Courier New" panose="02070309020205020404" pitchFamily="49" charset="0"/>
              <a:ea typeface="Verdana" pitchFamily="34"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2. CREATE FUNCTION</a:t>
            </a:r>
            <a:endParaRPr lang="fr-BE" dirty="0"/>
          </a:p>
        </p:txBody>
      </p:sp>
    </p:spTree>
    <p:extLst>
      <p:ext uri="{BB962C8B-B14F-4D97-AF65-F5344CB8AC3E}">
        <p14:creationId xmlns:p14="http://schemas.microsoft.com/office/powerpoint/2010/main" val="4061686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2. CREATE FUNCTION</a:t>
            </a:r>
            <a:endParaRPr lang="fr-BE" sz="3200" dirty="0"/>
          </a:p>
        </p:txBody>
      </p:sp>
      <p:sp>
        <p:nvSpPr>
          <p:cNvPr id="3" name="Espace réservé du contenu 2"/>
          <p:cNvSpPr>
            <a:spLocks noGrp="1"/>
          </p:cNvSpPr>
          <p:nvPr>
            <p:ph idx="1"/>
          </p:nvPr>
        </p:nvSpPr>
        <p:spPr>
          <a:xfrm>
            <a:off x="961900" y="2042555"/>
            <a:ext cx="7315201" cy="4180115"/>
          </a:xfrm>
        </p:spPr>
        <p:txBody>
          <a:bodyPr anchor="ctr">
            <a:normAutofit/>
          </a:bodyPr>
          <a:lstStyle/>
          <a:p>
            <a:pPr>
              <a:buNone/>
            </a:pPr>
            <a:r>
              <a:rPr lang="fr-FR" alt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Compilation</a:t>
            </a:r>
            <a:endParaRPr lang="fr-FR" altLang="fr-FR" b="1" dirty="0"/>
          </a:p>
          <a:p>
            <a:pPr marL="0" indent="0">
              <a:buNone/>
            </a:pPr>
            <a:endParaRPr lang="fr-BE" altLang="fr-FR" b="1" dirty="0" smtClean="0">
              <a:cs typeface="Courier New" panose="02070309020205020404" pitchFamily="49" charset="0"/>
            </a:endParaRPr>
          </a:p>
          <a:p>
            <a:pPr marL="0" indent="0">
              <a:buNone/>
            </a:pPr>
            <a:r>
              <a:rPr lang="fr-BE" altLang="fr-FR" sz="2000" b="1" dirty="0" smtClean="0">
                <a:cs typeface="Courier New" panose="02070309020205020404" pitchFamily="49" charset="0"/>
              </a:rPr>
              <a:t>La compilation d'une fonction se fait de la même manière qu'une procédure, aussi bien en SQL Plus qu'en SQL </a:t>
            </a:r>
            <a:r>
              <a:rPr lang="fr-BE" altLang="fr-FR" sz="2000" b="1" dirty="0" err="1" smtClean="0">
                <a:cs typeface="Courier New" panose="02070309020205020404" pitchFamily="49" charset="0"/>
              </a:rPr>
              <a:t>Developer</a:t>
            </a:r>
            <a:endParaRPr lang="fr-BE" altLang="fr-FR" sz="2000" b="1"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2. CREATE FUNCTION</a:t>
            </a:r>
            <a:endParaRPr lang="fr-BE" dirty="0"/>
          </a:p>
        </p:txBody>
      </p:sp>
    </p:spTree>
    <p:extLst>
      <p:ext uri="{BB962C8B-B14F-4D97-AF65-F5344CB8AC3E}">
        <p14:creationId xmlns:p14="http://schemas.microsoft.com/office/powerpoint/2010/main" val="4252919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Aperçu du contenu du cours</a:t>
            </a:r>
            <a:endParaRPr lang="fr-BE" dirty="0"/>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smtClean="0"/>
              <a:t>Concepts de base</a:t>
            </a:r>
          </a:p>
          <a:p>
            <a:pPr marL="514350" indent="-514350">
              <a:buFont typeface="+mj-lt"/>
              <a:buAutoNum type="arabicPeriod"/>
            </a:pPr>
            <a:r>
              <a:rPr lang="fr-BE" dirty="0" smtClean="0"/>
              <a:t>Modèle relationnel</a:t>
            </a:r>
          </a:p>
          <a:p>
            <a:pPr marL="514350" indent="-514350">
              <a:buFont typeface="+mj-lt"/>
              <a:buAutoNum type="arabicPeriod"/>
            </a:pPr>
            <a:r>
              <a:rPr lang="fr-BE" dirty="0" smtClean="0"/>
              <a:t>Langage de définition des données - LDD</a:t>
            </a:r>
          </a:p>
          <a:p>
            <a:pPr marL="514350" indent="-514350">
              <a:buFont typeface="+mj-lt"/>
              <a:buAutoNum type="arabicPeriod"/>
            </a:pPr>
            <a:r>
              <a:rPr lang="fr-BE" dirty="0" smtClean="0"/>
              <a:t>Langage de manipulation des données - LMD</a:t>
            </a:r>
          </a:p>
          <a:p>
            <a:pPr marL="514350" indent="-514350">
              <a:buFont typeface="+mj-lt"/>
              <a:buAutoNum type="arabicPeriod"/>
            </a:pPr>
            <a:r>
              <a:rPr lang="fr-BE" dirty="0" smtClean="0"/>
              <a:t>Transactions et accès concurrents – LCD</a:t>
            </a:r>
          </a:p>
          <a:p>
            <a:pPr marL="514350" indent="-514350">
              <a:buFont typeface="+mj-lt"/>
              <a:buAutoNum type="arabicPeriod"/>
            </a:pPr>
            <a:r>
              <a:rPr lang="fr-BE" dirty="0" smtClean="0"/>
              <a:t>Confidentialité des données</a:t>
            </a:r>
          </a:p>
          <a:p>
            <a:pPr marL="514350" indent="-514350">
              <a:buFont typeface="+mj-lt"/>
              <a:buAutoNum type="arabicPeriod"/>
            </a:pPr>
            <a:r>
              <a:rPr lang="fr-BE" dirty="0" smtClean="0"/>
              <a:t>Vues</a:t>
            </a:r>
          </a:p>
          <a:p>
            <a:pPr marL="514350" indent="-514350">
              <a:buFont typeface="+mj-lt"/>
              <a:buAutoNum type="arabicPeriod"/>
            </a:pPr>
            <a:r>
              <a:rPr lang="fr-BE" dirty="0" smtClean="0"/>
              <a:t>Contraintes d'intégrité et déclencheurs</a:t>
            </a:r>
          </a:p>
          <a:p>
            <a:pPr marL="514350" indent="-514350">
              <a:buFont typeface="+mj-lt"/>
              <a:buAutoNum type="arabicPeriod"/>
            </a:pPr>
            <a:r>
              <a:rPr lang="fr-BE" smtClean="0"/>
              <a:t>PL-SQL</a:t>
            </a:r>
            <a:endParaRPr lang="fr-BE" dirty="0" smtClean="0"/>
          </a:p>
        </p:txBody>
      </p:sp>
      <p:sp>
        <p:nvSpPr>
          <p:cNvPr id="5" name="Espace réservé du pied de page 4"/>
          <p:cNvSpPr>
            <a:spLocks noGrp="1"/>
          </p:cNvSpPr>
          <p:nvPr>
            <p:ph type="ftr" sz="quarter" idx="11"/>
          </p:nvPr>
        </p:nvSpPr>
        <p:spPr/>
        <p:txBody>
          <a:bodyPr/>
          <a:lstStyle/>
          <a:p>
            <a:r>
              <a:rPr lang="fr-BE" smtClean="0"/>
              <a:t>Système de Gestion de Base de Données</a:t>
            </a:r>
            <a:endParaRPr lang="fr-BE"/>
          </a:p>
        </p:txBody>
      </p:sp>
    </p:spTree>
    <p:extLst>
      <p:ext uri="{BB962C8B-B14F-4D97-AF65-F5344CB8AC3E}">
        <p14:creationId xmlns:p14="http://schemas.microsoft.com/office/powerpoint/2010/main" val="3746285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2. CREATE FUNCTION</a:t>
            </a:r>
            <a:endParaRPr lang="fr-BE" sz="3200" dirty="0"/>
          </a:p>
        </p:txBody>
      </p:sp>
      <p:sp>
        <p:nvSpPr>
          <p:cNvPr id="3" name="Espace réservé du contenu 2"/>
          <p:cNvSpPr>
            <a:spLocks noGrp="1"/>
          </p:cNvSpPr>
          <p:nvPr>
            <p:ph idx="1"/>
          </p:nvPr>
        </p:nvSpPr>
        <p:spPr>
          <a:xfrm>
            <a:off x="522514" y="1959429"/>
            <a:ext cx="8205850" cy="4488872"/>
          </a:xfrm>
        </p:spPr>
        <p:txBody>
          <a:bodyPr anchor="ctr">
            <a:normAutofit fontScale="77500" lnSpcReduction="20000"/>
          </a:bodyPr>
          <a:lstStyle/>
          <a:p>
            <a:pPr>
              <a:buNone/>
            </a:pPr>
            <a:r>
              <a:rPr lang="fr-FR" altLang="fr-FR"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Exécuter une </a:t>
            </a:r>
            <a:r>
              <a:rPr lang="fr-FR" altLang="fr-FR" sz="31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fonction : </a:t>
            </a:r>
            <a:endParaRPr lang="fr-FR" altLang="fr-FR"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endParaRPr>
          </a:p>
          <a:p>
            <a:pPr>
              <a:buNone/>
            </a:pPr>
            <a:endParaRPr lang="fr-FR" altLang="fr-FR" sz="1800" b="1" dirty="0"/>
          </a:p>
          <a:p>
            <a:pPr>
              <a:buNone/>
            </a:pPr>
            <a:r>
              <a:rPr lang="en-US" altLang="fr-FR" sz="2100" b="1" dirty="0">
                <a:latin typeface="Courier New" panose="02070309020205020404" pitchFamily="49" charset="0"/>
                <a:cs typeface="Courier New" panose="02070309020205020404" pitchFamily="49" charset="0"/>
              </a:rPr>
              <a:t>SET SERVEROUTPUT ON</a:t>
            </a:r>
          </a:p>
          <a:p>
            <a:pPr>
              <a:buNone/>
            </a:pPr>
            <a:r>
              <a:rPr lang="en-US" altLang="fr-FR" sz="2100" b="1" dirty="0" smtClean="0">
                <a:latin typeface="Courier New" panose="02070309020205020404" pitchFamily="49" charset="0"/>
                <a:cs typeface="Courier New" panose="02070309020205020404" pitchFamily="49" charset="0"/>
              </a:rPr>
              <a:t>DECLARE</a:t>
            </a:r>
          </a:p>
          <a:p>
            <a:pPr>
              <a:buNone/>
            </a:pPr>
            <a:r>
              <a:rPr lang="en-US" altLang="fr-FR" sz="2100" b="1" dirty="0">
                <a:latin typeface="Courier New" panose="02070309020205020404" pitchFamily="49" charset="0"/>
                <a:cs typeface="Courier New" panose="02070309020205020404" pitchFamily="49" charset="0"/>
              </a:rPr>
              <a:t> </a:t>
            </a:r>
            <a:r>
              <a:rPr lang="en-US" altLang="fr-FR" sz="2100" b="1" dirty="0" smtClean="0">
                <a:latin typeface="Courier New" panose="02070309020205020404" pitchFamily="49" charset="0"/>
                <a:cs typeface="Courier New" panose="02070309020205020404" pitchFamily="49" charset="0"/>
              </a:rPr>
              <a:t> </a:t>
            </a:r>
            <a:r>
              <a:rPr lang="en-US" altLang="fr-FR" sz="2100" b="1" dirty="0" err="1" smtClean="0">
                <a:latin typeface="Courier New" panose="02070309020205020404" pitchFamily="49" charset="0"/>
                <a:cs typeface="Courier New" panose="02070309020205020404" pitchFamily="49" charset="0"/>
              </a:rPr>
              <a:t>UnEmploye</a:t>
            </a:r>
            <a:r>
              <a:rPr lang="en-US" altLang="fr-FR" sz="2100" b="1" dirty="0" smtClean="0">
                <a:latin typeface="Courier New" panose="02070309020205020404" pitchFamily="49" charset="0"/>
                <a:cs typeface="Courier New" panose="02070309020205020404" pitchFamily="49" charset="0"/>
              </a:rPr>
              <a:t> </a:t>
            </a:r>
            <a:r>
              <a:rPr lang="en-US" altLang="fr-FR" sz="2100" b="1" dirty="0" err="1" smtClean="0">
                <a:latin typeface="Courier New" panose="02070309020205020404" pitchFamily="49" charset="0"/>
                <a:cs typeface="Courier New" panose="02070309020205020404" pitchFamily="49" charset="0"/>
              </a:rPr>
              <a:t>Employes%ROWTYPE</a:t>
            </a:r>
            <a:r>
              <a:rPr lang="en-US" altLang="fr-FR" sz="2100" b="1" dirty="0" smtClean="0">
                <a:latin typeface="Courier New" panose="02070309020205020404" pitchFamily="49" charset="0"/>
                <a:cs typeface="Courier New" panose="02070309020205020404" pitchFamily="49" charset="0"/>
              </a:rPr>
              <a:t>;</a:t>
            </a:r>
          </a:p>
          <a:p>
            <a:pPr>
              <a:buNone/>
            </a:pPr>
            <a:r>
              <a:rPr lang="en-US" altLang="fr-FR" sz="2100" b="1" dirty="0" smtClean="0">
                <a:latin typeface="Courier New" panose="02070309020205020404" pitchFamily="49" charset="0"/>
                <a:cs typeface="Courier New" panose="02070309020205020404" pitchFamily="49" charset="0"/>
              </a:rPr>
              <a:t>BEGIN</a:t>
            </a:r>
            <a:endParaRPr lang="en-US" altLang="fr-FR" sz="2100" b="1" dirty="0">
              <a:latin typeface="Courier New" panose="02070309020205020404" pitchFamily="49" charset="0"/>
              <a:cs typeface="Courier New" panose="02070309020205020404" pitchFamily="49" charset="0"/>
            </a:endParaRPr>
          </a:p>
          <a:p>
            <a:pPr>
              <a:buNone/>
            </a:pPr>
            <a:r>
              <a:rPr lang="en-US" altLang="fr-FR" sz="2100" b="1" dirty="0">
                <a:latin typeface="Courier New" panose="02070309020205020404" pitchFamily="49" charset="0"/>
                <a:cs typeface="Courier New" panose="02070309020205020404" pitchFamily="49" charset="0"/>
              </a:rPr>
              <a:t>  </a:t>
            </a:r>
            <a:r>
              <a:rPr lang="en-US" altLang="fr-FR" sz="2100" b="1" dirty="0" err="1" smtClean="0">
                <a:latin typeface="Courier New" panose="02070309020205020404" pitchFamily="49" charset="0"/>
                <a:cs typeface="Courier New" panose="02070309020205020404" pitchFamily="49" charset="0"/>
              </a:rPr>
              <a:t>UnEmploye</a:t>
            </a:r>
            <a:r>
              <a:rPr lang="en-US" altLang="fr-FR" sz="2100" b="1" dirty="0" smtClean="0">
                <a:latin typeface="Courier New" panose="02070309020205020404" pitchFamily="49" charset="0"/>
                <a:cs typeface="Courier New" panose="02070309020205020404" pitchFamily="49" charset="0"/>
              </a:rPr>
              <a:t> := </a:t>
            </a:r>
            <a:r>
              <a:rPr lang="en-US" altLang="fr-FR" sz="2100" b="1" dirty="0" err="1" smtClean="0">
                <a:solidFill>
                  <a:schemeClr val="bg2">
                    <a:lumMod val="50000"/>
                  </a:schemeClr>
                </a:solidFill>
                <a:latin typeface="Courier New" panose="02070309020205020404" pitchFamily="49" charset="0"/>
                <a:cs typeface="Courier New" panose="02070309020205020404" pitchFamily="49" charset="0"/>
              </a:rPr>
              <a:t>Rechercher</a:t>
            </a:r>
            <a:r>
              <a:rPr lang="en-US" altLang="fr-FR" sz="2100" b="1" dirty="0" smtClean="0">
                <a:solidFill>
                  <a:schemeClr val="bg2">
                    <a:lumMod val="50000"/>
                  </a:schemeClr>
                </a:solidFill>
                <a:latin typeface="Courier New" panose="02070309020205020404" pitchFamily="49" charset="0"/>
                <a:cs typeface="Courier New" panose="02070309020205020404" pitchFamily="49" charset="0"/>
              </a:rPr>
              <a:t> </a:t>
            </a:r>
            <a:r>
              <a:rPr lang="en-US" altLang="fr-FR" sz="2100" b="1" dirty="0">
                <a:latin typeface="Courier New" panose="02070309020205020404" pitchFamily="49" charset="0"/>
                <a:cs typeface="Courier New" panose="02070309020205020404" pitchFamily="49" charset="0"/>
              </a:rPr>
              <a:t>('121212</a:t>
            </a:r>
            <a:r>
              <a:rPr lang="en-US" altLang="fr-FR" sz="2100" b="1" dirty="0" smtClean="0">
                <a:latin typeface="Courier New" panose="02070309020205020404" pitchFamily="49" charset="0"/>
                <a:cs typeface="Courier New" panose="02070309020205020404" pitchFamily="49" charset="0"/>
              </a:rPr>
              <a:t>');</a:t>
            </a:r>
          </a:p>
          <a:p>
            <a:pPr>
              <a:buNone/>
            </a:pPr>
            <a:r>
              <a:rPr lang="en-US" altLang="fr-FR" sz="2100" b="1" dirty="0">
                <a:latin typeface="Courier New" panose="02070309020205020404" pitchFamily="49" charset="0"/>
                <a:cs typeface="Courier New" panose="02070309020205020404" pitchFamily="49" charset="0"/>
              </a:rPr>
              <a:t> </a:t>
            </a:r>
            <a:r>
              <a:rPr lang="en-US" altLang="fr-FR" sz="2100" b="1" dirty="0" smtClean="0">
                <a:latin typeface="Courier New" panose="02070309020205020404" pitchFamily="49" charset="0"/>
                <a:cs typeface="Courier New" panose="02070309020205020404" pitchFamily="49" charset="0"/>
              </a:rPr>
              <a:t> DBMS_OUTPUT.PUT_LINE ('Nom : ' || </a:t>
            </a:r>
            <a:r>
              <a:rPr lang="en-US" altLang="fr-FR" sz="2100" b="1" dirty="0" err="1" smtClean="0">
                <a:latin typeface="Courier New" panose="02070309020205020404" pitchFamily="49" charset="0"/>
                <a:cs typeface="Courier New" panose="02070309020205020404" pitchFamily="49" charset="0"/>
              </a:rPr>
              <a:t>UnEmploye.Nom</a:t>
            </a:r>
            <a:r>
              <a:rPr lang="en-US" altLang="fr-FR" sz="2100" b="1" dirty="0" smtClean="0">
                <a:latin typeface="Courier New" panose="02070309020205020404" pitchFamily="49" charset="0"/>
                <a:cs typeface="Courier New" panose="02070309020205020404" pitchFamily="49" charset="0"/>
              </a:rPr>
              <a:t>);</a:t>
            </a:r>
            <a:endParaRPr lang="en-US" altLang="fr-FR" sz="2100" b="1" dirty="0">
              <a:latin typeface="Courier New" panose="02070309020205020404" pitchFamily="49" charset="0"/>
              <a:cs typeface="Courier New" panose="02070309020205020404" pitchFamily="49" charset="0"/>
            </a:endParaRPr>
          </a:p>
          <a:p>
            <a:pPr>
              <a:buNone/>
            </a:pPr>
            <a:r>
              <a:rPr lang="en-US" altLang="fr-FR" sz="2100" b="1" dirty="0">
                <a:latin typeface="Courier New" panose="02070309020205020404" pitchFamily="49" charset="0"/>
                <a:cs typeface="Courier New" panose="02070309020205020404" pitchFamily="49" charset="0"/>
              </a:rPr>
              <a:t>EXCEPTION</a:t>
            </a:r>
          </a:p>
          <a:p>
            <a:pPr>
              <a:buNone/>
            </a:pPr>
            <a:r>
              <a:rPr lang="en-US" altLang="fr-FR" sz="2100" b="1" dirty="0">
                <a:latin typeface="Courier New" panose="02070309020205020404" pitchFamily="49" charset="0"/>
                <a:cs typeface="Courier New" panose="02070309020205020404" pitchFamily="49" charset="0"/>
              </a:rPr>
              <a:t>  WHEN OTHERS THEN</a:t>
            </a:r>
          </a:p>
          <a:p>
            <a:pPr>
              <a:buNone/>
            </a:pPr>
            <a:r>
              <a:rPr lang="en-US" altLang="fr-FR" sz="2100" b="1" dirty="0">
                <a:latin typeface="Courier New" panose="02070309020205020404" pitchFamily="49" charset="0"/>
                <a:cs typeface="Courier New" panose="02070309020205020404" pitchFamily="49" charset="0"/>
              </a:rPr>
              <a:t>    DBMS_OUTPUT.PUT_LINE ('ERREUR : '|| SQLCODE || SQLERRM);</a:t>
            </a:r>
          </a:p>
          <a:p>
            <a:pPr>
              <a:buNone/>
            </a:pPr>
            <a:r>
              <a:rPr lang="en-US" altLang="fr-FR" sz="2100" b="1" dirty="0" smtClean="0">
                <a:latin typeface="Courier New" panose="02070309020205020404" pitchFamily="49" charset="0"/>
                <a:cs typeface="Courier New" panose="02070309020205020404" pitchFamily="49" charset="0"/>
              </a:rPr>
              <a:t>END;</a:t>
            </a:r>
            <a:endParaRPr lang="en-US" altLang="fr-FR" sz="2100" b="1" dirty="0">
              <a:latin typeface="Courier New" panose="02070309020205020404" pitchFamily="49" charset="0"/>
              <a:cs typeface="Courier New" panose="02070309020205020404" pitchFamily="49" charset="0"/>
            </a:endParaRPr>
          </a:p>
          <a:p>
            <a:pPr>
              <a:buNone/>
            </a:pPr>
            <a:r>
              <a:rPr lang="fr-FR" altLang="fr-FR" sz="2200" b="1" dirty="0"/>
              <a:t>Résultat :</a:t>
            </a:r>
            <a:r>
              <a:rPr lang="fr-FR" altLang="fr-FR" sz="3200" b="1" dirty="0"/>
              <a:t> </a:t>
            </a:r>
            <a:endParaRPr lang="fr-FR" altLang="fr-FR" sz="3200" b="1" dirty="0" smtClean="0"/>
          </a:p>
          <a:p>
            <a:pPr>
              <a:buNone/>
            </a:pPr>
            <a:r>
              <a:rPr lang="fr-BE" altLang="fr-FR" sz="2600" b="1" dirty="0"/>
              <a:t>bloc anonyme terminé</a:t>
            </a:r>
          </a:p>
          <a:p>
            <a:pPr>
              <a:buNone/>
            </a:pPr>
            <a:r>
              <a:rPr lang="fr-BE" altLang="fr-FR" sz="2600" b="1" dirty="0"/>
              <a:t>Nom : </a:t>
            </a:r>
            <a:r>
              <a:rPr lang="fr-BE" altLang="fr-FR" sz="2600" b="1" dirty="0" smtClean="0"/>
              <a:t>STALLONE</a:t>
            </a:r>
            <a:endParaRPr lang="fr-FR" altLang="fr-FR" sz="2600" b="1" dirty="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2. CREATE FUNCTION</a:t>
            </a:r>
            <a:endParaRPr lang="fr-BE" dirty="0"/>
          </a:p>
        </p:txBody>
      </p:sp>
    </p:spTree>
    <p:extLst>
      <p:ext uri="{BB962C8B-B14F-4D97-AF65-F5344CB8AC3E}">
        <p14:creationId xmlns:p14="http://schemas.microsoft.com/office/powerpoint/2010/main" val="1905595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2. CREATE FUNCTION</a:t>
            </a:r>
            <a:endParaRPr lang="fr-BE" sz="3200" dirty="0"/>
          </a:p>
        </p:txBody>
      </p:sp>
      <p:sp>
        <p:nvSpPr>
          <p:cNvPr id="3" name="Espace réservé du contenu 2"/>
          <p:cNvSpPr>
            <a:spLocks noGrp="1"/>
          </p:cNvSpPr>
          <p:nvPr>
            <p:ph idx="1"/>
          </p:nvPr>
        </p:nvSpPr>
        <p:spPr>
          <a:xfrm>
            <a:off x="522514" y="1959429"/>
            <a:ext cx="8205850" cy="4488872"/>
          </a:xfrm>
        </p:spPr>
        <p:txBody>
          <a:bodyPr anchor="ctr">
            <a:normAutofit fontScale="77500" lnSpcReduction="20000"/>
          </a:bodyPr>
          <a:lstStyle/>
          <a:p>
            <a:pPr>
              <a:buNone/>
            </a:pPr>
            <a:r>
              <a:rPr lang="fr-FR" altLang="fr-FR"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Exécuter une </a:t>
            </a:r>
            <a:r>
              <a:rPr lang="fr-FR" altLang="fr-FR" sz="31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fonction : </a:t>
            </a:r>
            <a:endParaRPr lang="fr-FR" altLang="fr-FR"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endParaRPr>
          </a:p>
          <a:p>
            <a:pPr>
              <a:buNone/>
            </a:pPr>
            <a:endParaRPr lang="fr-FR" altLang="fr-FR" sz="1800" b="1" dirty="0"/>
          </a:p>
          <a:p>
            <a:pPr>
              <a:buNone/>
            </a:pPr>
            <a:r>
              <a:rPr lang="en-US" altLang="fr-FR" sz="2100" b="1" dirty="0">
                <a:latin typeface="Courier New" panose="02070309020205020404" pitchFamily="49" charset="0"/>
                <a:cs typeface="Courier New" panose="02070309020205020404" pitchFamily="49" charset="0"/>
              </a:rPr>
              <a:t>SET SERVEROUTPUT ON</a:t>
            </a:r>
          </a:p>
          <a:p>
            <a:pPr>
              <a:buNone/>
            </a:pPr>
            <a:r>
              <a:rPr lang="en-US" altLang="fr-FR" sz="2100" b="1" dirty="0" smtClean="0">
                <a:latin typeface="Courier New" panose="02070309020205020404" pitchFamily="49" charset="0"/>
                <a:cs typeface="Courier New" panose="02070309020205020404" pitchFamily="49" charset="0"/>
              </a:rPr>
              <a:t>DECLARE</a:t>
            </a:r>
          </a:p>
          <a:p>
            <a:pPr>
              <a:buNone/>
            </a:pPr>
            <a:r>
              <a:rPr lang="en-US" altLang="fr-FR" sz="2100" b="1" dirty="0">
                <a:latin typeface="Courier New" panose="02070309020205020404" pitchFamily="49" charset="0"/>
                <a:cs typeface="Courier New" panose="02070309020205020404" pitchFamily="49" charset="0"/>
              </a:rPr>
              <a:t> </a:t>
            </a:r>
            <a:r>
              <a:rPr lang="en-US" altLang="fr-FR" sz="2100" b="1" dirty="0" smtClean="0">
                <a:latin typeface="Courier New" panose="02070309020205020404" pitchFamily="49" charset="0"/>
                <a:cs typeface="Courier New" panose="02070309020205020404" pitchFamily="49" charset="0"/>
              </a:rPr>
              <a:t> </a:t>
            </a:r>
            <a:r>
              <a:rPr lang="en-US" altLang="fr-FR" sz="2100" b="1" dirty="0" err="1" smtClean="0">
                <a:latin typeface="Courier New" panose="02070309020205020404" pitchFamily="49" charset="0"/>
                <a:cs typeface="Courier New" panose="02070309020205020404" pitchFamily="49" charset="0"/>
              </a:rPr>
              <a:t>UnEmploye</a:t>
            </a:r>
            <a:r>
              <a:rPr lang="en-US" altLang="fr-FR" sz="2100" b="1" dirty="0" smtClean="0">
                <a:latin typeface="Courier New" panose="02070309020205020404" pitchFamily="49" charset="0"/>
                <a:cs typeface="Courier New" panose="02070309020205020404" pitchFamily="49" charset="0"/>
              </a:rPr>
              <a:t> </a:t>
            </a:r>
            <a:r>
              <a:rPr lang="en-US" altLang="fr-FR" sz="2100" b="1" dirty="0" err="1" smtClean="0">
                <a:latin typeface="Courier New" panose="02070309020205020404" pitchFamily="49" charset="0"/>
                <a:cs typeface="Courier New" panose="02070309020205020404" pitchFamily="49" charset="0"/>
              </a:rPr>
              <a:t>Employes%ROWTYPE</a:t>
            </a:r>
            <a:r>
              <a:rPr lang="en-US" altLang="fr-FR" sz="2100" b="1" dirty="0" smtClean="0">
                <a:latin typeface="Courier New" panose="02070309020205020404" pitchFamily="49" charset="0"/>
                <a:cs typeface="Courier New" panose="02070309020205020404" pitchFamily="49" charset="0"/>
              </a:rPr>
              <a:t>;</a:t>
            </a:r>
          </a:p>
          <a:p>
            <a:pPr>
              <a:buNone/>
            </a:pPr>
            <a:r>
              <a:rPr lang="en-US" altLang="fr-FR" sz="2100" b="1" dirty="0" smtClean="0">
                <a:latin typeface="Courier New" panose="02070309020205020404" pitchFamily="49" charset="0"/>
                <a:cs typeface="Courier New" panose="02070309020205020404" pitchFamily="49" charset="0"/>
              </a:rPr>
              <a:t>BEGIN</a:t>
            </a:r>
            <a:endParaRPr lang="en-US" altLang="fr-FR" sz="2100" b="1" dirty="0">
              <a:latin typeface="Courier New" panose="02070309020205020404" pitchFamily="49" charset="0"/>
              <a:cs typeface="Courier New" panose="02070309020205020404" pitchFamily="49" charset="0"/>
            </a:endParaRPr>
          </a:p>
          <a:p>
            <a:pPr>
              <a:buNone/>
            </a:pPr>
            <a:r>
              <a:rPr lang="en-US" altLang="fr-FR" sz="2100" b="1" dirty="0">
                <a:latin typeface="Courier New" panose="02070309020205020404" pitchFamily="49" charset="0"/>
                <a:cs typeface="Courier New" panose="02070309020205020404" pitchFamily="49" charset="0"/>
              </a:rPr>
              <a:t>  </a:t>
            </a:r>
            <a:r>
              <a:rPr lang="en-US" altLang="fr-FR" sz="2100" b="1" dirty="0" err="1" smtClean="0">
                <a:latin typeface="Courier New" panose="02070309020205020404" pitchFamily="49" charset="0"/>
                <a:cs typeface="Courier New" panose="02070309020205020404" pitchFamily="49" charset="0"/>
              </a:rPr>
              <a:t>UnEmploye</a:t>
            </a:r>
            <a:r>
              <a:rPr lang="en-US" altLang="fr-FR" sz="2100" b="1" dirty="0" smtClean="0">
                <a:latin typeface="Courier New" panose="02070309020205020404" pitchFamily="49" charset="0"/>
                <a:cs typeface="Courier New" panose="02070309020205020404" pitchFamily="49" charset="0"/>
              </a:rPr>
              <a:t> := </a:t>
            </a:r>
            <a:r>
              <a:rPr lang="en-US" altLang="fr-FR" sz="2100" b="1" dirty="0" err="1" smtClean="0">
                <a:solidFill>
                  <a:schemeClr val="bg2">
                    <a:lumMod val="50000"/>
                  </a:schemeClr>
                </a:solidFill>
                <a:latin typeface="Courier New" panose="02070309020205020404" pitchFamily="49" charset="0"/>
                <a:cs typeface="Courier New" panose="02070309020205020404" pitchFamily="49" charset="0"/>
              </a:rPr>
              <a:t>Rechercher</a:t>
            </a:r>
            <a:r>
              <a:rPr lang="en-US" altLang="fr-FR" sz="2100" b="1" dirty="0" smtClean="0">
                <a:solidFill>
                  <a:schemeClr val="bg2">
                    <a:lumMod val="50000"/>
                  </a:schemeClr>
                </a:solidFill>
                <a:latin typeface="Courier New" panose="02070309020205020404" pitchFamily="49" charset="0"/>
                <a:cs typeface="Courier New" panose="02070309020205020404" pitchFamily="49" charset="0"/>
              </a:rPr>
              <a:t> </a:t>
            </a:r>
            <a:r>
              <a:rPr lang="en-US" altLang="fr-FR" sz="2100" b="1" dirty="0">
                <a:latin typeface="Courier New" panose="02070309020205020404" pitchFamily="49" charset="0"/>
                <a:cs typeface="Courier New" panose="02070309020205020404" pitchFamily="49" charset="0"/>
              </a:rPr>
              <a:t>(</a:t>
            </a:r>
            <a:r>
              <a:rPr lang="en-US" altLang="fr-FR" sz="2100" b="1" dirty="0" smtClean="0">
                <a:latin typeface="Courier New" panose="02070309020205020404" pitchFamily="49" charset="0"/>
                <a:cs typeface="Courier New" panose="02070309020205020404" pitchFamily="49" charset="0"/>
              </a:rPr>
              <a:t>'111111');</a:t>
            </a:r>
          </a:p>
          <a:p>
            <a:pPr>
              <a:buNone/>
            </a:pPr>
            <a:r>
              <a:rPr lang="en-US" altLang="fr-FR" sz="2100" b="1" dirty="0">
                <a:latin typeface="Courier New" panose="02070309020205020404" pitchFamily="49" charset="0"/>
                <a:cs typeface="Courier New" panose="02070309020205020404" pitchFamily="49" charset="0"/>
              </a:rPr>
              <a:t> </a:t>
            </a:r>
            <a:r>
              <a:rPr lang="en-US" altLang="fr-FR" sz="2100" b="1" dirty="0" smtClean="0">
                <a:latin typeface="Courier New" panose="02070309020205020404" pitchFamily="49" charset="0"/>
                <a:cs typeface="Courier New" panose="02070309020205020404" pitchFamily="49" charset="0"/>
              </a:rPr>
              <a:t> DBMS_OUTPUT.PUT_LINE ('Nom : ' || </a:t>
            </a:r>
            <a:r>
              <a:rPr lang="en-US" altLang="fr-FR" sz="2100" b="1" dirty="0" err="1" smtClean="0">
                <a:latin typeface="Courier New" panose="02070309020205020404" pitchFamily="49" charset="0"/>
                <a:cs typeface="Courier New" panose="02070309020205020404" pitchFamily="49" charset="0"/>
              </a:rPr>
              <a:t>UnEmploye.Nom</a:t>
            </a:r>
            <a:r>
              <a:rPr lang="en-US" altLang="fr-FR" sz="2100" b="1" dirty="0" smtClean="0">
                <a:latin typeface="Courier New" panose="02070309020205020404" pitchFamily="49" charset="0"/>
                <a:cs typeface="Courier New" panose="02070309020205020404" pitchFamily="49" charset="0"/>
              </a:rPr>
              <a:t>);</a:t>
            </a:r>
            <a:endParaRPr lang="en-US" altLang="fr-FR" sz="2100" b="1" dirty="0">
              <a:latin typeface="Courier New" panose="02070309020205020404" pitchFamily="49" charset="0"/>
              <a:cs typeface="Courier New" panose="02070309020205020404" pitchFamily="49" charset="0"/>
            </a:endParaRPr>
          </a:p>
          <a:p>
            <a:pPr>
              <a:buNone/>
            </a:pPr>
            <a:r>
              <a:rPr lang="en-US" altLang="fr-FR" sz="2100" b="1" dirty="0">
                <a:latin typeface="Courier New" panose="02070309020205020404" pitchFamily="49" charset="0"/>
                <a:cs typeface="Courier New" panose="02070309020205020404" pitchFamily="49" charset="0"/>
              </a:rPr>
              <a:t>EXCEPTION</a:t>
            </a:r>
          </a:p>
          <a:p>
            <a:pPr>
              <a:buNone/>
            </a:pPr>
            <a:r>
              <a:rPr lang="en-US" altLang="fr-FR" sz="2100" b="1" dirty="0">
                <a:latin typeface="Courier New" panose="02070309020205020404" pitchFamily="49" charset="0"/>
                <a:cs typeface="Courier New" panose="02070309020205020404" pitchFamily="49" charset="0"/>
              </a:rPr>
              <a:t>  WHEN OTHERS THEN</a:t>
            </a:r>
          </a:p>
          <a:p>
            <a:pPr>
              <a:buNone/>
            </a:pPr>
            <a:r>
              <a:rPr lang="en-US" altLang="fr-FR" sz="2100" b="1" dirty="0">
                <a:latin typeface="Courier New" panose="02070309020205020404" pitchFamily="49" charset="0"/>
                <a:cs typeface="Courier New" panose="02070309020205020404" pitchFamily="49" charset="0"/>
              </a:rPr>
              <a:t>    DBMS_OUTPUT.PUT_LINE ('ERREUR : '|| SQLCODE || SQLERRM);</a:t>
            </a:r>
          </a:p>
          <a:p>
            <a:pPr>
              <a:buNone/>
            </a:pPr>
            <a:r>
              <a:rPr lang="en-US" altLang="fr-FR" sz="2100" b="1" dirty="0">
                <a:latin typeface="Courier New" panose="02070309020205020404" pitchFamily="49" charset="0"/>
                <a:cs typeface="Courier New" panose="02070309020205020404" pitchFamily="49" charset="0"/>
              </a:rPr>
              <a:t>END </a:t>
            </a:r>
            <a:r>
              <a:rPr lang="en-US" altLang="fr-FR" sz="2100" b="1" dirty="0" err="1">
                <a:latin typeface="Courier New" panose="02070309020205020404" pitchFamily="49" charset="0"/>
                <a:cs typeface="Courier New" panose="02070309020205020404" pitchFamily="49" charset="0"/>
              </a:rPr>
              <a:t>Afficher</a:t>
            </a:r>
            <a:r>
              <a:rPr lang="en-US" altLang="fr-FR" sz="2100" b="1" dirty="0">
                <a:latin typeface="Courier New" panose="02070309020205020404" pitchFamily="49" charset="0"/>
                <a:cs typeface="Courier New" panose="02070309020205020404" pitchFamily="49" charset="0"/>
              </a:rPr>
              <a:t>;</a:t>
            </a:r>
          </a:p>
          <a:p>
            <a:pPr>
              <a:buNone/>
            </a:pPr>
            <a:r>
              <a:rPr lang="fr-FR" altLang="fr-FR" sz="2200" b="1" dirty="0"/>
              <a:t>Résultat :</a:t>
            </a:r>
            <a:r>
              <a:rPr lang="fr-FR" altLang="fr-FR" sz="3200" b="1" dirty="0"/>
              <a:t> </a:t>
            </a:r>
            <a:endParaRPr lang="fr-FR" altLang="fr-FR" sz="3200" b="1" dirty="0" smtClean="0"/>
          </a:p>
          <a:p>
            <a:pPr>
              <a:buNone/>
            </a:pPr>
            <a:r>
              <a:rPr lang="fr-BE" altLang="fr-FR" sz="2600" b="1" dirty="0"/>
              <a:t>bloc anonyme terminé</a:t>
            </a:r>
          </a:p>
          <a:p>
            <a:pPr>
              <a:buNone/>
            </a:pPr>
            <a:r>
              <a:rPr lang="fr-BE" altLang="fr-FR" sz="2600" b="1" dirty="0"/>
              <a:t>Aucun employé trouvé</a:t>
            </a:r>
          </a:p>
          <a:p>
            <a:pPr>
              <a:buNone/>
            </a:pPr>
            <a:r>
              <a:rPr lang="fr-BE" altLang="fr-FR" sz="2600" b="1" dirty="0"/>
              <a:t>Nom :</a:t>
            </a:r>
            <a:endParaRPr lang="fr-FR" altLang="fr-FR" sz="2600" b="1" dirty="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2. CREATE FUNCTION</a:t>
            </a:r>
            <a:endParaRPr lang="fr-BE" dirty="0"/>
          </a:p>
        </p:txBody>
      </p:sp>
    </p:spTree>
    <p:extLst>
      <p:ext uri="{BB962C8B-B14F-4D97-AF65-F5344CB8AC3E}">
        <p14:creationId xmlns:p14="http://schemas.microsoft.com/office/powerpoint/2010/main" val="1102393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2260" y="720000"/>
            <a:ext cx="7995684" cy="1143000"/>
          </a:xfrm>
        </p:spPr>
        <p:txBody>
          <a:bodyPr>
            <a:noAutofit/>
          </a:bodyPr>
          <a:lstStyle/>
          <a:p>
            <a:pPr algn="ctr"/>
            <a:r>
              <a:rPr lang="fr-BE" sz="3600" dirty="0" err="1" smtClean="0"/>
              <a:t>Ch</a:t>
            </a:r>
            <a:r>
              <a:rPr lang="fr-BE" sz="3600" dirty="0" smtClean="0"/>
              <a:t> 7. Les procédures et les fonctions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CREATE PROCEDURE</a:t>
            </a:r>
          </a:p>
          <a:p>
            <a:pPr marL="514350" indent="-514350">
              <a:buFont typeface="+mj-lt"/>
              <a:buAutoNum type="arabicPeriod"/>
            </a:pPr>
            <a:r>
              <a:rPr lang="fr-BE" dirty="0" smtClean="0"/>
              <a:t>CREATE FUNCTION</a:t>
            </a:r>
          </a:p>
          <a:p>
            <a:pPr marL="514350" indent="-514350">
              <a:buFont typeface="+mj-lt"/>
              <a:buAutoNum type="arabicPeriod"/>
            </a:pPr>
            <a:r>
              <a:rPr lang="fr-BE" dirty="0" smtClean="0"/>
              <a:t>Utiliser les paramètres avec NOCOPY</a:t>
            </a:r>
          </a:p>
          <a:p>
            <a:pPr marL="514350" indent="-514350">
              <a:buFont typeface="+mj-lt"/>
              <a:buAutoNum type="arabicPeriod"/>
            </a:pPr>
            <a:r>
              <a:rPr lang="fr-BE" dirty="0" smtClean="0"/>
              <a:t>RAISE_APPLICATION_ERROR (</a:t>
            </a:r>
            <a:r>
              <a:rPr lang="fr-BE" dirty="0" err="1" smtClean="0"/>
              <a:t>code_erreur</a:t>
            </a:r>
            <a:r>
              <a:rPr lang="fr-BE" dirty="0" smtClean="0"/>
              <a:t>, message [, {TRUE | FALSE}]);</a:t>
            </a:r>
          </a:p>
          <a:p>
            <a:pPr marL="514350" indent="-514350">
              <a:buFont typeface="+mj-lt"/>
              <a:buAutoNum type="arabicPeriod"/>
            </a:pPr>
            <a:r>
              <a:rPr lang="fr-BE" dirty="0" smtClean="0"/>
              <a:t>Les notations nommées</a:t>
            </a:r>
          </a:p>
          <a:p>
            <a:pPr marL="514350" indent="-514350">
              <a:buFont typeface="+mj-lt"/>
              <a:buAutoNum type="arabicPeriod"/>
            </a:pPr>
            <a:r>
              <a:rPr lang="fr-BE" dirty="0" smtClean="0"/>
              <a:t>Les paramètres par </a:t>
            </a:r>
            <a:r>
              <a:rPr lang="fr-BE" dirty="0" smtClean="0"/>
              <a:t>défaut</a:t>
            </a:r>
            <a:endParaRPr lang="fr-BE" dirty="0" smtClean="0"/>
          </a:p>
        </p:txBody>
      </p:sp>
      <p:sp>
        <p:nvSpPr>
          <p:cNvPr id="5" name="Espace réservé du pied de page 4"/>
          <p:cNvSpPr>
            <a:spLocks noGrp="1"/>
          </p:cNvSpPr>
          <p:nvPr>
            <p:ph type="ftr" sz="quarter" idx="11"/>
          </p:nvPr>
        </p:nvSpPr>
        <p:spPr/>
        <p:txBody>
          <a:bodyPr/>
          <a:lstStyle/>
          <a:p>
            <a:r>
              <a:rPr lang="fr-BE" dirty="0" smtClean="0"/>
              <a:t>SGBD – PL/SQL – Chapitre 7 : Les procédures et les fonctions</a:t>
            </a:r>
            <a:endParaRPr lang="fr-BE" dirty="0"/>
          </a:p>
        </p:txBody>
      </p:sp>
    </p:spTree>
    <p:extLst>
      <p:ext uri="{BB962C8B-B14F-4D97-AF65-F5344CB8AC3E}">
        <p14:creationId xmlns:p14="http://schemas.microsoft.com/office/powerpoint/2010/main" val="15223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3. Utiliser les paramètres avec NOCOPY</a:t>
            </a:r>
            <a:endParaRPr lang="fr-BE" sz="3200" dirty="0"/>
          </a:p>
        </p:txBody>
      </p:sp>
      <p:sp>
        <p:nvSpPr>
          <p:cNvPr id="3" name="Espace réservé du contenu 2"/>
          <p:cNvSpPr>
            <a:spLocks noGrp="1"/>
          </p:cNvSpPr>
          <p:nvPr>
            <p:ph idx="1"/>
          </p:nvPr>
        </p:nvSpPr>
        <p:spPr>
          <a:xfrm>
            <a:off x="510639" y="1935677"/>
            <a:ext cx="8134597" cy="4548249"/>
          </a:xfrm>
        </p:spPr>
        <p:txBody>
          <a:bodyPr anchor="ctr">
            <a:normAutofit fontScale="85000" lnSpcReduction="20000"/>
          </a:bodyPr>
          <a:lstStyle/>
          <a:p>
            <a:pPr indent="-342900">
              <a:lnSpc>
                <a:spcPct val="120000"/>
              </a:lnSpc>
              <a:spcBef>
                <a:spcPts val="0"/>
              </a:spcBef>
              <a:buClr>
                <a:schemeClr val="bg2">
                  <a:lumMod val="50000"/>
                </a:schemeClr>
              </a:buClr>
              <a:buFont typeface="Wingdings" panose="05000000000000000000" pitchFamily="2" charset="2"/>
              <a:buChar char="Ø"/>
            </a:pPr>
            <a:r>
              <a:rPr lang="fr-FR" altLang="fr-FR" dirty="0">
                <a:solidFill>
                  <a:schemeClr val="bg2">
                    <a:lumMod val="50000"/>
                  </a:schemeClr>
                </a:solidFill>
                <a:latin typeface="Garamond" panose="02020404030301010803" pitchFamily="18" charset="0"/>
              </a:rPr>
              <a:t>Par défaut</a:t>
            </a:r>
            <a:r>
              <a:rPr lang="fr-FR" altLang="fr-FR" dirty="0">
                <a:latin typeface="Garamond" panose="02020404030301010803" pitchFamily="18" charset="0"/>
              </a:rPr>
              <a:t>, les paramètres OUT et IN OUT sont passés </a:t>
            </a:r>
            <a:r>
              <a:rPr lang="fr-FR" altLang="fr-FR" dirty="0">
                <a:solidFill>
                  <a:srgbClr val="00CCFF"/>
                </a:solidFill>
                <a:latin typeface="Garamond" panose="02020404030301010803" pitchFamily="18" charset="0"/>
              </a:rPr>
              <a:t>par valeur</a:t>
            </a:r>
            <a:r>
              <a:rPr lang="fr-FR" altLang="fr-FR" dirty="0">
                <a:solidFill>
                  <a:srgbClr val="FF0000"/>
                </a:solidFill>
                <a:latin typeface="Garamond" panose="02020404030301010803" pitchFamily="18" charset="0"/>
              </a:rPr>
              <a:t>.</a:t>
            </a:r>
            <a:r>
              <a:rPr lang="fr-FR" altLang="fr-FR" dirty="0">
                <a:latin typeface="Garamond" panose="02020404030301010803" pitchFamily="18" charset="0"/>
              </a:rPr>
              <a:t> Les valeurs sont donc copiées avant l’exécution du  sous-programme.</a:t>
            </a:r>
          </a:p>
          <a:p>
            <a:pPr indent="-342900">
              <a:lnSpc>
                <a:spcPct val="120000"/>
              </a:lnSpc>
              <a:spcBef>
                <a:spcPts val="0"/>
              </a:spcBef>
              <a:buClr>
                <a:schemeClr val="bg2">
                  <a:lumMod val="50000"/>
                </a:schemeClr>
              </a:buClr>
              <a:buFont typeface="Wingdings" panose="05000000000000000000" pitchFamily="2" charset="2"/>
              <a:buChar char="Ø"/>
            </a:pPr>
            <a:endParaRPr lang="fr-FR" altLang="fr-FR" sz="1500" dirty="0">
              <a:latin typeface="Garamond" panose="02020404030301010803" pitchFamily="18" charset="0"/>
            </a:endParaRPr>
          </a:p>
          <a:p>
            <a:pPr indent="-342900">
              <a:lnSpc>
                <a:spcPct val="120000"/>
              </a:lnSpc>
              <a:spcBef>
                <a:spcPts val="0"/>
              </a:spcBef>
              <a:buClr>
                <a:schemeClr val="bg2">
                  <a:lumMod val="50000"/>
                </a:schemeClr>
              </a:buClr>
              <a:buFont typeface="Wingdings" panose="05000000000000000000" pitchFamily="2" charset="2"/>
              <a:buChar char="Ø"/>
            </a:pPr>
            <a:r>
              <a:rPr lang="fr-FR" altLang="fr-FR" dirty="0">
                <a:latin typeface="Garamond" panose="02020404030301010803" pitchFamily="18" charset="0"/>
              </a:rPr>
              <a:t>Pendant l’exécution de celui-ci, </a:t>
            </a:r>
            <a:r>
              <a:rPr lang="fr-FR" altLang="fr-FR" dirty="0">
                <a:solidFill>
                  <a:schemeClr val="bg2">
                    <a:lumMod val="50000"/>
                  </a:schemeClr>
                </a:solidFill>
                <a:latin typeface="Garamond" panose="02020404030301010803" pitchFamily="18" charset="0"/>
              </a:rPr>
              <a:t>des variables temporaires sont créées</a:t>
            </a:r>
            <a:r>
              <a:rPr lang="fr-FR" altLang="fr-FR" dirty="0">
                <a:latin typeface="Garamond" panose="02020404030301010803" pitchFamily="18" charset="0"/>
              </a:rPr>
              <a:t> pour contenir les données des paramètres de type OUT.</a:t>
            </a:r>
          </a:p>
          <a:p>
            <a:pPr indent="-342900">
              <a:lnSpc>
                <a:spcPct val="120000"/>
              </a:lnSpc>
              <a:spcBef>
                <a:spcPts val="0"/>
              </a:spcBef>
              <a:buClr>
                <a:schemeClr val="bg2">
                  <a:lumMod val="50000"/>
                </a:schemeClr>
              </a:buClr>
              <a:buFont typeface="Wingdings" panose="05000000000000000000" pitchFamily="2" charset="2"/>
              <a:buChar char="Ø"/>
            </a:pPr>
            <a:endParaRPr lang="fr-FR" altLang="fr-FR" sz="1500" dirty="0">
              <a:latin typeface="Garamond" panose="02020404030301010803" pitchFamily="18" charset="0"/>
            </a:endParaRPr>
          </a:p>
          <a:p>
            <a:pPr indent="-342900">
              <a:lnSpc>
                <a:spcPct val="120000"/>
              </a:lnSpc>
              <a:spcBef>
                <a:spcPts val="0"/>
              </a:spcBef>
              <a:buClr>
                <a:schemeClr val="bg2">
                  <a:lumMod val="50000"/>
                </a:schemeClr>
              </a:buClr>
              <a:buFont typeface="Wingdings" panose="05000000000000000000" pitchFamily="2" charset="2"/>
              <a:buChar char="Ø"/>
            </a:pPr>
            <a:r>
              <a:rPr lang="fr-FR" altLang="fr-FR" dirty="0">
                <a:latin typeface="Garamond" panose="02020404030301010803" pitchFamily="18" charset="0"/>
              </a:rPr>
              <a:t>Si le sous-programme termine normalement son exécution, les valeurs sont alors </a:t>
            </a:r>
            <a:r>
              <a:rPr lang="fr-FR" altLang="fr-FR" dirty="0">
                <a:solidFill>
                  <a:schemeClr val="bg2">
                    <a:lumMod val="50000"/>
                  </a:schemeClr>
                </a:solidFill>
                <a:latin typeface="Garamond" panose="02020404030301010803" pitchFamily="18" charset="0"/>
              </a:rPr>
              <a:t>recopiées</a:t>
            </a:r>
            <a:r>
              <a:rPr lang="fr-FR" altLang="fr-FR" dirty="0">
                <a:solidFill>
                  <a:schemeClr val="hlink"/>
                </a:solidFill>
                <a:latin typeface="Garamond" panose="02020404030301010803" pitchFamily="18" charset="0"/>
              </a:rPr>
              <a:t> </a:t>
            </a:r>
            <a:r>
              <a:rPr lang="fr-FR" altLang="fr-FR" dirty="0">
                <a:latin typeface="Garamond" panose="02020404030301010803" pitchFamily="18" charset="0"/>
              </a:rPr>
              <a:t>dans les paramètres.</a:t>
            </a:r>
          </a:p>
          <a:p>
            <a:pPr indent="-342900">
              <a:lnSpc>
                <a:spcPct val="120000"/>
              </a:lnSpc>
              <a:spcBef>
                <a:spcPts val="0"/>
              </a:spcBef>
              <a:buClr>
                <a:schemeClr val="bg2">
                  <a:lumMod val="50000"/>
                </a:schemeClr>
              </a:buClr>
              <a:buFont typeface="Wingdings" panose="05000000000000000000" pitchFamily="2" charset="2"/>
              <a:buChar char="Ø"/>
            </a:pPr>
            <a:endParaRPr lang="fr-FR" altLang="fr-FR" sz="1500" dirty="0">
              <a:latin typeface="Garamond" panose="02020404030301010803" pitchFamily="18" charset="0"/>
            </a:endParaRPr>
          </a:p>
          <a:p>
            <a:pPr indent="-342900">
              <a:lnSpc>
                <a:spcPct val="120000"/>
              </a:lnSpc>
              <a:spcBef>
                <a:spcPts val="0"/>
              </a:spcBef>
              <a:buClr>
                <a:schemeClr val="bg2">
                  <a:lumMod val="50000"/>
                </a:schemeClr>
              </a:buClr>
              <a:buFont typeface="Wingdings" panose="05000000000000000000" pitchFamily="2" charset="2"/>
              <a:buChar char="Ø"/>
            </a:pPr>
            <a:r>
              <a:rPr lang="fr-FR" altLang="fr-FR" dirty="0">
                <a:latin typeface="Garamond" panose="02020404030301010803" pitchFamily="18" charset="0"/>
              </a:rPr>
              <a:t>Lorsque ces paramètres représentent des données volumineuses comme des collections, des records, etc…, ces copies ralentissent fortement les performances et encombrent la mémoire.</a:t>
            </a:r>
          </a:p>
          <a:p>
            <a:pPr indent="-342900">
              <a:lnSpc>
                <a:spcPct val="120000"/>
              </a:lnSpc>
              <a:spcBef>
                <a:spcPts val="0"/>
              </a:spcBef>
              <a:buClr>
                <a:schemeClr val="bg2">
                  <a:lumMod val="50000"/>
                </a:schemeClr>
              </a:buClr>
              <a:buFont typeface="Wingdings" panose="05000000000000000000" pitchFamily="2" charset="2"/>
              <a:buChar char="Ø"/>
            </a:pPr>
            <a:endParaRPr lang="fr-FR" altLang="fr-FR" sz="1500" dirty="0">
              <a:latin typeface="Garamond" panose="02020404030301010803" pitchFamily="18" charset="0"/>
            </a:endParaRPr>
          </a:p>
          <a:p>
            <a:pPr indent="-342900">
              <a:lnSpc>
                <a:spcPct val="120000"/>
              </a:lnSpc>
              <a:spcBef>
                <a:spcPts val="0"/>
              </a:spcBef>
              <a:buClr>
                <a:schemeClr val="bg2">
                  <a:lumMod val="50000"/>
                </a:schemeClr>
              </a:buClr>
              <a:buFont typeface="Wingdings" panose="05000000000000000000" pitchFamily="2" charset="2"/>
              <a:buChar char="Ø"/>
            </a:pPr>
            <a:r>
              <a:rPr lang="fr-FR" altLang="fr-FR" dirty="0">
                <a:latin typeface="Garamond" panose="02020404030301010803" pitchFamily="18" charset="0"/>
              </a:rPr>
              <a:t>Pour éviter ces inconvénients, il est possible de spécifier </a:t>
            </a:r>
            <a:r>
              <a:rPr lang="fr-FR" altLang="fr-FR" dirty="0">
                <a:solidFill>
                  <a:schemeClr val="bg2">
                    <a:lumMod val="50000"/>
                  </a:schemeClr>
                </a:solidFill>
                <a:latin typeface="Garamond" panose="02020404030301010803" pitchFamily="18" charset="0"/>
              </a:rPr>
              <a:t>NOCOPY</a:t>
            </a:r>
            <a:r>
              <a:rPr lang="fr-FR" altLang="fr-FR" dirty="0">
                <a:solidFill>
                  <a:schemeClr val="folHlink"/>
                </a:solidFill>
                <a:latin typeface="Garamond" panose="02020404030301010803" pitchFamily="18" charset="0"/>
              </a:rPr>
              <a:t> </a:t>
            </a:r>
            <a:r>
              <a:rPr lang="fr-FR" altLang="fr-FR" dirty="0">
                <a:latin typeface="Garamond" panose="02020404030301010803" pitchFamily="18" charset="0"/>
              </a:rPr>
              <a:t>qui permet au moteur PL/SQL de passer les paramètres OUT et IN OUT </a:t>
            </a:r>
            <a:r>
              <a:rPr lang="fr-FR" altLang="fr-FR" dirty="0">
                <a:solidFill>
                  <a:srgbClr val="00CCFF"/>
                </a:solidFill>
                <a:latin typeface="Garamond" panose="02020404030301010803" pitchFamily="18" charset="0"/>
              </a:rPr>
              <a:t>par référence</a:t>
            </a:r>
            <a:r>
              <a:rPr lang="fr-BE" altLang="fr-FR" dirty="0">
                <a:solidFill>
                  <a:srgbClr val="FF0000"/>
                </a:solidFill>
                <a:latin typeface="Garamond" panose="02020404030301010803" pitchFamily="18" charset="0"/>
              </a:rPr>
              <a:t> </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3</a:t>
            </a:r>
            <a:r>
              <a:rPr lang="fr-BE" dirty="0" smtClean="0"/>
              <a:t>. Utiliser les paramètres avec NOCOPY</a:t>
            </a:r>
            <a:endParaRPr lang="fr-BE" dirty="0"/>
          </a:p>
        </p:txBody>
      </p:sp>
    </p:spTree>
    <p:extLst>
      <p:ext uri="{BB962C8B-B14F-4D97-AF65-F5344CB8AC3E}">
        <p14:creationId xmlns:p14="http://schemas.microsoft.com/office/powerpoint/2010/main" val="315459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2260" y="720000"/>
            <a:ext cx="7995684" cy="1143000"/>
          </a:xfrm>
        </p:spPr>
        <p:txBody>
          <a:bodyPr>
            <a:noAutofit/>
          </a:bodyPr>
          <a:lstStyle/>
          <a:p>
            <a:pPr algn="ctr"/>
            <a:r>
              <a:rPr lang="fr-BE" sz="3600" dirty="0" err="1" smtClean="0"/>
              <a:t>Ch</a:t>
            </a:r>
            <a:r>
              <a:rPr lang="fr-BE" sz="3600" dirty="0" smtClean="0"/>
              <a:t> 7. Les procédures et les fonctions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CREATE PROCEDURE</a:t>
            </a:r>
          </a:p>
          <a:p>
            <a:pPr marL="514350" indent="-514350">
              <a:buFont typeface="+mj-lt"/>
              <a:buAutoNum type="arabicPeriod"/>
            </a:pPr>
            <a:r>
              <a:rPr lang="fr-BE" dirty="0" smtClean="0"/>
              <a:t>CREATE FUNCTION</a:t>
            </a:r>
          </a:p>
          <a:p>
            <a:pPr marL="514350" indent="-514350">
              <a:buFont typeface="+mj-lt"/>
              <a:buAutoNum type="arabicPeriod"/>
            </a:pPr>
            <a:r>
              <a:rPr lang="fr-BE" dirty="0" smtClean="0"/>
              <a:t>Utiliser les paramètres avec NOCOPY</a:t>
            </a:r>
          </a:p>
          <a:p>
            <a:pPr marL="514350" indent="-514350">
              <a:buFont typeface="+mj-lt"/>
              <a:buAutoNum type="arabicPeriod"/>
            </a:pPr>
            <a:r>
              <a:rPr lang="fr-BE" dirty="0" smtClean="0"/>
              <a:t>RAISE_APPLICATION_ERROR (</a:t>
            </a:r>
            <a:r>
              <a:rPr lang="fr-BE" dirty="0" err="1" smtClean="0"/>
              <a:t>code_erreur</a:t>
            </a:r>
            <a:r>
              <a:rPr lang="fr-BE" dirty="0" smtClean="0"/>
              <a:t>, message [, {TRUE | FALSE}]);</a:t>
            </a:r>
          </a:p>
          <a:p>
            <a:pPr marL="514350" indent="-514350">
              <a:buFont typeface="+mj-lt"/>
              <a:buAutoNum type="arabicPeriod"/>
            </a:pPr>
            <a:r>
              <a:rPr lang="fr-BE" dirty="0" smtClean="0"/>
              <a:t>Les notations nommées</a:t>
            </a:r>
          </a:p>
          <a:p>
            <a:pPr marL="514350" indent="-514350">
              <a:buFont typeface="+mj-lt"/>
              <a:buAutoNum type="arabicPeriod"/>
            </a:pPr>
            <a:r>
              <a:rPr lang="fr-BE" dirty="0" smtClean="0"/>
              <a:t>Les paramètres par </a:t>
            </a:r>
            <a:r>
              <a:rPr lang="fr-BE" dirty="0" smtClean="0"/>
              <a:t>défaut</a:t>
            </a:r>
            <a:endParaRPr lang="fr-BE" dirty="0" smtClean="0"/>
          </a:p>
        </p:txBody>
      </p:sp>
      <p:sp>
        <p:nvSpPr>
          <p:cNvPr id="5" name="Espace réservé du pied de page 4"/>
          <p:cNvSpPr>
            <a:spLocks noGrp="1"/>
          </p:cNvSpPr>
          <p:nvPr>
            <p:ph type="ftr" sz="quarter" idx="11"/>
          </p:nvPr>
        </p:nvSpPr>
        <p:spPr/>
        <p:txBody>
          <a:bodyPr/>
          <a:lstStyle/>
          <a:p>
            <a:r>
              <a:rPr lang="fr-BE" dirty="0" smtClean="0"/>
              <a:t>SGBD – PL/SQL – Chapitre 7 : Les procédures et les fonctions</a:t>
            </a:r>
            <a:endParaRPr lang="fr-BE" dirty="0"/>
          </a:p>
        </p:txBody>
      </p:sp>
    </p:spTree>
    <p:extLst>
      <p:ext uri="{BB962C8B-B14F-4D97-AF65-F5344CB8AC3E}">
        <p14:creationId xmlns:p14="http://schemas.microsoft.com/office/powerpoint/2010/main" val="15223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4. RAISE_APPLICATION_ERROR …</a:t>
            </a:r>
            <a:endParaRPr lang="fr-BE" sz="3200" dirty="0"/>
          </a:p>
        </p:txBody>
      </p:sp>
      <p:sp>
        <p:nvSpPr>
          <p:cNvPr id="3" name="Espace réservé du contenu 2"/>
          <p:cNvSpPr>
            <a:spLocks noGrp="1"/>
          </p:cNvSpPr>
          <p:nvPr>
            <p:ph idx="1"/>
          </p:nvPr>
        </p:nvSpPr>
        <p:spPr>
          <a:xfrm>
            <a:off x="1043491" y="2051999"/>
            <a:ext cx="7589870" cy="4140000"/>
          </a:xfrm>
        </p:spPr>
        <p:txBody>
          <a:bodyPr anchor="ctr">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RAISE_APPLICATION_ERROR </a:t>
            </a:r>
            <a:r>
              <a:rPr lang="fr-BE" dirty="0"/>
              <a:t>(</a:t>
            </a:r>
            <a:r>
              <a:rPr lang="fr-BE" dirty="0" err="1"/>
              <a:t>code_erreur</a:t>
            </a:r>
            <a:r>
              <a:rPr lang="fr-BE" dirty="0"/>
              <a:t>, message);</a:t>
            </a:r>
          </a:p>
          <a:p>
            <a:pPr marL="0" indent="0">
              <a:buNone/>
            </a:pP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endParaRPr>
          </a:p>
          <a:p>
            <a:pPr indent="-342900">
              <a:buFont typeface="Wingdings" panose="05000000000000000000" pitchFamily="2" charset="2"/>
              <a:buChar char="Ø"/>
            </a:pPr>
            <a:r>
              <a:rPr lang="fr-BE" dirty="0"/>
              <a:t>Définie dans DBMS_STANDARD</a:t>
            </a:r>
          </a:p>
          <a:p>
            <a:pPr indent="-342900">
              <a:buFont typeface="Wingdings" panose="05000000000000000000" pitchFamily="2" charset="2"/>
              <a:buChar char="Ø"/>
            </a:pPr>
            <a:r>
              <a:rPr lang="fr-BE" dirty="0"/>
              <a:t>Plage de codes d'erreur de -20000 à -20999</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4. RAISE_APPLICATION_ERROR</a:t>
            </a:r>
            <a:endParaRPr lang="fr-BE" dirty="0"/>
          </a:p>
        </p:txBody>
      </p:sp>
    </p:spTree>
    <p:extLst>
      <p:ext uri="{BB962C8B-B14F-4D97-AF65-F5344CB8AC3E}">
        <p14:creationId xmlns:p14="http://schemas.microsoft.com/office/powerpoint/2010/main" val="315459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4. RAISE_APPLICATION_ERROR …</a:t>
            </a:r>
            <a:endParaRPr lang="fr-BE" sz="3200" dirty="0"/>
          </a:p>
        </p:txBody>
      </p:sp>
      <p:sp>
        <p:nvSpPr>
          <p:cNvPr id="3" name="Espace réservé du contenu 2"/>
          <p:cNvSpPr>
            <a:spLocks noGrp="1"/>
          </p:cNvSpPr>
          <p:nvPr>
            <p:ph idx="1"/>
          </p:nvPr>
        </p:nvSpPr>
        <p:spPr>
          <a:xfrm>
            <a:off x="641268" y="1947553"/>
            <a:ext cx="8087095" cy="4488873"/>
          </a:xfrm>
        </p:spPr>
        <p:txBody>
          <a:bodyPr anchor="ctr">
            <a:normAutofit fontScale="55000" lnSpcReduction="20000"/>
          </a:bodyPr>
          <a:lstStyle/>
          <a:p>
            <a:pPr marL="0" indent="0">
              <a:buNone/>
            </a:pPr>
            <a:r>
              <a:rPr lang="fr-BE" sz="3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Fonction retournant un code d'erreur personnalisé</a:t>
            </a:r>
          </a:p>
          <a:p>
            <a:pPr marL="0" indent="0">
              <a:buNone/>
            </a:pPr>
            <a:endParaRPr lang="fr-BE" dirty="0"/>
          </a:p>
          <a:p>
            <a:pPr marL="0" indent="0">
              <a:lnSpc>
                <a:spcPct val="120000"/>
              </a:lnSpc>
              <a:spcBef>
                <a:spcPts val="0"/>
              </a:spcBef>
              <a:buNone/>
            </a:pPr>
            <a:r>
              <a:rPr lang="fr-BE" altLang="fr-FR" sz="2900" b="1" dirty="0">
                <a:solidFill>
                  <a:schemeClr val="bg2">
                    <a:lumMod val="50000"/>
                  </a:schemeClr>
                </a:solidFill>
                <a:latin typeface="Courier New" panose="02070309020205020404" pitchFamily="49" charset="0"/>
                <a:cs typeface="Courier New" panose="02070309020205020404" pitchFamily="49" charset="0"/>
              </a:rPr>
              <a:t>CREATE OR REPLACE FUNCTION</a:t>
            </a:r>
            <a:r>
              <a:rPr lang="fr-BE" altLang="fr-FR" sz="2900" b="1" dirty="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2900" b="1" dirty="0">
                <a:solidFill>
                  <a:srgbClr val="00CCFF"/>
                </a:solidFill>
                <a:latin typeface="Courier New" panose="02070309020205020404" pitchFamily="49" charset="0"/>
                <a:ea typeface="Verdana" pitchFamily="34" charset="0"/>
                <a:cs typeface="Courier New" panose="02070309020205020404" pitchFamily="49" charset="0"/>
              </a:rPr>
              <a:t>Rechercher</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err="1">
                <a:latin typeface="Courier New" panose="02070309020205020404" pitchFamily="49" charset="0"/>
                <a:ea typeface="Verdana" pitchFamily="34" charset="0"/>
                <a:cs typeface="Courier New" panose="02070309020205020404" pitchFamily="49" charset="0"/>
              </a:rPr>
              <a:t>NumSecu</a:t>
            </a:r>
            <a:r>
              <a:rPr lang="fr-BE" altLang="fr-FR" sz="2900" b="1" dirty="0">
                <a:latin typeface="Courier New" panose="02070309020205020404" pitchFamily="49" charset="0"/>
                <a:ea typeface="Verdana" pitchFamily="34" charset="0"/>
                <a:cs typeface="Courier New" panose="02070309020205020404" pitchFamily="49" charset="0"/>
              </a:rPr>
              <a:t> IN </a:t>
            </a:r>
            <a:r>
              <a:rPr lang="fr-BE" altLang="fr-FR" sz="2900" b="1" dirty="0" err="1">
                <a:latin typeface="Courier New" panose="02070309020205020404" pitchFamily="49" charset="0"/>
                <a:ea typeface="Verdana" pitchFamily="34" charset="0"/>
                <a:cs typeface="Courier New" panose="02070309020205020404" pitchFamily="49" charset="0"/>
              </a:rPr>
              <a:t>Employes.NumSecu%TYPE</a:t>
            </a:r>
            <a:r>
              <a:rPr lang="fr-BE" altLang="fr-FR" sz="29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RETURN </a:t>
            </a:r>
            <a:r>
              <a:rPr lang="fr-BE" altLang="fr-FR" sz="2900" b="1" dirty="0" err="1">
                <a:latin typeface="Courier New" panose="02070309020205020404" pitchFamily="49" charset="0"/>
                <a:ea typeface="Verdana" pitchFamily="34" charset="0"/>
                <a:cs typeface="Courier New" panose="02070309020205020404" pitchFamily="49" charset="0"/>
              </a:rPr>
              <a:t>Employes%ROWTYPE</a:t>
            </a:r>
            <a:endParaRPr lang="fr-BE" altLang="fr-FR" sz="29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AS</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err="1">
                <a:latin typeface="Courier New" panose="02070309020205020404" pitchFamily="49" charset="0"/>
                <a:ea typeface="Verdana" pitchFamily="34" charset="0"/>
                <a:cs typeface="Courier New" panose="02070309020205020404" pitchFamily="49" charset="0"/>
              </a:rPr>
              <a:t>UnEmploye</a:t>
            </a: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err="1">
                <a:latin typeface="Courier New" panose="02070309020205020404" pitchFamily="49" charset="0"/>
                <a:ea typeface="Verdana" pitchFamily="34" charset="0"/>
                <a:cs typeface="Courier New" panose="02070309020205020404" pitchFamily="49" charset="0"/>
              </a:rPr>
              <a:t>Employes%ROWTYPE</a:t>
            </a:r>
            <a:r>
              <a:rPr lang="fr-BE" altLang="fr-FR" sz="29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2900" b="1" dirty="0">
                <a:solidFill>
                  <a:schemeClr val="bg2">
                    <a:lumMod val="50000"/>
                  </a:schemeClr>
                </a:solidFill>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SELECT * INTO </a:t>
            </a:r>
            <a:r>
              <a:rPr lang="fr-BE" altLang="fr-FR" sz="2900" b="1" dirty="0" err="1">
                <a:latin typeface="Courier New" panose="02070309020205020404" pitchFamily="49" charset="0"/>
                <a:ea typeface="Verdana" pitchFamily="34" charset="0"/>
                <a:cs typeface="Courier New" panose="02070309020205020404" pitchFamily="49" charset="0"/>
              </a:rPr>
              <a:t>UnEmploye</a:t>
            </a:r>
            <a:r>
              <a:rPr lang="fr-BE" altLang="fr-FR" sz="2900" b="1" dirty="0">
                <a:latin typeface="Courier New" panose="02070309020205020404" pitchFamily="49" charset="0"/>
                <a:ea typeface="Verdana" pitchFamily="34" charset="0"/>
                <a:cs typeface="Courier New" panose="02070309020205020404" pitchFamily="49" charset="0"/>
              </a:rPr>
              <a:t> FROM </a:t>
            </a:r>
            <a:r>
              <a:rPr lang="fr-BE" altLang="fr-FR" sz="2900" b="1" dirty="0" err="1">
                <a:latin typeface="Courier New" panose="02070309020205020404" pitchFamily="49" charset="0"/>
                <a:ea typeface="Verdana" pitchFamily="34" charset="0"/>
                <a:cs typeface="Courier New" panose="02070309020205020404" pitchFamily="49" charset="0"/>
              </a:rPr>
              <a:t>Employes</a:t>
            </a:r>
            <a:r>
              <a:rPr lang="fr-BE" altLang="fr-FR" sz="2900" b="1" dirty="0">
                <a:latin typeface="Courier New" panose="02070309020205020404" pitchFamily="49" charset="0"/>
                <a:ea typeface="Verdana" pitchFamily="34" charset="0"/>
                <a:cs typeface="Courier New" panose="02070309020205020404" pitchFamily="49" charset="0"/>
              </a:rPr>
              <a:t> </a:t>
            </a:r>
            <a:endParaRPr lang="fr-BE" altLang="fr-FR" sz="2900" b="1" dirty="0" smtClean="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smtClean="0">
                <a:latin typeface="Courier New" panose="02070309020205020404" pitchFamily="49" charset="0"/>
                <a:ea typeface="Verdana" pitchFamily="34" charset="0"/>
                <a:cs typeface="Courier New" panose="02070309020205020404" pitchFamily="49" charset="0"/>
              </a:rPr>
              <a:t>   WHERE </a:t>
            </a:r>
            <a:r>
              <a:rPr lang="fr-BE" altLang="fr-FR" sz="2900" b="1" dirty="0" err="1">
                <a:latin typeface="Courier New" panose="02070309020205020404" pitchFamily="49" charset="0"/>
                <a:ea typeface="Verdana" pitchFamily="34" charset="0"/>
                <a:cs typeface="Courier New" panose="02070309020205020404" pitchFamily="49" charset="0"/>
              </a:rPr>
              <a:t>NumSecu</a:t>
            </a:r>
            <a:r>
              <a:rPr lang="fr-BE" altLang="fr-FR" sz="2900" b="1" dirty="0">
                <a:latin typeface="Courier New" panose="02070309020205020404" pitchFamily="49" charset="0"/>
                <a:ea typeface="Verdana" pitchFamily="34" charset="0"/>
                <a:cs typeface="Courier New" panose="02070309020205020404" pitchFamily="49" charset="0"/>
              </a:rPr>
              <a:t> = </a:t>
            </a:r>
            <a:r>
              <a:rPr lang="fr-BE" altLang="fr-FR" sz="2900" b="1" dirty="0" err="1">
                <a:latin typeface="Courier New" panose="02070309020205020404" pitchFamily="49" charset="0"/>
                <a:ea typeface="Verdana" pitchFamily="34" charset="0"/>
                <a:cs typeface="Courier New" panose="02070309020205020404" pitchFamily="49" charset="0"/>
              </a:rPr>
              <a:t>Rechercher.NumSecu</a:t>
            </a:r>
            <a:r>
              <a:rPr lang="fr-BE" altLang="fr-FR" sz="29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2900" b="1" dirty="0">
                <a:solidFill>
                  <a:srgbClr val="FF0000"/>
                </a:solidFill>
                <a:latin typeface="Courier New" panose="02070309020205020404" pitchFamily="49" charset="0"/>
                <a:ea typeface="Verdana" pitchFamily="34" charset="0"/>
                <a:cs typeface="Courier New" panose="02070309020205020404" pitchFamily="49" charset="0"/>
              </a:rPr>
              <a:t>  RETURN</a:t>
            </a: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err="1">
                <a:latin typeface="Courier New" panose="02070309020205020404" pitchFamily="49" charset="0"/>
                <a:ea typeface="Verdana" pitchFamily="34" charset="0"/>
                <a:cs typeface="Courier New" panose="02070309020205020404" pitchFamily="49" charset="0"/>
              </a:rPr>
              <a:t>UnEmploye</a:t>
            </a:r>
            <a:r>
              <a:rPr lang="fr-BE" altLang="fr-FR" sz="29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None/>
            </a:pPr>
            <a:r>
              <a:rPr lang="fr-BE" altLang="fr-FR" sz="2900" b="1" dirty="0">
                <a:solidFill>
                  <a:schemeClr val="bg2">
                    <a:lumMod val="50000"/>
                  </a:schemeClr>
                </a:solidFill>
                <a:latin typeface="Courier New" panose="02070309020205020404" pitchFamily="49" charset="0"/>
                <a:cs typeface="Courier New" panose="02070309020205020404" pitchFamily="49" charset="0"/>
              </a:rPr>
              <a:t>EXCEPTION</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WHEN NO_DATA_FOUND THEN </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smtClean="0">
                <a:latin typeface="Courier New" panose="02070309020205020404" pitchFamily="49" charset="0"/>
                <a:ea typeface="Verdana" pitchFamily="34" charset="0"/>
                <a:cs typeface="Courier New" panose="02070309020205020404" pitchFamily="49" charset="0"/>
              </a:rPr>
              <a:t>RAISE_APPLICATION_ERROR (-20001, 'Aucun </a:t>
            </a:r>
            <a:r>
              <a:rPr lang="fr-BE" altLang="fr-FR" sz="2900" b="1" dirty="0">
                <a:latin typeface="Courier New" panose="02070309020205020404" pitchFamily="49" charset="0"/>
                <a:ea typeface="Verdana" pitchFamily="34" charset="0"/>
                <a:cs typeface="Courier New" panose="02070309020205020404" pitchFamily="49" charset="0"/>
              </a:rPr>
              <a:t>employé trouvé'); </a:t>
            </a:r>
          </a:p>
          <a:p>
            <a:pPr marL="0" indent="0">
              <a:lnSpc>
                <a:spcPct val="120000"/>
              </a:lnSpc>
              <a:spcBef>
                <a:spcPts val="0"/>
              </a:spcBef>
              <a:buNone/>
            </a:pPr>
            <a:r>
              <a:rPr lang="fr-BE" altLang="fr-FR" sz="2900" b="1" dirty="0" smtClean="0">
                <a:latin typeface="Courier New" panose="02070309020205020404" pitchFamily="49" charset="0"/>
                <a:ea typeface="Verdana" pitchFamily="34" charset="0"/>
                <a:cs typeface="Courier New" panose="02070309020205020404" pitchFamily="49" charset="0"/>
              </a:rPr>
              <a:t>  WHEN </a:t>
            </a:r>
            <a:r>
              <a:rPr lang="fr-BE" altLang="fr-FR" sz="2900" b="1" dirty="0">
                <a:latin typeface="Courier New" panose="02070309020205020404" pitchFamily="49" charset="0"/>
                <a:ea typeface="Verdana" pitchFamily="34" charset="0"/>
                <a:cs typeface="Courier New" panose="02070309020205020404" pitchFamily="49" charset="0"/>
              </a:rPr>
              <a:t>OTHERS THEN</a:t>
            </a:r>
          </a:p>
          <a:p>
            <a:pPr marL="0" indent="0">
              <a:lnSpc>
                <a:spcPct val="120000"/>
              </a:lnSpc>
              <a:spcBef>
                <a:spcPts val="0"/>
              </a:spcBef>
              <a:buNone/>
            </a:pPr>
            <a:r>
              <a:rPr lang="fr-BE" altLang="fr-FR" sz="2900" b="1" dirty="0">
                <a:latin typeface="Courier New" panose="02070309020205020404" pitchFamily="49" charset="0"/>
                <a:ea typeface="Verdana" pitchFamily="34" charset="0"/>
                <a:cs typeface="Courier New" panose="02070309020205020404" pitchFamily="49" charset="0"/>
              </a:rPr>
              <a:t>    </a:t>
            </a:r>
            <a:r>
              <a:rPr lang="fr-BE" altLang="fr-FR" sz="2900" b="1" dirty="0" smtClean="0">
                <a:latin typeface="Courier New" panose="02070309020205020404" pitchFamily="49" charset="0"/>
                <a:ea typeface="Verdana" pitchFamily="34" charset="0"/>
                <a:cs typeface="Courier New" panose="02070309020205020404" pitchFamily="49" charset="0"/>
              </a:rPr>
              <a:t>RAISE;</a:t>
            </a:r>
            <a:endParaRPr lang="fr-BE" altLang="fr-FR" sz="29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None/>
            </a:pPr>
            <a:r>
              <a:rPr lang="fr-BE" altLang="fr-FR" sz="2900" b="1" dirty="0" smtClean="0">
                <a:solidFill>
                  <a:schemeClr val="bg2">
                    <a:lumMod val="50000"/>
                  </a:schemeClr>
                </a:solidFill>
                <a:latin typeface="Courier New" panose="02070309020205020404" pitchFamily="49" charset="0"/>
                <a:cs typeface="Courier New" panose="02070309020205020404" pitchFamily="49" charset="0"/>
              </a:rPr>
              <a:t>END</a:t>
            </a:r>
            <a:r>
              <a:rPr lang="fr-BE" altLang="fr-FR" sz="2900" b="1" dirty="0" smtClean="0">
                <a:solidFill>
                  <a:srgbClr val="FF0000"/>
                </a:solidFill>
                <a:latin typeface="Courier New" panose="02070309020205020404" pitchFamily="49" charset="0"/>
                <a:ea typeface="Verdana" pitchFamily="34" charset="0"/>
                <a:cs typeface="Courier New" panose="02070309020205020404" pitchFamily="49" charset="0"/>
              </a:rPr>
              <a:t> </a:t>
            </a:r>
            <a:r>
              <a:rPr lang="fr-BE" altLang="fr-FR" sz="2900" b="1" dirty="0">
                <a:solidFill>
                  <a:srgbClr val="00CCFF"/>
                </a:solidFill>
                <a:latin typeface="Courier New" panose="02070309020205020404" pitchFamily="49" charset="0"/>
                <a:ea typeface="Verdana" pitchFamily="34" charset="0"/>
                <a:cs typeface="Courier New" panose="02070309020205020404" pitchFamily="49" charset="0"/>
              </a:rPr>
              <a:t>Rechercher</a:t>
            </a:r>
            <a:r>
              <a:rPr lang="fr-BE" altLang="fr-FR" sz="2900" b="1" dirty="0">
                <a:solidFill>
                  <a:srgbClr val="FF0000"/>
                </a:solidFill>
                <a:latin typeface="Courier New" panose="02070309020205020404" pitchFamily="49" charset="0"/>
                <a:ea typeface="Verdana" pitchFamily="34" charset="0"/>
                <a:cs typeface="Courier New" panose="02070309020205020404" pitchFamily="49" charset="0"/>
              </a:rPr>
              <a:t>;</a:t>
            </a:r>
            <a:endParaRPr lang="fr-BE" sz="2900" dirty="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4. RAISE_APPLICATION_ERROR</a:t>
            </a:r>
            <a:endParaRPr lang="fr-BE" dirty="0"/>
          </a:p>
        </p:txBody>
      </p:sp>
    </p:spTree>
    <p:extLst>
      <p:ext uri="{BB962C8B-B14F-4D97-AF65-F5344CB8AC3E}">
        <p14:creationId xmlns:p14="http://schemas.microsoft.com/office/powerpoint/2010/main" val="2194264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4. RAISE_APPLICATION_ERROR …</a:t>
            </a:r>
            <a:endParaRPr lang="fr-BE" sz="3200" dirty="0"/>
          </a:p>
        </p:txBody>
      </p:sp>
      <p:sp>
        <p:nvSpPr>
          <p:cNvPr id="3" name="Espace réservé du contenu 2"/>
          <p:cNvSpPr>
            <a:spLocks noGrp="1"/>
          </p:cNvSpPr>
          <p:nvPr>
            <p:ph idx="1"/>
          </p:nvPr>
        </p:nvSpPr>
        <p:spPr>
          <a:xfrm>
            <a:off x="641268" y="1947553"/>
            <a:ext cx="8087095" cy="4488873"/>
          </a:xfrm>
        </p:spPr>
        <p:txBody>
          <a:bodyPr anchor="ctr">
            <a:normAutofit fontScale="55000" lnSpcReduction="20000"/>
          </a:bodyPr>
          <a:lstStyle/>
          <a:p>
            <a:pPr marL="0" indent="0">
              <a:buNone/>
            </a:pPr>
            <a:r>
              <a:rPr lang="fr-BE" sz="3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Appel de cette nouvelle fonction :</a:t>
            </a:r>
          </a:p>
          <a:p>
            <a:pPr marL="0" indent="0">
              <a:buNone/>
            </a:pPr>
            <a:endParaRPr lang="fr-BE" dirty="0"/>
          </a:p>
          <a:p>
            <a:pPr>
              <a:buNone/>
            </a:pPr>
            <a:r>
              <a:rPr lang="en-US" altLang="fr-FR" sz="3200" b="1" dirty="0">
                <a:latin typeface="Courier New" panose="02070309020205020404" pitchFamily="49" charset="0"/>
                <a:cs typeface="Courier New" panose="02070309020205020404" pitchFamily="49" charset="0"/>
              </a:rPr>
              <a:t>DECLARE</a:t>
            </a:r>
          </a:p>
          <a:p>
            <a:pPr>
              <a:buNone/>
            </a:pPr>
            <a:r>
              <a:rPr lang="en-US" altLang="fr-FR" sz="3200" b="1" dirty="0">
                <a:latin typeface="Courier New" panose="02070309020205020404" pitchFamily="49" charset="0"/>
                <a:cs typeface="Courier New" panose="02070309020205020404" pitchFamily="49" charset="0"/>
              </a:rPr>
              <a:t>  </a:t>
            </a:r>
            <a:r>
              <a:rPr lang="en-US" altLang="fr-FR" sz="3200" b="1" dirty="0" err="1">
                <a:latin typeface="Courier New" panose="02070309020205020404" pitchFamily="49" charset="0"/>
                <a:cs typeface="Courier New" panose="02070309020205020404" pitchFamily="49" charset="0"/>
              </a:rPr>
              <a:t>UnEmploye</a:t>
            </a:r>
            <a:r>
              <a:rPr lang="en-US" altLang="fr-FR" sz="3200" b="1" dirty="0">
                <a:latin typeface="Courier New" panose="02070309020205020404" pitchFamily="49" charset="0"/>
                <a:cs typeface="Courier New" panose="02070309020205020404" pitchFamily="49" charset="0"/>
              </a:rPr>
              <a:t> </a:t>
            </a:r>
            <a:r>
              <a:rPr lang="en-US" altLang="fr-FR" sz="3200" b="1" dirty="0" err="1">
                <a:latin typeface="Courier New" panose="02070309020205020404" pitchFamily="49" charset="0"/>
                <a:cs typeface="Courier New" panose="02070309020205020404" pitchFamily="49" charset="0"/>
              </a:rPr>
              <a:t>Employes%ROWTYPE</a:t>
            </a:r>
            <a:r>
              <a:rPr lang="en-US" altLang="fr-FR" sz="3200" b="1" dirty="0">
                <a:latin typeface="Courier New" panose="02070309020205020404" pitchFamily="49" charset="0"/>
                <a:cs typeface="Courier New" panose="02070309020205020404" pitchFamily="49" charset="0"/>
              </a:rPr>
              <a:t>;</a:t>
            </a:r>
          </a:p>
          <a:p>
            <a:pPr>
              <a:buNone/>
            </a:pPr>
            <a:r>
              <a:rPr lang="en-US" altLang="fr-FR" sz="3200" b="1" dirty="0">
                <a:latin typeface="Courier New" panose="02070309020205020404" pitchFamily="49" charset="0"/>
                <a:cs typeface="Courier New" panose="02070309020205020404" pitchFamily="49" charset="0"/>
              </a:rPr>
              <a:t>BEGIN</a:t>
            </a:r>
          </a:p>
          <a:p>
            <a:pPr>
              <a:buNone/>
            </a:pPr>
            <a:r>
              <a:rPr lang="en-US" altLang="fr-FR" sz="3200" b="1" dirty="0">
                <a:latin typeface="Courier New" panose="02070309020205020404" pitchFamily="49" charset="0"/>
                <a:cs typeface="Courier New" panose="02070309020205020404" pitchFamily="49" charset="0"/>
              </a:rPr>
              <a:t>  </a:t>
            </a:r>
            <a:r>
              <a:rPr lang="en-US" altLang="fr-FR" sz="3200" b="1" dirty="0" err="1">
                <a:latin typeface="Courier New" panose="02070309020205020404" pitchFamily="49" charset="0"/>
                <a:cs typeface="Courier New" panose="02070309020205020404" pitchFamily="49" charset="0"/>
              </a:rPr>
              <a:t>UnEmploye</a:t>
            </a:r>
            <a:r>
              <a:rPr lang="en-US" altLang="fr-FR" sz="3200" b="1" dirty="0">
                <a:latin typeface="Courier New" panose="02070309020205020404" pitchFamily="49" charset="0"/>
                <a:cs typeface="Courier New" panose="02070309020205020404" pitchFamily="49" charset="0"/>
              </a:rPr>
              <a:t> := </a:t>
            </a:r>
            <a:r>
              <a:rPr lang="en-US" altLang="fr-FR" sz="3200" b="1" dirty="0" err="1">
                <a:solidFill>
                  <a:schemeClr val="bg2">
                    <a:lumMod val="50000"/>
                  </a:schemeClr>
                </a:solidFill>
                <a:latin typeface="Courier New" panose="02070309020205020404" pitchFamily="49" charset="0"/>
                <a:cs typeface="Courier New" panose="02070309020205020404" pitchFamily="49" charset="0"/>
              </a:rPr>
              <a:t>Rechercher</a:t>
            </a:r>
            <a:r>
              <a:rPr lang="en-US" altLang="fr-FR" sz="3200" b="1" dirty="0">
                <a:solidFill>
                  <a:schemeClr val="bg2">
                    <a:lumMod val="50000"/>
                  </a:schemeClr>
                </a:solidFill>
                <a:latin typeface="Courier New" panose="02070309020205020404" pitchFamily="49" charset="0"/>
                <a:cs typeface="Courier New" panose="02070309020205020404" pitchFamily="49" charset="0"/>
              </a:rPr>
              <a:t> </a:t>
            </a:r>
            <a:r>
              <a:rPr lang="en-US" altLang="fr-FR" sz="3200" b="1" dirty="0">
                <a:latin typeface="Courier New" panose="02070309020205020404" pitchFamily="49" charset="0"/>
                <a:cs typeface="Courier New" panose="02070309020205020404" pitchFamily="49" charset="0"/>
              </a:rPr>
              <a:t>('111111');</a:t>
            </a:r>
          </a:p>
          <a:p>
            <a:pPr>
              <a:buNone/>
            </a:pPr>
            <a:r>
              <a:rPr lang="en-US" altLang="fr-FR" sz="3200" b="1" dirty="0">
                <a:latin typeface="Courier New" panose="02070309020205020404" pitchFamily="49" charset="0"/>
                <a:cs typeface="Courier New" panose="02070309020205020404" pitchFamily="49" charset="0"/>
              </a:rPr>
              <a:t>  DBMS_OUTPUT.PUT_LINE ('Nom : ' || </a:t>
            </a:r>
            <a:r>
              <a:rPr lang="en-US" altLang="fr-FR" sz="3200" b="1" dirty="0" err="1">
                <a:latin typeface="Courier New" panose="02070309020205020404" pitchFamily="49" charset="0"/>
                <a:cs typeface="Courier New" panose="02070309020205020404" pitchFamily="49" charset="0"/>
              </a:rPr>
              <a:t>UnEmploye.Nom</a:t>
            </a:r>
            <a:r>
              <a:rPr lang="en-US" altLang="fr-FR" sz="3200" b="1" dirty="0">
                <a:latin typeface="Courier New" panose="02070309020205020404" pitchFamily="49" charset="0"/>
                <a:cs typeface="Courier New" panose="02070309020205020404" pitchFamily="49" charset="0"/>
              </a:rPr>
              <a:t>);</a:t>
            </a:r>
          </a:p>
          <a:p>
            <a:pPr>
              <a:buNone/>
            </a:pPr>
            <a:r>
              <a:rPr lang="en-US" altLang="fr-FR" sz="3200" b="1" dirty="0">
                <a:latin typeface="Courier New" panose="02070309020205020404" pitchFamily="49" charset="0"/>
                <a:cs typeface="Courier New" panose="02070309020205020404" pitchFamily="49" charset="0"/>
              </a:rPr>
              <a:t>EXCEPTION</a:t>
            </a:r>
          </a:p>
          <a:p>
            <a:pPr>
              <a:buNone/>
            </a:pPr>
            <a:r>
              <a:rPr lang="en-US" altLang="fr-FR" sz="3200" b="1" dirty="0">
                <a:latin typeface="Courier New" panose="02070309020205020404" pitchFamily="49" charset="0"/>
                <a:cs typeface="Courier New" panose="02070309020205020404" pitchFamily="49" charset="0"/>
              </a:rPr>
              <a:t>  WHEN OTHERS THEN</a:t>
            </a:r>
          </a:p>
          <a:p>
            <a:pPr>
              <a:buNone/>
            </a:pPr>
            <a:r>
              <a:rPr lang="en-US" altLang="fr-FR" sz="3200" b="1" dirty="0">
                <a:latin typeface="Courier New" panose="02070309020205020404" pitchFamily="49" charset="0"/>
                <a:cs typeface="Courier New" panose="02070309020205020404" pitchFamily="49" charset="0"/>
              </a:rPr>
              <a:t>    DBMS_OUTPUT.PUT_LINE ('ERREUR : '|| SQLCODE </a:t>
            </a:r>
            <a:r>
              <a:rPr lang="en-US" altLang="fr-FR" sz="3200" b="1" dirty="0" smtClean="0">
                <a:latin typeface="Courier New" panose="02070309020205020404" pitchFamily="49" charset="0"/>
                <a:cs typeface="Courier New" panose="02070309020205020404" pitchFamily="49" charset="0"/>
              </a:rPr>
              <a:t>|| ' ' || </a:t>
            </a:r>
            <a:r>
              <a:rPr lang="en-US" altLang="fr-FR" sz="3200" b="1" dirty="0">
                <a:latin typeface="Courier New" panose="02070309020205020404" pitchFamily="49" charset="0"/>
                <a:cs typeface="Courier New" panose="02070309020205020404" pitchFamily="49" charset="0"/>
              </a:rPr>
              <a:t>SQLERRM);</a:t>
            </a:r>
          </a:p>
          <a:p>
            <a:pPr>
              <a:buNone/>
            </a:pPr>
            <a:r>
              <a:rPr lang="en-US" altLang="fr-FR" sz="3200" b="1" dirty="0" smtClean="0">
                <a:latin typeface="Courier New" panose="02070309020205020404" pitchFamily="49" charset="0"/>
                <a:cs typeface="Courier New" panose="02070309020205020404" pitchFamily="49" charset="0"/>
              </a:rPr>
              <a:t>END;</a:t>
            </a:r>
            <a:endParaRPr lang="en-US" altLang="fr-FR" sz="3200" b="1" dirty="0">
              <a:latin typeface="Courier New" panose="02070309020205020404" pitchFamily="49" charset="0"/>
              <a:cs typeface="Courier New" panose="02070309020205020404" pitchFamily="49" charset="0"/>
            </a:endParaRPr>
          </a:p>
          <a:p>
            <a:pPr>
              <a:buNone/>
            </a:pPr>
            <a:r>
              <a:rPr lang="fr-FR" altLang="fr-FR" sz="3200" b="1" dirty="0"/>
              <a:t>Résultat :</a:t>
            </a:r>
            <a:r>
              <a:rPr lang="fr-FR" altLang="fr-FR" sz="4000" b="1" dirty="0"/>
              <a:t> </a:t>
            </a:r>
            <a:endParaRPr lang="fr-FR" altLang="fr-FR" sz="4000" b="1" dirty="0" smtClean="0"/>
          </a:p>
          <a:p>
            <a:pPr>
              <a:buNone/>
            </a:pPr>
            <a:r>
              <a:rPr lang="fr-BE" altLang="fr-FR" sz="3600" dirty="0"/>
              <a:t>bloc anonyme terminé</a:t>
            </a:r>
          </a:p>
          <a:p>
            <a:pPr>
              <a:buNone/>
            </a:pPr>
            <a:r>
              <a:rPr lang="fr-BE" altLang="fr-FR" sz="3600" dirty="0"/>
              <a:t>ERREUR : -</a:t>
            </a:r>
            <a:r>
              <a:rPr lang="fr-BE" altLang="fr-FR" sz="3600" dirty="0" smtClean="0"/>
              <a:t>20001 ORA-20001</a:t>
            </a:r>
            <a:r>
              <a:rPr lang="fr-BE" altLang="fr-FR" sz="3600" dirty="0"/>
              <a:t>: Aucun employé </a:t>
            </a:r>
            <a:r>
              <a:rPr lang="fr-BE" altLang="fr-FR" sz="3600" dirty="0" smtClean="0"/>
              <a:t>trouvé</a:t>
            </a:r>
            <a:endParaRPr lang="fr-BE" altLang="fr-FR" sz="3600" dirty="0"/>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4. RAISE_APPLICATION_ERROR</a:t>
            </a:r>
            <a:endParaRPr lang="fr-BE" dirty="0"/>
          </a:p>
        </p:txBody>
      </p:sp>
    </p:spTree>
    <p:extLst>
      <p:ext uri="{BB962C8B-B14F-4D97-AF65-F5344CB8AC3E}">
        <p14:creationId xmlns:p14="http://schemas.microsoft.com/office/powerpoint/2010/main" val="2699722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2260" y="720000"/>
            <a:ext cx="7995684" cy="1143000"/>
          </a:xfrm>
        </p:spPr>
        <p:txBody>
          <a:bodyPr>
            <a:noAutofit/>
          </a:bodyPr>
          <a:lstStyle/>
          <a:p>
            <a:pPr algn="ctr"/>
            <a:r>
              <a:rPr lang="fr-BE" sz="3600" dirty="0" err="1" smtClean="0"/>
              <a:t>Ch</a:t>
            </a:r>
            <a:r>
              <a:rPr lang="fr-BE" sz="3600" dirty="0" smtClean="0"/>
              <a:t> 7. Les procédures et les fonctions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CREATE PROCEDURE</a:t>
            </a:r>
          </a:p>
          <a:p>
            <a:pPr marL="514350" indent="-514350">
              <a:buFont typeface="+mj-lt"/>
              <a:buAutoNum type="arabicPeriod"/>
            </a:pPr>
            <a:r>
              <a:rPr lang="fr-BE" dirty="0" smtClean="0"/>
              <a:t>CREATE FUNCTION</a:t>
            </a:r>
          </a:p>
          <a:p>
            <a:pPr marL="514350" indent="-514350">
              <a:buFont typeface="+mj-lt"/>
              <a:buAutoNum type="arabicPeriod"/>
            </a:pPr>
            <a:r>
              <a:rPr lang="fr-BE" dirty="0" smtClean="0"/>
              <a:t>Utiliser les paramètres avec NOCOPY</a:t>
            </a:r>
          </a:p>
          <a:p>
            <a:pPr marL="514350" indent="-514350">
              <a:buFont typeface="+mj-lt"/>
              <a:buAutoNum type="arabicPeriod"/>
            </a:pPr>
            <a:r>
              <a:rPr lang="fr-BE" dirty="0" smtClean="0"/>
              <a:t>RAISE_APPLICATION_ERROR (</a:t>
            </a:r>
            <a:r>
              <a:rPr lang="fr-BE" dirty="0" err="1" smtClean="0"/>
              <a:t>code_erreur</a:t>
            </a:r>
            <a:r>
              <a:rPr lang="fr-BE" dirty="0" smtClean="0"/>
              <a:t>, message [, {TRUE | FALSE}]);</a:t>
            </a:r>
          </a:p>
          <a:p>
            <a:pPr marL="514350" indent="-514350">
              <a:buFont typeface="+mj-lt"/>
              <a:buAutoNum type="arabicPeriod"/>
            </a:pPr>
            <a:r>
              <a:rPr lang="fr-BE" dirty="0" smtClean="0"/>
              <a:t>Les notations nommées</a:t>
            </a:r>
          </a:p>
          <a:p>
            <a:pPr marL="514350" indent="-514350">
              <a:buFont typeface="+mj-lt"/>
              <a:buAutoNum type="arabicPeriod"/>
            </a:pPr>
            <a:r>
              <a:rPr lang="fr-BE" dirty="0" smtClean="0"/>
              <a:t>Les paramètres par </a:t>
            </a:r>
            <a:r>
              <a:rPr lang="fr-BE" dirty="0" smtClean="0"/>
              <a:t>défaut</a:t>
            </a:r>
            <a:endParaRPr lang="fr-BE" dirty="0" smtClean="0"/>
          </a:p>
        </p:txBody>
      </p:sp>
      <p:sp>
        <p:nvSpPr>
          <p:cNvPr id="5" name="Espace réservé du pied de page 4"/>
          <p:cNvSpPr>
            <a:spLocks noGrp="1"/>
          </p:cNvSpPr>
          <p:nvPr>
            <p:ph type="ftr" sz="quarter" idx="11"/>
          </p:nvPr>
        </p:nvSpPr>
        <p:spPr/>
        <p:txBody>
          <a:bodyPr/>
          <a:lstStyle/>
          <a:p>
            <a:r>
              <a:rPr lang="fr-BE" dirty="0" smtClean="0"/>
              <a:t>SGBD – PL/SQL – Chapitre 7 : Les procédures et les fonctions</a:t>
            </a:r>
            <a:endParaRPr lang="fr-BE" dirty="0"/>
          </a:p>
        </p:txBody>
      </p:sp>
    </p:spTree>
    <p:extLst>
      <p:ext uri="{BB962C8B-B14F-4D97-AF65-F5344CB8AC3E}">
        <p14:creationId xmlns:p14="http://schemas.microsoft.com/office/powerpoint/2010/main" val="15223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5. Les notations nommées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Les notations nommées sont nécessaires lors de l'appel : </a:t>
            </a:r>
          </a:p>
          <a:p>
            <a:pPr marL="0" indent="0">
              <a:buNone/>
            </a:pPr>
            <a:endParaRPr lang="fr-BE" dirty="0" smtClean="0"/>
          </a:p>
          <a:p>
            <a:pPr indent="-342900">
              <a:buFont typeface="Wingdings" panose="05000000000000000000" pitchFamily="2" charset="2"/>
              <a:buChar char="Ø"/>
            </a:pPr>
            <a:r>
              <a:rPr lang="fr-BE" dirty="0" smtClean="0"/>
              <a:t>Pour utiliser les valeurs par défaut des paramètres</a:t>
            </a:r>
          </a:p>
          <a:p>
            <a:pPr indent="-342900">
              <a:buFont typeface="Wingdings" panose="05000000000000000000" pitchFamily="2" charset="2"/>
              <a:buChar char="Ø"/>
            </a:pPr>
            <a:r>
              <a:rPr lang="fr-BE" dirty="0" smtClean="0"/>
              <a:t>Pour spécifier les paramètres dans n'importe quel ordre</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5. Les notations nommées</a:t>
            </a:r>
            <a:endParaRPr lang="fr-BE" dirty="0"/>
          </a:p>
        </p:txBody>
      </p:sp>
    </p:spTree>
    <p:extLst>
      <p:ext uri="{BB962C8B-B14F-4D97-AF65-F5344CB8AC3E}">
        <p14:creationId xmlns:p14="http://schemas.microsoft.com/office/powerpoint/2010/main" val="315459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800" dirty="0" smtClean="0"/>
              <a:t>Aperçu du contenu du PL/SQL</a:t>
            </a:r>
            <a:endParaRPr lang="fr-BE" sz="3800" dirty="0"/>
          </a:p>
        </p:txBody>
      </p:sp>
      <p:sp>
        <p:nvSpPr>
          <p:cNvPr id="3" name="Espace réservé du contenu 2"/>
          <p:cNvSpPr>
            <a:spLocks noGrp="1"/>
          </p:cNvSpPr>
          <p:nvPr>
            <p:ph idx="1"/>
          </p:nvPr>
        </p:nvSpPr>
        <p:spPr>
          <a:xfrm>
            <a:off x="1043491" y="2051998"/>
            <a:ext cx="7020000" cy="4242475"/>
          </a:xfrm>
        </p:spPr>
        <p:txBody>
          <a:bodyPr anchor="ctr">
            <a:normAutofit lnSpcReduction="10000"/>
          </a:bodyPr>
          <a:lstStyle/>
          <a:p>
            <a:pPr marL="514350" indent="-514350">
              <a:buFont typeface="+mj-lt"/>
              <a:buAutoNum type="arabicPeriod"/>
            </a:pPr>
            <a:r>
              <a:rPr lang="fr-BE" dirty="0" smtClean="0"/>
              <a:t>PL/SQL : Généralités</a:t>
            </a:r>
          </a:p>
          <a:p>
            <a:pPr marL="514350" indent="-514350">
              <a:buFont typeface="+mj-lt"/>
              <a:buAutoNum type="arabicPeriod"/>
            </a:pPr>
            <a:r>
              <a:rPr lang="fr-BE" dirty="0" smtClean="0"/>
              <a:t>Les types de données et les variables</a:t>
            </a:r>
          </a:p>
          <a:p>
            <a:pPr marL="514350" indent="-514350">
              <a:buFont typeface="+mj-lt"/>
              <a:buAutoNum type="arabicPeriod"/>
            </a:pPr>
            <a:r>
              <a:rPr lang="fr-BE" dirty="0" smtClean="0"/>
              <a:t>Les structures de contrôle</a:t>
            </a:r>
          </a:p>
          <a:p>
            <a:pPr marL="514350" indent="-514350">
              <a:buFont typeface="+mj-lt"/>
              <a:buAutoNum type="arabicPeriod"/>
            </a:pPr>
            <a:r>
              <a:rPr lang="fr-BE" dirty="0" smtClean="0"/>
              <a:t>Les exceptions</a:t>
            </a:r>
          </a:p>
          <a:p>
            <a:pPr marL="514350" indent="-514350">
              <a:buFont typeface="+mj-lt"/>
              <a:buAutoNum type="arabicPeriod"/>
            </a:pPr>
            <a:r>
              <a:rPr lang="fr-BE" dirty="0" smtClean="0"/>
              <a:t>Les collections</a:t>
            </a:r>
          </a:p>
          <a:p>
            <a:pPr marL="514350" indent="-514350">
              <a:buFont typeface="+mj-lt"/>
              <a:buAutoNum type="arabicPeriod"/>
            </a:pPr>
            <a:r>
              <a:rPr lang="fr-BE" dirty="0" smtClean="0"/>
              <a:t>Des records aux collections </a:t>
            </a:r>
            <a:r>
              <a:rPr lang="fr-BE" dirty="0" err="1" smtClean="0"/>
              <a:t>bulk</a:t>
            </a:r>
            <a:endParaRPr lang="fr-BE" dirty="0" smtClean="0"/>
          </a:p>
          <a:p>
            <a:pPr marL="514350" indent="-514350">
              <a:buFont typeface="+mj-lt"/>
              <a:buAutoNum type="arabicPeriod"/>
            </a:pPr>
            <a:r>
              <a:rPr lang="fr-BE" dirty="0" smtClean="0"/>
              <a:t>Les procédures et les fonctions</a:t>
            </a:r>
          </a:p>
          <a:p>
            <a:pPr marL="514350" indent="-514350">
              <a:buFont typeface="+mj-lt"/>
              <a:buAutoNum type="arabicPeriod"/>
            </a:pPr>
            <a:r>
              <a:rPr lang="fr-BE" dirty="0" smtClean="0"/>
              <a:t>Les packages</a:t>
            </a:r>
          </a:p>
          <a:p>
            <a:pPr marL="514350" indent="-514350">
              <a:buFont typeface="+mj-lt"/>
              <a:buAutoNum type="arabicPeriod"/>
            </a:pPr>
            <a:r>
              <a:rPr lang="fr-BE" dirty="0" smtClean="0"/>
              <a:t>Les curseurs</a:t>
            </a:r>
          </a:p>
          <a:p>
            <a:pPr marL="514350" indent="-514350">
              <a:buFont typeface="+mj-lt"/>
              <a:buAutoNum type="arabicPeriod"/>
            </a:pPr>
            <a:r>
              <a:rPr lang="fr-BE" dirty="0" smtClean="0"/>
              <a:t>Les déclencheurs</a:t>
            </a:r>
          </a:p>
        </p:txBody>
      </p:sp>
      <p:sp>
        <p:nvSpPr>
          <p:cNvPr id="5" name="Espace réservé du pied de page 4"/>
          <p:cNvSpPr>
            <a:spLocks noGrp="1"/>
          </p:cNvSpPr>
          <p:nvPr>
            <p:ph type="ftr" sz="quarter" idx="11"/>
          </p:nvPr>
        </p:nvSpPr>
        <p:spPr/>
        <p:txBody>
          <a:bodyPr/>
          <a:lstStyle/>
          <a:p>
            <a:r>
              <a:rPr lang="fr-BE" smtClean="0"/>
              <a:t>Système de Gestion de Base de Données</a:t>
            </a:r>
            <a:endParaRPr lang="fr-BE"/>
          </a:p>
        </p:txBody>
      </p:sp>
    </p:spTree>
    <p:extLst>
      <p:ext uri="{BB962C8B-B14F-4D97-AF65-F5344CB8AC3E}">
        <p14:creationId xmlns:p14="http://schemas.microsoft.com/office/powerpoint/2010/main" val="2873378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5. Les notations nommées</a:t>
            </a:r>
            <a:endParaRPr lang="fr-BE" sz="3200" dirty="0"/>
          </a:p>
        </p:txBody>
      </p:sp>
      <p:sp>
        <p:nvSpPr>
          <p:cNvPr id="3" name="Espace réservé du contenu 2"/>
          <p:cNvSpPr>
            <a:spLocks noGrp="1"/>
          </p:cNvSpPr>
          <p:nvPr>
            <p:ph idx="1"/>
          </p:nvPr>
        </p:nvSpPr>
        <p:spPr>
          <a:xfrm>
            <a:off x="617517" y="1900052"/>
            <a:ext cx="7944592" cy="4607626"/>
          </a:xfrm>
        </p:spPr>
        <p:txBody>
          <a:bodyPr anchor="ctr">
            <a:normAutofit fontScale="77500" lnSpcReduction="20000"/>
          </a:bodyPr>
          <a:lstStyle/>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CREATE OR REPLACE PROCEDURE </a:t>
            </a:r>
            <a:r>
              <a:rPr lang="fr-BE" b="1" dirty="0" err="1" smtClean="0">
                <a:latin typeface="Courier New" panose="02070309020205020404" pitchFamily="49" charset="0"/>
                <a:cs typeface="Courier New" panose="02070309020205020404" pitchFamily="49" charset="0"/>
              </a:rPr>
              <a:t>Search_Client</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p_NomClient</a:t>
            </a:r>
            <a:r>
              <a:rPr lang="fr-BE" b="1" dirty="0" smtClean="0">
                <a:latin typeface="Courier New" panose="02070309020205020404" pitchFamily="49" charset="0"/>
                <a:cs typeface="Courier New" panose="02070309020205020404" pitchFamily="49" charset="0"/>
              </a:rPr>
              <a:t> IN, </a:t>
            </a:r>
            <a:r>
              <a:rPr lang="fr-BE" b="1" dirty="0" err="1" smtClean="0">
                <a:latin typeface="Courier New" panose="02070309020205020404" pitchFamily="49" charset="0"/>
                <a:cs typeface="Courier New" panose="02070309020205020404" pitchFamily="49" charset="0"/>
              </a:rPr>
              <a:t>p_AdresseClient</a:t>
            </a:r>
            <a:r>
              <a:rPr lang="fr-BE" b="1" dirty="0" smtClean="0">
                <a:latin typeface="Courier New" panose="02070309020205020404" pitchFamily="49" charset="0"/>
                <a:cs typeface="Courier New" panose="02070309020205020404" pitchFamily="49" charset="0"/>
              </a:rPr>
              <a:t> IN)</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END;</a:t>
            </a:r>
          </a:p>
          <a:p>
            <a:pPr marL="0" indent="0">
              <a:lnSpc>
                <a:spcPct val="120000"/>
              </a:lnSpc>
              <a:spcBef>
                <a:spcPts val="0"/>
              </a:spcBef>
              <a:buNone/>
            </a:pPr>
            <a:endParaRPr lang="fr-BE" sz="1700" dirty="0"/>
          </a:p>
          <a:p>
            <a:pPr marL="0" indent="0">
              <a:lnSpc>
                <a:spcPct val="120000"/>
              </a:lnSpc>
              <a:spcBef>
                <a:spcPts val="0"/>
              </a:spcBef>
              <a:buNone/>
            </a:pPr>
            <a:r>
              <a:rPr lang="fr-BE" sz="2300" dirty="0" smtClean="0"/>
              <a:t>Les paramètres formels de la procédures </a:t>
            </a:r>
            <a:r>
              <a:rPr lang="fr-BE" sz="2300" dirty="0" err="1" smtClean="0"/>
              <a:t>SEARCH_Client</a:t>
            </a:r>
            <a:r>
              <a:rPr lang="fr-BE" sz="2300" dirty="0" smtClean="0"/>
              <a:t> sont </a:t>
            </a:r>
            <a:r>
              <a:rPr lang="fr-BE" sz="2300" dirty="0" err="1" smtClean="0"/>
              <a:t>p_NomClient</a:t>
            </a:r>
            <a:r>
              <a:rPr lang="fr-BE" sz="2300" dirty="0" smtClean="0"/>
              <a:t> et </a:t>
            </a:r>
            <a:r>
              <a:rPr lang="fr-BE" sz="2300" dirty="0" err="1" smtClean="0"/>
              <a:t>p_AdresseClient</a:t>
            </a:r>
            <a:r>
              <a:rPr lang="fr-BE" sz="2300" dirty="0" smtClean="0"/>
              <a:t>.</a:t>
            </a:r>
          </a:p>
          <a:p>
            <a:pPr marL="0" indent="0">
              <a:lnSpc>
                <a:spcPct val="120000"/>
              </a:lnSpc>
              <a:spcBef>
                <a:spcPts val="0"/>
              </a:spcBef>
              <a:buNone/>
            </a:pPr>
            <a:endParaRPr lang="fr-BE" sz="2300" dirty="0"/>
          </a:p>
          <a:p>
            <a:pPr marL="0" indent="0">
              <a:lnSpc>
                <a:spcPct val="120000"/>
              </a:lnSpc>
              <a:spcBef>
                <a:spcPts val="0"/>
              </a:spcBef>
              <a:buNone/>
            </a:pPr>
            <a:r>
              <a:rPr lang="fr-BE" dirty="0" smtClean="0"/>
              <a:t>On peut appeler cette procédure de 3 manières différentes : </a:t>
            </a:r>
          </a:p>
          <a:p>
            <a:pPr marL="0" indent="0">
              <a:lnSpc>
                <a:spcPct val="120000"/>
              </a:lnSpc>
              <a:spcBef>
                <a:spcPts val="0"/>
              </a:spcBef>
              <a:buNone/>
            </a:pPr>
            <a:endParaRPr lang="fr-BE" dirty="0"/>
          </a:p>
          <a:p>
            <a:pPr marL="0" indent="0">
              <a:lnSpc>
                <a:spcPct val="120000"/>
              </a:lnSpc>
              <a:spcBef>
                <a:spcPts val="0"/>
              </a:spcBef>
              <a:buNone/>
            </a:pPr>
            <a:r>
              <a:rPr lang="fr-BE" b="1" dirty="0" err="1">
                <a:latin typeface="Courier New" panose="02070309020205020404" pitchFamily="49" charset="0"/>
                <a:cs typeface="Courier New" panose="02070309020205020404" pitchFamily="49" charset="0"/>
              </a:rPr>
              <a:t>Search_Client</a:t>
            </a: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('DELMAL', 'HUY');</a:t>
            </a:r>
          </a:p>
          <a:p>
            <a:pPr marL="0" indent="0">
              <a:lnSpc>
                <a:spcPct val="120000"/>
              </a:lnSpc>
              <a:spcBef>
                <a:spcPts val="0"/>
              </a:spcBef>
              <a:buNone/>
            </a:pPr>
            <a:r>
              <a:rPr lang="fr-BE" b="1" dirty="0" err="1">
                <a:latin typeface="Courier New" panose="02070309020205020404" pitchFamily="49" charset="0"/>
                <a:cs typeface="Courier New" panose="02070309020205020404" pitchFamily="49" charset="0"/>
              </a:rPr>
              <a:t>Search_Client</a:t>
            </a: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a:t>
            </a:r>
            <a:r>
              <a:rPr lang="fr-BE" b="1" dirty="0" err="1" smtClean="0">
                <a:latin typeface="Courier New" panose="02070309020205020404" pitchFamily="49" charset="0"/>
                <a:cs typeface="Courier New" panose="02070309020205020404" pitchFamily="49" charset="0"/>
              </a:rPr>
              <a:t>p_NomClient</a:t>
            </a:r>
            <a:r>
              <a:rPr lang="fr-BE" b="1" dirty="0" smtClean="0">
                <a:latin typeface="Courier New" panose="02070309020205020404" pitchFamily="49" charset="0"/>
                <a:cs typeface="Courier New" panose="02070309020205020404" pitchFamily="49" charset="0"/>
              </a:rPr>
              <a:t>=&gt;'DELMAL',</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p_AdresseClient</a:t>
            </a:r>
            <a:r>
              <a:rPr lang="fr-BE" b="1" dirty="0" smtClean="0">
                <a:latin typeface="Courier New" panose="02070309020205020404" pitchFamily="49" charset="0"/>
                <a:cs typeface="Courier New" panose="02070309020205020404" pitchFamily="49" charset="0"/>
              </a:rPr>
              <a:t> =&gt; 'HUY');</a:t>
            </a:r>
          </a:p>
          <a:p>
            <a:pPr marL="0" indent="0">
              <a:lnSpc>
                <a:spcPct val="120000"/>
              </a:lnSpc>
              <a:spcBef>
                <a:spcPts val="0"/>
              </a:spcBef>
              <a:buNone/>
            </a:pPr>
            <a:r>
              <a:rPr lang="fr-BE" b="1" dirty="0" err="1">
                <a:latin typeface="Courier New" panose="02070309020205020404" pitchFamily="49" charset="0"/>
                <a:cs typeface="Courier New" panose="02070309020205020404" pitchFamily="49" charset="0"/>
              </a:rPr>
              <a:t>Search_Client</a:t>
            </a:r>
            <a:r>
              <a:rPr lang="fr-BE" b="1" dirty="0">
                <a:latin typeface="Courier New" panose="02070309020205020404" pitchFamily="49" charset="0"/>
                <a:cs typeface="Courier New" panose="02070309020205020404" pitchFamily="49" charset="0"/>
              </a:rPr>
              <a:t>(</a:t>
            </a:r>
            <a:r>
              <a:rPr lang="fr-BE" b="1" dirty="0" err="1">
                <a:latin typeface="Courier New" panose="02070309020205020404" pitchFamily="49" charset="0"/>
                <a:cs typeface="Courier New" panose="02070309020205020404" pitchFamily="49" charset="0"/>
              </a:rPr>
              <a:t>p_AdresseClient</a:t>
            </a: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=&gt; 'HUY',</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p_NomClient</a:t>
            </a:r>
            <a:r>
              <a:rPr lang="fr-BE" b="1" dirty="0" smtClean="0">
                <a:latin typeface="Courier New" panose="02070309020205020404" pitchFamily="49" charset="0"/>
                <a:cs typeface="Courier New" panose="02070309020205020404" pitchFamily="49" charset="0"/>
              </a:rPr>
              <a:t> =&gt; 'DELMAL');</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5. Les notations nommées</a:t>
            </a:r>
            <a:endParaRPr lang="fr-BE" dirty="0"/>
          </a:p>
        </p:txBody>
      </p:sp>
    </p:spTree>
    <p:extLst>
      <p:ext uri="{BB962C8B-B14F-4D97-AF65-F5344CB8AC3E}">
        <p14:creationId xmlns:p14="http://schemas.microsoft.com/office/powerpoint/2010/main" val="3156909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2260" y="720000"/>
            <a:ext cx="7995684" cy="1143000"/>
          </a:xfrm>
        </p:spPr>
        <p:txBody>
          <a:bodyPr>
            <a:noAutofit/>
          </a:bodyPr>
          <a:lstStyle/>
          <a:p>
            <a:pPr algn="ctr"/>
            <a:r>
              <a:rPr lang="fr-BE" sz="3600" dirty="0" err="1" smtClean="0"/>
              <a:t>Ch</a:t>
            </a:r>
            <a:r>
              <a:rPr lang="fr-BE" sz="3600" dirty="0" smtClean="0"/>
              <a:t> 7. Les procédures et les fonctions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CREATE PROCEDURE</a:t>
            </a:r>
          </a:p>
          <a:p>
            <a:pPr marL="514350" indent="-514350">
              <a:buFont typeface="+mj-lt"/>
              <a:buAutoNum type="arabicPeriod"/>
            </a:pPr>
            <a:r>
              <a:rPr lang="fr-BE" dirty="0" smtClean="0"/>
              <a:t>CREATE FUNCTION</a:t>
            </a:r>
          </a:p>
          <a:p>
            <a:pPr marL="514350" indent="-514350">
              <a:buFont typeface="+mj-lt"/>
              <a:buAutoNum type="arabicPeriod"/>
            </a:pPr>
            <a:r>
              <a:rPr lang="fr-BE" dirty="0" smtClean="0"/>
              <a:t>Utiliser les paramètres avec NOCOPY</a:t>
            </a:r>
          </a:p>
          <a:p>
            <a:pPr marL="514350" indent="-514350">
              <a:buFont typeface="+mj-lt"/>
              <a:buAutoNum type="arabicPeriod"/>
            </a:pPr>
            <a:r>
              <a:rPr lang="fr-BE" dirty="0" smtClean="0"/>
              <a:t>RAISE_APPLICATION_ERROR (</a:t>
            </a:r>
            <a:r>
              <a:rPr lang="fr-BE" dirty="0" err="1" smtClean="0"/>
              <a:t>code_erreur</a:t>
            </a:r>
            <a:r>
              <a:rPr lang="fr-BE" dirty="0" smtClean="0"/>
              <a:t>, message [, {TRUE | FALSE}]);</a:t>
            </a:r>
          </a:p>
          <a:p>
            <a:pPr marL="514350" indent="-514350">
              <a:buFont typeface="+mj-lt"/>
              <a:buAutoNum type="arabicPeriod"/>
            </a:pPr>
            <a:r>
              <a:rPr lang="fr-BE" dirty="0" smtClean="0"/>
              <a:t>Les notations nommées</a:t>
            </a:r>
          </a:p>
          <a:p>
            <a:pPr marL="514350" indent="-514350">
              <a:buFont typeface="+mj-lt"/>
              <a:buAutoNum type="arabicPeriod"/>
            </a:pPr>
            <a:r>
              <a:rPr lang="fr-BE" dirty="0" smtClean="0"/>
              <a:t>Les paramètres par </a:t>
            </a:r>
            <a:r>
              <a:rPr lang="fr-BE" dirty="0" smtClean="0"/>
              <a:t>défaut</a:t>
            </a:r>
            <a:endParaRPr lang="fr-BE" dirty="0" smtClean="0"/>
          </a:p>
        </p:txBody>
      </p:sp>
      <p:sp>
        <p:nvSpPr>
          <p:cNvPr id="5" name="Espace réservé du pied de page 4"/>
          <p:cNvSpPr>
            <a:spLocks noGrp="1"/>
          </p:cNvSpPr>
          <p:nvPr>
            <p:ph type="ftr" sz="quarter" idx="11"/>
          </p:nvPr>
        </p:nvSpPr>
        <p:spPr/>
        <p:txBody>
          <a:bodyPr/>
          <a:lstStyle/>
          <a:p>
            <a:r>
              <a:rPr lang="fr-BE" dirty="0" smtClean="0"/>
              <a:t>SGBD – PL/SQL – Chapitre 7 : Les procédures et les fonctions</a:t>
            </a:r>
            <a:endParaRPr lang="fr-BE" dirty="0"/>
          </a:p>
        </p:txBody>
      </p:sp>
    </p:spTree>
    <p:extLst>
      <p:ext uri="{BB962C8B-B14F-4D97-AF65-F5344CB8AC3E}">
        <p14:creationId xmlns:p14="http://schemas.microsoft.com/office/powerpoint/2010/main" val="15223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6. Les paramètres par défaut</a:t>
            </a:r>
            <a:endParaRPr lang="fr-BE" sz="3200" dirty="0"/>
          </a:p>
        </p:txBody>
      </p:sp>
      <p:sp>
        <p:nvSpPr>
          <p:cNvPr id="3" name="Espace réservé du contenu 2"/>
          <p:cNvSpPr>
            <a:spLocks noGrp="1"/>
          </p:cNvSpPr>
          <p:nvPr>
            <p:ph idx="1"/>
          </p:nvPr>
        </p:nvSpPr>
        <p:spPr>
          <a:xfrm>
            <a:off x="593766" y="1888178"/>
            <a:ext cx="7849590" cy="4512622"/>
          </a:xfrm>
        </p:spPr>
        <p:txBody>
          <a:bodyPr anchor="ctr">
            <a:normAutofit fontScale="85000" lnSpcReduction="10000"/>
          </a:bodyPr>
          <a:lstStyle/>
          <a:p>
            <a:pPr marL="0" indent="0">
              <a:lnSpc>
                <a:spcPct val="120000"/>
              </a:lnSpc>
              <a:spcBef>
                <a:spcPts val="0"/>
              </a:spcBef>
              <a:buNone/>
            </a:pPr>
            <a:r>
              <a:rPr lang="fr-BE" dirty="0" smtClean="0"/>
              <a:t>Lorsque les paramètres sont spécifiés dans le mode IN, il est possible de leur affecter des valeurs par défaut.</a:t>
            </a:r>
          </a:p>
          <a:p>
            <a:pPr marL="0" indent="0">
              <a:lnSpc>
                <a:spcPct val="120000"/>
              </a:lnSpc>
              <a:spcBef>
                <a:spcPts val="0"/>
              </a:spcBef>
              <a:buNone/>
            </a:pPr>
            <a:endParaRPr lang="fr-BE" sz="1400" dirty="0"/>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CREATE OR REPLACE PROCEDURE </a:t>
            </a:r>
            <a:r>
              <a:rPr lang="fr-BE" b="1" dirty="0" err="1" smtClean="0">
                <a:latin typeface="Courier New" panose="02070309020205020404" pitchFamily="49" charset="0"/>
                <a:cs typeface="Courier New" panose="02070309020205020404" pitchFamily="49" charset="0"/>
              </a:rPr>
              <a:t>Select_Client</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(Nom IN CHAR, </a:t>
            </a:r>
            <a:r>
              <a:rPr lang="fr-BE" b="1" dirty="0" err="1" smtClean="0">
                <a:latin typeface="Courier New" panose="02070309020205020404" pitchFamily="49" charset="0"/>
                <a:cs typeface="Courier New" panose="02070309020205020404" pitchFamily="49" charset="0"/>
              </a:rPr>
              <a:t>CodePostal</a:t>
            </a:r>
            <a:r>
              <a:rPr lang="fr-BE" b="1" dirty="0" smtClean="0">
                <a:latin typeface="Courier New" panose="02070309020205020404" pitchFamily="49" charset="0"/>
                <a:cs typeface="Courier New" panose="02070309020205020404" pitchFamily="49" charset="0"/>
              </a:rPr>
              <a:t> IN NUMBER := 4500) IS</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END;</a:t>
            </a:r>
          </a:p>
          <a:p>
            <a:pPr marL="0" indent="0">
              <a:lnSpc>
                <a:spcPct val="120000"/>
              </a:lnSpc>
              <a:spcBef>
                <a:spcPts val="0"/>
              </a:spcBef>
              <a:buNone/>
            </a:pPr>
            <a:endParaRPr lang="fr-BE" sz="1400" dirty="0"/>
          </a:p>
          <a:p>
            <a:pPr marL="0" indent="0">
              <a:lnSpc>
                <a:spcPct val="120000"/>
              </a:lnSpc>
              <a:spcBef>
                <a:spcPts val="0"/>
              </a:spcBef>
              <a:buNone/>
            </a:pPr>
            <a:r>
              <a:rPr lang="fr-BE" dirty="0" smtClean="0"/>
              <a:t>Exemples d'appels : </a:t>
            </a:r>
          </a:p>
          <a:p>
            <a:pPr marL="712788" indent="0">
              <a:lnSpc>
                <a:spcPct val="120000"/>
              </a:lnSpc>
              <a:spcBef>
                <a:spcPts val="0"/>
              </a:spcBef>
              <a:buNone/>
            </a:pPr>
            <a:r>
              <a:rPr lang="fr-BE" dirty="0" err="1" smtClean="0"/>
              <a:t>Select_Client</a:t>
            </a:r>
            <a:r>
              <a:rPr lang="fr-BE" dirty="0" smtClean="0"/>
              <a:t> ('DELMAL');    // appel valide</a:t>
            </a:r>
          </a:p>
          <a:p>
            <a:pPr marL="712788" indent="0">
              <a:lnSpc>
                <a:spcPct val="120000"/>
              </a:lnSpc>
              <a:spcBef>
                <a:spcPts val="0"/>
              </a:spcBef>
              <a:buNone/>
            </a:pPr>
            <a:r>
              <a:rPr lang="fr-BE" dirty="0" err="1" smtClean="0"/>
              <a:t>Select_Client</a:t>
            </a:r>
            <a:r>
              <a:rPr lang="fr-BE" dirty="0" smtClean="0"/>
              <a:t> ();		// appel invalide</a:t>
            </a:r>
          </a:p>
          <a:p>
            <a:pPr marL="0" indent="0">
              <a:lnSpc>
                <a:spcPct val="120000"/>
              </a:lnSpc>
              <a:spcBef>
                <a:spcPts val="0"/>
              </a:spcBef>
              <a:buNone/>
            </a:pPr>
            <a:endParaRPr lang="fr-BE" sz="1400" dirty="0"/>
          </a:p>
          <a:p>
            <a:pPr marL="0" indent="0">
              <a:lnSpc>
                <a:spcPct val="120000"/>
              </a:lnSpc>
              <a:spcBef>
                <a:spcPts val="0"/>
              </a:spcBef>
              <a:buNone/>
            </a:pPr>
            <a:r>
              <a:rPr lang="fr-BE" dirty="0" smtClean="0"/>
              <a:t>Spécifier les valeurs par défaut pour les paramètres placés à la fin !</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6</a:t>
            </a:r>
            <a:r>
              <a:rPr lang="fr-BE" dirty="0" smtClean="0"/>
              <a:t>. Les paramètres par défaut</a:t>
            </a:r>
            <a:endParaRPr lang="fr-BE" dirty="0"/>
          </a:p>
        </p:txBody>
      </p:sp>
    </p:spTree>
    <p:extLst>
      <p:ext uri="{BB962C8B-B14F-4D97-AF65-F5344CB8AC3E}">
        <p14:creationId xmlns:p14="http://schemas.microsoft.com/office/powerpoint/2010/main" val="315459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6. Les paramètres par défaut</a:t>
            </a:r>
            <a:endParaRPr lang="fr-BE" sz="3200" dirty="0"/>
          </a:p>
        </p:txBody>
      </p:sp>
      <p:sp>
        <p:nvSpPr>
          <p:cNvPr id="3" name="Espace réservé du contenu 2"/>
          <p:cNvSpPr>
            <a:spLocks noGrp="1"/>
          </p:cNvSpPr>
          <p:nvPr>
            <p:ph idx="1"/>
          </p:nvPr>
        </p:nvSpPr>
        <p:spPr>
          <a:xfrm>
            <a:off x="593766" y="1888178"/>
            <a:ext cx="7849590" cy="4512622"/>
          </a:xfrm>
        </p:spPr>
        <p:txBody>
          <a:bodyPr anchor="ctr">
            <a:normAutofit fontScale="92500" lnSpcReduction="20000"/>
          </a:bodyPr>
          <a:lstStyle/>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CREATE OR REPLACE PROCEDURE </a:t>
            </a:r>
            <a:r>
              <a:rPr lang="fr-BE" b="1" dirty="0" err="1" smtClean="0">
                <a:latin typeface="Courier New" panose="02070309020205020404" pitchFamily="49" charset="0"/>
                <a:cs typeface="Courier New" panose="02070309020205020404" pitchFamily="49" charset="0"/>
              </a:rPr>
              <a:t>Select_Client</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(Nom IN CHAR := 'DELMAL', </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CodePostal</a:t>
            </a:r>
            <a:r>
              <a:rPr lang="fr-BE" b="1" dirty="0" smtClean="0">
                <a:latin typeface="Courier New" panose="02070309020205020404" pitchFamily="49" charset="0"/>
                <a:cs typeface="Courier New" panose="02070309020205020404" pitchFamily="49" charset="0"/>
              </a:rPr>
              <a:t> IN NUMBER) IS</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END;</a:t>
            </a:r>
          </a:p>
          <a:p>
            <a:pPr marL="0" indent="0">
              <a:lnSpc>
                <a:spcPct val="120000"/>
              </a:lnSpc>
              <a:spcBef>
                <a:spcPts val="0"/>
              </a:spcBef>
              <a:buNone/>
            </a:pPr>
            <a:endParaRPr lang="fr-BE" sz="1400" dirty="0"/>
          </a:p>
          <a:p>
            <a:pPr marL="0" indent="0">
              <a:lnSpc>
                <a:spcPct val="120000"/>
              </a:lnSpc>
              <a:spcBef>
                <a:spcPts val="0"/>
              </a:spcBef>
              <a:buNone/>
            </a:pPr>
            <a:r>
              <a:rPr lang="fr-BE" dirty="0" smtClean="0"/>
              <a:t>Exemples d'appels : </a:t>
            </a:r>
          </a:p>
          <a:p>
            <a:pPr marL="712788" indent="0">
              <a:lnSpc>
                <a:spcPct val="120000"/>
              </a:lnSpc>
              <a:spcBef>
                <a:spcPts val="0"/>
              </a:spcBef>
              <a:buNone/>
            </a:pPr>
            <a:r>
              <a:rPr lang="fr-BE" dirty="0" err="1" smtClean="0"/>
              <a:t>Select_Client</a:t>
            </a:r>
            <a:r>
              <a:rPr lang="fr-BE" dirty="0" smtClean="0"/>
              <a:t> ('DELMAL', 4000);    	// appel valide</a:t>
            </a:r>
          </a:p>
          <a:p>
            <a:pPr marL="712788" indent="0">
              <a:lnSpc>
                <a:spcPct val="120000"/>
              </a:lnSpc>
              <a:spcBef>
                <a:spcPts val="0"/>
              </a:spcBef>
              <a:buNone/>
            </a:pPr>
            <a:r>
              <a:rPr lang="fr-BE" dirty="0" err="1" smtClean="0"/>
              <a:t>Select_Client</a:t>
            </a:r>
            <a:r>
              <a:rPr lang="fr-BE" dirty="0" smtClean="0"/>
              <a:t> (</a:t>
            </a:r>
            <a:r>
              <a:rPr lang="fr-BE" dirty="0" err="1" smtClean="0"/>
              <a:t>CodePostal</a:t>
            </a:r>
            <a:r>
              <a:rPr lang="fr-BE" dirty="0" smtClean="0"/>
              <a:t> =&gt; 4500);	// appel valide</a:t>
            </a:r>
          </a:p>
          <a:p>
            <a:pPr marL="712788" indent="0">
              <a:lnSpc>
                <a:spcPct val="120000"/>
              </a:lnSpc>
              <a:spcBef>
                <a:spcPts val="0"/>
              </a:spcBef>
              <a:buNone/>
            </a:pPr>
            <a:r>
              <a:rPr lang="fr-BE" dirty="0" err="1" smtClean="0"/>
              <a:t>Select_Client</a:t>
            </a:r>
            <a:r>
              <a:rPr lang="fr-BE" dirty="0" smtClean="0"/>
              <a:t> (</a:t>
            </a:r>
            <a:r>
              <a:rPr lang="fr-BE" dirty="0" err="1" smtClean="0"/>
              <a:t>CodePostal</a:t>
            </a:r>
            <a:r>
              <a:rPr lang="fr-BE" dirty="0" smtClean="0"/>
              <a:t> =&gt; 4500,</a:t>
            </a:r>
          </a:p>
          <a:p>
            <a:pPr marL="712788" indent="0">
              <a:lnSpc>
                <a:spcPct val="120000"/>
              </a:lnSpc>
              <a:spcBef>
                <a:spcPts val="0"/>
              </a:spcBef>
              <a:buNone/>
            </a:pPr>
            <a:r>
              <a:rPr lang="fr-BE" dirty="0"/>
              <a:t>	</a:t>
            </a:r>
            <a:r>
              <a:rPr lang="fr-BE" dirty="0" smtClean="0"/>
              <a:t>	        Nom =&gt; 'DELMAL');	// appel valide</a:t>
            </a:r>
            <a:endParaRPr lang="fr-BE" sz="1400" dirty="0" smtClean="0"/>
          </a:p>
          <a:p>
            <a:pPr marL="712788" indent="0">
              <a:lnSpc>
                <a:spcPct val="120000"/>
              </a:lnSpc>
              <a:spcBef>
                <a:spcPts val="0"/>
              </a:spcBef>
              <a:buNone/>
            </a:pPr>
            <a:r>
              <a:rPr lang="fr-BE" dirty="0" err="1" smtClean="0"/>
              <a:t>Select_Client</a:t>
            </a:r>
            <a:r>
              <a:rPr lang="fr-BE" dirty="0" smtClean="0"/>
              <a:t> (4000);			// appel invalide</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6</a:t>
            </a:r>
            <a:r>
              <a:rPr lang="fr-BE" dirty="0" smtClean="0"/>
              <a:t>. Les paramètres par défaut</a:t>
            </a:r>
            <a:endParaRPr lang="fr-BE" dirty="0"/>
          </a:p>
        </p:txBody>
      </p:sp>
    </p:spTree>
    <p:extLst>
      <p:ext uri="{BB962C8B-B14F-4D97-AF65-F5344CB8AC3E}">
        <p14:creationId xmlns:p14="http://schemas.microsoft.com/office/powerpoint/2010/main" val="1196124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6. Les paramètres par défaut</a:t>
            </a:r>
            <a:endParaRPr lang="fr-BE" sz="3200" dirty="0"/>
          </a:p>
        </p:txBody>
      </p:sp>
      <p:sp>
        <p:nvSpPr>
          <p:cNvPr id="3" name="Espace réservé du contenu 2"/>
          <p:cNvSpPr>
            <a:spLocks noGrp="1"/>
          </p:cNvSpPr>
          <p:nvPr>
            <p:ph idx="1"/>
          </p:nvPr>
        </p:nvSpPr>
        <p:spPr>
          <a:xfrm>
            <a:off x="593766" y="1888178"/>
            <a:ext cx="7849590" cy="4512622"/>
          </a:xfrm>
        </p:spPr>
        <p:txBody>
          <a:bodyPr anchor="ctr">
            <a:normAutofit fontScale="92500" lnSpcReduction="20000"/>
          </a:bodyPr>
          <a:lstStyle/>
          <a:p>
            <a:pPr marL="0" indent="0">
              <a:lnSpc>
                <a:spcPct val="120000"/>
              </a:lnSpc>
              <a:spcBef>
                <a:spcPts val="0"/>
              </a:spcBef>
              <a:buNone/>
            </a:pPr>
            <a:r>
              <a:rPr lang="fr-BE" dirty="0" smtClean="0">
                <a:cs typeface="Courier New" panose="02070309020205020404" pitchFamily="49" charset="0"/>
              </a:rPr>
              <a:t>Il est même possible d'ajouter des paramètres en mode IN à la fin de la liste des arguments de toute procédure sans changer le code des programmes qui utilisent déjà cette procédure pour autant que ces nouveaux paramètres possèdent une valeur par défaut.</a:t>
            </a:r>
          </a:p>
          <a:p>
            <a:pPr marL="0" indent="0">
              <a:lnSpc>
                <a:spcPct val="120000"/>
              </a:lnSpc>
              <a:spcBef>
                <a:spcPts val="0"/>
              </a:spcBef>
              <a:buNone/>
            </a:pPr>
            <a:endParaRPr lang="fr-BE" dirty="0" smtClean="0">
              <a:cs typeface="Courier New" panose="02070309020205020404" pitchFamily="49" charset="0"/>
            </a:endParaRP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CREATE OR REPLACE PROCEDURE </a:t>
            </a:r>
            <a:r>
              <a:rPr lang="fr-BE" b="1" dirty="0" err="1" smtClean="0">
                <a:latin typeface="Courier New" panose="02070309020205020404" pitchFamily="49" charset="0"/>
                <a:cs typeface="Courier New" panose="02070309020205020404" pitchFamily="49" charset="0"/>
              </a:rPr>
              <a:t>Select_Client</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(Nom IN CHAR, </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CodePostal</a:t>
            </a:r>
            <a:r>
              <a:rPr lang="fr-BE" b="1" dirty="0" smtClean="0">
                <a:latin typeface="Courier New" panose="02070309020205020404" pitchFamily="49" charset="0"/>
                <a:cs typeface="Courier New" panose="02070309020205020404" pitchFamily="49" charset="0"/>
              </a:rPr>
              <a:t> IN NUMBER := 4500</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Credit</a:t>
            </a:r>
            <a:r>
              <a:rPr lang="fr-BE" b="1" dirty="0" smtClean="0">
                <a:latin typeface="Courier New" panose="02070309020205020404" pitchFamily="49" charset="0"/>
                <a:cs typeface="Courier New" panose="02070309020205020404" pitchFamily="49" charset="0"/>
              </a:rPr>
              <a:t> IN NUMBER := 1) IS</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fr-BE" b="1" dirty="0" smtClean="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6</a:t>
            </a:r>
            <a:r>
              <a:rPr lang="fr-BE" dirty="0" smtClean="0"/>
              <a:t>. Les paramètres par défaut</a:t>
            </a:r>
            <a:endParaRPr lang="fr-BE" dirty="0"/>
          </a:p>
        </p:txBody>
      </p:sp>
    </p:spTree>
    <p:extLst>
      <p:ext uri="{BB962C8B-B14F-4D97-AF65-F5344CB8AC3E}">
        <p14:creationId xmlns:p14="http://schemas.microsoft.com/office/powerpoint/2010/main" val="12704741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2260" y="720000"/>
            <a:ext cx="7995684" cy="1143000"/>
          </a:xfrm>
        </p:spPr>
        <p:txBody>
          <a:bodyPr>
            <a:noAutofit/>
          </a:bodyPr>
          <a:lstStyle/>
          <a:p>
            <a:pPr algn="ctr"/>
            <a:r>
              <a:rPr lang="fr-BE" sz="3600" dirty="0" err="1" smtClean="0"/>
              <a:t>Ch</a:t>
            </a:r>
            <a:r>
              <a:rPr lang="fr-BE" sz="3600" dirty="0" smtClean="0"/>
              <a:t> 7. Les procédures et les fonctions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CREATE PROCEDURE</a:t>
            </a:r>
          </a:p>
          <a:p>
            <a:pPr marL="514350" indent="-514350">
              <a:buFont typeface="+mj-lt"/>
              <a:buAutoNum type="arabicPeriod"/>
            </a:pPr>
            <a:r>
              <a:rPr lang="fr-BE" dirty="0" smtClean="0"/>
              <a:t>CREATE FUNCTION</a:t>
            </a:r>
          </a:p>
          <a:p>
            <a:pPr marL="514350" indent="-514350">
              <a:buFont typeface="+mj-lt"/>
              <a:buAutoNum type="arabicPeriod"/>
            </a:pPr>
            <a:r>
              <a:rPr lang="fr-BE" dirty="0" smtClean="0"/>
              <a:t>Utiliser les paramètres avec NOCOPY</a:t>
            </a:r>
          </a:p>
          <a:p>
            <a:pPr marL="514350" indent="-514350">
              <a:buFont typeface="+mj-lt"/>
              <a:buAutoNum type="arabicPeriod"/>
            </a:pPr>
            <a:r>
              <a:rPr lang="fr-BE" dirty="0" smtClean="0"/>
              <a:t>RAISE_APPLICATION_ERROR (</a:t>
            </a:r>
            <a:r>
              <a:rPr lang="fr-BE" dirty="0" err="1" smtClean="0"/>
              <a:t>code_erreur</a:t>
            </a:r>
            <a:r>
              <a:rPr lang="fr-BE" dirty="0" smtClean="0"/>
              <a:t>, message [, {TRUE | FALSE}]);</a:t>
            </a:r>
          </a:p>
          <a:p>
            <a:pPr marL="514350" indent="-514350">
              <a:buFont typeface="+mj-lt"/>
              <a:buAutoNum type="arabicPeriod"/>
            </a:pPr>
            <a:r>
              <a:rPr lang="fr-BE" dirty="0" smtClean="0"/>
              <a:t>Les notations nommées</a:t>
            </a:r>
          </a:p>
          <a:p>
            <a:pPr marL="514350" indent="-514350">
              <a:buFont typeface="+mj-lt"/>
              <a:buAutoNum type="arabicPeriod"/>
            </a:pPr>
            <a:r>
              <a:rPr lang="fr-BE" dirty="0" smtClean="0"/>
              <a:t>Les paramètres par </a:t>
            </a:r>
            <a:r>
              <a:rPr lang="fr-BE" dirty="0" smtClean="0"/>
              <a:t>défaut</a:t>
            </a:r>
            <a:endParaRPr lang="fr-BE" dirty="0" smtClean="0"/>
          </a:p>
        </p:txBody>
      </p:sp>
      <p:sp>
        <p:nvSpPr>
          <p:cNvPr id="5" name="Espace réservé du pied de page 4"/>
          <p:cNvSpPr>
            <a:spLocks noGrp="1"/>
          </p:cNvSpPr>
          <p:nvPr>
            <p:ph type="ftr" sz="quarter" idx="11"/>
          </p:nvPr>
        </p:nvSpPr>
        <p:spPr/>
        <p:txBody>
          <a:bodyPr/>
          <a:lstStyle/>
          <a:p>
            <a:r>
              <a:rPr lang="fr-BE" dirty="0" smtClean="0"/>
              <a:t>SGBD – PL/SQL – Chapitre 7 : Les procédures et les fonctions</a:t>
            </a:r>
            <a:endParaRPr lang="fr-BE" dirty="0"/>
          </a:p>
        </p:txBody>
      </p:sp>
    </p:spTree>
    <p:extLst>
      <p:ext uri="{BB962C8B-B14F-4D97-AF65-F5344CB8AC3E}">
        <p14:creationId xmlns:p14="http://schemas.microsoft.com/office/powerpoint/2010/main" val="1522324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263" y="2854325"/>
            <a:ext cx="8031162" cy="1362075"/>
          </a:xfrm>
        </p:spPr>
        <p:txBody>
          <a:bodyPr anchor="ctr">
            <a:normAutofit/>
          </a:bodyPr>
          <a:lstStyle/>
          <a:p>
            <a:pPr algn="r"/>
            <a:r>
              <a:rPr lang="fr-BE" dirty="0" smtClean="0"/>
              <a:t>PL/SQL - Chapitre 7. </a:t>
            </a:r>
            <a:br>
              <a:rPr lang="fr-BE" dirty="0" smtClean="0"/>
            </a:br>
            <a:r>
              <a:rPr lang="fr-BE" dirty="0" smtClean="0"/>
              <a:t>Les procédures et les fonctions</a:t>
            </a:r>
            <a:endParaRPr lang="fr-BE" dirty="0"/>
          </a:p>
        </p:txBody>
      </p:sp>
      <p:sp>
        <p:nvSpPr>
          <p:cNvPr id="5" name="Espace réservé du pied de page 4"/>
          <p:cNvSpPr>
            <a:spLocks noGrp="1"/>
          </p:cNvSpPr>
          <p:nvPr>
            <p:ph type="ftr" sz="quarter" idx="11"/>
          </p:nvPr>
        </p:nvSpPr>
        <p:spPr/>
        <p:txBody>
          <a:bodyPr/>
          <a:lstStyle/>
          <a:p>
            <a:r>
              <a:rPr lang="fr-BE" smtClean="0"/>
              <a:t>Système de Gestion de Base de Données</a:t>
            </a:r>
            <a:endParaRPr lang="fr-BE"/>
          </a:p>
        </p:txBody>
      </p:sp>
    </p:spTree>
    <p:extLst>
      <p:ext uri="{BB962C8B-B14F-4D97-AF65-F5344CB8AC3E}">
        <p14:creationId xmlns:p14="http://schemas.microsoft.com/office/powerpoint/2010/main" val="86140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2260" y="720000"/>
            <a:ext cx="7995684" cy="1143000"/>
          </a:xfrm>
        </p:spPr>
        <p:txBody>
          <a:bodyPr>
            <a:noAutofit/>
          </a:bodyPr>
          <a:lstStyle/>
          <a:p>
            <a:pPr algn="ctr"/>
            <a:r>
              <a:rPr lang="fr-BE" sz="3600" dirty="0" err="1" smtClean="0"/>
              <a:t>Ch</a:t>
            </a:r>
            <a:r>
              <a:rPr lang="fr-BE" sz="3600" dirty="0" smtClean="0"/>
              <a:t> 7. Les procédures et les fonctions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CREATE PROCEDURE</a:t>
            </a:r>
          </a:p>
          <a:p>
            <a:pPr marL="514350" indent="-514350">
              <a:buFont typeface="+mj-lt"/>
              <a:buAutoNum type="arabicPeriod"/>
            </a:pPr>
            <a:r>
              <a:rPr lang="fr-BE" dirty="0" smtClean="0"/>
              <a:t>CREATE FUNCTION</a:t>
            </a:r>
          </a:p>
          <a:p>
            <a:pPr marL="514350" indent="-514350">
              <a:buFont typeface="+mj-lt"/>
              <a:buAutoNum type="arabicPeriod"/>
            </a:pPr>
            <a:r>
              <a:rPr lang="fr-BE" dirty="0" smtClean="0"/>
              <a:t>Utiliser les paramètres avec NOCOPY</a:t>
            </a:r>
          </a:p>
          <a:p>
            <a:pPr marL="514350" indent="-514350">
              <a:buFont typeface="+mj-lt"/>
              <a:buAutoNum type="arabicPeriod"/>
            </a:pPr>
            <a:r>
              <a:rPr lang="fr-BE" dirty="0" smtClean="0"/>
              <a:t>RAISE_APPLICATION_ERROR (</a:t>
            </a:r>
            <a:r>
              <a:rPr lang="fr-BE" dirty="0" err="1" smtClean="0"/>
              <a:t>code_erreur</a:t>
            </a:r>
            <a:r>
              <a:rPr lang="fr-BE" dirty="0" smtClean="0"/>
              <a:t>, message [, {TRUE | FALSE}]);</a:t>
            </a:r>
          </a:p>
          <a:p>
            <a:pPr marL="514350" indent="-514350">
              <a:buFont typeface="+mj-lt"/>
              <a:buAutoNum type="arabicPeriod"/>
            </a:pPr>
            <a:r>
              <a:rPr lang="fr-BE" dirty="0" smtClean="0"/>
              <a:t>Les notations nommées</a:t>
            </a:r>
          </a:p>
          <a:p>
            <a:pPr marL="514350" indent="-514350">
              <a:buFont typeface="+mj-lt"/>
              <a:buAutoNum type="arabicPeriod"/>
            </a:pPr>
            <a:r>
              <a:rPr lang="fr-BE" dirty="0" smtClean="0"/>
              <a:t>Les paramètres par </a:t>
            </a:r>
            <a:r>
              <a:rPr lang="fr-BE" dirty="0" smtClean="0"/>
              <a:t>défaut</a:t>
            </a:r>
            <a:endParaRPr lang="fr-BE" dirty="0" smtClean="0"/>
          </a:p>
        </p:txBody>
      </p:sp>
      <p:sp>
        <p:nvSpPr>
          <p:cNvPr id="5" name="Espace réservé du pied de page 4"/>
          <p:cNvSpPr>
            <a:spLocks noGrp="1"/>
          </p:cNvSpPr>
          <p:nvPr>
            <p:ph type="ftr" sz="quarter" idx="11"/>
          </p:nvPr>
        </p:nvSpPr>
        <p:spPr/>
        <p:txBody>
          <a:bodyPr/>
          <a:lstStyle/>
          <a:p>
            <a:r>
              <a:rPr lang="fr-BE" dirty="0" smtClean="0"/>
              <a:t>SGBD – PL/SQL – Chapitre 7 : Les procédures et les fonctions</a:t>
            </a:r>
            <a:endParaRPr lang="fr-BE" dirty="0"/>
          </a:p>
        </p:txBody>
      </p:sp>
    </p:spTree>
    <p:extLst>
      <p:ext uri="{BB962C8B-B14F-4D97-AF65-F5344CB8AC3E}">
        <p14:creationId xmlns:p14="http://schemas.microsoft.com/office/powerpoint/2010/main" val="79941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498763" y="2040124"/>
            <a:ext cx="8277102" cy="4140000"/>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CREATE PROCEDURE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NomDeLaProcedure</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 IS</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[déclaration des variables locales ou types ou curseurs]</a:t>
            </a:r>
          </a:p>
          <a:p>
            <a:pPr marL="0" indent="0">
              <a:buNone/>
            </a:pPr>
            <a:r>
              <a:rPr lang="fr-BE" b="1" dirty="0" smtClean="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p>
          <a:p>
            <a:pPr marL="0" indent="0">
              <a:buNone/>
            </a:pPr>
            <a:r>
              <a:rPr lang="fr-BE" b="1" dirty="0" smtClean="0">
                <a:latin typeface="Courier New" panose="02070309020205020404" pitchFamily="49" charset="0"/>
                <a:cs typeface="Courier New" panose="02070309020205020404" pitchFamily="49" charset="0"/>
              </a:rPr>
              <a:t>EXCEPTION</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a:t>
            </a:r>
          </a:p>
          <a:p>
            <a:pPr marL="0" indent="0">
              <a:buNone/>
            </a:pPr>
            <a:r>
              <a:rPr lang="fr-BE" b="1" dirty="0" smtClean="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3130369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Chaque procédure ou fonction peut comprendre des paramètres.  Pour chaque paramètre, on doit spécifier : </a:t>
            </a:r>
          </a:p>
          <a:p>
            <a:pPr indent="-342900">
              <a:buFont typeface="Wingdings" panose="05000000000000000000" pitchFamily="2" charset="2"/>
              <a:buChar char="Ø"/>
            </a:pPr>
            <a:r>
              <a:rPr lang="fr-BE" dirty="0" smtClean="0"/>
              <a:t>Son nom</a:t>
            </a:r>
          </a:p>
          <a:p>
            <a:pPr indent="-342900">
              <a:buFont typeface="Wingdings" panose="05000000000000000000" pitchFamily="2" charset="2"/>
              <a:buChar char="Ø"/>
            </a:pPr>
            <a:r>
              <a:rPr lang="fr-BE" dirty="0" smtClean="0"/>
              <a:t>Son mode d'accessibilité (IN, OUT ou IN OUT)</a:t>
            </a:r>
          </a:p>
          <a:p>
            <a:pPr indent="-342900">
              <a:buFont typeface="Wingdings" panose="05000000000000000000" pitchFamily="2" charset="2"/>
              <a:buChar char="Ø"/>
            </a:pPr>
            <a:r>
              <a:rPr lang="fr-BE" dirty="0" smtClean="0"/>
              <a:t>Son type (pas de précision ni de longueur)</a:t>
            </a:r>
          </a:p>
          <a:p>
            <a:pPr indent="-342900">
              <a:buFont typeface="Wingdings" panose="05000000000000000000" pitchFamily="2" charset="2"/>
              <a:buChar char="Ø"/>
            </a:pPr>
            <a:r>
              <a:rPr lang="fr-BE" dirty="0" smtClean="0"/>
              <a:t>Eventuellement sa valeur par défaut</a:t>
            </a: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27143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581892" y="2051999"/>
            <a:ext cx="8063344" cy="4360676"/>
          </a:xfrm>
        </p:spPr>
        <p:txBody>
          <a:bodyPr anchor="ctr">
            <a:noAutofit/>
          </a:bodyPr>
          <a:lstStyle/>
          <a:p>
            <a:pPr>
              <a:lnSpc>
                <a:spcPct val="120000"/>
              </a:lnSpc>
              <a:spcBef>
                <a:spcPts val="0"/>
              </a:spcBef>
              <a:buNone/>
            </a:pPr>
            <a:r>
              <a:rPr lang="en-GB" altLang="fr-FR" sz="1400" b="1" dirty="0">
                <a:latin typeface="Courier New" panose="02070309020205020404" pitchFamily="49" charset="0"/>
                <a:cs typeface="Courier New" panose="02070309020205020404" pitchFamily="49" charset="0"/>
              </a:rPr>
              <a:t>-- </a:t>
            </a:r>
            <a:r>
              <a:rPr lang="en-GB" altLang="fr-FR" sz="1400" b="1" dirty="0" err="1">
                <a:latin typeface="Courier New" panose="02070309020205020404" pitchFamily="49" charset="0"/>
                <a:cs typeface="Courier New" panose="02070309020205020404" pitchFamily="49" charset="0"/>
              </a:rPr>
              <a:t>fichier</a:t>
            </a:r>
            <a:r>
              <a:rPr lang="en-GB" altLang="fr-FR" sz="1400" b="1" dirty="0">
                <a:latin typeface="Courier New" panose="02070309020205020404" pitchFamily="49" charset="0"/>
                <a:cs typeface="Courier New" panose="02070309020205020404" pitchFamily="49" charset="0"/>
              </a:rPr>
              <a:t> </a:t>
            </a:r>
            <a:r>
              <a:rPr lang="en-GB" altLang="fr-FR" sz="1400" b="1" dirty="0" err="1">
                <a:latin typeface="Courier New" panose="02070309020205020404" pitchFamily="49" charset="0"/>
                <a:cs typeface="Courier New" panose="02070309020205020404" pitchFamily="49" charset="0"/>
              </a:rPr>
              <a:t>ProcAfficher.sql</a:t>
            </a:r>
            <a:endParaRPr lang="en-GB" altLang="fr-FR" sz="1400" b="1" dirty="0">
              <a:latin typeface="Courier New" panose="02070309020205020404" pitchFamily="49" charset="0"/>
              <a:cs typeface="Courier New" panose="02070309020205020404" pitchFamily="49" charset="0"/>
            </a:endParaRPr>
          </a:p>
          <a:p>
            <a:pPr>
              <a:lnSpc>
                <a:spcPct val="120000"/>
              </a:lnSpc>
              <a:spcBef>
                <a:spcPts val="0"/>
              </a:spcBef>
              <a:buNone/>
            </a:pPr>
            <a:r>
              <a:rPr lang="en-GB" altLang="fr-FR" sz="2000" b="1" dirty="0">
                <a:solidFill>
                  <a:schemeClr val="bg2">
                    <a:lumMod val="50000"/>
                  </a:schemeClr>
                </a:solidFill>
                <a:latin typeface="Courier New" panose="02070309020205020404" pitchFamily="49" charset="0"/>
                <a:cs typeface="Courier New" panose="02070309020205020404" pitchFamily="49" charset="0"/>
              </a:rPr>
              <a:t>CREATE OR REPLACE PROCEDURE </a:t>
            </a:r>
            <a:r>
              <a:rPr lang="en-GB" altLang="fr-FR" sz="1400" b="1" dirty="0" err="1">
                <a:solidFill>
                  <a:srgbClr val="00CCFF"/>
                </a:solidFill>
                <a:latin typeface="Courier New" panose="02070309020205020404" pitchFamily="49" charset="0"/>
                <a:cs typeface="Courier New" panose="02070309020205020404" pitchFamily="49" charset="0"/>
              </a:rPr>
              <a:t>Afficher</a:t>
            </a:r>
            <a:endParaRPr lang="en-GB" altLang="fr-FR" sz="1400" b="1" dirty="0">
              <a:solidFill>
                <a:srgbClr val="00CCFF"/>
              </a:solidFill>
              <a:latin typeface="Courier New" panose="02070309020205020404" pitchFamily="49" charset="0"/>
              <a:cs typeface="Courier New" panose="02070309020205020404" pitchFamily="49" charset="0"/>
            </a:endParaRPr>
          </a:p>
          <a:p>
            <a:pPr>
              <a:lnSpc>
                <a:spcPct val="120000"/>
              </a:lnSpc>
              <a:spcBef>
                <a:spcPts val="0"/>
              </a:spcBef>
              <a:buNone/>
            </a:pPr>
            <a:r>
              <a:rPr lang="en-GB" altLang="fr-FR" sz="1400" b="1" dirty="0">
                <a:latin typeface="Courier New" panose="02070309020205020404" pitchFamily="49" charset="0"/>
                <a:cs typeface="Courier New" panose="02070309020205020404" pitchFamily="49" charset="0"/>
              </a:rPr>
              <a:t>				 </a:t>
            </a:r>
            <a:r>
              <a:rPr lang="en-GB" altLang="fr-FR" sz="1400" b="1" dirty="0" smtClean="0">
                <a:latin typeface="Courier New" panose="02070309020205020404" pitchFamily="49" charset="0"/>
                <a:cs typeface="Courier New" panose="02070309020205020404" pitchFamily="49" charset="0"/>
              </a:rPr>
              <a:t>(</a:t>
            </a:r>
            <a:r>
              <a:rPr lang="en-GB" altLang="fr-FR" sz="1400" b="1" dirty="0" err="1" smtClean="0">
                <a:latin typeface="Courier New" panose="02070309020205020404" pitchFamily="49" charset="0"/>
                <a:cs typeface="Courier New" panose="02070309020205020404" pitchFamily="49" charset="0"/>
              </a:rPr>
              <a:t>NumSecu</a:t>
            </a:r>
            <a:r>
              <a:rPr lang="en-GB" altLang="fr-FR" sz="1400" b="1" dirty="0" smtClean="0">
                <a:latin typeface="Courier New" panose="02070309020205020404" pitchFamily="49" charset="0"/>
                <a:cs typeface="Courier New" panose="02070309020205020404" pitchFamily="49" charset="0"/>
              </a:rPr>
              <a:t> IN </a:t>
            </a:r>
            <a:r>
              <a:rPr lang="en-GB" altLang="fr-FR" sz="1400" b="1" dirty="0" err="1" smtClean="0">
                <a:latin typeface="Courier New" panose="02070309020205020404" pitchFamily="49" charset="0"/>
                <a:cs typeface="Courier New" panose="02070309020205020404" pitchFamily="49" charset="0"/>
              </a:rPr>
              <a:t>Employes.NumSecu%TYPE</a:t>
            </a:r>
            <a:r>
              <a:rPr lang="en-GB" altLang="fr-FR" sz="1400" b="1" dirty="0">
                <a:latin typeface="Courier New" panose="02070309020205020404" pitchFamily="49" charset="0"/>
                <a:cs typeface="Courier New" panose="02070309020205020404" pitchFamily="49" charset="0"/>
              </a:rPr>
              <a:t>)</a:t>
            </a:r>
          </a:p>
          <a:p>
            <a:pPr>
              <a:lnSpc>
                <a:spcPct val="120000"/>
              </a:lnSpc>
              <a:spcBef>
                <a:spcPts val="0"/>
              </a:spcBef>
              <a:buNone/>
            </a:pPr>
            <a:r>
              <a:rPr lang="en-GB" altLang="fr-FR" sz="2000" b="1" dirty="0">
                <a:solidFill>
                  <a:schemeClr val="bg2">
                    <a:lumMod val="50000"/>
                  </a:schemeClr>
                </a:solidFill>
                <a:latin typeface="Courier New" panose="02070309020205020404" pitchFamily="49" charset="0"/>
                <a:cs typeface="Courier New" panose="02070309020205020404" pitchFamily="49" charset="0"/>
              </a:rPr>
              <a:t>AS</a:t>
            </a:r>
          </a:p>
          <a:p>
            <a:pPr>
              <a:lnSpc>
                <a:spcPct val="120000"/>
              </a:lnSpc>
              <a:spcBef>
                <a:spcPts val="0"/>
              </a:spcBef>
              <a:buNone/>
            </a:pPr>
            <a:r>
              <a:rPr lang="en-GB" altLang="fr-FR" sz="1400" b="1" dirty="0" smtClean="0">
                <a:latin typeface="Courier New" panose="02070309020205020404" pitchFamily="49" charset="0"/>
                <a:cs typeface="Courier New" panose="02070309020205020404" pitchFamily="49" charset="0"/>
              </a:rPr>
              <a:t>  </a:t>
            </a:r>
            <a:r>
              <a:rPr lang="en-GB" altLang="fr-FR" sz="1400" b="1" dirty="0" err="1" smtClean="0">
                <a:latin typeface="Courier New" panose="02070309020205020404" pitchFamily="49" charset="0"/>
                <a:cs typeface="Courier New" panose="02070309020205020404" pitchFamily="49" charset="0"/>
              </a:rPr>
              <a:t>UnEmploye</a:t>
            </a:r>
            <a:r>
              <a:rPr lang="en-GB" altLang="fr-FR" sz="1400" b="1" dirty="0" smtClean="0">
                <a:latin typeface="Courier New" panose="02070309020205020404" pitchFamily="49" charset="0"/>
                <a:cs typeface="Courier New" panose="02070309020205020404" pitchFamily="49" charset="0"/>
              </a:rPr>
              <a:t> </a:t>
            </a:r>
            <a:r>
              <a:rPr lang="en-GB" altLang="fr-FR" sz="1400" b="1" dirty="0" err="1" smtClean="0">
                <a:latin typeface="Courier New" panose="02070309020205020404" pitchFamily="49" charset="0"/>
                <a:cs typeface="Courier New" panose="02070309020205020404" pitchFamily="49" charset="0"/>
              </a:rPr>
              <a:t>Employes%ROWTYPE</a:t>
            </a:r>
            <a:r>
              <a:rPr lang="en-GB" altLang="fr-FR" sz="1400" b="1" dirty="0">
                <a:latin typeface="Courier New" panose="02070309020205020404" pitchFamily="49" charset="0"/>
                <a:cs typeface="Courier New" panose="02070309020205020404" pitchFamily="49" charset="0"/>
              </a:rPr>
              <a:t>;</a:t>
            </a:r>
          </a:p>
          <a:p>
            <a:pPr>
              <a:lnSpc>
                <a:spcPct val="120000"/>
              </a:lnSpc>
              <a:spcBef>
                <a:spcPts val="0"/>
              </a:spcBef>
              <a:buNone/>
            </a:pPr>
            <a:r>
              <a:rPr lang="en-GB" altLang="fr-FR" sz="2000" b="1" dirty="0">
                <a:solidFill>
                  <a:schemeClr val="bg2">
                    <a:lumMod val="50000"/>
                  </a:schemeClr>
                </a:solidFill>
                <a:latin typeface="Courier New" panose="02070309020205020404" pitchFamily="49" charset="0"/>
                <a:cs typeface="Courier New" panose="02070309020205020404" pitchFamily="49" charset="0"/>
              </a:rPr>
              <a:t>BEGIN</a:t>
            </a:r>
          </a:p>
          <a:p>
            <a:pPr>
              <a:lnSpc>
                <a:spcPct val="120000"/>
              </a:lnSpc>
              <a:spcBef>
                <a:spcPts val="0"/>
              </a:spcBef>
              <a:buNone/>
            </a:pPr>
            <a:r>
              <a:rPr lang="en-GB" altLang="fr-FR" sz="1400" b="1" dirty="0" smtClean="0">
                <a:latin typeface="Courier New" panose="02070309020205020404" pitchFamily="49" charset="0"/>
                <a:cs typeface="Courier New" panose="02070309020205020404" pitchFamily="49" charset="0"/>
              </a:rPr>
              <a:t>  SELECT </a:t>
            </a:r>
            <a:r>
              <a:rPr lang="en-GB" altLang="fr-FR" sz="1400" b="1" dirty="0">
                <a:latin typeface="Courier New" panose="02070309020205020404" pitchFamily="49" charset="0"/>
                <a:cs typeface="Courier New" panose="02070309020205020404" pitchFamily="49" charset="0"/>
              </a:rPr>
              <a:t>* INTO </a:t>
            </a:r>
            <a:r>
              <a:rPr lang="en-GB" altLang="fr-FR" sz="1400" b="1" dirty="0" err="1">
                <a:latin typeface="Courier New" panose="02070309020205020404" pitchFamily="49" charset="0"/>
                <a:cs typeface="Courier New" panose="02070309020205020404" pitchFamily="49" charset="0"/>
              </a:rPr>
              <a:t>UnEmploye</a:t>
            </a:r>
            <a:r>
              <a:rPr lang="en-GB" altLang="fr-FR" sz="1400" b="1" dirty="0">
                <a:latin typeface="Courier New" panose="02070309020205020404" pitchFamily="49" charset="0"/>
                <a:cs typeface="Courier New" panose="02070309020205020404" pitchFamily="49" charset="0"/>
              </a:rPr>
              <a:t> FROM </a:t>
            </a:r>
            <a:r>
              <a:rPr lang="en-GB" altLang="fr-FR" sz="1400" b="1" dirty="0" err="1" smtClean="0">
                <a:latin typeface="Courier New" panose="02070309020205020404" pitchFamily="49" charset="0"/>
                <a:cs typeface="Courier New" panose="02070309020205020404" pitchFamily="49" charset="0"/>
              </a:rPr>
              <a:t>Employes</a:t>
            </a:r>
            <a:r>
              <a:rPr lang="en-GB" altLang="fr-FR" sz="1400" b="1" dirty="0" smtClean="0">
                <a:latin typeface="Courier New" panose="02070309020205020404" pitchFamily="49" charset="0"/>
                <a:cs typeface="Courier New" panose="02070309020205020404" pitchFamily="49" charset="0"/>
              </a:rPr>
              <a:t> WHERE </a:t>
            </a:r>
            <a:r>
              <a:rPr lang="en-GB" altLang="fr-FR" sz="1400" b="1" dirty="0" err="1" smtClean="0">
                <a:latin typeface="Courier New" panose="02070309020205020404" pitchFamily="49" charset="0"/>
                <a:cs typeface="Courier New" panose="02070309020205020404" pitchFamily="49" charset="0"/>
              </a:rPr>
              <a:t>NumSecu</a:t>
            </a:r>
            <a:r>
              <a:rPr lang="en-GB" altLang="fr-FR" sz="1400" b="1" dirty="0" smtClean="0">
                <a:latin typeface="Courier New" panose="02070309020205020404" pitchFamily="49" charset="0"/>
                <a:cs typeface="Courier New" panose="02070309020205020404" pitchFamily="49" charset="0"/>
              </a:rPr>
              <a:t> </a:t>
            </a:r>
            <a:r>
              <a:rPr lang="en-GB" altLang="fr-FR" sz="1400" b="1" dirty="0">
                <a:latin typeface="Courier New" panose="02070309020205020404" pitchFamily="49" charset="0"/>
                <a:cs typeface="Courier New" panose="02070309020205020404" pitchFamily="49" charset="0"/>
              </a:rPr>
              <a:t>= </a:t>
            </a:r>
            <a:r>
              <a:rPr lang="en-GB" altLang="fr-FR" sz="1400" b="1" dirty="0" err="1" smtClean="0">
                <a:solidFill>
                  <a:srgbClr val="00CCFF"/>
                </a:solidFill>
                <a:latin typeface="Courier New" panose="02070309020205020404" pitchFamily="49" charset="0"/>
                <a:cs typeface="Courier New" panose="02070309020205020404" pitchFamily="49" charset="0"/>
              </a:rPr>
              <a:t>Afficher</a:t>
            </a:r>
            <a:r>
              <a:rPr lang="en-GB" altLang="fr-FR" sz="1400" b="1" dirty="0" err="1" smtClean="0">
                <a:latin typeface="Courier New" panose="02070309020205020404" pitchFamily="49" charset="0"/>
                <a:cs typeface="Courier New" panose="02070309020205020404" pitchFamily="49" charset="0"/>
              </a:rPr>
              <a:t>.NumSecu</a:t>
            </a:r>
            <a:r>
              <a:rPr lang="en-GB" altLang="fr-FR" sz="1400" b="1" dirty="0" smtClean="0">
                <a:latin typeface="Courier New" panose="02070309020205020404" pitchFamily="49" charset="0"/>
                <a:cs typeface="Courier New" panose="02070309020205020404" pitchFamily="49" charset="0"/>
              </a:rPr>
              <a:t>;</a:t>
            </a:r>
            <a:endParaRPr lang="en-GB" altLang="fr-FR" sz="1400" b="1" dirty="0">
              <a:latin typeface="Courier New" panose="02070309020205020404" pitchFamily="49" charset="0"/>
              <a:cs typeface="Courier New" panose="02070309020205020404" pitchFamily="49" charset="0"/>
            </a:endParaRPr>
          </a:p>
          <a:p>
            <a:pPr>
              <a:lnSpc>
                <a:spcPct val="120000"/>
              </a:lnSpc>
              <a:spcBef>
                <a:spcPts val="0"/>
              </a:spcBef>
              <a:buNone/>
            </a:pPr>
            <a:r>
              <a:rPr lang="en-GB" altLang="fr-FR" sz="1400" b="1" dirty="0" smtClean="0">
                <a:latin typeface="Courier New" panose="02070309020205020404" pitchFamily="49" charset="0"/>
                <a:cs typeface="Courier New" panose="02070309020205020404" pitchFamily="49" charset="0"/>
              </a:rPr>
              <a:t>  DBMS_OUTPUT.PUT_LINE </a:t>
            </a:r>
            <a:r>
              <a:rPr lang="en-GB" altLang="fr-FR" sz="1400" b="1" dirty="0">
                <a:latin typeface="Courier New" panose="02070309020205020404" pitchFamily="49" charset="0"/>
                <a:cs typeface="Courier New" panose="02070309020205020404" pitchFamily="49" charset="0"/>
              </a:rPr>
              <a:t>('Nom </a:t>
            </a:r>
            <a:r>
              <a:rPr lang="en-GB" altLang="fr-FR" sz="1400" b="1" dirty="0" smtClean="0">
                <a:latin typeface="Courier New" panose="02070309020205020404" pitchFamily="49" charset="0"/>
                <a:cs typeface="Courier New" panose="02070309020205020404" pitchFamily="49" charset="0"/>
              </a:rPr>
              <a:t>: ' </a:t>
            </a:r>
            <a:r>
              <a:rPr lang="en-GB" altLang="fr-FR" sz="1400" b="1" dirty="0">
                <a:latin typeface="Courier New" panose="02070309020205020404" pitchFamily="49" charset="0"/>
                <a:cs typeface="Courier New" panose="02070309020205020404" pitchFamily="49" charset="0"/>
              </a:rPr>
              <a:t>|| </a:t>
            </a:r>
            <a:r>
              <a:rPr lang="en-GB" altLang="fr-FR" sz="1400" b="1" dirty="0" err="1" smtClean="0">
                <a:latin typeface="Courier New" panose="02070309020205020404" pitchFamily="49" charset="0"/>
                <a:cs typeface="Courier New" panose="02070309020205020404" pitchFamily="49" charset="0"/>
              </a:rPr>
              <a:t>UnEmploye.Nom</a:t>
            </a:r>
            <a:r>
              <a:rPr lang="en-GB" altLang="fr-FR" sz="1400" b="1" dirty="0" smtClean="0">
                <a:latin typeface="Courier New" panose="02070309020205020404" pitchFamily="49" charset="0"/>
                <a:cs typeface="Courier New" panose="02070309020205020404" pitchFamily="49" charset="0"/>
              </a:rPr>
              <a:t>);</a:t>
            </a:r>
            <a:endParaRPr lang="en-GB" altLang="fr-FR" sz="1400" b="1" dirty="0">
              <a:latin typeface="Courier New" panose="02070309020205020404" pitchFamily="49" charset="0"/>
              <a:cs typeface="Courier New" panose="02070309020205020404" pitchFamily="49" charset="0"/>
            </a:endParaRPr>
          </a:p>
          <a:p>
            <a:pPr>
              <a:lnSpc>
                <a:spcPct val="120000"/>
              </a:lnSpc>
              <a:spcBef>
                <a:spcPts val="0"/>
              </a:spcBef>
              <a:buNone/>
            </a:pPr>
            <a:r>
              <a:rPr lang="en-GB" altLang="fr-FR" sz="2000" b="1" dirty="0">
                <a:solidFill>
                  <a:schemeClr val="bg2">
                    <a:lumMod val="50000"/>
                  </a:schemeClr>
                </a:solidFill>
                <a:latin typeface="Courier New" panose="02070309020205020404" pitchFamily="49" charset="0"/>
                <a:cs typeface="Courier New" panose="02070309020205020404" pitchFamily="49" charset="0"/>
              </a:rPr>
              <a:t>EXCEPTION</a:t>
            </a:r>
          </a:p>
          <a:p>
            <a:pPr>
              <a:lnSpc>
                <a:spcPct val="120000"/>
              </a:lnSpc>
              <a:spcBef>
                <a:spcPts val="0"/>
              </a:spcBef>
              <a:buNone/>
            </a:pPr>
            <a:r>
              <a:rPr lang="en-GB" altLang="fr-FR" sz="1400" b="1" dirty="0">
                <a:latin typeface="Courier New" panose="02070309020205020404" pitchFamily="49" charset="0"/>
                <a:cs typeface="Courier New" panose="02070309020205020404" pitchFamily="49" charset="0"/>
              </a:rPr>
              <a:t>  WHEN NO_DATA_FOUND THEN </a:t>
            </a:r>
          </a:p>
          <a:p>
            <a:pPr>
              <a:lnSpc>
                <a:spcPct val="120000"/>
              </a:lnSpc>
              <a:spcBef>
                <a:spcPts val="0"/>
              </a:spcBef>
              <a:buNone/>
            </a:pPr>
            <a:r>
              <a:rPr lang="en-GB" altLang="fr-FR" sz="1400" b="1" dirty="0" smtClean="0">
                <a:latin typeface="Courier New" panose="02070309020205020404" pitchFamily="49" charset="0"/>
                <a:cs typeface="Courier New" panose="02070309020205020404" pitchFamily="49" charset="0"/>
              </a:rPr>
              <a:t>    DBMS_OUTPUT.PUT_LINE </a:t>
            </a:r>
            <a:r>
              <a:rPr lang="en-GB" altLang="fr-FR" sz="1400" b="1" dirty="0">
                <a:latin typeface="Courier New" panose="02070309020205020404" pitchFamily="49" charset="0"/>
                <a:cs typeface="Courier New" panose="02070309020205020404" pitchFamily="49" charset="0"/>
              </a:rPr>
              <a:t>('</a:t>
            </a:r>
            <a:r>
              <a:rPr lang="en-GB" altLang="fr-FR" sz="1400" b="1" dirty="0" err="1">
                <a:latin typeface="Courier New" panose="02070309020205020404" pitchFamily="49" charset="0"/>
                <a:cs typeface="Courier New" panose="02070309020205020404" pitchFamily="49" charset="0"/>
              </a:rPr>
              <a:t>Aucun</a:t>
            </a:r>
            <a:r>
              <a:rPr lang="en-GB" altLang="fr-FR" sz="1400" b="1" dirty="0">
                <a:latin typeface="Courier New" panose="02070309020205020404" pitchFamily="49" charset="0"/>
                <a:cs typeface="Courier New" panose="02070309020205020404" pitchFamily="49" charset="0"/>
              </a:rPr>
              <a:t> </a:t>
            </a:r>
            <a:r>
              <a:rPr lang="en-GB" altLang="fr-FR" sz="1400" b="1" dirty="0" err="1">
                <a:latin typeface="Courier New" panose="02070309020205020404" pitchFamily="49" charset="0"/>
                <a:cs typeface="Courier New" panose="02070309020205020404" pitchFamily="49" charset="0"/>
              </a:rPr>
              <a:t>employé</a:t>
            </a:r>
            <a:r>
              <a:rPr lang="en-GB" altLang="fr-FR" sz="1400" b="1" dirty="0">
                <a:latin typeface="Courier New" panose="02070309020205020404" pitchFamily="49" charset="0"/>
                <a:cs typeface="Courier New" panose="02070309020205020404" pitchFamily="49" charset="0"/>
              </a:rPr>
              <a:t> </a:t>
            </a:r>
            <a:r>
              <a:rPr lang="en-GB" altLang="fr-FR" sz="1400" b="1" dirty="0" err="1">
                <a:latin typeface="Courier New" panose="02070309020205020404" pitchFamily="49" charset="0"/>
                <a:cs typeface="Courier New" panose="02070309020205020404" pitchFamily="49" charset="0"/>
              </a:rPr>
              <a:t>trouvé</a:t>
            </a:r>
            <a:r>
              <a:rPr lang="en-GB" altLang="fr-FR" sz="1400" b="1" dirty="0">
                <a:latin typeface="Courier New" panose="02070309020205020404" pitchFamily="49" charset="0"/>
                <a:cs typeface="Courier New" panose="02070309020205020404" pitchFamily="49" charset="0"/>
              </a:rPr>
              <a:t>'); </a:t>
            </a:r>
          </a:p>
          <a:p>
            <a:pPr>
              <a:lnSpc>
                <a:spcPct val="120000"/>
              </a:lnSpc>
              <a:spcBef>
                <a:spcPts val="0"/>
              </a:spcBef>
              <a:buNone/>
            </a:pPr>
            <a:r>
              <a:rPr lang="en-GB" altLang="fr-FR" sz="1400" b="1" dirty="0">
                <a:latin typeface="Courier New" panose="02070309020205020404" pitchFamily="49" charset="0"/>
                <a:cs typeface="Courier New" panose="02070309020205020404" pitchFamily="49" charset="0"/>
              </a:rPr>
              <a:t>  </a:t>
            </a:r>
            <a:r>
              <a:rPr lang="en-GB" altLang="fr-FR" sz="1400" b="1" dirty="0" smtClean="0">
                <a:latin typeface="Courier New" panose="02070309020205020404" pitchFamily="49" charset="0"/>
                <a:cs typeface="Courier New" panose="02070309020205020404" pitchFamily="49" charset="0"/>
              </a:rPr>
              <a:t>WHEN </a:t>
            </a:r>
            <a:r>
              <a:rPr lang="en-GB" altLang="fr-FR" sz="1400" b="1" dirty="0">
                <a:latin typeface="Courier New" panose="02070309020205020404" pitchFamily="49" charset="0"/>
                <a:cs typeface="Courier New" panose="02070309020205020404" pitchFamily="49" charset="0"/>
              </a:rPr>
              <a:t>OTHERS THEN</a:t>
            </a:r>
          </a:p>
          <a:p>
            <a:pPr>
              <a:lnSpc>
                <a:spcPct val="120000"/>
              </a:lnSpc>
              <a:spcBef>
                <a:spcPts val="0"/>
              </a:spcBef>
              <a:buNone/>
            </a:pPr>
            <a:r>
              <a:rPr lang="en-GB" altLang="fr-FR" sz="1400" b="1" dirty="0" smtClean="0">
                <a:latin typeface="Courier New" panose="02070309020205020404" pitchFamily="49" charset="0"/>
                <a:cs typeface="Courier New" panose="02070309020205020404" pitchFamily="49" charset="0"/>
              </a:rPr>
              <a:t>    DBMS_OUTPUT.PUT_LINE (</a:t>
            </a:r>
            <a:r>
              <a:rPr lang="en-GB" altLang="fr-FR" sz="1400" b="1" dirty="0">
                <a:latin typeface="Courier New" panose="02070309020205020404" pitchFamily="49" charset="0"/>
                <a:cs typeface="Courier New" panose="02070309020205020404" pitchFamily="49" charset="0"/>
              </a:rPr>
              <a:t>'ERREUR : '|| SQLCODE || SQLERRM);</a:t>
            </a:r>
          </a:p>
          <a:p>
            <a:pPr>
              <a:lnSpc>
                <a:spcPct val="120000"/>
              </a:lnSpc>
              <a:spcBef>
                <a:spcPts val="0"/>
              </a:spcBef>
              <a:buNone/>
            </a:pPr>
            <a:r>
              <a:rPr lang="en-GB" altLang="fr-FR" sz="2000" b="1" dirty="0">
                <a:solidFill>
                  <a:schemeClr val="bg2">
                    <a:lumMod val="50000"/>
                  </a:schemeClr>
                </a:solidFill>
                <a:latin typeface="Courier New" panose="02070309020205020404" pitchFamily="49" charset="0"/>
                <a:cs typeface="Courier New" panose="02070309020205020404" pitchFamily="49" charset="0"/>
              </a:rPr>
              <a:t>END </a:t>
            </a:r>
            <a:r>
              <a:rPr lang="en-GB" altLang="fr-FR" sz="2000" b="1" dirty="0" err="1">
                <a:solidFill>
                  <a:schemeClr val="bg2">
                    <a:lumMod val="50000"/>
                  </a:schemeClr>
                </a:solidFill>
                <a:latin typeface="Courier New" panose="02070309020205020404" pitchFamily="49" charset="0"/>
                <a:cs typeface="Courier New" panose="02070309020205020404" pitchFamily="49" charset="0"/>
              </a:rPr>
              <a:t>Afficher</a:t>
            </a:r>
            <a:r>
              <a:rPr lang="en-GB" altLang="fr-FR" sz="1400" b="1" dirty="0" smtClean="0">
                <a:latin typeface="Courier New" panose="02070309020205020404" pitchFamily="49" charset="0"/>
                <a:cs typeface="Courier New" panose="02070309020205020404" pitchFamily="49" charset="0"/>
              </a:rPr>
              <a:t>;</a:t>
            </a:r>
            <a:endParaRPr lang="en-GB" altLang="fr-FR" sz="14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264409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err="1" smtClean="0"/>
              <a:t>Ch</a:t>
            </a:r>
            <a:r>
              <a:rPr lang="fr-BE" dirty="0" smtClean="0"/>
              <a:t> 7. Les procédures et les fonctions</a:t>
            </a:r>
            <a:br>
              <a:rPr lang="fr-BE" dirty="0" smtClean="0"/>
            </a:br>
            <a:r>
              <a:rPr lang="fr-BE" sz="3200" dirty="0" smtClean="0"/>
              <a:t>1. CREATE PROCEDURE</a:t>
            </a:r>
            <a:endParaRPr lang="fr-BE" sz="3200" dirty="0"/>
          </a:p>
        </p:txBody>
      </p:sp>
      <p:sp>
        <p:nvSpPr>
          <p:cNvPr id="3" name="Espace réservé du contenu 2"/>
          <p:cNvSpPr>
            <a:spLocks noGrp="1"/>
          </p:cNvSpPr>
          <p:nvPr>
            <p:ph idx="1"/>
          </p:nvPr>
        </p:nvSpPr>
        <p:spPr>
          <a:xfrm>
            <a:off x="1043490" y="2051999"/>
            <a:ext cx="7506743" cy="4360676"/>
          </a:xfrm>
        </p:spPr>
        <p:txBody>
          <a:bodyPr anchor="ctr">
            <a:noAutofit/>
          </a:bodyPr>
          <a:lstStyle/>
          <a:p>
            <a:pPr>
              <a:buNone/>
            </a:pPr>
            <a:r>
              <a:rPr lang="fr-FR" alt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Compilation sous SQLPLUS</a:t>
            </a:r>
          </a:p>
          <a:p>
            <a:pPr>
              <a:buNone/>
            </a:pPr>
            <a:endParaRPr lang="fr-FR" altLang="fr-FR" sz="1200" b="1" dirty="0"/>
          </a:p>
          <a:p>
            <a:pPr>
              <a:buNone/>
            </a:pPr>
            <a:r>
              <a:rPr lang="fr-FR" altLang="fr-FR" sz="2000" b="1" dirty="0">
                <a:latin typeface="Courier New" panose="02070309020205020404" pitchFamily="49" charset="0"/>
                <a:cs typeface="Courier New" panose="02070309020205020404" pitchFamily="49" charset="0"/>
              </a:rPr>
              <a:t>SQL&gt; </a:t>
            </a:r>
            <a:r>
              <a:rPr lang="fr-FR" altLang="fr-FR" sz="2000" b="1" dirty="0">
                <a:solidFill>
                  <a:schemeClr val="bg2">
                    <a:lumMod val="50000"/>
                  </a:schemeClr>
                </a:solidFill>
                <a:latin typeface="Courier New" panose="02070309020205020404" pitchFamily="49" charset="0"/>
                <a:cs typeface="Courier New" panose="02070309020205020404" pitchFamily="49" charset="0"/>
              </a:rPr>
              <a:t>START</a:t>
            </a:r>
            <a:r>
              <a:rPr lang="fr-FR" altLang="fr-FR" sz="2000" b="1" dirty="0">
                <a:latin typeface="Courier New" panose="02070309020205020404" pitchFamily="49" charset="0"/>
                <a:cs typeface="Courier New" panose="02070309020205020404" pitchFamily="49" charset="0"/>
              </a:rPr>
              <a:t> </a:t>
            </a:r>
            <a:r>
              <a:rPr lang="en-GB" altLang="fr-FR" sz="2000" b="1" dirty="0" err="1">
                <a:latin typeface="Courier New" panose="02070309020205020404" pitchFamily="49" charset="0"/>
                <a:cs typeface="Courier New" panose="02070309020205020404" pitchFamily="49" charset="0"/>
              </a:rPr>
              <a:t>ProcAfficher.sql</a:t>
            </a:r>
            <a:r>
              <a:rPr lang="en-GB" altLang="fr-FR" sz="2000" b="1" dirty="0">
                <a:latin typeface="Courier New" panose="02070309020205020404" pitchFamily="49" charset="0"/>
                <a:cs typeface="Courier New" panose="02070309020205020404" pitchFamily="49" charset="0"/>
              </a:rPr>
              <a:t>   -- nom du </a:t>
            </a:r>
            <a:r>
              <a:rPr lang="en-GB" altLang="fr-FR" sz="2000" b="1" dirty="0" err="1">
                <a:latin typeface="Courier New" panose="02070309020205020404" pitchFamily="49" charset="0"/>
                <a:cs typeface="Courier New" panose="02070309020205020404" pitchFamily="49" charset="0"/>
              </a:rPr>
              <a:t>fichier</a:t>
            </a:r>
            <a:endParaRPr lang="en-GB" altLang="fr-FR" sz="2000" b="1" dirty="0">
              <a:latin typeface="Courier New" panose="02070309020205020404" pitchFamily="49" charset="0"/>
              <a:cs typeface="Courier New" panose="02070309020205020404" pitchFamily="49" charset="0"/>
            </a:endParaRPr>
          </a:p>
          <a:p>
            <a:pPr>
              <a:buNone/>
            </a:pPr>
            <a:r>
              <a:rPr lang="en-GB" altLang="fr-FR" sz="2000" b="1" dirty="0" err="1">
                <a:solidFill>
                  <a:schemeClr val="bg2">
                    <a:lumMod val="50000"/>
                  </a:schemeClr>
                </a:solidFill>
                <a:latin typeface="Courier New" panose="02070309020205020404" pitchFamily="49" charset="0"/>
                <a:cs typeface="Courier New" panose="02070309020205020404" pitchFamily="49" charset="0"/>
              </a:rPr>
              <a:t>Procédure</a:t>
            </a:r>
            <a:r>
              <a:rPr lang="en-GB" altLang="fr-FR" sz="2000" b="1" dirty="0">
                <a:solidFill>
                  <a:schemeClr val="bg2">
                    <a:lumMod val="50000"/>
                  </a:schemeClr>
                </a:solidFill>
                <a:latin typeface="Courier New" panose="02070309020205020404" pitchFamily="49" charset="0"/>
                <a:cs typeface="Courier New" panose="02070309020205020404" pitchFamily="49" charset="0"/>
              </a:rPr>
              <a:t> </a:t>
            </a:r>
            <a:r>
              <a:rPr lang="en-GB" altLang="fr-FR" sz="2000" b="1" dirty="0" err="1">
                <a:solidFill>
                  <a:schemeClr val="bg2">
                    <a:lumMod val="50000"/>
                  </a:schemeClr>
                </a:solidFill>
                <a:latin typeface="Courier New" panose="02070309020205020404" pitchFamily="49" charset="0"/>
                <a:cs typeface="Courier New" panose="02070309020205020404" pitchFamily="49" charset="0"/>
              </a:rPr>
              <a:t>créée</a:t>
            </a:r>
            <a:r>
              <a:rPr lang="en-GB" altLang="fr-FR" sz="2000" b="1" dirty="0">
                <a:solidFill>
                  <a:schemeClr val="bg2">
                    <a:lumMod val="50000"/>
                  </a:schemeClr>
                </a:solidFill>
                <a:latin typeface="Courier New" panose="02070309020205020404" pitchFamily="49" charset="0"/>
                <a:cs typeface="Courier New" panose="02070309020205020404" pitchFamily="49" charset="0"/>
              </a:rPr>
              <a:t>.</a:t>
            </a:r>
          </a:p>
          <a:p>
            <a:pPr>
              <a:buNone/>
            </a:pPr>
            <a:endParaRPr lang="fr-FR" altLang="fr-FR" sz="1200" b="1" dirty="0">
              <a:cs typeface="Courier New" panose="02070309020205020404" pitchFamily="49" charset="0"/>
            </a:endParaRPr>
          </a:p>
          <a:p>
            <a:pPr>
              <a:buNone/>
            </a:pPr>
            <a:r>
              <a:rPr lang="fr-FR" altLang="fr-FR" sz="2000" b="1" dirty="0"/>
              <a:t>Ou</a:t>
            </a:r>
          </a:p>
          <a:p>
            <a:pPr>
              <a:buNone/>
            </a:pPr>
            <a:endParaRPr lang="fr-FR" altLang="fr-FR" sz="1200" b="1" dirty="0"/>
          </a:p>
          <a:p>
            <a:pPr>
              <a:buNone/>
            </a:pPr>
            <a:r>
              <a:rPr lang="fr-FR" altLang="fr-FR" sz="2000" b="1" dirty="0">
                <a:latin typeface="Courier New" panose="02070309020205020404" pitchFamily="49" charset="0"/>
                <a:cs typeface="Courier New" panose="02070309020205020404" pitchFamily="49" charset="0"/>
              </a:rPr>
              <a:t>SQL&gt; </a:t>
            </a:r>
            <a:r>
              <a:rPr lang="fr-FR" altLang="fr-FR" sz="2000" b="1" dirty="0">
                <a:solidFill>
                  <a:schemeClr val="bg2">
                    <a:lumMod val="50000"/>
                  </a:schemeClr>
                </a:solidFill>
                <a:latin typeface="Courier New" panose="02070309020205020404" pitchFamily="49" charset="0"/>
                <a:cs typeface="Courier New" panose="02070309020205020404" pitchFamily="49" charset="0"/>
              </a:rPr>
              <a:t>@</a:t>
            </a:r>
            <a:r>
              <a:rPr lang="fr-FR" altLang="fr-FR" sz="2000" b="1" dirty="0">
                <a:latin typeface="Courier New" panose="02070309020205020404" pitchFamily="49" charset="0"/>
                <a:cs typeface="Courier New" panose="02070309020205020404" pitchFamily="49" charset="0"/>
              </a:rPr>
              <a:t> </a:t>
            </a:r>
            <a:r>
              <a:rPr lang="en-GB" altLang="fr-FR" sz="2000" b="1" dirty="0" err="1">
                <a:latin typeface="Courier New" panose="02070309020205020404" pitchFamily="49" charset="0"/>
                <a:cs typeface="Courier New" panose="02070309020205020404" pitchFamily="49" charset="0"/>
              </a:rPr>
              <a:t>ProcAfficher.sql</a:t>
            </a:r>
            <a:endParaRPr lang="en-GB" altLang="fr-FR" sz="2000" b="1" dirty="0">
              <a:latin typeface="Courier New" panose="02070309020205020404" pitchFamily="49" charset="0"/>
              <a:cs typeface="Courier New" panose="02070309020205020404" pitchFamily="49" charset="0"/>
            </a:endParaRPr>
          </a:p>
          <a:p>
            <a:pPr>
              <a:buNone/>
            </a:pPr>
            <a:r>
              <a:rPr lang="fr-FR" altLang="fr-FR" sz="2000" b="1" dirty="0">
                <a:solidFill>
                  <a:schemeClr val="bg2">
                    <a:lumMod val="50000"/>
                  </a:schemeClr>
                </a:solidFill>
                <a:latin typeface="Courier New" panose="02070309020205020404" pitchFamily="49" charset="0"/>
                <a:cs typeface="Courier New" panose="02070309020205020404" pitchFamily="49" charset="0"/>
              </a:rPr>
              <a:t>Procédure créée.</a:t>
            </a:r>
          </a:p>
          <a:p>
            <a:pPr>
              <a:buNone/>
            </a:pPr>
            <a:endParaRPr lang="fr-FR" altLang="fr-FR" sz="2000" b="1" dirty="0"/>
          </a:p>
          <a:p>
            <a:pPr>
              <a:buNone/>
            </a:pPr>
            <a:r>
              <a:rPr lang="fr-FR" altLang="fr-FR" sz="2000" b="1" dirty="0"/>
              <a:t>Le code est stocké dans le dictionnaire de données.</a:t>
            </a:r>
          </a:p>
          <a:p>
            <a:pPr>
              <a:buNone/>
            </a:pPr>
            <a:r>
              <a:rPr lang="fr-FR" altLang="fr-FR" sz="2000" b="1" dirty="0"/>
              <a:t>Les sources des objets (procédures, fonctions, packages) sont mémorisés dans la table SOURCE$ (propriétaire SYS).</a:t>
            </a:r>
          </a:p>
          <a:p>
            <a:pPr>
              <a:lnSpc>
                <a:spcPct val="120000"/>
              </a:lnSpc>
              <a:spcBef>
                <a:spcPts val="0"/>
              </a:spcBef>
              <a:buNone/>
            </a:pPr>
            <a:endParaRPr lang="fr-BE" sz="1400" dirty="0" smtClean="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a:t>
            </a:r>
            <a:r>
              <a:rPr lang="fr-BE" dirty="0" err="1" smtClean="0"/>
              <a:t>Ch</a:t>
            </a:r>
            <a:r>
              <a:rPr lang="fr-BE" dirty="0" smtClean="0"/>
              <a:t> 7 </a:t>
            </a:r>
            <a:r>
              <a:rPr lang="fr-BE" dirty="0"/>
              <a:t>: </a:t>
            </a:r>
            <a:r>
              <a:rPr lang="fr-BE" dirty="0" smtClean="0"/>
              <a:t>Les procédures et les fonctions / </a:t>
            </a:r>
            <a:r>
              <a:rPr lang="fr-BE" dirty="0"/>
              <a:t>1. </a:t>
            </a:r>
            <a:r>
              <a:rPr lang="fr-BE" dirty="0" smtClean="0"/>
              <a:t>CREATE PROCEDURE</a:t>
            </a:r>
            <a:endParaRPr lang="fr-BE" dirty="0"/>
          </a:p>
        </p:txBody>
      </p:sp>
    </p:spTree>
    <p:extLst>
      <p:ext uri="{BB962C8B-B14F-4D97-AF65-F5344CB8AC3E}">
        <p14:creationId xmlns:p14="http://schemas.microsoft.com/office/powerpoint/2010/main" val="488248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58435</TotalTime>
  <Words>2116</Words>
  <Application>Microsoft Office PowerPoint</Application>
  <PresentationFormat>Affichage à l'écran (4:3)</PresentationFormat>
  <Paragraphs>463</Paragraphs>
  <Slides>35</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35</vt:i4>
      </vt:variant>
    </vt:vector>
  </HeadingPairs>
  <TitlesOfParts>
    <vt:vector size="43" baseType="lpstr">
      <vt:lpstr>Calibri</vt:lpstr>
      <vt:lpstr>Courier New</vt:lpstr>
      <vt:lpstr>Garamond</vt:lpstr>
      <vt:lpstr>Georgia</vt:lpstr>
      <vt:lpstr>Verdana</vt:lpstr>
      <vt:lpstr>Wingdings</vt:lpstr>
      <vt:lpstr>Wingdings 2</vt:lpstr>
      <vt:lpstr>Austin</vt:lpstr>
      <vt:lpstr>Systèmes de Gestion de Bases de Données</vt:lpstr>
      <vt:lpstr>Aperçu du contenu du cours</vt:lpstr>
      <vt:lpstr>Aperçu du contenu du PL/SQL</vt:lpstr>
      <vt:lpstr>PL/SQL - Chapitre 7.  Les procédures et les fonctions</vt:lpstr>
      <vt:lpstr>Ch 7. Les procédures et les fonctions</vt:lpstr>
      <vt:lpstr>Ch 7. Les procédures et les fonctions 1. CREATE PROCEDURE</vt:lpstr>
      <vt:lpstr>Ch 7. Les procédures et les fonctions 1. CREATE PROCEDURE</vt:lpstr>
      <vt:lpstr>Ch 7. Les procédures et les fonctions 1. CREATE PROCEDURE</vt:lpstr>
      <vt:lpstr>Ch 7. Les procédures et les fonctions 1. CREATE PROCEDURE</vt:lpstr>
      <vt:lpstr>Ch 7. Les procédures et les fonctions 1. CREATE PROCEDURE</vt:lpstr>
      <vt:lpstr>Ch 7. Les procédures et les fonctions 1. CREATE PROCEDURE</vt:lpstr>
      <vt:lpstr>Ch 7. Les procédures et les fonctions 1. CREATE PROCEDURE</vt:lpstr>
      <vt:lpstr>Ch 7. Les procédures et les fonctions 1. CREATE PROCEDURE</vt:lpstr>
      <vt:lpstr>Ch 7. Les procédures et les fonctions 1. CREATE PROCEDURE</vt:lpstr>
      <vt:lpstr>Ch 7. Les procédures et les fonctions 1. CREATE PROCEDURE</vt:lpstr>
      <vt:lpstr>Ch 7. Les procédures et les fonctions</vt:lpstr>
      <vt:lpstr>Ch 7. Les procédures et les fonctions 2. CREATE FUNCTION</vt:lpstr>
      <vt:lpstr>Ch 7. Les procédures et les fonctions 2. CREATE FUNCTION</vt:lpstr>
      <vt:lpstr>Ch 7. Les procédures et les fonctions 2. CREATE FUNCTION</vt:lpstr>
      <vt:lpstr>Ch 7. Les procédures et les fonctions 2. CREATE FUNCTION</vt:lpstr>
      <vt:lpstr>Ch 7. Les procédures et les fonctions 2. CREATE FUNCTION</vt:lpstr>
      <vt:lpstr>Ch 7. Les procédures et les fonctions</vt:lpstr>
      <vt:lpstr>Ch 7. Les procédures et les fonctions 3. Utiliser les paramètres avec NOCOPY</vt:lpstr>
      <vt:lpstr>Ch 7. Les procédures et les fonctions</vt:lpstr>
      <vt:lpstr>Ch 7. Les procédures et les fonctions 4. RAISE_APPLICATION_ERROR …</vt:lpstr>
      <vt:lpstr>Ch 7. Les procédures et les fonctions 4. RAISE_APPLICATION_ERROR …</vt:lpstr>
      <vt:lpstr>Ch 7. Les procédures et les fonctions 4. RAISE_APPLICATION_ERROR …</vt:lpstr>
      <vt:lpstr>Ch 7. Les procédures et les fonctions</vt:lpstr>
      <vt:lpstr>Ch 7. Les procédures et les fonctions 5. Les notations nommées</vt:lpstr>
      <vt:lpstr>Ch 7. Les procédures et les fonctions 5. Les notations nommées</vt:lpstr>
      <vt:lpstr>Ch 7. Les procédures et les fonctions</vt:lpstr>
      <vt:lpstr>Ch 7. Les procédures et les fonctions 6. Les paramètres par défaut</vt:lpstr>
      <vt:lpstr>Ch 7. Les procédures et les fonctions 6. Les paramètres par défaut</vt:lpstr>
      <vt:lpstr>Ch 7. Les procédures et les fonctions 6. Les paramètres par défaut</vt:lpstr>
      <vt:lpstr>Ch 7. Les procédures et les fonctions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Sebastien De Dijcker</cp:lastModifiedBy>
  <cp:revision>389</cp:revision>
  <dcterms:created xsi:type="dcterms:W3CDTF">2016-02-04T16:20:07Z</dcterms:created>
  <dcterms:modified xsi:type="dcterms:W3CDTF">2021-03-09T12:47:38Z</dcterms:modified>
</cp:coreProperties>
</file>