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8" r:id="rId4"/>
    <p:sldId id="258" r:id="rId5"/>
    <p:sldId id="338" r:id="rId6"/>
    <p:sldId id="320" r:id="rId7"/>
    <p:sldId id="347" r:id="rId8"/>
    <p:sldId id="348" r:id="rId9"/>
    <p:sldId id="339" r:id="rId10"/>
    <p:sldId id="340" r:id="rId11"/>
    <p:sldId id="350" r:id="rId12"/>
    <p:sldId id="349" r:id="rId13"/>
    <p:sldId id="351" r:id="rId14"/>
    <p:sldId id="358" r:id="rId15"/>
    <p:sldId id="352" r:id="rId16"/>
    <p:sldId id="353" r:id="rId17"/>
    <p:sldId id="355" r:id="rId18"/>
    <p:sldId id="341" r:id="rId19"/>
    <p:sldId id="342" r:id="rId20"/>
    <p:sldId id="343" r:id="rId21"/>
    <p:sldId id="344" r:id="rId22"/>
    <p:sldId id="356" r:id="rId23"/>
    <p:sldId id="357" r:id="rId24"/>
    <p:sldId id="345" r:id="rId25"/>
    <p:sldId id="346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0066"/>
    <a:srgbClr val="187CCE"/>
    <a:srgbClr val="FF6600"/>
    <a:srgbClr val="67ABF5"/>
    <a:srgbClr val="00CC66"/>
    <a:srgbClr val="61FFB0"/>
    <a:srgbClr val="00FE7F"/>
    <a:srgbClr val="01FF80"/>
    <a:srgbClr val="09F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0" autoAdjust="0"/>
    <p:restoredTop sz="89130" autoAdjust="0"/>
  </p:normalViewPr>
  <p:slideViewPr>
    <p:cSldViewPr snapToGrid="0">
      <p:cViewPr>
        <p:scale>
          <a:sx n="80" d="100"/>
          <a:sy n="80" d="100"/>
        </p:scale>
        <p:origin x="-7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11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8056-8E3B-4384-B702-DD5B16F6E582}" type="datetimeFigureOut">
              <a:rPr lang="fr-BE" smtClean="0"/>
              <a:t>10-12-18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32A1-C308-4B5E-B738-4A20C81AE9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25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673A2-232E-4770-8B7D-AF533C30BC35}" type="datetimeFigureOut">
              <a:rPr lang="fr-BE" smtClean="0"/>
              <a:t>10-12-18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15F8-55F0-4779-8F5B-58CFCCF2A8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9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43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Pas le mot clé BODY =&gt; il s'agit</a:t>
            </a:r>
            <a:r>
              <a:rPr lang="fr-BE" baseline="0" dirty="0" smtClean="0"/>
              <a:t> de la spécification du package</a:t>
            </a:r>
          </a:p>
          <a:p>
            <a:r>
              <a:rPr lang="fr-BE" baseline="0" dirty="0" smtClean="0"/>
              <a:t>=&gt; Variable publique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261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983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Mot Clé BODY =&gt; on est dans la définition du package.</a:t>
            </a:r>
          </a:p>
          <a:p>
            <a:r>
              <a:rPr lang="fr-BE" dirty="0" smtClean="0"/>
              <a:t>Variable déclarée ici</a:t>
            </a:r>
            <a:r>
              <a:rPr lang="fr-BE" baseline="0" dirty="0" smtClean="0"/>
              <a:t> =&gt; privée</a:t>
            </a:r>
          </a:p>
          <a:p>
            <a:r>
              <a:rPr lang="fr-BE" baseline="0" dirty="0" smtClean="0"/>
              <a:t>=&gt; Accès à cette variable possible via la procédure et la fonction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983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endParaRPr lang="fr-B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BE" smtClean="0"/>
              <a:t>Système de Gestion de Base de Données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2FC6CB-2666-4C93-9AAF-E466CEB514E0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  <p:sp>
        <p:nvSpPr>
          <p:cNvPr id="7" name="Forme libre 6"/>
          <p:cNvSpPr/>
          <p:nvPr/>
        </p:nvSpPr>
        <p:spPr>
          <a:xfrm>
            <a:off x="499731" y="1499191"/>
            <a:ext cx="8123274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8" name="Forme libre 7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  <p:sp>
        <p:nvSpPr>
          <p:cNvPr id="10" name="Forme libre 9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  <p:sp>
        <p:nvSpPr>
          <p:cNvPr id="6" name="Forme libre 5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76055" y="6400800"/>
            <a:ext cx="6463424" cy="46955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7204" y="6519134"/>
            <a:ext cx="6236864" cy="351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200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1" y="2051999"/>
            <a:ext cx="702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03" y="6505233"/>
            <a:ext cx="6236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BE" smtClean="0"/>
              <a:t>Système de Gestion de Base de Données</a:t>
            </a:r>
            <a:endParaRPr lang="fr-BE" dirty="0"/>
          </a:p>
        </p:txBody>
      </p:sp>
      <p:sp>
        <p:nvSpPr>
          <p:cNvPr id="61" name="ZoneTexte 60"/>
          <p:cNvSpPr txBox="1"/>
          <p:nvPr/>
        </p:nvSpPr>
        <p:spPr>
          <a:xfrm>
            <a:off x="-2" y="120770"/>
            <a:ext cx="430887" cy="67312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fr-BE" sz="1600" dirty="0" smtClean="0">
                <a:solidFill>
                  <a:srgbClr val="776627"/>
                </a:solidFill>
              </a:rPr>
              <a:t>A. Léonard         HEPL – Département technique      2</a:t>
            </a:r>
            <a:r>
              <a:rPr lang="fr-BE" sz="1600" baseline="30000" dirty="0" smtClean="0">
                <a:solidFill>
                  <a:srgbClr val="776627"/>
                </a:solidFill>
              </a:rPr>
              <a:t>ème</a:t>
            </a:r>
            <a:r>
              <a:rPr lang="fr-BE" sz="1600" dirty="0" smtClean="0">
                <a:solidFill>
                  <a:srgbClr val="776627"/>
                </a:solidFill>
              </a:rPr>
              <a:t> Informatique et système</a:t>
            </a:r>
            <a:endParaRPr lang="fr-BE" sz="1600" dirty="0">
              <a:solidFill>
                <a:srgbClr val="776627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507103" y="6519134"/>
            <a:ext cx="117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0A39B69-01AA-4943-8E03-5E521F790666}" type="slidenum">
              <a:rPr lang="fr-BE" b="1" smtClean="0">
                <a:solidFill>
                  <a:schemeClr val="bg1"/>
                </a:solidFill>
              </a:rPr>
              <a:pPr algn="r"/>
              <a:t>‹N°›</a:t>
            </a:fld>
            <a:r>
              <a:rPr lang="fr-BE" b="1" dirty="0" smtClean="0">
                <a:solidFill>
                  <a:schemeClr val="bg1"/>
                </a:solidFill>
              </a:rPr>
              <a:t> / 25</a:t>
            </a:r>
            <a:endParaRPr lang="fr-BE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Systèmes de Gestion de Bases de Données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BE" dirty="0" smtClean="0"/>
              <a:t>A. Léonard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583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2. Persistance de la session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</a:t>
            </a:r>
            <a:r>
              <a:rPr lang="fr-BE" dirty="0" smtClean="0"/>
              <a:t>2. Persistance de la session</a:t>
            </a:r>
            <a:endParaRPr lang="fr-BE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Il est possible :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D'établir une session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D'exécuter un programme qui assigne une valeur à une variable d'un package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smtClean="0"/>
              <a:t>Cette variable est donc initialisée et persistera jusqu'à la fin de la session</a:t>
            </a:r>
          </a:p>
          <a:p>
            <a:pPr marL="0" indent="0">
              <a:buNone/>
            </a:pP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18434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2. Persistance de la session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2. Persistance de la session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L'exemple le plus simple est celui d'un package ne comprenant qu'une spécification où une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variable</a:t>
            </a:r>
            <a:r>
              <a:rPr lang="fr-BE" dirty="0" smtClean="0"/>
              <a:t>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publique</a:t>
            </a:r>
            <a:r>
              <a:rPr lang="fr-BE" dirty="0" smtClean="0"/>
              <a:t> est déclarée.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PublicVarPersistante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vPublicVar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:= 'Y';</a:t>
            </a:r>
          </a:p>
          <a:p>
            <a:pPr marL="0" indent="0">
              <a:buNone/>
            </a:pP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PublicVarPersistante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30109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2. Persistance de la session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2. Persistance de la session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BE" dirty="0" smtClean="0"/>
              <a:t>Accès à la variable publique :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Tout utilisateur ayant reçu le privilège d'exécuter le package possède une instance de celui-ci dès qu'il y accède pour la première fois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Ainsi, un tel utilisateur pourra exécuter la portion de code suivante où INPRES est le nom du schéma propriétaire du package.</a:t>
            </a:r>
          </a:p>
          <a:p>
            <a:pPr indent="-342900">
              <a:buFont typeface="Wingdings" panose="05000000000000000000" pitchFamily="2" charset="2"/>
              <a:buChar char="Ø"/>
            </a:pPr>
            <a:endParaRPr lang="fr-BE" dirty="0" smtClean="0"/>
          </a:p>
          <a:p>
            <a:pPr marL="0" indent="0">
              <a:buNone/>
            </a:pPr>
            <a:r>
              <a:rPr lang="fr-BE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 ('Valeur : ' || </a:t>
            </a:r>
          </a:p>
          <a:p>
            <a:pPr marL="0" indent="0">
              <a:buNone/>
            </a:pPr>
            <a:r>
              <a:rPr lang="fr-B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INPRES.PublicVarPersistance.VPublicVar</a:t>
            </a:r>
            <a:r>
              <a:rPr lang="fr-BE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40282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2. Persistance de la session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2. Persistance de la session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00052"/>
            <a:ext cx="7482992" cy="44532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Si la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variable</a:t>
            </a:r>
            <a:r>
              <a:rPr lang="fr-BE" dirty="0" smtClean="0"/>
              <a:t> est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privée</a:t>
            </a:r>
            <a:r>
              <a:rPr lang="fr-BE" dirty="0" smtClean="0"/>
              <a:t> :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Session_Persistante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fr-BE" sz="2000" b="1" dirty="0" err="1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AssigneVariable</a:t>
            </a:r>
            <a:r>
              <a:rPr lang="fr-BE" sz="2000" b="1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P_Valeur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CHAR);</a:t>
            </a:r>
          </a:p>
          <a:p>
            <a:pPr marL="0" indent="0">
              <a:buNone/>
            </a:pPr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fr-BE" sz="2000" b="1" dirty="0" err="1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AfficheVariable</a:t>
            </a:r>
            <a:r>
              <a:rPr lang="fr-BE" sz="2000" b="1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CHAR;</a:t>
            </a:r>
          </a:p>
          <a:p>
            <a:pPr marL="0" indent="0">
              <a:buNone/>
            </a:pPr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SessionPersistante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93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2. Persistance de la session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2. Persistance de la session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00052"/>
            <a:ext cx="7020000" cy="4453247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fr-BE" sz="3100" dirty="0" smtClean="0"/>
              <a:t>Si la </a:t>
            </a:r>
            <a:r>
              <a:rPr lang="fr-BE" sz="3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variable</a:t>
            </a:r>
            <a:r>
              <a:rPr lang="fr-BE" sz="3100" dirty="0" smtClean="0"/>
              <a:t> est </a:t>
            </a:r>
            <a:r>
              <a:rPr lang="fr-BE" sz="3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privée</a:t>
            </a:r>
            <a:r>
              <a:rPr lang="fr-BE" sz="3100" dirty="0" smtClean="0"/>
              <a:t> :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BODY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Session_Persistante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V_PrivateVar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CHAR;</a:t>
            </a:r>
          </a:p>
          <a:p>
            <a:pPr marL="0" indent="0">
              <a:buNone/>
            </a:pPr>
            <a:endParaRPr lang="fr-B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300" b="1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fr-BE" sz="2300" b="1" dirty="0" err="1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AssigneVariable</a:t>
            </a:r>
            <a:r>
              <a:rPr lang="fr-BE" sz="2300" b="1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P_Valeur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CHAR) IS</a:t>
            </a: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V_PrivateVar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P_Valeur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AssigneVariable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B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300" b="1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fr-BE" sz="2300" b="1" dirty="0" err="1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AfficheVariable</a:t>
            </a:r>
            <a:r>
              <a:rPr lang="fr-BE" sz="2300" b="1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CHAR IS</a:t>
            </a: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V_PrivateVar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AfficheVariable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B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SessionPersistante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47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2. Persistance de la session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2. Persistance de la session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00052"/>
            <a:ext cx="7020000" cy="445324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fr-BE" sz="2800" dirty="0" smtClean="0"/>
              <a:t>Assignons une valeur à cette variable dans </a:t>
            </a: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deux</a:t>
            </a:r>
            <a:r>
              <a:rPr lang="fr-BE" sz="2800" dirty="0" smtClean="0"/>
              <a:t> </a:t>
            </a: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sessions</a:t>
            </a:r>
            <a:r>
              <a:rPr lang="fr-BE" sz="2800" dirty="0" smtClean="0"/>
              <a:t> différentes comprenant donc deux instances distinctes du package : </a:t>
            </a:r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SESSION</a:t>
            </a:r>
            <a:r>
              <a:rPr lang="fr-BE" dirty="0" smtClean="0"/>
              <a:t> </a:t>
            </a: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A</a:t>
            </a:r>
            <a:r>
              <a:rPr lang="fr-BE" dirty="0" smtClean="0"/>
              <a:t> : </a:t>
            </a:r>
            <a:endParaRPr lang="fr-BE" dirty="0"/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Session_Persistante.AssigneVariable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('N');</a:t>
            </a: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endParaRPr lang="fr-BE" sz="2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SESSION </a:t>
            </a:r>
            <a:r>
              <a:rPr lang="fr-BE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B</a:t>
            </a:r>
            <a:r>
              <a:rPr lang="fr-BE" sz="1800" dirty="0" smtClean="0"/>
              <a:t>: </a:t>
            </a:r>
            <a:endParaRPr lang="fr-BE" sz="1800" dirty="0"/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fr-BE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Session_Persistante.AssigneVariable</a:t>
            </a: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'Y');</a:t>
            </a:r>
            <a:endParaRPr lang="fr-BE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2. Persistance de la session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2. Persistance de la session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22514" y="1900052"/>
            <a:ext cx="8122722" cy="445324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BE" sz="2800" dirty="0" smtClean="0"/>
              <a:t>Utilisation de la fonction publique </a:t>
            </a:r>
            <a:r>
              <a:rPr lang="fr-BE" sz="2800" i="1" dirty="0" err="1" smtClean="0"/>
              <a:t>AfficheVariable</a:t>
            </a:r>
            <a:endParaRPr lang="fr-BE" sz="2800" dirty="0" smtClean="0"/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SESSION</a:t>
            </a:r>
            <a:r>
              <a:rPr lang="fr-BE" dirty="0" smtClean="0"/>
              <a:t> </a:t>
            </a: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A</a:t>
            </a:r>
            <a:r>
              <a:rPr lang="fr-BE" dirty="0" smtClean="0"/>
              <a:t> : </a:t>
            </a:r>
            <a:endParaRPr lang="fr-BE" dirty="0"/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v_myVar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CHAR;</a:t>
            </a: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v_myVar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Session_Persistante.AfficheVariable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DBMS_OUTPUT.PUT_LINE('Valeur : ' ||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v_myVar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endParaRPr lang="fr-BE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Résultat</a:t>
            </a: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Valeur : N</a:t>
            </a:r>
          </a:p>
        </p:txBody>
      </p:sp>
    </p:spTree>
    <p:extLst>
      <p:ext uri="{BB962C8B-B14F-4D97-AF65-F5344CB8AC3E}">
        <p14:creationId xmlns:p14="http://schemas.microsoft.com/office/powerpoint/2010/main" val="25864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2. Persistance de la session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2. Persistance de la session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46264" y="1900052"/>
            <a:ext cx="8063345" cy="445324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BE" sz="2800" dirty="0" smtClean="0"/>
              <a:t>Utilisation de la fonction publique </a:t>
            </a:r>
            <a:r>
              <a:rPr lang="fr-BE" sz="2800" i="1" dirty="0" err="1" smtClean="0"/>
              <a:t>AfficheVariable</a:t>
            </a:r>
            <a:endParaRPr lang="fr-BE" sz="2800" dirty="0" smtClean="0"/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SESSION</a:t>
            </a:r>
            <a:r>
              <a:rPr lang="fr-BE" dirty="0" smtClean="0"/>
              <a:t> </a:t>
            </a:r>
            <a:r>
              <a:rPr lang="fr-BE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B</a:t>
            </a:r>
            <a:r>
              <a:rPr lang="fr-BE" dirty="0" smtClean="0"/>
              <a:t> : </a:t>
            </a:r>
            <a:endParaRPr lang="fr-BE" dirty="0"/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v_myVar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CHAR;</a:t>
            </a: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v_myVar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Session_Persistante.AfficheVariable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DBMS_OUTPUT.PUT_LINE('Valeur : ' || </a:t>
            </a:r>
            <a:r>
              <a:rPr lang="fr-B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v_myVar</a:t>
            </a: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endParaRPr lang="fr-BE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Résultat</a:t>
            </a:r>
          </a:p>
          <a:p>
            <a:pPr marL="0" indent="0">
              <a:buNone/>
            </a:pPr>
            <a:r>
              <a:rPr lang="fr-B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Valeur : Y</a:t>
            </a:r>
          </a:p>
        </p:txBody>
      </p:sp>
    </p:spTree>
    <p:extLst>
      <p:ext uri="{BB962C8B-B14F-4D97-AF65-F5344CB8AC3E}">
        <p14:creationId xmlns:p14="http://schemas.microsoft.com/office/powerpoint/2010/main" val="6557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 smtClean="0"/>
              <a:t>Ch</a:t>
            </a:r>
            <a:r>
              <a:rPr lang="fr-BE" sz="3600" dirty="0" smtClean="0"/>
              <a:t> 8. Les packages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 concept du package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Persistance de la session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Principaux avantages des packages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et fonctions polymorphes et surchargées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Fonction autonome appelée à partir de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</a:t>
            </a:r>
          </a:p>
        </p:txBody>
      </p:sp>
    </p:spTree>
    <p:extLst>
      <p:ext uri="{BB962C8B-B14F-4D97-AF65-F5344CB8AC3E}">
        <p14:creationId xmlns:p14="http://schemas.microsoft.com/office/powerpoint/2010/main" val="8335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3. Principaux avantages des packages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</a:t>
            </a:r>
            <a:r>
              <a:rPr lang="fr-BE" dirty="0" smtClean="0"/>
              <a:t>3. Principaux avantages des packages</a:t>
            </a:r>
            <a:endParaRPr lang="fr-BE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Un package permet de regrouper plusieurs unités de programmation dans un même container     réduction du nombre d'objets stockés à maintenir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Le fait de séparer l'implémentation de l'interface permet de maintenir ou modifier l'implémentation sans toucher à l'interface ni aux programmes appelants.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Il n'est même pas nécessaire </a:t>
            </a:r>
            <a:r>
              <a:rPr lang="fr-BE" dirty="0"/>
              <a:t>de </a:t>
            </a:r>
            <a:r>
              <a:rPr lang="fr-BE" dirty="0" smtClean="0"/>
              <a:t>recompiler les programmes appelants si l'interface n'est pas elle-même recompilée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6424551" y="2695699"/>
            <a:ext cx="213755" cy="178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34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Aperçu du contenu du cours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Concepts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Modèle relationnel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Langage de définition des données - LDD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Langage de manipulation des données - LMD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Transactions et accès concurrents – LCD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Confidentialité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Vues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Contraintes d'intégrité et déclencheurs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smtClean="0"/>
              <a:t>PL-SQL</a:t>
            </a:r>
            <a:endParaRPr lang="fr-BE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62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 smtClean="0"/>
              <a:t>Ch</a:t>
            </a:r>
            <a:r>
              <a:rPr lang="fr-BE" sz="3600" dirty="0" smtClean="0"/>
              <a:t> 8. Les packages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 concept du package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Persistance de la session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Principaux avantages des packages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et fonctions polymorphes et surchargées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Fonction autonome appelée à partir de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</a:t>
            </a:r>
          </a:p>
        </p:txBody>
      </p:sp>
    </p:spTree>
    <p:extLst>
      <p:ext uri="{BB962C8B-B14F-4D97-AF65-F5344CB8AC3E}">
        <p14:creationId xmlns:p14="http://schemas.microsoft.com/office/powerpoint/2010/main" val="8335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4. Proc et </a:t>
            </a:r>
            <a:r>
              <a:rPr lang="fr-BE" sz="3200" dirty="0" err="1" smtClean="0"/>
              <a:t>fct</a:t>
            </a:r>
            <a:r>
              <a:rPr lang="fr-BE" sz="3200" dirty="0" smtClean="0"/>
              <a:t> polymorphes et surchargées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</a:t>
            </a:r>
            <a:r>
              <a:rPr lang="fr-BE" dirty="0" smtClean="0"/>
              <a:t>4. Proc et </a:t>
            </a:r>
            <a:r>
              <a:rPr lang="fr-BE" dirty="0" err="1" smtClean="0"/>
              <a:t>Fct</a:t>
            </a:r>
            <a:r>
              <a:rPr lang="fr-BE" dirty="0" smtClean="0"/>
              <a:t> polymorphes et surchargées</a:t>
            </a:r>
            <a:endParaRPr lang="fr-BE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71896" y="1995055"/>
            <a:ext cx="7813964" cy="41969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Spécification du package contenant 2 fonctions polymorphes : </a:t>
            </a:r>
          </a:p>
          <a:p>
            <a:pPr marL="0" indent="0">
              <a:buNone/>
            </a:pPr>
            <a:endParaRPr lang="fr-BE" dirty="0"/>
          </a:p>
          <a:p>
            <a:pPr marL="6858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Pkgclients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RechercheClient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" indent="0">
              <a:buNone/>
            </a:pP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p_refClient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clients.refClient%TYPE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marL="6858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Clients%ROWTYPE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RechercheClient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p_nomClient</a:t>
            </a:r>
            <a:r>
              <a:rPr lang="fr-BE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 clients.nomClient%TYPE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6858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Clients%ROWTYPE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PkgClients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4. Proc et </a:t>
            </a:r>
            <a:r>
              <a:rPr lang="fr-BE" sz="3200" dirty="0" err="1" smtClean="0"/>
              <a:t>fct</a:t>
            </a:r>
            <a:r>
              <a:rPr lang="fr-BE" sz="3200" dirty="0" smtClean="0"/>
              <a:t> polymorphes et surchargées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4. Proc et </a:t>
            </a:r>
            <a:r>
              <a:rPr lang="fr-BE" dirty="0" err="1"/>
              <a:t>Fct</a:t>
            </a:r>
            <a:r>
              <a:rPr lang="fr-BE" dirty="0"/>
              <a:t> polymorphes et surchargées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83772" y="1935678"/>
            <a:ext cx="7861464" cy="4607626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fr-BE" sz="3400" dirty="0" smtClean="0"/>
              <a:t>Body du package contenant 2 fonctions polymorphes : </a:t>
            </a:r>
          </a:p>
          <a:p>
            <a:pPr marL="0" indent="0">
              <a:buNone/>
            </a:pPr>
            <a:endParaRPr lang="fr-BE" dirty="0"/>
          </a:p>
          <a:p>
            <a:pPr marL="6858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Pkgclients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RechercheClient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p_refClient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clients.refClient%TYPE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Clients%ROWTYPE</a:t>
            </a:r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Clients%ROWTYPE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SELECT * INTO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FROM Clients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WHERE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RefClient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p_refClient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END;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fr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4. Proc et </a:t>
            </a:r>
            <a:r>
              <a:rPr lang="fr-BE" sz="3200" dirty="0" err="1" smtClean="0"/>
              <a:t>fct</a:t>
            </a:r>
            <a:r>
              <a:rPr lang="fr-BE" sz="3200" dirty="0" smtClean="0"/>
              <a:t> polymorphes et surchargées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4. Proc et </a:t>
            </a:r>
            <a:r>
              <a:rPr lang="fr-BE" dirty="0" err="1"/>
              <a:t>Fct</a:t>
            </a:r>
            <a:r>
              <a:rPr lang="fr-BE" dirty="0"/>
              <a:t> polymorphes et surchargées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83772" y="1935678"/>
            <a:ext cx="7861464" cy="4607626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fr-BE" sz="3400" dirty="0" smtClean="0"/>
              <a:t>Body du package contenant 2 fonctions polymorphes (suite) : </a:t>
            </a:r>
          </a:p>
          <a:p>
            <a:pPr marL="0" indent="0">
              <a:buNone/>
            </a:pPr>
            <a:endParaRPr lang="fr-BE" dirty="0"/>
          </a:p>
          <a:p>
            <a:pPr marL="68580" indent="0">
              <a:buNone/>
            </a:pP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68580" indent="0">
              <a:buNone/>
            </a:pP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RechercheClient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p_nomClient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clients.nomClient%TYPE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Clients%ROWTYPE</a:t>
            </a:r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Clients%ROWTYPE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SELECT * INTO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endParaRPr lang="fr-B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FROM Clients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WHERE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nomClient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p_nomClient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END;</a:t>
            </a:r>
          </a:p>
          <a:p>
            <a:pPr marL="68580" indent="0">
              <a:buNone/>
            </a:pP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PkgClients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 smtClean="0"/>
              <a:t>Ch</a:t>
            </a:r>
            <a:r>
              <a:rPr lang="fr-BE" sz="3600" dirty="0" smtClean="0"/>
              <a:t> 8. Les packages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 concept du package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Persistance de la session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Principaux avantages des packages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et fonctions polymorphes et surchargées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Fonction autonome appelée à partir de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</a:t>
            </a:r>
          </a:p>
        </p:txBody>
      </p:sp>
    </p:spTree>
    <p:extLst>
      <p:ext uri="{BB962C8B-B14F-4D97-AF65-F5344CB8AC3E}">
        <p14:creationId xmlns:p14="http://schemas.microsoft.com/office/powerpoint/2010/main" val="8335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5. Fonction autonome appelée à partir de SQL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</a:t>
            </a:r>
            <a:r>
              <a:rPr lang="fr-BE" dirty="0" smtClean="0"/>
              <a:t>5. Fonction autonome appelée à partir de SQL</a:t>
            </a:r>
            <a:endParaRPr lang="fr-BE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Voir dans les notes de cours.</a:t>
            </a:r>
          </a:p>
        </p:txBody>
      </p:sp>
    </p:spTree>
    <p:extLst>
      <p:ext uri="{BB962C8B-B14F-4D97-AF65-F5344CB8AC3E}">
        <p14:creationId xmlns:p14="http://schemas.microsoft.com/office/powerpoint/2010/main" val="18434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800" dirty="0" smtClean="0"/>
              <a:t>Aperçu du contenu du PL/SQL</a:t>
            </a:r>
            <a:endParaRPr lang="fr-BE" sz="3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8"/>
            <a:ext cx="7020000" cy="4242475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Généralités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types de données et les variables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structures de contrôle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Des records aux collections </a:t>
            </a:r>
            <a:r>
              <a:rPr lang="fr-BE" dirty="0" err="1" smtClean="0"/>
              <a:t>bulk</a:t>
            </a:r>
            <a:endParaRPr lang="fr-BE" dirty="0" smtClean="0"/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procédures et les fonctions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packages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déclencheurs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33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3263" y="2854325"/>
            <a:ext cx="8031162" cy="1362075"/>
          </a:xfrm>
        </p:spPr>
        <p:txBody>
          <a:bodyPr anchor="ctr">
            <a:normAutofit/>
          </a:bodyPr>
          <a:lstStyle/>
          <a:p>
            <a:pPr algn="r"/>
            <a:r>
              <a:rPr lang="fr-BE" dirty="0" smtClean="0"/>
              <a:t>PL/SQL - Chapitre 8. </a:t>
            </a:r>
            <a:br>
              <a:rPr lang="fr-BE" dirty="0" smtClean="0"/>
            </a:br>
            <a:r>
              <a:rPr lang="fr-BE" dirty="0" smtClean="0"/>
              <a:t>Les packages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14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 smtClean="0"/>
              <a:t>Ch</a:t>
            </a:r>
            <a:r>
              <a:rPr lang="fr-BE" sz="3600" dirty="0" smtClean="0"/>
              <a:t> 8. Les packages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 concept du package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Persistance de la session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Principaux avantages des packages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et fonctions polymorphes et surchargées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Fonction autonome appelée à partir de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SGBD – PL/SQL – Chapitre 8 : Les packages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941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1. Le concept du package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</a:t>
            </a:r>
            <a:r>
              <a:rPr lang="fr-BE" dirty="0" smtClean="0"/>
              <a:t>packages / </a:t>
            </a:r>
            <a:r>
              <a:rPr lang="fr-BE" dirty="0"/>
              <a:t>1. </a:t>
            </a:r>
            <a:r>
              <a:rPr lang="fr-BE" dirty="0" smtClean="0"/>
              <a:t>Le concept du package</a:t>
            </a:r>
            <a:endParaRPr lang="fr-BE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 lnSpcReduction="10000"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Un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package</a:t>
            </a:r>
            <a:r>
              <a:rPr lang="fr-BE" dirty="0" smtClean="0"/>
              <a:t> est composé de deux parties de code bien distinctes : la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spécification</a:t>
            </a:r>
            <a:r>
              <a:rPr lang="fr-BE" dirty="0" smtClean="0"/>
              <a:t> (</a:t>
            </a:r>
            <a:r>
              <a:rPr lang="fr-BE" i="1" dirty="0" err="1" smtClean="0"/>
              <a:t>specification</a:t>
            </a:r>
            <a:r>
              <a:rPr lang="fr-BE" dirty="0" smtClean="0"/>
              <a:t>) et le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corps</a:t>
            </a:r>
            <a:r>
              <a:rPr lang="fr-BE" dirty="0" smtClean="0"/>
              <a:t> (</a:t>
            </a:r>
            <a:r>
              <a:rPr lang="fr-BE" i="1" dirty="0" smtClean="0"/>
              <a:t>body</a:t>
            </a:r>
            <a:r>
              <a:rPr lang="fr-BE" dirty="0" smtClean="0"/>
              <a:t>);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La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spécification</a:t>
            </a:r>
            <a:r>
              <a:rPr lang="fr-BE" dirty="0" smtClean="0"/>
              <a:t> du package contient les </a:t>
            </a:r>
            <a:r>
              <a:rPr lang="fr-BE" dirty="0" smtClean="0">
                <a:solidFill>
                  <a:schemeClr val="bg2">
                    <a:lumMod val="50000"/>
                  </a:schemeClr>
                </a:solidFill>
              </a:rPr>
              <a:t>prototypes</a:t>
            </a:r>
            <a:r>
              <a:rPr lang="fr-BE" dirty="0" smtClean="0"/>
              <a:t> des procédures et fonctions et la déclaration des </a:t>
            </a:r>
            <a:r>
              <a:rPr lang="fr-BE" dirty="0" smtClean="0">
                <a:solidFill>
                  <a:schemeClr val="bg2">
                    <a:lumMod val="50000"/>
                  </a:schemeClr>
                </a:solidFill>
              </a:rPr>
              <a:t>variables publiques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Le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corps</a:t>
            </a:r>
            <a:r>
              <a:rPr lang="fr-BE" dirty="0" smtClean="0"/>
              <a:t> du package contient l'</a:t>
            </a:r>
            <a:r>
              <a:rPr lang="fr-BE" dirty="0" smtClean="0">
                <a:solidFill>
                  <a:schemeClr val="bg2">
                    <a:lumMod val="50000"/>
                  </a:schemeClr>
                </a:solidFill>
              </a:rPr>
              <a:t>implémentation</a:t>
            </a:r>
            <a:r>
              <a:rPr lang="fr-BE" dirty="0" smtClean="0"/>
              <a:t> des éléments définis dans la spécification.  Le corps peut également contenir et définir des </a:t>
            </a:r>
            <a:r>
              <a:rPr lang="fr-BE" dirty="0" smtClean="0">
                <a:solidFill>
                  <a:schemeClr val="bg2">
                    <a:lumMod val="50000"/>
                  </a:schemeClr>
                </a:solidFill>
              </a:rPr>
              <a:t>éléments privés</a:t>
            </a:r>
            <a:r>
              <a:rPr lang="fr-BE" dirty="0" smtClean="0"/>
              <a:t>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Le corps du package peut également contenir une section d'instructions appelée </a:t>
            </a:r>
            <a:r>
              <a:rPr lang="fr-BE" i="1" dirty="0" err="1" smtClean="0"/>
              <a:t>initialization</a:t>
            </a:r>
            <a:r>
              <a:rPr lang="fr-BE" i="1" dirty="0" smtClean="0"/>
              <a:t> section</a:t>
            </a:r>
            <a:r>
              <a:rPr lang="fr-B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3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1. Le concept du package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1. Le concept du package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Le code défini publiquement est accessible à tout utilisateur possédant le privilège EXECUTE sur le package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La sécurité repose sur des GRANT EXECUTE. Aucun accès aux données n'est accordé, uniquement aux procédures, fonctions et packages.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Le code privé est inaccessible : ceci renforce encore l'indépendance données-programmes et la réutilisabilité</a:t>
            </a:r>
          </a:p>
        </p:txBody>
      </p:sp>
    </p:spTree>
    <p:extLst>
      <p:ext uri="{BB962C8B-B14F-4D97-AF65-F5344CB8AC3E}">
        <p14:creationId xmlns:p14="http://schemas.microsoft.com/office/powerpoint/2010/main" val="15854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 smtClean="0"/>
              <a:t>Ch</a:t>
            </a:r>
            <a:r>
              <a:rPr lang="fr-BE" dirty="0" smtClean="0"/>
              <a:t> 8. Les packages</a:t>
            </a:r>
            <a:br>
              <a:rPr lang="fr-BE" dirty="0" smtClean="0"/>
            </a:br>
            <a:r>
              <a:rPr lang="fr-BE" sz="3200" dirty="0" smtClean="0"/>
              <a:t>1. Le concept du package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 / 1. Le concept du package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020000" cy="41400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Initialisation</a:t>
            </a:r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CREATE OR REPLACE PACKAGE </a:t>
            </a:r>
            <a:r>
              <a:rPr lang="fr-BE" dirty="0" err="1" smtClean="0"/>
              <a:t>PublicVarPersistante</a:t>
            </a:r>
            <a:r>
              <a:rPr lang="fr-BE" dirty="0" smtClean="0"/>
              <a:t> IS</a:t>
            </a:r>
          </a:p>
          <a:p>
            <a:pPr marL="0" indent="0">
              <a:buNone/>
            </a:pPr>
            <a:r>
              <a:rPr lang="fr-BE" dirty="0"/>
              <a:t> </a:t>
            </a:r>
            <a:r>
              <a:rPr lang="fr-BE" dirty="0" smtClean="0"/>
              <a:t> </a:t>
            </a:r>
            <a:r>
              <a:rPr lang="fr-BE" dirty="0" err="1" smtClean="0"/>
              <a:t>vPublicVar</a:t>
            </a:r>
            <a:r>
              <a:rPr lang="fr-BE" dirty="0" smtClean="0"/>
              <a:t>    CHAR := 'Y';</a:t>
            </a:r>
          </a:p>
          <a:p>
            <a:pPr marL="0" indent="0">
              <a:buNone/>
            </a:pPr>
            <a:r>
              <a:rPr lang="fr-BE" dirty="0" smtClean="0"/>
              <a:t>END </a:t>
            </a:r>
            <a:r>
              <a:rPr lang="fr-BE" dirty="0" err="1" smtClean="0"/>
              <a:t>PublicVarPersistante</a:t>
            </a:r>
            <a:r>
              <a:rPr lang="fr-BE" dirty="0" smtClean="0"/>
              <a:t>;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smtClean="0"/>
              <a:t>Le serveur de bases de données assure que le code n'est exécuté qu'une seule fois par session lorsque le package est instancié</a:t>
            </a:r>
          </a:p>
        </p:txBody>
      </p:sp>
    </p:spTree>
    <p:extLst>
      <p:ext uri="{BB962C8B-B14F-4D97-AF65-F5344CB8AC3E}">
        <p14:creationId xmlns:p14="http://schemas.microsoft.com/office/powerpoint/2010/main" val="6915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 smtClean="0"/>
              <a:t>Ch</a:t>
            </a:r>
            <a:r>
              <a:rPr lang="fr-BE" sz="3600" dirty="0" smtClean="0"/>
              <a:t> 8. Les packages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 concept du package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Persistance de la session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Principaux avantages des packages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et fonctions polymorphes et surchargées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Fonction autonome appelée à partir de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8 : Les packages</a:t>
            </a:r>
          </a:p>
        </p:txBody>
      </p:sp>
    </p:spTree>
    <p:extLst>
      <p:ext uri="{BB962C8B-B14F-4D97-AF65-F5344CB8AC3E}">
        <p14:creationId xmlns:p14="http://schemas.microsoft.com/office/powerpoint/2010/main" val="8335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orgia-Garamond">
      <a:majorFont>
        <a:latin typeface="Georgia"/>
        <a:ea typeface=""/>
        <a:cs typeface=""/>
      </a:majorFont>
      <a:minorFont>
        <a:latin typeface="Garamond"/>
        <a:ea typeface=""/>
        <a:cs typeface="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Vert-Brun SGBD 2ème</Template>
  <TotalTime>59674</TotalTime>
  <Words>1324</Words>
  <Application>Microsoft Office PowerPoint</Application>
  <PresentationFormat>Affichage à l'écran (4:3)</PresentationFormat>
  <Paragraphs>241</Paragraphs>
  <Slides>25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Austin</vt:lpstr>
      <vt:lpstr>Systèmes de Gestion de Bases de Données</vt:lpstr>
      <vt:lpstr>Aperçu du contenu du cours</vt:lpstr>
      <vt:lpstr>Aperçu du contenu du PL/SQL</vt:lpstr>
      <vt:lpstr>PL/SQL - Chapitre 8.  Les packages</vt:lpstr>
      <vt:lpstr>Ch 8. Les packages</vt:lpstr>
      <vt:lpstr>Ch 8. Les packages 1. Le concept du package</vt:lpstr>
      <vt:lpstr>Ch 8. Les packages 1. Le concept du package</vt:lpstr>
      <vt:lpstr>Ch 8. Les packages 1. Le concept du package</vt:lpstr>
      <vt:lpstr>Ch 8. Les packages</vt:lpstr>
      <vt:lpstr>Ch 8. Les packages 2. Persistance de la session</vt:lpstr>
      <vt:lpstr>Ch 8. Les packages 2. Persistance de la session</vt:lpstr>
      <vt:lpstr>Ch 8. Les packages 2. Persistance de la session</vt:lpstr>
      <vt:lpstr>Ch 8. Les packages 2. Persistance de la session</vt:lpstr>
      <vt:lpstr>Ch 8. Les packages 2. Persistance de la session</vt:lpstr>
      <vt:lpstr>Ch 8. Les packages 2. Persistance de la session</vt:lpstr>
      <vt:lpstr>Ch 8. Les packages 2. Persistance de la session</vt:lpstr>
      <vt:lpstr>Ch 8. Les packages 2. Persistance de la session</vt:lpstr>
      <vt:lpstr>Ch 8. Les packages</vt:lpstr>
      <vt:lpstr>Ch 8. Les packages 3. Principaux avantages des packages</vt:lpstr>
      <vt:lpstr>Ch 8. Les packages</vt:lpstr>
      <vt:lpstr>Ch 8. Les packages 4. Proc et fct polymorphes et surchargées</vt:lpstr>
      <vt:lpstr>Ch 8. Les packages 4. Proc et fct polymorphes et surchargées</vt:lpstr>
      <vt:lpstr>Ch 8. Les packages 4. Proc et fct polymorphes et surchargées</vt:lpstr>
      <vt:lpstr>Ch 8. Les packages</vt:lpstr>
      <vt:lpstr>Ch 8. Les packages 5. Fonction autonome appelée à partir de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de Gestion de Bases de Données</dc:title>
  <dc:creator>Vandenhove</dc:creator>
  <cp:lastModifiedBy>Léonard</cp:lastModifiedBy>
  <cp:revision>400</cp:revision>
  <dcterms:created xsi:type="dcterms:W3CDTF">2016-02-04T16:20:07Z</dcterms:created>
  <dcterms:modified xsi:type="dcterms:W3CDTF">2018-12-11T16:59:05Z</dcterms:modified>
</cp:coreProperties>
</file>