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88" r:id="rId4"/>
    <p:sldId id="258" r:id="rId5"/>
    <p:sldId id="338" r:id="rId6"/>
    <p:sldId id="320" r:id="rId7"/>
    <p:sldId id="376" r:id="rId8"/>
    <p:sldId id="377" r:id="rId9"/>
    <p:sldId id="378" r:id="rId10"/>
    <p:sldId id="360" r:id="rId11"/>
    <p:sldId id="361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62" r:id="rId21"/>
    <p:sldId id="363" r:id="rId22"/>
    <p:sldId id="387" r:id="rId23"/>
    <p:sldId id="364" r:id="rId24"/>
    <p:sldId id="365" r:id="rId25"/>
    <p:sldId id="388" r:id="rId26"/>
    <p:sldId id="366" r:id="rId27"/>
    <p:sldId id="367" r:id="rId28"/>
    <p:sldId id="389" r:id="rId29"/>
    <p:sldId id="390" r:id="rId30"/>
    <p:sldId id="368" r:id="rId31"/>
    <p:sldId id="371" r:id="rId32"/>
    <p:sldId id="372" r:id="rId33"/>
    <p:sldId id="373" r:id="rId34"/>
    <p:sldId id="391" r:id="rId35"/>
    <p:sldId id="392" r:id="rId36"/>
    <p:sldId id="374" r:id="rId37"/>
    <p:sldId id="375" r:id="rId38"/>
    <p:sldId id="398" r:id="rId39"/>
    <p:sldId id="393" r:id="rId40"/>
    <p:sldId id="394" r:id="rId41"/>
    <p:sldId id="395" r:id="rId42"/>
    <p:sldId id="396" r:id="rId43"/>
    <p:sldId id="397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CCE"/>
    <a:srgbClr val="00CCFF"/>
    <a:srgbClr val="FF0066"/>
    <a:srgbClr val="FF6600"/>
    <a:srgbClr val="67ABF5"/>
    <a:srgbClr val="00CC66"/>
    <a:srgbClr val="61FFB0"/>
    <a:srgbClr val="00FE7F"/>
    <a:srgbClr val="01FF80"/>
    <a:srgbClr val="09F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44" autoAdjust="0"/>
    <p:restoredTop sz="58811" autoAdjust="0"/>
  </p:normalViewPr>
  <p:slideViewPr>
    <p:cSldViewPr snapToGrid="0">
      <p:cViewPr varScale="1">
        <p:scale>
          <a:sx n="40" d="100"/>
          <a:sy n="40" d="100"/>
        </p:scale>
        <p:origin x="11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11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LEONARD" userId="04799335a7e0b1be" providerId="LiveId" clId="{799EEBF3-61D3-46CD-BB7F-1C748B24C27B}"/>
    <pc:docChg chg="modSld">
      <pc:chgData name="Anne LEONARD" userId="04799335a7e0b1be" providerId="LiveId" clId="{799EEBF3-61D3-46CD-BB7F-1C748B24C27B}" dt="2019-12-16T21:11:18.384" v="1" actId="255"/>
      <pc:docMkLst>
        <pc:docMk/>
      </pc:docMkLst>
      <pc:sldChg chg="modSp">
        <pc:chgData name="Anne LEONARD" userId="04799335a7e0b1be" providerId="LiveId" clId="{799EEBF3-61D3-46CD-BB7F-1C748B24C27B}" dt="2019-12-16T21:11:18.384" v="1" actId="255"/>
        <pc:sldMkLst>
          <pc:docMk/>
          <pc:sldMk cId="2118115590" sldId="394"/>
        </pc:sldMkLst>
        <pc:spChg chg="mod">
          <ac:chgData name="Anne LEONARD" userId="04799335a7e0b1be" providerId="LiveId" clId="{799EEBF3-61D3-46CD-BB7F-1C748B24C27B}" dt="2019-12-16T21:11:18.384" v="1" actId="255"/>
          <ac:spMkLst>
            <pc:docMk/>
            <pc:sldMk cId="2118115590" sldId="39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8056-8E3B-4384-B702-DD5B16F6E582}" type="datetimeFigureOut">
              <a:rPr lang="fr-BE" smtClean="0"/>
              <a:t>16-03-21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32A1-C308-4B5E-B738-4A20C81AE9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25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73A2-232E-4770-8B7D-AF533C30BC35}" type="datetimeFigureOut">
              <a:rPr lang="fr-BE" smtClean="0"/>
              <a:t>16-03-21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15F8-55F0-4779-8F5B-58CFCCF2A8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9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43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CURSOR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sal &gt; 2500;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endParaRPr lang="fr-BE" sz="1200" b="1" dirty="0">
              <a:solidFill>
                <a:srgbClr val="00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%ROWCOUNT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|| ' ' || </a:t>
            </a:r>
            <a:r>
              <a:rPr lang="fr-BE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.ename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|| ' ' || </a:t>
            </a:r>
            <a:r>
              <a:rPr lang="fr-BE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.job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(SQLERRM);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141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EmployeJob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(Job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Emp.Job%TYPE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BE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Emp.Job%TYPE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job LIKE </a:t>
            </a:r>
            <a:r>
              <a:rPr lang="fr-BE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'%';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EmployeJob.Job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RAISE;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EmployeJob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('A');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710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EmployeJob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(Job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Emp.Job%TYPE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2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BE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Emp.Job%TYPE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job LIKE x || '%';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EmployeJob.Job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lesEmployes%FOUND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lesEmployes%ROWCOUNT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 ' ||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INVALID_CURSOR THEN DBMS_OUTPUT.PUT_LINE('Erreur curseur');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 (SQLERRM);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2625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UPDATE OF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sal;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UnEmploye.job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'ANALYST' THEN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UPDATE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sal = sal * 1.1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OF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0683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UnEmploye.job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'ANALYST' THEN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UPDATE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sal = sal * 1.1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UnEmploye.EmpNo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507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UPDATE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Job = 'A. S.'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'BOND';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fr-BE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%NOTFOUND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job,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sal)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VALUES ('007', 'BOND', 'A. S.', CURRENT_DATE, 10000);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COMMIT;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ROLLBACK;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 (SQLERRM);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8579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fr-BE" altLang="fr-F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 tests de SQL%FOUND et SQL%NOTFOUND  inutiles, </a:t>
            </a:r>
          </a:p>
          <a:p>
            <a:pPr marL="68580" indent="0">
              <a:buNone/>
            </a:pPr>
            <a:r>
              <a:rPr lang="fr-BE" altLang="fr-F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 si </a:t>
            </a:r>
            <a:r>
              <a:rPr lang="fr-BE" altLang="fr-FR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numsecu</a:t>
            </a:r>
            <a:r>
              <a:rPr lang="fr-BE" altLang="fr-F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est valide, l’instruction après le SELECT sera exécutée </a:t>
            </a:r>
          </a:p>
          <a:p>
            <a:pPr marL="68580" indent="0">
              <a:buNone/>
            </a:pPr>
            <a:r>
              <a:rPr lang="fr-BE" altLang="fr-F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 si </a:t>
            </a:r>
            <a:r>
              <a:rPr lang="fr-BE" altLang="fr-FR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numsecu</a:t>
            </a:r>
            <a:r>
              <a:rPr lang="fr-BE" altLang="fr-FR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est invalide, l’exception NO_DATA_FOUND sera déclenchée</a:t>
            </a:r>
          </a:p>
          <a:p>
            <a:pPr marL="68580" indent="0">
              <a:buNone/>
            </a:pPr>
            <a:endParaRPr lang="fr-BE" altLang="fr-FR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endParaRPr lang="fr-BE" altLang="fr-FR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68580" indent="0">
              <a:buNone/>
            </a:pP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8580" indent="0">
              <a:buNone/>
            </a:pP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'12';</a:t>
            </a:r>
          </a:p>
          <a:p>
            <a:pPr marL="68580" indent="0">
              <a:buNone/>
            </a:pP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fr-BE" alt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%FOUND</a:t>
            </a: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</a:p>
          <a:p>
            <a:pPr marL="68580" indent="0">
              <a:buNone/>
            </a:pP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DBMS_OUTPUT.PUT_LINE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US" alt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OK' || </a:t>
            </a:r>
            <a:r>
              <a:rPr lang="en-US" altLang="fr-FR" sz="1200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%ROWCOUNT</a:t>
            </a:r>
            <a:r>
              <a:rPr lang="en-US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alt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marL="68580" indent="0"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68580" indent="0">
              <a:buNone/>
            </a:pP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</a:t>
            </a:r>
          </a:p>
          <a:p>
            <a:pPr marL="68580" indent="0">
              <a:buNone/>
            </a:pP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fr-BE" alt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%NOTFOUND</a:t>
            </a: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" indent="0">
              <a:buNone/>
            </a:pP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THEN DBMS_OUTPUT.PUT_LINE('NOK'); END IF;</a:t>
            </a:r>
          </a:p>
          <a:p>
            <a:pPr marL="68580" indent="0">
              <a:buNone/>
            </a:pPr>
            <a:r>
              <a:rPr lang="fr-BE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 SQLERRM);</a:t>
            </a:r>
          </a:p>
          <a:p>
            <a:pPr marL="68580" indent="0"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68580" indent="0">
              <a:buNone/>
            </a:pPr>
            <a:endParaRPr lang="fr-BE" altLang="fr-FR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3846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DECLARE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ExcIntRef</a:t>
            </a: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EXCEPTION;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PRAGMA EXCEPTION_INIT (ExcIntRef,-2292);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BEGIN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DELETE FROM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emppro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p1 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WHERE p1.numpro = 'p10352'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AND 36 &lt;  ( SELECT MONTHS_BETWEEN(CURRENT_DATE,p2.DATEDEBUT) 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		FROM projets p2 WHERE p1.numpro=p2.numpro);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DELETE FROM projets  </a:t>
            </a: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WHERE </a:t>
            </a:r>
            <a:r>
              <a:rPr lang="fr-BE" altLang="fr-FR" sz="12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numpro</a:t>
            </a: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= 'p10352';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IF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SQL</a:t>
            </a:r>
            <a:r>
              <a:rPr lang="fr-BE" altLang="fr-FR" sz="1200" b="1" dirty="0">
                <a:solidFill>
                  <a:srgbClr val="0070C0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%NOTFOUND</a:t>
            </a: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THEN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DBMS_OUTPUT.PUT_LINE('Le nr de projet p10352 n''existe pas ');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ELSE 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DBMS_OUTPUT.PUT_LINE ('Le nr de projet p10352 est effacé '); 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END IF;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--  COMMIT;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ROLLBACK;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EXCEPTION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WHEN </a:t>
            </a:r>
            <a:r>
              <a:rPr lang="fr-BE" altLang="fr-FR" sz="12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ExcIntRef</a:t>
            </a: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THEN DBMS_OUTPUT.PUT_LINE('Le projet ne peut être effacé');</a:t>
            </a:r>
          </a:p>
          <a:p>
            <a:pPr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302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i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-- tests de SQL%FOUND et SQL%NOTFOUND  inutiles,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i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-- si l’insertion est correcte, l’instruction après l’INSERT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i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-- sera exécutée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i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-- si une contrainte est violée, une exception sera déclenchée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fr-BE" altLang="fr-FR" sz="1200" i="1" dirty="0"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INSERT INTO </a:t>
            </a:r>
            <a:r>
              <a:rPr lang="fr-BE" altLang="fr-FR" sz="1200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employes</a:t>
            </a: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VALUES ('123456','Thiry','Ch',NULL,'2',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        NULL,NULL,NULL,NULL,NULL,NULL);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IF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SQL</a:t>
            </a:r>
            <a:r>
              <a:rPr lang="fr-BE" altLang="fr-FR" sz="1200" b="1" dirty="0">
                <a:solidFill>
                  <a:srgbClr val="187CCE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%FOUND</a:t>
            </a: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THEN DBMS_OUTPUT.PUT_LINE(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SQL</a:t>
            </a:r>
            <a:r>
              <a:rPr lang="fr-BE" altLang="fr-FR" sz="1200" b="1" dirty="0">
                <a:solidFill>
                  <a:srgbClr val="187CCE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%ROWCOUNT</a:t>
            </a: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END 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WHEN OTHERS THEN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IF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SQL</a:t>
            </a:r>
            <a:r>
              <a:rPr lang="fr-BE" altLang="fr-FR" sz="1200" b="1" dirty="0">
                <a:solidFill>
                  <a:srgbClr val="187CCE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%NOTFOUND</a:t>
            </a: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  THEN DBMS_OUTPUT.PUT_LINE('NOK'); END 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DBMS_OUTPUT.PUT_LINE( SQLERRM);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2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fr-BE" altLang="fr-FR" sz="1200" i="1" dirty="0"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009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BULK COLLECT INTO intéressant si on souhaite extraire</a:t>
            </a:r>
            <a:r>
              <a:rPr lang="fr-BE" baseline="0" dirty="0"/>
              <a:t> d'un seul coup tous les </a:t>
            </a:r>
            <a:r>
              <a:rPr lang="fr-BE" baseline="0" dirty="0" err="1"/>
              <a:t>tuples</a:t>
            </a:r>
            <a:r>
              <a:rPr lang="fr-BE" baseline="0" dirty="0"/>
              <a:t> du résultat ou un bloc de </a:t>
            </a:r>
            <a:r>
              <a:rPr lang="fr-BE" baseline="0" dirty="0" err="1"/>
              <a:t>tuples</a:t>
            </a:r>
            <a:r>
              <a:rPr lang="fr-BE" baseline="0" dirty="0"/>
              <a:t> (voir clause </a:t>
            </a:r>
            <a:r>
              <a:rPr lang="fr-BE" baseline="0" dirty="0" err="1"/>
              <a:t>limit</a:t>
            </a:r>
            <a:r>
              <a:rPr lang="fr-BE" baseline="0" dirty="0"/>
              <a:t> to dans les </a:t>
            </a:r>
            <a:r>
              <a:rPr lang="fr-BE" baseline="0" dirty="0" err="1"/>
              <a:t>bulk</a:t>
            </a:r>
            <a:r>
              <a:rPr lang="fr-BE" baseline="0" dirty="0"/>
              <a:t> collections)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786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Éviter de sortir des boucle avec un exit comme dans les exemples du cours, préférer une logique telle que celle présentée dans les exemples suivants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786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 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 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'C%';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Employes%ROWTYPE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fr-BE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fr-BE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CurEmp%FOUND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UnEmploye.nom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fr-BE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INVALID_CURSOR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('Erreur Curseur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786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t_employe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%ROWTYPE;</a:t>
            </a:r>
            <a:r>
              <a:rPr lang="fr-BE" sz="12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SELECT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endParaRPr lang="fr-BE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WHERE nom LIKE 'C%';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TousLesEmployes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t_employe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fr-BE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 COLLECT INTO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TousLesEmployes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i in 1..TousLesEmployes.COUNT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TousLesEmployes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(i).nom);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fr-BE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INVALID_CURSOR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('Erreur Curseur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786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786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786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7861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job LIKE 'A%'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.nom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(SQLERRM);</a:t>
            </a:r>
          </a:p>
          <a:p>
            <a:pPr marL="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353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endParaRPr lang="fr-B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2FC6CB-2666-4C93-9AAF-E466CEB514E0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499731" y="1499191"/>
            <a:ext cx="8123274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orme libre 7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6" name="Forme libre 5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6055" y="6400800"/>
            <a:ext cx="6463424" cy="46955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7204" y="6519134"/>
            <a:ext cx="6236864" cy="35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200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1" y="2051999"/>
            <a:ext cx="702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03" y="6505233"/>
            <a:ext cx="6236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1" name="ZoneTexte 60"/>
          <p:cNvSpPr txBox="1"/>
          <p:nvPr/>
        </p:nvSpPr>
        <p:spPr>
          <a:xfrm>
            <a:off x="-2" y="120770"/>
            <a:ext cx="430887" cy="67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fr-BE" sz="1600" dirty="0">
                <a:solidFill>
                  <a:srgbClr val="776627"/>
                </a:solidFill>
              </a:rPr>
              <a:t>A. Léonard         HEPL – Département technique      2</a:t>
            </a:r>
            <a:r>
              <a:rPr lang="fr-BE" sz="1600" baseline="30000" dirty="0">
                <a:solidFill>
                  <a:srgbClr val="776627"/>
                </a:solidFill>
              </a:rPr>
              <a:t>ème</a:t>
            </a:r>
            <a:r>
              <a:rPr lang="fr-BE" sz="1600" dirty="0">
                <a:solidFill>
                  <a:srgbClr val="776627"/>
                </a:solidFill>
              </a:rPr>
              <a:t> Informatique et système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07103" y="6519134"/>
            <a:ext cx="117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0A39B69-01AA-4943-8E03-5E521F790666}" type="slidenum">
              <a:rPr lang="fr-BE" b="1" smtClean="0">
                <a:solidFill>
                  <a:schemeClr val="bg1"/>
                </a:solidFill>
              </a:rPr>
              <a:pPr algn="r"/>
              <a:t>‹N°›</a:t>
            </a:fld>
            <a:r>
              <a:rPr lang="fr-BE" b="1" dirty="0">
                <a:solidFill>
                  <a:schemeClr val="bg1"/>
                </a:solidFill>
              </a:rPr>
              <a:t> / </a:t>
            </a:r>
            <a:r>
              <a:rPr lang="fr-BE" b="1" dirty="0" smtClean="0">
                <a:solidFill>
                  <a:schemeClr val="bg1"/>
                </a:solidFill>
              </a:rPr>
              <a:t>43</a:t>
            </a:r>
            <a:endParaRPr lang="fr-BE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Systèmes de Gestion de Bases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BE" dirty="0"/>
              <a:t>A. Léonard</a:t>
            </a:r>
          </a:p>
        </p:txBody>
      </p:sp>
    </p:spTree>
    <p:extLst>
      <p:ext uri="{BB962C8B-B14F-4D97-AF65-F5344CB8AC3E}">
        <p14:creationId xmlns:p14="http://schemas.microsoft.com/office/powerpoint/2010/main" val="375832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9. Les curseurs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implicites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avec paramètres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Curseurs </a:t>
            </a:r>
            <a:r>
              <a:rPr lang="fr-BE" dirty="0"/>
              <a:t>for update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Commit et 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</a:t>
            </a:r>
          </a:p>
        </p:txBody>
      </p:sp>
    </p:spTree>
    <p:extLst>
      <p:ext uri="{BB962C8B-B14F-4D97-AF65-F5344CB8AC3E}">
        <p14:creationId xmlns:p14="http://schemas.microsoft.com/office/powerpoint/2010/main" val="11142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2. Curseurs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2. Curseurs explicites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Un curseur peut être déclaré dans un bloc PL/SQL, une procédure ou un package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nom_curseur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expression_de_sélection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Aucune restriction au niveau de la requête de sélection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Un curseur DOIT ÊTRE déclaré avant d'être utilisé.  Sinon : exception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invalid_cursor</a:t>
            </a: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3 opérations pour manipuler les curseurs : open, </a:t>
            </a:r>
            <a:r>
              <a:rPr lang="fr-BE" dirty="0" err="1"/>
              <a:t>fetch</a:t>
            </a:r>
            <a:r>
              <a:rPr lang="fr-BE" dirty="0"/>
              <a:t> et close</a:t>
            </a:r>
          </a:p>
        </p:txBody>
      </p:sp>
    </p:spTree>
    <p:extLst>
      <p:ext uri="{BB962C8B-B14F-4D97-AF65-F5344CB8AC3E}">
        <p14:creationId xmlns:p14="http://schemas.microsoft.com/office/powerpoint/2010/main" val="297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2. Curseurs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2. Curseurs explicites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OPEN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nom_curseur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L'effet du OPEN est d'évaluer l'expression de sélection associée.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curseur est dans l'état ouvert et est positionné avant la première ligne du résultat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Un curseur ouvert peut être parcouru par une série de </a:t>
            </a:r>
            <a:r>
              <a:rPr lang="fr-BE" dirty="0" err="1"/>
              <a:t>fetch</a:t>
            </a:r>
            <a:endParaRPr lang="fr-BE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La tentative d'ouverture d'un curseur déjà ouvert provoque l'exception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cursor_already_open</a:t>
            </a:r>
            <a:endParaRPr lang="fr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2. Curseurs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2. Curseurs explicites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FETCH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nom_curseur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55600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INTO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Liste_variable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record;</a:t>
            </a:r>
          </a:p>
          <a:p>
            <a:pPr marL="35560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</a:p>
          <a:p>
            <a:pPr marL="355600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nom_curseur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55600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BULK COLLECT INTO collection;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Les variables de la liste ou les champs du record doivent être compatibles avec la clause </a:t>
            </a:r>
            <a:r>
              <a:rPr lang="fr-BE" i="1" dirty="0"/>
              <a:t>select</a:t>
            </a:r>
            <a:endParaRPr lang="fr-BE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Idem si on utilise BULK COLLECT INTO</a:t>
            </a:r>
          </a:p>
        </p:txBody>
      </p:sp>
    </p:spTree>
    <p:extLst>
      <p:ext uri="{BB962C8B-B14F-4D97-AF65-F5344CB8AC3E}">
        <p14:creationId xmlns:p14="http://schemas.microsoft.com/office/powerpoint/2010/main" val="28272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2. Curseurs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2. Curseurs explicites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CLOSE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nom_curseur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La fermeture d'un curseur non ouvert déclenche l'exception </a:t>
            </a:r>
            <a:r>
              <a:rPr lang="fr-BE" dirty="0" err="1"/>
              <a:t>invalid_cursor</a:t>
            </a:r>
            <a:endParaRPr lang="fr-BE" dirty="0"/>
          </a:p>
          <a:p>
            <a:pPr indent="-342900">
              <a:buFont typeface="Wingdings" panose="05000000000000000000" pitchFamily="2" charset="2"/>
              <a:buChar char="Ø"/>
            </a:pPr>
            <a:endParaRPr lang="fr-B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2. Curseurs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2. Curseurs explicites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23803"/>
            <a:ext cx="7020000" cy="451262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endParaRPr lang="fr-B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fr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 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 </a:t>
            </a:r>
            <a:r>
              <a:rPr lang="fr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'C%';</a:t>
            </a:r>
            <a:endParaRPr lang="fr-B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Employes%ROWTYPE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fr-B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fr-BE" sz="14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CurEmp%FOUND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</a:t>
            </a:r>
            <a:r>
              <a:rPr lang="fr-B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UnEmploye.nom</a:t>
            </a:r>
            <a:r>
              <a:rPr lang="fr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fr-B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INVALID_CURSOR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('Erreur Curseur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2. Curseurs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2. Curseurs explicites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23803"/>
            <a:ext cx="7020000" cy="451262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t_employe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fr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ROWTYPE;</a:t>
            </a:r>
            <a:r>
              <a:rPr lang="fr-BE" sz="14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BE" sz="14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Employes</a:t>
            </a:r>
            <a:endParaRPr lang="fr-B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fr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 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 </a:t>
            </a:r>
            <a:r>
              <a:rPr lang="fr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'C%';</a:t>
            </a:r>
            <a:endParaRPr lang="fr-B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TousLesEmployes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t_employe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fr-B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 COLLECT INTO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TousLesEmployes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i in 1..TousLesEmployes.COUNT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TousLesEmployes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fr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).nom);</a:t>
            </a:r>
            <a:endParaRPr lang="fr-B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fr-B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INVALID_CURSOR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('Erreur Curseur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49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2. Curseurs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2. Curseurs explicites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Chaque curseur possède 4 attributs :</a:t>
            </a:r>
          </a:p>
          <a:p>
            <a:pPr marL="0" indent="0">
              <a:buNone/>
            </a:pPr>
            <a:endParaRPr lang="fr-BE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%FOUND </a:t>
            </a:r>
            <a:r>
              <a:rPr lang="fr-BE" dirty="0"/>
              <a:t>vaut TRUE si un FETCH a pu extraire un </a:t>
            </a:r>
            <a:r>
              <a:rPr lang="fr-BE" dirty="0" err="1"/>
              <a:t>tuple</a:t>
            </a:r>
            <a:endParaRPr lang="fr-BE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%NOTFOUND </a:t>
            </a:r>
            <a:r>
              <a:rPr lang="fr-BE" dirty="0"/>
              <a:t>vaut TRUE si un FETCH n'a pas pu extraire de </a:t>
            </a:r>
            <a:r>
              <a:rPr lang="fr-BE" dirty="0" err="1"/>
              <a:t>tuple</a:t>
            </a:r>
            <a:endParaRPr lang="fr-BE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%ISOPEN </a:t>
            </a:r>
            <a:r>
              <a:rPr lang="fr-BE" dirty="0">
                <a:cs typeface="Courier New" panose="02070309020205020404" pitchFamily="49" charset="0"/>
              </a:rPr>
              <a:t>vaut TRUE si le curseur est ouvert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%ROWCOUNT </a:t>
            </a:r>
            <a:r>
              <a:rPr lang="fr-BE" dirty="0">
                <a:cs typeface="Courier New" panose="02070309020205020404" pitchFamily="49" charset="0"/>
              </a:rPr>
              <a:t>vaut le nombre de </a:t>
            </a:r>
            <a:r>
              <a:rPr lang="fr-BE" dirty="0" err="1">
                <a:cs typeface="Courier New" panose="02070309020205020404" pitchFamily="49" charset="0"/>
              </a:rPr>
              <a:t>tuples</a:t>
            </a:r>
            <a:r>
              <a:rPr lang="fr-BE" dirty="0">
                <a:cs typeface="Courier New" panose="02070309020205020404" pitchFamily="49" charset="0"/>
              </a:rPr>
              <a:t> qui ont déjà été extraits par des FETCH</a:t>
            </a:r>
          </a:p>
        </p:txBody>
      </p:sp>
    </p:spTree>
    <p:extLst>
      <p:ext uri="{BB962C8B-B14F-4D97-AF65-F5344CB8AC3E}">
        <p14:creationId xmlns:p14="http://schemas.microsoft.com/office/powerpoint/2010/main" val="12582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2. Curseurs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2. Curseurs explicites</a:t>
            </a: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39066"/>
              </p:ext>
            </p:extLst>
          </p:nvPr>
        </p:nvGraphicFramePr>
        <p:xfrm>
          <a:off x="570010" y="2052638"/>
          <a:ext cx="7944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19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6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181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69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%FOUND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%NOTFOUND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%ISOPEN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%ROWCOUNT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Après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1</a:t>
                      </a:r>
                      <a:r>
                        <a:rPr lang="fr-BE" sz="1600" baseline="30000" dirty="0"/>
                        <a:t>er</a:t>
                      </a:r>
                      <a:r>
                        <a:rPr lang="fr-BE" sz="1600" dirty="0"/>
                        <a:t>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Après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 err="1"/>
                        <a:t>N</a:t>
                      </a:r>
                      <a:r>
                        <a:rPr lang="fr-BE" sz="1600" baseline="30000" dirty="0" err="1"/>
                        <a:t>ème</a:t>
                      </a:r>
                      <a:r>
                        <a:rPr lang="fr-BE" sz="1600" baseline="0" dirty="0"/>
                        <a:t> </a:t>
                      </a:r>
                      <a:r>
                        <a:rPr lang="fr-BE" sz="1600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Après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Dernier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Après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Après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2. Curseurs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2. Curseurs explicites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fr-BE" sz="2600" dirty="0"/>
              <a:t>Remarques</a:t>
            </a:r>
            <a:r>
              <a:rPr lang="fr-BE" dirty="0"/>
              <a:t> 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BE" dirty="0"/>
              <a:t>* signifie que le résultat dépend du nombre de FETCH exécutés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BE" dirty="0"/>
              <a:t>Après le 1</a:t>
            </a:r>
            <a:r>
              <a:rPr lang="fr-BE" baseline="30000" dirty="0"/>
              <a:t>er</a:t>
            </a:r>
            <a:r>
              <a:rPr lang="fr-BE" dirty="0"/>
              <a:t> FETCH, si le résultat est vide, %FOUND donne FALSE, %NOTFOUND donne TRUE et %ROWCOUNT donne 0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BE" dirty="0"/>
              <a:t>%ISOPEN est souvent utilisé dans le traitement des exceptions pour fermer le ou les curseurs ouverts</a:t>
            </a:r>
          </a:p>
          <a:p>
            <a:pPr marL="709613" indent="0">
              <a:buNone/>
            </a:pPr>
            <a:r>
              <a:rPr lang="fr-B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709613" indent="0">
              <a:buNone/>
            </a:pPr>
            <a:r>
              <a:rPr lang="fr-B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fr-B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uneException</a:t>
            </a:r>
            <a:r>
              <a:rPr lang="fr-B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709613" indent="0">
              <a:buNone/>
            </a:pPr>
            <a:r>
              <a:rPr lang="fr-B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B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c%ISOPEN</a:t>
            </a:r>
            <a:r>
              <a:rPr lang="fr-B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 CLOSE c; END IF;</a:t>
            </a:r>
          </a:p>
          <a:p>
            <a:pPr marL="709613" indent="0">
              <a:buNone/>
            </a:pPr>
            <a:r>
              <a:rPr lang="fr-B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8197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Aperçu du contenu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Concepts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Modèle relationnel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définition des données - LDD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manipulation des données - LMD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et accès concurrents – LCD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Confidentialité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Vues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Contraintes d'intégrité et déclencheurs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PL-SQL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462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9. Les curseurs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implicites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avec paramètres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Curseurs </a:t>
            </a:r>
            <a:r>
              <a:rPr lang="fr-BE" dirty="0"/>
              <a:t>for update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Commit et 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</a:t>
            </a:r>
          </a:p>
        </p:txBody>
      </p:sp>
    </p:spTree>
    <p:extLst>
      <p:ext uri="{BB962C8B-B14F-4D97-AF65-F5344CB8AC3E}">
        <p14:creationId xmlns:p14="http://schemas.microsoft.com/office/powerpoint/2010/main" val="11142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3. Curseurs for implicites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3. Curseurs for implicites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Du point de vue programmation : ce sont les plus simples !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Il suffit de placer la requête de sélection dans une boucle FOR et PL/SQL fait le reste : 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dirty="0"/>
              <a:t>Crée un record dont les champs sont compatibles à la clause SELECT;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dirty="0"/>
              <a:t>Détecte automatiquement la sortie de boucle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dirty="0"/>
              <a:t>MAIS : pas d'accès aux attributs %FOUND, %NOTFOUND, %ISOPEN, %ROWCOUNT</a:t>
            </a:r>
          </a:p>
        </p:txBody>
      </p:sp>
    </p:spTree>
    <p:extLst>
      <p:ext uri="{BB962C8B-B14F-4D97-AF65-F5344CB8AC3E}">
        <p14:creationId xmlns:p14="http://schemas.microsoft.com/office/powerpoint/2010/main" val="297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3. Curseurs for implicites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3. Curseurs for implicites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BE" sz="20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job LIKE 'A%'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.nom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(SQLERRM);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9601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9. Les curseurs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implicites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avec paramètres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Curseurs </a:t>
            </a:r>
            <a:r>
              <a:rPr lang="fr-BE" dirty="0"/>
              <a:t>for update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Commit et 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</a:t>
            </a:r>
          </a:p>
        </p:txBody>
      </p:sp>
    </p:spTree>
    <p:extLst>
      <p:ext uri="{BB962C8B-B14F-4D97-AF65-F5344CB8AC3E}">
        <p14:creationId xmlns:p14="http://schemas.microsoft.com/office/powerpoint/2010/main" val="422970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4. Curseurs for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4. Curseurs for explicites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curseur est déclaré de manière explicite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Son parcours est réalisé au moyen d'une boucle for et d'un record ad hoc implicitement déclaré dans la boucle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Il est possible d'utiliser les attributs %FOUND, %NOTFOUND, %ISOPEN, %ROWCOUNT</a:t>
            </a:r>
          </a:p>
        </p:txBody>
      </p:sp>
    </p:spTree>
    <p:extLst>
      <p:ext uri="{BB962C8B-B14F-4D97-AF65-F5344CB8AC3E}">
        <p14:creationId xmlns:p14="http://schemas.microsoft.com/office/powerpoint/2010/main" val="2108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4</a:t>
            </a:r>
            <a:r>
              <a:rPr lang="fr-BE" sz="3200" dirty="0" smtClean="0"/>
              <a:t>. </a:t>
            </a:r>
            <a:r>
              <a:rPr lang="fr-BE" sz="3200" dirty="0"/>
              <a:t>Curseurs for explicites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4. Curseurs for explicites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CURSOR 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sal &gt; 2500;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20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endParaRPr lang="fr-BE" sz="2000" b="1" dirty="0">
              <a:solidFill>
                <a:srgbClr val="00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%ROWCOUNT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|| ' ' || </a:t>
            </a:r>
            <a:r>
              <a:rPr lang="fr-BE" sz="20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.ename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|| ' ' || </a:t>
            </a:r>
            <a:r>
              <a:rPr lang="fr-BE" sz="20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.job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(SQLERRM);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7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9. Les curseurs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implicites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avec paramètres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Curseurs </a:t>
            </a:r>
            <a:r>
              <a:rPr lang="fr-BE" dirty="0"/>
              <a:t>for update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Commit et 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</a:t>
            </a:r>
          </a:p>
        </p:txBody>
      </p:sp>
    </p:spTree>
    <p:extLst>
      <p:ext uri="{BB962C8B-B14F-4D97-AF65-F5344CB8AC3E}">
        <p14:creationId xmlns:p14="http://schemas.microsoft.com/office/powerpoint/2010/main" val="422970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5. Curseurs avec paramètres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5. Curseurs avec paramètres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Il est possible de passer des paramètres à un curseur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La déclaration des paramètres dans le curseur se fait lors de la déclaration du curseur, de la même manière que pour une procédure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L'évaluation et la transmission des paramètres se fait au moment de l'ouverture du curseur</a:t>
            </a:r>
          </a:p>
        </p:txBody>
      </p:sp>
    </p:spTree>
    <p:extLst>
      <p:ext uri="{BB962C8B-B14F-4D97-AF65-F5344CB8AC3E}">
        <p14:creationId xmlns:p14="http://schemas.microsoft.com/office/powerpoint/2010/main" val="2108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5. Curseurs avec paramètres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5. Curseurs avec paramètres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EmployeJob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(Job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Emp.Job%TYPE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BE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Emp.Job%TYPE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job LIKE </a:t>
            </a:r>
            <a:r>
              <a:rPr lang="fr-BE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'%';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EmployeJob.Job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RAISE;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EmployeJob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('A');</a:t>
            </a:r>
          </a:p>
        </p:txBody>
      </p:sp>
    </p:spTree>
    <p:extLst>
      <p:ext uri="{BB962C8B-B14F-4D97-AF65-F5344CB8AC3E}">
        <p14:creationId xmlns:p14="http://schemas.microsoft.com/office/powerpoint/2010/main" val="15655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5. Curseurs avec paramètres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5. Curseurs avec paramètres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83179"/>
            <a:ext cx="7020000" cy="450074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EmployeJob</a:t>
            </a:r>
            <a:endParaRPr lang="fr-BE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(Job 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Emp.Job%TYPE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3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3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BE" sz="13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Emp.Job%TYPE</a:t>
            </a:r>
            <a:r>
              <a:rPr lang="fr-BE" sz="1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job LIKE x || '%';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3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13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EmployeJob.Job</a:t>
            </a:r>
            <a:r>
              <a:rPr lang="fr-BE" sz="13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3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3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endParaRPr lang="fr-BE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3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lesEmployes%FOUND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lesEmployes%ROWCOUNT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 ' || 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3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3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fr-BE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3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3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INVALID_CURSOR THEN DBMS_OUTPUT.PUT_LINE('Erreur curseur');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 (SQLERRM);</a:t>
            </a:r>
          </a:p>
          <a:p>
            <a:pPr marL="0" indent="0">
              <a:buNone/>
            </a:pPr>
            <a:r>
              <a:rPr lang="fr-B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2386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800" dirty="0"/>
              <a:t>Aperçu du contenu du PL/SQL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8"/>
            <a:ext cx="7020000" cy="4242475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PL/SQL : Généralités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types de données et les variables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de contrôle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Des records aux collections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procédures et les fonctions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déclencheurs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873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9. Les curseurs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implicites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avec paramètres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Curseurs </a:t>
            </a:r>
            <a:r>
              <a:rPr lang="fr-BE" dirty="0"/>
              <a:t>for update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Commit et 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</a:t>
            </a:r>
          </a:p>
        </p:txBody>
      </p:sp>
    </p:spTree>
    <p:extLst>
      <p:ext uri="{BB962C8B-B14F-4D97-AF65-F5344CB8AC3E}">
        <p14:creationId xmlns:p14="http://schemas.microsoft.com/office/powerpoint/2010/main" val="42297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 smtClean="0"/>
              <a:t>6. </a:t>
            </a:r>
            <a:r>
              <a:rPr lang="fr-BE" sz="3200" dirty="0"/>
              <a:t>Curseurs for update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7. Curseurs  for update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Les curseurs for update permettent de modifier le </a:t>
            </a:r>
            <a:r>
              <a:rPr lang="fr-BE" dirty="0" err="1"/>
              <a:t>tuple</a:t>
            </a:r>
            <a:r>
              <a:rPr lang="fr-BE" dirty="0"/>
              <a:t> qui vient d'être extrait par un FETCH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Syntaxe :</a:t>
            </a:r>
          </a:p>
          <a:p>
            <a:pPr marL="712788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FROM … </a:t>
            </a:r>
          </a:p>
          <a:p>
            <a:pPr marL="712788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UPDATE [OF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liste_colonnes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712788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[WAIT/NOWAIT]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Oracle place des verrous exclusifs sur les </a:t>
            </a:r>
            <a:r>
              <a:rPr lang="fr-BE" dirty="0" err="1"/>
              <a:t>tuples</a:t>
            </a:r>
            <a:r>
              <a:rPr lang="fr-BE" dirty="0"/>
              <a:t> de l'</a:t>
            </a:r>
            <a:r>
              <a:rPr lang="fr-BE" i="1" dirty="0"/>
              <a:t>active set</a:t>
            </a:r>
            <a:r>
              <a:rPr lang="fr-BE" dirty="0"/>
              <a:t> des curseurs for update</a:t>
            </a:r>
          </a:p>
        </p:txBody>
      </p:sp>
    </p:spTree>
    <p:extLst>
      <p:ext uri="{BB962C8B-B14F-4D97-AF65-F5344CB8AC3E}">
        <p14:creationId xmlns:p14="http://schemas.microsoft.com/office/powerpoint/2010/main" val="2108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9. Les curseurs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implicites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avec paramètres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Curseurs </a:t>
            </a:r>
            <a:r>
              <a:rPr lang="fr-BE" dirty="0"/>
              <a:t>for update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Commit et 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7 : Les procédures et les fonctions</a:t>
            </a:r>
          </a:p>
        </p:txBody>
      </p:sp>
    </p:spTree>
    <p:extLst>
      <p:ext uri="{BB962C8B-B14F-4D97-AF65-F5344CB8AC3E}">
        <p14:creationId xmlns:p14="http://schemas.microsoft.com/office/powerpoint/2010/main" val="422970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 smtClean="0"/>
              <a:t>7. </a:t>
            </a:r>
            <a:r>
              <a:rPr lang="fr-BE" sz="3200" dirty="0"/>
              <a:t>Commit et les curseurs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8. Commit et les curseurs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59430"/>
            <a:ext cx="7020000" cy="4441370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fr-BE" sz="3400" dirty="0"/>
              <a:t>Exemple : Modifier le salaire de certains employés</a:t>
            </a:r>
          </a:p>
          <a:p>
            <a:pPr marL="0" indent="0">
              <a:buNone/>
            </a:pPr>
            <a:endParaRPr lang="fr-BE" dirty="0"/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UPDATE OF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sal;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UnEmploye.job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'ANALYST' THEN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UPDATE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sal = sal * 1.1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OF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108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7</a:t>
            </a:r>
            <a:r>
              <a:rPr lang="fr-BE" sz="3200" dirty="0" smtClean="0"/>
              <a:t>. </a:t>
            </a:r>
            <a:r>
              <a:rPr lang="fr-BE" sz="3200" dirty="0"/>
              <a:t>Commit et les curseurs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8. Commit et les curseurs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59430"/>
            <a:ext cx="7020000" cy="4441370"/>
          </a:xfrm>
        </p:spPr>
        <p:txBody>
          <a:bodyPr anchor="ctr">
            <a:normAutofit/>
          </a:bodyPr>
          <a:lstStyle/>
          <a:p>
            <a:pPr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BE" dirty="0"/>
              <a:t>Le COMMIT DOIT être placé en dehors de la boucle car il ferme les curseurs ouverts</a:t>
            </a:r>
          </a:p>
          <a:p>
            <a:pPr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BE" dirty="0"/>
              <a:t>Dès lors placer le COMMIT dans la boucle provoque l'erreur "ORA-1002 : </a:t>
            </a:r>
            <a:r>
              <a:rPr lang="fr-BE" dirty="0" err="1"/>
              <a:t>fetch</a:t>
            </a:r>
            <a:r>
              <a:rPr lang="fr-BE" dirty="0"/>
              <a:t> out of </a:t>
            </a:r>
            <a:r>
              <a:rPr lang="fr-BE" dirty="0" err="1"/>
              <a:t>sequence</a:t>
            </a:r>
            <a:r>
              <a:rPr lang="fr-BE" dirty="0"/>
              <a:t>" lors du FETCH suivant</a:t>
            </a:r>
          </a:p>
          <a:p>
            <a:pPr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BE" dirty="0"/>
              <a:t>Inconvénient : l'</a:t>
            </a:r>
            <a:r>
              <a:rPr lang="fr-BE" i="1" dirty="0"/>
              <a:t>active set </a:t>
            </a:r>
            <a:r>
              <a:rPr lang="fr-BE" dirty="0"/>
              <a:t> peut être important et des </a:t>
            </a:r>
            <a:r>
              <a:rPr lang="fr-BE" dirty="0" err="1"/>
              <a:t>tuples</a:t>
            </a:r>
            <a:r>
              <a:rPr lang="fr-BE" dirty="0"/>
              <a:t> peuvent rester verrouillés longtemps après que la transaction les ait modifiés</a:t>
            </a:r>
          </a:p>
        </p:txBody>
      </p:sp>
    </p:spTree>
    <p:extLst>
      <p:ext uri="{BB962C8B-B14F-4D97-AF65-F5344CB8AC3E}">
        <p14:creationId xmlns:p14="http://schemas.microsoft.com/office/powerpoint/2010/main" val="32847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8. Commit et les curseurs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8. Commit et les curseurs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59430"/>
            <a:ext cx="7020000" cy="4441370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fr-BE" sz="3400" dirty="0"/>
              <a:t>Solution : utiliser un curseur "classique" et se servir de la clé primaire pour simuler la clause CURRENT OF </a:t>
            </a:r>
          </a:p>
          <a:p>
            <a:pPr marL="0" indent="0">
              <a:buNone/>
            </a:pPr>
            <a:endParaRPr lang="fr-BE" dirty="0"/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CurEmploye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UnEmploye.job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'ANALYST' THEN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UPDATE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sal = sal * 1.1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UnEmploye.EmpNo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2788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964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9. Les curseurs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implicites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avec paramètres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Curseurs </a:t>
            </a:r>
            <a:r>
              <a:rPr lang="fr-BE" dirty="0"/>
              <a:t>for update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Commit et 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</a:t>
            </a:r>
          </a:p>
        </p:txBody>
      </p:sp>
    </p:spTree>
    <p:extLst>
      <p:ext uri="{BB962C8B-B14F-4D97-AF65-F5344CB8AC3E}">
        <p14:creationId xmlns:p14="http://schemas.microsoft.com/office/powerpoint/2010/main" val="422970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8</a:t>
            </a:r>
            <a:r>
              <a:rPr lang="fr-BE" sz="3200" dirty="0" smtClean="0"/>
              <a:t>. </a:t>
            </a:r>
            <a:r>
              <a:rPr lang="fr-BE" sz="3200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9. Le curseur implicite SQL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PL/SQL utilise un curseur implicite pour chaque opération du LMD de SQL (INSERT, UPDATE, DELETE)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Ce curseur porte le nom SQL et il est exploitable après avoir exécuté l'instruction</a:t>
            </a:r>
          </a:p>
        </p:txBody>
      </p:sp>
    </p:spTree>
    <p:extLst>
      <p:ext uri="{BB962C8B-B14F-4D97-AF65-F5344CB8AC3E}">
        <p14:creationId xmlns:p14="http://schemas.microsoft.com/office/powerpoint/2010/main" val="2108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 smtClean="0"/>
              <a:t>8. </a:t>
            </a:r>
            <a:r>
              <a:rPr lang="fr-BE" sz="3200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9. Le curseur implicite SQL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Le curseur implicite SQL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Ne nécessite pas de déclaration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Ne doit pas être ouvert, ni fermé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Peut utiliser les attributs %FOUND, %NOTFOUND, %ISOPEN, %ROWCOUNT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Permet d'exécuter des INSERT, UPDATE, DELETE, SELECT INTO d'un seul </a:t>
            </a:r>
            <a:r>
              <a:rPr lang="fr-BE" dirty="0" err="1"/>
              <a:t>tuple</a:t>
            </a:r>
            <a:r>
              <a:rPr lang="fr-BE" dirty="0"/>
              <a:t> (contrairement aux autres curseurs : recherche portant sur plusieurs </a:t>
            </a:r>
            <a:r>
              <a:rPr lang="fr-BE" dirty="0" err="1"/>
              <a:t>tuples</a:t>
            </a:r>
            <a:r>
              <a:rPr lang="fr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 smtClean="0"/>
              <a:t>8. </a:t>
            </a:r>
            <a:r>
              <a:rPr lang="fr-BE" sz="3200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9. Le curseur implicite SQL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76178" y="2051999"/>
            <a:ext cx="7880934" cy="4140000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UPDATE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Job = 'A. S.'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'BOND';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BE" sz="18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fr-BE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%NOTFOUND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fr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job, </a:t>
            </a:r>
            <a:r>
              <a:rPr lang="fr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sal)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VALUES ('007', 'BOND', 'A. S.', CURRENT_DATE, 10000);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COMMIT;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ROLLBACK;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 (SQLERRM);</a:t>
            </a:r>
          </a:p>
          <a:p>
            <a:pPr marL="0" indent="0">
              <a:buNone/>
            </a:pPr>
            <a:r>
              <a:rPr lang="fr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8214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263" y="2854325"/>
            <a:ext cx="8031162" cy="1362075"/>
          </a:xfrm>
        </p:spPr>
        <p:txBody>
          <a:bodyPr anchor="ctr">
            <a:normAutofit/>
          </a:bodyPr>
          <a:lstStyle/>
          <a:p>
            <a:pPr algn="r"/>
            <a:r>
              <a:rPr lang="fr-BE" dirty="0"/>
              <a:t>PL/SQL - Chapitre 9. </a:t>
            </a:r>
            <a:br>
              <a:rPr lang="fr-BE" dirty="0"/>
            </a:br>
            <a:r>
              <a:rPr lang="fr-BE" dirty="0"/>
              <a:t>Les curseurs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8614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 smtClean="0"/>
              <a:t>8. </a:t>
            </a:r>
            <a:r>
              <a:rPr lang="fr-BE" sz="3200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9. Le curseur implicite SQL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46266" y="1971304"/>
            <a:ext cx="8110846" cy="43344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fr-BE" altLang="fr-FR" sz="2000" dirty="0">
                <a:cs typeface="Courier New" panose="02070309020205020404" pitchFamily="49" charset="0"/>
              </a:rPr>
              <a:t>-- Schéma </a:t>
            </a:r>
            <a:r>
              <a:rPr lang="fr-BE" altLang="fr-FR" sz="2000" dirty="0" err="1">
                <a:cs typeface="Courier New" panose="02070309020205020404" pitchFamily="49" charset="0"/>
              </a:rPr>
              <a:t>InfoSoft</a:t>
            </a:r>
            <a:r>
              <a:rPr lang="fr-BE" altLang="fr-FR" sz="2000" dirty="0">
                <a:cs typeface="Courier New" panose="02070309020205020404" pitchFamily="49" charset="0"/>
              </a:rPr>
              <a:t> </a:t>
            </a:r>
            <a:r>
              <a:rPr lang="fr-BE" altLang="fr-FR" sz="2000" dirty="0" err="1">
                <a:cs typeface="Courier New" panose="02070309020205020404" pitchFamily="49" charset="0"/>
              </a:rPr>
              <a:t>numsecu</a:t>
            </a:r>
            <a:r>
              <a:rPr lang="fr-BE" altLang="fr-FR" sz="2000" dirty="0">
                <a:cs typeface="Courier New" panose="02070309020205020404" pitchFamily="49" charset="0"/>
              </a:rPr>
              <a:t> 12 n’existe pas</a:t>
            </a:r>
          </a:p>
          <a:p>
            <a:pPr marL="68580" indent="0"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68580" indent="0">
              <a:buNone/>
            </a:pP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8580" indent="0">
              <a:buNone/>
            </a:pP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'12';</a:t>
            </a:r>
          </a:p>
          <a:p>
            <a:pPr marL="68580" indent="0">
              <a:buNone/>
            </a:pP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BE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fr-BE" alt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%FOUND</a:t>
            </a: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</a:p>
          <a:p>
            <a:pPr marL="68580" indent="0">
              <a:buNone/>
            </a:pP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DBMS_OUTPUT.PUT_LINE</a:t>
            </a:r>
            <a:r>
              <a:rPr lang="en-US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US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OK' || </a:t>
            </a:r>
            <a:r>
              <a:rPr lang="en-US" altLang="fr-FR" sz="1600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%ROWCOUNT</a:t>
            </a:r>
            <a:r>
              <a:rPr lang="en-US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alt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marL="68580" indent="0"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68580" indent="0">
              <a:buNone/>
            </a:pP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</a:t>
            </a:r>
          </a:p>
          <a:p>
            <a:pPr marL="68580" indent="0">
              <a:buNone/>
            </a:pP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BE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fr-BE" alt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%NOTFOUND</a:t>
            </a: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" indent="0">
              <a:buNone/>
            </a:pP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THEN DBMS_OUTPUT.PUT_LINE('NOK'); END IF;</a:t>
            </a:r>
          </a:p>
          <a:p>
            <a:pPr marL="68580" indent="0">
              <a:buNone/>
            </a:pPr>
            <a:r>
              <a:rPr lang="fr-BE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 SQLERRM);</a:t>
            </a:r>
          </a:p>
          <a:p>
            <a:pPr marL="68580" indent="0"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1181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 smtClean="0"/>
              <a:t>8. </a:t>
            </a:r>
            <a:r>
              <a:rPr lang="fr-BE" sz="3200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9. Le curseur implicite SQL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46266" y="2051999"/>
            <a:ext cx="8110846" cy="4140000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fr-BE" altLang="fr-FR" sz="2000" dirty="0"/>
              <a:t>-- Schéma </a:t>
            </a:r>
            <a:r>
              <a:rPr lang="fr-BE" altLang="fr-FR" sz="2000" dirty="0" err="1"/>
              <a:t>InfoSoft</a:t>
            </a:r>
            <a:r>
              <a:rPr lang="fr-BE" altLang="fr-FR" sz="2000" dirty="0"/>
              <a:t> </a:t>
            </a:r>
            <a:r>
              <a:rPr lang="fr-BE" altLang="fr-FR" sz="2000" dirty="0" err="1"/>
              <a:t>numsecu</a:t>
            </a:r>
            <a:r>
              <a:rPr lang="fr-BE" altLang="fr-FR" sz="2000" dirty="0"/>
              <a:t> 12 n’existe pas</a:t>
            </a:r>
          </a:p>
          <a:p>
            <a:pPr marL="68580" indent="0">
              <a:buNone/>
            </a:pPr>
            <a:endParaRPr lang="fr-BE" altLang="fr-FR" dirty="0"/>
          </a:p>
          <a:p>
            <a:pPr marL="68580" indent="0">
              <a:buNone/>
            </a:pPr>
            <a:r>
              <a:rPr lang="fr-BE" altLang="fr-FR" sz="1800" b="1" dirty="0"/>
              <a:t>Résultats</a:t>
            </a:r>
          </a:p>
          <a:p>
            <a:pPr marL="68580" indent="0"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</a:rPr>
              <a:t>NOK</a:t>
            </a:r>
          </a:p>
          <a:p>
            <a:pPr marL="68580" indent="0"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</a:rPr>
              <a:t>ORA-01403: aucune donnée trouvée</a:t>
            </a:r>
          </a:p>
        </p:txBody>
      </p:sp>
    </p:spTree>
    <p:extLst>
      <p:ext uri="{BB962C8B-B14F-4D97-AF65-F5344CB8AC3E}">
        <p14:creationId xmlns:p14="http://schemas.microsoft.com/office/powerpoint/2010/main" val="23586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 smtClean="0"/>
              <a:t>8. </a:t>
            </a:r>
            <a:r>
              <a:rPr lang="fr-BE" sz="3200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9. Le curseur implicite SQL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46265" y="1876301"/>
            <a:ext cx="8229599" cy="4667003"/>
          </a:xfrm>
        </p:spPr>
        <p:txBody>
          <a:bodyPr anchor="ctr">
            <a:normAutofit fontScale="62500" lnSpcReduction="20000"/>
          </a:bodyPr>
          <a:lstStyle/>
          <a:p>
            <a:pPr>
              <a:buFont typeface="Arial" charset="0"/>
              <a:buNone/>
            </a:pPr>
            <a:r>
              <a:rPr lang="fr-BE" altLang="fr-FR" sz="2900" dirty="0">
                <a:ea typeface="Verdana" pitchFamily="34" charset="0"/>
                <a:cs typeface="Verdana" pitchFamily="34" charset="0"/>
              </a:rPr>
              <a:t>-- schéma </a:t>
            </a:r>
            <a:r>
              <a:rPr lang="fr-BE" altLang="fr-FR" sz="2900" dirty="0" err="1">
                <a:ea typeface="Verdana" pitchFamily="34" charset="0"/>
                <a:cs typeface="Verdana" pitchFamily="34" charset="0"/>
              </a:rPr>
              <a:t>Infosoft</a:t>
            </a:r>
            <a:r>
              <a:rPr lang="fr-BE" altLang="fr-FR" sz="2900" dirty="0">
                <a:ea typeface="Verdana" pitchFamily="34" charset="0"/>
                <a:cs typeface="Verdana" pitchFamily="34" charset="0"/>
              </a:rPr>
              <a:t>, effacer le projet si ce projet a commencé il y plus de trois ans</a:t>
            </a:r>
          </a:p>
          <a:p>
            <a:pPr>
              <a:buFont typeface="Arial" charset="0"/>
              <a:buNone/>
            </a:pPr>
            <a:endParaRPr lang="fr-BE" altLang="fr-FR" sz="1400" dirty="0">
              <a:ea typeface="Verdana" pitchFamily="34" charset="0"/>
              <a:cs typeface="Verdana" pitchFamily="34" charset="0"/>
            </a:endParaRP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DECLARE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</a:t>
            </a:r>
            <a:r>
              <a:rPr lang="fr-BE" altLang="fr-FR" sz="20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ExcIntRef</a:t>
            </a: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EXCEPTION;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PRAGMA EXCEPTION_INIT (ExcIntRef,-2292);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BEGIN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</a:t>
            </a: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DELETE FROM </a:t>
            </a:r>
            <a:r>
              <a:rPr lang="fr-BE" altLang="fr-FR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emppro</a:t>
            </a: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p1 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WHERE p1.numpro = 'p10352'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AND 36 &lt;  ( SELECT MONTHS_BETWEEN(CURRENT_DATE,p2.DATEDEBUT) 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		FROM projets p2 WHERE p1.numpro=p2.numpro);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</a:t>
            </a: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DELETE FROM projets  </a:t>
            </a: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WHERE </a:t>
            </a:r>
            <a:r>
              <a:rPr lang="fr-BE" altLang="fr-FR" sz="20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numpro</a:t>
            </a: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= 'p10352';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IF </a:t>
            </a:r>
            <a:r>
              <a:rPr lang="fr-BE" altLang="fr-FR" sz="2000" b="1" dirty="0">
                <a:solidFill>
                  <a:srgbClr val="00CCFF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SQL</a:t>
            </a:r>
            <a:r>
              <a:rPr lang="fr-BE" altLang="fr-FR" sz="2000" b="1" dirty="0">
                <a:solidFill>
                  <a:srgbClr val="0070C0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%NOTFOUND</a:t>
            </a: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THEN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DBMS_OUTPUT.PUT_LINE('Le nr de projet p10352 n''existe pas ');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ELSE 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DBMS_OUTPUT.PUT_LINE ('Le nr de projet p10352 est effacé '); 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END IF;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--  COMMIT;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ROLLBACK;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EXCEPTION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WHEN </a:t>
            </a:r>
            <a:r>
              <a:rPr lang="fr-BE" altLang="fr-FR" sz="20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ExcIntRef</a:t>
            </a: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THEN DBMS_OUTPUT.PUT_LINE('Le projet ne peut être effacé');</a:t>
            </a:r>
          </a:p>
          <a:p>
            <a:pPr>
              <a:buFont typeface="Arial" charset="0"/>
              <a:buNone/>
            </a:pPr>
            <a:r>
              <a:rPr lang="fr-BE" altLang="fr-FR" sz="20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9569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 smtClean="0"/>
              <a:t>8. </a:t>
            </a:r>
            <a:r>
              <a:rPr lang="fr-BE" sz="3200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9. Le curseur implicite SQL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46265" y="1876301"/>
            <a:ext cx="8229599" cy="4667003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fr-BE" altLang="fr-FR" sz="2900" dirty="0">
                <a:ea typeface="Verdana" pitchFamily="34" charset="0"/>
                <a:cs typeface="Verdana" pitchFamily="34" charset="0"/>
              </a:rPr>
              <a:t>-- schéma </a:t>
            </a:r>
            <a:r>
              <a:rPr lang="fr-BE" altLang="fr-FR" sz="2900" dirty="0" err="1">
                <a:ea typeface="Verdana" pitchFamily="34" charset="0"/>
                <a:cs typeface="Verdana" pitchFamily="34" charset="0"/>
              </a:rPr>
              <a:t>Infosoft</a:t>
            </a:r>
            <a:r>
              <a:rPr lang="fr-BE" altLang="fr-FR" sz="2900" dirty="0">
                <a:ea typeface="Verdana" pitchFamily="34" charset="0"/>
                <a:cs typeface="Verdana" pitchFamily="34" charset="0"/>
              </a:rPr>
              <a:t>, le </a:t>
            </a:r>
            <a:r>
              <a:rPr lang="fr-BE" altLang="fr-FR" sz="2900" dirty="0" err="1">
                <a:ea typeface="Verdana" pitchFamily="34" charset="0"/>
                <a:cs typeface="Verdana" pitchFamily="34" charset="0"/>
              </a:rPr>
              <a:t>numSecu</a:t>
            </a:r>
            <a:r>
              <a:rPr lang="fr-BE" altLang="fr-FR" sz="2900" dirty="0">
                <a:ea typeface="Verdana" pitchFamily="34" charset="0"/>
                <a:cs typeface="Verdana" pitchFamily="34" charset="0"/>
              </a:rPr>
              <a:t> 123456 existe</a:t>
            </a:r>
          </a:p>
          <a:p>
            <a:pPr>
              <a:buFont typeface="Arial" charset="0"/>
              <a:buNone/>
            </a:pPr>
            <a:endParaRPr lang="fr-BE" altLang="fr-FR" sz="1400" dirty="0"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INSERT INTO </a:t>
            </a:r>
            <a:r>
              <a:rPr lang="fr-BE" altLang="fr-FR" sz="1800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employes</a:t>
            </a: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VALUES ('123456','Thiry','Ch',NULL,'2',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        NULL,NULL,NULL,NULL,NULL,NULL);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IF </a:t>
            </a:r>
            <a:r>
              <a:rPr lang="fr-BE" altLang="fr-FR" sz="1800" b="1" dirty="0">
                <a:solidFill>
                  <a:srgbClr val="00CCFF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SQL</a:t>
            </a:r>
            <a:r>
              <a:rPr lang="fr-BE" altLang="fr-FR" sz="1800" b="1" dirty="0">
                <a:solidFill>
                  <a:srgbClr val="187CCE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%FOUND</a:t>
            </a: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THEN DBMS_OUTPUT.PUT_LINE(</a:t>
            </a:r>
            <a:r>
              <a:rPr lang="fr-BE" altLang="fr-FR" sz="1800" b="1" dirty="0">
                <a:solidFill>
                  <a:srgbClr val="00CCFF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SQL</a:t>
            </a:r>
            <a:r>
              <a:rPr lang="fr-BE" altLang="fr-FR" sz="1800" b="1" dirty="0">
                <a:solidFill>
                  <a:srgbClr val="187CCE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%ROWCOUNT</a:t>
            </a: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END 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WHEN OTHERS THEN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IF </a:t>
            </a:r>
            <a:r>
              <a:rPr lang="fr-BE" altLang="fr-FR" sz="1800" b="1" dirty="0">
                <a:solidFill>
                  <a:srgbClr val="00CCFF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SQL</a:t>
            </a:r>
            <a:r>
              <a:rPr lang="fr-BE" altLang="fr-FR" sz="1800" b="1" dirty="0">
                <a:solidFill>
                  <a:srgbClr val="187CCE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%NOTFOUND</a:t>
            </a: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  THEN DBMS_OUTPUT.PUT_LINE('NOK'); END 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DBMS_OUTPUT.PUT_LINE( SQLERRM);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NOK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ORA-00001: violation de contrainte unique (INFOSOFT.CPEMPLOYESNUMSECU</a:t>
            </a:r>
            <a:r>
              <a:rPr lang="fr-BE" altLang="fr-F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37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9. Les curseurs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implicites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for explicites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Curseurs avec paramètres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Curseurs </a:t>
            </a:r>
            <a:r>
              <a:rPr lang="fr-BE" dirty="0"/>
              <a:t>for update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Commit et 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curseur implicite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9 : Les curseurs</a:t>
            </a:r>
          </a:p>
        </p:txBody>
      </p:sp>
    </p:spTree>
    <p:extLst>
      <p:ext uri="{BB962C8B-B14F-4D97-AF65-F5344CB8AC3E}">
        <p14:creationId xmlns:p14="http://schemas.microsoft.com/office/powerpoint/2010/main" val="7994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1. Introduction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Les curseurs permettent de traiter les requêtes de recherche dont le résultat contient un nombre quelconque de </a:t>
            </a:r>
            <a:r>
              <a:rPr lang="fr-BE" dirty="0" err="1"/>
              <a:t>tuples</a:t>
            </a:r>
            <a:r>
              <a:rPr lang="fr-BE" dirty="0"/>
              <a:t>. (on a déjà vu des exemples dans les chapitres 5 et 6)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La notion de curseur réalise le lien entre la philosophie ensembliste de SQL (</a:t>
            </a:r>
            <a:r>
              <a:rPr lang="fr-BE" i="1" dirty="0"/>
              <a:t>set-</a:t>
            </a:r>
            <a:r>
              <a:rPr lang="fr-BE" i="1" dirty="0" err="1"/>
              <a:t>retrieval</a:t>
            </a:r>
            <a:r>
              <a:rPr lang="fr-BE" dirty="0"/>
              <a:t>) et celle, enregistrement par enregistrement (</a:t>
            </a:r>
            <a:r>
              <a:rPr lang="fr-BE" i="1" dirty="0"/>
              <a:t>record-at-a-time</a:t>
            </a:r>
            <a:r>
              <a:rPr lang="fr-BE" dirty="0"/>
              <a:t>) des langages de 3</a:t>
            </a:r>
            <a:r>
              <a:rPr lang="fr-BE" baseline="30000" dirty="0"/>
              <a:t>ème</a:t>
            </a:r>
            <a:r>
              <a:rPr lang="fr-BE" dirty="0"/>
              <a:t> génération</a:t>
            </a:r>
          </a:p>
        </p:txBody>
      </p:sp>
    </p:spTree>
    <p:extLst>
      <p:ext uri="{BB962C8B-B14F-4D97-AF65-F5344CB8AC3E}">
        <p14:creationId xmlns:p14="http://schemas.microsoft.com/office/powerpoint/2010/main" val="31303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1. Introduction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Un curseur peut être considéré comme une espèce de pointeur qui peut être utilisé pour parcourir un ensemble ordonné de </a:t>
            </a:r>
            <a:r>
              <a:rPr lang="fr-BE" dirty="0" err="1"/>
              <a:t>tuples</a:t>
            </a:r>
            <a:r>
              <a:rPr lang="fr-BE" dirty="0"/>
              <a:t> (</a:t>
            </a:r>
            <a:r>
              <a:rPr lang="fr-BE" i="1" dirty="0"/>
              <a:t>active set</a:t>
            </a:r>
            <a:r>
              <a:rPr lang="fr-BE" dirty="0"/>
              <a:t>)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Un curseur est toujours associé à une expression de sélection spécifiée dans sa définition</a:t>
            </a:r>
          </a:p>
        </p:txBody>
      </p:sp>
    </p:spTree>
    <p:extLst>
      <p:ext uri="{BB962C8B-B14F-4D97-AF65-F5344CB8AC3E}">
        <p14:creationId xmlns:p14="http://schemas.microsoft.com/office/powerpoint/2010/main" val="41969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1. Introduction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Exemple : </a:t>
            </a:r>
          </a:p>
          <a:p>
            <a:pPr marL="712788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pPr marL="712788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CURSOR C</a:t>
            </a:r>
          </a:p>
          <a:p>
            <a:pPr marL="712788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IS SELECT nom,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Clients</a:t>
            </a:r>
          </a:p>
          <a:p>
            <a:pPr marL="712788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WHERE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codepostal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'4000';</a:t>
            </a:r>
          </a:p>
        </p:txBody>
      </p:sp>
    </p:spTree>
    <p:extLst>
      <p:ext uri="{BB962C8B-B14F-4D97-AF65-F5344CB8AC3E}">
        <p14:creationId xmlns:p14="http://schemas.microsoft.com/office/powerpoint/2010/main" val="17190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9. Les curseurs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9 : Les curseurs / 1. Introduction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L'expression de sélection n'est pas évaluée au moment de la déclaration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L'expression de sélection est évaluée lorsque le curseur est ouvert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À ce moment, l'ensemble des </a:t>
            </a:r>
            <a:r>
              <a:rPr lang="fr-BE" dirty="0" err="1"/>
              <a:t>tuples</a:t>
            </a:r>
            <a:r>
              <a:rPr lang="fr-BE" dirty="0"/>
              <a:t> du résultat de l'expression de sélection est associé au curseur.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L'association se maintient jusqu'à la fermeture du curseur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résultat de l'expression de sélection est figé jusqu'à la fermeture du curseur</a:t>
            </a:r>
          </a:p>
        </p:txBody>
      </p:sp>
    </p:spTree>
    <p:extLst>
      <p:ext uri="{BB962C8B-B14F-4D97-AF65-F5344CB8AC3E}">
        <p14:creationId xmlns:p14="http://schemas.microsoft.com/office/powerpoint/2010/main" val="31499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orgia-Garamond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Vert-Brun SGBD 2ème</Template>
  <TotalTime>72148</TotalTime>
  <Words>3581</Words>
  <Application>Microsoft Office PowerPoint</Application>
  <PresentationFormat>Affichage à l'écran (4:3)</PresentationFormat>
  <Paragraphs>728</Paragraphs>
  <Slides>43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Courier New</vt:lpstr>
      <vt:lpstr>Garamond</vt:lpstr>
      <vt:lpstr>Georgia</vt:lpstr>
      <vt:lpstr>Verdana</vt:lpstr>
      <vt:lpstr>Wingdings</vt:lpstr>
      <vt:lpstr>Wingdings 2</vt:lpstr>
      <vt:lpstr>Austin</vt:lpstr>
      <vt:lpstr>Systèmes de Gestion de Bases de Données</vt:lpstr>
      <vt:lpstr>Aperçu du contenu du cours</vt:lpstr>
      <vt:lpstr>Aperçu du contenu du PL/SQL</vt:lpstr>
      <vt:lpstr>PL/SQL - Chapitre 9.  Les curseurs</vt:lpstr>
      <vt:lpstr>Ch 9. Les curseurs</vt:lpstr>
      <vt:lpstr>Ch 9. Les curseurs 1. Introduction</vt:lpstr>
      <vt:lpstr>Ch 9. Les curseurs 1. Introduction</vt:lpstr>
      <vt:lpstr>Ch 9. Les curseurs 1. Introduction</vt:lpstr>
      <vt:lpstr>Ch 9. Les curseurs 1. Introduction</vt:lpstr>
      <vt:lpstr>Ch 9. Les curseurs</vt:lpstr>
      <vt:lpstr>Ch 9. Les curseurs 2. Curseurs explicites</vt:lpstr>
      <vt:lpstr>Ch 9. Les curseurs 2. Curseurs explicites</vt:lpstr>
      <vt:lpstr>Ch 9. Les curseurs 2. Curseurs explicites</vt:lpstr>
      <vt:lpstr>Ch 9. Les curseurs 2. Curseurs explicites</vt:lpstr>
      <vt:lpstr>Ch 9. Les curseurs 2. Curseurs explicites</vt:lpstr>
      <vt:lpstr>Ch 9. Les curseurs 2. Curseurs explicites</vt:lpstr>
      <vt:lpstr>Ch 9. Les curseurs 2. Curseurs explicites</vt:lpstr>
      <vt:lpstr>Ch 9. Les curseurs 2. Curseurs explicites</vt:lpstr>
      <vt:lpstr>Ch 9. Les curseurs 2. Curseurs explicites</vt:lpstr>
      <vt:lpstr>Ch 9. Les curseurs</vt:lpstr>
      <vt:lpstr>Ch 9. Les curseurs 3. Curseurs for implicites</vt:lpstr>
      <vt:lpstr>Ch 9. Les curseurs 3. Curseurs for implicites</vt:lpstr>
      <vt:lpstr>Ch 9. Les curseurs</vt:lpstr>
      <vt:lpstr>Ch 9. Les curseurs 4. Curseurs for explicites</vt:lpstr>
      <vt:lpstr>Ch 9. Les curseurs 4. Curseurs for explicites</vt:lpstr>
      <vt:lpstr>Ch 9. Les curseurs</vt:lpstr>
      <vt:lpstr>Ch 9. Les curseurs 5. Curseurs avec paramètres </vt:lpstr>
      <vt:lpstr>Ch 9. Les curseurs 5. Curseurs avec paramètres </vt:lpstr>
      <vt:lpstr>Ch 9. Les curseurs 5. Curseurs avec paramètres </vt:lpstr>
      <vt:lpstr>Ch 9. Les curseurs</vt:lpstr>
      <vt:lpstr>Ch 9. Les curseurs 6. Curseurs for update</vt:lpstr>
      <vt:lpstr>Ch 9. Les curseurs</vt:lpstr>
      <vt:lpstr>Ch 9. Les curseurs 7. Commit et les curseurs</vt:lpstr>
      <vt:lpstr>Ch 9. Les curseurs 7. Commit et les curseurs</vt:lpstr>
      <vt:lpstr>Ch 9. Les curseurs 8. Commit et les curseurs</vt:lpstr>
      <vt:lpstr>Ch 9. Les curseurs</vt:lpstr>
      <vt:lpstr>Ch 9. Les curseurs 8. Le curseur implicite SQL</vt:lpstr>
      <vt:lpstr>Ch 9. Les curseurs 8. Le curseur implicite SQL</vt:lpstr>
      <vt:lpstr>Ch 9. Les curseurs 8. Le curseur implicite SQL</vt:lpstr>
      <vt:lpstr>Ch 9. Les curseurs 8. Le curseur implicite SQL</vt:lpstr>
      <vt:lpstr>Ch 9. Les curseurs 8. Le curseur implicite SQL</vt:lpstr>
      <vt:lpstr>Ch 9. Les curseurs 8. Le curseur implicite SQL</vt:lpstr>
      <vt:lpstr>Ch 9. Les curseurs 8. Le curseur implicite 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de Gestion de Bases de Données</dc:title>
  <dc:creator>Vandenhove</dc:creator>
  <cp:lastModifiedBy>Sebastien De Dijcker</cp:lastModifiedBy>
  <cp:revision>458</cp:revision>
  <dcterms:created xsi:type="dcterms:W3CDTF">2016-02-04T16:20:07Z</dcterms:created>
  <dcterms:modified xsi:type="dcterms:W3CDTF">2021-03-16T16:20:46Z</dcterms:modified>
</cp:coreProperties>
</file>