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45"/>
  </p:notesMasterIdLst>
  <p:handoutMasterIdLst>
    <p:handoutMasterId r:id="rId46"/>
  </p:handoutMasterIdLst>
  <p:sldIdLst>
    <p:sldId id="256" r:id="rId2"/>
    <p:sldId id="257" r:id="rId3"/>
    <p:sldId id="309" r:id="rId4"/>
    <p:sldId id="258" r:id="rId5"/>
    <p:sldId id="271" r:id="rId6"/>
    <p:sldId id="282" r:id="rId7"/>
    <p:sldId id="296" r:id="rId8"/>
    <p:sldId id="297" r:id="rId9"/>
    <p:sldId id="310" r:id="rId10"/>
    <p:sldId id="298" r:id="rId11"/>
    <p:sldId id="299" r:id="rId12"/>
    <p:sldId id="300" r:id="rId13"/>
    <p:sldId id="301" r:id="rId14"/>
    <p:sldId id="302" r:id="rId15"/>
    <p:sldId id="303" r:id="rId16"/>
    <p:sldId id="304" r:id="rId17"/>
    <p:sldId id="312" r:id="rId18"/>
    <p:sldId id="313" r:id="rId19"/>
    <p:sldId id="314" r:id="rId20"/>
    <p:sldId id="305" r:id="rId21"/>
    <p:sldId id="306" r:id="rId22"/>
    <p:sldId id="311" r:id="rId23"/>
    <p:sldId id="308" r:id="rId24"/>
    <p:sldId id="316" r:id="rId25"/>
    <p:sldId id="318" r:id="rId26"/>
    <p:sldId id="319" r:id="rId27"/>
    <p:sldId id="320" r:id="rId28"/>
    <p:sldId id="321" r:id="rId29"/>
    <p:sldId id="322" r:id="rId30"/>
    <p:sldId id="329" r:id="rId31"/>
    <p:sldId id="330" r:id="rId32"/>
    <p:sldId id="331" r:id="rId33"/>
    <p:sldId id="332" r:id="rId34"/>
    <p:sldId id="323" r:id="rId35"/>
    <p:sldId id="333" r:id="rId36"/>
    <p:sldId id="324" r:id="rId37"/>
    <p:sldId id="326" r:id="rId38"/>
    <p:sldId id="327" r:id="rId39"/>
    <p:sldId id="325" r:id="rId40"/>
    <p:sldId id="334" r:id="rId41"/>
    <p:sldId id="335" r:id="rId42"/>
    <p:sldId id="336" r:id="rId43"/>
    <p:sldId id="337" r:id="rId4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a:srgbClr val="187CCE"/>
    <a:srgbClr val="FF0066"/>
    <a:srgbClr val="FF6600"/>
    <a:srgbClr val="67ABF5"/>
    <a:srgbClr val="00CC66"/>
    <a:srgbClr val="61FFB0"/>
    <a:srgbClr val="00FE7F"/>
    <a:srgbClr val="01FF80"/>
    <a:srgbClr val="09FF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553" autoAdjust="0"/>
    <p:restoredTop sz="90750" autoAdjust="0"/>
  </p:normalViewPr>
  <p:slideViewPr>
    <p:cSldViewPr snapToGrid="0">
      <p:cViewPr>
        <p:scale>
          <a:sx n="90" d="100"/>
          <a:sy n="90" d="100"/>
        </p:scale>
        <p:origin x="1734" y="300"/>
      </p:cViewPr>
      <p:guideLst>
        <p:guide orient="horz" pos="2160"/>
        <p:guide pos="2880"/>
      </p:guideLst>
    </p:cSldViewPr>
  </p:slideViewPr>
  <p:outlineViewPr>
    <p:cViewPr>
      <p:scale>
        <a:sx n="33" d="100"/>
        <a:sy n="33" d="100"/>
      </p:scale>
      <p:origin x="0" y="3744"/>
    </p:cViewPr>
  </p:outlineViewPr>
  <p:notesTextViewPr>
    <p:cViewPr>
      <p:scale>
        <a:sx n="1" d="1"/>
        <a:sy n="1" d="1"/>
      </p:scale>
      <p:origin x="0" y="0"/>
    </p:cViewPr>
  </p:notesTextViewPr>
  <p:notesViewPr>
    <p:cSldViewPr snapToGrid="0">
      <p:cViewPr varScale="1">
        <p:scale>
          <a:sx n="85" d="100"/>
          <a:sy n="85" d="100"/>
        </p:scale>
        <p:origin x="-37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 LEONARD" userId="04799335a7e0b1be" providerId="LiveId" clId="{55F645F8-EF8F-4927-B348-8FE461EEFBE7}"/>
    <pc:docChg chg="custSel modSld">
      <pc:chgData name="Anne LEONARD" userId="04799335a7e0b1be" providerId="LiveId" clId="{55F645F8-EF8F-4927-B348-8FE461EEFBE7}" dt="2019-12-17T08:51:44.442" v="2" actId="27636"/>
      <pc:docMkLst>
        <pc:docMk/>
      </pc:docMkLst>
      <pc:sldChg chg="modSp">
        <pc:chgData name="Anne LEONARD" userId="04799335a7e0b1be" providerId="LiveId" clId="{55F645F8-EF8F-4927-B348-8FE461EEFBE7}" dt="2019-12-17T08:51:44.442" v="2" actId="27636"/>
        <pc:sldMkLst>
          <pc:docMk/>
          <pc:sldMk cId="2707822118" sldId="332"/>
        </pc:sldMkLst>
        <pc:spChg chg="mod">
          <ac:chgData name="Anne LEONARD" userId="04799335a7e0b1be" providerId="LiveId" clId="{55F645F8-EF8F-4927-B348-8FE461EEFBE7}" dt="2019-12-17T08:51:44.442" v="2" actId="27636"/>
          <ac:spMkLst>
            <pc:docMk/>
            <pc:sldMk cId="2707822118" sldId="332"/>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B68056-8E3B-4384-B702-DD5B16F6E582}" type="datetimeFigureOut">
              <a:rPr lang="fr-BE" smtClean="0"/>
              <a:t>17-12-19</a:t>
            </a:fld>
            <a:endParaRPr lang="fr-BE"/>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B532A1-C308-4B5E-B738-4A20C81AE96D}" type="slidenum">
              <a:rPr lang="fr-BE" smtClean="0"/>
              <a:t>‹N°›</a:t>
            </a:fld>
            <a:endParaRPr lang="fr-BE"/>
          </a:p>
        </p:txBody>
      </p:sp>
    </p:spTree>
    <p:extLst>
      <p:ext uri="{BB962C8B-B14F-4D97-AF65-F5344CB8AC3E}">
        <p14:creationId xmlns:p14="http://schemas.microsoft.com/office/powerpoint/2010/main" val="3621251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673A2-232E-4770-8B7D-AF533C30BC35}" type="datetimeFigureOut">
              <a:rPr lang="fr-BE" smtClean="0"/>
              <a:t>16-12-19</a:t>
            </a:fld>
            <a:endParaRPr lang="fr-BE"/>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8015F8-55F0-4779-8F5B-58CFCCF2A85B}" type="slidenum">
              <a:rPr lang="fr-BE" smtClean="0"/>
              <a:t>‹N°›</a:t>
            </a:fld>
            <a:endParaRPr lang="fr-BE"/>
          </a:p>
        </p:txBody>
      </p:sp>
    </p:spTree>
    <p:extLst>
      <p:ext uri="{BB962C8B-B14F-4D97-AF65-F5344CB8AC3E}">
        <p14:creationId xmlns:p14="http://schemas.microsoft.com/office/powerpoint/2010/main" val="384591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a:t>
            </a:fld>
            <a:endParaRPr lang="fr-BE"/>
          </a:p>
        </p:txBody>
      </p:sp>
    </p:spTree>
    <p:extLst>
      <p:ext uri="{BB962C8B-B14F-4D97-AF65-F5344CB8AC3E}">
        <p14:creationId xmlns:p14="http://schemas.microsoft.com/office/powerpoint/2010/main" val="1060433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20</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Pas besoin du COALESCE ici puisqu'on</a:t>
            </a:r>
            <a:r>
              <a:rPr lang="fr-BE" baseline="0" dirty="0"/>
              <a:t> a dit que dans table service, </a:t>
            </a:r>
            <a:r>
              <a:rPr lang="fr-BE" baseline="0" dirty="0" err="1"/>
              <a:t>nombre_emp</a:t>
            </a:r>
            <a:r>
              <a:rPr lang="fr-BE" baseline="0" dirty="0"/>
              <a:t> = 0 par défaut</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21</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22</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23</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24</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25</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26</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28</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29</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30</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2</a:t>
            </a:fld>
            <a:endParaRPr lang="fr-BE"/>
          </a:p>
        </p:txBody>
      </p:sp>
    </p:spTree>
    <p:extLst>
      <p:ext uri="{BB962C8B-B14F-4D97-AF65-F5344CB8AC3E}">
        <p14:creationId xmlns:p14="http://schemas.microsoft.com/office/powerpoint/2010/main" val="834399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31</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32</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33</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Ces déclencheurs</a:t>
            </a:r>
            <a:r>
              <a:rPr lang="fr-BE" baseline="0" dirty="0"/>
              <a:t> sont liés aux mises à jour à travers les vues =&gt; puisqu'on n'a pas vu, on ne va pas voir ces déclencheurs non plus …</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35</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36</a:t>
            </a:fld>
            <a:endParaRPr lang="fr-BE"/>
          </a:p>
        </p:txBody>
      </p:sp>
    </p:spTree>
    <p:extLst>
      <p:ext uri="{BB962C8B-B14F-4D97-AF65-F5344CB8AC3E}">
        <p14:creationId xmlns:p14="http://schemas.microsoft.com/office/powerpoint/2010/main" val="3982573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37</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38</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40</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41</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42</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Rappel : dans Oracle, toute commande du LDD est implicitement suivie de COMMIT</a:t>
            </a:r>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13</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43</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14</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15</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a:t>Exemple qui ne fait que lancer une exception </a:t>
            </a:r>
          </a:p>
          <a:p>
            <a:r>
              <a:rPr lang="fr-BE" dirty="0" err="1"/>
              <a:t>Raise_application_error</a:t>
            </a:r>
            <a:r>
              <a:rPr lang="fr-BE" dirty="0"/>
              <a:t> : permet de transmettre un code d'erreur et un message au bloc appelant</a:t>
            </a:r>
          </a:p>
          <a:p>
            <a:r>
              <a:rPr lang="fr-BE" dirty="0"/>
              <a:t>OLD et NEW sont prédéfinis</a:t>
            </a:r>
            <a:r>
              <a:rPr lang="fr-BE" baseline="0" dirty="0"/>
              <a:t>, accèdent aux anciennes et nouvelles valeurs</a:t>
            </a:r>
          </a:p>
          <a:p>
            <a:endParaRPr lang="fr-BE" baseline="0" dirty="0"/>
          </a:p>
          <a:p>
            <a:pPr marL="0" indent="0">
              <a:buNone/>
            </a:pPr>
            <a:r>
              <a:rPr lang="fr-BE" b="1" dirty="0">
                <a:latin typeface="Courier New" panose="02070309020205020404" pitchFamily="49" charset="0"/>
                <a:cs typeface="Courier New" panose="02070309020205020404" pitchFamily="49" charset="0"/>
              </a:rPr>
              <a:t>CREATE</a:t>
            </a:r>
            <a:r>
              <a:rPr lang="fr-BE" dirty="0">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TRIGGER</a:t>
            </a: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upd_salaire_personnel</a:t>
            </a:r>
            <a:endParaRPr lang="fr-BE" dirty="0">
              <a:latin typeface="Courier New" panose="02070309020205020404" pitchFamily="49" charset="0"/>
              <a:cs typeface="Courier New" panose="02070309020205020404" pitchFamily="49" charset="0"/>
            </a:endParaRPr>
          </a:p>
          <a:p>
            <a:pPr marL="0" indent="0">
              <a:buNone/>
            </a:pPr>
            <a:r>
              <a:rPr lang="fr-BE" b="1" dirty="0">
                <a:latin typeface="Courier New" panose="02070309020205020404" pitchFamily="49" charset="0"/>
                <a:cs typeface="Courier New" panose="02070309020205020404" pitchFamily="49" charset="0"/>
              </a:rPr>
              <a:t>BEFORE</a:t>
            </a:r>
            <a:r>
              <a:rPr lang="fr-BE" dirty="0">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UPDATE</a:t>
            </a:r>
            <a:r>
              <a:rPr lang="fr-BE" dirty="0">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OF</a:t>
            </a:r>
            <a:r>
              <a:rPr lang="fr-BE" dirty="0">
                <a:latin typeface="Courier New" panose="02070309020205020404" pitchFamily="49" charset="0"/>
                <a:cs typeface="Courier New" panose="02070309020205020404" pitchFamily="49" charset="0"/>
              </a:rPr>
              <a:t> sal </a:t>
            </a:r>
            <a:r>
              <a:rPr lang="fr-BE" b="1" dirty="0">
                <a:latin typeface="Courier New" panose="02070309020205020404" pitchFamily="49" charset="0"/>
                <a:cs typeface="Courier New" panose="02070309020205020404" pitchFamily="49" charset="0"/>
              </a:rPr>
              <a:t>ON</a:t>
            </a: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Emp</a:t>
            </a:r>
            <a:endParaRPr lang="fr-BE" dirty="0">
              <a:latin typeface="Courier New" panose="02070309020205020404" pitchFamily="49" charset="0"/>
              <a:cs typeface="Courier New" panose="02070309020205020404" pitchFamily="49" charset="0"/>
            </a:endParaRPr>
          </a:p>
          <a:p>
            <a:pPr marL="0" indent="0">
              <a:buNone/>
            </a:pPr>
            <a:r>
              <a:rPr lang="fr-BE" b="1" dirty="0">
                <a:latin typeface="Courier New" panose="02070309020205020404" pitchFamily="49" charset="0"/>
                <a:cs typeface="Courier New" panose="02070309020205020404" pitchFamily="49" charset="0"/>
              </a:rPr>
              <a:t>FOR EACH ROW</a:t>
            </a:r>
          </a:p>
          <a:p>
            <a:pPr marL="0" indent="0">
              <a:buNone/>
            </a:pPr>
            <a:r>
              <a:rPr lang="fr-BE" b="1" dirty="0">
                <a:latin typeface="Courier New" panose="02070309020205020404" pitchFamily="49" charset="0"/>
                <a:cs typeface="Courier New" panose="02070309020205020404" pitchFamily="49" charset="0"/>
              </a:rPr>
              <a:t>WHEN </a:t>
            </a:r>
            <a:r>
              <a:rPr lang="fr-BE" dirty="0">
                <a:latin typeface="Courier New" panose="02070309020205020404" pitchFamily="49" charset="0"/>
                <a:cs typeface="Courier New" panose="02070309020205020404" pitchFamily="49" charset="0"/>
              </a:rPr>
              <a:t>(</a:t>
            </a:r>
            <a:r>
              <a:rPr lang="fr-BE" b="1" dirty="0" err="1">
                <a:latin typeface="Courier New" panose="02070309020205020404" pitchFamily="49" charset="0"/>
                <a:cs typeface="Courier New" panose="02070309020205020404" pitchFamily="49" charset="0"/>
              </a:rPr>
              <a:t>OLD</a:t>
            </a:r>
            <a:r>
              <a:rPr lang="fr-BE" dirty="0" err="1">
                <a:latin typeface="Courier New" panose="02070309020205020404" pitchFamily="49" charset="0"/>
                <a:cs typeface="Courier New" panose="02070309020205020404" pitchFamily="49" charset="0"/>
              </a:rPr>
              <a:t>.sal</a:t>
            </a:r>
            <a:r>
              <a:rPr lang="fr-BE" dirty="0">
                <a:latin typeface="Courier New" panose="02070309020205020404" pitchFamily="49" charset="0"/>
                <a:cs typeface="Courier New" panose="02070309020205020404" pitchFamily="49" charset="0"/>
              </a:rPr>
              <a:t> &gt; </a:t>
            </a:r>
            <a:r>
              <a:rPr lang="fr-BE" b="1" dirty="0" err="1">
                <a:latin typeface="Courier New" panose="02070309020205020404" pitchFamily="49" charset="0"/>
                <a:cs typeface="Courier New" panose="02070309020205020404" pitchFamily="49" charset="0"/>
              </a:rPr>
              <a:t>NEW</a:t>
            </a:r>
            <a:r>
              <a:rPr lang="fr-BE" dirty="0" err="1">
                <a:latin typeface="Courier New" panose="02070309020205020404" pitchFamily="49" charset="0"/>
                <a:cs typeface="Courier New" panose="02070309020205020404" pitchFamily="49" charset="0"/>
              </a:rPr>
              <a:t>.sal</a:t>
            </a:r>
            <a:r>
              <a:rPr lang="fr-BE"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DECLARE</a:t>
            </a:r>
          </a:p>
          <a:p>
            <a:pPr marL="0" indent="0">
              <a:buNone/>
            </a:pP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salaire_diminue</a:t>
            </a:r>
            <a:r>
              <a:rPr lang="fr-BE" dirty="0">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EXCEPTION</a:t>
            </a:r>
            <a:r>
              <a:rPr lang="fr-BE"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BEGIN</a:t>
            </a:r>
          </a:p>
          <a:p>
            <a:pPr marL="0" indent="0">
              <a:buNone/>
            </a:pPr>
            <a:r>
              <a:rPr lang="fr-BE" dirty="0">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RAISE</a:t>
            </a: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salaire_diminue</a:t>
            </a:r>
            <a:r>
              <a:rPr lang="fr-BE"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EXCEPTION</a:t>
            </a:r>
          </a:p>
          <a:p>
            <a:pPr marL="0" indent="0">
              <a:buNone/>
            </a:pPr>
            <a:r>
              <a:rPr lang="fr-BE" dirty="0">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WHEN</a:t>
            </a: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salaire_diminue</a:t>
            </a:r>
            <a:r>
              <a:rPr lang="fr-BE" dirty="0">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THEN</a:t>
            </a:r>
          </a:p>
          <a:p>
            <a:pPr marL="0" indent="0">
              <a:buNone/>
            </a:pP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raise_application_error</a:t>
            </a:r>
            <a:r>
              <a:rPr lang="fr-BE" dirty="0">
                <a:latin typeface="Courier New" panose="02070309020205020404" pitchFamily="49" charset="0"/>
                <a:cs typeface="Courier New" panose="02070309020205020404" pitchFamily="49" charset="0"/>
              </a:rPr>
              <a:t> (-20001, </a:t>
            </a:r>
          </a:p>
          <a:p>
            <a:pPr marL="0" indent="0">
              <a:buNone/>
            </a:pPr>
            <a:r>
              <a:rPr lang="fr-BE" dirty="0">
                <a:latin typeface="Courier New" panose="02070309020205020404" pitchFamily="49" charset="0"/>
                <a:cs typeface="Courier New" panose="02070309020205020404" pitchFamily="49" charset="0"/>
              </a:rPr>
              <a:t>           'Le salaire ne peut diminuer');</a:t>
            </a:r>
          </a:p>
          <a:p>
            <a:pPr marL="0" indent="0">
              <a:buNone/>
            </a:pPr>
            <a:r>
              <a:rPr lang="fr-BE" b="1" dirty="0">
                <a:latin typeface="Courier New" panose="02070309020205020404" pitchFamily="49" charset="0"/>
                <a:cs typeface="Courier New" panose="02070309020205020404" pitchFamily="49" charset="0"/>
              </a:rPr>
              <a:t>END</a:t>
            </a:r>
            <a:r>
              <a:rPr lang="fr-BE" dirty="0">
                <a:latin typeface="Courier New" panose="02070309020205020404" pitchFamily="49" charset="0"/>
                <a:cs typeface="Courier New" panose="02070309020205020404" pitchFamily="49" charset="0"/>
              </a:rPr>
              <a:t>;</a:t>
            </a:r>
            <a:endParaRPr lang="fr-BE" dirty="0"/>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16</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17</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buFont typeface="Arial" charset="0"/>
              <a:buNone/>
            </a:pPr>
            <a:r>
              <a:rPr lang="en-GB" altLang="fr-FR" sz="1200" b="1" dirty="0">
                <a:latin typeface="Courier New" panose="02070309020205020404" pitchFamily="49" charset="0"/>
                <a:ea typeface="Verdana" pitchFamily="34" charset="0"/>
                <a:cs typeface="Courier New" panose="02070309020205020404" pitchFamily="49" charset="0"/>
              </a:rPr>
              <a:t>CREATE OR REPLACE TRIGGER </a:t>
            </a:r>
            <a:r>
              <a:rPr lang="en-GB" altLang="fr-FR" sz="1200" b="1" dirty="0" err="1">
                <a:latin typeface="Courier New" panose="02070309020205020404" pitchFamily="49" charset="0"/>
                <a:ea typeface="Verdana" pitchFamily="34" charset="0"/>
                <a:cs typeface="Courier New" panose="02070309020205020404" pitchFamily="49" charset="0"/>
              </a:rPr>
              <a:t>EmployesDatenais</a:t>
            </a:r>
            <a:endParaRPr lang="fr-BE" altLang="fr-FR" sz="12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1200" b="1" dirty="0">
                <a:latin typeface="Courier New" panose="02070309020205020404" pitchFamily="49" charset="0"/>
                <a:ea typeface="Verdana" pitchFamily="34" charset="0"/>
                <a:cs typeface="Courier New" panose="02070309020205020404" pitchFamily="49" charset="0"/>
              </a:rPr>
              <a:t>BEFORE INSERT OR UPDATE OF </a:t>
            </a:r>
            <a:r>
              <a:rPr lang="en-GB" altLang="fr-FR" sz="1200" b="1" dirty="0" err="1">
                <a:latin typeface="Courier New" panose="02070309020205020404" pitchFamily="49" charset="0"/>
                <a:ea typeface="Verdana" pitchFamily="34" charset="0"/>
                <a:cs typeface="Courier New" panose="02070309020205020404" pitchFamily="49" charset="0"/>
              </a:rPr>
              <a:t>datenais</a:t>
            </a:r>
            <a:r>
              <a:rPr lang="en-GB" altLang="fr-FR" sz="1200" b="1" dirty="0">
                <a:latin typeface="Courier New" panose="02070309020205020404" pitchFamily="49" charset="0"/>
                <a:ea typeface="Verdana" pitchFamily="34" charset="0"/>
                <a:cs typeface="Courier New" panose="02070309020205020404" pitchFamily="49" charset="0"/>
              </a:rPr>
              <a:t> ON </a:t>
            </a:r>
            <a:r>
              <a:rPr lang="en-GB" altLang="fr-FR" sz="1200" b="1" dirty="0" err="1">
                <a:latin typeface="Courier New" panose="02070309020205020404" pitchFamily="49" charset="0"/>
                <a:ea typeface="Verdana" pitchFamily="34" charset="0"/>
                <a:cs typeface="Courier New" panose="02070309020205020404" pitchFamily="49" charset="0"/>
              </a:rPr>
              <a:t>employes</a:t>
            </a:r>
            <a:endParaRPr lang="fr-BE" altLang="fr-FR" sz="12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1200" b="1" dirty="0">
                <a:solidFill>
                  <a:srgbClr val="FF0000"/>
                </a:solidFill>
                <a:latin typeface="Courier New" panose="02070309020205020404" pitchFamily="49" charset="0"/>
                <a:ea typeface="Verdana" pitchFamily="34" charset="0"/>
                <a:cs typeface="Courier New" panose="02070309020205020404" pitchFamily="49" charset="0"/>
              </a:rPr>
              <a:t>FOR EACH ROW</a:t>
            </a:r>
            <a:endParaRPr lang="fr-BE" altLang="fr-FR" sz="1200" b="1" dirty="0">
              <a:solidFill>
                <a:srgbClr val="FF0000"/>
              </a:solidFill>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1200" b="1" dirty="0">
                <a:latin typeface="Courier New" panose="02070309020205020404" pitchFamily="49" charset="0"/>
                <a:ea typeface="Verdana" pitchFamily="34" charset="0"/>
                <a:cs typeface="Courier New" panose="02070309020205020404" pitchFamily="49" charset="0"/>
              </a:rPr>
              <a:t>DECLARE</a:t>
            </a:r>
            <a:endParaRPr lang="fr-BE" altLang="fr-FR" sz="12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1200" b="1" dirty="0">
                <a:latin typeface="Courier New" panose="02070309020205020404" pitchFamily="49" charset="0"/>
                <a:ea typeface="Verdana" pitchFamily="34" charset="0"/>
                <a:cs typeface="Courier New" panose="02070309020205020404" pitchFamily="49" charset="0"/>
              </a:rPr>
              <a:t>  </a:t>
            </a:r>
            <a:r>
              <a:rPr lang="en-GB" altLang="fr-FR" sz="1200" b="1" dirty="0" err="1">
                <a:latin typeface="Courier New" panose="02070309020205020404" pitchFamily="49" charset="0"/>
                <a:ea typeface="Verdana" pitchFamily="34" charset="0"/>
                <a:cs typeface="Courier New" panose="02070309020205020404" pitchFamily="49" charset="0"/>
              </a:rPr>
              <a:t>ExcDatenais</a:t>
            </a:r>
            <a:r>
              <a:rPr lang="en-GB" altLang="fr-FR" sz="1200" b="1" dirty="0">
                <a:latin typeface="Courier New" panose="02070309020205020404" pitchFamily="49" charset="0"/>
                <a:ea typeface="Verdana" pitchFamily="34" charset="0"/>
                <a:cs typeface="Courier New" panose="02070309020205020404" pitchFamily="49" charset="0"/>
              </a:rPr>
              <a:t> EXCEPTION;</a:t>
            </a:r>
            <a:endParaRPr lang="fr-BE" altLang="fr-FR" sz="12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1200" b="1" dirty="0">
                <a:latin typeface="Courier New" panose="02070309020205020404" pitchFamily="49" charset="0"/>
                <a:ea typeface="Verdana" pitchFamily="34" charset="0"/>
                <a:cs typeface="Courier New" panose="02070309020205020404" pitchFamily="49" charset="0"/>
              </a:rPr>
              <a:t>BEGIN</a:t>
            </a:r>
            <a:endParaRPr lang="fr-BE" altLang="fr-FR" sz="12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1200" b="1" dirty="0">
                <a:latin typeface="Courier New" panose="02070309020205020404" pitchFamily="49" charset="0"/>
                <a:ea typeface="Verdana" pitchFamily="34" charset="0"/>
                <a:cs typeface="Courier New" panose="02070309020205020404" pitchFamily="49" charset="0"/>
              </a:rPr>
              <a:t>  IF  TRUNC(:</a:t>
            </a:r>
            <a:r>
              <a:rPr lang="en-GB" altLang="fr-FR" sz="1200" b="1" dirty="0" err="1">
                <a:latin typeface="Courier New" panose="02070309020205020404" pitchFamily="49" charset="0"/>
                <a:ea typeface="Verdana" pitchFamily="34" charset="0"/>
                <a:cs typeface="Courier New" panose="02070309020205020404" pitchFamily="49" charset="0"/>
              </a:rPr>
              <a:t>NEW.datenais</a:t>
            </a:r>
            <a:r>
              <a:rPr lang="en-GB" altLang="fr-FR" sz="1200" b="1" dirty="0">
                <a:latin typeface="Courier New" panose="02070309020205020404" pitchFamily="49" charset="0"/>
                <a:ea typeface="Verdana" pitchFamily="34" charset="0"/>
                <a:cs typeface="Courier New" panose="02070309020205020404" pitchFamily="49" charset="0"/>
              </a:rPr>
              <a:t>) &gt; TRUNC(</a:t>
            </a:r>
            <a:r>
              <a:rPr lang="en-GB" altLang="fr-FR" sz="1200" b="1" dirty="0">
                <a:solidFill>
                  <a:srgbClr val="FF0000"/>
                </a:solidFill>
                <a:latin typeface="Courier New" panose="02070309020205020404" pitchFamily="49" charset="0"/>
                <a:ea typeface="Verdana" pitchFamily="34" charset="0"/>
                <a:cs typeface="Courier New" panose="02070309020205020404" pitchFamily="49" charset="0"/>
              </a:rPr>
              <a:t>CURRENT_DATE</a:t>
            </a:r>
            <a:r>
              <a:rPr lang="en-GB" altLang="fr-FR" sz="1200" b="1" dirty="0">
                <a:latin typeface="Courier New" panose="02070309020205020404" pitchFamily="49" charset="0"/>
                <a:ea typeface="Verdana" pitchFamily="34" charset="0"/>
                <a:cs typeface="Courier New" panose="02070309020205020404" pitchFamily="49" charset="0"/>
              </a:rPr>
              <a:t>)</a:t>
            </a:r>
            <a:r>
              <a:rPr lang="fr-BE" altLang="fr-FR" sz="1200" b="1" dirty="0">
                <a:latin typeface="Courier New" panose="02070309020205020404" pitchFamily="49" charset="0"/>
                <a:ea typeface="Verdana" pitchFamily="34" charset="0"/>
                <a:cs typeface="Courier New" panose="02070309020205020404" pitchFamily="49" charset="0"/>
              </a:rPr>
              <a:t>   </a:t>
            </a:r>
            <a:r>
              <a:rPr lang="en-GB" altLang="fr-FR" sz="1200" b="1" dirty="0">
                <a:latin typeface="Courier New" panose="02070309020205020404" pitchFamily="49" charset="0"/>
                <a:ea typeface="Verdana" pitchFamily="34" charset="0"/>
                <a:cs typeface="Courier New" panose="02070309020205020404" pitchFamily="49" charset="0"/>
              </a:rPr>
              <a:t> </a:t>
            </a:r>
          </a:p>
          <a:p>
            <a:pPr>
              <a:buFont typeface="Arial" charset="0"/>
              <a:buNone/>
            </a:pPr>
            <a:r>
              <a:rPr lang="en-GB" altLang="fr-FR" sz="1200" b="1" dirty="0">
                <a:latin typeface="Courier New" panose="02070309020205020404" pitchFamily="49" charset="0"/>
                <a:ea typeface="Verdana" pitchFamily="34" charset="0"/>
                <a:cs typeface="Courier New" panose="02070309020205020404" pitchFamily="49" charset="0"/>
              </a:rPr>
              <a:t>              THEN RAISE </a:t>
            </a:r>
            <a:r>
              <a:rPr lang="en-GB" altLang="fr-FR" sz="1200" b="1" dirty="0" err="1">
                <a:latin typeface="Courier New" panose="02070309020205020404" pitchFamily="49" charset="0"/>
                <a:ea typeface="Verdana" pitchFamily="34" charset="0"/>
                <a:cs typeface="Courier New" panose="02070309020205020404" pitchFamily="49" charset="0"/>
              </a:rPr>
              <a:t>ExcDatenais</a:t>
            </a:r>
            <a:r>
              <a:rPr lang="en-GB" altLang="fr-FR" sz="1200" b="1" dirty="0">
                <a:latin typeface="Courier New" panose="02070309020205020404" pitchFamily="49" charset="0"/>
                <a:ea typeface="Verdana" pitchFamily="34" charset="0"/>
                <a:cs typeface="Courier New" panose="02070309020205020404" pitchFamily="49" charset="0"/>
              </a:rPr>
              <a:t>;</a:t>
            </a:r>
          </a:p>
          <a:p>
            <a:pPr>
              <a:buFont typeface="Arial" charset="0"/>
              <a:buNone/>
            </a:pPr>
            <a:r>
              <a:rPr lang="en-GB" altLang="fr-FR" sz="1200" b="1" dirty="0">
                <a:latin typeface="Courier New" panose="02070309020205020404" pitchFamily="49" charset="0"/>
                <a:ea typeface="Verdana" pitchFamily="34" charset="0"/>
                <a:cs typeface="Courier New" panose="02070309020205020404" pitchFamily="49" charset="0"/>
              </a:rPr>
              <a:t>  END IF;	   </a:t>
            </a:r>
            <a:endParaRPr lang="fr-BE" altLang="fr-FR" sz="12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fr-BE" altLang="fr-FR" sz="1200" b="1" dirty="0">
                <a:latin typeface="Courier New" panose="02070309020205020404" pitchFamily="49" charset="0"/>
                <a:ea typeface="Verdana" pitchFamily="34" charset="0"/>
                <a:cs typeface="Courier New" panose="02070309020205020404" pitchFamily="49" charset="0"/>
              </a:rPr>
              <a:t>EXCEPTION</a:t>
            </a:r>
          </a:p>
          <a:p>
            <a:pPr>
              <a:buFont typeface="Arial" charset="0"/>
              <a:buNone/>
            </a:pPr>
            <a:r>
              <a:rPr lang="fr-BE" altLang="fr-FR" sz="1200" b="1" dirty="0">
                <a:latin typeface="Courier New" panose="02070309020205020404" pitchFamily="49" charset="0"/>
                <a:ea typeface="Verdana" pitchFamily="34" charset="0"/>
                <a:cs typeface="Courier New" panose="02070309020205020404" pitchFamily="49" charset="0"/>
              </a:rPr>
              <a:t>  WHEN </a:t>
            </a:r>
            <a:r>
              <a:rPr lang="fr-BE" altLang="fr-FR" sz="1200" b="1" dirty="0" err="1">
                <a:latin typeface="Courier New" panose="02070309020205020404" pitchFamily="49" charset="0"/>
                <a:ea typeface="Verdana" pitchFamily="34" charset="0"/>
                <a:cs typeface="Courier New" panose="02070309020205020404" pitchFamily="49" charset="0"/>
              </a:rPr>
              <a:t>ExcDatenais</a:t>
            </a:r>
            <a:r>
              <a:rPr lang="fr-BE" altLang="fr-FR" sz="1200" b="1" dirty="0">
                <a:latin typeface="Courier New" panose="02070309020205020404" pitchFamily="49" charset="0"/>
                <a:ea typeface="Verdana" pitchFamily="34" charset="0"/>
                <a:cs typeface="Courier New" panose="02070309020205020404" pitchFamily="49" charset="0"/>
              </a:rPr>
              <a:t> THEN RAISE_APPLICATION_ERROR </a:t>
            </a:r>
          </a:p>
          <a:p>
            <a:pPr>
              <a:buFont typeface="Arial" charset="0"/>
              <a:buNone/>
            </a:pPr>
            <a:r>
              <a:rPr lang="fr-BE" altLang="fr-FR" sz="1200" b="1" dirty="0">
                <a:latin typeface="Courier New" panose="02070309020205020404" pitchFamily="49" charset="0"/>
                <a:ea typeface="Verdana" pitchFamily="34" charset="0"/>
                <a:cs typeface="Courier New" panose="02070309020205020404" pitchFamily="49" charset="0"/>
              </a:rPr>
              <a:t>    ('-20001','La date de naissance '|| :</a:t>
            </a:r>
            <a:r>
              <a:rPr lang="fr-BE" altLang="fr-FR" sz="1200" b="1" dirty="0" err="1">
                <a:latin typeface="Courier New" panose="02070309020205020404" pitchFamily="49" charset="0"/>
                <a:ea typeface="Verdana" pitchFamily="34" charset="0"/>
                <a:cs typeface="Courier New" panose="02070309020205020404" pitchFamily="49" charset="0"/>
              </a:rPr>
              <a:t>NEW.datenais</a:t>
            </a:r>
            <a:r>
              <a:rPr lang="fr-BE" altLang="fr-FR" sz="1200" b="1" dirty="0">
                <a:latin typeface="Courier New" panose="02070309020205020404" pitchFamily="49" charset="0"/>
                <a:ea typeface="Verdana" pitchFamily="34" charset="0"/>
                <a:cs typeface="Courier New" panose="02070309020205020404" pitchFamily="49" charset="0"/>
              </a:rPr>
              <a:t> || </a:t>
            </a:r>
          </a:p>
          <a:p>
            <a:pPr>
              <a:buFont typeface="Arial" charset="0"/>
              <a:buNone/>
            </a:pPr>
            <a:r>
              <a:rPr lang="fr-BE" altLang="fr-FR" sz="1200" b="1" dirty="0">
                <a:latin typeface="Courier New" panose="02070309020205020404" pitchFamily="49" charset="0"/>
                <a:ea typeface="Verdana" pitchFamily="34" charset="0"/>
                <a:cs typeface="Courier New" panose="02070309020205020404" pitchFamily="49" charset="0"/>
              </a:rPr>
              <a:t>     ' est supérieure à la date du jour ' ||</a:t>
            </a:r>
          </a:p>
          <a:p>
            <a:pPr>
              <a:buFont typeface="Arial" charset="0"/>
              <a:buNone/>
            </a:pPr>
            <a:r>
              <a:rPr lang="fr-BE" altLang="fr-FR" sz="1200" b="1" dirty="0">
                <a:latin typeface="Courier New" panose="02070309020205020404" pitchFamily="49" charset="0"/>
                <a:ea typeface="Verdana" pitchFamily="34" charset="0"/>
                <a:cs typeface="Courier New" panose="02070309020205020404" pitchFamily="49" charset="0"/>
              </a:rPr>
              <a:t>                </a:t>
            </a:r>
            <a:r>
              <a:rPr lang="en-US" altLang="fr-FR" sz="1200" b="1" dirty="0">
                <a:latin typeface="Courier New" panose="02070309020205020404" pitchFamily="49" charset="0"/>
                <a:ea typeface="Verdana" pitchFamily="34" charset="0"/>
                <a:cs typeface="Courier New" panose="02070309020205020404" pitchFamily="49" charset="0"/>
              </a:rPr>
              <a:t>TO_CHAR(CURRENT_DATE, 'DD/MM/YYYY'));</a:t>
            </a:r>
            <a:endParaRPr lang="fr-BE" altLang="fr-FR" sz="12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US" altLang="fr-FR" sz="1200" b="1" dirty="0">
                <a:latin typeface="Courier New" panose="02070309020205020404" pitchFamily="49" charset="0"/>
                <a:ea typeface="Verdana" pitchFamily="34" charset="0"/>
                <a:cs typeface="Courier New" panose="02070309020205020404" pitchFamily="49" charset="0"/>
              </a:rPr>
              <a:t>  </a:t>
            </a:r>
            <a:r>
              <a:rPr lang="en-GB" altLang="fr-FR" sz="1200" b="1" dirty="0">
                <a:latin typeface="Courier New" panose="02070309020205020404" pitchFamily="49" charset="0"/>
                <a:ea typeface="Verdana" pitchFamily="34" charset="0"/>
                <a:cs typeface="Courier New" panose="02070309020205020404" pitchFamily="49" charset="0"/>
              </a:rPr>
              <a:t>WHEN OTHERS THEN RAISE;</a:t>
            </a:r>
            <a:endParaRPr lang="fr-BE" altLang="fr-FR" sz="12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1200" b="1" dirty="0">
                <a:latin typeface="Courier New" panose="02070309020205020404" pitchFamily="49" charset="0"/>
                <a:ea typeface="Verdana" pitchFamily="34" charset="0"/>
                <a:cs typeface="Courier New" panose="02070309020205020404" pitchFamily="49" charset="0"/>
              </a:rPr>
              <a:t>END;</a:t>
            </a:r>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18</a:t>
            </a:fld>
            <a:endParaRPr lang="fr-BE"/>
          </a:p>
        </p:txBody>
      </p:sp>
    </p:spTree>
    <p:extLst>
      <p:ext uri="{BB962C8B-B14F-4D97-AF65-F5344CB8AC3E}">
        <p14:creationId xmlns:p14="http://schemas.microsoft.com/office/powerpoint/2010/main" val="3544748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indent="0">
              <a:lnSpc>
                <a:spcPct val="120000"/>
              </a:lnSpc>
              <a:spcBef>
                <a:spcPts val="0"/>
              </a:spcBef>
              <a:buFont typeface="Arial" charset="0"/>
              <a:buNone/>
            </a:pPr>
            <a:r>
              <a:rPr lang="en-GB" altLang="fr-FR" sz="1200" b="1" dirty="0">
                <a:latin typeface="Courier New" panose="02070309020205020404" pitchFamily="49" charset="0"/>
                <a:ea typeface="Verdana" pitchFamily="34" charset="0"/>
                <a:cs typeface="Courier New" panose="02070309020205020404" pitchFamily="49" charset="0"/>
              </a:rPr>
              <a:t>CREATE OR REPLACE TRIGGER </a:t>
            </a:r>
            <a:r>
              <a:rPr lang="en-GB" altLang="fr-FR" sz="1200" b="1" dirty="0" err="1">
                <a:latin typeface="Courier New" panose="02070309020205020404" pitchFamily="49" charset="0"/>
                <a:ea typeface="Verdana" pitchFamily="34" charset="0"/>
                <a:cs typeface="Courier New" panose="02070309020205020404" pitchFamily="49" charset="0"/>
              </a:rPr>
              <a:t>MajChefDept</a:t>
            </a:r>
            <a:endParaRPr lang="fr-BE" altLang="fr-FR" sz="12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1200" b="1" dirty="0">
                <a:latin typeface="Courier New" panose="02070309020205020404" pitchFamily="49" charset="0"/>
                <a:ea typeface="Verdana" pitchFamily="34" charset="0"/>
                <a:cs typeface="Courier New" panose="02070309020205020404" pitchFamily="49" charset="0"/>
              </a:rPr>
              <a:t>BEFORE INSERT OR UPDATE OF </a:t>
            </a:r>
            <a:r>
              <a:rPr lang="en-GB" altLang="fr-FR" sz="1200" b="1" dirty="0" err="1">
                <a:latin typeface="Courier New" panose="02070309020205020404" pitchFamily="49" charset="0"/>
                <a:ea typeface="Verdana" pitchFamily="34" charset="0"/>
                <a:cs typeface="Courier New" panose="02070309020205020404" pitchFamily="49" charset="0"/>
              </a:rPr>
              <a:t>numsecu</a:t>
            </a:r>
            <a:r>
              <a:rPr lang="en-GB" altLang="fr-FR" sz="1200" b="1" dirty="0">
                <a:latin typeface="Courier New" panose="02070309020205020404" pitchFamily="49" charset="0"/>
                <a:ea typeface="Verdana" pitchFamily="34" charset="0"/>
                <a:cs typeface="Courier New" panose="02070309020205020404" pitchFamily="49" charset="0"/>
              </a:rPr>
              <a:t> ON </a:t>
            </a:r>
            <a:r>
              <a:rPr lang="en-GB" altLang="fr-FR" sz="1200" b="1" dirty="0" err="1">
                <a:latin typeface="Courier New" panose="02070309020205020404" pitchFamily="49" charset="0"/>
                <a:ea typeface="Verdana" pitchFamily="34" charset="0"/>
                <a:cs typeface="Courier New" panose="02070309020205020404" pitchFamily="49" charset="0"/>
              </a:rPr>
              <a:t>departements</a:t>
            </a:r>
            <a:endParaRPr lang="fr-BE" altLang="fr-FR" sz="12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1200" b="1" dirty="0">
                <a:solidFill>
                  <a:srgbClr val="FF0000"/>
                </a:solidFill>
                <a:latin typeface="Courier New" panose="02070309020205020404" pitchFamily="49" charset="0"/>
                <a:ea typeface="Verdana" pitchFamily="34" charset="0"/>
                <a:cs typeface="Courier New" panose="02070309020205020404" pitchFamily="49" charset="0"/>
              </a:rPr>
              <a:t>FOR EACH ROW</a:t>
            </a:r>
            <a:endParaRPr lang="fr-BE" altLang="fr-FR" sz="1200" b="1" dirty="0">
              <a:solidFill>
                <a:srgbClr val="FF0000"/>
              </a:solidFill>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1200" b="1" dirty="0">
                <a:solidFill>
                  <a:srgbClr val="FF0000"/>
                </a:solidFill>
                <a:latin typeface="Courier New" panose="02070309020205020404" pitchFamily="49" charset="0"/>
                <a:ea typeface="Verdana" pitchFamily="34" charset="0"/>
                <a:cs typeface="Courier New" panose="02070309020205020404" pitchFamily="49" charset="0"/>
              </a:rPr>
              <a:t>WHEN (</a:t>
            </a:r>
            <a:r>
              <a:rPr lang="en-GB" altLang="fr-FR" sz="1200" b="1" dirty="0" err="1">
                <a:solidFill>
                  <a:srgbClr val="FF0000"/>
                </a:solidFill>
                <a:latin typeface="Courier New" panose="02070309020205020404" pitchFamily="49" charset="0"/>
                <a:ea typeface="Verdana" pitchFamily="34" charset="0"/>
                <a:cs typeface="Courier New" panose="02070309020205020404" pitchFamily="49" charset="0"/>
              </a:rPr>
              <a:t>NEW.numsecu</a:t>
            </a:r>
            <a:r>
              <a:rPr lang="en-GB" altLang="fr-FR" sz="1200" b="1" dirty="0">
                <a:solidFill>
                  <a:srgbClr val="FF0000"/>
                </a:solidFill>
                <a:latin typeface="Courier New" panose="02070309020205020404" pitchFamily="49" charset="0"/>
                <a:ea typeface="Verdana" pitchFamily="34" charset="0"/>
                <a:cs typeface="Courier New" panose="02070309020205020404" pitchFamily="49" charset="0"/>
              </a:rPr>
              <a:t> IS NOT NULL)</a:t>
            </a:r>
            <a:endParaRPr lang="fr-BE" altLang="fr-FR" sz="1200" b="1" dirty="0">
              <a:solidFill>
                <a:srgbClr val="FF0000"/>
              </a:solidFill>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1200" b="1" dirty="0">
                <a:latin typeface="Courier New" panose="02070309020205020404" pitchFamily="49" charset="0"/>
                <a:ea typeface="Verdana" pitchFamily="34" charset="0"/>
                <a:cs typeface="Courier New" panose="02070309020205020404" pitchFamily="49" charset="0"/>
              </a:rPr>
              <a:t>DECLARE</a:t>
            </a:r>
            <a:endParaRPr lang="fr-BE" altLang="fr-FR" sz="12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1200" b="1" dirty="0">
                <a:latin typeface="Courier New" panose="02070309020205020404" pitchFamily="49" charset="0"/>
                <a:ea typeface="Verdana" pitchFamily="34" charset="0"/>
                <a:cs typeface="Courier New" panose="02070309020205020404" pitchFamily="49" charset="0"/>
              </a:rPr>
              <a:t>   </a:t>
            </a:r>
            <a:r>
              <a:rPr lang="en-GB" altLang="fr-FR" sz="1200" b="1" dirty="0" err="1">
                <a:latin typeface="Courier New" panose="02070309020205020404" pitchFamily="49" charset="0"/>
                <a:ea typeface="Verdana" pitchFamily="34" charset="0"/>
                <a:cs typeface="Courier New" panose="02070309020205020404" pitchFamily="49" charset="0"/>
              </a:rPr>
              <a:t>numdep</a:t>
            </a:r>
            <a:r>
              <a:rPr lang="en-GB" altLang="fr-FR" sz="1200" b="1" dirty="0">
                <a:latin typeface="Courier New" panose="02070309020205020404" pitchFamily="49" charset="0"/>
                <a:ea typeface="Verdana" pitchFamily="34" charset="0"/>
                <a:cs typeface="Courier New" panose="02070309020205020404" pitchFamily="49" charset="0"/>
              </a:rPr>
              <a:t> </a:t>
            </a:r>
            <a:r>
              <a:rPr lang="en-GB" altLang="fr-FR" sz="1200" b="1" dirty="0" err="1">
                <a:latin typeface="Courier New" panose="02070309020205020404" pitchFamily="49" charset="0"/>
                <a:ea typeface="Verdana" pitchFamily="34" charset="0"/>
                <a:cs typeface="Courier New" panose="02070309020205020404" pitchFamily="49" charset="0"/>
              </a:rPr>
              <a:t>Employes.numdep%TYPE</a:t>
            </a:r>
            <a:r>
              <a:rPr lang="en-GB" altLang="fr-FR" sz="1200" b="1" dirty="0">
                <a:latin typeface="Courier New" panose="02070309020205020404" pitchFamily="49" charset="0"/>
                <a:ea typeface="Verdana" pitchFamily="34" charset="0"/>
                <a:cs typeface="Courier New" panose="02070309020205020404" pitchFamily="49" charset="0"/>
              </a:rPr>
              <a:t>;</a:t>
            </a:r>
            <a:endParaRPr lang="fr-BE" altLang="fr-FR" sz="12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1200" b="1" dirty="0">
                <a:latin typeface="Courier New" panose="02070309020205020404" pitchFamily="49" charset="0"/>
                <a:ea typeface="Verdana" pitchFamily="34" charset="0"/>
                <a:cs typeface="Courier New" panose="02070309020205020404" pitchFamily="49" charset="0"/>
              </a:rPr>
              <a:t>   </a:t>
            </a:r>
            <a:r>
              <a:rPr lang="en-GB" altLang="fr-FR" sz="1200" b="1" dirty="0" err="1">
                <a:latin typeface="Courier New" panose="02070309020205020404" pitchFamily="49" charset="0"/>
                <a:ea typeface="Verdana" pitchFamily="34" charset="0"/>
                <a:cs typeface="Courier New" panose="02070309020205020404" pitchFamily="49" charset="0"/>
              </a:rPr>
              <a:t>ExcNumDep</a:t>
            </a:r>
            <a:r>
              <a:rPr lang="en-GB" altLang="fr-FR" sz="1200" b="1" dirty="0">
                <a:latin typeface="Courier New" panose="02070309020205020404" pitchFamily="49" charset="0"/>
                <a:ea typeface="Verdana" pitchFamily="34" charset="0"/>
                <a:cs typeface="Courier New" panose="02070309020205020404" pitchFamily="49" charset="0"/>
              </a:rPr>
              <a:t> EXCEPTION;</a:t>
            </a:r>
            <a:endParaRPr lang="fr-BE" altLang="fr-FR" sz="12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1200" b="1" dirty="0">
                <a:latin typeface="Courier New" panose="02070309020205020404" pitchFamily="49" charset="0"/>
                <a:ea typeface="Verdana" pitchFamily="34" charset="0"/>
                <a:cs typeface="Courier New" panose="02070309020205020404" pitchFamily="49" charset="0"/>
              </a:rPr>
              <a:t>BEGIN</a:t>
            </a:r>
            <a:endParaRPr lang="fr-BE" altLang="fr-FR" sz="12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1200" b="1" dirty="0">
                <a:latin typeface="Courier New" panose="02070309020205020404" pitchFamily="49" charset="0"/>
                <a:ea typeface="Verdana" pitchFamily="34" charset="0"/>
                <a:cs typeface="Courier New" panose="02070309020205020404" pitchFamily="49" charset="0"/>
              </a:rPr>
              <a:t>   SELECT </a:t>
            </a:r>
            <a:r>
              <a:rPr lang="en-GB" altLang="fr-FR" sz="1200" b="1" dirty="0" err="1">
                <a:latin typeface="Courier New" panose="02070309020205020404" pitchFamily="49" charset="0"/>
                <a:ea typeface="Verdana" pitchFamily="34" charset="0"/>
                <a:cs typeface="Courier New" panose="02070309020205020404" pitchFamily="49" charset="0"/>
              </a:rPr>
              <a:t>numdep</a:t>
            </a:r>
            <a:r>
              <a:rPr lang="en-GB" altLang="fr-FR" sz="1200" b="1" dirty="0">
                <a:latin typeface="Courier New" panose="02070309020205020404" pitchFamily="49" charset="0"/>
                <a:ea typeface="Verdana" pitchFamily="34" charset="0"/>
                <a:cs typeface="Courier New" panose="02070309020205020404" pitchFamily="49" charset="0"/>
              </a:rPr>
              <a:t> </a:t>
            </a:r>
            <a:r>
              <a:rPr lang="en-GB" altLang="fr-FR" sz="1200" b="1" dirty="0">
                <a:solidFill>
                  <a:srgbClr val="FF0000"/>
                </a:solidFill>
                <a:latin typeface="Courier New" panose="02070309020205020404" pitchFamily="49" charset="0"/>
                <a:ea typeface="Verdana" pitchFamily="34" charset="0"/>
                <a:cs typeface="Courier New" panose="02070309020205020404" pitchFamily="49" charset="0"/>
              </a:rPr>
              <a:t>INTO </a:t>
            </a:r>
            <a:r>
              <a:rPr lang="en-GB" altLang="fr-FR" sz="1200" b="1" dirty="0" err="1">
                <a:solidFill>
                  <a:srgbClr val="FF0000"/>
                </a:solidFill>
                <a:latin typeface="Courier New" panose="02070309020205020404" pitchFamily="49" charset="0"/>
                <a:ea typeface="Verdana" pitchFamily="34" charset="0"/>
                <a:cs typeface="Courier New" panose="02070309020205020404" pitchFamily="49" charset="0"/>
              </a:rPr>
              <a:t>numdep</a:t>
            </a:r>
            <a:r>
              <a:rPr lang="en-GB" altLang="fr-FR" sz="1200" b="1" dirty="0">
                <a:solidFill>
                  <a:srgbClr val="FF0000"/>
                </a:solidFill>
                <a:latin typeface="Courier New" panose="02070309020205020404" pitchFamily="49" charset="0"/>
                <a:ea typeface="Verdana" pitchFamily="34" charset="0"/>
                <a:cs typeface="Courier New" panose="02070309020205020404" pitchFamily="49" charset="0"/>
              </a:rPr>
              <a:t>  </a:t>
            </a:r>
            <a:r>
              <a:rPr lang="en-GB" altLang="fr-FR" sz="1200" b="1" dirty="0">
                <a:latin typeface="Courier New" panose="02070309020205020404" pitchFamily="49" charset="0"/>
                <a:ea typeface="Verdana" pitchFamily="34" charset="0"/>
                <a:cs typeface="Courier New" panose="02070309020205020404" pitchFamily="49" charset="0"/>
              </a:rPr>
              <a:t>FROM </a:t>
            </a:r>
            <a:r>
              <a:rPr lang="en-GB" altLang="fr-FR" sz="1200" b="1" dirty="0" err="1">
                <a:latin typeface="Courier New" panose="02070309020205020404" pitchFamily="49" charset="0"/>
                <a:ea typeface="Verdana" pitchFamily="34" charset="0"/>
                <a:cs typeface="Courier New" panose="02070309020205020404" pitchFamily="49" charset="0"/>
              </a:rPr>
              <a:t>employes</a:t>
            </a:r>
            <a:r>
              <a:rPr lang="en-GB" altLang="fr-FR" sz="1200" b="1" dirty="0">
                <a:latin typeface="Courier New" panose="02070309020205020404" pitchFamily="49" charset="0"/>
                <a:ea typeface="Verdana" pitchFamily="34" charset="0"/>
                <a:cs typeface="Courier New" panose="02070309020205020404" pitchFamily="49" charset="0"/>
              </a:rPr>
              <a:t> WHERE </a:t>
            </a:r>
            <a:r>
              <a:rPr lang="en-GB" altLang="fr-FR" sz="1200" b="1" dirty="0" err="1">
                <a:latin typeface="Courier New" panose="02070309020205020404" pitchFamily="49" charset="0"/>
                <a:ea typeface="Verdana" pitchFamily="34" charset="0"/>
                <a:cs typeface="Courier New" panose="02070309020205020404" pitchFamily="49" charset="0"/>
              </a:rPr>
              <a:t>numsecu</a:t>
            </a:r>
            <a:r>
              <a:rPr lang="en-GB" altLang="fr-FR" sz="1200" b="1" dirty="0">
                <a:latin typeface="Courier New" panose="02070309020205020404" pitchFamily="49" charset="0"/>
                <a:ea typeface="Verdana" pitchFamily="34" charset="0"/>
                <a:cs typeface="Courier New" panose="02070309020205020404" pitchFamily="49" charset="0"/>
              </a:rPr>
              <a:t> = :</a:t>
            </a:r>
            <a:r>
              <a:rPr lang="en-GB" altLang="fr-FR" sz="1200" b="1" dirty="0" err="1">
                <a:latin typeface="Courier New" panose="02070309020205020404" pitchFamily="49" charset="0"/>
                <a:ea typeface="Verdana" pitchFamily="34" charset="0"/>
                <a:cs typeface="Courier New" panose="02070309020205020404" pitchFamily="49" charset="0"/>
              </a:rPr>
              <a:t>NEW.numsecu</a:t>
            </a:r>
            <a:r>
              <a:rPr lang="en-GB" altLang="fr-FR" sz="1200" b="1" dirty="0">
                <a:latin typeface="Courier New" panose="02070309020205020404" pitchFamily="49" charset="0"/>
                <a:ea typeface="Verdana" pitchFamily="34" charset="0"/>
                <a:cs typeface="Courier New" panose="02070309020205020404" pitchFamily="49" charset="0"/>
              </a:rPr>
              <a:t> ;</a:t>
            </a:r>
            <a:endParaRPr lang="fr-BE" altLang="fr-FR" sz="12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1200" b="1" dirty="0">
                <a:latin typeface="Courier New" panose="02070309020205020404" pitchFamily="49" charset="0"/>
                <a:ea typeface="Verdana" pitchFamily="34" charset="0"/>
                <a:cs typeface="Courier New" panose="02070309020205020404" pitchFamily="49" charset="0"/>
              </a:rPr>
              <a:t>   IF </a:t>
            </a:r>
            <a:r>
              <a:rPr lang="en-GB" altLang="fr-FR" sz="1200" b="1" dirty="0" err="1">
                <a:latin typeface="Courier New" panose="02070309020205020404" pitchFamily="49" charset="0"/>
                <a:ea typeface="Verdana" pitchFamily="34" charset="0"/>
                <a:cs typeface="Courier New" panose="02070309020205020404" pitchFamily="49" charset="0"/>
              </a:rPr>
              <a:t>numdep</a:t>
            </a:r>
            <a:r>
              <a:rPr lang="en-GB" altLang="fr-FR" sz="1200" b="1" dirty="0">
                <a:latin typeface="Courier New" panose="02070309020205020404" pitchFamily="49" charset="0"/>
                <a:ea typeface="Verdana" pitchFamily="34" charset="0"/>
                <a:cs typeface="Courier New" panose="02070309020205020404" pitchFamily="49" charset="0"/>
              </a:rPr>
              <a:t> &lt;&gt; :</a:t>
            </a:r>
            <a:r>
              <a:rPr lang="en-GB" altLang="fr-FR" sz="1200" b="1" dirty="0" err="1">
                <a:latin typeface="Courier New" panose="02070309020205020404" pitchFamily="49" charset="0"/>
                <a:ea typeface="Verdana" pitchFamily="34" charset="0"/>
                <a:cs typeface="Courier New" panose="02070309020205020404" pitchFamily="49" charset="0"/>
              </a:rPr>
              <a:t>NEW.numdep</a:t>
            </a:r>
            <a:r>
              <a:rPr lang="en-GB" altLang="fr-FR" sz="1200" b="1" dirty="0">
                <a:latin typeface="Courier New" panose="02070309020205020404" pitchFamily="49" charset="0"/>
                <a:ea typeface="Verdana" pitchFamily="34" charset="0"/>
                <a:cs typeface="Courier New" panose="02070309020205020404" pitchFamily="49" charset="0"/>
              </a:rPr>
              <a:t>	 THEN RAISE </a:t>
            </a:r>
            <a:r>
              <a:rPr lang="en-GB" altLang="fr-FR" sz="1200" b="1" dirty="0" err="1">
                <a:latin typeface="Courier New" panose="02070309020205020404" pitchFamily="49" charset="0"/>
                <a:ea typeface="Verdana" pitchFamily="34" charset="0"/>
                <a:cs typeface="Courier New" panose="02070309020205020404" pitchFamily="49" charset="0"/>
              </a:rPr>
              <a:t>ExcNumDep</a:t>
            </a:r>
            <a:r>
              <a:rPr lang="en-GB" altLang="fr-FR" sz="1200" b="1" dirty="0">
                <a:latin typeface="Courier New" panose="02070309020205020404" pitchFamily="49" charset="0"/>
                <a:ea typeface="Verdana" pitchFamily="34" charset="0"/>
                <a:cs typeface="Courier New" panose="02070309020205020404" pitchFamily="49" charset="0"/>
              </a:rPr>
              <a:t>;	 END IF;	   </a:t>
            </a:r>
            <a:endParaRPr lang="fr-BE" altLang="fr-FR" sz="12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1200" b="1" dirty="0">
                <a:latin typeface="Courier New" panose="02070309020205020404" pitchFamily="49" charset="0"/>
                <a:ea typeface="Verdana" pitchFamily="34" charset="0"/>
                <a:cs typeface="Courier New" panose="02070309020205020404" pitchFamily="49" charset="0"/>
              </a:rPr>
              <a:t>EXCEPTION</a:t>
            </a:r>
            <a:endParaRPr lang="fr-BE" altLang="fr-FR" sz="12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1200" b="1" dirty="0">
                <a:latin typeface="Courier New" panose="02070309020205020404" pitchFamily="49" charset="0"/>
                <a:ea typeface="Verdana" pitchFamily="34" charset="0"/>
                <a:cs typeface="Courier New" panose="02070309020205020404" pitchFamily="49" charset="0"/>
              </a:rPr>
              <a:t>  WHEN </a:t>
            </a:r>
            <a:r>
              <a:rPr lang="en-GB" altLang="fr-FR" sz="1200" b="1" dirty="0">
                <a:solidFill>
                  <a:srgbClr val="FF0000"/>
                </a:solidFill>
                <a:latin typeface="Courier New" panose="02070309020205020404" pitchFamily="49" charset="0"/>
                <a:ea typeface="Verdana" pitchFamily="34" charset="0"/>
                <a:cs typeface="Courier New" panose="02070309020205020404" pitchFamily="49" charset="0"/>
              </a:rPr>
              <a:t>NO_DATA_FOUND</a:t>
            </a:r>
            <a:r>
              <a:rPr lang="en-GB" altLang="fr-FR" sz="1200" b="1" dirty="0">
                <a:latin typeface="Courier New" panose="02070309020205020404" pitchFamily="49" charset="0"/>
                <a:ea typeface="Verdana" pitchFamily="34" charset="0"/>
                <a:cs typeface="Courier New" panose="02070309020205020404" pitchFamily="49" charset="0"/>
              </a:rPr>
              <a:t> THEN RAISE_APPLICATION_ERROR</a:t>
            </a:r>
            <a:endParaRPr lang="fr-BE" altLang="fr-FR" sz="12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200" b="1" dirty="0">
                <a:latin typeface="Courier New" panose="02070309020205020404" pitchFamily="49" charset="0"/>
                <a:ea typeface="Verdana" pitchFamily="34" charset="0"/>
                <a:cs typeface="Courier New" panose="02070309020205020404" pitchFamily="49" charset="0"/>
              </a:rPr>
              <a:t>    ('-20000','Le </a:t>
            </a:r>
            <a:r>
              <a:rPr lang="en-US" altLang="fr-FR" sz="1200" b="1" dirty="0" err="1">
                <a:latin typeface="Courier New" panose="02070309020205020404" pitchFamily="49" charset="0"/>
                <a:ea typeface="Verdana" pitchFamily="34" charset="0"/>
                <a:cs typeface="Courier New" panose="02070309020205020404" pitchFamily="49" charset="0"/>
              </a:rPr>
              <a:t>nr</a:t>
            </a:r>
            <a:r>
              <a:rPr lang="en-US" altLang="fr-FR" sz="1200" b="1" dirty="0">
                <a:latin typeface="Courier New" panose="02070309020205020404" pitchFamily="49" charset="0"/>
                <a:ea typeface="Verdana" pitchFamily="34" charset="0"/>
                <a:cs typeface="Courier New" panose="02070309020205020404" pitchFamily="49" charset="0"/>
              </a:rPr>
              <a:t> '|| :</a:t>
            </a:r>
            <a:r>
              <a:rPr lang="en-US" altLang="fr-FR" sz="1200" b="1" dirty="0" err="1">
                <a:latin typeface="Courier New" panose="02070309020205020404" pitchFamily="49" charset="0"/>
                <a:ea typeface="Verdana" pitchFamily="34" charset="0"/>
                <a:cs typeface="Courier New" panose="02070309020205020404" pitchFamily="49" charset="0"/>
              </a:rPr>
              <a:t>New.numsecu</a:t>
            </a:r>
            <a:r>
              <a:rPr lang="en-US" altLang="fr-FR" sz="1200" b="1" dirty="0">
                <a:latin typeface="Courier New" panose="02070309020205020404" pitchFamily="49" charset="0"/>
                <a:ea typeface="Verdana" pitchFamily="34" charset="0"/>
                <a:cs typeface="Courier New" panose="02070309020205020404" pitchFamily="49" charset="0"/>
              </a:rPr>
              <a:t> || </a:t>
            </a:r>
            <a:r>
              <a:rPr lang="fr-BE" altLang="fr-FR" sz="1200" b="1" dirty="0">
                <a:latin typeface="Courier New" panose="02070309020205020404" pitchFamily="49" charset="0"/>
                <a:ea typeface="Verdana" pitchFamily="34" charset="0"/>
                <a:cs typeface="Courier New" panose="02070309020205020404" pitchFamily="49" charset="0"/>
              </a:rPr>
              <a:t>'n''est pas un employé de la </a:t>
            </a:r>
            <a:r>
              <a:rPr lang="fr-BE" altLang="fr-FR" sz="1200" b="1" dirty="0" err="1">
                <a:latin typeface="Courier New" panose="02070309020205020404" pitchFamily="49" charset="0"/>
                <a:ea typeface="Verdana" pitchFamily="34" charset="0"/>
                <a:cs typeface="Courier New" panose="02070309020205020404" pitchFamily="49" charset="0"/>
              </a:rPr>
              <a:t>societé</a:t>
            </a:r>
            <a:r>
              <a:rPr lang="fr-BE" altLang="fr-FR" sz="1200" b="1" dirty="0">
                <a:latin typeface="Courier New" panose="02070309020205020404" pitchFamily="49" charset="0"/>
                <a:ea typeface="Verdana" pitchFamily="34" charset="0"/>
                <a:cs typeface="Courier New" panose="02070309020205020404" pitchFamily="49" charset="0"/>
              </a:rPr>
              <a:t>');</a:t>
            </a:r>
          </a:p>
          <a:p>
            <a:pPr marL="0" indent="0">
              <a:lnSpc>
                <a:spcPct val="120000"/>
              </a:lnSpc>
              <a:spcBef>
                <a:spcPts val="0"/>
              </a:spcBef>
              <a:buFont typeface="Arial" charset="0"/>
              <a:buNone/>
            </a:pPr>
            <a:r>
              <a:rPr lang="fr-BE" altLang="fr-FR" sz="1200" b="1" dirty="0">
                <a:latin typeface="Courier New" panose="02070309020205020404" pitchFamily="49" charset="0"/>
                <a:ea typeface="Verdana" pitchFamily="34" charset="0"/>
                <a:cs typeface="Courier New" panose="02070309020205020404" pitchFamily="49" charset="0"/>
              </a:rPr>
              <a:t>  </a:t>
            </a:r>
            <a:r>
              <a:rPr lang="en-GB" altLang="fr-FR" sz="1200" b="1" dirty="0">
                <a:latin typeface="Courier New" panose="02070309020205020404" pitchFamily="49" charset="0"/>
                <a:ea typeface="Verdana" pitchFamily="34" charset="0"/>
                <a:cs typeface="Courier New" panose="02070309020205020404" pitchFamily="49" charset="0"/>
              </a:rPr>
              <a:t>WHEN </a:t>
            </a:r>
            <a:r>
              <a:rPr lang="en-GB" altLang="fr-FR" sz="1200" b="1" dirty="0" err="1">
                <a:latin typeface="Courier New" panose="02070309020205020404" pitchFamily="49" charset="0"/>
                <a:ea typeface="Verdana" pitchFamily="34" charset="0"/>
                <a:cs typeface="Courier New" panose="02070309020205020404" pitchFamily="49" charset="0"/>
              </a:rPr>
              <a:t>ExcNumDep</a:t>
            </a:r>
            <a:r>
              <a:rPr lang="en-GB" altLang="fr-FR" sz="1200" b="1" dirty="0">
                <a:latin typeface="Courier New" panose="02070309020205020404" pitchFamily="49" charset="0"/>
                <a:ea typeface="Verdana" pitchFamily="34" charset="0"/>
                <a:cs typeface="Courier New" panose="02070309020205020404" pitchFamily="49" charset="0"/>
              </a:rPr>
              <a:t> THEN RAISE_APPLICATION_ERROR </a:t>
            </a:r>
            <a:endParaRPr lang="fr-BE" altLang="fr-FR" sz="12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200" b="1" dirty="0">
                <a:latin typeface="Courier New" panose="02070309020205020404" pitchFamily="49" charset="0"/>
                <a:ea typeface="Verdana" pitchFamily="34" charset="0"/>
                <a:cs typeface="Courier New" panose="02070309020205020404" pitchFamily="49" charset="0"/>
              </a:rPr>
              <a:t>    ('-20001','Le </a:t>
            </a:r>
            <a:r>
              <a:rPr lang="en-US" altLang="fr-FR" sz="1200" b="1" dirty="0" err="1">
                <a:latin typeface="Courier New" panose="02070309020205020404" pitchFamily="49" charset="0"/>
                <a:ea typeface="Verdana" pitchFamily="34" charset="0"/>
                <a:cs typeface="Courier New" panose="02070309020205020404" pitchFamily="49" charset="0"/>
              </a:rPr>
              <a:t>nr</a:t>
            </a:r>
            <a:r>
              <a:rPr lang="en-US" altLang="fr-FR" sz="1200" b="1" dirty="0">
                <a:latin typeface="Courier New" panose="02070309020205020404" pitchFamily="49" charset="0"/>
                <a:ea typeface="Verdana" pitchFamily="34" charset="0"/>
                <a:cs typeface="Courier New" panose="02070309020205020404" pitchFamily="49" charset="0"/>
              </a:rPr>
              <a:t> '||:</a:t>
            </a:r>
            <a:r>
              <a:rPr lang="en-US" altLang="fr-FR" sz="1200" b="1" dirty="0" err="1">
                <a:latin typeface="Courier New" panose="02070309020205020404" pitchFamily="49" charset="0"/>
                <a:ea typeface="Verdana" pitchFamily="34" charset="0"/>
                <a:cs typeface="Courier New" panose="02070309020205020404" pitchFamily="49" charset="0"/>
              </a:rPr>
              <a:t>New.numsecu</a:t>
            </a:r>
            <a:r>
              <a:rPr lang="en-US" altLang="fr-FR" sz="1200" b="1" dirty="0">
                <a:latin typeface="Courier New" panose="02070309020205020404" pitchFamily="49" charset="0"/>
                <a:ea typeface="Verdana" pitchFamily="34" charset="0"/>
                <a:cs typeface="Courier New" panose="02070309020205020404" pitchFamily="49" charset="0"/>
              </a:rPr>
              <a:t> ||</a:t>
            </a:r>
            <a:r>
              <a:rPr lang="fr-BE" altLang="fr-FR" sz="1200" b="1" dirty="0">
                <a:latin typeface="Courier New" panose="02070309020205020404" pitchFamily="49" charset="0"/>
                <a:ea typeface="Verdana" pitchFamily="34" charset="0"/>
                <a:cs typeface="Courier New" panose="02070309020205020404" pitchFamily="49" charset="0"/>
              </a:rPr>
              <a:t>' n''est pas attaché au </a:t>
            </a:r>
            <a:r>
              <a:rPr lang="fr-BE" altLang="fr-FR" sz="1200" b="1" dirty="0" err="1">
                <a:latin typeface="Courier New" panose="02070309020205020404" pitchFamily="49" charset="0"/>
                <a:ea typeface="Verdana" pitchFamily="34" charset="0"/>
                <a:cs typeface="Courier New" panose="02070309020205020404" pitchFamily="49" charset="0"/>
              </a:rPr>
              <a:t>dept</a:t>
            </a:r>
            <a:r>
              <a:rPr lang="fr-BE" altLang="fr-FR" sz="1200" b="1" dirty="0">
                <a:latin typeface="Courier New" panose="02070309020205020404" pitchFamily="49" charset="0"/>
                <a:ea typeface="Verdana" pitchFamily="34" charset="0"/>
                <a:cs typeface="Courier New" panose="02070309020205020404" pitchFamily="49" charset="0"/>
              </a:rPr>
              <a:t>  '||:</a:t>
            </a:r>
            <a:r>
              <a:rPr lang="fr-BE" altLang="fr-FR" sz="1200" b="1" dirty="0" err="1">
                <a:latin typeface="Courier New" panose="02070309020205020404" pitchFamily="49" charset="0"/>
                <a:ea typeface="Verdana" pitchFamily="34" charset="0"/>
                <a:cs typeface="Courier New" panose="02070309020205020404" pitchFamily="49" charset="0"/>
              </a:rPr>
              <a:t>New.numdep</a:t>
            </a:r>
            <a:r>
              <a:rPr lang="fr-BE" altLang="fr-FR" sz="1200" b="1" dirty="0">
                <a:latin typeface="Courier New" panose="02070309020205020404" pitchFamily="49" charset="0"/>
                <a:ea typeface="Verdana" pitchFamily="34" charset="0"/>
                <a:cs typeface="Courier New" panose="02070309020205020404" pitchFamily="49" charset="0"/>
              </a:rPr>
              <a:t>);</a:t>
            </a:r>
          </a:p>
          <a:p>
            <a:pPr marL="0" indent="0">
              <a:lnSpc>
                <a:spcPct val="120000"/>
              </a:lnSpc>
              <a:spcBef>
                <a:spcPts val="0"/>
              </a:spcBef>
              <a:buFont typeface="Arial" charset="0"/>
              <a:buNone/>
            </a:pPr>
            <a:r>
              <a:rPr lang="fr-BE" altLang="fr-FR" sz="1200" b="1" dirty="0">
                <a:latin typeface="Courier New" panose="02070309020205020404" pitchFamily="49" charset="0"/>
                <a:ea typeface="Verdana" pitchFamily="34" charset="0"/>
                <a:cs typeface="Courier New" panose="02070309020205020404" pitchFamily="49" charset="0"/>
              </a:rPr>
              <a:t>  </a:t>
            </a:r>
            <a:r>
              <a:rPr lang="en-GB" altLang="fr-FR" sz="1200" b="1" dirty="0">
                <a:latin typeface="Courier New" panose="02070309020205020404" pitchFamily="49" charset="0"/>
                <a:ea typeface="Verdana" pitchFamily="34" charset="0"/>
                <a:cs typeface="Courier New" panose="02070309020205020404" pitchFamily="49" charset="0"/>
              </a:rPr>
              <a:t>WHEN OTHERS THEN RAISE;</a:t>
            </a:r>
            <a:endParaRPr lang="fr-BE" altLang="fr-FR" sz="12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1200" b="1" dirty="0">
                <a:latin typeface="Courier New" panose="02070309020205020404" pitchFamily="49" charset="0"/>
                <a:ea typeface="Verdana" pitchFamily="34" charset="0"/>
                <a:cs typeface="Courier New" panose="02070309020205020404" pitchFamily="49" charset="0"/>
              </a:rPr>
              <a:t>END;</a:t>
            </a:r>
            <a:endParaRPr lang="fr-BE" sz="1200" b="1" dirty="0">
              <a:latin typeface="Courier New" panose="02070309020205020404" pitchFamily="49" charset="0"/>
              <a:cs typeface="Courier New" panose="02070309020205020404" pitchFamily="49" charset="0"/>
            </a:endParaRPr>
          </a:p>
          <a:p>
            <a:endParaRPr lang="fr-BE" dirty="0"/>
          </a:p>
        </p:txBody>
      </p:sp>
      <p:sp>
        <p:nvSpPr>
          <p:cNvPr id="4" name="Espace réservé du numéro de diapositive 3"/>
          <p:cNvSpPr>
            <a:spLocks noGrp="1"/>
          </p:cNvSpPr>
          <p:nvPr>
            <p:ph type="sldNum" sz="quarter" idx="10"/>
          </p:nvPr>
        </p:nvSpPr>
        <p:spPr/>
        <p:txBody>
          <a:bodyPr/>
          <a:lstStyle/>
          <a:p>
            <a:fld id="{BB8015F8-55F0-4779-8F5B-58CFCCF2A85B}" type="slidenum">
              <a:rPr lang="fr-BE" smtClean="0"/>
              <a:t>19</a:t>
            </a:fld>
            <a:endParaRPr lang="fr-BE"/>
          </a:p>
        </p:txBody>
      </p:sp>
    </p:spTree>
    <p:extLst>
      <p:ext uri="{BB962C8B-B14F-4D97-AF65-F5344CB8AC3E}">
        <p14:creationId xmlns:p14="http://schemas.microsoft.com/office/powerpoint/2010/main" val="3544748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fr-FR"/>
              <a:t>Modifiez le style du titre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4738744" y="1516828"/>
            <a:ext cx="2133600" cy="750981"/>
          </a:xfrm>
          <a:prstGeom prst="rect">
            <a:avLst/>
          </a:prstGeom>
        </p:spPr>
        <p:txBody>
          <a:bodyPr anchor="b"/>
          <a:lstStyle>
            <a:lvl1pPr algn="l">
              <a:defRPr sz="2400"/>
            </a:lvl1pPr>
          </a:lstStyle>
          <a:p>
            <a:endParaRPr lang="fr-BE"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fr-BE"/>
              <a:t>Système de Gestion de Base de Données</a:t>
            </a:r>
            <a:endParaRPr lang="fr-BE" dirty="0"/>
          </a:p>
        </p:txBody>
      </p:sp>
      <p:sp>
        <p:nvSpPr>
          <p:cNvPr id="6" name="Slide Number Placeholder 5"/>
          <p:cNvSpPr>
            <a:spLocks noGrp="1"/>
          </p:cNvSpPr>
          <p:nvPr>
            <p:ph type="sldNum" sz="quarter" idx="12"/>
          </p:nvPr>
        </p:nvSpPr>
        <p:spPr>
          <a:xfrm>
            <a:off x="4649096" y="5719966"/>
            <a:ext cx="643666" cy="365125"/>
          </a:xfrm>
          <a:prstGeom prst="rect">
            <a:avLst/>
          </a:prstGeom>
        </p:spPr>
        <p:txBody>
          <a:bodyPr/>
          <a:lstStyle>
            <a:lvl1pPr>
              <a:defRPr>
                <a:solidFill>
                  <a:schemeClr val="accent1"/>
                </a:solidFill>
              </a:defRPr>
            </a:lvl1pPr>
          </a:lstStyle>
          <a:p>
            <a:fld id="{BF2FC6CB-2666-4C93-9AAF-E466CEB514E0}" type="slidenum">
              <a:rPr lang="fr-BE" smtClean="0"/>
              <a:t>‹N°›</a:t>
            </a:fld>
            <a:endParaRPr lang="fr-BE"/>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fr-FR"/>
              <a:t>Modifiez le style du titre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Footer Placeholder 4"/>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467833" y="720000"/>
            <a:ext cx="8218967" cy="1143000"/>
          </a:xfrm>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11"/>
          </p:nvPr>
        </p:nvSpPr>
        <p:spPr/>
        <p:txBody>
          <a:bodyPr/>
          <a:lstStyle/>
          <a:p>
            <a:r>
              <a:rPr lang="fr-BE"/>
              <a:t>Système de Gestion de Base de Données</a:t>
            </a:r>
          </a:p>
        </p:txBody>
      </p:sp>
      <p:sp>
        <p:nvSpPr>
          <p:cNvPr id="7" name="Forme libre 6"/>
          <p:cNvSpPr/>
          <p:nvPr/>
        </p:nvSpPr>
        <p:spPr>
          <a:xfrm>
            <a:off x="467833" y="1499191"/>
            <a:ext cx="8208334"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fr-FR"/>
              <a:t>Modifiez le style du titre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5" name="Footer Placeholder 4"/>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Footer Placeholder 5"/>
          <p:cNvSpPr>
            <a:spLocks noGrp="1"/>
          </p:cNvSpPr>
          <p:nvPr>
            <p:ph type="ftr" sz="quarter" idx="11"/>
          </p:nvPr>
        </p:nvSpPr>
        <p:spPr/>
        <p:txBody>
          <a:bodyPr/>
          <a:lstStyle/>
          <a:p>
            <a:r>
              <a:rPr lang="fr-BE"/>
              <a:t>Système de Gestion de Base de Données</a:t>
            </a:r>
          </a:p>
        </p:txBody>
      </p:sp>
      <p:sp>
        <p:nvSpPr>
          <p:cNvPr id="9" name="Content Placeholder 8"/>
          <p:cNvSpPr>
            <a:spLocks noGrp="1"/>
          </p:cNvSpPr>
          <p:nvPr>
            <p:ph sz="quarter" idx="13"/>
          </p:nvPr>
        </p:nvSpPr>
        <p:spPr>
          <a:xfrm>
            <a:off x="1042416" y="2313432"/>
            <a:ext cx="3419856" cy="349300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8" name="Forme libre 7"/>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Footer Placeholder 7"/>
          <p:cNvSpPr>
            <a:spLocks noGrp="1"/>
          </p:cNvSpPr>
          <p:nvPr>
            <p:ph type="ftr" sz="quarter" idx="11"/>
          </p:nvPr>
        </p:nvSpPr>
        <p:spPr/>
        <p:txBody>
          <a:bodyPr/>
          <a:lstStyle/>
          <a:p>
            <a:r>
              <a:rPr lang="fr-BE"/>
              <a:t>Système de Gestion de Base de Données</a:t>
            </a:r>
          </a:p>
        </p:txBody>
      </p:sp>
      <p:sp>
        <p:nvSpPr>
          <p:cNvPr id="10" name="Forme libre 9"/>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4" name="Footer Placeholder 3"/>
          <p:cNvSpPr>
            <a:spLocks noGrp="1"/>
          </p:cNvSpPr>
          <p:nvPr>
            <p:ph type="ftr" sz="quarter" idx="11"/>
          </p:nvPr>
        </p:nvSpPr>
        <p:spPr/>
        <p:txBody>
          <a:bodyPr/>
          <a:lstStyle/>
          <a:p>
            <a:r>
              <a:rPr lang="fr-BE"/>
              <a:t>Système de Gestion de Base de Données</a:t>
            </a:r>
          </a:p>
        </p:txBody>
      </p:sp>
      <p:sp>
        <p:nvSpPr>
          <p:cNvPr id="6" name="Forme libre 5"/>
          <p:cNvSpPr/>
          <p:nvPr/>
        </p:nvSpPr>
        <p:spPr>
          <a:xfrm>
            <a:off x="1041991" y="1499191"/>
            <a:ext cx="7038753" cy="382772"/>
          </a:xfrm>
          <a:custGeom>
            <a:avLst/>
            <a:gdLst>
              <a:gd name="connsiteX0" fmla="*/ 0 w 7038753"/>
              <a:gd name="connsiteY0" fmla="*/ 0 h 1158949"/>
              <a:gd name="connsiteX1" fmla="*/ 0 w 7038753"/>
              <a:gd name="connsiteY1" fmla="*/ 1148316 h 1158949"/>
              <a:gd name="connsiteX2" fmla="*/ 7038753 w 7038753"/>
              <a:gd name="connsiteY2" fmla="*/ 1158949 h 1158949"/>
            </a:gdLst>
            <a:ahLst/>
            <a:cxnLst>
              <a:cxn ang="0">
                <a:pos x="connsiteX0" y="connsiteY0"/>
              </a:cxn>
              <a:cxn ang="0">
                <a:pos x="connsiteX1" y="connsiteY1"/>
              </a:cxn>
              <a:cxn ang="0">
                <a:pos x="connsiteX2" y="connsiteY2"/>
              </a:cxn>
            </a:cxnLst>
            <a:rect l="l" t="t" r="r" b="b"/>
            <a:pathLst>
              <a:path w="7038753" h="1158949">
                <a:moveTo>
                  <a:pt x="0" y="0"/>
                </a:moveTo>
                <a:lnTo>
                  <a:pt x="0" y="1148316"/>
                </a:lnTo>
                <a:lnTo>
                  <a:pt x="7038753" y="1158949"/>
                </a:lnTo>
              </a:path>
            </a:pathLst>
          </a:custGeom>
          <a:noFill/>
          <a:ln w="28575">
            <a:solidFill>
              <a:schemeClr val="accent2">
                <a:lumMod val="75000"/>
              </a:schemeClr>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r-BE"/>
              <a:t>Système de Gestion de Base de Données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44" name="Group 43"/>
          <p:cNvGrpSpPr/>
          <p:nvPr userDrawn="1"/>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fr-BE"/>
              <a:t>Système de Gestion de Base de Données</a:t>
            </a: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fr-FR"/>
              <a:t>Modifiez le style du titre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fr-FR"/>
              <a:t>Modifiez le style du titre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6" name="Footer Placeholder 5"/>
          <p:cNvSpPr>
            <a:spLocks noGrp="1"/>
          </p:cNvSpPr>
          <p:nvPr>
            <p:ph type="ftr" sz="quarter" idx="11"/>
          </p:nvPr>
        </p:nvSpPr>
        <p:spPr>
          <a:xfrm>
            <a:off x="4641448" y="5724835"/>
            <a:ext cx="3493664" cy="365125"/>
          </a:xfrm>
        </p:spPr>
        <p:txBody>
          <a:bodyPr>
            <a:normAutofit/>
          </a:bodyPr>
          <a:lstStyle/>
          <a:p>
            <a:r>
              <a:rPr lang="fr-BE"/>
              <a:t>Système de Gestion de Base de Données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76055" y="6400800"/>
            <a:ext cx="6463424" cy="469558"/>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87204" y="6519134"/>
            <a:ext cx="6236864" cy="3512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720000"/>
            <a:ext cx="7024744" cy="1143000"/>
          </a:xfrm>
          <a:prstGeom prst="rect">
            <a:avLst/>
          </a:prstGeom>
        </p:spPr>
        <p:txBody>
          <a:bodyPr vert="horz" lIns="91440" tIns="45720" rIns="91440" bIns="45720" rtlCol="0" anchor="b">
            <a:normAutofit/>
          </a:bodyPr>
          <a:lstStyle/>
          <a:p>
            <a:r>
              <a:rPr lang="fr-FR" dirty="0"/>
              <a:t>Modifiez le style du titre</a:t>
            </a:r>
            <a:endParaRPr lang="en-US" dirty="0"/>
          </a:p>
        </p:txBody>
      </p:sp>
      <p:sp>
        <p:nvSpPr>
          <p:cNvPr id="3" name="Text Placeholder 2"/>
          <p:cNvSpPr>
            <a:spLocks noGrp="1"/>
          </p:cNvSpPr>
          <p:nvPr>
            <p:ph type="body" idx="1"/>
          </p:nvPr>
        </p:nvSpPr>
        <p:spPr>
          <a:xfrm>
            <a:off x="1043491" y="2051999"/>
            <a:ext cx="7020000" cy="41400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687203" y="6505233"/>
            <a:ext cx="6236865" cy="365125"/>
          </a:xfrm>
          <a:prstGeom prst="rect">
            <a:avLst/>
          </a:prstGeom>
        </p:spPr>
        <p:txBody>
          <a:bodyPr vert="horz" lIns="91440" tIns="45720" rIns="91440" bIns="45720" rtlCol="0" anchor="ctr"/>
          <a:lstStyle>
            <a:lvl1pPr algn="ctr">
              <a:defRPr sz="1200">
                <a:solidFill>
                  <a:schemeClr val="bg1"/>
                </a:solidFill>
              </a:defRPr>
            </a:lvl1pPr>
          </a:lstStyle>
          <a:p>
            <a:r>
              <a:rPr lang="fr-BE"/>
              <a:t>Système de Gestion de Base de Données</a:t>
            </a:r>
            <a:endParaRPr lang="fr-BE" dirty="0"/>
          </a:p>
        </p:txBody>
      </p:sp>
      <p:sp>
        <p:nvSpPr>
          <p:cNvPr id="61" name="ZoneTexte 60"/>
          <p:cNvSpPr txBox="1"/>
          <p:nvPr/>
        </p:nvSpPr>
        <p:spPr>
          <a:xfrm>
            <a:off x="-2" y="120770"/>
            <a:ext cx="430887" cy="6731292"/>
          </a:xfrm>
          <a:prstGeom prst="rect">
            <a:avLst/>
          </a:prstGeom>
          <a:noFill/>
        </p:spPr>
        <p:txBody>
          <a:bodyPr vert="vert270" wrap="square" rtlCol="0">
            <a:spAutoFit/>
          </a:bodyPr>
          <a:lstStyle/>
          <a:p>
            <a:pPr algn="r"/>
            <a:r>
              <a:rPr lang="fr-BE" sz="1600" dirty="0">
                <a:solidFill>
                  <a:srgbClr val="776627"/>
                </a:solidFill>
              </a:rPr>
              <a:t>A. Léonard         HEPL – Département technique      2</a:t>
            </a:r>
            <a:r>
              <a:rPr lang="fr-BE" sz="1600" baseline="30000" dirty="0">
                <a:solidFill>
                  <a:srgbClr val="776627"/>
                </a:solidFill>
              </a:rPr>
              <a:t>ème</a:t>
            </a:r>
            <a:r>
              <a:rPr lang="fr-BE" sz="1600" dirty="0">
                <a:solidFill>
                  <a:srgbClr val="776627"/>
                </a:solidFill>
              </a:rPr>
              <a:t> Informatique et système</a:t>
            </a:r>
          </a:p>
        </p:txBody>
      </p:sp>
      <p:sp>
        <p:nvSpPr>
          <p:cNvPr id="7" name="ZoneTexte 6"/>
          <p:cNvSpPr txBox="1"/>
          <p:nvPr/>
        </p:nvSpPr>
        <p:spPr>
          <a:xfrm>
            <a:off x="7507103" y="6519134"/>
            <a:ext cx="1179697" cy="369332"/>
          </a:xfrm>
          <a:prstGeom prst="rect">
            <a:avLst/>
          </a:prstGeom>
          <a:noFill/>
        </p:spPr>
        <p:txBody>
          <a:bodyPr wrap="square" rtlCol="0">
            <a:spAutoFit/>
          </a:bodyPr>
          <a:lstStyle/>
          <a:p>
            <a:pPr algn="r"/>
            <a:fld id="{30A39B69-01AA-4943-8E03-5E521F790666}" type="slidenum">
              <a:rPr lang="fr-BE" b="1" smtClean="0">
                <a:solidFill>
                  <a:schemeClr val="bg1"/>
                </a:solidFill>
              </a:rPr>
              <a:pPr algn="r"/>
              <a:t>‹N°›</a:t>
            </a:fld>
            <a:r>
              <a:rPr lang="fr-BE" b="1" dirty="0">
                <a:solidFill>
                  <a:schemeClr val="bg1"/>
                </a:solidFill>
              </a:rPr>
              <a:t> / 43</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BE" dirty="0"/>
              <a:t>Systèmes de Gestion de Bases de Données</a:t>
            </a:r>
          </a:p>
        </p:txBody>
      </p:sp>
      <p:sp>
        <p:nvSpPr>
          <p:cNvPr id="3" name="Sous-titre 2"/>
          <p:cNvSpPr>
            <a:spLocks noGrp="1"/>
          </p:cNvSpPr>
          <p:nvPr>
            <p:ph type="subTitle" idx="1"/>
          </p:nvPr>
        </p:nvSpPr>
        <p:spPr/>
        <p:txBody>
          <a:bodyPr anchor="b"/>
          <a:lstStyle/>
          <a:p>
            <a:pPr algn="r"/>
            <a:r>
              <a:rPr lang="fr-BE" dirty="0"/>
              <a:t>A. Léonard</a:t>
            </a:r>
          </a:p>
        </p:txBody>
      </p:sp>
    </p:spTree>
    <p:extLst>
      <p:ext uri="{BB962C8B-B14F-4D97-AF65-F5344CB8AC3E}">
        <p14:creationId xmlns:p14="http://schemas.microsoft.com/office/powerpoint/2010/main" val="3758322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2. Déclencheurs réagissant aux instructions LMD</a:t>
            </a:r>
          </a:p>
        </p:txBody>
      </p:sp>
      <p:sp>
        <p:nvSpPr>
          <p:cNvPr id="3" name="Espace réservé du contenu 2"/>
          <p:cNvSpPr>
            <a:spLocks noGrp="1"/>
          </p:cNvSpPr>
          <p:nvPr>
            <p:ph idx="1"/>
          </p:nvPr>
        </p:nvSpPr>
        <p:spPr>
          <a:xfrm>
            <a:off x="754912" y="2051999"/>
            <a:ext cx="7634176" cy="4285006"/>
          </a:xfrm>
        </p:spPr>
        <p:txBody>
          <a:bodyPr anchor="t">
            <a:normAutofit/>
          </a:bodyPr>
          <a:lstStyle/>
          <a:p>
            <a:pPr marL="0" indent="0">
              <a:buNone/>
            </a:pPr>
            <a:r>
              <a:rPr lang="fr-BE" dirty="0"/>
              <a:t>Syntaxe : </a:t>
            </a:r>
          </a:p>
          <a:p>
            <a:pPr marL="0" indent="0">
              <a:buNone/>
            </a:pPr>
            <a:endParaRPr lang="fr-BE" dirty="0"/>
          </a:p>
          <a:p>
            <a:pPr marL="0" indent="0">
              <a:buNone/>
            </a:pPr>
            <a:r>
              <a:rPr lang="fr-BE" sz="2000" b="1" dirty="0">
                <a:latin typeface="Courier New" panose="02070309020205020404" pitchFamily="49" charset="0"/>
                <a:cs typeface="Courier New" panose="02070309020205020404" pitchFamily="49" charset="0"/>
              </a:rPr>
              <a:t>CREATE TRIGGER </a:t>
            </a:r>
            <a:r>
              <a:rPr lang="fr-BE" sz="2000" dirty="0" err="1">
                <a:latin typeface="Courier New" panose="02070309020205020404" pitchFamily="49" charset="0"/>
                <a:cs typeface="Courier New" panose="02070309020205020404" pitchFamily="49" charset="0"/>
              </a:rPr>
              <a:t>nom_déclencheur</a:t>
            </a:r>
            <a:endParaRPr lang="fr-BE" sz="2000" dirty="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BEFORE</a:t>
            </a:r>
            <a:r>
              <a:rPr lang="fr-BE" sz="2000" dirty="0">
                <a:latin typeface="Courier New" panose="02070309020205020404" pitchFamily="49" charset="0"/>
                <a:cs typeface="Courier New" panose="02070309020205020404" pitchFamily="49" charset="0"/>
              </a:rPr>
              <a:t> | </a:t>
            </a:r>
            <a:r>
              <a:rPr lang="fr-BE" sz="2000" b="1" dirty="0">
                <a:latin typeface="Courier New" panose="02070309020205020404" pitchFamily="49" charset="0"/>
                <a:cs typeface="Courier New" panose="02070309020205020404" pitchFamily="49" charset="0"/>
              </a:rPr>
              <a:t>AFTER</a:t>
            </a:r>
          </a:p>
          <a:p>
            <a:pPr marL="0" indent="0">
              <a:buNone/>
            </a:pPr>
            <a:r>
              <a:rPr lang="fr-BE" sz="2000"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DELETE</a:t>
            </a:r>
            <a:r>
              <a:rPr lang="fr-BE" sz="2000" dirty="0">
                <a:latin typeface="Courier New" panose="02070309020205020404" pitchFamily="49" charset="0"/>
                <a:cs typeface="Courier New" panose="02070309020205020404" pitchFamily="49" charset="0"/>
              </a:rPr>
              <a:t> | </a:t>
            </a:r>
            <a:r>
              <a:rPr lang="fr-BE" sz="2000" b="1" dirty="0">
                <a:latin typeface="Courier New" panose="02070309020205020404" pitchFamily="49" charset="0"/>
                <a:cs typeface="Courier New" panose="02070309020205020404" pitchFamily="49" charset="0"/>
              </a:rPr>
              <a:t>INSERT</a:t>
            </a:r>
            <a:r>
              <a:rPr lang="fr-BE" sz="2000" dirty="0">
                <a:latin typeface="Courier New" panose="02070309020205020404" pitchFamily="49" charset="0"/>
                <a:cs typeface="Courier New" panose="02070309020205020404" pitchFamily="49" charset="0"/>
              </a:rPr>
              <a:t> | </a:t>
            </a:r>
            <a:r>
              <a:rPr lang="fr-BE" sz="2000" b="1" dirty="0">
                <a:latin typeface="Courier New" panose="02070309020205020404" pitchFamily="49" charset="0"/>
                <a:cs typeface="Courier New" panose="02070309020205020404" pitchFamily="49" charset="0"/>
              </a:rPr>
              <a:t>UPDATE</a:t>
            </a:r>
            <a:r>
              <a:rPr lang="fr-BE" sz="2000"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OF</a:t>
            </a:r>
            <a:r>
              <a:rPr lang="fr-BE" sz="2000" dirty="0">
                <a:latin typeface="Courier New" panose="02070309020205020404" pitchFamily="49" charset="0"/>
                <a:cs typeface="Courier New" panose="02070309020205020404" pitchFamily="49" charset="0"/>
              </a:rPr>
              <a:t> </a:t>
            </a:r>
            <a:r>
              <a:rPr lang="fr-BE" sz="2000" dirty="0" err="1">
                <a:latin typeface="Courier New" panose="02070309020205020404" pitchFamily="49" charset="0"/>
                <a:cs typeface="Courier New" panose="02070309020205020404" pitchFamily="49" charset="0"/>
              </a:rPr>
              <a:t>liste_colonne</a:t>
            </a:r>
            <a:r>
              <a:rPr lang="fr-BE" sz="2000" dirty="0">
                <a:latin typeface="Courier New" panose="02070309020205020404" pitchFamily="49" charset="0"/>
                <a:cs typeface="Courier New" panose="02070309020205020404" pitchFamily="49" charset="0"/>
              </a:rPr>
              <a:t>]</a:t>
            </a:r>
          </a:p>
          <a:p>
            <a:pPr marL="0" indent="0">
              <a:buNone/>
            </a:pPr>
            <a:r>
              <a:rPr lang="fr-BE" sz="2000"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ON</a:t>
            </a:r>
            <a:r>
              <a:rPr lang="fr-BE" sz="2000" dirty="0">
                <a:latin typeface="Courier New" panose="02070309020205020404" pitchFamily="49" charset="0"/>
                <a:cs typeface="Courier New" panose="02070309020205020404" pitchFamily="49" charset="0"/>
              </a:rPr>
              <a:t> </a:t>
            </a:r>
            <a:r>
              <a:rPr lang="fr-BE" sz="2000" dirty="0" err="1">
                <a:latin typeface="Courier New" panose="02070309020205020404" pitchFamily="49" charset="0"/>
                <a:cs typeface="Courier New" panose="02070309020205020404" pitchFamily="49" charset="0"/>
              </a:rPr>
              <a:t>nom_table</a:t>
            </a:r>
            <a:r>
              <a:rPr lang="fr-BE" sz="2000" dirty="0">
                <a:latin typeface="Courier New" panose="02070309020205020404" pitchFamily="49" charset="0"/>
                <a:cs typeface="Courier New" panose="02070309020205020404" pitchFamily="49" charset="0"/>
              </a:rPr>
              <a:t> | </a:t>
            </a:r>
            <a:r>
              <a:rPr lang="fr-BE" sz="2000" dirty="0" err="1">
                <a:latin typeface="Courier New" panose="02070309020205020404" pitchFamily="49" charset="0"/>
                <a:cs typeface="Courier New" panose="02070309020205020404" pitchFamily="49" charset="0"/>
              </a:rPr>
              <a:t>nom_vue</a:t>
            </a:r>
            <a:endParaRPr lang="fr-BE" sz="2000" dirty="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FOR EACH ROW</a:t>
            </a:r>
            <a:r>
              <a:rPr lang="fr-BE" sz="2000" dirty="0">
                <a:latin typeface="Courier New" panose="02070309020205020404" pitchFamily="49" charset="0"/>
                <a:cs typeface="Courier New" panose="02070309020205020404" pitchFamily="49" charset="0"/>
              </a:rPr>
              <a:t>]</a:t>
            </a:r>
          </a:p>
          <a:p>
            <a:pPr marL="0" indent="0">
              <a:buNone/>
            </a:pPr>
            <a:r>
              <a:rPr lang="fr-BE" sz="2000"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WHEN</a:t>
            </a:r>
            <a:r>
              <a:rPr lang="fr-BE" sz="2000" dirty="0">
                <a:latin typeface="Courier New" panose="02070309020205020404" pitchFamily="49" charset="0"/>
                <a:cs typeface="Courier New" panose="02070309020205020404" pitchFamily="49" charset="0"/>
              </a:rPr>
              <a:t> condition]</a:t>
            </a:r>
          </a:p>
          <a:p>
            <a:pPr marL="0" indent="0">
              <a:buNone/>
            </a:pPr>
            <a:r>
              <a:rPr lang="fr-BE" sz="2000" dirty="0">
                <a:latin typeface="Courier New" panose="02070309020205020404" pitchFamily="49" charset="0"/>
                <a:cs typeface="Courier New" panose="02070309020205020404" pitchFamily="49" charset="0"/>
              </a:rPr>
              <a:t>[bloc PL/SQL];</a:t>
            </a:r>
          </a:p>
          <a:p>
            <a:pPr indent="-342900">
              <a:buFont typeface="Wingdings" panose="05000000000000000000" pitchFamily="2" charset="2"/>
              <a:buChar char="Ø"/>
            </a:pPr>
            <a:endParaRPr lang="fr-BE" dirty="0"/>
          </a:p>
          <a:p>
            <a:pPr indent="-342900">
              <a:buFont typeface="Wingdings" panose="05000000000000000000" pitchFamily="2" charset="2"/>
              <a:buChar char="Ø"/>
            </a:pPr>
            <a:endParaRPr lang="fr-BE" dirty="0"/>
          </a:p>
          <a:p>
            <a:pPr marL="0" indent="0">
              <a:buNone/>
            </a:pPr>
            <a:endParaRPr lang="fr-BE" dirty="0"/>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PL/SQL – Chapitre 10 : Les déclencheurs / 2. Déclencheurs réagissant au LMD</a:t>
            </a:r>
          </a:p>
        </p:txBody>
      </p:sp>
    </p:spTree>
    <p:extLst>
      <p:ext uri="{BB962C8B-B14F-4D97-AF65-F5344CB8AC3E}">
        <p14:creationId xmlns:p14="http://schemas.microsoft.com/office/powerpoint/2010/main" val="264691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2. Déclencheurs réagissant aux instructions LMD</a:t>
            </a:r>
          </a:p>
        </p:txBody>
      </p:sp>
      <p:sp>
        <p:nvSpPr>
          <p:cNvPr id="3" name="Espace réservé du contenu 2"/>
          <p:cNvSpPr>
            <a:spLocks noGrp="1"/>
          </p:cNvSpPr>
          <p:nvPr>
            <p:ph idx="1"/>
          </p:nvPr>
        </p:nvSpPr>
        <p:spPr>
          <a:xfrm>
            <a:off x="754912" y="2051999"/>
            <a:ext cx="7634176" cy="4285006"/>
          </a:xfrm>
        </p:spPr>
        <p:txBody>
          <a:bodyPr anchor="t">
            <a:normAutofit/>
          </a:bodyPr>
          <a:lstStyle/>
          <a:p>
            <a:pPr marL="0" indent="0">
              <a:buNone/>
            </a:pPr>
            <a:r>
              <a:rPr lang="fr-BE" dirty="0"/>
              <a:t>Syntaxe : </a:t>
            </a:r>
          </a:p>
          <a:p>
            <a:pPr marL="0" indent="0">
              <a:buNone/>
            </a:pPr>
            <a:endParaRPr lang="fr-BE" dirty="0"/>
          </a:p>
          <a:p>
            <a:pPr marL="0" indent="0">
              <a:buNone/>
            </a:pPr>
            <a:r>
              <a:rPr lang="fr-BE" sz="2000" b="1" dirty="0">
                <a:latin typeface="Courier New" panose="02070309020205020404" pitchFamily="49" charset="0"/>
                <a:cs typeface="Courier New" panose="02070309020205020404" pitchFamily="49" charset="0"/>
              </a:rPr>
              <a:t>CREATE TRIGGER </a:t>
            </a:r>
            <a:r>
              <a:rPr lang="fr-BE" sz="2000" dirty="0" err="1">
                <a:latin typeface="Courier New" panose="02070309020205020404" pitchFamily="49" charset="0"/>
                <a:cs typeface="Courier New" panose="02070309020205020404" pitchFamily="49" charset="0"/>
              </a:rPr>
              <a:t>nom_déclencheur</a:t>
            </a:r>
            <a:endParaRPr lang="fr-BE" sz="2000" dirty="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BEFORE</a:t>
            </a:r>
            <a:r>
              <a:rPr lang="fr-BE" sz="2000" dirty="0">
                <a:latin typeface="Courier New" panose="02070309020205020404" pitchFamily="49" charset="0"/>
                <a:cs typeface="Courier New" panose="02070309020205020404" pitchFamily="49" charset="0"/>
              </a:rPr>
              <a:t> | </a:t>
            </a:r>
            <a:r>
              <a:rPr lang="fr-BE" sz="2000" b="1" dirty="0">
                <a:latin typeface="Courier New" panose="02070309020205020404" pitchFamily="49" charset="0"/>
                <a:cs typeface="Courier New" panose="02070309020205020404" pitchFamily="49" charset="0"/>
              </a:rPr>
              <a:t>AFTER</a:t>
            </a:r>
          </a:p>
          <a:p>
            <a:pPr marL="0" indent="0">
              <a:buNone/>
            </a:pPr>
            <a:r>
              <a:rPr lang="fr-BE" sz="2000"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DELETE</a:t>
            </a:r>
            <a:r>
              <a:rPr lang="fr-BE" sz="2000" dirty="0">
                <a:latin typeface="Courier New" panose="02070309020205020404" pitchFamily="49" charset="0"/>
                <a:cs typeface="Courier New" panose="02070309020205020404" pitchFamily="49" charset="0"/>
              </a:rPr>
              <a:t> | </a:t>
            </a:r>
            <a:r>
              <a:rPr lang="fr-BE" sz="2000" b="1" dirty="0">
                <a:latin typeface="Courier New" panose="02070309020205020404" pitchFamily="49" charset="0"/>
                <a:cs typeface="Courier New" panose="02070309020205020404" pitchFamily="49" charset="0"/>
              </a:rPr>
              <a:t>INSERT</a:t>
            </a:r>
            <a:r>
              <a:rPr lang="fr-BE" sz="2000" dirty="0">
                <a:latin typeface="Courier New" panose="02070309020205020404" pitchFamily="49" charset="0"/>
                <a:cs typeface="Courier New" panose="02070309020205020404" pitchFamily="49" charset="0"/>
              </a:rPr>
              <a:t> | </a:t>
            </a:r>
            <a:r>
              <a:rPr lang="fr-BE" sz="2000" b="1" dirty="0">
                <a:latin typeface="Courier New" panose="02070309020205020404" pitchFamily="49" charset="0"/>
                <a:cs typeface="Courier New" panose="02070309020205020404" pitchFamily="49" charset="0"/>
              </a:rPr>
              <a:t>UPDATE</a:t>
            </a:r>
            <a:r>
              <a:rPr lang="fr-BE" sz="2000" dirty="0">
                <a:latin typeface="Courier New" panose="02070309020205020404" pitchFamily="49" charset="0"/>
                <a:cs typeface="Courier New" panose="02070309020205020404" pitchFamily="49" charset="0"/>
              </a:rPr>
              <a:t> | </a:t>
            </a:r>
            <a:r>
              <a:rPr lang="fr-BE" sz="2000" b="1" dirty="0">
                <a:latin typeface="Courier New" panose="02070309020205020404" pitchFamily="49" charset="0"/>
                <a:cs typeface="Courier New" panose="02070309020205020404" pitchFamily="49" charset="0"/>
              </a:rPr>
              <a:t>OF</a:t>
            </a:r>
            <a:r>
              <a:rPr lang="fr-BE" sz="2000" dirty="0">
                <a:latin typeface="Courier New" panose="02070309020205020404" pitchFamily="49" charset="0"/>
                <a:cs typeface="Courier New" panose="02070309020205020404" pitchFamily="49" charset="0"/>
              </a:rPr>
              <a:t> </a:t>
            </a:r>
            <a:r>
              <a:rPr lang="fr-BE" sz="2000" dirty="0" err="1">
                <a:latin typeface="Courier New" panose="02070309020205020404" pitchFamily="49" charset="0"/>
                <a:cs typeface="Courier New" panose="02070309020205020404" pitchFamily="49" charset="0"/>
              </a:rPr>
              <a:t>liste_colonne</a:t>
            </a:r>
            <a:endParaRPr lang="fr-BE" sz="2000" dirty="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ON</a:t>
            </a:r>
            <a:r>
              <a:rPr lang="fr-BE" sz="2000" dirty="0">
                <a:latin typeface="Courier New" panose="02070309020205020404" pitchFamily="49" charset="0"/>
                <a:cs typeface="Courier New" panose="02070309020205020404" pitchFamily="49" charset="0"/>
              </a:rPr>
              <a:t> </a:t>
            </a:r>
            <a:r>
              <a:rPr lang="fr-BE" sz="2000" dirty="0" err="1">
                <a:latin typeface="Courier New" panose="02070309020205020404" pitchFamily="49" charset="0"/>
                <a:cs typeface="Courier New" panose="02070309020205020404" pitchFamily="49" charset="0"/>
              </a:rPr>
              <a:t>nom_table</a:t>
            </a:r>
            <a:endParaRPr lang="fr-BE" sz="2000" dirty="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FOR EACH ROW</a:t>
            </a:r>
            <a:r>
              <a:rPr lang="fr-BE" sz="2000" dirty="0">
                <a:latin typeface="Courier New" panose="02070309020205020404" pitchFamily="49" charset="0"/>
                <a:cs typeface="Courier New" panose="02070309020205020404" pitchFamily="49" charset="0"/>
              </a:rPr>
              <a:t>]</a:t>
            </a:r>
          </a:p>
          <a:p>
            <a:pPr marL="0" indent="0">
              <a:buNone/>
            </a:pPr>
            <a:r>
              <a:rPr lang="fr-BE" sz="2000"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WHEN</a:t>
            </a:r>
            <a:r>
              <a:rPr lang="fr-BE" sz="2000" dirty="0">
                <a:latin typeface="Courier New" panose="02070309020205020404" pitchFamily="49" charset="0"/>
                <a:cs typeface="Courier New" panose="02070309020205020404" pitchFamily="49" charset="0"/>
              </a:rPr>
              <a:t> condition]</a:t>
            </a:r>
          </a:p>
          <a:p>
            <a:pPr marL="0" indent="0">
              <a:buNone/>
            </a:pPr>
            <a:r>
              <a:rPr lang="fr-BE" sz="2000" dirty="0">
                <a:latin typeface="Courier New" panose="02070309020205020404" pitchFamily="49" charset="0"/>
                <a:cs typeface="Courier New" panose="02070309020205020404" pitchFamily="49" charset="0"/>
              </a:rPr>
              <a:t>[bloc PL/SQL];</a:t>
            </a:r>
          </a:p>
          <a:p>
            <a:pPr indent="-342900">
              <a:buFont typeface="Wingdings" panose="05000000000000000000" pitchFamily="2" charset="2"/>
              <a:buChar char="Ø"/>
            </a:pPr>
            <a:endParaRPr lang="fr-BE" dirty="0"/>
          </a:p>
          <a:p>
            <a:pPr indent="-342900">
              <a:buFont typeface="Wingdings" panose="05000000000000000000" pitchFamily="2" charset="2"/>
              <a:buChar char="Ø"/>
            </a:pPr>
            <a:endParaRPr lang="fr-BE" dirty="0"/>
          </a:p>
          <a:p>
            <a:pPr marL="0" indent="0">
              <a:buNone/>
            </a:pPr>
            <a:endParaRPr lang="fr-BE" dirty="0"/>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PL/SQL – Chapitre 10 : Les déclencheurs / 2. Déclencheurs réagissant au LMD</a:t>
            </a:r>
          </a:p>
        </p:txBody>
      </p:sp>
      <p:sp>
        <p:nvSpPr>
          <p:cNvPr id="6" name="ZoneTexte 5"/>
          <p:cNvSpPr txBox="1"/>
          <p:nvPr/>
        </p:nvSpPr>
        <p:spPr>
          <a:xfrm>
            <a:off x="1691847" y="4781456"/>
            <a:ext cx="6678184" cy="1384995"/>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sz="2400" b="1" dirty="0">
                <a:ln w="10541" cmpd="sng">
                  <a:solidFill>
                    <a:schemeClr val="accent2">
                      <a:lumMod val="50000"/>
                    </a:schemeClr>
                  </a:solidFill>
                  <a:prstDash val="solid"/>
                </a:ln>
                <a:gradFill>
                  <a:gsLst>
                    <a:gs pos="0">
                      <a:schemeClr val="accent2">
                        <a:lumMod val="40000"/>
                        <a:lumOff val="60000"/>
                      </a:schemeClr>
                    </a:gs>
                    <a:gs pos="9000">
                      <a:schemeClr val="accent2">
                        <a:lumMod val="60000"/>
                        <a:lumOff val="40000"/>
                      </a:schemeClr>
                    </a:gs>
                    <a:gs pos="50000">
                      <a:schemeClr val="accent2">
                        <a:lumMod val="50000"/>
                      </a:schemeClr>
                    </a:gs>
                    <a:gs pos="79000">
                      <a:schemeClr val="accent2">
                        <a:lumMod val="60000"/>
                        <a:lumOff val="40000"/>
                      </a:schemeClr>
                    </a:gs>
                    <a:gs pos="100000">
                      <a:schemeClr val="accent2">
                        <a:lumMod val="40000"/>
                        <a:lumOff val="60000"/>
                      </a:schemeClr>
                    </a:gs>
                  </a:gsLst>
                  <a:lin ang="5400000"/>
                </a:gradFill>
              </a:rPr>
              <a:t>FOR EACH ROW : </a:t>
            </a:r>
            <a:r>
              <a:rPr lang="fr-BE" sz="2000" dirty="0"/>
              <a:t>déclencheur du niveau </a:t>
            </a:r>
            <a:r>
              <a:rPr lang="fr-BE" sz="2000" dirty="0" err="1"/>
              <a:t>tuple</a:t>
            </a:r>
            <a:r>
              <a:rPr lang="fr-BE" sz="2000" dirty="0"/>
              <a:t> : sera exécuté pour toutes les lignes provoquant l'activation du déclencheur.  En son absence, le déclencheur est du niveau table et le bloc PL/SQL n'est exécuté qu'une seule fois.</a:t>
            </a:r>
          </a:p>
        </p:txBody>
      </p:sp>
    </p:spTree>
    <p:extLst>
      <p:ext uri="{BB962C8B-B14F-4D97-AF65-F5344CB8AC3E}">
        <p14:creationId xmlns:p14="http://schemas.microsoft.com/office/powerpoint/2010/main" val="3048629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2. Déclencheurs réagissant aux instructions LMD</a:t>
            </a:r>
          </a:p>
        </p:txBody>
      </p:sp>
      <p:sp>
        <p:nvSpPr>
          <p:cNvPr id="3" name="Espace réservé du contenu 2"/>
          <p:cNvSpPr>
            <a:spLocks noGrp="1"/>
          </p:cNvSpPr>
          <p:nvPr>
            <p:ph idx="1"/>
          </p:nvPr>
        </p:nvSpPr>
        <p:spPr>
          <a:xfrm>
            <a:off x="754912" y="2051999"/>
            <a:ext cx="7634176" cy="4285006"/>
          </a:xfrm>
        </p:spPr>
        <p:txBody>
          <a:bodyPr anchor="t">
            <a:normAutofit/>
          </a:bodyPr>
          <a:lstStyle/>
          <a:p>
            <a:pPr marL="0" indent="0">
              <a:buNone/>
            </a:pPr>
            <a:r>
              <a:rPr lang="fr-BE" dirty="0"/>
              <a:t>Syntaxe : </a:t>
            </a:r>
          </a:p>
          <a:p>
            <a:pPr marL="0" indent="0">
              <a:buNone/>
            </a:pPr>
            <a:endParaRPr lang="fr-BE" dirty="0"/>
          </a:p>
          <a:p>
            <a:pPr marL="0" indent="0">
              <a:buNone/>
            </a:pPr>
            <a:r>
              <a:rPr lang="fr-BE" sz="2000" b="1" dirty="0">
                <a:latin typeface="Courier New" panose="02070309020205020404" pitchFamily="49" charset="0"/>
                <a:cs typeface="Courier New" panose="02070309020205020404" pitchFamily="49" charset="0"/>
              </a:rPr>
              <a:t>CREATE TRIGGER </a:t>
            </a:r>
            <a:r>
              <a:rPr lang="fr-BE" sz="2000" dirty="0" err="1">
                <a:latin typeface="Courier New" panose="02070309020205020404" pitchFamily="49" charset="0"/>
                <a:cs typeface="Courier New" panose="02070309020205020404" pitchFamily="49" charset="0"/>
              </a:rPr>
              <a:t>nom_déclencheur</a:t>
            </a:r>
            <a:endParaRPr lang="fr-BE" sz="2000" dirty="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BEFORE</a:t>
            </a:r>
            <a:r>
              <a:rPr lang="fr-BE" sz="2000" dirty="0">
                <a:latin typeface="Courier New" panose="02070309020205020404" pitchFamily="49" charset="0"/>
                <a:cs typeface="Courier New" panose="02070309020205020404" pitchFamily="49" charset="0"/>
              </a:rPr>
              <a:t> | </a:t>
            </a:r>
            <a:r>
              <a:rPr lang="fr-BE" sz="2000" b="1" dirty="0">
                <a:latin typeface="Courier New" panose="02070309020205020404" pitchFamily="49" charset="0"/>
                <a:cs typeface="Courier New" panose="02070309020205020404" pitchFamily="49" charset="0"/>
              </a:rPr>
              <a:t>AFTER</a:t>
            </a:r>
          </a:p>
          <a:p>
            <a:pPr marL="0" indent="0">
              <a:buNone/>
            </a:pPr>
            <a:r>
              <a:rPr lang="fr-BE" sz="2000"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DELETE</a:t>
            </a:r>
            <a:r>
              <a:rPr lang="fr-BE" sz="2000" dirty="0">
                <a:latin typeface="Courier New" panose="02070309020205020404" pitchFamily="49" charset="0"/>
                <a:cs typeface="Courier New" panose="02070309020205020404" pitchFamily="49" charset="0"/>
              </a:rPr>
              <a:t> | </a:t>
            </a:r>
            <a:r>
              <a:rPr lang="fr-BE" sz="2000" b="1" dirty="0">
                <a:latin typeface="Courier New" panose="02070309020205020404" pitchFamily="49" charset="0"/>
                <a:cs typeface="Courier New" panose="02070309020205020404" pitchFamily="49" charset="0"/>
              </a:rPr>
              <a:t>INSERT</a:t>
            </a:r>
            <a:r>
              <a:rPr lang="fr-BE" sz="2000" dirty="0">
                <a:latin typeface="Courier New" panose="02070309020205020404" pitchFamily="49" charset="0"/>
                <a:cs typeface="Courier New" panose="02070309020205020404" pitchFamily="49" charset="0"/>
              </a:rPr>
              <a:t> | </a:t>
            </a:r>
            <a:r>
              <a:rPr lang="fr-BE" sz="2000" b="1" dirty="0">
                <a:latin typeface="Courier New" panose="02070309020205020404" pitchFamily="49" charset="0"/>
                <a:cs typeface="Courier New" panose="02070309020205020404" pitchFamily="49" charset="0"/>
              </a:rPr>
              <a:t>UPDATE</a:t>
            </a:r>
            <a:r>
              <a:rPr lang="fr-BE" sz="2000" dirty="0">
                <a:latin typeface="Courier New" panose="02070309020205020404" pitchFamily="49" charset="0"/>
                <a:cs typeface="Courier New" panose="02070309020205020404" pitchFamily="49" charset="0"/>
              </a:rPr>
              <a:t> | </a:t>
            </a:r>
            <a:r>
              <a:rPr lang="fr-BE" sz="2000" b="1" dirty="0">
                <a:latin typeface="Courier New" panose="02070309020205020404" pitchFamily="49" charset="0"/>
                <a:cs typeface="Courier New" panose="02070309020205020404" pitchFamily="49" charset="0"/>
              </a:rPr>
              <a:t>OF</a:t>
            </a:r>
            <a:r>
              <a:rPr lang="fr-BE" sz="2000" dirty="0">
                <a:latin typeface="Courier New" panose="02070309020205020404" pitchFamily="49" charset="0"/>
                <a:cs typeface="Courier New" panose="02070309020205020404" pitchFamily="49" charset="0"/>
              </a:rPr>
              <a:t> </a:t>
            </a:r>
            <a:r>
              <a:rPr lang="fr-BE" sz="2000" dirty="0" err="1">
                <a:latin typeface="Courier New" panose="02070309020205020404" pitchFamily="49" charset="0"/>
                <a:cs typeface="Courier New" panose="02070309020205020404" pitchFamily="49" charset="0"/>
              </a:rPr>
              <a:t>liste_colonne</a:t>
            </a:r>
            <a:endParaRPr lang="fr-BE" sz="2000" dirty="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ON</a:t>
            </a:r>
            <a:r>
              <a:rPr lang="fr-BE" sz="2000" dirty="0">
                <a:latin typeface="Courier New" panose="02070309020205020404" pitchFamily="49" charset="0"/>
                <a:cs typeface="Courier New" panose="02070309020205020404" pitchFamily="49" charset="0"/>
              </a:rPr>
              <a:t> </a:t>
            </a:r>
            <a:r>
              <a:rPr lang="fr-BE" sz="2000" dirty="0" err="1">
                <a:latin typeface="Courier New" panose="02070309020205020404" pitchFamily="49" charset="0"/>
                <a:cs typeface="Courier New" panose="02070309020205020404" pitchFamily="49" charset="0"/>
              </a:rPr>
              <a:t>nom_table</a:t>
            </a:r>
            <a:endParaRPr lang="fr-BE" sz="2000" dirty="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FOR EACH ROW</a:t>
            </a:r>
            <a:r>
              <a:rPr lang="fr-BE" sz="2000" dirty="0">
                <a:latin typeface="Courier New" panose="02070309020205020404" pitchFamily="49" charset="0"/>
                <a:cs typeface="Courier New" panose="02070309020205020404" pitchFamily="49" charset="0"/>
              </a:rPr>
              <a:t>]</a:t>
            </a:r>
          </a:p>
          <a:p>
            <a:pPr marL="0" indent="0">
              <a:buNone/>
            </a:pPr>
            <a:r>
              <a:rPr lang="fr-BE" sz="2000"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WHEN</a:t>
            </a:r>
            <a:r>
              <a:rPr lang="fr-BE" sz="2000" dirty="0">
                <a:latin typeface="Courier New" panose="02070309020205020404" pitchFamily="49" charset="0"/>
                <a:cs typeface="Courier New" panose="02070309020205020404" pitchFamily="49" charset="0"/>
              </a:rPr>
              <a:t> condition]</a:t>
            </a:r>
          </a:p>
          <a:p>
            <a:pPr marL="0" indent="0">
              <a:buNone/>
            </a:pPr>
            <a:r>
              <a:rPr lang="fr-BE" sz="2000" dirty="0">
                <a:latin typeface="Courier New" panose="02070309020205020404" pitchFamily="49" charset="0"/>
                <a:cs typeface="Courier New" panose="02070309020205020404" pitchFamily="49" charset="0"/>
              </a:rPr>
              <a:t>[bloc PL/SQL];</a:t>
            </a:r>
          </a:p>
          <a:p>
            <a:pPr indent="-342900">
              <a:buFont typeface="Wingdings" panose="05000000000000000000" pitchFamily="2" charset="2"/>
              <a:buChar char="Ø"/>
            </a:pPr>
            <a:endParaRPr lang="fr-BE" dirty="0"/>
          </a:p>
          <a:p>
            <a:pPr indent="-342900">
              <a:buFont typeface="Wingdings" panose="05000000000000000000" pitchFamily="2" charset="2"/>
              <a:buChar char="Ø"/>
            </a:pPr>
            <a:endParaRPr lang="fr-BE" dirty="0"/>
          </a:p>
          <a:p>
            <a:pPr marL="0" indent="0">
              <a:buNone/>
            </a:pPr>
            <a:endParaRPr lang="fr-BE" dirty="0"/>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PL/SQL – Chapitre 10 : Les déclencheurs / 2. Déclencheurs réagissant au LMD</a:t>
            </a:r>
          </a:p>
        </p:txBody>
      </p:sp>
      <p:sp>
        <p:nvSpPr>
          <p:cNvPr id="6" name="ZoneTexte 5"/>
          <p:cNvSpPr txBox="1"/>
          <p:nvPr/>
        </p:nvSpPr>
        <p:spPr>
          <a:xfrm>
            <a:off x="1691847" y="3011060"/>
            <a:ext cx="6678184" cy="1692771"/>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sz="2400" b="1" dirty="0">
                <a:ln w="10541" cmpd="sng">
                  <a:solidFill>
                    <a:schemeClr val="accent2">
                      <a:lumMod val="50000"/>
                    </a:schemeClr>
                  </a:solidFill>
                  <a:prstDash val="solid"/>
                </a:ln>
                <a:gradFill>
                  <a:gsLst>
                    <a:gs pos="0">
                      <a:schemeClr val="accent2">
                        <a:lumMod val="40000"/>
                        <a:lumOff val="60000"/>
                      </a:schemeClr>
                    </a:gs>
                    <a:gs pos="9000">
                      <a:schemeClr val="accent2">
                        <a:lumMod val="60000"/>
                        <a:lumOff val="40000"/>
                      </a:schemeClr>
                    </a:gs>
                    <a:gs pos="50000">
                      <a:schemeClr val="accent2">
                        <a:lumMod val="50000"/>
                      </a:schemeClr>
                    </a:gs>
                    <a:gs pos="79000">
                      <a:schemeClr val="accent2">
                        <a:lumMod val="60000"/>
                        <a:lumOff val="40000"/>
                      </a:schemeClr>
                    </a:gs>
                    <a:gs pos="100000">
                      <a:schemeClr val="accent2">
                        <a:lumMod val="40000"/>
                        <a:lumOff val="60000"/>
                      </a:schemeClr>
                    </a:gs>
                  </a:gsLst>
                  <a:lin ang="5400000"/>
                </a:gradFill>
              </a:rPr>
              <a:t>WHEN : </a:t>
            </a:r>
            <a:r>
              <a:rPr lang="fr-BE" sz="2000" dirty="0"/>
              <a:t>permet de préciser une condition supplémentaire. Le bloc PL/SQL ne sera exécuté que si la condition de la clause WHEN est évaluée à vrai.</a:t>
            </a:r>
          </a:p>
          <a:p>
            <a:r>
              <a:rPr lang="fr-BE" sz="2000" dirty="0"/>
              <a:t>Ex : vérifier, lors d'une mise à jour d'une colonne que la nouvelle valeur dépasse l'ancienne valeur.</a:t>
            </a:r>
          </a:p>
        </p:txBody>
      </p:sp>
    </p:spTree>
    <p:extLst>
      <p:ext uri="{BB962C8B-B14F-4D97-AF65-F5344CB8AC3E}">
        <p14:creationId xmlns:p14="http://schemas.microsoft.com/office/powerpoint/2010/main" val="3279251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2. Déclencheurs réagissant aux instructions LMD</a:t>
            </a:r>
          </a:p>
        </p:txBody>
      </p:sp>
      <p:sp>
        <p:nvSpPr>
          <p:cNvPr id="3" name="Espace réservé du contenu 2"/>
          <p:cNvSpPr>
            <a:spLocks noGrp="1"/>
          </p:cNvSpPr>
          <p:nvPr>
            <p:ph idx="1"/>
          </p:nvPr>
        </p:nvSpPr>
        <p:spPr>
          <a:xfrm>
            <a:off x="1043491" y="2051999"/>
            <a:ext cx="7020000" cy="4285006"/>
          </a:xfrm>
        </p:spPr>
        <p:txBody>
          <a:bodyPr anchor="t">
            <a:normAutofit/>
          </a:bodyPr>
          <a:lstStyle/>
          <a:p>
            <a:pPr marL="0" indent="0">
              <a:buNone/>
            </a:pPr>
            <a:r>
              <a:rPr lang="fr-BE" dirty="0"/>
              <a:t>Deux restrictions sur les commandes du bloc PL/SQL d'un déclencheur : </a:t>
            </a:r>
          </a:p>
          <a:p>
            <a:pPr indent="-342900">
              <a:buFont typeface="Wingdings" panose="05000000000000000000" pitchFamily="2" charset="2"/>
              <a:buChar char="Ø"/>
            </a:pPr>
            <a:r>
              <a:rPr lang="fr-BE" dirty="0"/>
              <a:t>Un déclencheur ne peut contenir de COMMIT ni de ROLLBACK</a:t>
            </a:r>
          </a:p>
          <a:p>
            <a:pPr marL="297180" lvl="1" indent="0">
              <a:buNone/>
            </a:pPr>
            <a:r>
              <a:rPr lang="fr-BE" dirty="0"/>
              <a:t>      Il est impossible d'exécuter une commande du LDD dans un déclencheur</a:t>
            </a:r>
          </a:p>
          <a:p>
            <a:pPr indent="-342900">
              <a:buFont typeface="Wingdings" panose="05000000000000000000" pitchFamily="2" charset="2"/>
              <a:buChar char="Ø"/>
            </a:pPr>
            <a:r>
              <a:rPr lang="fr-BE" dirty="0"/>
              <a:t>Un déclencheur  </a:t>
            </a:r>
            <a:r>
              <a:rPr lang="fr-BE" b="1" dirty="0"/>
              <a:t>de niveau de ligne </a:t>
            </a:r>
            <a:r>
              <a:rPr lang="fr-BE" dirty="0"/>
              <a:t>ne peut pas : </a:t>
            </a:r>
          </a:p>
          <a:p>
            <a:pPr lvl="1" indent="-342900">
              <a:buFont typeface="Courier New" panose="02070309020205020404" pitchFamily="49" charset="0"/>
              <a:buChar char="o"/>
            </a:pPr>
            <a:r>
              <a:rPr lang="fr-BE" dirty="0"/>
              <a:t>Lire ou modifier le contenu d'une table mutante</a:t>
            </a:r>
          </a:p>
          <a:p>
            <a:pPr lvl="1" indent="-342900">
              <a:buFont typeface="Courier New" panose="02070309020205020404" pitchFamily="49" charset="0"/>
              <a:buChar char="o"/>
            </a:pPr>
            <a:r>
              <a:rPr lang="fr-BE" dirty="0"/>
              <a:t>Lire ou modifier les colonnes d'une clé primaire, unique ou étrangère d'une table contraignante</a:t>
            </a:r>
          </a:p>
          <a:p>
            <a:pPr indent="-342900">
              <a:buFont typeface="Wingdings" panose="05000000000000000000" pitchFamily="2" charset="2"/>
              <a:buChar char="Ø"/>
            </a:pPr>
            <a:endParaRPr lang="fr-BE" dirty="0"/>
          </a:p>
          <a:p>
            <a:pPr marL="0" indent="0">
              <a:buNone/>
            </a:pPr>
            <a:endParaRPr lang="fr-BE" dirty="0"/>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PL/SQL – Chapitre 10 : Les déclencheurs / 2. Déclencheurs réagissant au LMD</a:t>
            </a:r>
          </a:p>
        </p:txBody>
      </p:sp>
      <p:sp>
        <p:nvSpPr>
          <p:cNvPr id="4" name="Flèche droite 3"/>
          <p:cNvSpPr/>
          <p:nvPr/>
        </p:nvSpPr>
        <p:spPr>
          <a:xfrm>
            <a:off x="1435395" y="3744000"/>
            <a:ext cx="340242" cy="202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827825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2. Déclencheurs réagissant aux instructions LMD</a:t>
            </a:r>
          </a:p>
        </p:txBody>
      </p:sp>
      <p:sp>
        <p:nvSpPr>
          <p:cNvPr id="3" name="Espace réservé du contenu 2"/>
          <p:cNvSpPr>
            <a:spLocks noGrp="1"/>
          </p:cNvSpPr>
          <p:nvPr>
            <p:ph idx="1"/>
          </p:nvPr>
        </p:nvSpPr>
        <p:spPr>
          <a:xfrm>
            <a:off x="1043491" y="2051999"/>
            <a:ext cx="7020000" cy="4285006"/>
          </a:xfrm>
        </p:spPr>
        <p:txBody>
          <a:bodyPr anchor="t">
            <a:normAutofit/>
          </a:bodyPr>
          <a:lstStyle/>
          <a:p>
            <a:pPr marL="0" indent="0">
              <a:buNone/>
            </a:pPr>
            <a:r>
              <a:rPr lang="fr-BE" dirty="0"/>
              <a:t>Deux restrictions sur les commandes du bloc PL/SQL d'un déclencheur : </a:t>
            </a:r>
          </a:p>
          <a:p>
            <a:pPr indent="-342900">
              <a:buFont typeface="Wingdings" panose="05000000000000000000" pitchFamily="2" charset="2"/>
              <a:buChar char="Ø"/>
            </a:pPr>
            <a:r>
              <a:rPr lang="fr-BE" dirty="0"/>
              <a:t>Un déclencheur ne peut contenir de COMMIT ni de ROLLBACK</a:t>
            </a:r>
          </a:p>
          <a:p>
            <a:pPr marL="297180" lvl="1" indent="0">
              <a:buNone/>
            </a:pPr>
            <a:r>
              <a:rPr lang="fr-BE" dirty="0"/>
              <a:t>      Il est impossible d'exécuter une commande du LDD dans un déclencheur</a:t>
            </a:r>
          </a:p>
          <a:p>
            <a:pPr indent="-342900">
              <a:buFont typeface="Wingdings" panose="05000000000000000000" pitchFamily="2" charset="2"/>
              <a:buChar char="Ø"/>
            </a:pPr>
            <a:r>
              <a:rPr lang="fr-BE" dirty="0"/>
              <a:t>Un déclencheur  </a:t>
            </a:r>
            <a:r>
              <a:rPr lang="fr-BE" b="1" dirty="0"/>
              <a:t>de niveau de ligne </a:t>
            </a:r>
            <a:r>
              <a:rPr lang="fr-BE" dirty="0"/>
              <a:t>ne peut pas : </a:t>
            </a:r>
          </a:p>
          <a:p>
            <a:pPr lvl="1" indent="-342900">
              <a:buFont typeface="Courier New" panose="02070309020205020404" pitchFamily="49" charset="0"/>
              <a:buChar char="o"/>
            </a:pPr>
            <a:r>
              <a:rPr lang="fr-BE" dirty="0"/>
              <a:t>Lire ou modifier le contenu d'une table mutante</a:t>
            </a:r>
          </a:p>
          <a:p>
            <a:pPr lvl="1" indent="-342900">
              <a:buFont typeface="Courier New" panose="02070309020205020404" pitchFamily="49" charset="0"/>
              <a:buChar char="o"/>
            </a:pPr>
            <a:r>
              <a:rPr lang="fr-BE" dirty="0"/>
              <a:t>Lire ou modifier les colonnes d'une clé primaire, unique ou étrangère d'une table contraignante</a:t>
            </a:r>
          </a:p>
          <a:p>
            <a:pPr indent="-342900">
              <a:buFont typeface="Wingdings" panose="05000000000000000000" pitchFamily="2" charset="2"/>
              <a:buChar char="Ø"/>
            </a:pPr>
            <a:endParaRPr lang="fr-BE" dirty="0"/>
          </a:p>
          <a:p>
            <a:pPr marL="0" indent="0">
              <a:buNone/>
            </a:pPr>
            <a:endParaRPr lang="fr-BE" dirty="0"/>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PL/SQL – Chapitre 10 : Les déclencheurs / 2. Déclencheurs réagissant au LMD</a:t>
            </a:r>
          </a:p>
        </p:txBody>
      </p:sp>
      <p:sp>
        <p:nvSpPr>
          <p:cNvPr id="4" name="Flèche droite 3"/>
          <p:cNvSpPr/>
          <p:nvPr/>
        </p:nvSpPr>
        <p:spPr>
          <a:xfrm>
            <a:off x="1435395" y="3744000"/>
            <a:ext cx="340242" cy="202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ZoneTexte 5"/>
          <p:cNvSpPr txBox="1"/>
          <p:nvPr/>
        </p:nvSpPr>
        <p:spPr>
          <a:xfrm>
            <a:off x="1978926" y="5264748"/>
            <a:ext cx="6678184" cy="769441"/>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sz="2400" b="1" dirty="0">
                <a:ln w="10541" cmpd="sng">
                  <a:solidFill>
                    <a:schemeClr val="accent2">
                      <a:lumMod val="50000"/>
                    </a:schemeClr>
                  </a:solidFill>
                  <a:prstDash val="solid"/>
                </a:ln>
                <a:gradFill>
                  <a:gsLst>
                    <a:gs pos="0">
                      <a:schemeClr val="accent2">
                        <a:lumMod val="40000"/>
                        <a:lumOff val="60000"/>
                      </a:schemeClr>
                    </a:gs>
                    <a:gs pos="9000">
                      <a:schemeClr val="accent2">
                        <a:lumMod val="60000"/>
                        <a:lumOff val="40000"/>
                      </a:schemeClr>
                    </a:gs>
                    <a:gs pos="50000">
                      <a:schemeClr val="accent2">
                        <a:lumMod val="50000"/>
                      </a:schemeClr>
                    </a:gs>
                    <a:gs pos="79000">
                      <a:schemeClr val="accent2">
                        <a:lumMod val="60000"/>
                        <a:lumOff val="40000"/>
                      </a:schemeClr>
                    </a:gs>
                    <a:gs pos="100000">
                      <a:schemeClr val="accent2">
                        <a:lumMod val="40000"/>
                        <a:lumOff val="60000"/>
                      </a:schemeClr>
                    </a:gs>
                  </a:gsLst>
                  <a:lin ang="5400000"/>
                </a:gradFill>
              </a:rPr>
              <a:t>Table Mutante : </a:t>
            </a:r>
            <a:r>
              <a:rPr lang="fr-BE" sz="2000" dirty="0"/>
              <a:t>table en cours de modification. Pour un déclencheur, il s'agit de la table sur laquelle il est défini</a:t>
            </a:r>
          </a:p>
        </p:txBody>
      </p:sp>
    </p:spTree>
    <p:extLst>
      <p:ext uri="{BB962C8B-B14F-4D97-AF65-F5344CB8AC3E}">
        <p14:creationId xmlns:p14="http://schemas.microsoft.com/office/powerpoint/2010/main" val="1255780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2. Déclencheurs réagissant aux instructions LMD</a:t>
            </a:r>
          </a:p>
        </p:txBody>
      </p:sp>
      <p:sp>
        <p:nvSpPr>
          <p:cNvPr id="3" name="Espace réservé du contenu 2"/>
          <p:cNvSpPr>
            <a:spLocks noGrp="1"/>
          </p:cNvSpPr>
          <p:nvPr>
            <p:ph idx="1"/>
          </p:nvPr>
        </p:nvSpPr>
        <p:spPr>
          <a:xfrm>
            <a:off x="1043491" y="2051999"/>
            <a:ext cx="7020000" cy="4285006"/>
          </a:xfrm>
        </p:spPr>
        <p:txBody>
          <a:bodyPr anchor="t">
            <a:normAutofit/>
          </a:bodyPr>
          <a:lstStyle/>
          <a:p>
            <a:pPr marL="0" indent="0">
              <a:buNone/>
            </a:pPr>
            <a:r>
              <a:rPr lang="fr-BE" dirty="0"/>
              <a:t>Deux restrictions sur les commandes du bloc PL/SQL d'un déclencheur : </a:t>
            </a:r>
          </a:p>
          <a:p>
            <a:pPr indent="-342900">
              <a:buFont typeface="Wingdings" panose="05000000000000000000" pitchFamily="2" charset="2"/>
              <a:buChar char="Ø"/>
            </a:pPr>
            <a:r>
              <a:rPr lang="fr-BE" dirty="0"/>
              <a:t>Un déclencheur ne peut contenir de COMMIT ni de ROLLBACK</a:t>
            </a:r>
          </a:p>
          <a:p>
            <a:pPr marL="297180" lvl="1" indent="0">
              <a:buNone/>
            </a:pPr>
            <a:r>
              <a:rPr lang="fr-BE" dirty="0"/>
              <a:t>      Il est impossible d'exécuter une commande du LDD dans un déclencheur</a:t>
            </a:r>
          </a:p>
          <a:p>
            <a:pPr indent="-342900">
              <a:buFont typeface="Wingdings" panose="05000000000000000000" pitchFamily="2" charset="2"/>
              <a:buChar char="Ø"/>
            </a:pPr>
            <a:r>
              <a:rPr lang="fr-BE" dirty="0"/>
              <a:t>Un déclencheur  de niveau de ligne ne peut pas : </a:t>
            </a:r>
          </a:p>
          <a:p>
            <a:pPr lvl="1" indent="-342900">
              <a:buFont typeface="Courier New" panose="02070309020205020404" pitchFamily="49" charset="0"/>
              <a:buChar char="o"/>
            </a:pPr>
            <a:r>
              <a:rPr lang="fr-BE" dirty="0"/>
              <a:t>Lire ou modifier le contenu d'une table mutante</a:t>
            </a:r>
          </a:p>
          <a:p>
            <a:pPr lvl="1" indent="-342900">
              <a:buFont typeface="Courier New" panose="02070309020205020404" pitchFamily="49" charset="0"/>
              <a:buChar char="o"/>
            </a:pPr>
            <a:r>
              <a:rPr lang="fr-BE" dirty="0"/>
              <a:t>Lire ou modifier les colonnes d'une clé primaire, unique ou étrangère d'une table contraignante</a:t>
            </a:r>
          </a:p>
          <a:p>
            <a:pPr indent="-342900">
              <a:buFont typeface="Wingdings" panose="05000000000000000000" pitchFamily="2" charset="2"/>
              <a:buChar char="Ø"/>
            </a:pPr>
            <a:endParaRPr lang="fr-BE" dirty="0"/>
          </a:p>
          <a:p>
            <a:pPr marL="0" indent="0">
              <a:buNone/>
            </a:pPr>
            <a:endParaRPr lang="fr-BE" dirty="0"/>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PL/SQL – Chapitre 10 : Les déclencheurs / 2. Déclencheurs réagissant au LMD</a:t>
            </a:r>
          </a:p>
        </p:txBody>
      </p:sp>
      <p:sp>
        <p:nvSpPr>
          <p:cNvPr id="4" name="Flèche droite 3"/>
          <p:cNvSpPr/>
          <p:nvPr/>
        </p:nvSpPr>
        <p:spPr>
          <a:xfrm>
            <a:off x="1435395" y="3744000"/>
            <a:ext cx="340242" cy="202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ZoneTexte 5"/>
          <p:cNvSpPr txBox="1"/>
          <p:nvPr/>
        </p:nvSpPr>
        <p:spPr>
          <a:xfrm>
            <a:off x="1978926" y="4456354"/>
            <a:ext cx="6678184" cy="769441"/>
          </a:xfrm>
          <a:prstGeom prst="rect">
            <a:avLst/>
          </a:prstGeom>
          <a:solidFill>
            <a:schemeClr val="accent2">
              <a:lumMod val="40000"/>
              <a:lumOff val="60000"/>
            </a:schemeClr>
          </a:solidFill>
          <a:ln>
            <a:solidFill>
              <a:schemeClr val="accent2">
                <a:lumMod val="50000"/>
              </a:schemeClr>
            </a:solidFill>
          </a:ln>
        </p:spPr>
        <p:txBody>
          <a:bodyPr wrap="square" rtlCol="0">
            <a:spAutoFit/>
          </a:bodyPr>
          <a:lstStyle/>
          <a:p>
            <a:r>
              <a:rPr lang="fr-BE" sz="2400" b="1" dirty="0">
                <a:ln w="10541" cmpd="sng">
                  <a:solidFill>
                    <a:schemeClr val="accent2">
                      <a:lumMod val="50000"/>
                    </a:schemeClr>
                  </a:solidFill>
                  <a:prstDash val="solid"/>
                </a:ln>
                <a:gradFill>
                  <a:gsLst>
                    <a:gs pos="0">
                      <a:schemeClr val="accent2">
                        <a:lumMod val="40000"/>
                        <a:lumOff val="60000"/>
                      </a:schemeClr>
                    </a:gs>
                    <a:gs pos="9000">
                      <a:schemeClr val="accent2">
                        <a:lumMod val="60000"/>
                        <a:lumOff val="40000"/>
                      </a:schemeClr>
                    </a:gs>
                    <a:gs pos="50000">
                      <a:schemeClr val="accent2">
                        <a:lumMod val="50000"/>
                      </a:schemeClr>
                    </a:gs>
                    <a:gs pos="79000">
                      <a:schemeClr val="accent2">
                        <a:lumMod val="60000"/>
                        <a:lumOff val="40000"/>
                      </a:schemeClr>
                    </a:gs>
                    <a:gs pos="100000">
                      <a:schemeClr val="accent2">
                        <a:lumMod val="40000"/>
                        <a:lumOff val="60000"/>
                      </a:schemeClr>
                    </a:gs>
                  </a:gsLst>
                  <a:lin ang="5400000"/>
                </a:gradFill>
              </a:rPr>
              <a:t>Table contraignante : </a:t>
            </a:r>
            <a:r>
              <a:rPr lang="fr-BE" sz="2000" dirty="0"/>
              <a:t>table qui peut éventuellement être accédée en lecture afin de vérifier une contrainte de référence</a:t>
            </a:r>
          </a:p>
        </p:txBody>
      </p:sp>
    </p:spTree>
    <p:extLst>
      <p:ext uri="{BB962C8B-B14F-4D97-AF65-F5344CB8AC3E}">
        <p14:creationId xmlns:p14="http://schemas.microsoft.com/office/powerpoint/2010/main" val="4203529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2. Déclencheurs réagissant aux instructions LMD</a:t>
            </a:r>
          </a:p>
        </p:txBody>
      </p:sp>
      <p:sp>
        <p:nvSpPr>
          <p:cNvPr id="3" name="Espace réservé du contenu 2"/>
          <p:cNvSpPr>
            <a:spLocks noGrp="1"/>
          </p:cNvSpPr>
          <p:nvPr>
            <p:ph idx="1"/>
          </p:nvPr>
        </p:nvSpPr>
        <p:spPr>
          <a:xfrm>
            <a:off x="1043491" y="2051999"/>
            <a:ext cx="7020000" cy="4285006"/>
          </a:xfrm>
        </p:spPr>
        <p:txBody>
          <a:bodyPr anchor="t">
            <a:normAutofit fontScale="70000" lnSpcReduction="20000"/>
          </a:bodyPr>
          <a:lstStyle/>
          <a:p>
            <a:pPr marL="0" indent="0">
              <a:buNone/>
            </a:pPr>
            <a:r>
              <a:rPr lang="fr-BE" sz="3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2.1 Contrainte dynamique</a:t>
            </a:r>
            <a:endParaRPr lang="fr-BE" sz="3400" dirty="0"/>
          </a:p>
          <a:p>
            <a:pPr marL="0" indent="0">
              <a:buNone/>
            </a:pPr>
            <a:r>
              <a:rPr lang="fr-BE" dirty="0"/>
              <a:t>Exemple 1 : le salaire ne peut diminuer : </a:t>
            </a:r>
          </a:p>
          <a:p>
            <a:pPr marL="0" indent="0">
              <a:buNone/>
            </a:pPr>
            <a:endParaRPr lang="fr-BE" dirty="0"/>
          </a:p>
          <a:p>
            <a:pPr marL="0" indent="0">
              <a:buNone/>
            </a:pPr>
            <a:r>
              <a:rPr lang="fr-BE" b="1" dirty="0">
                <a:latin typeface="Courier New" panose="02070309020205020404" pitchFamily="49" charset="0"/>
                <a:cs typeface="Courier New" panose="02070309020205020404" pitchFamily="49" charset="0"/>
              </a:rPr>
              <a:t>CREATE</a:t>
            </a:r>
            <a:r>
              <a:rPr lang="fr-BE" dirty="0">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TRIGGER</a:t>
            </a: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upd_salaire_personnel</a:t>
            </a:r>
            <a:endParaRPr lang="fr-BE" dirty="0">
              <a:latin typeface="Courier New" panose="02070309020205020404" pitchFamily="49" charset="0"/>
              <a:cs typeface="Courier New" panose="02070309020205020404" pitchFamily="49" charset="0"/>
            </a:endParaRPr>
          </a:p>
          <a:p>
            <a:pPr marL="0" indent="0">
              <a:buNone/>
            </a:pPr>
            <a:r>
              <a:rPr lang="fr-BE" b="1" dirty="0">
                <a:latin typeface="Courier New" panose="02070309020205020404" pitchFamily="49" charset="0"/>
                <a:cs typeface="Courier New" panose="02070309020205020404" pitchFamily="49" charset="0"/>
              </a:rPr>
              <a:t>BEFORE</a:t>
            </a:r>
            <a:r>
              <a:rPr lang="fr-BE" dirty="0">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UPDATE</a:t>
            </a:r>
            <a:r>
              <a:rPr lang="fr-BE" dirty="0">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OF</a:t>
            </a:r>
            <a:r>
              <a:rPr lang="fr-BE" dirty="0">
                <a:latin typeface="Courier New" panose="02070309020205020404" pitchFamily="49" charset="0"/>
                <a:cs typeface="Courier New" panose="02070309020205020404" pitchFamily="49" charset="0"/>
              </a:rPr>
              <a:t> sal </a:t>
            </a:r>
            <a:r>
              <a:rPr lang="fr-BE" b="1" dirty="0">
                <a:latin typeface="Courier New" panose="02070309020205020404" pitchFamily="49" charset="0"/>
                <a:cs typeface="Courier New" panose="02070309020205020404" pitchFamily="49" charset="0"/>
              </a:rPr>
              <a:t>ON</a:t>
            </a: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Emp</a:t>
            </a:r>
            <a:endParaRPr lang="fr-BE" dirty="0">
              <a:latin typeface="Courier New" panose="02070309020205020404" pitchFamily="49" charset="0"/>
              <a:cs typeface="Courier New" panose="02070309020205020404" pitchFamily="49" charset="0"/>
            </a:endParaRPr>
          </a:p>
          <a:p>
            <a:pPr marL="0" indent="0">
              <a:buNone/>
            </a:pPr>
            <a:r>
              <a:rPr lang="fr-BE" b="1" dirty="0">
                <a:latin typeface="Courier New" panose="02070309020205020404" pitchFamily="49" charset="0"/>
                <a:cs typeface="Courier New" panose="02070309020205020404" pitchFamily="49" charset="0"/>
              </a:rPr>
              <a:t>FOR EACH ROW</a:t>
            </a:r>
          </a:p>
          <a:p>
            <a:pPr marL="0" indent="0">
              <a:buNone/>
            </a:pPr>
            <a:r>
              <a:rPr lang="fr-BE" b="1" dirty="0">
                <a:latin typeface="Courier New" panose="02070309020205020404" pitchFamily="49" charset="0"/>
                <a:cs typeface="Courier New" panose="02070309020205020404" pitchFamily="49" charset="0"/>
              </a:rPr>
              <a:t>WHEN </a:t>
            </a:r>
            <a:r>
              <a:rPr lang="fr-BE" dirty="0">
                <a:latin typeface="Courier New" panose="02070309020205020404" pitchFamily="49" charset="0"/>
                <a:cs typeface="Courier New" panose="02070309020205020404" pitchFamily="49" charset="0"/>
              </a:rPr>
              <a:t>(</a:t>
            </a:r>
            <a:r>
              <a:rPr lang="fr-BE" b="1" dirty="0" err="1">
                <a:latin typeface="Courier New" panose="02070309020205020404" pitchFamily="49" charset="0"/>
                <a:cs typeface="Courier New" panose="02070309020205020404" pitchFamily="49" charset="0"/>
              </a:rPr>
              <a:t>OLD</a:t>
            </a:r>
            <a:r>
              <a:rPr lang="fr-BE" dirty="0" err="1">
                <a:latin typeface="Courier New" panose="02070309020205020404" pitchFamily="49" charset="0"/>
                <a:cs typeface="Courier New" panose="02070309020205020404" pitchFamily="49" charset="0"/>
              </a:rPr>
              <a:t>.sal</a:t>
            </a:r>
            <a:r>
              <a:rPr lang="fr-BE" dirty="0">
                <a:latin typeface="Courier New" panose="02070309020205020404" pitchFamily="49" charset="0"/>
                <a:cs typeface="Courier New" panose="02070309020205020404" pitchFamily="49" charset="0"/>
              </a:rPr>
              <a:t> &gt; </a:t>
            </a:r>
            <a:r>
              <a:rPr lang="fr-BE" b="1" dirty="0" err="1">
                <a:latin typeface="Courier New" panose="02070309020205020404" pitchFamily="49" charset="0"/>
                <a:cs typeface="Courier New" panose="02070309020205020404" pitchFamily="49" charset="0"/>
              </a:rPr>
              <a:t>NEW</a:t>
            </a:r>
            <a:r>
              <a:rPr lang="fr-BE" dirty="0" err="1">
                <a:latin typeface="Courier New" panose="02070309020205020404" pitchFamily="49" charset="0"/>
                <a:cs typeface="Courier New" panose="02070309020205020404" pitchFamily="49" charset="0"/>
              </a:rPr>
              <a:t>.sal</a:t>
            </a:r>
            <a:r>
              <a:rPr lang="fr-BE"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DECLARE</a:t>
            </a:r>
          </a:p>
          <a:p>
            <a:pPr marL="0" indent="0">
              <a:buNone/>
            </a:pP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salaire_diminue</a:t>
            </a:r>
            <a:r>
              <a:rPr lang="fr-BE" dirty="0">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EXCEPTION</a:t>
            </a:r>
            <a:r>
              <a:rPr lang="fr-BE"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BEGIN</a:t>
            </a:r>
          </a:p>
          <a:p>
            <a:pPr marL="0" indent="0">
              <a:buNone/>
            </a:pPr>
            <a:r>
              <a:rPr lang="fr-BE" dirty="0">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RAISE</a:t>
            </a: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salaire_diminue</a:t>
            </a:r>
            <a:r>
              <a:rPr lang="fr-BE"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EXCEPTION</a:t>
            </a:r>
          </a:p>
          <a:p>
            <a:pPr marL="0" indent="0">
              <a:buNone/>
            </a:pPr>
            <a:r>
              <a:rPr lang="fr-BE" dirty="0">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WHEN</a:t>
            </a: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salaire_diminue</a:t>
            </a:r>
            <a:r>
              <a:rPr lang="fr-BE" dirty="0">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THEN</a:t>
            </a:r>
          </a:p>
          <a:p>
            <a:pPr marL="0" indent="0">
              <a:buNone/>
            </a:pP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raise_application_error</a:t>
            </a:r>
            <a:r>
              <a:rPr lang="fr-BE" dirty="0">
                <a:latin typeface="Courier New" panose="02070309020205020404" pitchFamily="49" charset="0"/>
                <a:cs typeface="Courier New" panose="02070309020205020404" pitchFamily="49" charset="0"/>
              </a:rPr>
              <a:t> (-20001, </a:t>
            </a:r>
          </a:p>
          <a:p>
            <a:pPr marL="0" indent="0">
              <a:buNone/>
            </a:pPr>
            <a:r>
              <a:rPr lang="fr-BE" dirty="0">
                <a:latin typeface="Courier New" panose="02070309020205020404" pitchFamily="49" charset="0"/>
                <a:cs typeface="Courier New" panose="02070309020205020404" pitchFamily="49" charset="0"/>
              </a:rPr>
              <a:t>           'Le salaire ne peut diminuer');</a:t>
            </a:r>
          </a:p>
          <a:p>
            <a:pPr marL="0" indent="0">
              <a:buNone/>
            </a:pPr>
            <a:r>
              <a:rPr lang="fr-BE" b="1" dirty="0">
                <a:latin typeface="Courier New" panose="02070309020205020404" pitchFamily="49" charset="0"/>
                <a:cs typeface="Courier New" panose="02070309020205020404" pitchFamily="49" charset="0"/>
              </a:rPr>
              <a:t>END</a:t>
            </a:r>
            <a:r>
              <a:rPr lang="fr-BE" dirty="0">
                <a:latin typeface="Courier New" panose="02070309020205020404" pitchFamily="49" charset="0"/>
                <a:cs typeface="Courier New" panose="02070309020205020404" pitchFamily="49" charset="0"/>
              </a:rPr>
              <a:t>;</a:t>
            </a:r>
            <a:endParaRPr lang="fr-BE" dirty="0"/>
          </a:p>
        </p:txBody>
      </p:sp>
      <p:sp>
        <p:nvSpPr>
          <p:cNvPr id="5" name="Espace réservé du pied de page 4"/>
          <p:cNvSpPr>
            <a:spLocks noGrp="1"/>
          </p:cNvSpPr>
          <p:nvPr>
            <p:ph type="ftr" sz="quarter" idx="11"/>
          </p:nvPr>
        </p:nvSpPr>
        <p:spPr/>
        <p:txBody>
          <a:bodyPr/>
          <a:lstStyle/>
          <a:p>
            <a:r>
              <a:rPr lang="fr-BE" dirty="0"/>
              <a:t>SGBD – PL/SQL – Chapitre 10 : Les déclencheurs / 2. Déclencheurs réagissant au LMD</a:t>
            </a:r>
          </a:p>
        </p:txBody>
      </p:sp>
    </p:spTree>
    <p:extLst>
      <p:ext uri="{BB962C8B-B14F-4D97-AF65-F5344CB8AC3E}">
        <p14:creationId xmlns:p14="http://schemas.microsoft.com/office/powerpoint/2010/main" val="3694483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2. Déclencheurs réagissant aux instructions LMD</a:t>
            </a:r>
          </a:p>
        </p:txBody>
      </p:sp>
      <p:sp>
        <p:nvSpPr>
          <p:cNvPr id="3" name="Espace réservé du contenu 2"/>
          <p:cNvSpPr>
            <a:spLocks noGrp="1"/>
          </p:cNvSpPr>
          <p:nvPr>
            <p:ph idx="1"/>
          </p:nvPr>
        </p:nvSpPr>
        <p:spPr>
          <a:xfrm>
            <a:off x="1043491" y="2051999"/>
            <a:ext cx="7020000" cy="4285006"/>
          </a:xfrm>
        </p:spPr>
        <p:txBody>
          <a:bodyPr anchor="t">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2.1 Contrainte dynamique</a:t>
            </a:r>
            <a:endParaRPr lang="fr-BE" dirty="0"/>
          </a:p>
          <a:p>
            <a:pPr marL="0" indent="0">
              <a:buNone/>
            </a:pPr>
            <a:r>
              <a:rPr lang="fr-BE" sz="1700" dirty="0"/>
              <a:t>Exemple 2 : la date de naissance doit être inférieure ou égale à la date du jour</a:t>
            </a:r>
          </a:p>
          <a:p>
            <a:pPr marL="0" indent="0">
              <a:buNone/>
            </a:pPr>
            <a:r>
              <a:rPr lang="fr-BE" sz="1700" dirty="0"/>
              <a:t>Si on souhaite le faire au moyen d'une contrainte : </a:t>
            </a:r>
          </a:p>
          <a:p>
            <a:pPr marL="0" indent="0">
              <a:buNone/>
            </a:pPr>
            <a:endParaRPr lang="fr-BE" sz="1700" dirty="0"/>
          </a:p>
          <a:p>
            <a:pPr>
              <a:buFont typeface="Arial" charset="0"/>
              <a:buNone/>
            </a:pPr>
            <a:r>
              <a:rPr lang="fr-BE" altLang="fr-FR" sz="1700" b="1" dirty="0">
                <a:latin typeface="Courier New" panose="02070309020205020404" pitchFamily="49" charset="0"/>
                <a:cs typeface="Courier New" panose="02070309020205020404" pitchFamily="49" charset="0"/>
              </a:rPr>
              <a:t>ALTER TABLE </a:t>
            </a:r>
            <a:r>
              <a:rPr lang="fr-BE" altLang="fr-FR" sz="1700" b="1" dirty="0" err="1">
                <a:latin typeface="Courier New" panose="02070309020205020404" pitchFamily="49" charset="0"/>
                <a:cs typeface="Courier New" panose="02070309020205020404" pitchFamily="49" charset="0"/>
              </a:rPr>
              <a:t>employes</a:t>
            </a:r>
            <a:r>
              <a:rPr lang="fr-BE" altLang="fr-FR" sz="1700" b="1" dirty="0">
                <a:latin typeface="Courier New" panose="02070309020205020404" pitchFamily="49" charset="0"/>
                <a:cs typeface="Courier New" panose="02070309020205020404" pitchFamily="49" charset="0"/>
              </a:rPr>
              <a:t> ADD CONSTRAINT </a:t>
            </a:r>
            <a:r>
              <a:rPr lang="fr-BE" altLang="fr-FR" sz="1700" b="1" dirty="0" err="1">
                <a:latin typeface="Courier New" panose="02070309020205020404" pitchFamily="49" charset="0"/>
                <a:cs typeface="Courier New" panose="02070309020205020404" pitchFamily="49" charset="0"/>
              </a:rPr>
              <a:t>CheckDateNaiss</a:t>
            </a:r>
            <a:r>
              <a:rPr lang="fr-BE" altLang="fr-FR" sz="1700" b="1" dirty="0">
                <a:latin typeface="Courier New" panose="02070309020205020404" pitchFamily="49" charset="0"/>
                <a:cs typeface="Courier New" panose="02070309020205020404" pitchFamily="49" charset="0"/>
              </a:rPr>
              <a:t>  </a:t>
            </a:r>
          </a:p>
          <a:p>
            <a:pPr>
              <a:buFont typeface="Arial" charset="0"/>
              <a:buNone/>
            </a:pPr>
            <a:r>
              <a:rPr lang="fr-BE" altLang="fr-FR" sz="1700" b="1" dirty="0">
                <a:latin typeface="Courier New" panose="02070309020205020404" pitchFamily="49" charset="0"/>
                <a:cs typeface="Courier New" panose="02070309020205020404" pitchFamily="49" charset="0"/>
              </a:rPr>
              <a:t>    CHECK (</a:t>
            </a:r>
            <a:r>
              <a:rPr lang="fr-BE" altLang="fr-FR" sz="1700" b="1" dirty="0" err="1">
                <a:latin typeface="Courier New" panose="02070309020205020404" pitchFamily="49" charset="0"/>
                <a:cs typeface="Courier New" panose="02070309020205020404" pitchFamily="49" charset="0"/>
              </a:rPr>
              <a:t>datenais</a:t>
            </a:r>
            <a:r>
              <a:rPr lang="fr-BE" altLang="fr-FR" sz="1700" b="1" dirty="0">
                <a:latin typeface="Courier New" panose="02070309020205020404" pitchFamily="49" charset="0"/>
                <a:cs typeface="Courier New" panose="02070309020205020404" pitchFamily="49" charset="0"/>
              </a:rPr>
              <a:t> &lt;= CURRENT_DATE);</a:t>
            </a:r>
          </a:p>
          <a:p>
            <a:pPr>
              <a:buFont typeface="Arial" charset="0"/>
              <a:buNone/>
            </a:pPr>
            <a:r>
              <a:rPr lang="fr-BE" altLang="fr-FR" sz="1700" b="1" dirty="0"/>
              <a:t> </a:t>
            </a:r>
            <a:r>
              <a:rPr lang="fr-BE" altLang="fr-FR" sz="1700" b="1" dirty="0">
                <a:solidFill>
                  <a:srgbClr val="FF0000"/>
                </a:solidFill>
              </a:rPr>
              <a:t>Erreur SQL : ORA-02436: variable de date ou système mal indiquée dans contrainte CHECK</a:t>
            </a:r>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PL/SQL – Chapitre 10 : Les déclencheurs / 2. Déclencheurs réagissant au LMD</a:t>
            </a:r>
          </a:p>
        </p:txBody>
      </p:sp>
    </p:spTree>
    <p:extLst>
      <p:ext uri="{BB962C8B-B14F-4D97-AF65-F5344CB8AC3E}">
        <p14:creationId xmlns:p14="http://schemas.microsoft.com/office/powerpoint/2010/main" val="135734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2. Déclencheurs réagissant aux instructions LMD</a:t>
            </a:r>
          </a:p>
        </p:txBody>
      </p:sp>
      <p:sp>
        <p:nvSpPr>
          <p:cNvPr id="3" name="Espace réservé du contenu 2"/>
          <p:cNvSpPr>
            <a:spLocks noGrp="1"/>
          </p:cNvSpPr>
          <p:nvPr>
            <p:ph idx="1"/>
          </p:nvPr>
        </p:nvSpPr>
        <p:spPr>
          <a:xfrm>
            <a:off x="1043491" y="2051999"/>
            <a:ext cx="7020000" cy="4487024"/>
          </a:xfrm>
        </p:spPr>
        <p:txBody>
          <a:bodyPr anchor="t">
            <a:normAutofit fontScale="77500" lnSpcReduction="20000"/>
          </a:bodyPr>
          <a:lstStyle/>
          <a:p>
            <a:pPr marL="0" indent="0">
              <a:buNone/>
            </a:pPr>
            <a:r>
              <a:rPr lang="fr-BE"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2.1 </a:t>
            </a:r>
            <a:r>
              <a:rPr lang="fr-BE" sz="31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Contrainte</a:t>
            </a:r>
            <a:r>
              <a:rPr lang="fr-BE"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dynamique</a:t>
            </a:r>
            <a:endParaRPr lang="fr-BE" sz="2800" dirty="0"/>
          </a:p>
          <a:p>
            <a:pPr marL="0" indent="0">
              <a:buNone/>
            </a:pPr>
            <a:r>
              <a:rPr lang="fr-BE" sz="2000" dirty="0"/>
              <a:t>Exemple 2 : la date de naissance doit être inférieure ou égale à la date du jour</a:t>
            </a:r>
          </a:p>
          <a:p>
            <a:pPr marL="0" indent="0">
              <a:buNone/>
            </a:pPr>
            <a:r>
              <a:rPr lang="fr-BE" sz="2000" dirty="0"/>
              <a:t>=&gt; utiliser un déclencheur</a:t>
            </a:r>
          </a:p>
          <a:p>
            <a:pPr>
              <a:buFont typeface="Arial" charset="0"/>
              <a:buNone/>
            </a:pPr>
            <a:endParaRPr lang="en-GB" altLang="fr-FR" sz="12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1800" b="1" dirty="0">
                <a:latin typeface="Courier New" panose="02070309020205020404" pitchFamily="49" charset="0"/>
                <a:ea typeface="Verdana" pitchFamily="34" charset="0"/>
                <a:cs typeface="Courier New" panose="02070309020205020404" pitchFamily="49" charset="0"/>
              </a:rPr>
              <a:t>CREATE OR REPLACE TRIGGER </a:t>
            </a:r>
            <a:r>
              <a:rPr lang="en-GB" altLang="fr-FR" sz="1800" b="1" dirty="0" err="1">
                <a:latin typeface="Courier New" panose="02070309020205020404" pitchFamily="49" charset="0"/>
                <a:ea typeface="Verdana" pitchFamily="34" charset="0"/>
                <a:cs typeface="Courier New" panose="02070309020205020404" pitchFamily="49" charset="0"/>
              </a:rPr>
              <a:t>EmployesDatenais</a:t>
            </a:r>
            <a:endParaRPr lang="fr-BE" altLang="fr-FR" sz="18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1800" b="1" dirty="0">
                <a:latin typeface="Courier New" panose="02070309020205020404" pitchFamily="49" charset="0"/>
                <a:ea typeface="Verdana" pitchFamily="34" charset="0"/>
                <a:cs typeface="Courier New" panose="02070309020205020404" pitchFamily="49" charset="0"/>
              </a:rPr>
              <a:t>BEFORE INSERT OR UPDATE OF </a:t>
            </a:r>
            <a:r>
              <a:rPr lang="en-GB" altLang="fr-FR" sz="1800" b="1" dirty="0" err="1">
                <a:latin typeface="Courier New" panose="02070309020205020404" pitchFamily="49" charset="0"/>
                <a:ea typeface="Verdana" pitchFamily="34" charset="0"/>
                <a:cs typeface="Courier New" panose="02070309020205020404" pitchFamily="49" charset="0"/>
              </a:rPr>
              <a:t>datenais</a:t>
            </a:r>
            <a:r>
              <a:rPr lang="en-GB" altLang="fr-FR" sz="1800" b="1" dirty="0">
                <a:latin typeface="Courier New" panose="02070309020205020404" pitchFamily="49" charset="0"/>
                <a:ea typeface="Verdana" pitchFamily="34" charset="0"/>
                <a:cs typeface="Courier New" panose="02070309020205020404" pitchFamily="49" charset="0"/>
              </a:rPr>
              <a:t> ON </a:t>
            </a:r>
            <a:r>
              <a:rPr lang="en-GB" altLang="fr-FR" sz="1800" b="1" dirty="0" err="1">
                <a:latin typeface="Courier New" panose="02070309020205020404" pitchFamily="49" charset="0"/>
                <a:ea typeface="Verdana" pitchFamily="34" charset="0"/>
                <a:cs typeface="Courier New" panose="02070309020205020404" pitchFamily="49" charset="0"/>
              </a:rPr>
              <a:t>employes</a:t>
            </a:r>
            <a:endParaRPr lang="fr-BE" altLang="fr-FR" sz="18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1800" b="1" dirty="0">
                <a:solidFill>
                  <a:srgbClr val="FF0000"/>
                </a:solidFill>
                <a:latin typeface="Courier New" panose="02070309020205020404" pitchFamily="49" charset="0"/>
                <a:ea typeface="Verdana" pitchFamily="34" charset="0"/>
                <a:cs typeface="Courier New" panose="02070309020205020404" pitchFamily="49" charset="0"/>
              </a:rPr>
              <a:t>FOR EACH ROW</a:t>
            </a:r>
            <a:endParaRPr lang="fr-BE" altLang="fr-FR" sz="1800" b="1" dirty="0">
              <a:solidFill>
                <a:srgbClr val="FF0000"/>
              </a:solidFill>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1800" b="1" dirty="0">
                <a:latin typeface="Courier New" panose="02070309020205020404" pitchFamily="49" charset="0"/>
                <a:ea typeface="Verdana" pitchFamily="34" charset="0"/>
                <a:cs typeface="Courier New" panose="02070309020205020404" pitchFamily="49" charset="0"/>
              </a:rPr>
              <a:t>DECLARE</a:t>
            </a:r>
            <a:endParaRPr lang="fr-BE" altLang="fr-FR" sz="18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1800" b="1" dirty="0">
                <a:latin typeface="Courier New" panose="02070309020205020404" pitchFamily="49" charset="0"/>
                <a:ea typeface="Verdana" pitchFamily="34" charset="0"/>
                <a:cs typeface="Courier New" panose="02070309020205020404" pitchFamily="49" charset="0"/>
              </a:rPr>
              <a:t>  </a:t>
            </a:r>
            <a:r>
              <a:rPr lang="en-GB" altLang="fr-FR" sz="1800" b="1" dirty="0" err="1">
                <a:latin typeface="Courier New" panose="02070309020205020404" pitchFamily="49" charset="0"/>
                <a:ea typeface="Verdana" pitchFamily="34" charset="0"/>
                <a:cs typeface="Courier New" panose="02070309020205020404" pitchFamily="49" charset="0"/>
              </a:rPr>
              <a:t>ExcDatenais</a:t>
            </a:r>
            <a:r>
              <a:rPr lang="en-GB" altLang="fr-FR" sz="1800" b="1" dirty="0">
                <a:latin typeface="Courier New" panose="02070309020205020404" pitchFamily="49" charset="0"/>
                <a:ea typeface="Verdana" pitchFamily="34" charset="0"/>
                <a:cs typeface="Courier New" panose="02070309020205020404" pitchFamily="49" charset="0"/>
              </a:rPr>
              <a:t> EXCEPTION;</a:t>
            </a:r>
            <a:endParaRPr lang="fr-BE" altLang="fr-FR" sz="18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1800" b="1" dirty="0">
                <a:latin typeface="Courier New" panose="02070309020205020404" pitchFamily="49" charset="0"/>
                <a:ea typeface="Verdana" pitchFamily="34" charset="0"/>
                <a:cs typeface="Courier New" panose="02070309020205020404" pitchFamily="49" charset="0"/>
              </a:rPr>
              <a:t>BEGIN</a:t>
            </a:r>
            <a:endParaRPr lang="fr-BE" altLang="fr-FR" sz="18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1800" b="1" dirty="0">
                <a:latin typeface="Courier New" panose="02070309020205020404" pitchFamily="49" charset="0"/>
                <a:ea typeface="Verdana" pitchFamily="34" charset="0"/>
                <a:cs typeface="Courier New" panose="02070309020205020404" pitchFamily="49" charset="0"/>
              </a:rPr>
              <a:t>  IF  TRUNC(:</a:t>
            </a:r>
            <a:r>
              <a:rPr lang="en-GB" altLang="fr-FR" sz="1800" b="1" dirty="0" err="1">
                <a:latin typeface="Courier New" panose="02070309020205020404" pitchFamily="49" charset="0"/>
                <a:ea typeface="Verdana" pitchFamily="34" charset="0"/>
                <a:cs typeface="Courier New" panose="02070309020205020404" pitchFamily="49" charset="0"/>
              </a:rPr>
              <a:t>NEW.datenais</a:t>
            </a:r>
            <a:r>
              <a:rPr lang="en-GB" altLang="fr-FR" sz="1800" b="1" dirty="0">
                <a:latin typeface="Courier New" panose="02070309020205020404" pitchFamily="49" charset="0"/>
                <a:ea typeface="Verdana" pitchFamily="34" charset="0"/>
                <a:cs typeface="Courier New" panose="02070309020205020404" pitchFamily="49" charset="0"/>
              </a:rPr>
              <a:t>) &gt; TRUNC(</a:t>
            </a:r>
            <a:r>
              <a:rPr lang="en-GB" altLang="fr-FR" sz="1800" b="1" dirty="0">
                <a:solidFill>
                  <a:srgbClr val="FF0000"/>
                </a:solidFill>
                <a:latin typeface="Courier New" panose="02070309020205020404" pitchFamily="49" charset="0"/>
                <a:ea typeface="Verdana" pitchFamily="34" charset="0"/>
                <a:cs typeface="Courier New" panose="02070309020205020404" pitchFamily="49" charset="0"/>
              </a:rPr>
              <a:t>CURRENT_DATE</a:t>
            </a:r>
            <a:r>
              <a:rPr lang="en-GB" altLang="fr-FR" sz="1800" b="1" dirty="0">
                <a:latin typeface="Courier New" panose="02070309020205020404" pitchFamily="49" charset="0"/>
                <a:ea typeface="Verdana" pitchFamily="34" charset="0"/>
                <a:cs typeface="Courier New" panose="02070309020205020404" pitchFamily="49" charset="0"/>
              </a:rPr>
              <a:t>)</a:t>
            </a:r>
            <a:r>
              <a:rPr lang="fr-BE" altLang="fr-FR" sz="1800" b="1" dirty="0">
                <a:latin typeface="Courier New" panose="02070309020205020404" pitchFamily="49" charset="0"/>
                <a:ea typeface="Verdana" pitchFamily="34" charset="0"/>
                <a:cs typeface="Courier New" panose="02070309020205020404" pitchFamily="49" charset="0"/>
              </a:rPr>
              <a:t>   </a:t>
            </a:r>
            <a:r>
              <a:rPr lang="en-GB" altLang="fr-FR" sz="1800" b="1" dirty="0">
                <a:latin typeface="Courier New" panose="02070309020205020404" pitchFamily="49" charset="0"/>
                <a:ea typeface="Verdana" pitchFamily="34" charset="0"/>
                <a:cs typeface="Courier New" panose="02070309020205020404" pitchFamily="49" charset="0"/>
              </a:rPr>
              <a:t> </a:t>
            </a:r>
          </a:p>
          <a:p>
            <a:pPr>
              <a:buFont typeface="Arial" charset="0"/>
              <a:buNone/>
            </a:pPr>
            <a:r>
              <a:rPr lang="en-GB" altLang="fr-FR" sz="1800" b="1" dirty="0">
                <a:latin typeface="Courier New" panose="02070309020205020404" pitchFamily="49" charset="0"/>
                <a:ea typeface="Verdana" pitchFamily="34" charset="0"/>
                <a:cs typeface="Courier New" panose="02070309020205020404" pitchFamily="49" charset="0"/>
              </a:rPr>
              <a:t>              THEN RAISE </a:t>
            </a:r>
            <a:r>
              <a:rPr lang="en-GB" altLang="fr-FR" sz="1800" b="1" dirty="0" err="1">
                <a:latin typeface="Courier New" panose="02070309020205020404" pitchFamily="49" charset="0"/>
                <a:ea typeface="Verdana" pitchFamily="34" charset="0"/>
                <a:cs typeface="Courier New" panose="02070309020205020404" pitchFamily="49" charset="0"/>
              </a:rPr>
              <a:t>ExcDatenais</a:t>
            </a:r>
            <a:r>
              <a:rPr lang="en-GB" altLang="fr-FR" sz="1800" b="1" dirty="0">
                <a:latin typeface="Courier New" panose="02070309020205020404" pitchFamily="49" charset="0"/>
                <a:ea typeface="Verdana" pitchFamily="34" charset="0"/>
                <a:cs typeface="Courier New" panose="02070309020205020404" pitchFamily="49" charset="0"/>
              </a:rPr>
              <a:t>;</a:t>
            </a:r>
          </a:p>
          <a:p>
            <a:pPr>
              <a:buFont typeface="Arial" charset="0"/>
              <a:buNone/>
            </a:pPr>
            <a:r>
              <a:rPr lang="en-GB" altLang="fr-FR" sz="1800" b="1" dirty="0">
                <a:latin typeface="Courier New" panose="02070309020205020404" pitchFamily="49" charset="0"/>
                <a:ea typeface="Verdana" pitchFamily="34" charset="0"/>
                <a:cs typeface="Courier New" panose="02070309020205020404" pitchFamily="49" charset="0"/>
              </a:rPr>
              <a:t>  END IF;	   </a:t>
            </a:r>
            <a:endParaRPr lang="fr-BE" altLang="fr-FR" sz="18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fr-BE" altLang="fr-FR" sz="1800" b="1" dirty="0">
                <a:latin typeface="Courier New" panose="02070309020205020404" pitchFamily="49" charset="0"/>
                <a:ea typeface="Verdana" pitchFamily="34" charset="0"/>
                <a:cs typeface="Courier New" panose="02070309020205020404" pitchFamily="49" charset="0"/>
              </a:rPr>
              <a:t>EXCEPTION</a:t>
            </a:r>
          </a:p>
          <a:p>
            <a:pPr>
              <a:buFont typeface="Arial" charset="0"/>
              <a:buNone/>
            </a:pPr>
            <a:r>
              <a:rPr lang="fr-BE" altLang="fr-FR" sz="1800" b="1" dirty="0">
                <a:latin typeface="Courier New" panose="02070309020205020404" pitchFamily="49" charset="0"/>
                <a:ea typeface="Verdana" pitchFamily="34" charset="0"/>
                <a:cs typeface="Courier New" panose="02070309020205020404" pitchFamily="49" charset="0"/>
              </a:rPr>
              <a:t>  WHEN </a:t>
            </a:r>
            <a:r>
              <a:rPr lang="fr-BE" altLang="fr-FR" sz="1800" b="1" dirty="0" err="1">
                <a:latin typeface="Courier New" panose="02070309020205020404" pitchFamily="49" charset="0"/>
                <a:ea typeface="Verdana" pitchFamily="34" charset="0"/>
                <a:cs typeface="Courier New" panose="02070309020205020404" pitchFamily="49" charset="0"/>
              </a:rPr>
              <a:t>ExcDatenais</a:t>
            </a:r>
            <a:r>
              <a:rPr lang="fr-BE" altLang="fr-FR" sz="1800" b="1" dirty="0">
                <a:latin typeface="Courier New" panose="02070309020205020404" pitchFamily="49" charset="0"/>
                <a:ea typeface="Verdana" pitchFamily="34" charset="0"/>
                <a:cs typeface="Courier New" panose="02070309020205020404" pitchFamily="49" charset="0"/>
              </a:rPr>
              <a:t> THEN RAISE_APPLICATION_ERROR </a:t>
            </a:r>
          </a:p>
          <a:p>
            <a:pPr>
              <a:buFont typeface="Arial" charset="0"/>
              <a:buNone/>
            </a:pPr>
            <a:r>
              <a:rPr lang="fr-BE" altLang="fr-FR" sz="1800" b="1" dirty="0">
                <a:latin typeface="Courier New" panose="02070309020205020404" pitchFamily="49" charset="0"/>
                <a:ea typeface="Verdana" pitchFamily="34" charset="0"/>
                <a:cs typeface="Courier New" panose="02070309020205020404" pitchFamily="49" charset="0"/>
              </a:rPr>
              <a:t>    ('-20001','La date de naissance '|| :</a:t>
            </a:r>
            <a:r>
              <a:rPr lang="fr-BE" altLang="fr-FR" sz="1800" b="1" dirty="0" err="1">
                <a:latin typeface="Courier New" panose="02070309020205020404" pitchFamily="49" charset="0"/>
                <a:ea typeface="Verdana" pitchFamily="34" charset="0"/>
                <a:cs typeface="Courier New" panose="02070309020205020404" pitchFamily="49" charset="0"/>
              </a:rPr>
              <a:t>NEW.datenais</a:t>
            </a:r>
            <a:r>
              <a:rPr lang="fr-BE" altLang="fr-FR" sz="1800" b="1" dirty="0">
                <a:latin typeface="Courier New" panose="02070309020205020404" pitchFamily="49" charset="0"/>
                <a:ea typeface="Verdana" pitchFamily="34" charset="0"/>
                <a:cs typeface="Courier New" panose="02070309020205020404" pitchFamily="49" charset="0"/>
              </a:rPr>
              <a:t> || </a:t>
            </a:r>
          </a:p>
          <a:p>
            <a:pPr>
              <a:buFont typeface="Arial" charset="0"/>
              <a:buNone/>
            </a:pPr>
            <a:r>
              <a:rPr lang="fr-BE" altLang="fr-FR" sz="1800" b="1" dirty="0">
                <a:latin typeface="Courier New" panose="02070309020205020404" pitchFamily="49" charset="0"/>
                <a:ea typeface="Verdana" pitchFamily="34" charset="0"/>
                <a:cs typeface="Courier New" panose="02070309020205020404" pitchFamily="49" charset="0"/>
              </a:rPr>
              <a:t>     ' est supérieure à la date du jour ' ||</a:t>
            </a:r>
          </a:p>
          <a:p>
            <a:pPr>
              <a:buFont typeface="Arial" charset="0"/>
              <a:buNone/>
            </a:pPr>
            <a:r>
              <a:rPr lang="fr-BE" altLang="fr-FR" sz="1800" b="1" dirty="0">
                <a:latin typeface="Courier New" panose="02070309020205020404" pitchFamily="49" charset="0"/>
                <a:ea typeface="Verdana" pitchFamily="34" charset="0"/>
                <a:cs typeface="Courier New" panose="02070309020205020404" pitchFamily="49" charset="0"/>
              </a:rPr>
              <a:t>                </a:t>
            </a:r>
            <a:r>
              <a:rPr lang="en-US" altLang="fr-FR" sz="1800" b="1" dirty="0">
                <a:latin typeface="Courier New" panose="02070309020205020404" pitchFamily="49" charset="0"/>
                <a:ea typeface="Verdana" pitchFamily="34" charset="0"/>
                <a:cs typeface="Courier New" panose="02070309020205020404" pitchFamily="49" charset="0"/>
              </a:rPr>
              <a:t>TO_CHAR(CURRENT_DATE, 'DD/MM/YYYY'));</a:t>
            </a:r>
            <a:endParaRPr lang="fr-BE" altLang="fr-FR" sz="18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US" altLang="fr-FR" sz="1800" b="1" dirty="0">
                <a:latin typeface="Courier New" panose="02070309020205020404" pitchFamily="49" charset="0"/>
                <a:ea typeface="Verdana" pitchFamily="34" charset="0"/>
                <a:cs typeface="Courier New" panose="02070309020205020404" pitchFamily="49" charset="0"/>
              </a:rPr>
              <a:t>  </a:t>
            </a:r>
            <a:r>
              <a:rPr lang="en-GB" altLang="fr-FR" sz="1800" b="1" dirty="0">
                <a:latin typeface="Courier New" panose="02070309020205020404" pitchFamily="49" charset="0"/>
                <a:ea typeface="Verdana" pitchFamily="34" charset="0"/>
                <a:cs typeface="Courier New" panose="02070309020205020404" pitchFamily="49" charset="0"/>
              </a:rPr>
              <a:t>WHEN OTHERS THEN RAISE;</a:t>
            </a:r>
            <a:endParaRPr lang="fr-BE" altLang="fr-FR" sz="18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1800" b="1" dirty="0">
                <a:latin typeface="Courier New" panose="02070309020205020404" pitchFamily="49" charset="0"/>
                <a:ea typeface="Verdana" pitchFamily="34" charset="0"/>
                <a:cs typeface="Courier New" panose="02070309020205020404" pitchFamily="49" charset="0"/>
              </a:rPr>
              <a:t>END;</a:t>
            </a:r>
            <a:endParaRPr lang="fr-BE" dirty="0"/>
          </a:p>
        </p:txBody>
      </p:sp>
      <p:sp>
        <p:nvSpPr>
          <p:cNvPr id="5" name="Espace réservé du pied de page 4"/>
          <p:cNvSpPr>
            <a:spLocks noGrp="1"/>
          </p:cNvSpPr>
          <p:nvPr>
            <p:ph type="ftr" sz="quarter" idx="11"/>
          </p:nvPr>
        </p:nvSpPr>
        <p:spPr/>
        <p:txBody>
          <a:bodyPr/>
          <a:lstStyle/>
          <a:p>
            <a:r>
              <a:rPr lang="fr-BE" dirty="0"/>
              <a:t>SGBD – PL/SQL – Chapitre 10 : Les déclencheurs / 2. Déclencheurs réagissant au LMD</a:t>
            </a:r>
          </a:p>
        </p:txBody>
      </p:sp>
    </p:spTree>
    <p:extLst>
      <p:ext uri="{BB962C8B-B14F-4D97-AF65-F5344CB8AC3E}">
        <p14:creationId xmlns:p14="http://schemas.microsoft.com/office/powerpoint/2010/main" val="595094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2. Déclencheurs réagissant aux instructions LMD</a:t>
            </a:r>
          </a:p>
        </p:txBody>
      </p:sp>
      <p:sp>
        <p:nvSpPr>
          <p:cNvPr id="3" name="Espace réservé du contenu 2"/>
          <p:cNvSpPr>
            <a:spLocks noGrp="1"/>
          </p:cNvSpPr>
          <p:nvPr>
            <p:ph idx="1"/>
          </p:nvPr>
        </p:nvSpPr>
        <p:spPr>
          <a:xfrm>
            <a:off x="744279" y="1892596"/>
            <a:ext cx="8399721" cy="4795284"/>
          </a:xfrm>
        </p:spPr>
        <p:txBody>
          <a:bodyPr anchor="t">
            <a:normAutofit fontScale="40000" lnSpcReduction="20000"/>
          </a:bodyPr>
          <a:lstStyle/>
          <a:p>
            <a:pPr marL="0" indent="0">
              <a:buNone/>
            </a:pPr>
            <a:r>
              <a:rPr lang="fr-BE" sz="6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2.1 Contrainte dynamique</a:t>
            </a:r>
            <a:endParaRPr lang="fr-BE" sz="6000" dirty="0"/>
          </a:p>
          <a:p>
            <a:pPr marL="0" indent="0">
              <a:buNone/>
            </a:pPr>
            <a:r>
              <a:rPr lang="fr-BE" sz="4000" dirty="0"/>
              <a:t>Exemple 3 : Un chef de département doit être un employé attaché à ce département</a:t>
            </a:r>
          </a:p>
          <a:p>
            <a:pPr>
              <a:buFont typeface="Arial" charset="0"/>
              <a:buNone/>
            </a:pPr>
            <a:endParaRPr lang="en-GB" altLang="fr-FR" sz="12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3500" b="1" dirty="0">
                <a:latin typeface="Courier New" panose="02070309020205020404" pitchFamily="49" charset="0"/>
                <a:ea typeface="Verdana" pitchFamily="34" charset="0"/>
                <a:cs typeface="Courier New" panose="02070309020205020404" pitchFamily="49" charset="0"/>
              </a:rPr>
              <a:t>CREATE OR REPLACE TRIGGER </a:t>
            </a:r>
            <a:r>
              <a:rPr lang="en-GB" altLang="fr-FR" sz="3500" b="1" dirty="0" err="1">
                <a:latin typeface="Courier New" panose="02070309020205020404" pitchFamily="49" charset="0"/>
                <a:ea typeface="Verdana" pitchFamily="34" charset="0"/>
                <a:cs typeface="Courier New" panose="02070309020205020404" pitchFamily="49" charset="0"/>
              </a:rPr>
              <a:t>MajChefDept</a:t>
            </a:r>
            <a:endParaRPr lang="fr-BE" altLang="fr-FR" sz="35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3500" b="1" dirty="0">
                <a:latin typeface="Courier New" panose="02070309020205020404" pitchFamily="49" charset="0"/>
                <a:ea typeface="Verdana" pitchFamily="34" charset="0"/>
                <a:cs typeface="Courier New" panose="02070309020205020404" pitchFamily="49" charset="0"/>
              </a:rPr>
              <a:t>BEFORE INSERT OR UPDATE OF </a:t>
            </a:r>
            <a:r>
              <a:rPr lang="en-GB" altLang="fr-FR" sz="3500" b="1" dirty="0" err="1">
                <a:latin typeface="Courier New" panose="02070309020205020404" pitchFamily="49" charset="0"/>
                <a:ea typeface="Verdana" pitchFamily="34" charset="0"/>
                <a:cs typeface="Courier New" panose="02070309020205020404" pitchFamily="49" charset="0"/>
              </a:rPr>
              <a:t>numsecu</a:t>
            </a:r>
            <a:r>
              <a:rPr lang="en-GB" altLang="fr-FR" sz="3500" b="1" dirty="0">
                <a:latin typeface="Courier New" panose="02070309020205020404" pitchFamily="49" charset="0"/>
                <a:ea typeface="Verdana" pitchFamily="34" charset="0"/>
                <a:cs typeface="Courier New" panose="02070309020205020404" pitchFamily="49" charset="0"/>
              </a:rPr>
              <a:t> ON </a:t>
            </a:r>
            <a:r>
              <a:rPr lang="en-GB" altLang="fr-FR" sz="3500" b="1" dirty="0" err="1">
                <a:latin typeface="Courier New" panose="02070309020205020404" pitchFamily="49" charset="0"/>
                <a:ea typeface="Verdana" pitchFamily="34" charset="0"/>
                <a:cs typeface="Courier New" panose="02070309020205020404" pitchFamily="49" charset="0"/>
              </a:rPr>
              <a:t>departements</a:t>
            </a:r>
            <a:endParaRPr lang="fr-BE" altLang="fr-FR" sz="35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3500" b="1" dirty="0">
                <a:solidFill>
                  <a:srgbClr val="FF0000"/>
                </a:solidFill>
                <a:latin typeface="Courier New" panose="02070309020205020404" pitchFamily="49" charset="0"/>
                <a:ea typeface="Verdana" pitchFamily="34" charset="0"/>
                <a:cs typeface="Courier New" panose="02070309020205020404" pitchFamily="49" charset="0"/>
              </a:rPr>
              <a:t>FOR EACH ROW</a:t>
            </a:r>
            <a:endParaRPr lang="fr-BE" altLang="fr-FR" sz="3500" b="1" dirty="0">
              <a:solidFill>
                <a:srgbClr val="FF0000"/>
              </a:solidFill>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3500" b="1" dirty="0">
                <a:solidFill>
                  <a:srgbClr val="FF0000"/>
                </a:solidFill>
                <a:latin typeface="Courier New" panose="02070309020205020404" pitchFamily="49" charset="0"/>
                <a:ea typeface="Verdana" pitchFamily="34" charset="0"/>
                <a:cs typeface="Courier New" panose="02070309020205020404" pitchFamily="49" charset="0"/>
              </a:rPr>
              <a:t>WHEN (</a:t>
            </a:r>
            <a:r>
              <a:rPr lang="en-GB" altLang="fr-FR" sz="3500" b="1" dirty="0" err="1">
                <a:solidFill>
                  <a:srgbClr val="FF0000"/>
                </a:solidFill>
                <a:latin typeface="Courier New" panose="02070309020205020404" pitchFamily="49" charset="0"/>
                <a:ea typeface="Verdana" pitchFamily="34" charset="0"/>
                <a:cs typeface="Courier New" panose="02070309020205020404" pitchFamily="49" charset="0"/>
              </a:rPr>
              <a:t>NEW.numsecu</a:t>
            </a:r>
            <a:r>
              <a:rPr lang="en-GB" altLang="fr-FR" sz="3500" b="1" dirty="0">
                <a:solidFill>
                  <a:srgbClr val="FF0000"/>
                </a:solidFill>
                <a:latin typeface="Courier New" panose="02070309020205020404" pitchFamily="49" charset="0"/>
                <a:ea typeface="Verdana" pitchFamily="34" charset="0"/>
                <a:cs typeface="Courier New" panose="02070309020205020404" pitchFamily="49" charset="0"/>
              </a:rPr>
              <a:t> IS NOT NULL)</a:t>
            </a:r>
            <a:endParaRPr lang="fr-BE" altLang="fr-FR" sz="3500" b="1" dirty="0">
              <a:solidFill>
                <a:srgbClr val="FF0000"/>
              </a:solidFill>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3500" b="1" dirty="0">
                <a:latin typeface="Courier New" panose="02070309020205020404" pitchFamily="49" charset="0"/>
                <a:ea typeface="Verdana" pitchFamily="34" charset="0"/>
                <a:cs typeface="Courier New" panose="02070309020205020404" pitchFamily="49" charset="0"/>
              </a:rPr>
              <a:t>DECLARE</a:t>
            </a:r>
            <a:endParaRPr lang="fr-BE" altLang="fr-FR" sz="35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3500" b="1" dirty="0">
                <a:latin typeface="Courier New" panose="02070309020205020404" pitchFamily="49" charset="0"/>
                <a:ea typeface="Verdana" pitchFamily="34" charset="0"/>
                <a:cs typeface="Courier New" panose="02070309020205020404" pitchFamily="49" charset="0"/>
              </a:rPr>
              <a:t>   </a:t>
            </a:r>
            <a:r>
              <a:rPr lang="en-GB" altLang="fr-FR" sz="3500" b="1" dirty="0" err="1">
                <a:latin typeface="Courier New" panose="02070309020205020404" pitchFamily="49" charset="0"/>
                <a:ea typeface="Verdana" pitchFamily="34" charset="0"/>
                <a:cs typeface="Courier New" panose="02070309020205020404" pitchFamily="49" charset="0"/>
              </a:rPr>
              <a:t>numdep</a:t>
            </a:r>
            <a:r>
              <a:rPr lang="en-GB" altLang="fr-FR" sz="3500" b="1" dirty="0">
                <a:latin typeface="Courier New" panose="02070309020205020404" pitchFamily="49" charset="0"/>
                <a:ea typeface="Verdana" pitchFamily="34" charset="0"/>
                <a:cs typeface="Courier New" panose="02070309020205020404" pitchFamily="49" charset="0"/>
              </a:rPr>
              <a:t> </a:t>
            </a:r>
            <a:r>
              <a:rPr lang="en-GB" altLang="fr-FR" sz="3500" b="1" dirty="0" err="1">
                <a:latin typeface="Courier New" panose="02070309020205020404" pitchFamily="49" charset="0"/>
                <a:ea typeface="Verdana" pitchFamily="34" charset="0"/>
                <a:cs typeface="Courier New" panose="02070309020205020404" pitchFamily="49" charset="0"/>
              </a:rPr>
              <a:t>Employes.numdep%TYPE</a:t>
            </a:r>
            <a:r>
              <a:rPr lang="en-GB" altLang="fr-FR" sz="3500" b="1" dirty="0">
                <a:latin typeface="Courier New" panose="02070309020205020404" pitchFamily="49" charset="0"/>
                <a:ea typeface="Verdana" pitchFamily="34" charset="0"/>
                <a:cs typeface="Courier New" panose="02070309020205020404" pitchFamily="49" charset="0"/>
              </a:rPr>
              <a:t>;</a:t>
            </a:r>
            <a:endParaRPr lang="fr-BE" altLang="fr-FR" sz="35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3500" b="1" dirty="0">
                <a:latin typeface="Courier New" panose="02070309020205020404" pitchFamily="49" charset="0"/>
                <a:ea typeface="Verdana" pitchFamily="34" charset="0"/>
                <a:cs typeface="Courier New" panose="02070309020205020404" pitchFamily="49" charset="0"/>
              </a:rPr>
              <a:t>   </a:t>
            </a:r>
            <a:r>
              <a:rPr lang="en-GB" altLang="fr-FR" sz="3500" b="1" dirty="0" err="1">
                <a:latin typeface="Courier New" panose="02070309020205020404" pitchFamily="49" charset="0"/>
                <a:ea typeface="Verdana" pitchFamily="34" charset="0"/>
                <a:cs typeface="Courier New" panose="02070309020205020404" pitchFamily="49" charset="0"/>
              </a:rPr>
              <a:t>ExcNumDep</a:t>
            </a:r>
            <a:r>
              <a:rPr lang="en-GB" altLang="fr-FR" sz="3500" b="1" dirty="0">
                <a:latin typeface="Courier New" panose="02070309020205020404" pitchFamily="49" charset="0"/>
                <a:ea typeface="Verdana" pitchFamily="34" charset="0"/>
                <a:cs typeface="Courier New" panose="02070309020205020404" pitchFamily="49" charset="0"/>
              </a:rPr>
              <a:t> EXCEPTION;</a:t>
            </a:r>
            <a:endParaRPr lang="fr-BE" altLang="fr-FR" sz="35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3500" b="1" dirty="0">
                <a:latin typeface="Courier New" panose="02070309020205020404" pitchFamily="49" charset="0"/>
                <a:ea typeface="Verdana" pitchFamily="34" charset="0"/>
                <a:cs typeface="Courier New" panose="02070309020205020404" pitchFamily="49" charset="0"/>
              </a:rPr>
              <a:t>BEGIN</a:t>
            </a:r>
            <a:endParaRPr lang="fr-BE" altLang="fr-FR" sz="35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3500" b="1" dirty="0">
                <a:latin typeface="Courier New" panose="02070309020205020404" pitchFamily="49" charset="0"/>
                <a:ea typeface="Verdana" pitchFamily="34" charset="0"/>
                <a:cs typeface="Courier New" panose="02070309020205020404" pitchFamily="49" charset="0"/>
              </a:rPr>
              <a:t>   SELECT </a:t>
            </a:r>
            <a:r>
              <a:rPr lang="en-GB" altLang="fr-FR" sz="3500" b="1" dirty="0" err="1">
                <a:latin typeface="Courier New" panose="02070309020205020404" pitchFamily="49" charset="0"/>
                <a:ea typeface="Verdana" pitchFamily="34" charset="0"/>
                <a:cs typeface="Courier New" panose="02070309020205020404" pitchFamily="49" charset="0"/>
              </a:rPr>
              <a:t>numdep</a:t>
            </a:r>
            <a:r>
              <a:rPr lang="en-GB" altLang="fr-FR" sz="3500" b="1" dirty="0">
                <a:latin typeface="Courier New" panose="02070309020205020404" pitchFamily="49" charset="0"/>
                <a:ea typeface="Verdana" pitchFamily="34" charset="0"/>
                <a:cs typeface="Courier New" panose="02070309020205020404" pitchFamily="49" charset="0"/>
              </a:rPr>
              <a:t> </a:t>
            </a:r>
            <a:r>
              <a:rPr lang="en-GB" altLang="fr-FR" sz="3500" b="1" dirty="0">
                <a:solidFill>
                  <a:srgbClr val="FF0000"/>
                </a:solidFill>
                <a:latin typeface="Courier New" panose="02070309020205020404" pitchFamily="49" charset="0"/>
                <a:ea typeface="Verdana" pitchFamily="34" charset="0"/>
                <a:cs typeface="Courier New" panose="02070309020205020404" pitchFamily="49" charset="0"/>
              </a:rPr>
              <a:t>INTO </a:t>
            </a:r>
            <a:r>
              <a:rPr lang="en-GB" altLang="fr-FR" sz="3500" b="1" dirty="0" err="1">
                <a:solidFill>
                  <a:srgbClr val="FF0000"/>
                </a:solidFill>
                <a:latin typeface="Courier New" panose="02070309020205020404" pitchFamily="49" charset="0"/>
                <a:ea typeface="Verdana" pitchFamily="34" charset="0"/>
                <a:cs typeface="Courier New" panose="02070309020205020404" pitchFamily="49" charset="0"/>
              </a:rPr>
              <a:t>numdep</a:t>
            </a:r>
            <a:r>
              <a:rPr lang="en-GB" altLang="fr-FR" sz="3500" b="1" dirty="0">
                <a:solidFill>
                  <a:srgbClr val="FF0000"/>
                </a:solidFill>
                <a:latin typeface="Courier New" panose="02070309020205020404" pitchFamily="49" charset="0"/>
                <a:ea typeface="Verdana" pitchFamily="34" charset="0"/>
                <a:cs typeface="Courier New" panose="02070309020205020404" pitchFamily="49" charset="0"/>
              </a:rPr>
              <a:t>  </a:t>
            </a:r>
            <a:r>
              <a:rPr lang="en-GB" altLang="fr-FR" sz="3500" b="1" dirty="0">
                <a:latin typeface="Courier New" panose="02070309020205020404" pitchFamily="49" charset="0"/>
                <a:ea typeface="Verdana" pitchFamily="34" charset="0"/>
                <a:cs typeface="Courier New" panose="02070309020205020404" pitchFamily="49" charset="0"/>
              </a:rPr>
              <a:t>FROM </a:t>
            </a:r>
            <a:r>
              <a:rPr lang="en-GB" altLang="fr-FR" sz="3500" b="1" dirty="0" err="1">
                <a:latin typeface="Courier New" panose="02070309020205020404" pitchFamily="49" charset="0"/>
                <a:ea typeface="Verdana" pitchFamily="34" charset="0"/>
                <a:cs typeface="Courier New" panose="02070309020205020404" pitchFamily="49" charset="0"/>
              </a:rPr>
              <a:t>employes</a:t>
            </a:r>
            <a:r>
              <a:rPr lang="en-GB" altLang="fr-FR" sz="3500" b="1" dirty="0">
                <a:latin typeface="Courier New" panose="02070309020205020404" pitchFamily="49" charset="0"/>
                <a:ea typeface="Verdana" pitchFamily="34" charset="0"/>
                <a:cs typeface="Courier New" panose="02070309020205020404" pitchFamily="49" charset="0"/>
              </a:rPr>
              <a:t> WHERE </a:t>
            </a:r>
            <a:r>
              <a:rPr lang="en-GB" altLang="fr-FR" sz="3500" b="1" dirty="0" err="1">
                <a:latin typeface="Courier New" panose="02070309020205020404" pitchFamily="49" charset="0"/>
                <a:ea typeface="Verdana" pitchFamily="34" charset="0"/>
                <a:cs typeface="Courier New" panose="02070309020205020404" pitchFamily="49" charset="0"/>
              </a:rPr>
              <a:t>numsecu</a:t>
            </a:r>
            <a:r>
              <a:rPr lang="en-GB" altLang="fr-FR" sz="3500" b="1" dirty="0">
                <a:latin typeface="Courier New" panose="02070309020205020404" pitchFamily="49" charset="0"/>
                <a:ea typeface="Verdana" pitchFamily="34" charset="0"/>
                <a:cs typeface="Courier New" panose="02070309020205020404" pitchFamily="49" charset="0"/>
              </a:rPr>
              <a:t> = :</a:t>
            </a:r>
            <a:r>
              <a:rPr lang="en-GB" altLang="fr-FR" sz="3500" b="1" dirty="0" err="1">
                <a:latin typeface="Courier New" panose="02070309020205020404" pitchFamily="49" charset="0"/>
                <a:ea typeface="Verdana" pitchFamily="34" charset="0"/>
                <a:cs typeface="Courier New" panose="02070309020205020404" pitchFamily="49" charset="0"/>
              </a:rPr>
              <a:t>NEW.numsecu</a:t>
            </a:r>
            <a:r>
              <a:rPr lang="en-GB" altLang="fr-FR" sz="3500" b="1" dirty="0">
                <a:latin typeface="Courier New" panose="02070309020205020404" pitchFamily="49" charset="0"/>
                <a:ea typeface="Verdana" pitchFamily="34" charset="0"/>
                <a:cs typeface="Courier New" panose="02070309020205020404" pitchFamily="49" charset="0"/>
              </a:rPr>
              <a:t> ;</a:t>
            </a:r>
            <a:endParaRPr lang="fr-BE" altLang="fr-FR" sz="35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3500" b="1" dirty="0">
                <a:latin typeface="Courier New" panose="02070309020205020404" pitchFamily="49" charset="0"/>
                <a:ea typeface="Verdana" pitchFamily="34" charset="0"/>
                <a:cs typeface="Courier New" panose="02070309020205020404" pitchFamily="49" charset="0"/>
              </a:rPr>
              <a:t>   IF </a:t>
            </a:r>
            <a:r>
              <a:rPr lang="en-GB" altLang="fr-FR" sz="3500" b="1" dirty="0" err="1">
                <a:latin typeface="Courier New" panose="02070309020205020404" pitchFamily="49" charset="0"/>
                <a:ea typeface="Verdana" pitchFamily="34" charset="0"/>
                <a:cs typeface="Courier New" panose="02070309020205020404" pitchFamily="49" charset="0"/>
              </a:rPr>
              <a:t>numdep</a:t>
            </a:r>
            <a:r>
              <a:rPr lang="en-GB" altLang="fr-FR" sz="3500" b="1" dirty="0">
                <a:latin typeface="Courier New" panose="02070309020205020404" pitchFamily="49" charset="0"/>
                <a:ea typeface="Verdana" pitchFamily="34" charset="0"/>
                <a:cs typeface="Courier New" panose="02070309020205020404" pitchFamily="49" charset="0"/>
              </a:rPr>
              <a:t> &lt;&gt; :</a:t>
            </a:r>
            <a:r>
              <a:rPr lang="en-GB" altLang="fr-FR" sz="3500" b="1" dirty="0" err="1">
                <a:latin typeface="Courier New" panose="02070309020205020404" pitchFamily="49" charset="0"/>
                <a:ea typeface="Verdana" pitchFamily="34" charset="0"/>
                <a:cs typeface="Courier New" panose="02070309020205020404" pitchFamily="49" charset="0"/>
              </a:rPr>
              <a:t>NEW.numdep</a:t>
            </a:r>
            <a:r>
              <a:rPr lang="en-GB" altLang="fr-FR" sz="3500" b="1" dirty="0">
                <a:latin typeface="Courier New" panose="02070309020205020404" pitchFamily="49" charset="0"/>
                <a:ea typeface="Verdana" pitchFamily="34" charset="0"/>
                <a:cs typeface="Courier New" panose="02070309020205020404" pitchFamily="49" charset="0"/>
              </a:rPr>
              <a:t>	 THEN RAISE </a:t>
            </a:r>
            <a:r>
              <a:rPr lang="en-GB" altLang="fr-FR" sz="3500" b="1" dirty="0" err="1">
                <a:latin typeface="Courier New" panose="02070309020205020404" pitchFamily="49" charset="0"/>
                <a:ea typeface="Verdana" pitchFamily="34" charset="0"/>
                <a:cs typeface="Courier New" panose="02070309020205020404" pitchFamily="49" charset="0"/>
              </a:rPr>
              <a:t>ExcNumDep</a:t>
            </a:r>
            <a:r>
              <a:rPr lang="en-GB" altLang="fr-FR" sz="3500" b="1" dirty="0">
                <a:latin typeface="Courier New" panose="02070309020205020404" pitchFamily="49" charset="0"/>
                <a:ea typeface="Verdana" pitchFamily="34" charset="0"/>
                <a:cs typeface="Courier New" panose="02070309020205020404" pitchFamily="49" charset="0"/>
              </a:rPr>
              <a:t>;	 END IF;	   </a:t>
            </a:r>
            <a:endParaRPr lang="fr-BE" altLang="fr-FR" sz="35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3500" b="1" dirty="0">
                <a:latin typeface="Courier New" panose="02070309020205020404" pitchFamily="49" charset="0"/>
                <a:ea typeface="Verdana" pitchFamily="34" charset="0"/>
                <a:cs typeface="Courier New" panose="02070309020205020404" pitchFamily="49" charset="0"/>
              </a:rPr>
              <a:t>EXCEPTION</a:t>
            </a:r>
            <a:endParaRPr lang="fr-BE" altLang="fr-FR" sz="35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3500" b="1" dirty="0">
                <a:latin typeface="Courier New" panose="02070309020205020404" pitchFamily="49" charset="0"/>
                <a:ea typeface="Verdana" pitchFamily="34" charset="0"/>
                <a:cs typeface="Courier New" panose="02070309020205020404" pitchFamily="49" charset="0"/>
              </a:rPr>
              <a:t>  WHEN </a:t>
            </a:r>
            <a:r>
              <a:rPr lang="en-GB" altLang="fr-FR" sz="3500" b="1" dirty="0">
                <a:solidFill>
                  <a:srgbClr val="FF0000"/>
                </a:solidFill>
                <a:latin typeface="Courier New" panose="02070309020205020404" pitchFamily="49" charset="0"/>
                <a:ea typeface="Verdana" pitchFamily="34" charset="0"/>
                <a:cs typeface="Courier New" panose="02070309020205020404" pitchFamily="49" charset="0"/>
              </a:rPr>
              <a:t>NO_DATA_FOUND</a:t>
            </a:r>
            <a:r>
              <a:rPr lang="en-GB" altLang="fr-FR" sz="3500" b="1" dirty="0">
                <a:latin typeface="Courier New" panose="02070309020205020404" pitchFamily="49" charset="0"/>
                <a:ea typeface="Verdana" pitchFamily="34" charset="0"/>
                <a:cs typeface="Courier New" panose="02070309020205020404" pitchFamily="49" charset="0"/>
              </a:rPr>
              <a:t> THEN RAISE_APPLICATION_ERROR</a:t>
            </a:r>
            <a:endParaRPr lang="fr-BE" altLang="fr-FR" sz="35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3500" b="1" dirty="0">
                <a:latin typeface="Courier New" panose="02070309020205020404" pitchFamily="49" charset="0"/>
                <a:ea typeface="Verdana" pitchFamily="34" charset="0"/>
                <a:cs typeface="Courier New" panose="02070309020205020404" pitchFamily="49" charset="0"/>
              </a:rPr>
              <a:t>    ('-20000','Le </a:t>
            </a:r>
            <a:r>
              <a:rPr lang="en-US" altLang="fr-FR" sz="3500" b="1" dirty="0" err="1">
                <a:latin typeface="Courier New" panose="02070309020205020404" pitchFamily="49" charset="0"/>
                <a:ea typeface="Verdana" pitchFamily="34" charset="0"/>
                <a:cs typeface="Courier New" panose="02070309020205020404" pitchFamily="49" charset="0"/>
              </a:rPr>
              <a:t>nr</a:t>
            </a:r>
            <a:r>
              <a:rPr lang="en-US" altLang="fr-FR" sz="3500" b="1" dirty="0">
                <a:latin typeface="Courier New" panose="02070309020205020404" pitchFamily="49" charset="0"/>
                <a:ea typeface="Verdana" pitchFamily="34" charset="0"/>
                <a:cs typeface="Courier New" panose="02070309020205020404" pitchFamily="49" charset="0"/>
              </a:rPr>
              <a:t> '|| :</a:t>
            </a:r>
            <a:r>
              <a:rPr lang="en-US" altLang="fr-FR" sz="3500" b="1" dirty="0" err="1">
                <a:latin typeface="Courier New" panose="02070309020205020404" pitchFamily="49" charset="0"/>
                <a:ea typeface="Verdana" pitchFamily="34" charset="0"/>
                <a:cs typeface="Courier New" panose="02070309020205020404" pitchFamily="49" charset="0"/>
              </a:rPr>
              <a:t>New.numsecu</a:t>
            </a:r>
            <a:r>
              <a:rPr lang="en-US" altLang="fr-FR" sz="3500" b="1" dirty="0">
                <a:latin typeface="Courier New" panose="02070309020205020404" pitchFamily="49" charset="0"/>
                <a:ea typeface="Verdana" pitchFamily="34" charset="0"/>
                <a:cs typeface="Courier New" panose="02070309020205020404" pitchFamily="49" charset="0"/>
              </a:rPr>
              <a:t> || </a:t>
            </a:r>
            <a:r>
              <a:rPr lang="fr-BE" altLang="fr-FR" sz="3500" b="1" dirty="0">
                <a:latin typeface="Courier New" panose="02070309020205020404" pitchFamily="49" charset="0"/>
                <a:ea typeface="Verdana" pitchFamily="34" charset="0"/>
                <a:cs typeface="Courier New" panose="02070309020205020404" pitchFamily="49" charset="0"/>
              </a:rPr>
              <a:t>'n''est pas un employé de la </a:t>
            </a:r>
            <a:r>
              <a:rPr lang="fr-BE" altLang="fr-FR" sz="3500" b="1" dirty="0" err="1">
                <a:latin typeface="Courier New" panose="02070309020205020404" pitchFamily="49" charset="0"/>
                <a:ea typeface="Verdana" pitchFamily="34" charset="0"/>
                <a:cs typeface="Courier New" panose="02070309020205020404" pitchFamily="49" charset="0"/>
              </a:rPr>
              <a:t>societé</a:t>
            </a:r>
            <a:r>
              <a:rPr lang="fr-BE" altLang="fr-FR" sz="3500" b="1" dirty="0">
                <a:latin typeface="Courier New" panose="02070309020205020404" pitchFamily="49" charset="0"/>
                <a:ea typeface="Verdana" pitchFamily="34" charset="0"/>
                <a:cs typeface="Courier New" panose="02070309020205020404" pitchFamily="49" charset="0"/>
              </a:rPr>
              <a:t>');</a:t>
            </a:r>
          </a:p>
          <a:p>
            <a:pPr marL="0" indent="0">
              <a:lnSpc>
                <a:spcPct val="120000"/>
              </a:lnSpc>
              <a:spcBef>
                <a:spcPts val="0"/>
              </a:spcBef>
              <a:buFont typeface="Arial" charset="0"/>
              <a:buNone/>
            </a:pPr>
            <a:r>
              <a:rPr lang="fr-BE" altLang="fr-FR" sz="3500" b="1" dirty="0">
                <a:latin typeface="Courier New" panose="02070309020205020404" pitchFamily="49" charset="0"/>
                <a:ea typeface="Verdana" pitchFamily="34" charset="0"/>
                <a:cs typeface="Courier New" panose="02070309020205020404" pitchFamily="49" charset="0"/>
              </a:rPr>
              <a:t>  </a:t>
            </a:r>
            <a:r>
              <a:rPr lang="en-GB" altLang="fr-FR" sz="3500" b="1" dirty="0">
                <a:latin typeface="Courier New" panose="02070309020205020404" pitchFamily="49" charset="0"/>
                <a:ea typeface="Verdana" pitchFamily="34" charset="0"/>
                <a:cs typeface="Courier New" panose="02070309020205020404" pitchFamily="49" charset="0"/>
              </a:rPr>
              <a:t>WHEN </a:t>
            </a:r>
            <a:r>
              <a:rPr lang="en-GB" altLang="fr-FR" sz="3500" b="1" dirty="0" err="1">
                <a:latin typeface="Courier New" panose="02070309020205020404" pitchFamily="49" charset="0"/>
                <a:ea typeface="Verdana" pitchFamily="34" charset="0"/>
                <a:cs typeface="Courier New" panose="02070309020205020404" pitchFamily="49" charset="0"/>
              </a:rPr>
              <a:t>ExcNumDep</a:t>
            </a:r>
            <a:r>
              <a:rPr lang="en-GB" altLang="fr-FR" sz="3500" b="1" dirty="0">
                <a:latin typeface="Courier New" panose="02070309020205020404" pitchFamily="49" charset="0"/>
                <a:ea typeface="Verdana" pitchFamily="34" charset="0"/>
                <a:cs typeface="Courier New" panose="02070309020205020404" pitchFamily="49" charset="0"/>
              </a:rPr>
              <a:t> THEN RAISE_APPLICATION_ERROR </a:t>
            </a:r>
            <a:endParaRPr lang="fr-BE" altLang="fr-FR" sz="35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3500" b="1" dirty="0">
                <a:latin typeface="Courier New" panose="02070309020205020404" pitchFamily="49" charset="0"/>
                <a:ea typeface="Verdana" pitchFamily="34" charset="0"/>
                <a:cs typeface="Courier New" panose="02070309020205020404" pitchFamily="49" charset="0"/>
              </a:rPr>
              <a:t>    ('-20001','Le </a:t>
            </a:r>
            <a:r>
              <a:rPr lang="en-US" altLang="fr-FR" sz="3500" b="1" dirty="0" err="1">
                <a:latin typeface="Courier New" panose="02070309020205020404" pitchFamily="49" charset="0"/>
                <a:ea typeface="Verdana" pitchFamily="34" charset="0"/>
                <a:cs typeface="Courier New" panose="02070309020205020404" pitchFamily="49" charset="0"/>
              </a:rPr>
              <a:t>nr</a:t>
            </a:r>
            <a:r>
              <a:rPr lang="en-US" altLang="fr-FR" sz="3500" b="1" dirty="0">
                <a:latin typeface="Courier New" panose="02070309020205020404" pitchFamily="49" charset="0"/>
                <a:ea typeface="Verdana" pitchFamily="34" charset="0"/>
                <a:cs typeface="Courier New" panose="02070309020205020404" pitchFamily="49" charset="0"/>
              </a:rPr>
              <a:t> '||:</a:t>
            </a:r>
            <a:r>
              <a:rPr lang="en-US" altLang="fr-FR" sz="3500" b="1" dirty="0" err="1">
                <a:latin typeface="Courier New" panose="02070309020205020404" pitchFamily="49" charset="0"/>
                <a:ea typeface="Verdana" pitchFamily="34" charset="0"/>
                <a:cs typeface="Courier New" panose="02070309020205020404" pitchFamily="49" charset="0"/>
              </a:rPr>
              <a:t>New.numsecu</a:t>
            </a:r>
            <a:r>
              <a:rPr lang="en-US" altLang="fr-FR" sz="3500" b="1" dirty="0">
                <a:latin typeface="Courier New" panose="02070309020205020404" pitchFamily="49" charset="0"/>
                <a:ea typeface="Verdana" pitchFamily="34" charset="0"/>
                <a:cs typeface="Courier New" panose="02070309020205020404" pitchFamily="49" charset="0"/>
              </a:rPr>
              <a:t> ||</a:t>
            </a:r>
            <a:r>
              <a:rPr lang="fr-BE" altLang="fr-FR" sz="3500" b="1" dirty="0">
                <a:latin typeface="Courier New" panose="02070309020205020404" pitchFamily="49" charset="0"/>
                <a:ea typeface="Verdana" pitchFamily="34" charset="0"/>
                <a:cs typeface="Courier New" panose="02070309020205020404" pitchFamily="49" charset="0"/>
              </a:rPr>
              <a:t>' n''est pas attaché au </a:t>
            </a:r>
            <a:r>
              <a:rPr lang="fr-BE" altLang="fr-FR" sz="3500" b="1" dirty="0" err="1">
                <a:latin typeface="Courier New" panose="02070309020205020404" pitchFamily="49" charset="0"/>
                <a:ea typeface="Verdana" pitchFamily="34" charset="0"/>
                <a:cs typeface="Courier New" panose="02070309020205020404" pitchFamily="49" charset="0"/>
              </a:rPr>
              <a:t>dept</a:t>
            </a:r>
            <a:r>
              <a:rPr lang="fr-BE" altLang="fr-FR" sz="3500" b="1" dirty="0">
                <a:latin typeface="Courier New" panose="02070309020205020404" pitchFamily="49" charset="0"/>
                <a:ea typeface="Verdana" pitchFamily="34" charset="0"/>
                <a:cs typeface="Courier New" panose="02070309020205020404" pitchFamily="49" charset="0"/>
              </a:rPr>
              <a:t>  '||:</a:t>
            </a:r>
            <a:r>
              <a:rPr lang="fr-BE" altLang="fr-FR" sz="3500" b="1" dirty="0" err="1">
                <a:latin typeface="Courier New" panose="02070309020205020404" pitchFamily="49" charset="0"/>
                <a:ea typeface="Verdana" pitchFamily="34" charset="0"/>
                <a:cs typeface="Courier New" panose="02070309020205020404" pitchFamily="49" charset="0"/>
              </a:rPr>
              <a:t>New.numdep</a:t>
            </a:r>
            <a:r>
              <a:rPr lang="fr-BE" altLang="fr-FR" sz="3500" b="1" dirty="0">
                <a:latin typeface="Courier New" panose="02070309020205020404" pitchFamily="49" charset="0"/>
                <a:ea typeface="Verdana" pitchFamily="34" charset="0"/>
                <a:cs typeface="Courier New" panose="02070309020205020404" pitchFamily="49" charset="0"/>
              </a:rPr>
              <a:t>);</a:t>
            </a:r>
          </a:p>
          <a:p>
            <a:pPr marL="0" indent="0">
              <a:lnSpc>
                <a:spcPct val="120000"/>
              </a:lnSpc>
              <a:spcBef>
                <a:spcPts val="0"/>
              </a:spcBef>
              <a:buFont typeface="Arial" charset="0"/>
              <a:buNone/>
            </a:pPr>
            <a:r>
              <a:rPr lang="fr-BE" altLang="fr-FR" sz="3500" b="1" dirty="0">
                <a:latin typeface="Courier New" panose="02070309020205020404" pitchFamily="49" charset="0"/>
                <a:ea typeface="Verdana" pitchFamily="34" charset="0"/>
                <a:cs typeface="Courier New" panose="02070309020205020404" pitchFamily="49" charset="0"/>
              </a:rPr>
              <a:t>  </a:t>
            </a:r>
            <a:r>
              <a:rPr lang="en-GB" altLang="fr-FR" sz="3500" b="1" dirty="0">
                <a:latin typeface="Courier New" panose="02070309020205020404" pitchFamily="49" charset="0"/>
                <a:ea typeface="Verdana" pitchFamily="34" charset="0"/>
                <a:cs typeface="Courier New" panose="02070309020205020404" pitchFamily="49" charset="0"/>
              </a:rPr>
              <a:t>WHEN OTHERS THEN RAISE;</a:t>
            </a:r>
            <a:endParaRPr lang="fr-BE" altLang="fr-FR" sz="35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GB" altLang="fr-FR" sz="3500" b="1" dirty="0">
                <a:latin typeface="Courier New" panose="02070309020205020404" pitchFamily="49" charset="0"/>
                <a:ea typeface="Verdana" pitchFamily="34" charset="0"/>
                <a:cs typeface="Courier New" panose="02070309020205020404" pitchFamily="49" charset="0"/>
              </a:rPr>
              <a:t>END;</a:t>
            </a:r>
            <a:endParaRPr lang="fr-BE" sz="35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PL/SQL – Chapitre 10 : Les déclencheurs / 2. Déclencheurs réagissant au LMD</a:t>
            </a:r>
          </a:p>
        </p:txBody>
      </p:sp>
    </p:spTree>
    <p:extLst>
      <p:ext uri="{BB962C8B-B14F-4D97-AF65-F5344CB8AC3E}">
        <p14:creationId xmlns:p14="http://schemas.microsoft.com/office/powerpoint/2010/main" val="4002210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dirty="0"/>
              <a:t>Aperçu du contenu du cours</a:t>
            </a:r>
          </a:p>
        </p:txBody>
      </p:sp>
      <p:sp>
        <p:nvSpPr>
          <p:cNvPr id="3" name="Espace réservé du contenu 2"/>
          <p:cNvSpPr>
            <a:spLocks noGrp="1"/>
          </p:cNvSpPr>
          <p:nvPr>
            <p:ph idx="1"/>
          </p:nvPr>
        </p:nvSpPr>
        <p:spPr/>
        <p:txBody>
          <a:bodyPr anchor="ctr"/>
          <a:lstStyle/>
          <a:p>
            <a:pPr marL="514350" indent="-514350">
              <a:buFont typeface="+mj-lt"/>
              <a:buAutoNum type="arabicPeriod"/>
            </a:pPr>
            <a:r>
              <a:rPr lang="fr-BE" dirty="0"/>
              <a:t>Concepts de base</a:t>
            </a:r>
          </a:p>
          <a:p>
            <a:pPr marL="514350" indent="-514350">
              <a:buFont typeface="+mj-lt"/>
              <a:buAutoNum type="arabicPeriod"/>
            </a:pPr>
            <a:r>
              <a:rPr lang="fr-BE" dirty="0"/>
              <a:t>Modèle relationnel</a:t>
            </a:r>
          </a:p>
          <a:p>
            <a:pPr marL="514350" indent="-514350">
              <a:buFont typeface="+mj-lt"/>
              <a:buAutoNum type="arabicPeriod"/>
            </a:pPr>
            <a:r>
              <a:rPr lang="fr-BE" dirty="0"/>
              <a:t>Langage de définition des données - LDD</a:t>
            </a:r>
          </a:p>
          <a:p>
            <a:pPr marL="514350" indent="-514350">
              <a:buFont typeface="+mj-lt"/>
              <a:buAutoNum type="arabicPeriod"/>
            </a:pPr>
            <a:r>
              <a:rPr lang="fr-BE" dirty="0"/>
              <a:t>Langage de manipulation des données - LMD</a:t>
            </a:r>
          </a:p>
          <a:p>
            <a:pPr marL="514350" indent="-514350">
              <a:buFont typeface="+mj-lt"/>
              <a:buAutoNum type="arabicPeriod"/>
            </a:pPr>
            <a:r>
              <a:rPr lang="fr-BE" dirty="0"/>
              <a:t>Transactions et accès concurrents – LCD</a:t>
            </a:r>
          </a:p>
          <a:p>
            <a:pPr marL="514350" indent="-514350">
              <a:buFont typeface="+mj-lt"/>
              <a:buAutoNum type="arabicPeriod"/>
            </a:pPr>
            <a:r>
              <a:rPr lang="fr-BE" dirty="0"/>
              <a:t>Confidentialité des données</a:t>
            </a:r>
          </a:p>
          <a:p>
            <a:pPr marL="514350" indent="-514350">
              <a:buFont typeface="+mj-lt"/>
              <a:buAutoNum type="arabicPeriod"/>
            </a:pPr>
            <a:r>
              <a:rPr lang="fr-BE" dirty="0"/>
              <a:t>Vues</a:t>
            </a:r>
          </a:p>
          <a:p>
            <a:pPr marL="514350" indent="-514350">
              <a:buFont typeface="+mj-lt"/>
              <a:buAutoNum type="arabicPeriod"/>
            </a:pPr>
            <a:r>
              <a:rPr lang="fr-BE" dirty="0"/>
              <a:t>Contraintes d'intégrité et déclencheurs</a:t>
            </a:r>
          </a:p>
          <a:p>
            <a:pPr marL="514350" indent="-514350">
              <a:buFont typeface="+mj-lt"/>
              <a:buAutoNum type="arabicPeriod"/>
            </a:pPr>
            <a:r>
              <a:rPr lang="fr-BE"/>
              <a:t>PL-SQL</a:t>
            </a:r>
            <a:endParaRPr lang="fr-BE" dirty="0"/>
          </a:p>
        </p:txBody>
      </p:sp>
      <p:sp>
        <p:nvSpPr>
          <p:cNvPr id="5" name="Espace réservé du pied de page 4"/>
          <p:cNvSpPr>
            <a:spLocks noGrp="1"/>
          </p:cNvSpPr>
          <p:nvPr>
            <p:ph type="ftr" sz="quarter" idx="11"/>
          </p:nvPr>
        </p:nvSpPr>
        <p:spPr/>
        <p:txBody>
          <a:bodyPr/>
          <a:lstStyle/>
          <a:p>
            <a:r>
              <a:rPr lang="fr-BE"/>
              <a:t>Système de Gestion de Base de Données</a:t>
            </a:r>
          </a:p>
        </p:txBody>
      </p:sp>
    </p:spTree>
    <p:extLst>
      <p:ext uri="{BB962C8B-B14F-4D97-AF65-F5344CB8AC3E}">
        <p14:creationId xmlns:p14="http://schemas.microsoft.com/office/powerpoint/2010/main" val="3746285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2. Déclencheurs réagissant aux instructions LMD</a:t>
            </a:r>
          </a:p>
        </p:txBody>
      </p:sp>
      <p:sp>
        <p:nvSpPr>
          <p:cNvPr id="3" name="Espace réservé du contenu 2"/>
          <p:cNvSpPr>
            <a:spLocks noGrp="1"/>
          </p:cNvSpPr>
          <p:nvPr>
            <p:ph idx="1"/>
          </p:nvPr>
        </p:nvSpPr>
        <p:spPr>
          <a:xfrm>
            <a:off x="1043490" y="2051999"/>
            <a:ext cx="7451923" cy="4285006"/>
          </a:xfrm>
        </p:spPr>
        <p:txBody>
          <a:bodyPr anchor="t">
            <a:normAutofit fontScale="92500" lnSpcReduction="10000"/>
          </a:bodyPr>
          <a:lstStyle/>
          <a:p>
            <a:pPr marL="0" indent="0">
              <a:buNone/>
            </a:pPr>
            <a:r>
              <a:rPr lang="fr-BE"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2.2 Gestion automatique de la redondance</a:t>
            </a:r>
            <a:endParaRPr lang="fr-BE" sz="2800" dirty="0"/>
          </a:p>
          <a:p>
            <a:pPr marL="0" indent="0">
              <a:buNone/>
            </a:pPr>
            <a:endParaRPr lang="fr-BE" dirty="0"/>
          </a:p>
          <a:p>
            <a:pPr marL="0" indent="0">
              <a:buNone/>
            </a:pPr>
            <a:r>
              <a:rPr lang="fr-BE" dirty="0">
                <a:cs typeface="Courier New" panose="02070309020205020404" pitchFamily="49" charset="0"/>
              </a:rPr>
              <a:t>Dans la table Service : colonne </a:t>
            </a:r>
            <a:r>
              <a:rPr lang="fr-BE" dirty="0" err="1">
                <a:cs typeface="Courier New" panose="02070309020205020404" pitchFamily="49" charset="0"/>
              </a:rPr>
              <a:t>Nombre_Emp</a:t>
            </a:r>
            <a:r>
              <a:rPr lang="fr-BE" dirty="0">
                <a:cs typeface="Courier New" panose="02070309020205020404" pitchFamily="49" charset="0"/>
              </a:rPr>
              <a:t> contient le nombre d'employés de chaque service          redondance</a:t>
            </a:r>
          </a:p>
          <a:p>
            <a:pPr marL="0" indent="0">
              <a:buNone/>
            </a:pPr>
            <a:endParaRPr lang="fr-BE" dirty="0">
              <a:cs typeface="Courier New" panose="02070309020205020404" pitchFamily="49" charset="0"/>
            </a:endParaRPr>
          </a:p>
          <a:p>
            <a:pPr marL="571500" lvl="2" indent="0">
              <a:buNone/>
            </a:pPr>
            <a:r>
              <a:rPr lang="fr-BE" sz="2200" b="1" dirty="0">
                <a:latin typeface="Courier New" panose="02070309020205020404" pitchFamily="49" charset="0"/>
                <a:cs typeface="Courier New" panose="02070309020205020404" pitchFamily="49" charset="0"/>
              </a:rPr>
              <a:t>SELECT</a:t>
            </a:r>
            <a:r>
              <a:rPr lang="fr-BE" sz="2200" dirty="0">
                <a:latin typeface="Courier New" panose="02070309020205020404" pitchFamily="49" charset="0"/>
                <a:cs typeface="Courier New" panose="02070309020205020404" pitchFamily="49" charset="0"/>
              </a:rPr>
              <a:t> </a:t>
            </a:r>
            <a:r>
              <a:rPr lang="fr-BE" sz="2200" dirty="0" err="1">
                <a:latin typeface="Courier New" panose="02070309020205020404" pitchFamily="49" charset="0"/>
                <a:cs typeface="Courier New" panose="02070309020205020404" pitchFamily="49" charset="0"/>
              </a:rPr>
              <a:t>num_service</a:t>
            </a:r>
            <a:r>
              <a:rPr lang="fr-BE" sz="2200" dirty="0">
                <a:latin typeface="Courier New" panose="02070309020205020404" pitchFamily="49" charset="0"/>
                <a:cs typeface="Courier New" panose="02070309020205020404" pitchFamily="49" charset="0"/>
              </a:rPr>
              <a:t>, </a:t>
            </a:r>
            <a:r>
              <a:rPr lang="fr-BE" sz="2200" b="1" dirty="0">
                <a:latin typeface="Courier New" panose="02070309020205020404" pitchFamily="49" charset="0"/>
                <a:cs typeface="Courier New" panose="02070309020205020404" pitchFamily="49" charset="0"/>
              </a:rPr>
              <a:t>COUNT</a:t>
            </a:r>
            <a:r>
              <a:rPr lang="fr-BE" sz="2200" dirty="0">
                <a:latin typeface="Courier New" panose="02070309020205020404" pitchFamily="49" charset="0"/>
                <a:cs typeface="Courier New" panose="02070309020205020404" pitchFamily="49" charset="0"/>
              </a:rPr>
              <a:t>(*)</a:t>
            </a:r>
          </a:p>
          <a:p>
            <a:pPr marL="571500" lvl="2" indent="0">
              <a:buNone/>
            </a:pPr>
            <a:r>
              <a:rPr lang="fr-BE" sz="2200" b="1" dirty="0">
                <a:latin typeface="Courier New" panose="02070309020205020404" pitchFamily="49" charset="0"/>
                <a:cs typeface="Courier New" panose="02070309020205020404" pitchFamily="49" charset="0"/>
              </a:rPr>
              <a:t>FROM</a:t>
            </a:r>
            <a:r>
              <a:rPr lang="fr-BE" sz="2200" dirty="0">
                <a:latin typeface="Courier New" panose="02070309020205020404" pitchFamily="49" charset="0"/>
                <a:cs typeface="Courier New" panose="02070309020205020404" pitchFamily="49" charset="0"/>
              </a:rPr>
              <a:t> personnel</a:t>
            </a:r>
          </a:p>
          <a:p>
            <a:pPr marL="571500" lvl="2" indent="0">
              <a:buNone/>
            </a:pPr>
            <a:r>
              <a:rPr lang="fr-BE" sz="2200" b="1" dirty="0">
                <a:latin typeface="Courier New" panose="02070309020205020404" pitchFamily="49" charset="0"/>
                <a:cs typeface="Courier New" panose="02070309020205020404" pitchFamily="49" charset="0"/>
              </a:rPr>
              <a:t>GROUP BY </a:t>
            </a:r>
            <a:r>
              <a:rPr lang="fr-BE" sz="2200" dirty="0" err="1">
                <a:latin typeface="Courier New" panose="02070309020205020404" pitchFamily="49" charset="0"/>
                <a:cs typeface="Courier New" panose="02070309020205020404" pitchFamily="49" charset="0"/>
              </a:rPr>
              <a:t>num_service</a:t>
            </a:r>
            <a:r>
              <a:rPr lang="fr-BE" sz="2200" dirty="0">
                <a:latin typeface="Courier New" panose="02070309020205020404" pitchFamily="49" charset="0"/>
                <a:cs typeface="Courier New" panose="02070309020205020404" pitchFamily="49" charset="0"/>
              </a:rPr>
              <a:t>;</a:t>
            </a:r>
          </a:p>
          <a:p>
            <a:pPr marL="0" indent="0">
              <a:buNone/>
            </a:pPr>
            <a:endParaRPr lang="fr-BE" dirty="0">
              <a:cs typeface="Courier New" panose="02070309020205020404" pitchFamily="49" charset="0"/>
            </a:endParaRPr>
          </a:p>
          <a:p>
            <a:pPr marL="0" indent="0">
              <a:buNone/>
            </a:pPr>
            <a:r>
              <a:rPr lang="fr-BE" dirty="0">
                <a:cs typeface="Courier New" panose="02070309020205020404" pitchFamily="49" charset="0"/>
              </a:rPr>
              <a:t>Pour assurer la cohérence des données, on crée la table Service avec 0 comme valeur par défaut pour la colonne </a:t>
            </a:r>
            <a:r>
              <a:rPr lang="fr-BE" dirty="0" err="1">
                <a:cs typeface="Courier New" panose="02070309020205020404" pitchFamily="49" charset="0"/>
              </a:rPr>
              <a:t>Nombre_Emp</a:t>
            </a:r>
            <a:r>
              <a:rPr lang="fr-BE" dirty="0">
                <a:cs typeface="Courier New" panose="02070309020205020404" pitchFamily="49" charset="0"/>
              </a:rPr>
              <a:t> et on gère la redondance au moyen d'un déclencheur.</a:t>
            </a:r>
            <a:endParaRPr lang="fr-BE" dirty="0"/>
          </a:p>
        </p:txBody>
      </p:sp>
      <p:sp>
        <p:nvSpPr>
          <p:cNvPr id="5" name="Espace réservé du pied de page 4"/>
          <p:cNvSpPr>
            <a:spLocks noGrp="1"/>
          </p:cNvSpPr>
          <p:nvPr>
            <p:ph type="ftr" sz="quarter" idx="11"/>
          </p:nvPr>
        </p:nvSpPr>
        <p:spPr/>
        <p:txBody>
          <a:bodyPr/>
          <a:lstStyle/>
          <a:p>
            <a:r>
              <a:rPr lang="fr-BE" dirty="0"/>
              <a:t>SGBD – PL/SQL – Chapitre 10 : Les déclencheurs / 2. Déclencheurs réagissant au LMD</a:t>
            </a:r>
          </a:p>
        </p:txBody>
      </p:sp>
      <p:sp>
        <p:nvSpPr>
          <p:cNvPr id="4" name="Flèche droite 3"/>
          <p:cNvSpPr/>
          <p:nvPr/>
        </p:nvSpPr>
        <p:spPr>
          <a:xfrm>
            <a:off x="4444409" y="3276000"/>
            <a:ext cx="393405" cy="159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810621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2. Déclencheurs réagissant aux instructions LMD</a:t>
            </a:r>
          </a:p>
        </p:txBody>
      </p:sp>
      <p:sp>
        <p:nvSpPr>
          <p:cNvPr id="3" name="Espace réservé du contenu 2"/>
          <p:cNvSpPr>
            <a:spLocks noGrp="1"/>
          </p:cNvSpPr>
          <p:nvPr>
            <p:ph idx="1"/>
          </p:nvPr>
        </p:nvSpPr>
        <p:spPr>
          <a:xfrm>
            <a:off x="1043491" y="1945757"/>
            <a:ext cx="7536984" cy="4646429"/>
          </a:xfrm>
        </p:spPr>
        <p:txBody>
          <a:bodyPr anchor="t">
            <a:normAutofit fontScale="62500" lnSpcReduction="20000"/>
          </a:bodyPr>
          <a:lstStyle/>
          <a:p>
            <a:pPr marL="0" indent="0">
              <a:buNone/>
            </a:pPr>
            <a:endParaRPr lang="fr-BE" sz="1500" dirty="0"/>
          </a:p>
          <a:p>
            <a:pPr marL="0" indent="0">
              <a:buNone/>
            </a:pPr>
            <a:r>
              <a:rPr lang="fr-BE" b="1" dirty="0">
                <a:latin typeface="Courier New" panose="02070309020205020404" pitchFamily="49" charset="0"/>
                <a:cs typeface="Courier New" panose="02070309020205020404" pitchFamily="49" charset="0"/>
              </a:rPr>
              <a:t>CREATE</a:t>
            </a:r>
            <a:r>
              <a:rPr lang="fr-BE" dirty="0">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TRIGGER</a:t>
            </a: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maj_nb_emp</a:t>
            </a:r>
            <a:endParaRPr lang="fr-BE" dirty="0">
              <a:latin typeface="Courier New" panose="02070309020205020404" pitchFamily="49" charset="0"/>
              <a:cs typeface="Courier New" panose="02070309020205020404" pitchFamily="49" charset="0"/>
            </a:endParaRPr>
          </a:p>
          <a:p>
            <a:pPr marL="0" indent="0">
              <a:buNone/>
            </a:pPr>
            <a:r>
              <a:rPr lang="fr-BE" b="1" dirty="0">
                <a:latin typeface="Courier New" panose="02070309020205020404" pitchFamily="49" charset="0"/>
                <a:cs typeface="Courier New" panose="02070309020205020404" pitchFamily="49" charset="0"/>
              </a:rPr>
              <a:t>BEFORE</a:t>
            </a:r>
            <a:r>
              <a:rPr lang="fr-BE" dirty="0">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INSERT OR DELETE OR UPDATE</a:t>
            </a:r>
            <a:r>
              <a:rPr lang="fr-BE" dirty="0">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OF</a:t>
            </a:r>
            <a:r>
              <a:rPr lang="fr-BE" dirty="0">
                <a:latin typeface="Courier New" panose="02070309020205020404" pitchFamily="49" charset="0"/>
                <a:cs typeface="Courier New" panose="02070309020205020404" pitchFamily="49" charset="0"/>
              </a:rPr>
              <a:t> </a:t>
            </a:r>
            <a:r>
              <a:rPr lang="fr-BE" dirty="0" err="1">
                <a:latin typeface="Courier New" panose="02070309020205020404" pitchFamily="49" charset="0"/>
                <a:cs typeface="Courier New" panose="02070309020205020404" pitchFamily="49" charset="0"/>
              </a:rPr>
              <a:t>num_service</a:t>
            </a:r>
            <a:r>
              <a:rPr lang="fr-BE" dirty="0">
                <a:latin typeface="Courier New" panose="02070309020205020404" pitchFamily="49" charset="0"/>
                <a:cs typeface="Courier New" panose="02070309020205020404" pitchFamily="49" charset="0"/>
              </a:rPr>
              <a:t> </a:t>
            </a:r>
          </a:p>
          <a:p>
            <a:pPr marL="0" indent="0">
              <a:buNone/>
            </a:pPr>
            <a:r>
              <a:rPr lang="fr-BE" b="1" dirty="0">
                <a:latin typeface="Courier New" panose="02070309020205020404" pitchFamily="49" charset="0"/>
                <a:cs typeface="Courier New" panose="02070309020205020404" pitchFamily="49" charset="0"/>
              </a:rPr>
              <a:t>ON</a:t>
            </a:r>
            <a:r>
              <a:rPr lang="fr-BE" dirty="0">
                <a:latin typeface="Courier New" panose="02070309020205020404" pitchFamily="49" charset="0"/>
                <a:cs typeface="Courier New" panose="02070309020205020404" pitchFamily="49" charset="0"/>
              </a:rPr>
              <a:t> personnel</a:t>
            </a:r>
          </a:p>
          <a:p>
            <a:pPr marL="0" indent="0">
              <a:buNone/>
            </a:pPr>
            <a:r>
              <a:rPr lang="fr-BE" b="1" dirty="0">
                <a:latin typeface="Courier New" panose="02070309020205020404" pitchFamily="49" charset="0"/>
                <a:cs typeface="Courier New" panose="02070309020205020404" pitchFamily="49" charset="0"/>
              </a:rPr>
              <a:t>FOR EACH ROW</a:t>
            </a:r>
          </a:p>
          <a:p>
            <a:pPr marL="0" indent="0">
              <a:buNone/>
            </a:pPr>
            <a:r>
              <a:rPr lang="fr-BE" b="1" dirty="0">
                <a:latin typeface="Courier New" panose="02070309020205020404" pitchFamily="49" charset="0"/>
                <a:cs typeface="Courier New" panose="02070309020205020404" pitchFamily="49" charset="0"/>
              </a:rPr>
              <a:t>BEGIN</a:t>
            </a:r>
          </a:p>
          <a:p>
            <a:pPr marL="0" indent="0">
              <a:buNone/>
            </a:pPr>
            <a:r>
              <a:rPr lang="fr-BE" b="1" dirty="0">
                <a:latin typeface="Courier New" panose="02070309020205020404" pitchFamily="49" charset="0"/>
                <a:cs typeface="Courier New" panose="02070309020205020404" pitchFamily="49" charset="0"/>
              </a:rPr>
              <a:t>  IF </a:t>
            </a:r>
            <a:r>
              <a:rPr lang="fr-BE" b="1" dirty="0" err="1">
                <a:solidFill>
                  <a:schemeClr val="bg2">
                    <a:lumMod val="50000"/>
                  </a:schemeClr>
                </a:solidFill>
                <a:latin typeface="Courier New" panose="02070309020205020404" pitchFamily="49" charset="0"/>
                <a:cs typeface="Courier New" panose="02070309020205020404" pitchFamily="49" charset="0"/>
              </a:rPr>
              <a:t>inserting</a:t>
            </a:r>
            <a:r>
              <a:rPr lang="fr-BE" b="1" dirty="0">
                <a:latin typeface="Courier New" panose="02070309020205020404" pitchFamily="49" charset="0"/>
                <a:cs typeface="Courier New" panose="02070309020205020404" pitchFamily="49" charset="0"/>
              </a:rPr>
              <a:t> THEN</a:t>
            </a:r>
          </a:p>
          <a:p>
            <a:pPr marL="0" indent="0">
              <a:buNone/>
            </a:pPr>
            <a:r>
              <a:rPr lang="fr-BE" b="1" dirty="0">
                <a:latin typeface="Courier New" panose="02070309020205020404" pitchFamily="49" charset="0"/>
                <a:cs typeface="Courier New" panose="02070309020205020404" pitchFamily="49" charset="0"/>
              </a:rPr>
              <a:t>    UPDATE </a:t>
            </a:r>
            <a:r>
              <a:rPr lang="fr-BE" dirty="0">
                <a:latin typeface="Courier New" panose="02070309020205020404" pitchFamily="49" charset="0"/>
                <a:cs typeface="Courier New" panose="02070309020205020404" pitchFamily="49" charset="0"/>
              </a:rPr>
              <a:t>service</a:t>
            </a:r>
            <a:r>
              <a:rPr lang="fr-BE" b="1" dirty="0">
                <a:latin typeface="Courier New" panose="02070309020205020404" pitchFamily="49" charset="0"/>
                <a:cs typeface="Courier New" panose="02070309020205020404" pitchFamily="49" charset="0"/>
              </a:rPr>
              <a:t> SET </a:t>
            </a:r>
            <a:r>
              <a:rPr lang="fr-BE" dirty="0" err="1">
                <a:latin typeface="Courier New" panose="02070309020205020404" pitchFamily="49" charset="0"/>
                <a:cs typeface="Courier New" panose="02070309020205020404" pitchFamily="49" charset="0"/>
              </a:rPr>
              <a:t>nombre_emp</a:t>
            </a:r>
            <a:r>
              <a:rPr lang="fr-BE" dirty="0">
                <a:latin typeface="Courier New" panose="02070309020205020404" pitchFamily="49" charset="0"/>
                <a:cs typeface="Courier New" panose="02070309020205020404" pitchFamily="49" charset="0"/>
              </a:rPr>
              <a:t> = </a:t>
            </a:r>
            <a:r>
              <a:rPr lang="fr-BE" dirty="0" err="1">
                <a:latin typeface="Courier New" panose="02070309020205020404" pitchFamily="49" charset="0"/>
                <a:cs typeface="Courier New" panose="02070309020205020404" pitchFamily="49" charset="0"/>
              </a:rPr>
              <a:t>nombre_emp</a:t>
            </a:r>
            <a:r>
              <a:rPr lang="fr-BE" dirty="0">
                <a:latin typeface="Courier New" panose="02070309020205020404" pitchFamily="49" charset="0"/>
                <a:cs typeface="Courier New" panose="02070309020205020404" pitchFamily="49" charset="0"/>
              </a:rPr>
              <a:t> + 1</a:t>
            </a:r>
            <a:endParaRPr lang="fr-BE" b="1" dirty="0">
              <a:latin typeface="Courier New" panose="02070309020205020404" pitchFamily="49" charset="0"/>
              <a:cs typeface="Courier New" panose="02070309020205020404" pitchFamily="49" charset="0"/>
            </a:endParaRPr>
          </a:p>
          <a:p>
            <a:pPr marL="0" indent="0">
              <a:buNone/>
            </a:pPr>
            <a:r>
              <a:rPr lang="fr-BE" b="1" dirty="0">
                <a:latin typeface="Courier New" panose="02070309020205020404" pitchFamily="49" charset="0"/>
                <a:cs typeface="Courier New" panose="02070309020205020404" pitchFamily="49" charset="0"/>
              </a:rPr>
              <a:t>      WHERE </a:t>
            </a:r>
            <a:r>
              <a:rPr lang="fr-BE" dirty="0" err="1">
                <a:latin typeface="Courier New" panose="02070309020205020404" pitchFamily="49" charset="0"/>
                <a:cs typeface="Courier New" panose="02070309020205020404" pitchFamily="49" charset="0"/>
              </a:rPr>
              <a:t>num_service</a:t>
            </a:r>
            <a:r>
              <a:rPr lang="fr-BE" dirty="0">
                <a:latin typeface="Courier New" panose="02070309020205020404" pitchFamily="49" charset="0"/>
                <a:cs typeface="Courier New" panose="02070309020205020404" pitchFamily="49" charset="0"/>
              </a:rPr>
              <a:t> = </a:t>
            </a:r>
            <a:r>
              <a:rPr lang="fr-BE" b="1" dirty="0">
                <a:solidFill>
                  <a:srgbClr val="00CCFF"/>
                </a:solidFill>
                <a:latin typeface="Courier New" panose="02070309020205020404" pitchFamily="49" charset="0"/>
                <a:cs typeface="Courier New" panose="02070309020205020404" pitchFamily="49" charset="0"/>
              </a:rPr>
              <a:t>:</a:t>
            </a:r>
            <a:r>
              <a:rPr lang="fr-BE" b="1" dirty="0" err="1">
                <a:solidFill>
                  <a:srgbClr val="00CCFF"/>
                </a:solidFill>
                <a:latin typeface="Courier New" panose="02070309020205020404" pitchFamily="49" charset="0"/>
                <a:cs typeface="Courier New" panose="02070309020205020404" pitchFamily="49" charset="0"/>
              </a:rPr>
              <a:t>NEW</a:t>
            </a:r>
            <a:r>
              <a:rPr lang="fr-BE" dirty="0" err="1">
                <a:latin typeface="Courier New" panose="02070309020205020404" pitchFamily="49" charset="0"/>
                <a:cs typeface="Courier New" panose="02070309020205020404" pitchFamily="49" charset="0"/>
              </a:rPr>
              <a:t>.num_service</a:t>
            </a:r>
            <a:r>
              <a:rPr lang="fr-BE"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ELSIF </a:t>
            </a:r>
            <a:r>
              <a:rPr lang="fr-BE" b="1" dirty="0" err="1">
                <a:solidFill>
                  <a:schemeClr val="bg2">
                    <a:lumMod val="50000"/>
                  </a:schemeClr>
                </a:solidFill>
                <a:latin typeface="Courier New" panose="02070309020205020404" pitchFamily="49" charset="0"/>
                <a:cs typeface="Courier New" panose="02070309020205020404" pitchFamily="49" charset="0"/>
              </a:rPr>
              <a:t>deleting</a:t>
            </a:r>
            <a:r>
              <a:rPr lang="fr-BE" b="1" dirty="0">
                <a:solidFill>
                  <a:schemeClr val="bg2">
                    <a:lumMod val="50000"/>
                  </a:schemeClr>
                </a:solidFill>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THEN</a:t>
            </a:r>
          </a:p>
          <a:p>
            <a:pPr marL="0" indent="0">
              <a:buNone/>
            </a:pPr>
            <a:r>
              <a:rPr lang="fr-BE" b="1" dirty="0">
                <a:latin typeface="Courier New" panose="02070309020205020404" pitchFamily="49" charset="0"/>
                <a:cs typeface="Courier New" panose="02070309020205020404" pitchFamily="49" charset="0"/>
              </a:rPr>
              <a:t>    UPDATE </a:t>
            </a:r>
            <a:r>
              <a:rPr lang="fr-BE" dirty="0">
                <a:latin typeface="Courier New" panose="02070309020205020404" pitchFamily="49" charset="0"/>
                <a:cs typeface="Courier New" panose="02070309020205020404" pitchFamily="49" charset="0"/>
              </a:rPr>
              <a:t>service</a:t>
            </a:r>
            <a:r>
              <a:rPr lang="fr-BE" b="1" dirty="0">
                <a:latin typeface="Courier New" panose="02070309020205020404" pitchFamily="49" charset="0"/>
                <a:cs typeface="Courier New" panose="02070309020205020404" pitchFamily="49" charset="0"/>
              </a:rPr>
              <a:t> SET </a:t>
            </a:r>
            <a:r>
              <a:rPr lang="fr-BE" dirty="0" err="1">
                <a:latin typeface="Courier New" panose="02070309020205020404" pitchFamily="49" charset="0"/>
                <a:cs typeface="Courier New" panose="02070309020205020404" pitchFamily="49" charset="0"/>
              </a:rPr>
              <a:t>nombre_emp</a:t>
            </a:r>
            <a:r>
              <a:rPr lang="fr-BE" dirty="0">
                <a:latin typeface="Courier New" panose="02070309020205020404" pitchFamily="49" charset="0"/>
                <a:cs typeface="Courier New" panose="02070309020205020404" pitchFamily="49" charset="0"/>
              </a:rPr>
              <a:t> = </a:t>
            </a:r>
            <a:r>
              <a:rPr lang="fr-BE" dirty="0" err="1">
                <a:latin typeface="Courier New" panose="02070309020205020404" pitchFamily="49" charset="0"/>
                <a:cs typeface="Courier New" panose="02070309020205020404" pitchFamily="49" charset="0"/>
              </a:rPr>
              <a:t>nombre_emp</a:t>
            </a:r>
            <a:r>
              <a:rPr lang="fr-BE" dirty="0">
                <a:latin typeface="Courier New" panose="02070309020205020404" pitchFamily="49" charset="0"/>
                <a:cs typeface="Courier New" panose="02070309020205020404" pitchFamily="49" charset="0"/>
              </a:rPr>
              <a:t> - 1</a:t>
            </a:r>
          </a:p>
          <a:p>
            <a:pPr marL="0" indent="0">
              <a:buNone/>
            </a:pPr>
            <a:r>
              <a:rPr lang="fr-BE" b="1" dirty="0">
                <a:latin typeface="Courier New" panose="02070309020205020404" pitchFamily="49" charset="0"/>
                <a:cs typeface="Courier New" panose="02070309020205020404" pitchFamily="49" charset="0"/>
              </a:rPr>
              <a:t>      WHERE </a:t>
            </a:r>
            <a:r>
              <a:rPr lang="fr-BE" dirty="0" err="1">
                <a:latin typeface="Courier New" panose="02070309020205020404" pitchFamily="49" charset="0"/>
                <a:cs typeface="Courier New" panose="02070309020205020404" pitchFamily="49" charset="0"/>
              </a:rPr>
              <a:t>num_service</a:t>
            </a:r>
            <a:r>
              <a:rPr lang="fr-BE" b="1" dirty="0">
                <a:latin typeface="Courier New" panose="02070309020205020404" pitchFamily="49" charset="0"/>
                <a:cs typeface="Courier New" panose="02070309020205020404" pitchFamily="49" charset="0"/>
              </a:rPr>
              <a:t> = </a:t>
            </a:r>
            <a:r>
              <a:rPr lang="fr-BE" b="1" dirty="0">
                <a:solidFill>
                  <a:srgbClr val="00CCFF"/>
                </a:solidFill>
                <a:latin typeface="Courier New" panose="02070309020205020404" pitchFamily="49" charset="0"/>
                <a:cs typeface="Courier New" panose="02070309020205020404" pitchFamily="49" charset="0"/>
              </a:rPr>
              <a:t>:</a:t>
            </a:r>
            <a:r>
              <a:rPr lang="fr-BE" b="1" dirty="0" err="1">
                <a:solidFill>
                  <a:srgbClr val="00CCFF"/>
                </a:solidFill>
                <a:latin typeface="Courier New" panose="02070309020205020404" pitchFamily="49" charset="0"/>
                <a:cs typeface="Courier New" panose="02070309020205020404" pitchFamily="49" charset="0"/>
              </a:rPr>
              <a:t>OLD</a:t>
            </a:r>
            <a:r>
              <a:rPr lang="fr-BE" b="1" dirty="0" err="1">
                <a:latin typeface="Courier New" panose="02070309020205020404" pitchFamily="49" charset="0"/>
                <a:cs typeface="Courier New" panose="02070309020205020404" pitchFamily="49" charset="0"/>
              </a:rPr>
              <a:t>.</a:t>
            </a:r>
            <a:r>
              <a:rPr lang="fr-BE" dirty="0" err="1">
                <a:latin typeface="Courier New" panose="02070309020205020404" pitchFamily="49" charset="0"/>
                <a:cs typeface="Courier New" panose="02070309020205020404" pitchFamily="49" charset="0"/>
              </a:rPr>
              <a:t>num_service</a:t>
            </a:r>
            <a:r>
              <a:rPr lang="fr-BE" b="1"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  ELSIF </a:t>
            </a:r>
            <a:r>
              <a:rPr lang="fr-BE" b="1" dirty="0" err="1">
                <a:solidFill>
                  <a:schemeClr val="bg2">
                    <a:lumMod val="50000"/>
                  </a:schemeClr>
                </a:solidFill>
                <a:latin typeface="Courier New" panose="02070309020205020404" pitchFamily="49" charset="0"/>
                <a:cs typeface="Courier New" panose="02070309020205020404" pitchFamily="49" charset="0"/>
              </a:rPr>
              <a:t>updating</a:t>
            </a:r>
            <a:r>
              <a:rPr lang="fr-BE" b="1" dirty="0">
                <a:solidFill>
                  <a:schemeClr val="bg2">
                    <a:lumMod val="50000"/>
                  </a:schemeClr>
                </a:solidFill>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THEN</a:t>
            </a:r>
          </a:p>
          <a:p>
            <a:pPr marL="0" indent="0">
              <a:buNone/>
            </a:pPr>
            <a:r>
              <a:rPr lang="fr-BE" b="1" dirty="0">
                <a:latin typeface="Courier New" panose="02070309020205020404" pitchFamily="49" charset="0"/>
                <a:cs typeface="Courier New" panose="02070309020205020404" pitchFamily="49" charset="0"/>
              </a:rPr>
              <a:t>    UPDATE </a:t>
            </a:r>
            <a:r>
              <a:rPr lang="fr-BE" dirty="0">
                <a:latin typeface="Courier New" panose="02070309020205020404" pitchFamily="49" charset="0"/>
                <a:cs typeface="Courier New" panose="02070309020205020404" pitchFamily="49" charset="0"/>
              </a:rPr>
              <a:t>service</a:t>
            </a:r>
            <a:r>
              <a:rPr lang="fr-BE" b="1" dirty="0">
                <a:latin typeface="Courier New" panose="02070309020205020404" pitchFamily="49" charset="0"/>
                <a:cs typeface="Courier New" panose="02070309020205020404" pitchFamily="49" charset="0"/>
              </a:rPr>
              <a:t> SET </a:t>
            </a:r>
            <a:r>
              <a:rPr lang="fr-BE" dirty="0" err="1">
                <a:latin typeface="Courier New" panose="02070309020205020404" pitchFamily="49" charset="0"/>
                <a:cs typeface="Courier New" panose="02070309020205020404" pitchFamily="49" charset="0"/>
              </a:rPr>
              <a:t>nombre_emp</a:t>
            </a:r>
            <a:r>
              <a:rPr lang="fr-BE" dirty="0">
                <a:latin typeface="Courier New" panose="02070309020205020404" pitchFamily="49" charset="0"/>
                <a:cs typeface="Courier New" panose="02070309020205020404" pitchFamily="49" charset="0"/>
              </a:rPr>
              <a:t> = </a:t>
            </a:r>
            <a:r>
              <a:rPr lang="fr-BE" dirty="0" err="1">
                <a:latin typeface="Courier New" panose="02070309020205020404" pitchFamily="49" charset="0"/>
                <a:cs typeface="Courier New" panose="02070309020205020404" pitchFamily="49" charset="0"/>
              </a:rPr>
              <a:t>nombre_emp</a:t>
            </a:r>
            <a:r>
              <a:rPr lang="fr-BE" dirty="0">
                <a:latin typeface="Courier New" panose="02070309020205020404" pitchFamily="49" charset="0"/>
                <a:cs typeface="Courier New" panose="02070309020205020404" pitchFamily="49" charset="0"/>
              </a:rPr>
              <a:t> + 1</a:t>
            </a:r>
          </a:p>
          <a:p>
            <a:pPr marL="0" indent="0">
              <a:buNone/>
            </a:pPr>
            <a:r>
              <a:rPr lang="fr-BE" b="1" dirty="0">
                <a:latin typeface="Courier New" panose="02070309020205020404" pitchFamily="49" charset="0"/>
                <a:cs typeface="Courier New" panose="02070309020205020404" pitchFamily="49" charset="0"/>
              </a:rPr>
              <a:t>      WHERE </a:t>
            </a:r>
            <a:r>
              <a:rPr lang="fr-BE" dirty="0" err="1">
                <a:latin typeface="Courier New" panose="02070309020205020404" pitchFamily="49" charset="0"/>
                <a:cs typeface="Courier New" panose="02070309020205020404" pitchFamily="49" charset="0"/>
              </a:rPr>
              <a:t>num_service</a:t>
            </a:r>
            <a:r>
              <a:rPr lang="fr-BE" dirty="0">
                <a:latin typeface="Courier New" panose="02070309020205020404" pitchFamily="49" charset="0"/>
                <a:cs typeface="Courier New" panose="02070309020205020404" pitchFamily="49" charset="0"/>
              </a:rPr>
              <a:t> = </a:t>
            </a:r>
            <a:r>
              <a:rPr lang="fr-BE" b="1" dirty="0">
                <a:solidFill>
                  <a:srgbClr val="00CCFF"/>
                </a:solidFill>
                <a:latin typeface="Courier New" panose="02070309020205020404" pitchFamily="49" charset="0"/>
                <a:cs typeface="Courier New" panose="02070309020205020404" pitchFamily="49" charset="0"/>
              </a:rPr>
              <a:t>:</a:t>
            </a:r>
            <a:r>
              <a:rPr lang="fr-BE" b="1" dirty="0" err="1">
                <a:solidFill>
                  <a:srgbClr val="00CCFF"/>
                </a:solidFill>
                <a:latin typeface="Courier New" panose="02070309020205020404" pitchFamily="49" charset="0"/>
                <a:cs typeface="Courier New" panose="02070309020205020404" pitchFamily="49" charset="0"/>
              </a:rPr>
              <a:t>NEW</a:t>
            </a:r>
            <a:r>
              <a:rPr lang="fr-BE" dirty="0" err="1">
                <a:latin typeface="Courier New" panose="02070309020205020404" pitchFamily="49" charset="0"/>
                <a:cs typeface="Courier New" panose="02070309020205020404" pitchFamily="49" charset="0"/>
              </a:rPr>
              <a:t>.num_service</a:t>
            </a:r>
            <a:r>
              <a:rPr lang="fr-BE" dirty="0">
                <a:latin typeface="Courier New" panose="02070309020205020404" pitchFamily="49" charset="0"/>
                <a:cs typeface="Courier New" panose="02070309020205020404" pitchFamily="49" charset="0"/>
              </a:rPr>
              <a:t>; </a:t>
            </a:r>
          </a:p>
          <a:p>
            <a:pPr marL="0" indent="0">
              <a:buNone/>
            </a:pPr>
            <a:r>
              <a:rPr lang="fr-BE" b="1" dirty="0">
                <a:latin typeface="Courier New" panose="02070309020205020404" pitchFamily="49" charset="0"/>
                <a:cs typeface="Courier New" panose="02070309020205020404" pitchFamily="49" charset="0"/>
              </a:rPr>
              <a:t>    UPDATE </a:t>
            </a:r>
            <a:r>
              <a:rPr lang="fr-BE" dirty="0">
                <a:latin typeface="Courier New" panose="02070309020205020404" pitchFamily="49" charset="0"/>
                <a:cs typeface="Courier New" panose="02070309020205020404" pitchFamily="49" charset="0"/>
              </a:rPr>
              <a:t>service</a:t>
            </a:r>
            <a:r>
              <a:rPr lang="fr-BE" b="1" dirty="0">
                <a:latin typeface="Courier New" panose="02070309020205020404" pitchFamily="49" charset="0"/>
                <a:cs typeface="Courier New" panose="02070309020205020404" pitchFamily="49" charset="0"/>
              </a:rPr>
              <a:t> SET </a:t>
            </a:r>
            <a:r>
              <a:rPr lang="fr-BE" dirty="0" err="1">
                <a:latin typeface="Courier New" panose="02070309020205020404" pitchFamily="49" charset="0"/>
                <a:cs typeface="Courier New" panose="02070309020205020404" pitchFamily="49" charset="0"/>
              </a:rPr>
              <a:t>nombre_emp</a:t>
            </a:r>
            <a:r>
              <a:rPr lang="fr-BE" dirty="0">
                <a:latin typeface="Courier New" panose="02070309020205020404" pitchFamily="49" charset="0"/>
                <a:cs typeface="Courier New" panose="02070309020205020404" pitchFamily="49" charset="0"/>
              </a:rPr>
              <a:t> = </a:t>
            </a:r>
            <a:r>
              <a:rPr lang="fr-BE" dirty="0" err="1">
                <a:latin typeface="Courier New" panose="02070309020205020404" pitchFamily="49" charset="0"/>
                <a:cs typeface="Courier New" panose="02070309020205020404" pitchFamily="49" charset="0"/>
              </a:rPr>
              <a:t>nombre_emp</a:t>
            </a:r>
            <a:r>
              <a:rPr lang="fr-BE" dirty="0">
                <a:latin typeface="Courier New" panose="02070309020205020404" pitchFamily="49" charset="0"/>
                <a:cs typeface="Courier New" panose="02070309020205020404" pitchFamily="49" charset="0"/>
              </a:rPr>
              <a:t> - 1</a:t>
            </a:r>
          </a:p>
          <a:p>
            <a:pPr marL="0" indent="0">
              <a:buNone/>
            </a:pPr>
            <a:r>
              <a:rPr lang="fr-BE" b="1" dirty="0">
                <a:latin typeface="Courier New" panose="02070309020205020404" pitchFamily="49" charset="0"/>
                <a:cs typeface="Courier New" panose="02070309020205020404" pitchFamily="49" charset="0"/>
              </a:rPr>
              <a:t>      WHERE </a:t>
            </a:r>
            <a:r>
              <a:rPr lang="fr-BE" dirty="0" err="1">
                <a:latin typeface="Courier New" panose="02070309020205020404" pitchFamily="49" charset="0"/>
                <a:cs typeface="Courier New" panose="02070309020205020404" pitchFamily="49" charset="0"/>
              </a:rPr>
              <a:t>num_service</a:t>
            </a:r>
            <a:r>
              <a:rPr lang="fr-BE" dirty="0">
                <a:latin typeface="Courier New" panose="02070309020205020404" pitchFamily="49" charset="0"/>
                <a:cs typeface="Courier New" panose="02070309020205020404" pitchFamily="49" charset="0"/>
              </a:rPr>
              <a:t> = </a:t>
            </a:r>
            <a:r>
              <a:rPr lang="fr-BE" b="1" dirty="0">
                <a:solidFill>
                  <a:srgbClr val="00CCFF"/>
                </a:solidFill>
                <a:latin typeface="Courier New" panose="02070309020205020404" pitchFamily="49" charset="0"/>
                <a:cs typeface="Courier New" panose="02070309020205020404" pitchFamily="49" charset="0"/>
              </a:rPr>
              <a:t>:</a:t>
            </a:r>
            <a:r>
              <a:rPr lang="fr-BE" b="1" dirty="0" err="1">
                <a:solidFill>
                  <a:srgbClr val="00CCFF"/>
                </a:solidFill>
                <a:latin typeface="Courier New" panose="02070309020205020404" pitchFamily="49" charset="0"/>
                <a:cs typeface="Courier New" panose="02070309020205020404" pitchFamily="49" charset="0"/>
              </a:rPr>
              <a:t>OLD</a:t>
            </a:r>
            <a:r>
              <a:rPr lang="fr-BE" dirty="0" err="1">
                <a:latin typeface="Courier New" panose="02070309020205020404" pitchFamily="49" charset="0"/>
                <a:cs typeface="Courier New" panose="02070309020205020404" pitchFamily="49" charset="0"/>
              </a:rPr>
              <a:t>.num_service</a:t>
            </a:r>
            <a:r>
              <a:rPr lang="fr-BE" dirty="0">
                <a:latin typeface="Courier New" panose="02070309020205020404" pitchFamily="49" charset="0"/>
                <a:cs typeface="Courier New" panose="02070309020205020404" pitchFamily="49" charset="0"/>
              </a:rPr>
              <a:t>;</a:t>
            </a:r>
          </a:p>
          <a:p>
            <a:pPr marL="0" indent="0">
              <a:buNone/>
            </a:pPr>
            <a:r>
              <a:rPr lang="fr-BE" dirty="0">
                <a:latin typeface="Courier New" panose="02070309020205020404" pitchFamily="49" charset="0"/>
                <a:cs typeface="Courier New" panose="02070309020205020404" pitchFamily="49" charset="0"/>
              </a:rPr>
              <a:t>  </a:t>
            </a:r>
            <a:r>
              <a:rPr lang="fr-BE" b="1" dirty="0">
                <a:latin typeface="Courier New" panose="02070309020205020404" pitchFamily="49" charset="0"/>
                <a:cs typeface="Courier New" panose="02070309020205020404" pitchFamily="49" charset="0"/>
              </a:rPr>
              <a:t>END IF</a:t>
            </a:r>
            <a:r>
              <a:rPr lang="fr-BE" dirty="0">
                <a:latin typeface="Courier New" panose="02070309020205020404" pitchFamily="49" charset="0"/>
                <a:cs typeface="Courier New" panose="02070309020205020404" pitchFamily="49" charset="0"/>
              </a:rPr>
              <a:t>;</a:t>
            </a:r>
          </a:p>
          <a:p>
            <a:pPr marL="0" indent="0">
              <a:buNone/>
            </a:pPr>
            <a:r>
              <a:rPr lang="fr-BE" b="1" dirty="0">
                <a:latin typeface="Courier New" panose="02070309020205020404" pitchFamily="49" charset="0"/>
                <a:cs typeface="Courier New" panose="02070309020205020404" pitchFamily="49" charset="0"/>
              </a:rPr>
              <a:t>END</a:t>
            </a:r>
            <a:r>
              <a:rPr lang="fr-BE" dirty="0">
                <a:latin typeface="Courier New" panose="02070309020205020404" pitchFamily="49" charset="0"/>
                <a:cs typeface="Courier New" panose="02070309020205020404" pitchFamily="49" charset="0"/>
              </a:rPr>
              <a:t>;</a:t>
            </a:r>
            <a:endParaRPr lang="fr-BE" dirty="0"/>
          </a:p>
        </p:txBody>
      </p:sp>
      <p:sp>
        <p:nvSpPr>
          <p:cNvPr id="5" name="Espace réservé du pied de page 4"/>
          <p:cNvSpPr>
            <a:spLocks noGrp="1"/>
          </p:cNvSpPr>
          <p:nvPr>
            <p:ph type="ftr" sz="quarter" idx="11"/>
          </p:nvPr>
        </p:nvSpPr>
        <p:spPr/>
        <p:txBody>
          <a:bodyPr/>
          <a:lstStyle/>
          <a:p>
            <a:r>
              <a:rPr lang="fr-BE" dirty="0"/>
              <a:t>SGBD – PL/SQL – Chapitre 10 : Les déclencheurs / 2. Déclencheurs réagissant au LMD</a:t>
            </a:r>
          </a:p>
        </p:txBody>
      </p:sp>
    </p:spTree>
    <p:extLst>
      <p:ext uri="{BB962C8B-B14F-4D97-AF65-F5344CB8AC3E}">
        <p14:creationId xmlns:p14="http://schemas.microsoft.com/office/powerpoint/2010/main" val="3210841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2. Déclencheurs réagissant aux instructions LMD</a:t>
            </a:r>
          </a:p>
        </p:txBody>
      </p:sp>
      <p:sp>
        <p:nvSpPr>
          <p:cNvPr id="3" name="Espace réservé du contenu 2"/>
          <p:cNvSpPr>
            <a:spLocks noGrp="1"/>
          </p:cNvSpPr>
          <p:nvPr>
            <p:ph idx="1"/>
          </p:nvPr>
        </p:nvSpPr>
        <p:spPr>
          <a:xfrm>
            <a:off x="1043491" y="2009468"/>
            <a:ext cx="7536984" cy="4465760"/>
          </a:xfrm>
        </p:spPr>
        <p:txBody>
          <a:bodyPr anchor="t">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2.3 Exemple 3 : mise à jour en cascade</a:t>
            </a:r>
            <a:endParaRPr lang="fr-BE" dirty="0"/>
          </a:p>
          <a:p>
            <a:pPr marL="0" indent="0">
              <a:buNone/>
            </a:pPr>
            <a:endParaRPr lang="fr-BE" dirty="0"/>
          </a:p>
          <a:p>
            <a:pPr marL="0" indent="0">
              <a:buNone/>
            </a:pPr>
            <a:r>
              <a:rPr lang="fr-BE" dirty="0"/>
              <a:t>Il s'agit d'assurer qu'une mise à jour s'effectue uniformément dans plusieurs tables.</a:t>
            </a:r>
          </a:p>
          <a:p>
            <a:pPr marL="0" indent="0">
              <a:buNone/>
            </a:pPr>
            <a:r>
              <a:rPr lang="fr-BE" dirty="0"/>
              <a:t>Ce problème se pose</a:t>
            </a:r>
          </a:p>
          <a:p>
            <a:pPr indent="-342900">
              <a:buFont typeface="Wingdings" panose="05000000000000000000" pitchFamily="2" charset="2"/>
              <a:buChar char="Ø"/>
            </a:pPr>
            <a:r>
              <a:rPr lang="fr-BE" dirty="0"/>
              <a:t>Lorsqu'une clé primaire est modifiée</a:t>
            </a:r>
          </a:p>
          <a:p>
            <a:pPr indent="-342900">
              <a:buFont typeface="Wingdings" panose="05000000000000000000" pitchFamily="2" charset="2"/>
              <a:buChar char="Ø"/>
            </a:pPr>
            <a:r>
              <a:rPr lang="fr-BE" dirty="0"/>
              <a:t>Lorsqu'on supprime d'une table un </a:t>
            </a:r>
            <a:r>
              <a:rPr lang="fr-BE" dirty="0" err="1"/>
              <a:t>tuple</a:t>
            </a:r>
            <a:r>
              <a:rPr lang="fr-BE" dirty="0"/>
              <a:t> qui est référencé par d'autres </a:t>
            </a:r>
            <a:r>
              <a:rPr lang="fr-BE" dirty="0" err="1"/>
              <a:t>tuples</a:t>
            </a:r>
            <a:r>
              <a:rPr lang="fr-BE" dirty="0"/>
              <a:t> dans d'autres tables</a:t>
            </a:r>
          </a:p>
        </p:txBody>
      </p:sp>
      <p:sp>
        <p:nvSpPr>
          <p:cNvPr id="5" name="Espace réservé du pied de page 4"/>
          <p:cNvSpPr>
            <a:spLocks noGrp="1"/>
          </p:cNvSpPr>
          <p:nvPr>
            <p:ph type="ftr" sz="quarter" idx="11"/>
          </p:nvPr>
        </p:nvSpPr>
        <p:spPr/>
        <p:txBody>
          <a:bodyPr/>
          <a:lstStyle/>
          <a:p>
            <a:r>
              <a:rPr lang="fr-BE" dirty="0"/>
              <a:t>SGBD – PL/SQL – Chapitre 10 : Les déclencheurs / 2. Déclencheurs réagissant au LMD</a:t>
            </a:r>
          </a:p>
        </p:txBody>
      </p:sp>
    </p:spTree>
    <p:extLst>
      <p:ext uri="{BB962C8B-B14F-4D97-AF65-F5344CB8AC3E}">
        <p14:creationId xmlns:p14="http://schemas.microsoft.com/office/powerpoint/2010/main" val="1338915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2. Déclencheurs réagissant aux instructions LMD</a:t>
            </a:r>
          </a:p>
        </p:txBody>
      </p:sp>
      <p:sp>
        <p:nvSpPr>
          <p:cNvPr id="3" name="Espace réservé du contenu 2"/>
          <p:cNvSpPr>
            <a:spLocks noGrp="1"/>
          </p:cNvSpPr>
          <p:nvPr>
            <p:ph idx="1"/>
          </p:nvPr>
        </p:nvSpPr>
        <p:spPr>
          <a:xfrm>
            <a:off x="1043491" y="2052084"/>
            <a:ext cx="7536984" cy="4486938"/>
          </a:xfrm>
        </p:spPr>
        <p:txBody>
          <a:bodyPr anchor="t">
            <a:normAutofit fontScale="77500" lnSpcReduction="20000"/>
          </a:bodyPr>
          <a:lstStyle/>
          <a:p>
            <a:pPr marL="0" indent="0">
              <a:buNone/>
            </a:pPr>
            <a:r>
              <a:rPr lang="fr-BE" sz="31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2.3 Exemple 3 : mise à jour en cascade</a:t>
            </a:r>
            <a:endParaRPr lang="fr-BE" sz="3100" dirty="0"/>
          </a:p>
          <a:p>
            <a:pPr marL="0" indent="0">
              <a:buNone/>
            </a:pPr>
            <a:endParaRPr lang="fr-BE" sz="1500" dirty="0"/>
          </a:p>
          <a:p>
            <a:pPr marL="0" indent="0">
              <a:buNone/>
            </a:pPr>
            <a:r>
              <a:rPr lang="fr-BE" sz="2300" b="1" dirty="0">
                <a:latin typeface="Courier New" panose="02070309020205020404" pitchFamily="49" charset="0"/>
                <a:cs typeface="Courier New" panose="02070309020205020404" pitchFamily="49" charset="0"/>
              </a:rPr>
              <a:t>CREATE</a:t>
            </a:r>
            <a:r>
              <a:rPr lang="fr-BE" sz="2300" dirty="0">
                <a:latin typeface="Courier New" panose="02070309020205020404" pitchFamily="49" charset="0"/>
                <a:cs typeface="Courier New" panose="02070309020205020404" pitchFamily="49" charset="0"/>
              </a:rPr>
              <a:t> </a:t>
            </a:r>
            <a:r>
              <a:rPr lang="fr-BE" sz="2300" b="1" dirty="0">
                <a:latin typeface="Courier New" panose="02070309020205020404" pitchFamily="49" charset="0"/>
                <a:cs typeface="Courier New" panose="02070309020205020404" pitchFamily="49" charset="0"/>
              </a:rPr>
              <a:t>TRIGGER</a:t>
            </a:r>
            <a:r>
              <a:rPr lang="fr-BE" sz="2300" dirty="0">
                <a:latin typeface="Courier New" panose="02070309020205020404" pitchFamily="49" charset="0"/>
                <a:cs typeface="Courier New" panose="02070309020205020404" pitchFamily="49" charset="0"/>
              </a:rPr>
              <a:t> </a:t>
            </a:r>
            <a:r>
              <a:rPr lang="fr-BE" sz="2300" dirty="0" err="1">
                <a:latin typeface="Courier New" panose="02070309020205020404" pitchFamily="49" charset="0"/>
                <a:cs typeface="Courier New" panose="02070309020205020404" pitchFamily="49" charset="0"/>
              </a:rPr>
              <a:t>maj_cascade</a:t>
            </a:r>
            <a:endParaRPr lang="fr-BE" sz="2300" dirty="0">
              <a:latin typeface="Courier New" panose="02070309020205020404" pitchFamily="49" charset="0"/>
              <a:cs typeface="Courier New" panose="02070309020205020404" pitchFamily="49" charset="0"/>
            </a:endParaRPr>
          </a:p>
          <a:p>
            <a:pPr marL="0" indent="0">
              <a:buNone/>
            </a:pPr>
            <a:r>
              <a:rPr lang="fr-BE" sz="2300" b="1" dirty="0">
                <a:latin typeface="Courier New" panose="02070309020205020404" pitchFamily="49" charset="0"/>
                <a:cs typeface="Courier New" panose="02070309020205020404" pitchFamily="49" charset="0"/>
              </a:rPr>
              <a:t>BEFORE</a:t>
            </a:r>
            <a:r>
              <a:rPr lang="fr-BE" sz="2300" dirty="0">
                <a:latin typeface="Courier New" panose="02070309020205020404" pitchFamily="49" charset="0"/>
                <a:cs typeface="Courier New" panose="02070309020205020404" pitchFamily="49" charset="0"/>
              </a:rPr>
              <a:t> </a:t>
            </a:r>
            <a:r>
              <a:rPr lang="fr-BE" sz="2300" b="1" dirty="0">
                <a:latin typeface="Courier New" panose="02070309020205020404" pitchFamily="49" charset="0"/>
                <a:cs typeface="Courier New" panose="02070309020205020404" pitchFamily="49" charset="0"/>
              </a:rPr>
              <a:t>DELETE OR UPDATE</a:t>
            </a:r>
            <a:r>
              <a:rPr lang="fr-BE" sz="2300" dirty="0">
                <a:latin typeface="Courier New" panose="02070309020205020404" pitchFamily="49" charset="0"/>
                <a:cs typeface="Courier New" panose="02070309020205020404" pitchFamily="49" charset="0"/>
              </a:rPr>
              <a:t> </a:t>
            </a:r>
            <a:r>
              <a:rPr lang="fr-BE" sz="2300" b="1" dirty="0">
                <a:latin typeface="Courier New" panose="02070309020205020404" pitchFamily="49" charset="0"/>
                <a:cs typeface="Courier New" panose="02070309020205020404" pitchFamily="49" charset="0"/>
              </a:rPr>
              <a:t>OF</a:t>
            </a:r>
            <a:r>
              <a:rPr lang="fr-BE" sz="2300" dirty="0">
                <a:latin typeface="Courier New" panose="02070309020205020404" pitchFamily="49" charset="0"/>
                <a:cs typeface="Courier New" panose="02070309020205020404" pitchFamily="49" charset="0"/>
              </a:rPr>
              <a:t> </a:t>
            </a:r>
            <a:r>
              <a:rPr lang="fr-BE" sz="2300" dirty="0" err="1">
                <a:latin typeface="Courier New" panose="02070309020205020404" pitchFamily="49" charset="0"/>
                <a:cs typeface="Courier New" panose="02070309020205020404" pitchFamily="49" charset="0"/>
              </a:rPr>
              <a:t>num_auteur</a:t>
            </a:r>
            <a:r>
              <a:rPr lang="fr-BE" sz="2300" dirty="0">
                <a:latin typeface="Courier New" panose="02070309020205020404" pitchFamily="49" charset="0"/>
                <a:cs typeface="Courier New" panose="02070309020205020404" pitchFamily="49" charset="0"/>
              </a:rPr>
              <a:t> </a:t>
            </a:r>
            <a:r>
              <a:rPr lang="fr-BE" sz="2300" b="1" dirty="0">
                <a:latin typeface="Courier New" panose="02070309020205020404" pitchFamily="49" charset="0"/>
                <a:cs typeface="Courier New" panose="02070309020205020404" pitchFamily="49" charset="0"/>
              </a:rPr>
              <a:t>ON</a:t>
            </a:r>
            <a:r>
              <a:rPr lang="fr-BE" sz="2300" dirty="0">
                <a:latin typeface="Courier New" panose="02070309020205020404" pitchFamily="49" charset="0"/>
                <a:cs typeface="Courier New" panose="02070309020205020404" pitchFamily="49" charset="0"/>
              </a:rPr>
              <a:t> auteurs</a:t>
            </a:r>
          </a:p>
          <a:p>
            <a:pPr marL="0" indent="0">
              <a:buNone/>
            </a:pPr>
            <a:r>
              <a:rPr lang="fr-BE" sz="2300" b="1" dirty="0">
                <a:latin typeface="Courier New" panose="02070309020205020404" pitchFamily="49" charset="0"/>
                <a:cs typeface="Courier New" panose="02070309020205020404" pitchFamily="49" charset="0"/>
              </a:rPr>
              <a:t>FOR EACH ROW</a:t>
            </a:r>
          </a:p>
          <a:p>
            <a:pPr marL="0" indent="0">
              <a:buNone/>
            </a:pPr>
            <a:r>
              <a:rPr lang="fr-BE" sz="2300" b="1" dirty="0">
                <a:latin typeface="Courier New" panose="02070309020205020404" pitchFamily="49" charset="0"/>
                <a:cs typeface="Courier New" panose="02070309020205020404" pitchFamily="49" charset="0"/>
              </a:rPr>
              <a:t>BEGIN</a:t>
            </a:r>
          </a:p>
          <a:p>
            <a:pPr marL="0" indent="0">
              <a:buNone/>
            </a:pPr>
            <a:r>
              <a:rPr lang="fr-BE" sz="2300" b="1" dirty="0">
                <a:latin typeface="Courier New" panose="02070309020205020404" pitchFamily="49" charset="0"/>
                <a:cs typeface="Courier New" panose="02070309020205020404" pitchFamily="49" charset="0"/>
              </a:rPr>
              <a:t>  IF </a:t>
            </a:r>
            <a:r>
              <a:rPr lang="fr-BE" sz="2300" b="1" dirty="0" err="1">
                <a:solidFill>
                  <a:schemeClr val="bg2">
                    <a:lumMod val="50000"/>
                  </a:schemeClr>
                </a:solidFill>
                <a:latin typeface="Courier New" panose="02070309020205020404" pitchFamily="49" charset="0"/>
                <a:cs typeface="Courier New" panose="02070309020205020404" pitchFamily="49" charset="0"/>
              </a:rPr>
              <a:t>updating</a:t>
            </a:r>
            <a:r>
              <a:rPr lang="fr-BE" sz="2300" b="1" dirty="0">
                <a:solidFill>
                  <a:schemeClr val="bg2">
                    <a:lumMod val="50000"/>
                  </a:schemeClr>
                </a:solidFill>
                <a:latin typeface="Courier New" panose="02070309020205020404" pitchFamily="49" charset="0"/>
                <a:cs typeface="Courier New" panose="02070309020205020404" pitchFamily="49" charset="0"/>
              </a:rPr>
              <a:t> </a:t>
            </a:r>
            <a:r>
              <a:rPr lang="fr-BE" sz="2300" b="1" dirty="0">
                <a:latin typeface="Courier New" panose="02070309020205020404" pitchFamily="49" charset="0"/>
                <a:cs typeface="Courier New" panose="02070309020205020404" pitchFamily="49" charset="0"/>
              </a:rPr>
              <a:t>THEN</a:t>
            </a:r>
          </a:p>
          <a:p>
            <a:pPr marL="0" indent="0">
              <a:buNone/>
            </a:pPr>
            <a:r>
              <a:rPr lang="fr-BE" sz="2300" b="1" dirty="0">
                <a:latin typeface="Courier New" panose="02070309020205020404" pitchFamily="49" charset="0"/>
                <a:cs typeface="Courier New" panose="02070309020205020404" pitchFamily="49" charset="0"/>
              </a:rPr>
              <a:t>    UPDATE </a:t>
            </a:r>
            <a:r>
              <a:rPr lang="fr-BE" sz="2300" dirty="0" err="1">
                <a:latin typeface="Courier New" panose="02070309020205020404" pitchFamily="49" charset="0"/>
                <a:cs typeface="Courier New" panose="02070309020205020404" pitchFamily="49" charset="0"/>
              </a:rPr>
              <a:t>a_ecrit</a:t>
            </a:r>
            <a:r>
              <a:rPr lang="fr-BE" sz="2300" b="1" dirty="0">
                <a:latin typeface="Courier New" panose="02070309020205020404" pitchFamily="49" charset="0"/>
                <a:cs typeface="Courier New" panose="02070309020205020404" pitchFamily="49" charset="0"/>
              </a:rPr>
              <a:t> SET </a:t>
            </a:r>
            <a:r>
              <a:rPr lang="fr-BE" sz="2300" dirty="0" err="1">
                <a:latin typeface="Courier New" panose="02070309020205020404" pitchFamily="49" charset="0"/>
                <a:cs typeface="Courier New" panose="02070309020205020404" pitchFamily="49" charset="0"/>
              </a:rPr>
              <a:t>num_auteur</a:t>
            </a:r>
            <a:r>
              <a:rPr lang="fr-BE" sz="2300" dirty="0">
                <a:latin typeface="Courier New" panose="02070309020205020404" pitchFamily="49" charset="0"/>
                <a:cs typeface="Courier New" panose="02070309020205020404" pitchFamily="49" charset="0"/>
              </a:rPr>
              <a:t> = :</a:t>
            </a:r>
            <a:r>
              <a:rPr lang="fr-BE" sz="2300" dirty="0" err="1">
                <a:latin typeface="Courier New" panose="02070309020205020404" pitchFamily="49" charset="0"/>
                <a:cs typeface="Courier New" panose="02070309020205020404" pitchFamily="49" charset="0"/>
              </a:rPr>
              <a:t>NEW.num_auteur</a:t>
            </a:r>
            <a:endParaRPr lang="fr-BE" sz="2300" b="1" dirty="0">
              <a:latin typeface="Courier New" panose="02070309020205020404" pitchFamily="49" charset="0"/>
              <a:cs typeface="Courier New" panose="02070309020205020404" pitchFamily="49" charset="0"/>
            </a:endParaRPr>
          </a:p>
          <a:p>
            <a:pPr marL="0" indent="0">
              <a:buNone/>
            </a:pPr>
            <a:r>
              <a:rPr lang="fr-BE" sz="2300" b="1" dirty="0">
                <a:latin typeface="Courier New" panose="02070309020205020404" pitchFamily="49" charset="0"/>
                <a:cs typeface="Courier New" panose="02070309020205020404" pitchFamily="49" charset="0"/>
              </a:rPr>
              <a:t>      WHERE </a:t>
            </a:r>
            <a:r>
              <a:rPr lang="fr-BE" sz="2300" dirty="0" err="1">
                <a:latin typeface="Courier New" panose="02070309020205020404" pitchFamily="49" charset="0"/>
                <a:cs typeface="Courier New" panose="02070309020205020404" pitchFamily="49" charset="0"/>
              </a:rPr>
              <a:t>num_auteur</a:t>
            </a:r>
            <a:r>
              <a:rPr lang="fr-BE" sz="2300" dirty="0">
                <a:latin typeface="Courier New" panose="02070309020205020404" pitchFamily="49" charset="0"/>
                <a:cs typeface="Courier New" panose="02070309020205020404" pitchFamily="49" charset="0"/>
              </a:rPr>
              <a:t> = :</a:t>
            </a:r>
            <a:r>
              <a:rPr lang="fr-BE" sz="2300" dirty="0" err="1">
                <a:latin typeface="Courier New" panose="02070309020205020404" pitchFamily="49" charset="0"/>
                <a:cs typeface="Courier New" panose="02070309020205020404" pitchFamily="49" charset="0"/>
              </a:rPr>
              <a:t>OLD.num_auteur</a:t>
            </a:r>
            <a:r>
              <a:rPr lang="fr-BE" sz="2300" dirty="0">
                <a:latin typeface="Courier New" panose="02070309020205020404" pitchFamily="49" charset="0"/>
                <a:cs typeface="Courier New" panose="02070309020205020404" pitchFamily="49" charset="0"/>
              </a:rPr>
              <a:t>;</a:t>
            </a:r>
          </a:p>
          <a:p>
            <a:pPr marL="0" indent="0">
              <a:buNone/>
            </a:pPr>
            <a:r>
              <a:rPr lang="fr-BE" sz="2300" b="1" dirty="0">
                <a:latin typeface="Courier New" panose="02070309020205020404" pitchFamily="49" charset="0"/>
                <a:cs typeface="Courier New" panose="02070309020205020404" pitchFamily="49" charset="0"/>
              </a:rPr>
              <a:t>  ELSIF </a:t>
            </a:r>
            <a:r>
              <a:rPr lang="fr-BE" sz="2300" b="1" dirty="0" err="1">
                <a:solidFill>
                  <a:schemeClr val="bg2">
                    <a:lumMod val="50000"/>
                  </a:schemeClr>
                </a:solidFill>
                <a:latin typeface="Courier New" panose="02070309020205020404" pitchFamily="49" charset="0"/>
                <a:cs typeface="Courier New" panose="02070309020205020404" pitchFamily="49" charset="0"/>
              </a:rPr>
              <a:t>deleting</a:t>
            </a:r>
            <a:r>
              <a:rPr lang="fr-BE" sz="2300" b="1" dirty="0">
                <a:solidFill>
                  <a:schemeClr val="bg2">
                    <a:lumMod val="50000"/>
                  </a:schemeClr>
                </a:solidFill>
                <a:latin typeface="Courier New" panose="02070309020205020404" pitchFamily="49" charset="0"/>
                <a:cs typeface="Courier New" panose="02070309020205020404" pitchFamily="49" charset="0"/>
              </a:rPr>
              <a:t> </a:t>
            </a:r>
            <a:r>
              <a:rPr lang="fr-BE" sz="2300" b="1" dirty="0">
                <a:latin typeface="Courier New" panose="02070309020205020404" pitchFamily="49" charset="0"/>
                <a:cs typeface="Courier New" panose="02070309020205020404" pitchFamily="49" charset="0"/>
              </a:rPr>
              <a:t>THEN</a:t>
            </a:r>
          </a:p>
          <a:p>
            <a:pPr marL="0" indent="0">
              <a:buNone/>
            </a:pPr>
            <a:r>
              <a:rPr lang="fr-BE" sz="2300" b="1" dirty="0">
                <a:latin typeface="Courier New" panose="02070309020205020404" pitchFamily="49" charset="0"/>
                <a:cs typeface="Courier New" panose="02070309020205020404" pitchFamily="49" charset="0"/>
              </a:rPr>
              <a:t>    DELETE FROM </a:t>
            </a:r>
            <a:r>
              <a:rPr lang="fr-BE" sz="2300" dirty="0" err="1">
                <a:latin typeface="Courier New" panose="02070309020205020404" pitchFamily="49" charset="0"/>
                <a:cs typeface="Courier New" panose="02070309020205020404" pitchFamily="49" charset="0"/>
              </a:rPr>
              <a:t>a_ecrit</a:t>
            </a:r>
            <a:endParaRPr lang="fr-BE" sz="2300" dirty="0">
              <a:latin typeface="Courier New" panose="02070309020205020404" pitchFamily="49" charset="0"/>
              <a:cs typeface="Courier New" panose="02070309020205020404" pitchFamily="49" charset="0"/>
            </a:endParaRPr>
          </a:p>
          <a:p>
            <a:pPr marL="0" indent="0">
              <a:buNone/>
            </a:pPr>
            <a:r>
              <a:rPr lang="fr-BE" sz="2300" b="1" dirty="0">
                <a:latin typeface="Courier New" panose="02070309020205020404" pitchFamily="49" charset="0"/>
                <a:cs typeface="Courier New" panose="02070309020205020404" pitchFamily="49" charset="0"/>
              </a:rPr>
              <a:t>      WHERE </a:t>
            </a:r>
            <a:r>
              <a:rPr lang="fr-BE" sz="2300" dirty="0" err="1">
                <a:latin typeface="Courier New" panose="02070309020205020404" pitchFamily="49" charset="0"/>
                <a:cs typeface="Courier New" panose="02070309020205020404" pitchFamily="49" charset="0"/>
              </a:rPr>
              <a:t>num_auteur</a:t>
            </a:r>
            <a:r>
              <a:rPr lang="fr-BE" sz="2300" b="1" dirty="0">
                <a:latin typeface="Courier New" panose="02070309020205020404" pitchFamily="49" charset="0"/>
                <a:cs typeface="Courier New" panose="02070309020205020404" pitchFamily="49" charset="0"/>
              </a:rPr>
              <a:t> = </a:t>
            </a:r>
            <a:r>
              <a:rPr lang="fr-BE" sz="2300" dirty="0">
                <a:solidFill>
                  <a:schemeClr val="tx1"/>
                </a:solidFill>
                <a:latin typeface="Courier New" panose="02070309020205020404" pitchFamily="49" charset="0"/>
                <a:cs typeface="Courier New" panose="02070309020205020404" pitchFamily="49" charset="0"/>
              </a:rPr>
              <a:t>:</a:t>
            </a:r>
            <a:r>
              <a:rPr lang="fr-BE" sz="2300" dirty="0" err="1">
                <a:solidFill>
                  <a:schemeClr val="tx1"/>
                </a:solidFill>
                <a:latin typeface="Courier New" panose="02070309020205020404" pitchFamily="49" charset="0"/>
                <a:cs typeface="Courier New" panose="02070309020205020404" pitchFamily="49" charset="0"/>
              </a:rPr>
              <a:t>OLD.num_auteur</a:t>
            </a:r>
            <a:r>
              <a:rPr lang="fr-BE" sz="2300" b="1" dirty="0">
                <a:latin typeface="Courier New" panose="02070309020205020404" pitchFamily="49" charset="0"/>
                <a:cs typeface="Courier New" panose="02070309020205020404" pitchFamily="49" charset="0"/>
              </a:rPr>
              <a:t>;</a:t>
            </a:r>
          </a:p>
          <a:p>
            <a:pPr marL="0" indent="0">
              <a:buNone/>
            </a:pPr>
            <a:r>
              <a:rPr lang="fr-BE" sz="2300" b="1" dirty="0">
                <a:latin typeface="Courier New" panose="02070309020205020404" pitchFamily="49" charset="0"/>
                <a:cs typeface="Courier New" panose="02070309020205020404" pitchFamily="49" charset="0"/>
              </a:rPr>
              <a:t>  END IF;</a:t>
            </a:r>
          </a:p>
          <a:p>
            <a:pPr marL="0" indent="0">
              <a:buNone/>
            </a:pPr>
            <a:r>
              <a:rPr lang="fr-BE" sz="2300" b="1" dirty="0">
                <a:latin typeface="Courier New" panose="02070309020205020404" pitchFamily="49" charset="0"/>
                <a:cs typeface="Courier New" panose="02070309020205020404" pitchFamily="49" charset="0"/>
              </a:rPr>
              <a:t>END</a:t>
            </a:r>
            <a:r>
              <a:rPr lang="fr-BE" sz="2300" dirty="0">
                <a:latin typeface="Courier New" panose="02070309020205020404" pitchFamily="49" charset="0"/>
                <a:cs typeface="Courier New" panose="02070309020205020404" pitchFamily="49" charset="0"/>
              </a:rPr>
              <a:t>;</a:t>
            </a:r>
            <a:endParaRPr lang="fr-BE" sz="2300" dirty="0"/>
          </a:p>
        </p:txBody>
      </p:sp>
      <p:sp>
        <p:nvSpPr>
          <p:cNvPr id="5" name="Espace réservé du pied de page 4"/>
          <p:cNvSpPr>
            <a:spLocks noGrp="1"/>
          </p:cNvSpPr>
          <p:nvPr>
            <p:ph type="ftr" sz="quarter" idx="11"/>
          </p:nvPr>
        </p:nvSpPr>
        <p:spPr/>
        <p:txBody>
          <a:bodyPr/>
          <a:lstStyle/>
          <a:p>
            <a:r>
              <a:rPr lang="fr-BE" dirty="0"/>
              <a:t>SGBD – PL/SQL – Chapitre 10 : Les déclencheurs / 2. Déclencheurs réagissant au LMD</a:t>
            </a:r>
          </a:p>
        </p:txBody>
      </p:sp>
    </p:spTree>
    <p:extLst>
      <p:ext uri="{BB962C8B-B14F-4D97-AF65-F5344CB8AC3E}">
        <p14:creationId xmlns:p14="http://schemas.microsoft.com/office/powerpoint/2010/main" val="170119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2. Déclencheurs réagissant aux instructions LMD</a:t>
            </a:r>
          </a:p>
        </p:txBody>
      </p:sp>
      <p:sp>
        <p:nvSpPr>
          <p:cNvPr id="3" name="Espace réservé du contenu 2"/>
          <p:cNvSpPr>
            <a:spLocks noGrp="1"/>
          </p:cNvSpPr>
          <p:nvPr>
            <p:ph idx="1"/>
          </p:nvPr>
        </p:nvSpPr>
        <p:spPr>
          <a:xfrm>
            <a:off x="1043491" y="2052084"/>
            <a:ext cx="7536984" cy="4486938"/>
          </a:xfrm>
        </p:spPr>
        <p:txBody>
          <a:bodyPr anchor="t">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2.4 Exemple 4 : Sécurité et enregistrement des accès</a:t>
            </a:r>
            <a:endParaRPr lang="fr-BE" dirty="0"/>
          </a:p>
          <a:p>
            <a:pPr marL="68580" indent="0">
              <a:buNone/>
            </a:pPr>
            <a:endParaRPr lang="en-GB" altLang="fr-FR" sz="1600" b="1" dirty="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GB" altLang="fr-FR" sz="1600" b="1" dirty="0">
                <a:solidFill>
                  <a:srgbClr val="FF0000"/>
                </a:solidFill>
                <a:latin typeface="Courier New" panose="02070309020205020404" pitchFamily="49" charset="0"/>
                <a:cs typeface="Courier New" panose="02070309020205020404" pitchFamily="49" charset="0"/>
              </a:rPr>
              <a:t>CREATE  OR REPLACE TRIGGER </a:t>
            </a:r>
            <a:r>
              <a:rPr lang="en-GB" altLang="fr-FR" sz="1600" b="1" dirty="0" err="1">
                <a:latin typeface="Courier New" panose="02070309020205020404" pitchFamily="49" charset="0"/>
                <a:cs typeface="Courier New" panose="02070309020205020404" pitchFamily="49" charset="0"/>
              </a:rPr>
              <a:t>TrAuditPersonnel</a:t>
            </a:r>
            <a:endParaRPr lang="en-GB" altLang="fr-FR" sz="1600" b="1" dirty="0">
              <a:latin typeface="Courier New" panose="02070309020205020404" pitchFamily="49" charset="0"/>
              <a:cs typeface="Courier New" panose="02070309020205020404" pitchFamily="49" charset="0"/>
            </a:endParaRPr>
          </a:p>
          <a:p>
            <a:pPr marL="0" indent="0">
              <a:spcBef>
                <a:spcPts val="0"/>
              </a:spcBef>
              <a:buNone/>
            </a:pPr>
            <a:r>
              <a:rPr lang="en-GB" altLang="fr-FR" sz="1600" b="1" dirty="0">
                <a:latin typeface="Courier New" panose="02070309020205020404" pitchFamily="49" charset="0"/>
                <a:cs typeface="Courier New" panose="02070309020205020404" pitchFamily="49" charset="0"/>
              </a:rPr>
              <a:t>BEFORE INSERT OR DELETE OR UPDATE ON personnel</a:t>
            </a:r>
          </a:p>
          <a:p>
            <a:pPr marL="0" indent="0">
              <a:spcBef>
                <a:spcPts val="0"/>
              </a:spcBef>
              <a:buNone/>
            </a:pPr>
            <a:r>
              <a:rPr lang="en-GB" altLang="fr-FR" sz="1600" b="1" dirty="0">
                <a:solidFill>
                  <a:srgbClr val="FF0000"/>
                </a:solidFill>
                <a:latin typeface="Courier New" panose="02070309020205020404" pitchFamily="49" charset="0"/>
                <a:cs typeface="Courier New" panose="02070309020205020404" pitchFamily="49" charset="0"/>
              </a:rPr>
              <a:t>FOR EACH ROW</a:t>
            </a:r>
          </a:p>
          <a:p>
            <a:pPr marL="0" indent="0">
              <a:spcBef>
                <a:spcPts val="0"/>
              </a:spcBef>
              <a:buNone/>
            </a:pPr>
            <a:r>
              <a:rPr lang="en-GB" altLang="fr-FR" sz="1600" b="1" dirty="0">
                <a:latin typeface="Courier New" panose="02070309020205020404" pitchFamily="49" charset="0"/>
                <a:cs typeface="Courier New" panose="02070309020205020404" pitchFamily="49" charset="0"/>
              </a:rPr>
              <a:t>BEGIN</a:t>
            </a:r>
          </a:p>
          <a:p>
            <a:pPr marL="0" indent="0">
              <a:spcBef>
                <a:spcPts val="0"/>
              </a:spcBef>
              <a:buNone/>
            </a:pPr>
            <a:r>
              <a:rPr lang="en-GB" altLang="fr-FR" sz="1600" b="1" dirty="0">
                <a:latin typeface="Courier New" panose="02070309020205020404" pitchFamily="49" charset="0"/>
                <a:cs typeface="Courier New" panose="02070309020205020404" pitchFamily="49" charset="0"/>
              </a:rPr>
              <a:t>  IF </a:t>
            </a:r>
            <a:r>
              <a:rPr lang="en-GB" altLang="fr-FR" sz="1600" b="1" dirty="0">
                <a:solidFill>
                  <a:srgbClr val="000099"/>
                </a:solidFill>
                <a:latin typeface="Courier New" panose="02070309020205020404" pitchFamily="49" charset="0"/>
                <a:cs typeface="Courier New" panose="02070309020205020404" pitchFamily="49" charset="0"/>
              </a:rPr>
              <a:t>INSERTING </a:t>
            </a:r>
            <a:r>
              <a:rPr lang="en-GB" altLang="fr-FR" sz="1600" b="1" dirty="0">
                <a:latin typeface="Courier New" panose="02070309020205020404" pitchFamily="49" charset="0"/>
                <a:cs typeface="Courier New" panose="02070309020205020404" pitchFamily="49" charset="0"/>
              </a:rPr>
              <a:t>THEN</a:t>
            </a:r>
          </a:p>
          <a:p>
            <a:pPr marL="0" indent="0">
              <a:spcBef>
                <a:spcPts val="0"/>
              </a:spcBef>
              <a:buNone/>
            </a:pPr>
            <a:r>
              <a:rPr lang="en-GB" altLang="fr-FR" sz="1600" b="1" dirty="0">
                <a:latin typeface="Courier New" panose="02070309020205020404" pitchFamily="49" charset="0"/>
                <a:cs typeface="Courier New" panose="02070309020205020404" pitchFamily="49" charset="0"/>
              </a:rPr>
              <a:t>    INSERT INTO </a:t>
            </a:r>
            <a:r>
              <a:rPr lang="en-GB" altLang="fr-FR" sz="1600" b="1" dirty="0" err="1">
                <a:latin typeface="Courier New" panose="02070309020205020404" pitchFamily="49" charset="0"/>
                <a:cs typeface="Courier New" panose="02070309020205020404" pitchFamily="49" charset="0"/>
              </a:rPr>
              <a:t>auditPersonnel</a:t>
            </a:r>
            <a:r>
              <a:rPr lang="en-GB" altLang="fr-FR" sz="1600" b="1" dirty="0">
                <a:latin typeface="Courier New" panose="02070309020205020404" pitchFamily="49" charset="0"/>
                <a:cs typeface="Courier New" panose="02070309020205020404" pitchFamily="49" charset="0"/>
              </a:rPr>
              <a:t> </a:t>
            </a:r>
          </a:p>
          <a:p>
            <a:pPr marL="0" indent="0">
              <a:spcBef>
                <a:spcPts val="0"/>
              </a:spcBef>
              <a:buNone/>
            </a:pPr>
            <a:r>
              <a:rPr lang="en-GB" altLang="fr-FR" sz="1600" b="1" dirty="0">
                <a:latin typeface="Courier New" panose="02070309020205020404" pitchFamily="49" charset="0"/>
                <a:cs typeface="Courier New" panose="02070309020205020404" pitchFamily="49" charset="0"/>
              </a:rPr>
              <a:t>      VALUES (USER, SYSDATE, 'INSERT', </a:t>
            </a:r>
          </a:p>
          <a:p>
            <a:pPr marL="0" indent="0">
              <a:spcBef>
                <a:spcPts val="0"/>
              </a:spcBef>
              <a:buNone/>
            </a:pPr>
            <a:r>
              <a:rPr lang="en-GB" altLang="fr-FR" sz="1600" b="1" dirty="0">
                <a:solidFill>
                  <a:srgbClr val="000099"/>
                </a:solidFill>
                <a:latin typeface="Courier New" panose="02070309020205020404" pitchFamily="49" charset="0"/>
                <a:cs typeface="Courier New" panose="02070309020205020404" pitchFamily="49" charset="0"/>
              </a:rPr>
              <a:t>              :NEW.NUMERO, :NEW.NOM, :NEW.PRENOM,</a:t>
            </a:r>
          </a:p>
          <a:p>
            <a:pPr marL="0" indent="0">
              <a:spcBef>
                <a:spcPts val="0"/>
              </a:spcBef>
              <a:buNone/>
            </a:pPr>
            <a:r>
              <a:rPr lang="en-GB" altLang="fr-FR" sz="1600" b="1" dirty="0">
                <a:solidFill>
                  <a:srgbClr val="000099"/>
                </a:solidFill>
                <a:latin typeface="Courier New" panose="02070309020205020404" pitchFamily="49" charset="0"/>
                <a:cs typeface="Courier New" panose="02070309020205020404" pitchFamily="49" charset="0"/>
              </a:rPr>
              <a:t>              :NEW.SEXE, :NEW.ADRESSE, :NEW.NUM_SERVICE, </a:t>
            </a:r>
          </a:p>
          <a:p>
            <a:pPr marL="0" indent="0">
              <a:spcBef>
                <a:spcPts val="0"/>
              </a:spcBef>
              <a:buNone/>
            </a:pPr>
            <a:r>
              <a:rPr lang="en-GB" altLang="fr-FR" sz="1600" b="1" dirty="0">
                <a:solidFill>
                  <a:srgbClr val="000099"/>
                </a:solidFill>
                <a:latin typeface="Courier New" panose="02070309020205020404" pitchFamily="49" charset="0"/>
                <a:cs typeface="Courier New" panose="02070309020205020404" pitchFamily="49" charset="0"/>
              </a:rPr>
              <a:t>              :NEW.SALAIRE, :NEW.TAXE</a:t>
            </a:r>
            <a:r>
              <a:rPr lang="en-GB" altLang="fr-FR" sz="1600" b="1" dirty="0">
                <a:latin typeface="Courier New" panose="02070309020205020404" pitchFamily="49" charset="0"/>
                <a:cs typeface="Courier New" panose="02070309020205020404" pitchFamily="49" charset="0"/>
              </a:rPr>
              <a:t>);</a:t>
            </a:r>
            <a:endParaRPr lang="fr-BE" sz="15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PL/SQL – Chapitre 10 : Les déclencheurs / 2. Déclencheurs réagissant au LMD</a:t>
            </a:r>
          </a:p>
        </p:txBody>
      </p:sp>
    </p:spTree>
    <p:extLst>
      <p:ext uri="{BB962C8B-B14F-4D97-AF65-F5344CB8AC3E}">
        <p14:creationId xmlns:p14="http://schemas.microsoft.com/office/powerpoint/2010/main" val="3125638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2. Déclencheurs réagissant aux instructions LMD</a:t>
            </a:r>
          </a:p>
        </p:txBody>
      </p:sp>
      <p:sp>
        <p:nvSpPr>
          <p:cNvPr id="3" name="Espace réservé du contenu 2"/>
          <p:cNvSpPr>
            <a:spLocks noGrp="1"/>
          </p:cNvSpPr>
          <p:nvPr>
            <p:ph idx="1"/>
          </p:nvPr>
        </p:nvSpPr>
        <p:spPr>
          <a:xfrm>
            <a:off x="1043491" y="2052084"/>
            <a:ext cx="7536984" cy="4486938"/>
          </a:xfrm>
        </p:spPr>
        <p:txBody>
          <a:bodyPr anchor="t">
            <a:normAutofit/>
          </a:bodyPr>
          <a:lstStyle/>
          <a:p>
            <a:pPr marL="0" indent="0">
              <a:buNone/>
            </a:pPr>
            <a:r>
              <a:rPr lang="fr-BE"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2.4 Exemple 4 : Sécurité et enregistrement des accès</a:t>
            </a:r>
            <a:endParaRPr lang="fr-BE" dirty="0"/>
          </a:p>
          <a:p>
            <a:pPr marL="68580" indent="0">
              <a:buNone/>
            </a:pPr>
            <a:endParaRPr lang="en-GB" altLang="fr-FR" sz="1600" b="1" dirty="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GB" altLang="fr-FR" sz="1600" dirty="0">
                <a:latin typeface="Courier New" panose="02070309020205020404" pitchFamily="49" charset="0"/>
                <a:cs typeface="Courier New" panose="02070309020205020404" pitchFamily="49" charset="0"/>
              </a:rPr>
              <a:t>  </a:t>
            </a:r>
            <a:r>
              <a:rPr lang="en-GB" altLang="fr-FR" sz="1600" b="1" dirty="0">
                <a:solidFill>
                  <a:srgbClr val="000099"/>
                </a:solidFill>
                <a:latin typeface="Courier New" panose="02070309020205020404" pitchFamily="49" charset="0"/>
                <a:cs typeface="Courier New" panose="02070309020205020404" pitchFamily="49" charset="0"/>
              </a:rPr>
              <a:t>ELSIF DELETING </a:t>
            </a:r>
            <a:r>
              <a:rPr lang="en-GB" altLang="fr-FR" sz="1600" dirty="0">
                <a:latin typeface="Courier New" panose="02070309020205020404" pitchFamily="49" charset="0"/>
                <a:cs typeface="Courier New" panose="02070309020205020404" pitchFamily="49" charset="0"/>
              </a:rPr>
              <a:t>THEN</a:t>
            </a:r>
          </a:p>
          <a:p>
            <a:pPr marL="0" indent="0">
              <a:spcBef>
                <a:spcPts val="0"/>
              </a:spcBef>
              <a:buNone/>
            </a:pPr>
            <a:r>
              <a:rPr lang="en-GB" altLang="fr-FR" sz="1600" dirty="0">
                <a:latin typeface="Courier New" panose="02070309020205020404" pitchFamily="49" charset="0"/>
                <a:cs typeface="Courier New" panose="02070309020205020404" pitchFamily="49" charset="0"/>
              </a:rPr>
              <a:t>    INSERT INTO </a:t>
            </a:r>
            <a:r>
              <a:rPr lang="en-GB" altLang="fr-FR" sz="1600" dirty="0" err="1">
                <a:latin typeface="Courier New" panose="02070309020205020404" pitchFamily="49" charset="0"/>
                <a:cs typeface="Courier New" panose="02070309020205020404" pitchFamily="49" charset="0"/>
              </a:rPr>
              <a:t>auditPersonnel</a:t>
            </a:r>
            <a:r>
              <a:rPr lang="en-GB" altLang="fr-FR" sz="1600" dirty="0">
                <a:latin typeface="Courier New" panose="02070309020205020404" pitchFamily="49" charset="0"/>
                <a:cs typeface="Courier New" panose="02070309020205020404" pitchFamily="49" charset="0"/>
              </a:rPr>
              <a:t> </a:t>
            </a:r>
          </a:p>
          <a:p>
            <a:pPr marL="0" indent="0">
              <a:spcBef>
                <a:spcPts val="0"/>
              </a:spcBef>
              <a:buNone/>
            </a:pPr>
            <a:r>
              <a:rPr lang="en-GB" altLang="fr-FR" sz="1600" dirty="0">
                <a:latin typeface="Courier New" panose="02070309020205020404" pitchFamily="49" charset="0"/>
                <a:cs typeface="Courier New" panose="02070309020205020404" pitchFamily="49" charset="0"/>
              </a:rPr>
              <a:t>      VALUES (USER, SYSDATE, 'DELETE', </a:t>
            </a:r>
          </a:p>
          <a:p>
            <a:pPr marL="0" indent="0">
              <a:spcBef>
                <a:spcPts val="0"/>
              </a:spcBef>
              <a:buNone/>
            </a:pPr>
            <a:r>
              <a:rPr lang="en-GB" altLang="fr-FR" sz="1600" dirty="0">
                <a:latin typeface="Courier New" panose="02070309020205020404" pitchFamily="49" charset="0"/>
                <a:cs typeface="Courier New" panose="02070309020205020404" pitchFamily="49" charset="0"/>
              </a:rPr>
              <a:t>              </a:t>
            </a:r>
            <a:r>
              <a:rPr lang="en-GB" altLang="fr-FR" sz="1600" b="1" dirty="0">
                <a:solidFill>
                  <a:srgbClr val="000099"/>
                </a:solidFill>
                <a:latin typeface="Courier New" panose="02070309020205020404" pitchFamily="49" charset="0"/>
                <a:cs typeface="Courier New" panose="02070309020205020404" pitchFamily="49" charset="0"/>
              </a:rPr>
              <a:t>:OLD.NUMERO, :OLD.NOM, :OLD.PRENOM,</a:t>
            </a:r>
          </a:p>
          <a:p>
            <a:pPr marL="0" indent="0">
              <a:spcBef>
                <a:spcPts val="0"/>
              </a:spcBef>
              <a:buNone/>
            </a:pPr>
            <a:r>
              <a:rPr lang="en-GB" altLang="fr-FR" sz="1600" b="1" dirty="0">
                <a:solidFill>
                  <a:srgbClr val="000099"/>
                </a:solidFill>
                <a:latin typeface="Courier New" panose="02070309020205020404" pitchFamily="49" charset="0"/>
                <a:cs typeface="Courier New" panose="02070309020205020404" pitchFamily="49" charset="0"/>
              </a:rPr>
              <a:t>              :OLD.SEXE, :OLD.ADRESSE, </a:t>
            </a:r>
          </a:p>
          <a:p>
            <a:pPr marL="0" indent="0">
              <a:spcBef>
                <a:spcPts val="0"/>
              </a:spcBef>
              <a:buNone/>
            </a:pPr>
            <a:r>
              <a:rPr lang="en-GB" altLang="fr-FR" sz="1600" b="1" dirty="0">
                <a:solidFill>
                  <a:srgbClr val="000099"/>
                </a:solidFill>
                <a:latin typeface="Courier New" panose="02070309020205020404" pitchFamily="49" charset="0"/>
                <a:cs typeface="Courier New" panose="02070309020205020404" pitchFamily="49" charset="0"/>
              </a:rPr>
              <a:t>              :OLD.NUM_SERVICE, </a:t>
            </a:r>
          </a:p>
          <a:p>
            <a:pPr marL="0" indent="0">
              <a:spcBef>
                <a:spcPts val="0"/>
              </a:spcBef>
              <a:buNone/>
            </a:pPr>
            <a:r>
              <a:rPr lang="en-GB" altLang="fr-FR" sz="1600" b="1" dirty="0">
                <a:solidFill>
                  <a:srgbClr val="000099"/>
                </a:solidFill>
                <a:latin typeface="Courier New" panose="02070309020205020404" pitchFamily="49" charset="0"/>
                <a:cs typeface="Courier New" panose="02070309020205020404" pitchFamily="49" charset="0"/>
              </a:rPr>
              <a:t>              :OLD.SALAIRE, :OLD.TAXE</a:t>
            </a:r>
            <a:r>
              <a:rPr lang="en-GB" altLang="fr-FR" sz="1600" dirty="0">
                <a:latin typeface="Courier New" panose="02070309020205020404" pitchFamily="49"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PL/SQL – Chapitre 10 : Les déclencheurs / 2. Déclencheurs réagissant au LMD</a:t>
            </a:r>
          </a:p>
        </p:txBody>
      </p:sp>
    </p:spTree>
    <p:extLst>
      <p:ext uri="{BB962C8B-B14F-4D97-AF65-F5344CB8AC3E}">
        <p14:creationId xmlns:p14="http://schemas.microsoft.com/office/powerpoint/2010/main" val="1690624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2. Déclencheurs réagissant aux instructions LMD</a:t>
            </a:r>
          </a:p>
        </p:txBody>
      </p:sp>
      <p:sp>
        <p:nvSpPr>
          <p:cNvPr id="3" name="Espace réservé du contenu 2"/>
          <p:cNvSpPr>
            <a:spLocks noGrp="1"/>
          </p:cNvSpPr>
          <p:nvPr>
            <p:ph idx="1"/>
          </p:nvPr>
        </p:nvSpPr>
        <p:spPr>
          <a:xfrm>
            <a:off x="1043491" y="2052084"/>
            <a:ext cx="7536984" cy="4486938"/>
          </a:xfrm>
        </p:spPr>
        <p:txBody>
          <a:bodyPr anchor="t">
            <a:normAutofit fontScale="92500" lnSpcReduction="10000"/>
          </a:bodyPr>
          <a:lstStyle/>
          <a:p>
            <a:pPr marL="0" indent="0">
              <a:buNone/>
            </a:pPr>
            <a:r>
              <a:rPr lang="fr-BE" sz="2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2.4 Exemple 4 : Sécurité et enregistrement des accès</a:t>
            </a:r>
            <a:endParaRPr lang="fr-BE" sz="2600" dirty="0"/>
          </a:p>
          <a:p>
            <a:pPr marL="68580" indent="0">
              <a:buNone/>
            </a:pPr>
            <a:endParaRPr lang="en-GB" altLang="fr-FR" sz="1100" b="1" dirty="0">
              <a:solidFill>
                <a:srgbClr val="FF0000"/>
              </a:solidFill>
              <a:latin typeface="Courier New" panose="02070309020205020404" pitchFamily="49" charset="0"/>
              <a:cs typeface="Courier New" panose="02070309020205020404" pitchFamily="49" charset="0"/>
            </a:endParaRPr>
          </a:p>
          <a:p>
            <a:pPr marL="68580" indent="0">
              <a:buNone/>
            </a:pPr>
            <a:r>
              <a:rPr lang="en-GB" altLang="fr-FR" sz="1600" b="1" dirty="0">
                <a:latin typeface="Courier New" panose="02070309020205020404" pitchFamily="49" charset="0"/>
                <a:cs typeface="Courier New" panose="02070309020205020404" pitchFamily="49" charset="0"/>
              </a:rPr>
              <a:t>  ELSIF </a:t>
            </a:r>
            <a:r>
              <a:rPr lang="en-GB" altLang="fr-FR" sz="1600" b="1" dirty="0">
                <a:solidFill>
                  <a:srgbClr val="000099"/>
                </a:solidFill>
                <a:latin typeface="Courier New" panose="02070309020205020404" pitchFamily="49" charset="0"/>
                <a:cs typeface="Courier New" panose="02070309020205020404" pitchFamily="49" charset="0"/>
              </a:rPr>
              <a:t>UPDATING</a:t>
            </a:r>
            <a:r>
              <a:rPr lang="en-GB" altLang="fr-FR" sz="1600" b="1" dirty="0">
                <a:latin typeface="Courier New" panose="02070309020205020404" pitchFamily="49" charset="0"/>
                <a:cs typeface="Courier New" panose="02070309020205020404" pitchFamily="49" charset="0"/>
              </a:rPr>
              <a:t> THEN</a:t>
            </a:r>
          </a:p>
          <a:p>
            <a:pPr marL="68580" indent="0">
              <a:buNone/>
            </a:pPr>
            <a:r>
              <a:rPr lang="en-GB" altLang="fr-FR" sz="1600" b="1" dirty="0">
                <a:latin typeface="Courier New" panose="02070309020205020404" pitchFamily="49" charset="0"/>
                <a:cs typeface="Courier New" panose="02070309020205020404" pitchFamily="49" charset="0"/>
              </a:rPr>
              <a:t>    INSERT INTO </a:t>
            </a:r>
            <a:r>
              <a:rPr lang="en-GB" altLang="fr-FR" sz="1600" b="1" dirty="0" err="1">
                <a:latin typeface="Courier New" panose="02070309020205020404" pitchFamily="49" charset="0"/>
                <a:cs typeface="Courier New" panose="02070309020205020404" pitchFamily="49" charset="0"/>
              </a:rPr>
              <a:t>auditpersonnel</a:t>
            </a:r>
            <a:endParaRPr lang="en-GB" altLang="fr-FR" sz="1600" b="1" dirty="0">
              <a:latin typeface="Courier New" panose="02070309020205020404" pitchFamily="49" charset="0"/>
              <a:cs typeface="Courier New" panose="02070309020205020404" pitchFamily="49" charset="0"/>
            </a:endParaRPr>
          </a:p>
          <a:p>
            <a:pPr marL="68580" indent="0">
              <a:buNone/>
            </a:pPr>
            <a:r>
              <a:rPr lang="en-GB" altLang="fr-FR" sz="1600" b="1" dirty="0">
                <a:latin typeface="Courier New" panose="02070309020205020404" pitchFamily="49" charset="0"/>
                <a:cs typeface="Courier New" panose="02070309020205020404" pitchFamily="49" charset="0"/>
              </a:rPr>
              <a:t>      VALUES (USER, SYSDATE, 'NOUVEAU', </a:t>
            </a:r>
          </a:p>
          <a:p>
            <a:pPr marL="68580" indent="0">
              <a:buNone/>
            </a:pPr>
            <a:r>
              <a:rPr lang="en-GB" altLang="fr-FR" sz="1600" b="1" dirty="0">
                <a:latin typeface="Courier New" panose="02070309020205020404" pitchFamily="49" charset="0"/>
                <a:cs typeface="Courier New" panose="02070309020205020404" pitchFamily="49" charset="0"/>
              </a:rPr>
              <a:t>              </a:t>
            </a:r>
            <a:r>
              <a:rPr lang="en-GB" altLang="fr-FR" sz="1600" b="1" dirty="0">
                <a:solidFill>
                  <a:srgbClr val="000099"/>
                </a:solidFill>
                <a:latin typeface="Courier New" panose="02070309020205020404" pitchFamily="49" charset="0"/>
                <a:cs typeface="Courier New" panose="02070309020205020404" pitchFamily="49" charset="0"/>
              </a:rPr>
              <a:t>:NEW.NUMERO, :NEW.NOM, :NEW.PRENOM,</a:t>
            </a:r>
          </a:p>
          <a:p>
            <a:pPr marL="68580" indent="0">
              <a:buNone/>
            </a:pPr>
            <a:r>
              <a:rPr lang="en-GB" altLang="fr-FR" sz="1600" b="1" dirty="0">
                <a:solidFill>
                  <a:srgbClr val="000099"/>
                </a:solidFill>
                <a:latin typeface="Courier New" panose="02070309020205020404" pitchFamily="49" charset="0"/>
                <a:cs typeface="Courier New" panose="02070309020205020404" pitchFamily="49" charset="0"/>
              </a:rPr>
              <a:t>              :NEW.SEXE, :NEW.ADRESSE, </a:t>
            </a:r>
          </a:p>
          <a:p>
            <a:pPr marL="68580" indent="0">
              <a:buNone/>
            </a:pPr>
            <a:r>
              <a:rPr lang="en-GB" altLang="fr-FR" sz="1600" b="1" dirty="0">
                <a:solidFill>
                  <a:srgbClr val="000099"/>
                </a:solidFill>
                <a:latin typeface="Courier New" panose="02070309020205020404" pitchFamily="49" charset="0"/>
                <a:cs typeface="Courier New" panose="02070309020205020404" pitchFamily="49" charset="0"/>
              </a:rPr>
              <a:t>              :NEW.NUM_SERVICE, </a:t>
            </a:r>
          </a:p>
          <a:p>
            <a:pPr marL="68580" indent="0">
              <a:buNone/>
            </a:pPr>
            <a:r>
              <a:rPr lang="en-GB" altLang="fr-FR" sz="1600" b="1" dirty="0">
                <a:solidFill>
                  <a:srgbClr val="000099"/>
                </a:solidFill>
                <a:latin typeface="Courier New" panose="02070309020205020404" pitchFamily="49" charset="0"/>
                <a:cs typeface="Courier New" panose="02070309020205020404" pitchFamily="49" charset="0"/>
              </a:rPr>
              <a:t>              :NEW.SALAIRE, :NEW.TAXE</a:t>
            </a:r>
            <a:r>
              <a:rPr lang="en-GB" altLang="fr-FR" sz="1600" b="1" dirty="0">
                <a:latin typeface="Courier New" panose="02070309020205020404" pitchFamily="49" charset="0"/>
                <a:cs typeface="Courier New" panose="02070309020205020404" pitchFamily="49" charset="0"/>
              </a:rPr>
              <a:t>);</a:t>
            </a:r>
          </a:p>
          <a:p>
            <a:pPr marL="68580" indent="0">
              <a:buNone/>
            </a:pPr>
            <a:r>
              <a:rPr lang="en-GB" altLang="fr-FR" sz="1600" b="1" dirty="0">
                <a:latin typeface="Courier New" panose="02070309020205020404" pitchFamily="49" charset="0"/>
                <a:cs typeface="Courier New" panose="02070309020205020404" pitchFamily="49" charset="0"/>
              </a:rPr>
              <a:t>    INSERT INTO </a:t>
            </a:r>
            <a:r>
              <a:rPr lang="en-GB" altLang="fr-FR" sz="1600" b="1" dirty="0" err="1">
                <a:latin typeface="Courier New" panose="02070309020205020404" pitchFamily="49" charset="0"/>
                <a:cs typeface="Courier New" panose="02070309020205020404" pitchFamily="49" charset="0"/>
              </a:rPr>
              <a:t>auditpersonnel</a:t>
            </a:r>
            <a:endParaRPr lang="en-GB" altLang="fr-FR" sz="1600" b="1" dirty="0">
              <a:latin typeface="Courier New" panose="02070309020205020404" pitchFamily="49" charset="0"/>
              <a:cs typeface="Courier New" panose="02070309020205020404" pitchFamily="49" charset="0"/>
            </a:endParaRPr>
          </a:p>
          <a:p>
            <a:pPr marL="68580" indent="0">
              <a:buNone/>
            </a:pPr>
            <a:r>
              <a:rPr lang="en-GB" altLang="fr-FR" sz="1600" b="1" dirty="0">
                <a:latin typeface="Courier New" panose="02070309020205020404" pitchFamily="49" charset="0"/>
                <a:cs typeface="Courier New" panose="02070309020205020404" pitchFamily="49" charset="0"/>
              </a:rPr>
              <a:t>      VALUES (USER, SYSDATE, 'ANCIEN', </a:t>
            </a:r>
          </a:p>
          <a:p>
            <a:pPr marL="68580" indent="0">
              <a:buNone/>
            </a:pPr>
            <a:r>
              <a:rPr lang="en-GB" altLang="fr-FR" sz="1600" b="1" dirty="0">
                <a:latin typeface="Courier New" panose="02070309020205020404" pitchFamily="49" charset="0"/>
                <a:cs typeface="Courier New" panose="02070309020205020404" pitchFamily="49" charset="0"/>
              </a:rPr>
              <a:t>              </a:t>
            </a:r>
            <a:r>
              <a:rPr lang="en-GB" altLang="fr-FR" sz="1600" b="1" dirty="0">
                <a:solidFill>
                  <a:srgbClr val="000099"/>
                </a:solidFill>
                <a:latin typeface="Courier New" panose="02070309020205020404" pitchFamily="49" charset="0"/>
                <a:cs typeface="Courier New" panose="02070309020205020404" pitchFamily="49" charset="0"/>
              </a:rPr>
              <a:t>:OLD.NUMERO, :OLD.NOM, :OLD.PRENOM,</a:t>
            </a:r>
          </a:p>
          <a:p>
            <a:pPr marL="68580" indent="0">
              <a:buNone/>
            </a:pPr>
            <a:r>
              <a:rPr lang="en-GB" altLang="fr-FR" sz="1600" b="1" dirty="0">
                <a:solidFill>
                  <a:srgbClr val="000099"/>
                </a:solidFill>
                <a:latin typeface="Courier New" panose="02070309020205020404" pitchFamily="49" charset="0"/>
                <a:cs typeface="Courier New" panose="02070309020205020404" pitchFamily="49" charset="0"/>
              </a:rPr>
              <a:t>              :OLD.SEXE, :OLD.ADRESSE, </a:t>
            </a:r>
          </a:p>
          <a:p>
            <a:pPr marL="68580" indent="0">
              <a:buNone/>
            </a:pPr>
            <a:r>
              <a:rPr lang="en-GB" altLang="fr-FR" sz="1600" b="1" dirty="0">
                <a:solidFill>
                  <a:srgbClr val="000099"/>
                </a:solidFill>
                <a:latin typeface="Courier New" panose="02070309020205020404" pitchFamily="49" charset="0"/>
                <a:cs typeface="Courier New" panose="02070309020205020404" pitchFamily="49" charset="0"/>
              </a:rPr>
              <a:t>              :OLD.NUM_SERVICE, </a:t>
            </a:r>
          </a:p>
          <a:p>
            <a:pPr marL="68580" indent="0">
              <a:buNone/>
            </a:pPr>
            <a:r>
              <a:rPr lang="en-GB" altLang="fr-FR" sz="1600" b="1" dirty="0">
                <a:solidFill>
                  <a:srgbClr val="000099"/>
                </a:solidFill>
                <a:latin typeface="Courier New" panose="02070309020205020404" pitchFamily="49" charset="0"/>
                <a:cs typeface="Courier New" panose="02070309020205020404" pitchFamily="49" charset="0"/>
              </a:rPr>
              <a:t>              :OLD.SALAIRE, :OLD.TAXE</a:t>
            </a:r>
            <a:r>
              <a:rPr lang="en-GB" altLang="fr-FR" sz="1600" b="1" dirty="0">
                <a:latin typeface="Courier New" panose="02070309020205020404" pitchFamily="49" charset="0"/>
                <a:cs typeface="Courier New" panose="02070309020205020404" pitchFamily="49" charset="0"/>
              </a:rPr>
              <a:t>);</a:t>
            </a:r>
          </a:p>
          <a:p>
            <a:pPr marL="68580" indent="0">
              <a:buNone/>
            </a:pPr>
            <a:r>
              <a:rPr lang="en-GB" altLang="fr-FR" sz="1600" b="1" dirty="0">
                <a:latin typeface="Courier New" panose="02070309020205020404" pitchFamily="49" charset="0"/>
                <a:cs typeface="Courier New" panose="02070309020205020404" pitchFamily="49" charset="0"/>
              </a:rPr>
              <a:t>  </a:t>
            </a:r>
            <a:r>
              <a:rPr lang="fr-FR" altLang="fr-FR" sz="1600" b="1" dirty="0">
                <a:latin typeface="Courier New" panose="02070309020205020404" pitchFamily="49" charset="0"/>
                <a:cs typeface="Courier New" panose="02070309020205020404" pitchFamily="49" charset="0"/>
              </a:rPr>
              <a:t>END IF;</a:t>
            </a:r>
          </a:p>
          <a:p>
            <a:pPr marL="68580" indent="0">
              <a:buNone/>
            </a:pPr>
            <a:r>
              <a:rPr lang="fr-FR" altLang="fr-FR" sz="1600" b="1" dirty="0">
                <a:latin typeface="Courier New" panose="02070309020205020404" pitchFamily="49" charset="0"/>
                <a:cs typeface="Courier New" panose="02070309020205020404" pitchFamily="49" charset="0"/>
              </a:rPr>
              <a:t>END;</a:t>
            </a:r>
            <a:endParaRPr lang="fr-BE" altLang="fr-FR" sz="1600" b="1" dirty="0">
              <a:latin typeface="Courier New" panose="02070309020205020404" pitchFamily="49" charset="0"/>
              <a:cs typeface="Courier New" panose="02070309020205020404" pitchFamily="49" charset="0"/>
            </a:endParaRPr>
          </a:p>
          <a:p>
            <a:pPr marL="68580" indent="0">
              <a:buNone/>
            </a:pPr>
            <a:endParaRPr lang="en-GB" altLang="fr-FR" sz="1600"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PL/SQL – Chapitre 10 : Les déclencheurs / 2. Déclencheurs réagissant au LMD</a:t>
            </a:r>
          </a:p>
        </p:txBody>
      </p:sp>
    </p:spTree>
    <p:extLst>
      <p:ext uri="{BB962C8B-B14F-4D97-AF65-F5344CB8AC3E}">
        <p14:creationId xmlns:p14="http://schemas.microsoft.com/office/powerpoint/2010/main" val="2147364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834" y="720000"/>
            <a:ext cx="8218966" cy="1143000"/>
          </a:xfrm>
        </p:spPr>
        <p:txBody>
          <a:bodyPr>
            <a:noAutofit/>
          </a:bodyPr>
          <a:lstStyle/>
          <a:p>
            <a:pPr algn="ctr"/>
            <a:r>
              <a:rPr lang="fr-BE" sz="3600" dirty="0"/>
              <a:t>Chapitre 10. Les déclencheurs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Introduction</a:t>
            </a:r>
          </a:p>
          <a:p>
            <a:pPr marL="514350" indent="-514350">
              <a:buFont typeface="+mj-lt"/>
              <a:buAutoNum type="arabicPeriod"/>
            </a:pPr>
            <a:r>
              <a:rPr lang="fr-BE" dirty="0"/>
              <a:t>Déclencheurs réagissant aux instructions LMD</a:t>
            </a:r>
          </a:p>
          <a:p>
            <a:pPr marL="514350" indent="-514350">
              <a:buFont typeface="+mj-lt"/>
              <a:buAutoNum type="arabicPeriod"/>
            </a:pPr>
            <a:r>
              <a:rPr lang="fr-BE" dirty="0"/>
              <a:t>Contourner les tables mutantes</a:t>
            </a:r>
          </a:p>
          <a:p>
            <a:pPr marL="514350" indent="-514350">
              <a:buFont typeface="+mj-lt"/>
              <a:buAutoNum type="arabicPeriod"/>
            </a:pPr>
            <a:r>
              <a:rPr lang="fr-BE" dirty="0"/>
              <a:t>Déclencheurs </a:t>
            </a:r>
            <a:r>
              <a:rPr lang="fr-BE" dirty="0" err="1"/>
              <a:t>instead</a:t>
            </a:r>
            <a:r>
              <a:rPr lang="fr-BE" dirty="0"/>
              <a:t> of</a:t>
            </a:r>
          </a:p>
          <a:p>
            <a:pPr marL="514350" indent="-514350">
              <a:buFont typeface="+mj-lt"/>
              <a:buAutoNum type="arabicPeriod"/>
            </a:pPr>
            <a:r>
              <a:rPr lang="fr-BE" dirty="0"/>
              <a:t>Déclencheurs réagissant aux instructions LDD</a:t>
            </a:r>
          </a:p>
          <a:p>
            <a:pPr marL="514350" indent="-514350">
              <a:buFont typeface="+mj-lt"/>
              <a:buAutoNum type="arabicPeriod"/>
            </a:pPr>
            <a:r>
              <a:rPr lang="fr-BE" dirty="0"/>
              <a:t>Déclencheurs réagissant aux événements système</a:t>
            </a:r>
          </a:p>
        </p:txBody>
      </p:sp>
      <p:sp>
        <p:nvSpPr>
          <p:cNvPr id="5" name="Espace réservé du pied de page 4"/>
          <p:cNvSpPr>
            <a:spLocks noGrp="1"/>
          </p:cNvSpPr>
          <p:nvPr>
            <p:ph type="ftr" sz="quarter" idx="11"/>
          </p:nvPr>
        </p:nvSpPr>
        <p:spPr/>
        <p:txBody>
          <a:bodyPr/>
          <a:lstStyle/>
          <a:p>
            <a:r>
              <a:rPr lang="fr-BE" dirty="0"/>
              <a:t>SGBD – PL/SQL – Chapitre 10 : Les déclencheurs</a:t>
            </a:r>
          </a:p>
        </p:txBody>
      </p:sp>
    </p:spTree>
    <p:extLst>
      <p:ext uri="{BB962C8B-B14F-4D97-AF65-F5344CB8AC3E}">
        <p14:creationId xmlns:p14="http://schemas.microsoft.com/office/powerpoint/2010/main" val="175861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2" end="2"/>
                                            </p:txEl>
                                          </p:spTgt>
                                        </p:tgtEl>
                                        <p:attrNameLst>
                                          <p:attrName>style.color</p:attrName>
                                        </p:attrNameLst>
                                      </p:cBhvr>
                                      <p:to>
                                        <a:srgbClr val="74A50F"/>
                                      </p:to>
                                    </p:animClr>
                                    <p:animClr clrSpc="rgb" dir="cw">
                                      <p:cBhvr>
                                        <p:cTn id="7" dur="500" fill="hold"/>
                                        <p:tgtEl>
                                          <p:spTgt spid="3">
                                            <p:txEl>
                                              <p:pRg st="2" end="2"/>
                                            </p:txEl>
                                          </p:spTgt>
                                        </p:tgtEl>
                                        <p:attrNameLst>
                                          <p:attrName>fillcolor</p:attrName>
                                        </p:attrNameLst>
                                      </p:cBhvr>
                                      <p:to>
                                        <a:srgbClr val="74A50F"/>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3. Contourner les tables mutantes</a:t>
            </a:r>
          </a:p>
        </p:txBody>
      </p:sp>
      <p:sp>
        <p:nvSpPr>
          <p:cNvPr id="3" name="Espace réservé du contenu 2"/>
          <p:cNvSpPr>
            <a:spLocks noGrp="1"/>
          </p:cNvSpPr>
          <p:nvPr>
            <p:ph idx="1"/>
          </p:nvPr>
        </p:nvSpPr>
        <p:spPr>
          <a:xfrm>
            <a:off x="1043491" y="2052084"/>
            <a:ext cx="7536984" cy="4486938"/>
          </a:xfrm>
        </p:spPr>
        <p:txBody>
          <a:bodyPr anchor="t">
            <a:normAutofit fontScale="55000" lnSpcReduction="20000"/>
          </a:bodyPr>
          <a:lstStyle/>
          <a:p>
            <a:pPr>
              <a:buFont typeface="Arial" charset="0"/>
              <a:buNone/>
            </a:pPr>
            <a:r>
              <a:rPr lang="en-GB" altLang="fr-FR" sz="2800" b="1" dirty="0">
                <a:latin typeface="Courier New" panose="02070309020205020404" pitchFamily="49" charset="0"/>
                <a:ea typeface="Verdana" pitchFamily="34" charset="0"/>
                <a:cs typeface="Courier New" panose="02070309020205020404" pitchFamily="49" charset="0"/>
              </a:rPr>
              <a:t>CREATE OR REPLACE TRIGGER </a:t>
            </a:r>
            <a:r>
              <a:rPr lang="en-GB" altLang="fr-FR" sz="2800" b="1" dirty="0" err="1">
                <a:latin typeface="Courier New" panose="02070309020205020404" pitchFamily="49" charset="0"/>
                <a:ea typeface="Verdana" pitchFamily="34" charset="0"/>
                <a:cs typeface="Courier New" panose="02070309020205020404" pitchFamily="49" charset="0"/>
              </a:rPr>
              <a:t>departementsnumdep</a:t>
            </a:r>
            <a:endParaRPr lang="fr-BE" altLang="fr-FR" sz="28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2800" b="1" dirty="0">
                <a:latin typeface="Courier New" panose="02070309020205020404" pitchFamily="49" charset="0"/>
                <a:ea typeface="Verdana" pitchFamily="34" charset="0"/>
                <a:cs typeface="Courier New" panose="02070309020205020404" pitchFamily="49" charset="0"/>
              </a:rPr>
              <a:t>BEFORE INSERT ON </a:t>
            </a:r>
            <a:r>
              <a:rPr lang="en-GB" altLang="fr-FR" sz="2800" b="1" dirty="0" err="1">
                <a:latin typeface="Courier New" panose="02070309020205020404" pitchFamily="49" charset="0"/>
                <a:ea typeface="Verdana" pitchFamily="34" charset="0"/>
                <a:cs typeface="Courier New" panose="02070309020205020404" pitchFamily="49" charset="0"/>
              </a:rPr>
              <a:t>Departements</a:t>
            </a:r>
            <a:endParaRPr lang="fr-BE" altLang="fr-FR" sz="28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2800" b="1" dirty="0">
                <a:solidFill>
                  <a:srgbClr val="FF0000"/>
                </a:solidFill>
                <a:latin typeface="Courier New" panose="02070309020205020404" pitchFamily="49" charset="0"/>
                <a:ea typeface="Verdana" pitchFamily="34" charset="0"/>
                <a:cs typeface="Courier New" panose="02070309020205020404" pitchFamily="49" charset="0"/>
              </a:rPr>
              <a:t>FOR EACH ROW</a:t>
            </a:r>
            <a:endParaRPr lang="fr-BE" altLang="fr-FR" sz="2800" b="1" dirty="0">
              <a:solidFill>
                <a:srgbClr val="FF0000"/>
              </a:solidFill>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2800" b="1" dirty="0">
                <a:latin typeface="Courier New" panose="02070309020205020404" pitchFamily="49" charset="0"/>
                <a:ea typeface="Verdana" pitchFamily="34" charset="0"/>
                <a:cs typeface="Courier New" panose="02070309020205020404" pitchFamily="49" charset="0"/>
              </a:rPr>
              <a:t>BEGIN</a:t>
            </a:r>
            <a:endParaRPr lang="fr-BE" altLang="fr-FR" sz="28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2800" b="1" dirty="0">
                <a:latin typeface="Courier New" panose="02070309020205020404" pitchFamily="49" charset="0"/>
                <a:ea typeface="Verdana" pitchFamily="34" charset="0"/>
                <a:cs typeface="Courier New" panose="02070309020205020404" pitchFamily="49" charset="0"/>
              </a:rPr>
              <a:t>  SELECT 'd' ||  </a:t>
            </a:r>
            <a:endParaRPr lang="fr-BE" altLang="fr-FR" sz="28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2800" b="1" dirty="0">
                <a:latin typeface="Courier New" panose="02070309020205020404" pitchFamily="49" charset="0"/>
                <a:ea typeface="Verdana" pitchFamily="34" charset="0"/>
                <a:cs typeface="Courier New" panose="02070309020205020404" pitchFamily="49" charset="0"/>
              </a:rPr>
              <a:t>      COALESCE(LPAD( MAX(SUBSTR(numdep,2,5))+1,5,'0'),'00001')</a:t>
            </a:r>
            <a:endParaRPr lang="fr-BE" altLang="fr-FR" sz="28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2800" b="1" dirty="0">
                <a:latin typeface="Courier New" panose="02070309020205020404" pitchFamily="49" charset="0"/>
                <a:ea typeface="Verdana" pitchFamily="34" charset="0"/>
                <a:cs typeface="Courier New" panose="02070309020205020404" pitchFamily="49" charset="0"/>
              </a:rPr>
              <a:t>      </a:t>
            </a:r>
            <a:r>
              <a:rPr lang="en-GB" altLang="fr-FR" sz="2800" b="1" dirty="0">
                <a:solidFill>
                  <a:srgbClr val="FF0000"/>
                </a:solidFill>
                <a:latin typeface="Courier New" panose="02070309020205020404" pitchFamily="49" charset="0"/>
                <a:ea typeface="Verdana" pitchFamily="34" charset="0"/>
                <a:cs typeface="Courier New" panose="02070309020205020404" pitchFamily="49" charset="0"/>
              </a:rPr>
              <a:t>INTO :</a:t>
            </a:r>
            <a:r>
              <a:rPr lang="en-GB" altLang="fr-FR" sz="2800" b="1" dirty="0" err="1">
                <a:solidFill>
                  <a:srgbClr val="FF0000"/>
                </a:solidFill>
                <a:latin typeface="Courier New" panose="02070309020205020404" pitchFamily="49" charset="0"/>
                <a:ea typeface="Verdana" pitchFamily="34" charset="0"/>
                <a:cs typeface="Courier New" panose="02070309020205020404" pitchFamily="49" charset="0"/>
              </a:rPr>
              <a:t>NEW.numdep</a:t>
            </a:r>
            <a:r>
              <a:rPr lang="fr-BE" altLang="fr-FR" sz="2800" b="1" dirty="0">
                <a:solidFill>
                  <a:srgbClr val="FF0000"/>
                </a:solidFill>
                <a:latin typeface="Courier New" panose="02070309020205020404" pitchFamily="49" charset="0"/>
                <a:ea typeface="Verdana" pitchFamily="34" charset="0"/>
                <a:cs typeface="Courier New" panose="02070309020205020404" pitchFamily="49" charset="0"/>
              </a:rPr>
              <a:t>   </a:t>
            </a:r>
            <a:r>
              <a:rPr lang="en-GB" altLang="fr-FR" sz="2800" b="1" dirty="0">
                <a:latin typeface="Courier New" panose="02070309020205020404" pitchFamily="49" charset="0"/>
                <a:ea typeface="Verdana" pitchFamily="34" charset="0"/>
                <a:cs typeface="Courier New" panose="02070309020205020404" pitchFamily="49" charset="0"/>
              </a:rPr>
              <a:t>FROM </a:t>
            </a:r>
            <a:r>
              <a:rPr lang="en-GB" altLang="fr-FR" sz="2800" b="1" dirty="0" err="1">
                <a:latin typeface="Courier New" panose="02070309020205020404" pitchFamily="49" charset="0"/>
                <a:ea typeface="Verdana" pitchFamily="34" charset="0"/>
                <a:cs typeface="Courier New" panose="02070309020205020404" pitchFamily="49" charset="0"/>
              </a:rPr>
              <a:t>departements</a:t>
            </a:r>
            <a:r>
              <a:rPr lang="en-GB" altLang="fr-FR" sz="2800" b="1" dirty="0">
                <a:latin typeface="Courier New" panose="02070309020205020404" pitchFamily="49" charset="0"/>
                <a:ea typeface="Verdana" pitchFamily="34" charset="0"/>
                <a:cs typeface="Courier New" panose="02070309020205020404" pitchFamily="49" charset="0"/>
              </a:rPr>
              <a:t>;</a:t>
            </a:r>
            <a:endParaRPr lang="fr-BE" altLang="fr-FR" sz="28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2800" b="1" dirty="0">
                <a:latin typeface="Courier New" panose="02070309020205020404" pitchFamily="49" charset="0"/>
                <a:ea typeface="Verdana" pitchFamily="34" charset="0"/>
                <a:cs typeface="Courier New" panose="02070309020205020404" pitchFamily="49" charset="0"/>
              </a:rPr>
              <a:t>EXCEPTION</a:t>
            </a:r>
            <a:endParaRPr lang="fr-BE" altLang="fr-FR" sz="28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2800" b="1" dirty="0">
                <a:latin typeface="Courier New" panose="02070309020205020404" pitchFamily="49" charset="0"/>
                <a:ea typeface="Verdana" pitchFamily="34" charset="0"/>
                <a:cs typeface="Courier New" panose="02070309020205020404" pitchFamily="49" charset="0"/>
              </a:rPr>
              <a:t>  WHEN OTHERS THEN RAISE;</a:t>
            </a:r>
            <a:endParaRPr lang="fr-BE" altLang="fr-FR" sz="28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2800" b="1" dirty="0">
                <a:latin typeface="Courier New" panose="02070309020205020404" pitchFamily="49" charset="0"/>
                <a:ea typeface="Verdana" pitchFamily="34" charset="0"/>
                <a:cs typeface="Courier New" panose="02070309020205020404" pitchFamily="49" charset="0"/>
              </a:rPr>
              <a:t>END;</a:t>
            </a:r>
          </a:p>
          <a:p>
            <a:pPr>
              <a:buFont typeface="Arial" charset="0"/>
              <a:buNone/>
            </a:pPr>
            <a:endParaRPr lang="en-GB" altLang="fr-FR" sz="2800" b="1" dirty="0">
              <a:latin typeface="Courier New" panose="02070309020205020404" pitchFamily="49" charset="0"/>
              <a:ea typeface="Verdana" pitchFamily="34" charset="0"/>
              <a:cs typeface="Courier New" panose="02070309020205020404" pitchFamily="49" charset="0"/>
            </a:endParaRPr>
          </a:p>
          <a:p>
            <a:pPr>
              <a:buFont typeface="Arial" charset="0"/>
              <a:buNone/>
            </a:pPr>
            <a:r>
              <a:rPr lang="en-GB" altLang="fr-FR" sz="2800" b="1" dirty="0">
                <a:ea typeface="Verdana" pitchFamily="34" charset="0"/>
                <a:cs typeface="Courier New" panose="02070309020205020404" pitchFamily="49" charset="0"/>
              </a:rPr>
              <a:t>OK  SI insertion </a:t>
            </a:r>
            <a:r>
              <a:rPr lang="en-GB" altLang="fr-FR" sz="2800" b="1" dirty="0" err="1">
                <a:ea typeface="Verdana" pitchFamily="34" charset="0"/>
                <a:cs typeface="Courier New" panose="02070309020205020404" pitchFamily="49" charset="0"/>
              </a:rPr>
              <a:t>d’une</a:t>
            </a:r>
            <a:r>
              <a:rPr lang="en-GB" altLang="fr-FR" sz="2800" b="1" dirty="0">
                <a:ea typeface="Verdana" pitchFamily="34" charset="0"/>
                <a:cs typeface="Courier New" panose="02070309020205020404" pitchFamily="49" charset="0"/>
              </a:rPr>
              <a:t> </a:t>
            </a:r>
            <a:r>
              <a:rPr lang="en-GB" altLang="fr-FR" sz="2800" b="1" dirty="0" err="1">
                <a:ea typeface="Verdana" pitchFamily="34" charset="0"/>
                <a:cs typeface="Courier New" panose="02070309020205020404" pitchFamily="49" charset="0"/>
              </a:rPr>
              <a:t>seule</a:t>
            </a:r>
            <a:r>
              <a:rPr lang="en-GB" altLang="fr-FR" sz="2800" b="1" dirty="0">
                <a:ea typeface="Verdana" pitchFamily="34" charset="0"/>
                <a:cs typeface="Courier New" panose="02070309020205020404" pitchFamily="49" charset="0"/>
              </a:rPr>
              <a:t> </a:t>
            </a:r>
            <a:r>
              <a:rPr lang="en-GB" altLang="fr-FR" sz="2800" b="1" dirty="0" err="1">
                <a:ea typeface="Verdana" pitchFamily="34" charset="0"/>
                <a:cs typeface="Courier New" panose="02070309020205020404" pitchFamily="49" charset="0"/>
              </a:rPr>
              <a:t>ligne</a:t>
            </a:r>
            <a:r>
              <a:rPr lang="en-GB" altLang="fr-FR" sz="2800" b="1" dirty="0">
                <a:ea typeface="Verdana" pitchFamily="34" charset="0"/>
                <a:cs typeface="Courier New" panose="02070309020205020404" pitchFamily="49" charset="0"/>
              </a:rPr>
              <a:t> </a:t>
            </a:r>
          </a:p>
          <a:p>
            <a:pPr>
              <a:buFont typeface="Arial" charset="0"/>
              <a:buNone/>
            </a:pPr>
            <a:r>
              <a:rPr lang="en-GB" altLang="fr-FR" sz="2800" b="1" dirty="0">
                <a:ea typeface="Verdana" pitchFamily="34" charset="0"/>
                <a:cs typeface="Courier New" panose="02070309020205020404" pitchFamily="49" charset="0"/>
              </a:rPr>
              <a:t>  INSERT INTO </a:t>
            </a:r>
            <a:r>
              <a:rPr lang="en-GB" altLang="fr-FR" sz="2800" b="1" dirty="0" err="1">
                <a:ea typeface="Verdana" pitchFamily="34" charset="0"/>
                <a:cs typeface="Courier New" panose="02070309020205020404" pitchFamily="49" charset="0"/>
              </a:rPr>
              <a:t>departements</a:t>
            </a:r>
            <a:r>
              <a:rPr lang="en-GB" altLang="fr-FR" sz="2800" b="1" dirty="0">
                <a:ea typeface="Verdana" pitchFamily="34" charset="0"/>
                <a:cs typeface="Courier New" panose="02070309020205020404" pitchFamily="49" charset="0"/>
              </a:rPr>
              <a:t> VALUES (NULL, 'Info et </a:t>
            </a:r>
            <a:r>
              <a:rPr lang="en-GB" altLang="fr-FR" sz="2800" b="1" dirty="0" err="1">
                <a:ea typeface="Verdana" pitchFamily="34" charset="0"/>
                <a:cs typeface="Courier New" panose="02070309020205020404" pitchFamily="49" charset="0"/>
              </a:rPr>
              <a:t>Systemes</a:t>
            </a:r>
            <a:r>
              <a:rPr lang="en-GB" altLang="fr-FR" sz="2800" b="1" dirty="0">
                <a:ea typeface="Verdana" pitchFamily="34" charset="0"/>
                <a:cs typeface="Courier New" panose="02070309020205020404" pitchFamily="49" charset="0"/>
              </a:rPr>
              <a:t>',   </a:t>
            </a:r>
          </a:p>
          <a:p>
            <a:pPr>
              <a:buFont typeface="Arial" charset="0"/>
              <a:buNone/>
            </a:pPr>
            <a:r>
              <a:rPr lang="en-GB" altLang="fr-FR" sz="2800" b="1" dirty="0">
                <a:ea typeface="Verdana" pitchFamily="34" charset="0"/>
                <a:cs typeface="Courier New" panose="02070309020205020404" pitchFamily="49" charset="0"/>
              </a:rPr>
              <a:t>    NULL,NULL);</a:t>
            </a:r>
          </a:p>
          <a:p>
            <a:pPr>
              <a:buFont typeface="Arial" charset="0"/>
              <a:buNone/>
            </a:pPr>
            <a:endParaRPr lang="en-GB" altLang="fr-FR" sz="2800" b="1" dirty="0">
              <a:ea typeface="Verdana" pitchFamily="34" charset="0"/>
              <a:cs typeface="Courier New" panose="02070309020205020404" pitchFamily="49" charset="0"/>
            </a:endParaRPr>
          </a:p>
          <a:p>
            <a:pPr>
              <a:buFont typeface="Arial" charset="0"/>
              <a:buNone/>
            </a:pPr>
            <a:r>
              <a:rPr lang="en-GB" altLang="fr-FR" sz="2800" b="1" dirty="0" err="1">
                <a:ea typeface="Verdana" pitchFamily="34" charset="0"/>
                <a:cs typeface="Courier New" panose="02070309020205020404" pitchFamily="49" charset="0"/>
              </a:rPr>
              <a:t>Erreur</a:t>
            </a:r>
            <a:r>
              <a:rPr lang="en-GB" altLang="fr-FR" sz="2800" b="1" dirty="0">
                <a:ea typeface="Verdana" pitchFamily="34" charset="0"/>
                <a:cs typeface="Courier New" panose="02070309020205020404" pitchFamily="49" charset="0"/>
              </a:rPr>
              <a:t> SI insertion de </a:t>
            </a:r>
            <a:r>
              <a:rPr lang="en-GB" altLang="fr-FR" sz="2800" b="1" dirty="0" err="1">
                <a:ea typeface="Verdana" pitchFamily="34" charset="0"/>
                <a:cs typeface="Courier New" panose="02070309020205020404" pitchFamily="49" charset="0"/>
              </a:rPr>
              <a:t>plusieurs</a:t>
            </a:r>
            <a:r>
              <a:rPr lang="en-GB" altLang="fr-FR" sz="2800" b="1" dirty="0">
                <a:ea typeface="Verdana" pitchFamily="34" charset="0"/>
                <a:cs typeface="Courier New" panose="02070309020205020404" pitchFamily="49" charset="0"/>
              </a:rPr>
              <a:t> </a:t>
            </a:r>
            <a:r>
              <a:rPr lang="en-GB" altLang="fr-FR" sz="2800" b="1" dirty="0" err="1">
                <a:ea typeface="Verdana" pitchFamily="34" charset="0"/>
                <a:cs typeface="Courier New" panose="02070309020205020404" pitchFamily="49" charset="0"/>
              </a:rPr>
              <a:t>lignes</a:t>
            </a:r>
            <a:r>
              <a:rPr lang="en-GB" altLang="fr-FR" sz="2800" b="1" dirty="0">
                <a:ea typeface="Verdana" pitchFamily="34" charset="0"/>
                <a:cs typeface="Courier New" panose="02070309020205020404" pitchFamily="49" charset="0"/>
              </a:rPr>
              <a:t> </a:t>
            </a:r>
          </a:p>
          <a:p>
            <a:pPr>
              <a:buFont typeface="Arial" charset="0"/>
              <a:buNone/>
            </a:pPr>
            <a:r>
              <a:rPr lang="en-GB" altLang="fr-FR" sz="2800" b="1" dirty="0">
                <a:ea typeface="Verdana" pitchFamily="34" charset="0"/>
                <a:cs typeface="Courier New" panose="02070309020205020404" pitchFamily="49" charset="0"/>
              </a:rPr>
              <a:t>  INSERT INTO </a:t>
            </a:r>
            <a:r>
              <a:rPr lang="en-GB" altLang="fr-FR" sz="2800" b="1" dirty="0" err="1">
                <a:ea typeface="Verdana" pitchFamily="34" charset="0"/>
                <a:cs typeface="Courier New" panose="02070309020205020404" pitchFamily="49" charset="0"/>
              </a:rPr>
              <a:t>departements</a:t>
            </a:r>
            <a:r>
              <a:rPr lang="en-GB" altLang="fr-FR" sz="2800" b="1" dirty="0">
                <a:ea typeface="Verdana" pitchFamily="34" charset="0"/>
                <a:cs typeface="Courier New" panose="02070309020205020404" pitchFamily="49" charset="0"/>
              </a:rPr>
              <a:t>  (SELECT </a:t>
            </a:r>
            <a:r>
              <a:rPr lang="en-GB" altLang="fr-FR" sz="2800" b="1" dirty="0" err="1">
                <a:ea typeface="Verdana" pitchFamily="34" charset="0"/>
                <a:cs typeface="Courier New" panose="02070309020205020404" pitchFamily="49" charset="0"/>
              </a:rPr>
              <a:t>null,nompro,NULL,NULL</a:t>
            </a:r>
            <a:r>
              <a:rPr lang="en-GB" altLang="fr-FR" sz="2800" b="1" dirty="0">
                <a:ea typeface="Verdana" pitchFamily="34" charset="0"/>
                <a:cs typeface="Courier New" panose="02070309020205020404" pitchFamily="49" charset="0"/>
              </a:rPr>
              <a:t> FROM </a:t>
            </a:r>
            <a:r>
              <a:rPr lang="en-GB" altLang="fr-FR" sz="2800" b="1" dirty="0" err="1">
                <a:ea typeface="Verdana" pitchFamily="34" charset="0"/>
                <a:cs typeface="Courier New" panose="02070309020205020404" pitchFamily="49" charset="0"/>
              </a:rPr>
              <a:t>projets</a:t>
            </a:r>
            <a:r>
              <a:rPr lang="en-GB" altLang="fr-FR" sz="2800" b="1" dirty="0">
                <a:ea typeface="Verdana" pitchFamily="34" charset="0"/>
                <a:cs typeface="Courier New" panose="02070309020205020404" pitchFamily="49" charset="0"/>
              </a:rPr>
              <a:t>);</a:t>
            </a:r>
          </a:p>
          <a:p>
            <a:pPr>
              <a:buFont typeface="Arial" charset="0"/>
              <a:buNone/>
            </a:pPr>
            <a:r>
              <a:rPr lang="fr-BE" altLang="fr-FR" sz="2800" b="1" dirty="0">
                <a:solidFill>
                  <a:srgbClr val="0070C0"/>
                </a:solidFill>
                <a:ea typeface="Verdana" pitchFamily="34" charset="0"/>
                <a:cs typeface="Courier New" panose="02070309020205020404" pitchFamily="49" charset="0"/>
              </a:rPr>
              <a:t>ORA-04091: la table INFOSOFT.DEPARTEMENTS est en mutation</a:t>
            </a:r>
            <a:endParaRPr lang="fr-BE" sz="2800" dirty="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PL/SQL – Chapitre 10 : Les déclencheurs / 3. Contourner les tables mutantes</a:t>
            </a:r>
          </a:p>
        </p:txBody>
      </p:sp>
    </p:spTree>
    <p:extLst>
      <p:ext uri="{BB962C8B-B14F-4D97-AF65-F5344CB8AC3E}">
        <p14:creationId xmlns:p14="http://schemas.microsoft.com/office/powerpoint/2010/main" val="551259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3. Contourner les tables mutantes</a:t>
            </a:r>
          </a:p>
        </p:txBody>
      </p:sp>
      <p:sp>
        <p:nvSpPr>
          <p:cNvPr id="3" name="Espace réservé du contenu 2"/>
          <p:cNvSpPr>
            <a:spLocks noGrp="1"/>
          </p:cNvSpPr>
          <p:nvPr>
            <p:ph idx="1"/>
          </p:nvPr>
        </p:nvSpPr>
        <p:spPr>
          <a:xfrm>
            <a:off x="1043491" y="2052084"/>
            <a:ext cx="7536984" cy="4486938"/>
          </a:xfrm>
        </p:spPr>
        <p:txBody>
          <a:bodyPr anchor="ctr">
            <a:normAutofit/>
          </a:bodyPr>
          <a:lstStyle/>
          <a:p>
            <a:pPr marL="273050" indent="-273050">
              <a:buFont typeface="Arial" charset="0"/>
              <a:buNone/>
              <a:defRPr/>
            </a:pPr>
            <a:r>
              <a:rPr lang="en-GB" sz="1600" b="1" dirty="0">
                <a:solidFill>
                  <a:srgbClr val="FF0000"/>
                </a:solidFill>
                <a:latin typeface="Courier New" panose="02070309020205020404" pitchFamily="49" charset="0"/>
                <a:ea typeface="Verdana" pitchFamily="34" charset="0"/>
                <a:cs typeface="Courier New" panose="02070309020205020404" pitchFamily="49" charset="0"/>
              </a:rPr>
              <a:t>CREATE SEQUENCE </a:t>
            </a:r>
            <a:r>
              <a:rPr lang="en-GB" sz="1600" b="1" dirty="0" err="1">
                <a:latin typeface="Courier New" panose="02070309020205020404" pitchFamily="49" charset="0"/>
                <a:ea typeface="Verdana" pitchFamily="34" charset="0"/>
                <a:cs typeface="Courier New" panose="02070309020205020404" pitchFamily="49" charset="0"/>
              </a:rPr>
              <a:t>na</a:t>
            </a:r>
            <a:r>
              <a:rPr lang="en-GB" sz="1600" b="1" dirty="0">
                <a:latin typeface="Courier New" panose="02070309020205020404" pitchFamily="49" charset="0"/>
                <a:ea typeface="Verdana" pitchFamily="34" charset="0"/>
                <a:cs typeface="Courier New" panose="02070309020205020404" pitchFamily="49" charset="0"/>
              </a:rPr>
              <a:t> START WITH 1 INCREMENT BY 1 ;</a:t>
            </a:r>
          </a:p>
          <a:p>
            <a:pPr marL="68580" indent="0">
              <a:buNone/>
              <a:defRPr/>
            </a:pPr>
            <a:endParaRPr lang="en-GB" sz="1600" b="1" dirty="0">
              <a:latin typeface="Courier New" panose="02070309020205020404" pitchFamily="49" charset="0"/>
              <a:ea typeface="Verdana" pitchFamily="34" charset="0"/>
              <a:cs typeface="Courier New" panose="02070309020205020404" pitchFamily="49" charset="0"/>
            </a:endParaRPr>
          </a:p>
          <a:p>
            <a:pPr marL="144000">
              <a:spcBef>
                <a:spcPts val="0"/>
              </a:spcBef>
              <a:buFont typeface="Arial" charset="0"/>
              <a:buNone/>
              <a:defRPr/>
            </a:pPr>
            <a:r>
              <a:rPr lang="en-GB" sz="1600" b="1" dirty="0">
                <a:solidFill>
                  <a:srgbClr val="FF0000"/>
                </a:solidFill>
                <a:latin typeface="Courier New" panose="02070309020205020404" pitchFamily="49" charset="0"/>
                <a:ea typeface="Verdana" pitchFamily="34" charset="0"/>
                <a:cs typeface="Courier New" panose="02070309020205020404" pitchFamily="49" charset="0"/>
              </a:rPr>
              <a:t>CREATE OR REPLACE TRIGGER </a:t>
            </a:r>
            <a:r>
              <a:rPr lang="en-GB" sz="1600" b="1" dirty="0" err="1">
                <a:latin typeface="Courier New" panose="02070309020205020404" pitchFamily="49" charset="0"/>
                <a:ea typeface="Verdana" pitchFamily="34" charset="0"/>
                <a:cs typeface="Courier New" panose="02070309020205020404" pitchFamily="49" charset="0"/>
              </a:rPr>
              <a:t>CleArticle</a:t>
            </a:r>
            <a:endParaRPr lang="en-GB" sz="1600" b="1" dirty="0">
              <a:latin typeface="Courier New" panose="02070309020205020404" pitchFamily="49" charset="0"/>
              <a:ea typeface="Verdana" pitchFamily="34" charset="0"/>
              <a:cs typeface="Courier New" panose="02070309020205020404" pitchFamily="49" charset="0"/>
            </a:endParaRPr>
          </a:p>
          <a:p>
            <a:pPr marL="144000">
              <a:spcBef>
                <a:spcPts val="0"/>
              </a:spcBef>
              <a:buFont typeface="Arial" charset="0"/>
              <a:buNone/>
              <a:defRPr/>
            </a:pPr>
            <a:r>
              <a:rPr lang="en-GB" sz="1600" b="1" dirty="0">
                <a:latin typeface="Courier New" panose="02070309020205020404" pitchFamily="49" charset="0"/>
                <a:ea typeface="Verdana" pitchFamily="34" charset="0"/>
                <a:cs typeface="Courier New" panose="02070309020205020404" pitchFamily="49" charset="0"/>
              </a:rPr>
              <a:t>BEFORE INSERT ON article</a:t>
            </a:r>
          </a:p>
          <a:p>
            <a:pPr marL="144000">
              <a:spcBef>
                <a:spcPts val="0"/>
              </a:spcBef>
              <a:buFont typeface="Arial" charset="0"/>
              <a:buNone/>
              <a:defRPr/>
            </a:pPr>
            <a:r>
              <a:rPr lang="en-GB" sz="1600" b="1" dirty="0">
                <a:solidFill>
                  <a:srgbClr val="FF0000"/>
                </a:solidFill>
                <a:latin typeface="Courier New" panose="02070309020205020404" pitchFamily="49" charset="0"/>
                <a:ea typeface="Verdana" pitchFamily="34" charset="0"/>
                <a:cs typeface="Courier New" panose="02070309020205020404" pitchFamily="49" charset="0"/>
              </a:rPr>
              <a:t>FOR EACH ROW</a:t>
            </a:r>
          </a:p>
          <a:p>
            <a:pPr marL="144000">
              <a:spcBef>
                <a:spcPts val="0"/>
              </a:spcBef>
              <a:buFont typeface="Arial" charset="0"/>
              <a:buNone/>
              <a:defRPr/>
            </a:pPr>
            <a:r>
              <a:rPr lang="en-GB" sz="1600" b="1" dirty="0">
                <a:latin typeface="Courier New" panose="02070309020205020404" pitchFamily="49" charset="0"/>
                <a:ea typeface="Verdana" pitchFamily="34" charset="0"/>
                <a:cs typeface="Courier New" panose="02070309020205020404" pitchFamily="49" charset="0"/>
              </a:rPr>
              <a:t>BEGIN</a:t>
            </a:r>
          </a:p>
          <a:p>
            <a:pPr marL="144000">
              <a:spcBef>
                <a:spcPts val="0"/>
              </a:spcBef>
              <a:buFont typeface="Arial" charset="0"/>
              <a:buNone/>
              <a:defRPr/>
            </a:pPr>
            <a:r>
              <a:rPr lang="en-GB" sz="1600" b="1" dirty="0">
                <a:latin typeface="Courier New" panose="02070309020205020404" pitchFamily="49" charset="0"/>
                <a:ea typeface="Verdana" pitchFamily="34" charset="0"/>
                <a:cs typeface="Courier New" panose="02070309020205020404" pitchFamily="49" charset="0"/>
              </a:rPr>
              <a:t>  SELECT </a:t>
            </a:r>
            <a:r>
              <a:rPr lang="en-GB" sz="1600" b="1" dirty="0" err="1">
                <a:latin typeface="Courier New" panose="02070309020205020404" pitchFamily="49" charset="0"/>
                <a:ea typeface="Verdana" pitchFamily="34" charset="0"/>
                <a:cs typeface="Courier New" panose="02070309020205020404" pitchFamily="49" charset="0"/>
              </a:rPr>
              <a:t>na.NEXTVAL</a:t>
            </a:r>
            <a:r>
              <a:rPr lang="en-GB" sz="1600" b="1" dirty="0">
                <a:latin typeface="Courier New" panose="02070309020205020404" pitchFamily="49" charset="0"/>
                <a:ea typeface="Verdana" pitchFamily="34" charset="0"/>
                <a:cs typeface="Courier New" panose="02070309020205020404" pitchFamily="49" charset="0"/>
              </a:rPr>
              <a:t> INTO </a:t>
            </a:r>
            <a:r>
              <a:rPr lang="en-GB" sz="1600" b="1" dirty="0">
                <a:solidFill>
                  <a:srgbClr val="000099"/>
                </a:solidFill>
                <a:latin typeface="Courier New" panose="02070309020205020404" pitchFamily="49" charset="0"/>
                <a:ea typeface="Verdana" pitchFamily="34" charset="0"/>
                <a:cs typeface="Courier New" panose="02070309020205020404" pitchFamily="49" charset="0"/>
              </a:rPr>
              <a:t>:</a:t>
            </a:r>
            <a:r>
              <a:rPr lang="en-GB" sz="1600" b="1" dirty="0" err="1">
                <a:solidFill>
                  <a:srgbClr val="000099"/>
                </a:solidFill>
                <a:latin typeface="Courier New" panose="02070309020205020404" pitchFamily="49" charset="0"/>
                <a:ea typeface="Verdana" pitchFamily="34" charset="0"/>
                <a:cs typeface="Courier New" panose="02070309020205020404" pitchFamily="49" charset="0"/>
              </a:rPr>
              <a:t>NEW.num_article</a:t>
            </a:r>
            <a:r>
              <a:rPr lang="en-GB" sz="1600" b="1" dirty="0">
                <a:solidFill>
                  <a:srgbClr val="000099"/>
                </a:solidFill>
                <a:latin typeface="Courier New" panose="02070309020205020404" pitchFamily="49" charset="0"/>
                <a:ea typeface="Verdana" pitchFamily="34" charset="0"/>
                <a:cs typeface="Courier New" panose="02070309020205020404" pitchFamily="49" charset="0"/>
              </a:rPr>
              <a:t> </a:t>
            </a:r>
            <a:r>
              <a:rPr lang="en-GB" sz="1600" b="1" dirty="0">
                <a:latin typeface="Courier New" panose="02070309020205020404" pitchFamily="49" charset="0"/>
                <a:ea typeface="Verdana" pitchFamily="34" charset="0"/>
                <a:cs typeface="Courier New" panose="02070309020205020404" pitchFamily="49" charset="0"/>
              </a:rPr>
              <a:t>FROM DUAL ;</a:t>
            </a:r>
            <a:endParaRPr lang="fr-FR" sz="1600" b="1" dirty="0">
              <a:latin typeface="Courier New" panose="02070309020205020404" pitchFamily="49" charset="0"/>
              <a:ea typeface="Verdana" pitchFamily="34" charset="0"/>
              <a:cs typeface="Courier New" panose="02070309020205020404" pitchFamily="49" charset="0"/>
            </a:endParaRPr>
          </a:p>
          <a:p>
            <a:pPr marL="144000">
              <a:spcBef>
                <a:spcPts val="0"/>
              </a:spcBef>
              <a:buFont typeface="Arial" charset="0"/>
              <a:buNone/>
              <a:defRPr/>
            </a:pPr>
            <a:r>
              <a:rPr lang="fr-FR" sz="1600" b="1" dirty="0">
                <a:latin typeface="Courier New" panose="02070309020205020404" pitchFamily="49" charset="0"/>
                <a:ea typeface="Verdana" pitchFamily="34" charset="0"/>
                <a:cs typeface="Courier New" panose="02070309020205020404" pitchFamily="49" charset="0"/>
              </a:rPr>
              <a:t>END;</a:t>
            </a:r>
          </a:p>
          <a:p>
            <a:pPr>
              <a:buFont typeface="Arial" charset="0"/>
              <a:buNone/>
            </a:pPr>
            <a:endParaRPr lang="fr-BE" sz="2800" dirty="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PL/SQL – Chapitre 10 : Les déclencheurs / 3. Contourner les tables mutantes</a:t>
            </a:r>
          </a:p>
        </p:txBody>
      </p:sp>
    </p:spTree>
    <p:extLst>
      <p:ext uri="{BB962C8B-B14F-4D97-AF65-F5344CB8AC3E}">
        <p14:creationId xmlns:p14="http://schemas.microsoft.com/office/powerpoint/2010/main" val="68011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sz="3800" dirty="0"/>
              <a:t>Aperçu du contenu du PL/SQL</a:t>
            </a:r>
          </a:p>
        </p:txBody>
      </p:sp>
      <p:sp>
        <p:nvSpPr>
          <p:cNvPr id="3" name="Espace réservé du contenu 2"/>
          <p:cNvSpPr>
            <a:spLocks noGrp="1"/>
          </p:cNvSpPr>
          <p:nvPr>
            <p:ph idx="1"/>
          </p:nvPr>
        </p:nvSpPr>
        <p:spPr>
          <a:xfrm>
            <a:off x="1043491" y="2051998"/>
            <a:ext cx="7020000" cy="4242475"/>
          </a:xfrm>
        </p:spPr>
        <p:txBody>
          <a:bodyPr anchor="ctr">
            <a:normAutofit lnSpcReduction="10000"/>
          </a:bodyPr>
          <a:lstStyle/>
          <a:p>
            <a:pPr marL="514350" indent="-514350">
              <a:buFont typeface="+mj-lt"/>
              <a:buAutoNum type="arabicPeriod"/>
            </a:pPr>
            <a:r>
              <a:rPr lang="fr-BE" dirty="0"/>
              <a:t>PL/SQL : Généralités</a:t>
            </a:r>
          </a:p>
          <a:p>
            <a:pPr marL="514350" indent="-514350">
              <a:buFont typeface="+mj-lt"/>
              <a:buAutoNum type="arabicPeriod"/>
            </a:pPr>
            <a:r>
              <a:rPr lang="fr-BE" dirty="0"/>
              <a:t>Les types de données et les variables</a:t>
            </a:r>
          </a:p>
          <a:p>
            <a:pPr marL="514350" indent="-514350">
              <a:buFont typeface="+mj-lt"/>
              <a:buAutoNum type="arabicPeriod"/>
            </a:pPr>
            <a:r>
              <a:rPr lang="fr-BE" dirty="0"/>
              <a:t>Les structures de contrôle</a:t>
            </a:r>
          </a:p>
          <a:p>
            <a:pPr marL="514350" indent="-514350">
              <a:buFont typeface="+mj-lt"/>
              <a:buAutoNum type="arabicPeriod"/>
            </a:pPr>
            <a:r>
              <a:rPr lang="fr-BE" dirty="0"/>
              <a:t>Les exceptions</a:t>
            </a:r>
          </a:p>
          <a:p>
            <a:pPr marL="514350" indent="-514350">
              <a:buFont typeface="+mj-lt"/>
              <a:buAutoNum type="arabicPeriod"/>
            </a:pPr>
            <a:r>
              <a:rPr lang="fr-BE" dirty="0"/>
              <a:t>Les collections</a:t>
            </a:r>
          </a:p>
          <a:p>
            <a:pPr marL="514350" indent="-514350">
              <a:buFont typeface="+mj-lt"/>
              <a:buAutoNum type="arabicPeriod"/>
            </a:pPr>
            <a:r>
              <a:rPr lang="fr-BE" dirty="0"/>
              <a:t>Des records aux collections </a:t>
            </a:r>
            <a:r>
              <a:rPr lang="fr-BE" dirty="0" err="1"/>
              <a:t>bulk</a:t>
            </a:r>
            <a:endParaRPr lang="fr-BE" dirty="0"/>
          </a:p>
          <a:p>
            <a:pPr marL="514350" indent="-514350">
              <a:buFont typeface="+mj-lt"/>
              <a:buAutoNum type="arabicPeriod"/>
            </a:pPr>
            <a:r>
              <a:rPr lang="fr-BE" dirty="0"/>
              <a:t>Les procédures et les fonctions</a:t>
            </a:r>
          </a:p>
          <a:p>
            <a:pPr marL="514350" indent="-514350">
              <a:buFont typeface="+mj-lt"/>
              <a:buAutoNum type="arabicPeriod"/>
            </a:pPr>
            <a:r>
              <a:rPr lang="fr-BE" dirty="0"/>
              <a:t>Les packages</a:t>
            </a:r>
          </a:p>
          <a:p>
            <a:pPr marL="514350" indent="-514350">
              <a:buFont typeface="+mj-lt"/>
              <a:buAutoNum type="arabicPeriod"/>
            </a:pPr>
            <a:r>
              <a:rPr lang="fr-BE" dirty="0"/>
              <a:t>Les curseurs</a:t>
            </a:r>
          </a:p>
          <a:p>
            <a:pPr marL="514350" indent="-514350">
              <a:buFont typeface="+mj-lt"/>
              <a:buAutoNum type="arabicPeriod"/>
            </a:pPr>
            <a:r>
              <a:rPr lang="fr-BE" dirty="0"/>
              <a:t>Les déclencheurs</a:t>
            </a:r>
          </a:p>
        </p:txBody>
      </p:sp>
      <p:sp>
        <p:nvSpPr>
          <p:cNvPr id="5" name="Espace réservé du pied de page 4"/>
          <p:cNvSpPr>
            <a:spLocks noGrp="1"/>
          </p:cNvSpPr>
          <p:nvPr>
            <p:ph type="ftr" sz="quarter" idx="11"/>
          </p:nvPr>
        </p:nvSpPr>
        <p:spPr/>
        <p:txBody>
          <a:bodyPr/>
          <a:lstStyle/>
          <a:p>
            <a:r>
              <a:rPr lang="fr-BE"/>
              <a:t>Système de Gestion de Base de Données</a:t>
            </a:r>
          </a:p>
        </p:txBody>
      </p:sp>
    </p:spTree>
    <p:extLst>
      <p:ext uri="{BB962C8B-B14F-4D97-AF65-F5344CB8AC3E}">
        <p14:creationId xmlns:p14="http://schemas.microsoft.com/office/powerpoint/2010/main" val="518664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3. Contourner les tables mutantes</a:t>
            </a:r>
          </a:p>
        </p:txBody>
      </p:sp>
      <p:sp>
        <p:nvSpPr>
          <p:cNvPr id="3" name="Espace réservé du contenu 2"/>
          <p:cNvSpPr>
            <a:spLocks noGrp="1"/>
          </p:cNvSpPr>
          <p:nvPr>
            <p:ph idx="1"/>
          </p:nvPr>
        </p:nvSpPr>
        <p:spPr>
          <a:xfrm>
            <a:off x="1043491" y="2052084"/>
            <a:ext cx="7536984" cy="4486938"/>
          </a:xfrm>
        </p:spPr>
        <p:txBody>
          <a:bodyPr anchor="ctr">
            <a:normAutofit fontScale="92500" lnSpcReduction="20000"/>
          </a:bodyPr>
          <a:lstStyle/>
          <a:p>
            <a:pPr>
              <a:buFont typeface="Arial" charset="0"/>
              <a:buNone/>
            </a:pPr>
            <a:r>
              <a:rPr lang="fr-BE" altLang="fr-FR" sz="1700" b="1" i="1" dirty="0">
                <a:ea typeface="Verdana" pitchFamily="34" charset="0"/>
                <a:cs typeface="Verdana" pitchFamily="34" charset="0"/>
              </a:rPr>
              <a:t>-- Un département peut avoir un maximum de 5 employés </a:t>
            </a:r>
          </a:p>
          <a:p>
            <a:pPr>
              <a:buFont typeface="Arial" charset="0"/>
              <a:buNone/>
            </a:pPr>
            <a:endParaRPr lang="en-US" altLang="fr-FR" sz="1600" b="1" dirty="0">
              <a:solidFill>
                <a:srgbClr val="000099"/>
              </a:solidFill>
              <a:latin typeface="Verdana" pitchFamily="34" charset="0"/>
              <a:ea typeface="Verdana" pitchFamily="34" charset="0"/>
              <a:cs typeface="Verdana" pitchFamily="34" charset="0"/>
            </a:endParaRPr>
          </a:p>
          <a:p>
            <a:pPr marL="0" indent="0">
              <a:lnSpc>
                <a:spcPct val="120000"/>
              </a:lnSpc>
              <a:spcBef>
                <a:spcPts val="0"/>
              </a:spcBef>
              <a:buFont typeface="Arial" charset="0"/>
              <a:buNone/>
            </a:pPr>
            <a:r>
              <a:rPr lang="en-US" altLang="fr-FR" sz="1600" b="1" dirty="0">
                <a:solidFill>
                  <a:srgbClr val="000099"/>
                </a:solidFill>
                <a:latin typeface="Courier New" panose="02070309020205020404" pitchFamily="49" charset="0"/>
                <a:ea typeface="Verdana" pitchFamily="34" charset="0"/>
                <a:cs typeface="Courier New" panose="02070309020205020404" pitchFamily="49" charset="0"/>
              </a:rPr>
              <a:t>CREATE OR REPLACE TRIGGER</a:t>
            </a:r>
            <a:r>
              <a:rPr lang="en-US" altLang="fr-FR" sz="1600" b="1" dirty="0">
                <a:latin typeface="Courier New" panose="02070309020205020404" pitchFamily="49" charset="0"/>
                <a:ea typeface="Verdana" pitchFamily="34" charset="0"/>
                <a:cs typeface="Courier New" panose="02070309020205020404" pitchFamily="49" charset="0"/>
              </a:rPr>
              <a:t> </a:t>
            </a:r>
            <a:r>
              <a:rPr lang="en-US" altLang="fr-FR" sz="1600" b="1" dirty="0" err="1">
                <a:latin typeface="Courier New" panose="02070309020205020404" pitchFamily="49" charset="0"/>
                <a:ea typeface="Verdana" pitchFamily="34" charset="0"/>
                <a:cs typeface="Courier New" panose="02070309020205020404" pitchFamily="49" charset="0"/>
              </a:rPr>
              <a:t>LimitEmployes</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BEFORE INSERT OR UPDATE OF </a:t>
            </a:r>
            <a:r>
              <a:rPr lang="en-US" altLang="fr-FR" sz="1600" b="1" dirty="0" err="1">
                <a:latin typeface="Courier New" panose="02070309020205020404" pitchFamily="49" charset="0"/>
                <a:ea typeface="Verdana" pitchFamily="34" charset="0"/>
                <a:cs typeface="Courier New" panose="02070309020205020404" pitchFamily="49" charset="0"/>
              </a:rPr>
              <a:t>numdep</a:t>
            </a:r>
            <a:r>
              <a:rPr lang="en-US" altLang="fr-FR" sz="1600" b="1" dirty="0">
                <a:latin typeface="Courier New" panose="02070309020205020404" pitchFamily="49" charset="0"/>
                <a:ea typeface="Verdana" pitchFamily="34" charset="0"/>
                <a:cs typeface="Courier New" panose="02070309020205020404" pitchFamily="49" charset="0"/>
              </a:rPr>
              <a:t> ON </a:t>
            </a:r>
            <a:r>
              <a:rPr lang="en-US" altLang="fr-FR" sz="1600" b="1" dirty="0" err="1">
                <a:solidFill>
                  <a:srgbClr val="FF0000"/>
                </a:solidFill>
                <a:latin typeface="Courier New" panose="02070309020205020404" pitchFamily="49" charset="0"/>
                <a:ea typeface="Verdana" pitchFamily="34" charset="0"/>
                <a:cs typeface="Courier New" panose="02070309020205020404" pitchFamily="49" charset="0"/>
              </a:rPr>
              <a:t>employes</a:t>
            </a:r>
            <a:endParaRPr lang="fr-BE" altLang="fr-FR" sz="1600" b="1" dirty="0">
              <a:solidFill>
                <a:srgbClr val="FF0000"/>
              </a:solidFill>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FOR EACH ROW</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DECLARE</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  </a:t>
            </a:r>
            <a:r>
              <a:rPr lang="en-US" altLang="fr-FR" sz="1600" b="1" dirty="0" err="1">
                <a:latin typeface="Courier New" panose="02070309020205020404" pitchFamily="49" charset="0"/>
                <a:ea typeface="Verdana" pitchFamily="34" charset="0"/>
                <a:cs typeface="Courier New" panose="02070309020205020404" pitchFamily="49" charset="0"/>
              </a:rPr>
              <a:t>Compt</a:t>
            </a:r>
            <a:r>
              <a:rPr lang="en-US" altLang="fr-FR" sz="1600" b="1" dirty="0">
                <a:latin typeface="Courier New" panose="02070309020205020404" pitchFamily="49" charset="0"/>
                <a:ea typeface="Verdana" pitchFamily="34" charset="0"/>
                <a:cs typeface="Courier New" panose="02070309020205020404" pitchFamily="49" charset="0"/>
              </a:rPr>
              <a:t> NUMBER;</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  </a:t>
            </a:r>
            <a:r>
              <a:rPr lang="en-US" altLang="fr-FR" sz="1600" b="1" dirty="0" err="1">
                <a:latin typeface="Courier New" panose="02070309020205020404" pitchFamily="49" charset="0"/>
                <a:ea typeface="Verdana" pitchFamily="34" charset="0"/>
                <a:cs typeface="Courier New" panose="02070309020205020404" pitchFamily="49" charset="0"/>
              </a:rPr>
              <a:t>MaxEmployes</a:t>
            </a:r>
            <a:r>
              <a:rPr lang="en-US" altLang="fr-FR" sz="1600" b="1" dirty="0">
                <a:latin typeface="Courier New" panose="02070309020205020404" pitchFamily="49" charset="0"/>
                <a:ea typeface="Verdana" pitchFamily="34" charset="0"/>
                <a:cs typeface="Courier New" panose="02070309020205020404" pitchFamily="49" charset="0"/>
              </a:rPr>
              <a:t> NUMBER := 5;</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  </a:t>
            </a:r>
            <a:r>
              <a:rPr lang="en-US" altLang="fr-FR" sz="1600" b="1" dirty="0" err="1">
                <a:latin typeface="Courier New" panose="02070309020205020404" pitchFamily="49" charset="0"/>
                <a:ea typeface="Verdana" pitchFamily="34" charset="0"/>
                <a:cs typeface="Courier New" panose="02070309020205020404" pitchFamily="49" charset="0"/>
              </a:rPr>
              <a:t>NbreAtteint</a:t>
            </a:r>
            <a:r>
              <a:rPr lang="en-US" altLang="fr-FR" sz="1600" b="1" dirty="0">
                <a:latin typeface="Courier New" panose="02070309020205020404" pitchFamily="49" charset="0"/>
                <a:ea typeface="Verdana" pitchFamily="34" charset="0"/>
                <a:cs typeface="Courier New" panose="02070309020205020404" pitchFamily="49" charset="0"/>
              </a:rPr>
              <a:t> EXCEPTION;</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BEGIN</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  SELECT COUNT(*) INTO </a:t>
            </a:r>
            <a:r>
              <a:rPr lang="en-US" altLang="fr-FR" sz="1600" b="1" dirty="0" err="1">
                <a:latin typeface="Courier New" panose="02070309020205020404" pitchFamily="49" charset="0"/>
                <a:ea typeface="Verdana" pitchFamily="34" charset="0"/>
                <a:cs typeface="Courier New" panose="02070309020205020404" pitchFamily="49" charset="0"/>
              </a:rPr>
              <a:t>Compt</a:t>
            </a:r>
            <a:r>
              <a:rPr lang="en-US" altLang="fr-FR" sz="1600" b="1" dirty="0">
                <a:latin typeface="Courier New" panose="02070309020205020404" pitchFamily="49" charset="0"/>
                <a:ea typeface="Verdana" pitchFamily="34" charset="0"/>
                <a:cs typeface="Courier New" panose="02070309020205020404" pitchFamily="49" charset="0"/>
              </a:rPr>
              <a:t> </a:t>
            </a:r>
            <a:r>
              <a:rPr lang="en-US" altLang="fr-FR" sz="1600" b="1" dirty="0">
                <a:solidFill>
                  <a:srgbClr val="FF0000"/>
                </a:solidFill>
                <a:latin typeface="Courier New" panose="02070309020205020404" pitchFamily="49" charset="0"/>
                <a:ea typeface="Verdana" pitchFamily="34" charset="0"/>
                <a:cs typeface="Courier New" panose="02070309020205020404" pitchFamily="49" charset="0"/>
              </a:rPr>
              <a:t>FROM </a:t>
            </a:r>
            <a:r>
              <a:rPr lang="en-US" altLang="fr-FR" sz="1600" b="1" dirty="0" err="1">
                <a:solidFill>
                  <a:srgbClr val="FF0000"/>
                </a:solidFill>
                <a:latin typeface="Courier New" panose="02070309020205020404" pitchFamily="49" charset="0"/>
                <a:ea typeface="Verdana" pitchFamily="34" charset="0"/>
                <a:cs typeface="Courier New" panose="02070309020205020404" pitchFamily="49" charset="0"/>
              </a:rPr>
              <a:t>employes</a:t>
            </a:r>
            <a:r>
              <a:rPr lang="en-US" altLang="fr-FR" sz="1600" b="1" dirty="0">
                <a:solidFill>
                  <a:srgbClr val="FF0000"/>
                </a:solidFill>
                <a:latin typeface="Courier New" panose="02070309020205020404" pitchFamily="49" charset="0"/>
                <a:ea typeface="Verdana" pitchFamily="34" charset="0"/>
                <a:cs typeface="Courier New" panose="02070309020205020404" pitchFamily="49" charset="0"/>
              </a:rPr>
              <a:t> </a:t>
            </a:r>
          </a:p>
          <a:p>
            <a:pPr marL="0" indent="0">
              <a:lnSpc>
                <a:spcPct val="120000"/>
              </a:lnSpc>
              <a:spcBef>
                <a:spcPts val="0"/>
              </a:spcBef>
              <a:buFont typeface="Arial" charset="0"/>
              <a:buNone/>
            </a:pPr>
            <a:r>
              <a:rPr lang="en-US" altLang="fr-FR" sz="1600" b="1" dirty="0">
                <a:solidFill>
                  <a:srgbClr val="FF0000"/>
                </a:solidFill>
                <a:latin typeface="Courier New" panose="02070309020205020404" pitchFamily="49" charset="0"/>
                <a:ea typeface="Verdana" pitchFamily="34" charset="0"/>
                <a:cs typeface="Courier New" panose="02070309020205020404" pitchFamily="49" charset="0"/>
              </a:rPr>
              <a:t>    </a:t>
            </a:r>
            <a:r>
              <a:rPr lang="en-US" altLang="fr-FR" sz="1600" b="1" dirty="0">
                <a:latin typeface="Courier New" panose="02070309020205020404" pitchFamily="49" charset="0"/>
                <a:ea typeface="Verdana" pitchFamily="34" charset="0"/>
                <a:cs typeface="Courier New" panose="02070309020205020404" pitchFamily="49" charset="0"/>
              </a:rPr>
              <a:t>WHERE </a:t>
            </a:r>
            <a:r>
              <a:rPr lang="en-US" altLang="fr-FR" sz="1600" b="1" dirty="0" err="1">
                <a:latin typeface="Courier New" panose="02070309020205020404" pitchFamily="49" charset="0"/>
                <a:ea typeface="Verdana" pitchFamily="34" charset="0"/>
                <a:cs typeface="Courier New" panose="02070309020205020404" pitchFamily="49" charset="0"/>
              </a:rPr>
              <a:t>numdep</a:t>
            </a:r>
            <a:r>
              <a:rPr lang="en-US" altLang="fr-FR" sz="1600" b="1" dirty="0">
                <a:latin typeface="Courier New" panose="02070309020205020404" pitchFamily="49" charset="0"/>
                <a:ea typeface="Verdana" pitchFamily="34" charset="0"/>
                <a:cs typeface="Courier New" panose="02070309020205020404" pitchFamily="49" charset="0"/>
              </a:rPr>
              <a:t> = :</a:t>
            </a:r>
            <a:r>
              <a:rPr lang="en-US" altLang="fr-FR" sz="1600" b="1" dirty="0" err="1">
                <a:latin typeface="Courier New" panose="02070309020205020404" pitchFamily="49" charset="0"/>
                <a:ea typeface="Verdana" pitchFamily="34" charset="0"/>
                <a:cs typeface="Courier New" panose="02070309020205020404" pitchFamily="49" charset="0"/>
              </a:rPr>
              <a:t>NEW.numdep</a:t>
            </a:r>
            <a:r>
              <a:rPr lang="en-US" altLang="fr-FR" sz="1600" b="1" dirty="0">
                <a:latin typeface="Courier New" panose="02070309020205020404" pitchFamily="49" charset="0"/>
                <a:ea typeface="Verdana" pitchFamily="34" charset="0"/>
                <a:cs typeface="Courier New" panose="02070309020205020404" pitchFamily="49" charset="0"/>
              </a:rPr>
              <a:t>;</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  IF </a:t>
            </a:r>
            <a:r>
              <a:rPr lang="en-US" altLang="fr-FR" sz="1600" b="1" dirty="0" err="1">
                <a:latin typeface="Courier New" panose="02070309020205020404" pitchFamily="49" charset="0"/>
                <a:ea typeface="Verdana" pitchFamily="34" charset="0"/>
                <a:cs typeface="Courier New" panose="02070309020205020404" pitchFamily="49" charset="0"/>
              </a:rPr>
              <a:t>Compt</a:t>
            </a:r>
            <a:r>
              <a:rPr lang="en-US" altLang="fr-FR" sz="1600" b="1" dirty="0">
                <a:latin typeface="Courier New" panose="02070309020205020404" pitchFamily="49" charset="0"/>
                <a:ea typeface="Verdana" pitchFamily="34" charset="0"/>
                <a:cs typeface="Courier New" panose="02070309020205020404" pitchFamily="49" charset="0"/>
              </a:rPr>
              <a:t> &gt; </a:t>
            </a:r>
            <a:r>
              <a:rPr lang="en-US" altLang="fr-FR" sz="1600" b="1" dirty="0" err="1">
                <a:latin typeface="Courier New" panose="02070309020205020404" pitchFamily="49" charset="0"/>
                <a:ea typeface="Verdana" pitchFamily="34" charset="0"/>
                <a:cs typeface="Courier New" panose="02070309020205020404" pitchFamily="49" charset="0"/>
              </a:rPr>
              <a:t>MaxEmployes</a:t>
            </a:r>
            <a:r>
              <a:rPr lang="en-US" altLang="fr-FR" sz="1600" b="1" dirty="0">
                <a:latin typeface="Courier New" panose="02070309020205020404" pitchFamily="49" charset="0"/>
                <a:ea typeface="Verdana" pitchFamily="34" charset="0"/>
                <a:cs typeface="Courier New" panose="02070309020205020404" pitchFamily="49" charset="0"/>
              </a:rPr>
              <a:t> THEN RAISE </a:t>
            </a:r>
            <a:r>
              <a:rPr lang="en-US" altLang="fr-FR" sz="1600" b="1" dirty="0" err="1">
                <a:latin typeface="Courier New" panose="02070309020205020404" pitchFamily="49" charset="0"/>
                <a:ea typeface="Verdana" pitchFamily="34" charset="0"/>
                <a:cs typeface="Courier New" panose="02070309020205020404" pitchFamily="49" charset="0"/>
              </a:rPr>
              <a:t>NbreAtteint</a:t>
            </a:r>
            <a:r>
              <a:rPr lang="en-US" altLang="fr-FR" sz="1600" b="1" dirty="0">
                <a:latin typeface="Courier New" panose="02070309020205020404" pitchFamily="49" charset="0"/>
                <a:ea typeface="Verdana" pitchFamily="34" charset="0"/>
                <a:cs typeface="Courier New" panose="02070309020205020404" pitchFamily="49" charset="0"/>
              </a:rPr>
              <a:t>; END IF;</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EXCEPTION</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  WHEN </a:t>
            </a:r>
            <a:r>
              <a:rPr lang="en-US" altLang="fr-FR" sz="1600" b="1" dirty="0" err="1">
                <a:latin typeface="Courier New" panose="02070309020205020404" pitchFamily="49" charset="0"/>
                <a:ea typeface="Verdana" pitchFamily="34" charset="0"/>
                <a:cs typeface="Courier New" panose="02070309020205020404" pitchFamily="49" charset="0"/>
              </a:rPr>
              <a:t>NbreAtteint</a:t>
            </a:r>
            <a:r>
              <a:rPr lang="en-US" altLang="fr-FR" sz="1600" b="1" dirty="0">
                <a:latin typeface="Courier New" panose="02070309020205020404" pitchFamily="49" charset="0"/>
                <a:ea typeface="Verdana" pitchFamily="34" charset="0"/>
                <a:cs typeface="Courier New" panose="02070309020205020404" pitchFamily="49" charset="0"/>
              </a:rPr>
              <a:t> </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    THEN RAISE_APPLICATION_ERROR(-20002,</a:t>
            </a: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		'</a:t>
            </a:r>
            <a:r>
              <a:rPr lang="en-US" altLang="fr-FR" sz="1600" b="1" dirty="0" err="1">
                <a:latin typeface="Courier New" panose="02070309020205020404" pitchFamily="49" charset="0"/>
                <a:ea typeface="Verdana" pitchFamily="34" charset="0"/>
                <a:cs typeface="Courier New" panose="02070309020205020404" pitchFamily="49" charset="0"/>
              </a:rPr>
              <a:t>Dept</a:t>
            </a:r>
            <a:r>
              <a:rPr lang="en-US" altLang="fr-FR" sz="1600" b="1" dirty="0">
                <a:latin typeface="Courier New" panose="02070309020205020404" pitchFamily="49" charset="0"/>
                <a:ea typeface="Verdana" pitchFamily="34" charset="0"/>
                <a:cs typeface="Courier New" panose="02070309020205020404" pitchFamily="49" charset="0"/>
              </a:rPr>
              <a:t> a </a:t>
            </a:r>
            <a:r>
              <a:rPr lang="en-US" altLang="fr-FR" sz="1600" b="1" dirty="0" err="1">
                <a:latin typeface="Courier New" panose="02070309020205020404" pitchFamily="49" charset="0"/>
                <a:ea typeface="Verdana" pitchFamily="34" charset="0"/>
                <a:cs typeface="Courier New" panose="02070309020205020404" pitchFamily="49" charset="0"/>
              </a:rPr>
              <a:t>atteint</a:t>
            </a:r>
            <a:r>
              <a:rPr lang="en-US" altLang="fr-FR" sz="1600" b="1" dirty="0">
                <a:latin typeface="Courier New" panose="02070309020205020404" pitchFamily="49" charset="0"/>
                <a:ea typeface="Verdana" pitchFamily="34" charset="0"/>
                <a:cs typeface="Courier New" panose="02070309020205020404" pitchFamily="49" charset="0"/>
              </a:rPr>
              <a:t> le max'|| :</a:t>
            </a:r>
            <a:r>
              <a:rPr lang="en-US" altLang="fr-FR" sz="1600" b="1" dirty="0" err="1">
                <a:latin typeface="Courier New" panose="02070309020205020404" pitchFamily="49" charset="0"/>
                <a:ea typeface="Verdana" pitchFamily="34" charset="0"/>
                <a:cs typeface="Courier New" panose="02070309020205020404" pitchFamily="49" charset="0"/>
              </a:rPr>
              <a:t>NEW.numdep</a:t>
            </a:r>
            <a:r>
              <a:rPr lang="en-US" altLang="fr-FR" sz="1600" b="1" dirty="0">
                <a:latin typeface="Courier New" panose="02070309020205020404" pitchFamily="49" charset="0"/>
                <a:ea typeface="Verdana" pitchFamily="34" charset="0"/>
                <a:cs typeface="Courier New" panose="02070309020205020404" pitchFamily="49" charset="0"/>
              </a:rPr>
              <a:t>);</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END </a:t>
            </a:r>
            <a:r>
              <a:rPr lang="en-US" altLang="fr-FR" sz="1600" b="1" dirty="0" err="1">
                <a:latin typeface="Courier New" panose="02070309020205020404" pitchFamily="49" charset="0"/>
                <a:ea typeface="Verdana" pitchFamily="34" charset="0"/>
                <a:cs typeface="Courier New" panose="02070309020205020404" pitchFamily="49" charset="0"/>
              </a:rPr>
              <a:t>LimitEmployes</a:t>
            </a:r>
            <a:r>
              <a:rPr lang="en-US" altLang="fr-FR" sz="1600" b="1" dirty="0">
                <a:latin typeface="Courier New" panose="02070309020205020404" pitchFamily="49" charset="0"/>
                <a:ea typeface="Verdana" pitchFamily="34"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PL/SQL – Chapitre 10 : Les déclencheurs / 3. Contourner les tables mutantes</a:t>
            </a:r>
          </a:p>
        </p:txBody>
      </p:sp>
    </p:spTree>
    <p:extLst>
      <p:ext uri="{BB962C8B-B14F-4D97-AF65-F5344CB8AC3E}">
        <p14:creationId xmlns:p14="http://schemas.microsoft.com/office/powerpoint/2010/main" val="3379298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3. Contourner les tables mutantes</a:t>
            </a:r>
          </a:p>
        </p:txBody>
      </p:sp>
      <p:sp>
        <p:nvSpPr>
          <p:cNvPr id="3" name="Espace réservé du contenu 2"/>
          <p:cNvSpPr>
            <a:spLocks noGrp="1"/>
          </p:cNvSpPr>
          <p:nvPr>
            <p:ph idx="1"/>
          </p:nvPr>
        </p:nvSpPr>
        <p:spPr>
          <a:xfrm>
            <a:off x="1043491" y="2052084"/>
            <a:ext cx="7536984" cy="4486938"/>
          </a:xfrm>
        </p:spPr>
        <p:txBody>
          <a:bodyPr anchor="ctr">
            <a:normAutofit/>
          </a:bodyPr>
          <a:lstStyle/>
          <a:p>
            <a:pPr>
              <a:buFont typeface="Arial" charset="0"/>
              <a:buNone/>
            </a:pPr>
            <a:r>
              <a:rPr lang="fr-BE" altLang="fr-FR" sz="1600" b="1" i="1" dirty="0">
                <a:ea typeface="Verdana" pitchFamily="34" charset="0"/>
                <a:cs typeface="Verdana" pitchFamily="34" charset="0"/>
              </a:rPr>
              <a:t>-- Un département peut avoir un maximum de 5 employés </a:t>
            </a:r>
          </a:p>
          <a:p>
            <a:pPr>
              <a:buFont typeface="Arial" charset="0"/>
              <a:buNone/>
            </a:pPr>
            <a:endParaRPr lang="en-US" altLang="fr-FR" sz="1600" b="1" dirty="0">
              <a:solidFill>
                <a:srgbClr val="000099"/>
              </a:solidFill>
              <a:ea typeface="Verdana" pitchFamily="34" charset="0"/>
              <a:cs typeface="Verdana" pitchFamily="34" charset="0"/>
            </a:endParaRPr>
          </a:p>
          <a:p>
            <a:pPr>
              <a:buFont typeface="Arial" charset="0"/>
              <a:buNone/>
            </a:pPr>
            <a:endParaRPr lang="en-US" altLang="fr-FR" sz="1600" b="1" dirty="0">
              <a:ea typeface="Verdana" pitchFamily="34" charset="0"/>
              <a:cs typeface="Verdana" pitchFamily="34" charset="0"/>
            </a:endParaRPr>
          </a:p>
          <a:p>
            <a:pPr>
              <a:buFont typeface="Arial" charset="0"/>
              <a:buNone/>
            </a:pPr>
            <a:r>
              <a:rPr lang="en-US" altLang="fr-FR" sz="1600" b="1" dirty="0">
                <a:solidFill>
                  <a:srgbClr val="000099"/>
                </a:solidFill>
                <a:latin typeface="Courier New" panose="02070309020205020404" pitchFamily="49" charset="0"/>
                <a:ea typeface="Verdana" pitchFamily="34" charset="0"/>
                <a:cs typeface="Courier New" panose="02070309020205020404" pitchFamily="49" charset="0"/>
              </a:rPr>
              <a:t>UPDATE </a:t>
            </a:r>
            <a:r>
              <a:rPr lang="en-US" altLang="fr-FR" sz="1600" b="1" dirty="0" err="1">
                <a:solidFill>
                  <a:srgbClr val="000099"/>
                </a:solidFill>
                <a:latin typeface="Courier New" panose="02070309020205020404" pitchFamily="49" charset="0"/>
                <a:ea typeface="Verdana" pitchFamily="34" charset="0"/>
                <a:cs typeface="Courier New" panose="02070309020205020404" pitchFamily="49" charset="0"/>
              </a:rPr>
              <a:t>employes</a:t>
            </a:r>
            <a:r>
              <a:rPr lang="en-US" altLang="fr-FR" sz="1600" b="1" dirty="0">
                <a:solidFill>
                  <a:srgbClr val="000099"/>
                </a:solidFill>
                <a:latin typeface="Courier New" panose="02070309020205020404" pitchFamily="49" charset="0"/>
                <a:ea typeface="Verdana" pitchFamily="34" charset="0"/>
                <a:cs typeface="Courier New" panose="02070309020205020404" pitchFamily="49" charset="0"/>
              </a:rPr>
              <a:t> SET </a:t>
            </a:r>
            <a:r>
              <a:rPr lang="en-US" altLang="fr-FR" sz="1600" b="1" dirty="0" err="1">
                <a:solidFill>
                  <a:srgbClr val="000099"/>
                </a:solidFill>
                <a:latin typeface="Courier New" panose="02070309020205020404" pitchFamily="49" charset="0"/>
                <a:ea typeface="Verdana" pitchFamily="34" charset="0"/>
                <a:cs typeface="Courier New" panose="02070309020205020404" pitchFamily="49" charset="0"/>
              </a:rPr>
              <a:t>numdep</a:t>
            </a:r>
            <a:r>
              <a:rPr lang="en-US" altLang="fr-FR" sz="1600" b="1" dirty="0">
                <a:solidFill>
                  <a:srgbClr val="000099"/>
                </a:solidFill>
                <a:latin typeface="Courier New" panose="02070309020205020404" pitchFamily="49" charset="0"/>
                <a:ea typeface="Verdana" pitchFamily="34" charset="0"/>
                <a:cs typeface="Courier New" panose="02070309020205020404" pitchFamily="49" charset="0"/>
              </a:rPr>
              <a:t> = 'd00004' WHERE </a:t>
            </a:r>
            <a:r>
              <a:rPr lang="en-US" altLang="fr-FR" sz="1600" b="1" dirty="0" err="1">
                <a:solidFill>
                  <a:srgbClr val="000099"/>
                </a:solidFill>
                <a:latin typeface="Courier New" panose="02070309020205020404" pitchFamily="49" charset="0"/>
                <a:ea typeface="Verdana" pitchFamily="34" charset="0"/>
                <a:cs typeface="Courier New" panose="02070309020205020404" pitchFamily="49" charset="0"/>
              </a:rPr>
              <a:t>numsecu</a:t>
            </a:r>
            <a:r>
              <a:rPr lang="en-US" altLang="fr-FR" sz="1600" b="1" dirty="0">
                <a:solidFill>
                  <a:srgbClr val="000099"/>
                </a:solidFill>
                <a:latin typeface="Courier New" panose="02070309020205020404" pitchFamily="49" charset="0"/>
                <a:ea typeface="Verdana" pitchFamily="34" charset="0"/>
                <a:cs typeface="Courier New" panose="02070309020205020404" pitchFamily="49" charset="0"/>
              </a:rPr>
              <a:t>  = '999999';</a:t>
            </a:r>
            <a:endParaRPr lang="fr-BE" altLang="fr-FR" sz="1600" b="1" dirty="0">
              <a:solidFill>
                <a:srgbClr val="000099"/>
              </a:solidFill>
              <a:latin typeface="Courier New" panose="02070309020205020404" pitchFamily="49" charset="0"/>
              <a:ea typeface="Verdana" pitchFamily="34" charset="0"/>
              <a:cs typeface="Courier New" panose="02070309020205020404" pitchFamily="49" charset="0"/>
            </a:endParaRPr>
          </a:p>
          <a:p>
            <a:pPr>
              <a:buFont typeface="Arial" charset="0"/>
              <a:buNone/>
            </a:pPr>
            <a:r>
              <a:rPr lang="fr-BE" altLang="fr-FR" sz="1600" b="1" dirty="0">
                <a:solidFill>
                  <a:srgbClr val="000099"/>
                </a:solidFill>
                <a:latin typeface="Courier New" panose="02070309020205020404" pitchFamily="49" charset="0"/>
                <a:ea typeface="Verdana" pitchFamily="34" charset="0"/>
                <a:cs typeface="Courier New" panose="02070309020205020404" pitchFamily="49" charset="0"/>
              </a:rPr>
              <a:t>*</a:t>
            </a:r>
          </a:p>
          <a:p>
            <a:pPr>
              <a:buFont typeface="Arial" charset="0"/>
              <a:buNone/>
            </a:pPr>
            <a:r>
              <a:rPr lang="fr-BE" altLang="fr-FR" sz="1600" b="1" dirty="0">
                <a:solidFill>
                  <a:srgbClr val="000099"/>
                </a:solidFill>
                <a:latin typeface="Courier New" panose="02070309020205020404" pitchFamily="49" charset="0"/>
                <a:ea typeface="Verdana" pitchFamily="34" charset="0"/>
                <a:cs typeface="Courier New" panose="02070309020205020404" pitchFamily="49" charset="0"/>
              </a:rPr>
              <a:t>Erreur SQL : ORA-04091: la table </a:t>
            </a:r>
            <a:r>
              <a:rPr lang="fr-BE" altLang="fr-FR" sz="1600" b="1" dirty="0">
                <a:solidFill>
                  <a:srgbClr val="FF0000"/>
                </a:solidFill>
                <a:latin typeface="Courier New" panose="02070309020205020404" pitchFamily="49" charset="0"/>
                <a:ea typeface="Verdana" pitchFamily="34" charset="0"/>
                <a:cs typeface="Courier New" panose="02070309020205020404" pitchFamily="49" charset="0"/>
              </a:rPr>
              <a:t>INFOSOFT.EMPLOYES est en mutation </a:t>
            </a:r>
            <a:r>
              <a:rPr lang="fr-BE" altLang="fr-FR" sz="1600" b="1" dirty="0">
                <a:solidFill>
                  <a:srgbClr val="000099"/>
                </a:solidFill>
                <a:latin typeface="Courier New" panose="02070309020205020404" pitchFamily="49" charset="0"/>
                <a:ea typeface="Verdana" pitchFamily="34" charset="0"/>
                <a:cs typeface="Courier New" panose="02070309020205020404" pitchFamily="49" charset="0"/>
              </a:rPr>
              <a:t>; le déclencheur ou la fonction ne peut la voir</a:t>
            </a:r>
          </a:p>
          <a:p>
            <a:pPr>
              <a:buFont typeface="Arial" charset="0"/>
              <a:buNone/>
            </a:pPr>
            <a:endParaRPr lang="fr-BE" sz="2800" dirty="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PL/SQL – Chapitre 10 : Les déclencheurs / 3. Contourner les tables mutantes</a:t>
            </a:r>
          </a:p>
        </p:txBody>
      </p:sp>
    </p:spTree>
    <p:extLst>
      <p:ext uri="{BB962C8B-B14F-4D97-AF65-F5344CB8AC3E}">
        <p14:creationId xmlns:p14="http://schemas.microsoft.com/office/powerpoint/2010/main" val="1944946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3. Contourner les tables mutantes</a:t>
            </a:r>
          </a:p>
        </p:txBody>
      </p:sp>
      <p:sp>
        <p:nvSpPr>
          <p:cNvPr id="3" name="Espace réservé du contenu 2"/>
          <p:cNvSpPr>
            <a:spLocks noGrp="1"/>
          </p:cNvSpPr>
          <p:nvPr>
            <p:ph idx="1"/>
          </p:nvPr>
        </p:nvSpPr>
        <p:spPr>
          <a:xfrm>
            <a:off x="1043491" y="2052084"/>
            <a:ext cx="7536984" cy="4486938"/>
          </a:xfrm>
        </p:spPr>
        <p:txBody>
          <a:bodyPr anchor="ctr">
            <a:normAutofit fontScale="92500" lnSpcReduction="20000"/>
          </a:bodyPr>
          <a:lstStyle/>
          <a:p>
            <a:pPr>
              <a:buFont typeface="Arial" charset="0"/>
              <a:buNone/>
            </a:pPr>
            <a:r>
              <a:rPr lang="fr-BE" altLang="fr-FR" sz="1600" b="1" i="1" dirty="0">
                <a:ea typeface="Verdana" pitchFamily="34" charset="0"/>
                <a:cs typeface="Verdana" pitchFamily="34" charset="0"/>
              </a:rPr>
              <a:t>-- En Oracle 11g</a:t>
            </a:r>
          </a:p>
          <a:p>
            <a:pPr>
              <a:buFont typeface="Arial" charset="0"/>
              <a:buNone/>
            </a:pPr>
            <a:endParaRPr lang="en-US" altLang="fr-FR" sz="1600" b="1" dirty="0">
              <a:solidFill>
                <a:srgbClr val="000099"/>
              </a:solidFill>
              <a:ea typeface="Verdana" pitchFamily="34" charset="0"/>
              <a:cs typeface="Verdana" pitchFamily="34"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CREATE [OR REPLACE] TRIGGER </a:t>
            </a:r>
            <a:r>
              <a:rPr lang="en-US" altLang="fr-FR" sz="1600" b="1" dirty="0" err="1">
                <a:latin typeface="Courier New" panose="02070309020205020404" pitchFamily="49" charset="0"/>
                <a:ea typeface="Verdana" pitchFamily="34" charset="0"/>
                <a:cs typeface="Courier New" panose="02070309020205020404" pitchFamily="49" charset="0"/>
              </a:rPr>
              <a:t>nom_declencheur</a:t>
            </a:r>
            <a:r>
              <a:rPr lang="en-US" altLang="fr-FR" sz="1600" b="1" dirty="0">
                <a:latin typeface="Courier New" panose="02070309020205020404" pitchFamily="49" charset="0"/>
                <a:ea typeface="Verdana" pitchFamily="34" charset="0"/>
                <a:cs typeface="Courier New" panose="02070309020205020404" pitchFamily="49" charset="0"/>
              </a:rPr>
              <a:t> </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FOR {INSERT | UPDATE | UPDATE OF </a:t>
            </a:r>
            <a:r>
              <a:rPr lang="en-US" altLang="fr-FR" sz="1600" b="1" dirty="0" err="1">
                <a:latin typeface="Courier New" panose="02070309020205020404" pitchFamily="49" charset="0"/>
                <a:ea typeface="Verdana" pitchFamily="34" charset="0"/>
                <a:cs typeface="Courier New" panose="02070309020205020404" pitchFamily="49" charset="0"/>
              </a:rPr>
              <a:t>liste_colonnes</a:t>
            </a:r>
            <a:r>
              <a:rPr lang="en-US" altLang="fr-FR" sz="1600" b="1" dirty="0">
                <a:latin typeface="Courier New" panose="02070309020205020404" pitchFamily="49" charset="0"/>
                <a:ea typeface="Verdana" pitchFamily="34" charset="0"/>
                <a:cs typeface="Courier New" panose="02070309020205020404" pitchFamily="49" charset="0"/>
              </a:rPr>
              <a:t> | DELETE} </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ON </a:t>
            </a:r>
            <a:r>
              <a:rPr lang="en-US" altLang="fr-FR" sz="1600" b="1" dirty="0" err="1">
                <a:latin typeface="Courier New" panose="02070309020205020404" pitchFamily="49" charset="0"/>
                <a:ea typeface="Verdana" pitchFamily="34" charset="0"/>
                <a:cs typeface="Courier New" panose="02070309020205020404" pitchFamily="49" charset="0"/>
              </a:rPr>
              <a:t>nom_table</a:t>
            </a:r>
            <a:r>
              <a:rPr lang="en-US" altLang="fr-FR" sz="1600" b="1" dirty="0">
                <a:latin typeface="Courier New" panose="02070309020205020404" pitchFamily="49" charset="0"/>
                <a:ea typeface="Verdana" pitchFamily="34" charset="0"/>
                <a:cs typeface="Courier New" panose="02070309020205020404" pitchFamily="49" charset="0"/>
              </a:rPr>
              <a:t> | </a:t>
            </a:r>
            <a:r>
              <a:rPr lang="en-US" altLang="fr-FR" sz="1600" b="1" dirty="0" err="1">
                <a:latin typeface="Courier New" panose="02070309020205020404" pitchFamily="49" charset="0"/>
                <a:ea typeface="Verdana" pitchFamily="34" charset="0"/>
                <a:cs typeface="Courier New" panose="02070309020205020404" pitchFamily="49" charset="0"/>
              </a:rPr>
              <a:t>nom_vue</a:t>
            </a:r>
            <a:r>
              <a:rPr lang="en-US" altLang="fr-FR" sz="1600" b="1" dirty="0">
                <a:latin typeface="Courier New" panose="02070309020205020404" pitchFamily="49" charset="0"/>
                <a:ea typeface="Verdana" pitchFamily="34" charset="0"/>
                <a:cs typeface="Courier New" panose="02070309020205020404" pitchFamily="49" charset="0"/>
              </a:rPr>
              <a:t> </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solidFill>
                  <a:srgbClr val="FF0000"/>
                </a:solidFill>
                <a:latin typeface="Courier New" panose="02070309020205020404" pitchFamily="49" charset="0"/>
                <a:ea typeface="Verdana" pitchFamily="34" charset="0"/>
                <a:cs typeface="Courier New" panose="02070309020205020404" pitchFamily="49" charset="0"/>
              </a:rPr>
              <a:t>COMPOUND TRIGGER </a:t>
            </a:r>
            <a:endParaRPr lang="fr-BE" altLang="fr-FR" sz="1600" b="1" dirty="0">
              <a:solidFill>
                <a:srgbClr val="FF0000"/>
              </a:solidFill>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200" b="1" dirty="0">
                <a:latin typeface="Courier New" panose="02070309020205020404" pitchFamily="49" charset="0"/>
                <a:ea typeface="Verdana" pitchFamily="34" charset="0"/>
                <a:cs typeface="Courier New" panose="02070309020205020404" pitchFamily="49" charset="0"/>
              </a:rPr>
              <a:t> </a:t>
            </a:r>
            <a:endParaRPr lang="fr-BE" altLang="fr-FR" sz="12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a:t>
            </a:r>
            <a:r>
              <a:rPr lang="en-US" altLang="fr-FR" sz="1600" b="1" dirty="0">
                <a:solidFill>
                  <a:srgbClr val="000099"/>
                </a:solidFill>
                <a:latin typeface="Courier New" panose="02070309020205020404" pitchFamily="49" charset="0"/>
                <a:ea typeface="Verdana" pitchFamily="34" charset="0"/>
                <a:cs typeface="Courier New" panose="02070309020205020404" pitchFamily="49" charset="0"/>
              </a:rPr>
              <a:t>BEFORE STATEMENT </a:t>
            </a:r>
            <a:r>
              <a:rPr lang="en-US" altLang="fr-FR" sz="1600" b="1" dirty="0">
                <a:latin typeface="Courier New" panose="02070309020205020404" pitchFamily="49" charset="0"/>
                <a:ea typeface="Verdana" pitchFamily="34" charset="0"/>
                <a:cs typeface="Courier New" panose="02070309020205020404" pitchFamily="49" charset="0"/>
              </a:rPr>
              <a:t>IS </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a:t>
            </a:r>
            <a:r>
              <a:rPr lang="en-US" altLang="fr-FR" sz="1600" b="1" dirty="0" err="1">
                <a:latin typeface="Courier New" panose="02070309020205020404" pitchFamily="49" charset="0"/>
                <a:ea typeface="Verdana" pitchFamily="34" charset="0"/>
                <a:cs typeface="Courier New" panose="02070309020205020404" pitchFamily="49" charset="0"/>
              </a:rPr>
              <a:t>instructions_déclarations</a:t>
            </a:r>
            <a:r>
              <a:rPr lang="en-US" altLang="fr-FR" sz="1600" b="1" dirty="0">
                <a:latin typeface="Courier New" panose="02070309020205020404" pitchFamily="49" charset="0"/>
                <a:ea typeface="Verdana" pitchFamily="34" charset="0"/>
                <a:cs typeface="Courier New" panose="02070309020205020404" pitchFamily="49" charset="0"/>
              </a:rPr>
              <a:t>;] </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BEGIN </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err="1">
                <a:latin typeface="Courier New" panose="02070309020205020404" pitchFamily="49" charset="0"/>
                <a:ea typeface="Verdana" pitchFamily="34" charset="0"/>
                <a:cs typeface="Courier New" panose="02070309020205020404" pitchFamily="49" charset="0"/>
              </a:rPr>
              <a:t>Instructions_execution</a:t>
            </a:r>
            <a:r>
              <a:rPr lang="en-US" altLang="fr-FR" sz="1600" b="1" dirty="0">
                <a:latin typeface="Courier New" panose="02070309020205020404" pitchFamily="49" charset="0"/>
                <a:ea typeface="Verdana" pitchFamily="34" charset="0"/>
                <a:cs typeface="Courier New" panose="02070309020205020404" pitchFamily="49" charset="0"/>
              </a:rPr>
              <a:t>; </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END BEFORE STATEMENT;] </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200" b="1" dirty="0">
                <a:latin typeface="Courier New" panose="02070309020205020404" pitchFamily="49" charset="0"/>
                <a:ea typeface="Verdana" pitchFamily="34" charset="0"/>
                <a:cs typeface="Courier New" panose="02070309020205020404" pitchFamily="49" charset="0"/>
              </a:rPr>
              <a:t> </a:t>
            </a:r>
            <a:endParaRPr lang="fr-BE" altLang="fr-FR" sz="12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a:t>
            </a:r>
            <a:r>
              <a:rPr lang="en-US" altLang="fr-FR" sz="1600" b="1" dirty="0">
                <a:solidFill>
                  <a:srgbClr val="000099"/>
                </a:solidFill>
                <a:latin typeface="Courier New" panose="02070309020205020404" pitchFamily="49" charset="0"/>
                <a:ea typeface="Verdana" pitchFamily="34" charset="0"/>
                <a:cs typeface="Courier New" panose="02070309020205020404" pitchFamily="49" charset="0"/>
              </a:rPr>
              <a:t>BEFORE EACH ROW </a:t>
            </a:r>
            <a:r>
              <a:rPr lang="en-US" altLang="fr-FR" sz="1600" b="1" dirty="0">
                <a:latin typeface="Courier New" panose="02070309020205020404" pitchFamily="49" charset="0"/>
                <a:ea typeface="Verdana" pitchFamily="34" charset="0"/>
                <a:cs typeface="Courier New" panose="02070309020205020404" pitchFamily="49" charset="0"/>
              </a:rPr>
              <a:t>IS …] </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200" b="1" dirty="0">
                <a:latin typeface="Courier New" panose="02070309020205020404" pitchFamily="49" charset="0"/>
                <a:ea typeface="Verdana" pitchFamily="34" charset="0"/>
                <a:cs typeface="Courier New" panose="02070309020205020404" pitchFamily="49" charset="0"/>
              </a:rPr>
              <a:t> </a:t>
            </a:r>
            <a:endParaRPr lang="fr-BE" altLang="fr-FR" sz="12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a:t>
            </a:r>
            <a:r>
              <a:rPr lang="en-US" altLang="fr-FR" sz="1600" b="1" dirty="0">
                <a:solidFill>
                  <a:srgbClr val="000099"/>
                </a:solidFill>
                <a:latin typeface="Courier New" panose="02070309020205020404" pitchFamily="49" charset="0"/>
                <a:ea typeface="Verdana" pitchFamily="34" charset="0"/>
                <a:cs typeface="Courier New" panose="02070309020205020404" pitchFamily="49" charset="0"/>
              </a:rPr>
              <a:t>AFTER EACH ROW </a:t>
            </a:r>
            <a:r>
              <a:rPr lang="en-US" altLang="fr-FR" sz="1600" b="1" dirty="0">
                <a:latin typeface="Courier New" panose="02070309020205020404" pitchFamily="49" charset="0"/>
                <a:ea typeface="Verdana" pitchFamily="34" charset="0"/>
                <a:cs typeface="Courier New" panose="02070309020205020404" pitchFamily="49" charset="0"/>
              </a:rPr>
              <a:t>IS …] </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200" b="1" dirty="0">
                <a:latin typeface="Courier New" panose="02070309020205020404" pitchFamily="49" charset="0"/>
                <a:ea typeface="Verdana" pitchFamily="34" charset="0"/>
                <a:cs typeface="Courier New" panose="02070309020205020404" pitchFamily="49" charset="0"/>
              </a:rPr>
              <a:t> </a:t>
            </a:r>
            <a:endParaRPr lang="fr-BE" altLang="fr-FR" sz="12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en-US" altLang="fr-FR" sz="1600" b="1" dirty="0">
                <a:latin typeface="Courier New" panose="02070309020205020404" pitchFamily="49" charset="0"/>
                <a:ea typeface="Verdana" pitchFamily="34" charset="0"/>
                <a:cs typeface="Courier New" panose="02070309020205020404" pitchFamily="49" charset="0"/>
              </a:rPr>
              <a:t>[</a:t>
            </a:r>
            <a:r>
              <a:rPr lang="en-US" altLang="fr-FR" sz="1600" b="1" dirty="0">
                <a:solidFill>
                  <a:srgbClr val="000099"/>
                </a:solidFill>
                <a:latin typeface="Courier New" panose="02070309020205020404" pitchFamily="49" charset="0"/>
                <a:ea typeface="Verdana" pitchFamily="34" charset="0"/>
                <a:cs typeface="Courier New" panose="02070309020205020404" pitchFamily="49" charset="0"/>
              </a:rPr>
              <a:t>AFTER STATEMENT </a:t>
            </a:r>
            <a:r>
              <a:rPr lang="en-US" altLang="fr-FR" sz="1600" b="1" dirty="0">
                <a:latin typeface="Courier New" panose="02070309020205020404" pitchFamily="49" charset="0"/>
                <a:ea typeface="Verdana" pitchFamily="34" charset="0"/>
                <a:cs typeface="Courier New" panose="02070309020205020404" pitchFamily="49" charset="0"/>
              </a:rPr>
              <a:t>IS …] </a:t>
            </a:r>
            <a:endParaRPr lang="fr-BE" altLang="fr-FR" sz="1600" b="1" dirty="0">
              <a:latin typeface="Courier New" panose="02070309020205020404" pitchFamily="49" charset="0"/>
              <a:ea typeface="Verdana" pitchFamily="34" charset="0"/>
              <a:cs typeface="Courier New" panose="02070309020205020404" pitchFamily="49" charset="0"/>
            </a:endParaRPr>
          </a:p>
          <a:p>
            <a:pPr marL="0" indent="0">
              <a:lnSpc>
                <a:spcPct val="120000"/>
              </a:lnSpc>
              <a:spcBef>
                <a:spcPts val="0"/>
              </a:spcBef>
              <a:buFont typeface="Arial" charset="0"/>
              <a:buNone/>
            </a:pPr>
            <a:r>
              <a:rPr lang="fr-BE" altLang="fr-FR" sz="1100" b="1" dirty="0">
                <a:latin typeface="Courier New" panose="02070309020205020404" pitchFamily="49" charset="0"/>
                <a:ea typeface="Verdana" pitchFamily="34" charset="0"/>
                <a:cs typeface="Courier New" panose="02070309020205020404" pitchFamily="49" charset="0"/>
              </a:rPr>
              <a:t> </a:t>
            </a:r>
          </a:p>
          <a:p>
            <a:pPr marL="0" indent="0">
              <a:lnSpc>
                <a:spcPct val="120000"/>
              </a:lnSpc>
              <a:spcBef>
                <a:spcPts val="0"/>
              </a:spcBef>
              <a:buFont typeface="Arial" charset="0"/>
              <a:buNone/>
            </a:pPr>
            <a:r>
              <a:rPr lang="fr-BE" altLang="fr-FR" sz="1600" b="1" dirty="0">
                <a:latin typeface="Courier New" panose="02070309020205020404" pitchFamily="49" charset="0"/>
                <a:ea typeface="Verdana" pitchFamily="34" charset="0"/>
                <a:cs typeface="Courier New" panose="02070309020205020404" pitchFamily="49" charset="0"/>
              </a:rPr>
              <a:t>END </a:t>
            </a:r>
            <a:r>
              <a:rPr lang="fr-BE" altLang="fr-FR" sz="1600" b="1" dirty="0" err="1">
                <a:latin typeface="Courier New" panose="02070309020205020404" pitchFamily="49" charset="0"/>
                <a:ea typeface="Verdana" pitchFamily="34" charset="0"/>
                <a:cs typeface="Courier New" panose="02070309020205020404" pitchFamily="49" charset="0"/>
              </a:rPr>
              <a:t>nom_declencheur</a:t>
            </a:r>
            <a:r>
              <a:rPr lang="fr-BE" altLang="fr-FR" sz="1600" b="1" dirty="0">
                <a:latin typeface="Courier New" panose="02070309020205020404" pitchFamily="49" charset="0"/>
                <a:ea typeface="Verdana" pitchFamily="34" charset="0"/>
                <a:cs typeface="Courier New" panose="02070309020205020404" pitchFamily="49" charset="0"/>
              </a:rPr>
              <a:t>; </a:t>
            </a:r>
          </a:p>
        </p:txBody>
      </p:sp>
      <p:sp>
        <p:nvSpPr>
          <p:cNvPr id="5" name="Espace réservé du pied de page 4"/>
          <p:cNvSpPr>
            <a:spLocks noGrp="1"/>
          </p:cNvSpPr>
          <p:nvPr>
            <p:ph type="ftr" sz="quarter" idx="11"/>
          </p:nvPr>
        </p:nvSpPr>
        <p:spPr/>
        <p:txBody>
          <a:bodyPr/>
          <a:lstStyle/>
          <a:p>
            <a:r>
              <a:rPr lang="fr-BE" dirty="0"/>
              <a:t>SGBD – PL/SQL – Chapitre 10 : Les déclencheurs / 3. Contourner les tables mutantes</a:t>
            </a:r>
          </a:p>
        </p:txBody>
      </p:sp>
    </p:spTree>
    <p:extLst>
      <p:ext uri="{BB962C8B-B14F-4D97-AF65-F5344CB8AC3E}">
        <p14:creationId xmlns:p14="http://schemas.microsoft.com/office/powerpoint/2010/main" val="127010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3. Contourner les tables mutantes</a:t>
            </a:r>
          </a:p>
        </p:txBody>
      </p:sp>
      <p:sp>
        <p:nvSpPr>
          <p:cNvPr id="3" name="Espace réservé du contenu 2"/>
          <p:cNvSpPr>
            <a:spLocks noGrp="1"/>
          </p:cNvSpPr>
          <p:nvPr>
            <p:ph idx="1"/>
          </p:nvPr>
        </p:nvSpPr>
        <p:spPr>
          <a:xfrm>
            <a:off x="1043491" y="1863000"/>
            <a:ext cx="7536984" cy="4803614"/>
          </a:xfrm>
        </p:spPr>
        <p:txBody>
          <a:bodyPr anchor="ctr">
            <a:normAutofit fontScale="77500" lnSpcReduction="20000"/>
          </a:bodyPr>
          <a:lstStyle/>
          <a:p>
            <a:pPr>
              <a:buFont typeface="Arial" charset="0"/>
              <a:buNone/>
            </a:pPr>
            <a:r>
              <a:rPr lang="fr-BE" altLang="fr-FR" sz="2300" b="1" i="1" dirty="0">
                <a:ea typeface="Verdana" pitchFamily="34" charset="0"/>
                <a:cs typeface="Verdana" pitchFamily="34" charset="0"/>
              </a:rPr>
              <a:t>-- En Oracle 11g : Exemple</a:t>
            </a:r>
          </a:p>
          <a:p>
            <a:pPr>
              <a:buFont typeface="Arial" charset="0"/>
              <a:buNone/>
            </a:pPr>
            <a:endParaRPr lang="en-US" altLang="fr-FR" sz="1600" b="1" dirty="0">
              <a:solidFill>
                <a:srgbClr val="000099"/>
              </a:solidFill>
              <a:ea typeface="Verdana" pitchFamily="34" charset="0"/>
              <a:cs typeface="Verdana" pitchFamily="34" charset="0"/>
            </a:endParaRPr>
          </a:p>
          <a:p>
            <a:pPr marL="0" indent="0">
              <a:lnSpc>
                <a:spcPct val="120000"/>
              </a:lnSpc>
              <a:spcBef>
                <a:spcPts val="0"/>
              </a:spcBef>
              <a:buFont typeface="Arial" charset="0"/>
              <a:buNone/>
            </a:pPr>
            <a:r>
              <a:rPr lang="fr-BE" altLang="fr-FR" sz="1600" b="1" dirty="0">
                <a:solidFill>
                  <a:srgbClr val="FF0000"/>
                </a:solidFill>
                <a:latin typeface="Courier New" panose="02070309020205020404" pitchFamily="49" charset="0"/>
                <a:ea typeface="Verdana" pitchFamily="34" charset="0"/>
                <a:cs typeface="Courier New" panose="02070309020205020404" pitchFamily="49" charset="0"/>
              </a:rPr>
              <a:t>CREATE OR REPLACE TRIGGER </a:t>
            </a:r>
            <a:r>
              <a:rPr lang="fr-BE" altLang="fr-FR" sz="1600" b="1" dirty="0" err="1">
                <a:latin typeface="Courier New" panose="02070309020205020404" pitchFamily="49" charset="0"/>
                <a:ea typeface="Verdana" pitchFamily="34" charset="0"/>
                <a:cs typeface="Courier New" panose="02070309020205020404" pitchFamily="49" charset="0"/>
              </a:rPr>
              <a:t>GestionDesDept</a:t>
            </a:r>
            <a:r>
              <a:rPr lang="fr-BE" altLang="fr-FR" sz="1600" b="1" dirty="0">
                <a:latin typeface="Courier New" panose="02070309020205020404" pitchFamily="49" charset="0"/>
                <a:ea typeface="Verdana" pitchFamily="34" charset="0"/>
                <a:cs typeface="Courier New" panose="02070309020205020404" pitchFamily="49" charset="0"/>
              </a:rPr>
              <a:t> </a:t>
            </a:r>
          </a:p>
          <a:p>
            <a:pPr marL="0" indent="0">
              <a:lnSpc>
                <a:spcPct val="120000"/>
              </a:lnSpc>
              <a:spcBef>
                <a:spcPts val="0"/>
              </a:spcBef>
              <a:buFont typeface="Arial" charset="0"/>
              <a:buNone/>
            </a:pPr>
            <a:r>
              <a:rPr lang="fr-BE" altLang="fr-FR" sz="1600" b="1" dirty="0">
                <a:latin typeface="Courier New" panose="02070309020205020404" pitchFamily="49" charset="0"/>
                <a:ea typeface="Verdana" pitchFamily="34" charset="0"/>
                <a:cs typeface="Courier New" panose="02070309020205020404" pitchFamily="49" charset="0"/>
              </a:rPr>
              <a:t>FOR INSERT OR UPDATE OF </a:t>
            </a:r>
            <a:r>
              <a:rPr lang="fr-BE" altLang="fr-FR" sz="1600" b="1" dirty="0" err="1">
                <a:latin typeface="Courier New" panose="02070309020205020404" pitchFamily="49" charset="0"/>
                <a:ea typeface="Verdana" pitchFamily="34" charset="0"/>
                <a:cs typeface="Courier New" panose="02070309020205020404" pitchFamily="49" charset="0"/>
              </a:rPr>
              <a:t>numdep</a:t>
            </a:r>
            <a:r>
              <a:rPr lang="fr-BE" altLang="fr-FR" sz="1600" b="1" dirty="0">
                <a:latin typeface="Courier New" panose="02070309020205020404" pitchFamily="49" charset="0"/>
                <a:ea typeface="Verdana" pitchFamily="34" charset="0"/>
                <a:cs typeface="Courier New" panose="02070309020205020404" pitchFamily="49" charset="0"/>
              </a:rPr>
              <a:t> ON </a:t>
            </a:r>
            <a:r>
              <a:rPr lang="fr-BE" altLang="fr-FR" sz="1600" b="1" dirty="0" err="1">
                <a:latin typeface="Courier New" panose="02070309020205020404" pitchFamily="49" charset="0"/>
                <a:ea typeface="Verdana" pitchFamily="34" charset="0"/>
                <a:cs typeface="Courier New" panose="02070309020205020404" pitchFamily="49" charset="0"/>
              </a:rPr>
              <a:t>employes</a:t>
            </a:r>
            <a:r>
              <a:rPr lang="fr-BE" altLang="fr-FR" sz="1600" b="1" dirty="0">
                <a:latin typeface="Courier New" panose="02070309020205020404" pitchFamily="49" charset="0"/>
                <a:ea typeface="Verdana" pitchFamily="34" charset="0"/>
                <a:cs typeface="Courier New" panose="02070309020205020404" pitchFamily="49" charset="0"/>
              </a:rPr>
              <a:t> </a:t>
            </a:r>
          </a:p>
          <a:p>
            <a:pPr marL="0" indent="0">
              <a:lnSpc>
                <a:spcPct val="120000"/>
              </a:lnSpc>
              <a:spcBef>
                <a:spcPts val="0"/>
              </a:spcBef>
              <a:buFont typeface="Arial" charset="0"/>
              <a:buNone/>
            </a:pPr>
            <a:r>
              <a:rPr lang="fr-BE" altLang="fr-FR" sz="1600" b="1" dirty="0">
                <a:solidFill>
                  <a:srgbClr val="FF0000"/>
                </a:solidFill>
                <a:latin typeface="Courier New" panose="02070309020205020404" pitchFamily="49" charset="0"/>
                <a:ea typeface="Verdana" pitchFamily="34" charset="0"/>
                <a:cs typeface="Courier New" panose="02070309020205020404" pitchFamily="49" charset="0"/>
              </a:rPr>
              <a:t>COMPOUND TRIGGER </a:t>
            </a:r>
          </a:p>
          <a:p>
            <a:pPr marL="0" indent="0">
              <a:lnSpc>
                <a:spcPct val="120000"/>
              </a:lnSpc>
              <a:spcBef>
                <a:spcPts val="0"/>
              </a:spcBef>
              <a:buFont typeface="Arial" charset="0"/>
              <a:buNone/>
            </a:pPr>
            <a:r>
              <a:rPr lang="fr-BE" altLang="fr-FR" sz="1600" b="1" dirty="0">
                <a:latin typeface="Courier New" panose="02070309020205020404" pitchFamily="49" charset="0"/>
                <a:ea typeface="Verdana" pitchFamily="34" charset="0"/>
                <a:cs typeface="Courier New" panose="02070309020205020404" pitchFamily="49" charset="0"/>
              </a:rPr>
              <a:t>  TYPE </a:t>
            </a:r>
            <a:r>
              <a:rPr lang="fr-BE" altLang="fr-FR" sz="1600" b="1" dirty="0" err="1">
                <a:latin typeface="Courier New" panose="02070309020205020404" pitchFamily="49" charset="0"/>
                <a:ea typeface="Verdana" pitchFamily="34" charset="0"/>
                <a:cs typeface="Courier New" panose="02070309020205020404" pitchFamily="49" charset="0"/>
              </a:rPr>
              <a:t>ArrayOfRowid</a:t>
            </a:r>
            <a:r>
              <a:rPr lang="fr-BE" altLang="fr-FR" sz="1600" b="1" dirty="0">
                <a:latin typeface="Courier New" panose="02070309020205020404" pitchFamily="49" charset="0"/>
                <a:ea typeface="Verdana" pitchFamily="34" charset="0"/>
                <a:cs typeface="Courier New" panose="02070309020205020404" pitchFamily="49" charset="0"/>
              </a:rPr>
              <a:t> IS TABLE OF ROWID INDEX BY BINARY_INTEGER; </a:t>
            </a:r>
          </a:p>
          <a:p>
            <a:pPr marL="0" indent="0">
              <a:lnSpc>
                <a:spcPct val="120000"/>
              </a:lnSpc>
              <a:spcBef>
                <a:spcPts val="0"/>
              </a:spcBef>
              <a:buFont typeface="Arial" charset="0"/>
              <a:buNone/>
            </a:pPr>
            <a:r>
              <a:rPr lang="fr-BE" altLang="fr-FR" sz="1600" b="1" dirty="0">
                <a:latin typeface="Courier New" panose="02070309020205020404" pitchFamily="49" charset="0"/>
                <a:ea typeface="Verdana" pitchFamily="34" charset="0"/>
                <a:cs typeface="Courier New" panose="02070309020205020404" pitchFamily="49" charset="0"/>
              </a:rPr>
              <a:t>  </a:t>
            </a:r>
            <a:r>
              <a:rPr lang="fr-BE" altLang="fr-FR" sz="1600" b="1" dirty="0" err="1">
                <a:latin typeface="Courier New" panose="02070309020205020404" pitchFamily="49" charset="0"/>
                <a:ea typeface="Verdana" pitchFamily="34" charset="0"/>
                <a:cs typeface="Courier New" panose="02070309020205020404" pitchFamily="49" charset="0"/>
              </a:rPr>
              <a:t>NewRowids</a:t>
            </a:r>
            <a:r>
              <a:rPr lang="fr-BE" altLang="fr-FR" sz="1600" b="1" dirty="0">
                <a:latin typeface="Courier New" panose="02070309020205020404" pitchFamily="49" charset="0"/>
                <a:ea typeface="Verdana" pitchFamily="34" charset="0"/>
                <a:cs typeface="Courier New" panose="02070309020205020404" pitchFamily="49" charset="0"/>
              </a:rPr>
              <a:t> </a:t>
            </a:r>
            <a:r>
              <a:rPr lang="fr-BE" altLang="fr-FR" sz="1600" b="1" dirty="0" err="1">
                <a:latin typeface="Courier New" panose="02070309020205020404" pitchFamily="49" charset="0"/>
                <a:ea typeface="Verdana" pitchFamily="34" charset="0"/>
                <a:cs typeface="Courier New" panose="02070309020205020404" pitchFamily="49" charset="0"/>
              </a:rPr>
              <a:t>ArrayOfRowid</a:t>
            </a:r>
            <a:r>
              <a:rPr lang="fr-BE" altLang="fr-FR" sz="1600" b="1" dirty="0">
                <a:latin typeface="Courier New" panose="02070309020205020404" pitchFamily="49" charset="0"/>
                <a:ea typeface="Verdana" pitchFamily="34" charset="0"/>
                <a:cs typeface="Courier New" panose="02070309020205020404" pitchFamily="49" charset="0"/>
              </a:rPr>
              <a:t>;  </a:t>
            </a:r>
            <a:r>
              <a:rPr lang="fr-BE" altLang="fr-FR" sz="1600" b="1" dirty="0" err="1">
                <a:latin typeface="Courier New" panose="02070309020205020404" pitchFamily="49" charset="0"/>
                <a:ea typeface="Verdana" pitchFamily="34" charset="0"/>
                <a:cs typeface="Courier New" panose="02070309020205020404" pitchFamily="49" charset="0"/>
              </a:rPr>
              <a:t>Compt</a:t>
            </a:r>
            <a:r>
              <a:rPr lang="fr-BE" altLang="fr-FR" sz="1600" b="1" dirty="0">
                <a:latin typeface="Courier New" panose="02070309020205020404" pitchFamily="49" charset="0"/>
                <a:ea typeface="Verdana" pitchFamily="34" charset="0"/>
                <a:cs typeface="Courier New" panose="02070309020205020404" pitchFamily="49" charset="0"/>
              </a:rPr>
              <a:t> NUMBER; </a:t>
            </a:r>
            <a:r>
              <a:rPr lang="fr-BE" altLang="fr-FR" sz="1600" b="1" dirty="0" err="1">
                <a:latin typeface="Courier New" panose="02070309020205020404" pitchFamily="49" charset="0"/>
                <a:ea typeface="Verdana" pitchFamily="34" charset="0"/>
                <a:cs typeface="Courier New" panose="02070309020205020404" pitchFamily="49" charset="0"/>
              </a:rPr>
              <a:t>MaxEmployes</a:t>
            </a:r>
            <a:r>
              <a:rPr lang="fr-BE" altLang="fr-FR" sz="1600" b="1" dirty="0">
                <a:latin typeface="Courier New" panose="02070309020205020404" pitchFamily="49" charset="0"/>
                <a:ea typeface="Verdana" pitchFamily="34" charset="0"/>
                <a:cs typeface="Courier New" panose="02070309020205020404" pitchFamily="49" charset="0"/>
              </a:rPr>
              <a:t> NUMBER := 5; </a:t>
            </a:r>
          </a:p>
          <a:p>
            <a:pPr marL="0" indent="0">
              <a:lnSpc>
                <a:spcPct val="120000"/>
              </a:lnSpc>
              <a:spcBef>
                <a:spcPts val="0"/>
              </a:spcBef>
              <a:buFont typeface="Arial" charset="0"/>
              <a:buNone/>
            </a:pPr>
            <a:r>
              <a:rPr lang="fr-BE" altLang="fr-FR" sz="1600" b="1" dirty="0">
                <a:latin typeface="Courier New" panose="02070309020205020404" pitchFamily="49" charset="0"/>
                <a:ea typeface="Verdana" pitchFamily="34" charset="0"/>
                <a:cs typeface="Courier New" panose="02070309020205020404" pitchFamily="49" charset="0"/>
              </a:rPr>
              <a:t>  </a:t>
            </a:r>
            <a:r>
              <a:rPr lang="fr-BE" altLang="fr-FR" sz="1600" b="1" dirty="0" err="1">
                <a:latin typeface="Courier New" panose="02070309020205020404" pitchFamily="49" charset="0"/>
                <a:ea typeface="Verdana" pitchFamily="34" charset="0"/>
                <a:cs typeface="Courier New" panose="02070309020205020404" pitchFamily="49" charset="0"/>
              </a:rPr>
              <a:t>NbreAtteint</a:t>
            </a:r>
            <a:r>
              <a:rPr lang="fr-BE" altLang="fr-FR" sz="1600" b="1" dirty="0">
                <a:latin typeface="Courier New" panose="02070309020205020404" pitchFamily="49" charset="0"/>
                <a:ea typeface="Verdana" pitchFamily="34" charset="0"/>
                <a:cs typeface="Courier New" panose="02070309020205020404" pitchFamily="49" charset="0"/>
              </a:rPr>
              <a:t> EXCEPTION;</a:t>
            </a:r>
          </a:p>
          <a:p>
            <a:pPr marL="0" indent="0">
              <a:lnSpc>
                <a:spcPct val="120000"/>
              </a:lnSpc>
              <a:spcBef>
                <a:spcPts val="0"/>
              </a:spcBef>
              <a:buFont typeface="Arial" charset="0"/>
              <a:buNone/>
            </a:pPr>
            <a:r>
              <a:rPr lang="fr-BE" altLang="fr-FR" sz="1600" b="1" dirty="0">
                <a:solidFill>
                  <a:srgbClr val="000099"/>
                </a:solidFill>
                <a:latin typeface="Courier New" panose="02070309020205020404" pitchFamily="49" charset="0"/>
                <a:ea typeface="Verdana" pitchFamily="34" charset="0"/>
                <a:cs typeface="Courier New" panose="02070309020205020404" pitchFamily="49" charset="0"/>
              </a:rPr>
              <a:t>AFTER EACH ROW IS</a:t>
            </a:r>
            <a:r>
              <a:rPr lang="fr-BE" altLang="fr-FR" sz="1600" b="1" dirty="0">
                <a:latin typeface="Courier New" panose="02070309020205020404" pitchFamily="49" charset="0"/>
                <a:ea typeface="Verdana" pitchFamily="34" charset="0"/>
                <a:cs typeface="Courier New" panose="02070309020205020404" pitchFamily="49" charset="0"/>
              </a:rPr>
              <a:t> </a:t>
            </a:r>
          </a:p>
          <a:p>
            <a:pPr marL="0" indent="0">
              <a:lnSpc>
                <a:spcPct val="120000"/>
              </a:lnSpc>
              <a:spcBef>
                <a:spcPts val="0"/>
              </a:spcBef>
              <a:buFont typeface="Arial" charset="0"/>
              <a:buNone/>
            </a:pPr>
            <a:r>
              <a:rPr lang="fr-BE" altLang="fr-FR" sz="1600" b="1" dirty="0">
                <a:latin typeface="Courier New" panose="02070309020205020404" pitchFamily="49" charset="0"/>
                <a:ea typeface="Verdana" pitchFamily="34" charset="0"/>
                <a:cs typeface="Courier New" panose="02070309020205020404" pitchFamily="49" charset="0"/>
              </a:rPr>
              <a:t>  BEGIN </a:t>
            </a:r>
          </a:p>
          <a:p>
            <a:pPr marL="0" indent="0">
              <a:lnSpc>
                <a:spcPct val="120000"/>
              </a:lnSpc>
              <a:spcBef>
                <a:spcPts val="0"/>
              </a:spcBef>
              <a:buFont typeface="Arial" charset="0"/>
              <a:buNone/>
            </a:pPr>
            <a:r>
              <a:rPr lang="fr-BE" altLang="fr-FR" sz="1600" b="1" dirty="0">
                <a:latin typeface="Courier New" panose="02070309020205020404" pitchFamily="49" charset="0"/>
                <a:ea typeface="Verdana" pitchFamily="34" charset="0"/>
                <a:cs typeface="Courier New" panose="02070309020205020404" pitchFamily="49" charset="0"/>
              </a:rPr>
              <a:t>    </a:t>
            </a:r>
            <a:r>
              <a:rPr lang="fr-BE" altLang="fr-FR" sz="1600" b="1" dirty="0" err="1">
                <a:latin typeface="Courier New" panose="02070309020205020404" pitchFamily="49" charset="0"/>
                <a:ea typeface="Verdana" pitchFamily="34" charset="0"/>
                <a:cs typeface="Courier New" panose="02070309020205020404" pitchFamily="49" charset="0"/>
              </a:rPr>
              <a:t>NewRowids</a:t>
            </a:r>
            <a:r>
              <a:rPr lang="fr-BE" altLang="fr-FR" sz="1600" b="1" dirty="0">
                <a:latin typeface="Courier New" panose="02070309020205020404" pitchFamily="49" charset="0"/>
                <a:ea typeface="Verdana" pitchFamily="34" charset="0"/>
                <a:cs typeface="Courier New" panose="02070309020205020404" pitchFamily="49" charset="0"/>
              </a:rPr>
              <a:t>(</a:t>
            </a:r>
            <a:r>
              <a:rPr lang="fr-BE" altLang="fr-FR" sz="1600" b="1" dirty="0" err="1">
                <a:latin typeface="Courier New" panose="02070309020205020404" pitchFamily="49" charset="0"/>
                <a:ea typeface="Verdana" pitchFamily="34" charset="0"/>
                <a:cs typeface="Courier New" panose="02070309020205020404" pitchFamily="49" charset="0"/>
              </a:rPr>
              <a:t>NewRowids.COUNT</a:t>
            </a:r>
            <a:r>
              <a:rPr lang="fr-BE" altLang="fr-FR" sz="1600" b="1" dirty="0">
                <a:latin typeface="Courier New" panose="02070309020205020404" pitchFamily="49" charset="0"/>
                <a:ea typeface="Verdana" pitchFamily="34" charset="0"/>
                <a:cs typeface="Courier New" panose="02070309020205020404" pitchFamily="49" charset="0"/>
              </a:rPr>
              <a:t> + 1) := :</a:t>
            </a:r>
            <a:r>
              <a:rPr lang="fr-BE" altLang="fr-FR" sz="1600" b="1" dirty="0" err="1">
                <a:latin typeface="Courier New" panose="02070309020205020404" pitchFamily="49" charset="0"/>
                <a:ea typeface="Verdana" pitchFamily="34" charset="0"/>
                <a:cs typeface="Courier New" panose="02070309020205020404" pitchFamily="49" charset="0"/>
              </a:rPr>
              <a:t>NEW.rowid</a:t>
            </a:r>
            <a:r>
              <a:rPr lang="fr-BE" altLang="fr-FR" sz="1600" b="1" dirty="0">
                <a:latin typeface="Courier New" panose="02070309020205020404" pitchFamily="49" charset="0"/>
                <a:ea typeface="Verdana" pitchFamily="34" charset="0"/>
                <a:cs typeface="Courier New" panose="02070309020205020404" pitchFamily="49" charset="0"/>
              </a:rPr>
              <a:t>; </a:t>
            </a:r>
          </a:p>
          <a:p>
            <a:pPr marL="0" indent="0">
              <a:lnSpc>
                <a:spcPct val="120000"/>
              </a:lnSpc>
              <a:spcBef>
                <a:spcPts val="0"/>
              </a:spcBef>
              <a:buFont typeface="Arial" charset="0"/>
              <a:buNone/>
            </a:pPr>
            <a:r>
              <a:rPr lang="fr-BE" altLang="fr-FR" sz="1600" b="1" dirty="0">
                <a:latin typeface="Courier New" panose="02070309020205020404" pitchFamily="49" charset="0"/>
                <a:ea typeface="Verdana" pitchFamily="34" charset="0"/>
                <a:cs typeface="Courier New" panose="02070309020205020404" pitchFamily="49" charset="0"/>
              </a:rPr>
              <a:t>  End AFTER EACH ROW; </a:t>
            </a:r>
          </a:p>
          <a:p>
            <a:pPr marL="0" indent="0">
              <a:lnSpc>
                <a:spcPct val="120000"/>
              </a:lnSpc>
              <a:spcBef>
                <a:spcPts val="0"/>
              </a:spcBef>
              <a:buFont typeface="Arial" charset="0"/>
              <a:buNone/>
            </a:pPr>
            <a:r>
              <a:rPr lang="fr-BE" altLang="fr-FR" sz="1600" b="1" dirty="0">
                <a:solidFill>
                  <a:srgbClr val="000099"/>
                </a:solidFill>
                <a:latin typeface="Courier New" panose="02070309020205020404" pitchFamily="49" charset="0"/>
                <a:ea typeface="Verdana" pitchFamily="34" charset="0"/>
                <a:cs typeface="Courier New" panose="02070309020205020404" pitchFamily="49" charset="0"/>
              </a:rPr>
              <a:t>AFTER STATEMENT IS  </a:t>
            </a:r>
          </a:p>
          <a:p>
            <a:pPr marL="0" indent="0">
              <a:lnSpc>
                <a:spcPct val="120000"/>
              </a:lnSpc>
              <a:spcBef>
                <a:spcPts val="0"/>
              </a:spcBef>
              <a:buFont typeface="Arial" charset="0"/>
              <a:buNone/>
            </a:pPr>
            <a:r>
              <a:rPr lang="fr-BE" altLang="fr-FR" sz="1600" b="1" dirty="0">
                <a:latin typeface="Courier New" panose="02070309020205020404" pitchFamily="49" charset="0"/>
                <a:ea typeface="Verdana" pitchFamily="34" charset="0"/>
                <a:cs typeface="Courier New" panose="02070309020205020404" pitchFamily="49" charset="0"/>
              </a:rPr>
              <a:t>  BEGIN </a:t>
            </a:r>
          </a:p>
          <a:p>
            <a:pPr marL="0" indent="0">
              <a:lnSpc>
                <a:spcPct val="120000"/>
              </a:lnSpc>
              <a:spcBef>
                <a:spcPts val="0"/>
              </a:spcBef>
              <a:buFont typeface="Arial" charset="0"/>
              <a:buNone/>
            </a:pPr>
            <a:r>
              <a:rPr lang="fr-BE" altLang="fr-FR" sz="1600" b="1" dirty="0">
                <a:latin typeface="Courier New" panose="02070309020205020404" pitchFamily="49" charset="0"/>
                <a:ea typeface="Verdana" pitchFamily="34" charset="0"/>
                <a:cs typeface="Courier New" panose="02070309020205020404" pitchFamily="49" charset="0"/>
              </a:rPr>
              <a:t>    FOR i in 1.. </a:t>
            </a:r>
            <a:r>
              <a:rPr lang="fr-BE" altLang="fr-FR" sz="1600" b="1" dirty="0" err="1">
                <a:latin typeface="Courier New" panose="02070309020205020404" pitchFamily="49" charset="0"/>
                <a:ea typeface="Verdana" pitchFamily="34" charset="0"/>
                <a:cs typeface="Courier New" panose="02070309020205020404" pitchFamily="49" charset="0"/>
              </a:rPr>
              <a:t>NewRowids.COUNT</a:t>
            </a:r>
            <a:r>
              <a:rPr lang="fr-BE" altLang="fr-FR" sz="1600" b="1" dirty="0">
                <a:latin typeface="Courier New" panose="02070309020205020404" pitchFamily="49" charset="0"/>
                <a:ea typeface="Verdana" pitchFamily="34" charset="0"/>
                <a:cs typeface="Courier New" panose="02070309020205020404" pitchFamily="49" charset="0"/>
              </a:rPr>
              <a:t> LOOP </a:t>
            </a:r>
          </a:p>
          <a:p>
            <a:pPr marL="0" indent="0">
              <a:lnSpc>
                <a:spcPct val="120000"/>
              </a:lnSpc>
              <a:spcBef>
                <a:spcPts val="0"/>
              </a:spcBef>
              <a:buFont typeface="Arial" charset="0"/>
              <a:buNone/>
            </a:pPr>
            <a:r>
              <a:rPr lang="fr-BE" altLang="fr-FR" sz="1600" b="1" dirty="0">
                <a:latin typeface="Courier New" panose="02070309020205020404" pitchFamily="49" charset="0"/>
                <a:ea typeface="Verdana" pitchFamily="34" charset="0"/>
                <a:cs typeface="Courier New" panose="02070309020205020404" pitchFamily="49" charset="0"/>
              </a:rPr>
              <a:t>      SELECT COUNT(*) INTO </a:t>
            </a:r>
            <a:r>
              <a:rPr lang="fr-BE" altLang="fr-FR" sz="1600" b="1" dirty="0" err="1">
                <a:latin typeface="Courier New" panose="02070309020205020404" pitchFamily="49" charset="0"/>
                <a:ea typeface="Verdana" pitchFamily="34" charset="0"/>
                <a:cs typeface="Courier New" panose="02070309020205020404" pitchFamily="49" charset="0"/>
              </a:rPr>
              <a:t>Compt</a:t>
            </a:r>
            <a:r>
              <a:rPr lang="fr-BE" altLang="fr-FR" sz="1600" b="1" dirty="0">
                <a:latin typeface="Courier New" panose="02070309020205020404" pitchFamily="49" charset="0"/>
                <a:ea typeface="Verdana" pitchFamily="34" charset="0"/>
                <a:cs typeface="Courier New" panose="02070309020205020404" pitchFamily="49" charset="0"/>
              </a:rPr>
              <a:t> FROM </a:t>
            </a:r>
            <a:r>
              <a:rPr lang="fr-BE" altLang="fr-FR" sz="1600" b="1" dirty="0" err="1">
                <a:latin typeface="Courier New" panose="02070309020205020404" pitchFamily="49" charset="0"/>
                <a:ea typeface="Verdana" pitchFamily="34" charset="0"/>
                <a:cs typeface="Courier New" panose="02070309020205020404" pitchFamily="49" charset="0"/>
              </a:rPr>
              <a:t>employes</a:t>
            </a:r>
            <a:r>
              <a:rPr lang="fr-BE" altLang="fr-FR" sz="1600" b="1" dirty="0">
                <a:latin typeface="Courier New" panose="02070309020205020404" pitchFamily="49" charset="0"/>
                <a:ea typeface="Verdana" pitchFamily="34" charset="0"/>
                <a:cs typeface="Courier New" panose="02070309020205020404" pitchFamily="49" charset="0"/>
              </a:rPr>
              <a:t> </a:t>
            </a:r>
          </a:p>
          <a:p>
            <a:pPr marL="0" indent="0">
              <a:lnSpc>
                <a:spcPct val="120000"/>
              </a:lnSpc>
              <a:spcBef>
                <a:spcPts val="0"/>
              </a:spcBef>
              <a:buFont typeface="Arial" charset="0"/>
              <a:buNone/>
            </a:pPr>
            <a:r>
              <a:rPr lang="fr-BE" altLang="fr-FR" sz="1600" b="1" dirty="0">
                <a:latin typeface="Courier New" panose="02070309020205020404" pitchFamily="49" charset="0"/>
                <a:ea typeface="Verdana" pitchFamily="34" charset="0"/>
                <a:cs typeface="Courier New" panose="02070309020205020404" pitchFamily="49" charset="0"/>
              </a:rPr>
              <a:t>        WHERE </a:t>
            </a:r>
            <a:r>
              <a:rPr lang="fr-BE" altLang="fr-FR" sz="1600" b="1" dirty="0" err="1">
                <a:latin typeface="Courier New" panose="02070309020205020404" pitchFamily="49" charset="0"/>
                <a:ea typeface="Verdana" pitchFamily="34" charset="0"/>
                <a:cs typeface="Courier New" panose="02070309020205020404" pitchFamily="49" charset="0"/>
              </a:rPr>
              <a:t>numdep</a:t>
            </a:r>
            <a:r>
              <a:rPr lang="fr-BE" altLang="fr-FR" sz="1600" b="1" dirty="0">
                <a:latin typeface="Courier New" panose="02070309020205020404" pitchFamily="49" charset="0"/>
                <a:ea typeface="Verdana" pitchFamily="34" charset="0"/>
                <a:cs typeface="Courier New" panose="02070309020205020404" pitchFamily="49" charset="0"/>
              </a:rPr>
              <a:t> = (SELECT </a:t>
            </a:r>
            <a:r>
              <a:rPr lang="fr-BE" altLang="fr-FR" sz="1600" b="1" dirty="0" err="1">
                <a:latin typeface="Courier New" panose="02070309020205020404" pitchFamily="49" charset="0"/>
                <a:ea typeface="Verdana" pitchFamily="34" charset="0"/>
                <a:cs typeface="Courier New" panose="02070309020205020404" pitchFamily="49" charset="0"/>
              </a:rPr>
              <a:t>numdep</a:t>
            </a:r>
            <a:r>
              <a:rPr lang="fr-BE" altLang="fr-FR" sz="1600" b="1" dirty="0">
                <a:latin typeface="Courier New" panose="02070309020205020404" pitchFamily="49" charset="0"/>
                <a:ea typeface="Verdana" pitchFamily="34" charset="0"/>
                <a:cs typeface="Courier New" panose="02070309020205020404" pitchFamily="49" charset="0"/>
              </a:rPr>
              <a:t> FROM </a:t>
            </a:r>
            <a:r>
              <a:rPr lang="fr-BE" altLang="fr-FR" sz="1600" b="1" dirty="0" err="1">
                <a:latin typeface="Courier New" panose="02070309020205020404" pitchFamily="49" charset="0"/>
                <a:ea typeface="Verdana" pitchFamily="34" charset="0"/>
                <a:cs typeface="Courier New" panose="02070309020205020404" pitchFamily="49" charset="0"/>
              </a:rPr>
              <a:t>employes</a:t>
            </a:r>
            <a:r>
              <a:rPr lang="fr-BE" altLang="fr-FR" sz="1600" b="1" dirty="0">
                <a:latin typeface="Courier New" panose="02070309020205020404" pitchFamily="49" charset="0"/>
                <a:ea typeface="Verdana" pitchFamily="34" charset="0"/>
                <a:cs typeface="Courier New" panose="02070309020205020404" pitchFamily="49" charset="0"/>
              </a:rPr>
              <a:t> WHERE ROWID = </a:t>
            </a:r>
            <a:r>
              <a:rPr lang="fr-BE" altLang="fr-FR" sz="1600" b="1" dirty="0" err="1">
                <a:latin typeface="Courier New" panose="02070309020205020404" pitchFamily="49" charset="0"/>
                <a:ea typeface="Verdana" pitchFamily="34" charset="0"/>
                <a:cs typeface="Courier New" panose="02070309020205020404" pitchFamily="49" charset="0"/>
              </a:rPr>
              <a:t>NewRowids</a:t>
            </a:r>
            <a:r>
              <a:rPr lang="fr-BE" altLang="fr-FR" sz="1600" b="1" dirty="0">
                <a:latin typeface="Courier New" panose="02070309020205020404" pitchFamily="49" charset="0"/>
                <a:ea typeface="Verdana" pitchFamily="34" charset="0"/>
                <a:cs typeface="Courier New" panose="02070309020205020404" pitchFamily="49" charset="0"/>
              </a:rPr>
              <a:t>(i)); </a:t>
            </a:r>
          </a:p>
          <a:p>
            <a:pPr marL="0" indent="0">
              <a:lnSpc>
                <a:spcPct val="120000"/>
              </a:lnSpc>
              <a:spcBef>
                <a:spcPts val="0"/>
              </a:spcBef>
              <a:buFont typeface="Arial" charset="0"/>
              <a:buNone/>
            </a:pPr>
            <a:r>
              <a:rPr lang="fr-BE" altLang="fr-FR" sz="1600" b="1" dirty="0">
                <a:latin typeface="Courier New" panose="02070309020205020404" pitchFamily="49" charset="0"/>
                <a:ea typeface="Verdana" pitchFamily="34" charset="0"/>
                <a:cs typeface="Courier New" panose="02070309020205020404" pitchFamily="49" charset="0"/>
              </a:rPr>
              <a:t>      IF </a:t>
            </a:r>
            <a:r>
              <a:rPr lang="fr-BE" altLang="fr-FR" sz="1600" b="1" dirty="0" err="1">
                <a:latin typeface="Courier New" panose="02070309020205020404" pitchFamily="49" charset="0"/>
                <a:ea typeface="Verdana" pitchFamily="34" charset="0"/>
                <a:cs typeface="Courier New" panose="02070309020205020404" pitchFamily="49" charset="0"/>
              </a:rPr>
              <a:t>Compt</a:t>
            </a:r>
            <a:r>
              <a:rPr lang="fr-BE" altLang="fr-FR" sz="1600" b="1" dirty="0">
                <a:latin typeface="Courier New" panose="02070309020205020404" pitchFamily="49" charset="0"/>
                <a:ea typeface="Verdana" pitchFamily="34" charset="0"/>
                <a:cs typeface="Courier New" panose="02070309020205020404" pitchFamily="49" charset="0"/>
              </a:rPr>
              <a:t> &gt; </a:t>
            </a:r>
            <a:r>
              <a:rPr lang="fr-BE" altLang="fr-FR" sz="1600" b="1" dirty="0" err="1">
                <a:latin typeface="Courier New" panose="02070309020205020404" pitchFamily="49" charset="0"/>
                <a:ea typeface="Verdana" pitchFamily="34" charset="0"/>
                <a:cs typeface="Courier New" panose="02070309020205020404" pitchFamily="49" charset="0"/>
              </a:rPr>
              <a:t>MaxEmployes</a:t>
            </a:r>
            <a:r>
              <a:rPr lang="fr-BE" altLang="fr-FR" sz="1600" b="1" dirty="0">
                <a:latin typeface="Courier New" panose="02070309020205020404" pitchFamily="49" charset="0"/>
                <a:ea typeface="Verdana" pitchFamily="34" charset="0"/>
                <a:cs typeface="Courier New" panose="02070309020205020404" pitchFamily="49" charset="0"/>
              </a:rPr>
              <a:t> THEN RAISE </a:t>
            </a:r>
            <a:r>
              <a:rPr lang="fr-BE" altLang="fr-FR" sz="1600" b="1" dirty="0" err="1">
                <a:latin typeface="Courier New" panose="02070309020205020404" pitchFamily="49" charset="0"/>
                <a:ea typeface="Verdana" pitchFamily="34" charset="0"/>
                <a:cs typeface="Courier New" panose="02070309020205020404" pitchFamily="49" charset="0"/>
              </a:rPr>
              <a:t>NbreAtteint</a:t>
            </a:r>
            <a:r>
              <a:rPr lang="fr-BE" altLang="fr-FR" sz="1600" b="1" dirty="0">
                <a:latin typeface="Courier New" panose="02070309020205020404" pitchFamily="49" charset="0"/>
                <a:ea typeface="Verdana" pitchFamily="34" charset="0"/>
                <a:cs typeface="Courier New" panose="02070309020205020404" pitchFamily="49" charset="0"/>
              </a:rPr>
              <a:t>; END IF; </a:t>
            </a:r>
          </a:p>
          <a:p>
            <a:pPr marL="0" indent="0">
              <a:lnSpc>
                <a:spcPct val="120000"/>
              </a:lnSpc>
              <a:spcBef>
                <a:spcPts val="0"/>
              </a:spcBef>
              <a:buFont typeface="Arial" charset="0"/>
              <a:buNone/>
            </a:pPr>
            <a:r>
              <a:rPr lang="fr-BE" altLang="fr-FR" sz="1600" b="1" dirty="0">
                <a:latin typeface="Courier New" panose="02070309020205020404" pitchFamily="49" charset="0"/>
                <a:ea typeface="Verdana" pitchFamily="34" charset="0"/>
                <a:cs typeface="Courier New" panose="02070309020205020404" pitchFamily="49" charset="0"/>
              </a:rPr>
              <a:t>    END LOOP;</a:t>
            </a:r>
          </a:p>
          <a:p>
            <a:pPr marL="0" indent="0">
              <a:lnSpc>
                <a:spcPct val="120000"/>
              </a:lnSpc>
              <a:spcBef>
                <a:spcPts val="0"/>
              </a:spcBef>
              <a:buFont typeface="Arial" charset="0"/>
              <a:buNone/>
            </a:pPr>
            <a:r>
              <a:rPr lang="fr-BE" altLang="fr-FR" sz="1600" b="1" dirty="0">
                <a:latin typeface="Courier New" panose="02070309020205020404" pitchFamily="49" charset="0"/>
                <a:ea typeface="Verdana" pitchFamily="34" charset="0"/>
                <a:cs typeface="Courier New" panose="02070309020205020404" pitchFamily="49" charset="0"/>
              </a:rPr>
              <a:t>  EXCEPTION</a:t>
            </a:r>
          </a:p>
          <a:p>
            <a:pPr marL="0" indent="0">
              <a:lnSpc>
                <a:spcPct val="120000"/>
              </a:lnSpc>
              <a:spcBef>
                <a:spcPts val="0"/>
              </a:spcBef>
              <a:buFont typeface="Arial" charset="0"/>
              <a:buNone/>
            </a:pPr>
            <a:r>
              <a:rPr lang="fr-BE" altLang="fr-FR" sz="1600" b="1" dirty="0">
                <a:latin typeface="Courier New" panose="02070309020205020404" pitchFamily="49" charset="0"/>
                <a:ea typeface="Verdana" pitchFamily="34" charset="0"/>
                <a:cs typeface="Courier New" panose="02070309020205020404" pitchFamily="49" charset="0"/>
              </a:rPr>
              <a:t>    WHEN </a:t>
            </a:r>
            <a:r>
              <a:rPr lang="fr-BE" altLang="fr-FR" sz="1600" b="1" dirty="0" err="1">
                <a:latin typeface="Courier New" panose="02070309020205020404" pitchFamily="49" charset="0"/>
                <a:ea typeface="Verdana" pitchFamily="34" charset="0"/>
                <a:cs typeface="Courier New" panose="02070309020205020404" pitchFamily="49" charset="0"/>
              </a:rPr>
              <a:t>NbreAtteint</a:t>
            </a:r>
            <a:r>
              <a:rPr lang="fr-BE" altLang="fr-FR" sz="1600" b="1" dirty="0">
                <a:latin typeface="Courier New" panose="02070309020205020404" pitchFamily="49" charset="0"/>
                <a:ea typeface="Verdana" pitchFamily="34" charset="0"/>
                <a:cs typeface="Courier New" panose="02070309020205020404" pitchFamily="49" charset="0"/>
              </a:rPr>
              <a:t> </a:t>
            </a:r>
          </a:p>
          <a:p>
            <a:pPr marL="0" indent="0">
              <a:lnSpc>
                <a:spcPct val="120000"/>
              </a:lnSpc>
              <a:spcBef>
                <a:spcPts val="0"/>
              </a:spcBef>
              <a:buFont typeface="Arial" charset="0"/>
              <a:buNone/>
            </a:pPr>
            <a:r>
              <a:rPr lang="fr-BE" altLang="fr-FR" sz="1600" b="1" dirty="0">
                <a:latin typeface="Courier New" panose="02070309020205020404" pitchFamily="49" charset="0"/>
                <a:ea typeface="Verdana" pitchFamily="34" charset="0"/>
                <a:cs typeface="Courier New" panose="02070309020205020404" pitchFamily="49" charset="0"/>
              </a:rPr>
              <a:t>      THEN RAISE_APPLICATION_ERROR(-20002,'Departement a atteint le max');</a:t>
            </a:r>
          </a:p>
          <a:p>
            <a:pPr marL="0" indent="0">
              <a:lnSpc>
                <a:spcPct val="120000"/>
              </a:lnSpc>
              <a:spcBef>
                <a:spcPts val="0"/>
              </a:spcBef>
              <a:buFont typeface="Arial" charset="0"/>
              <a:buNone/>
            </a:pPr>
            <a:r>
              <a:rPr lang="fr-BE" altLang="fr-FR" sz="1600" b="1" dirty="0">
                <a:latin typeface="Courier New" panose="02070309020205020404" pitchFamily="49" charset="0"/>
                <a:ea typeface="Verdana" pitchFamily="34" charset="0"/>
                <a:cs typeface="Courier New" panose="02070309020205020404" pitchFamily="49" charset="0"/>
              </a:rPr>
              <a:t>  END AFTER STATEMENT; </a:t>
            </a:r>
          </a:p>
          <a:p>
            <a:pPr marL="0" indent="0">
              <a:lnSpc>
                <a:spcPct val="120000"/>
              </a:lnSpc>
              <a:spcBef>
                <a:spcPts val="0"/>
              </a:spcBef>
              <a:buFont typeface="Arial" charset="0"/>
              <a:buNone/>
            </a:pPr>
            <a:r>
              <a:rPr lang="fr-BE" altLang="fr-FR" sz="1600" b="1" dirty="0">
                <a:solidFill>
                  <a:srgbClr val="FF0000"/>
                </a:solidFill>
                <a:latin typeface="Courier New" panose="02070309020205020404" pitchFamily="49" charset="0"/>
                <a:ea typeface="Verdana" pitchFamily="34" charset="0"/>
                <a:cs typeface="Courier New" panose="02070309020205020404" pitchFamily="49" charset="0"/>
              </a:rPr>
              <a:t>END</a:t>
            </a:r>
            <a:r>
              <a:rPr lang="fr-BE" altLang="fr-FR" sz="1600" b="1" dirty="0">
                <a:latin typeface="Courier New" panose="02070309020205020404" pitchFamily="49" charset="0"/>
                <a:ea typeface="Verdana" pitchFamily="34" charset="0"/>
                <a:cs typeface="Courier New" panose="02070309020205020404" pitchFamily="49" charset="0"/>
              </a:rPr>
              <a:t> </a:t>
            </a:r>
            <a:r>
              <a:rPr lang="fr-BE" altLang="fr-FR" sz="1600" b="1" dirty="0" err="1">
                <a:latin typeface="Courier New" panose="02070309020205020404" pitchFamily="49" charset="0"/>
                <a:ea typeface="Verdana" pitchFamily="34" charset="0"/>
                <a:cs typeface="Courier New" panose="02070309020205020404" pitchFamily="49" charset="0"/>
              </a:rPr>
              <a:t>GestionDesDept</a:t>
            </a:r>
            <a:r>
              <a:rPr lang="fr-BE" altLang="fr-FR" sz="1600" b="1" dirty="0">
                <a:latin typeface="Courier New" panose="02070309020205020404" pitchFamily="49" charset="0"/>
                <a:ea typeface="Verdana" pitchFamily="34" charset="0"/>
                <a:cs typeface="Courier New" panose="02070309020205020404" pitchFamily="49" charset="0"/>
              </a:rPr>
              <a:t>;</a:t>
            </a:r>
          </a:p>
        </p:txBody>
      </p:sp>
      <p:sp>
        <p:nvSpPr>
          <p:cNvPr id="5" name="Espace réservé du pied de page 4"/>
          <p:cNvSpPr>
            <a:spLocks noGrp="1"/>
          </p:cNvSpPr>
          <p:nvPr>
            <p:ph type="ftr" sz="quarter" idx="11"/>
          </p:nvPr>
        </p:nvSpPr>
        <p:spPr/>
        <p:txBody>
          <a:bodyPr/>
          <a:lstStyle/>
          <a:p>
            <a:r>
              <a:rPr lang="fr-BE" dirty="0"/>
              <a:t>SGBD – PL/SQL – Chapitre 10 : Les déclencheurs / 3. Contourner les tables mutantes</a:t>
            </a:r>
          </a:p>
        </p:txBody>
      </p:sp>
    </p:spTree>
    <p:extLst>
      <p:ext uri="{BB962C8B-B14F-4D97-AF65-F5344CB8AC3E}">
        <p14:creationId xmlns:p14="http://schemas.microsoft.com/office/powerpoint/2010/main" val="2707822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834" y="720000"/>
            <a:ext cx="8218966" cy="1143000"/>
          </a:xfrm>
        </p:spPr>
        <p:txBody>
          <a:bodyPr>
            <a:noAutofit/>
          </a:bodyPr>
          <a:lstStyle/>
          <a:p>
            <a:pPr algn="ctr"/>
            <a:r>
              <a:rPr lang="fr-BE" sz="3600" dirty="0"/>
              <a:t>Chapitre 10. Les déclencheurs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Introduction</a:t>
            </a:r>
          </a:p>
          <a:p>
            <a:pPr marL="514350" indent="-514350">
              <a:buFont typeface="+mj-lt"/>
              <a:buAutoNum type="arabicPeriod"/>
            </a:pPr>
            <a:r>
              <a:rPr lang="fr-BE" dirty="0"/>
              <a:t>Déclencheurs réagissant aux instructions LMD</a:t>
            </a:r>
          </a:p>
          <a:p>
            <a:pPr marL="514350" indent="-514350">
              <a:buFont typeface="+mj-lt"/>
              <a:buAutoNum type="arabicPeriod"/>
            </a:pPr>
            <a:r>
              <a:rPr lang="fr-BE" dirty="0"/>
              <a:t>Contourner les tables mutantes</a:t>
            </a:r>
          </a:p>
          <a:p>
            <a:pPr marL="514350" indent="-514350">
              <a:buFont typeface="+mj-lt"/>
              <a:buAutoNum type="arabicPeriod"/>
            </a:pPr>
            <a:r>
              <a:rPr lang="fr-BE" dirty="0"/>
              <a:t>Déclencheurs </a:t>
            </a:r>
            <a:r>
              <a:rPr lang="fr-BE" dirty="0" err="1"/>
              <a:t>instead</a:t>
            </a:r>
            <a:r>
              <a:rPr lang="fr-BE" dirty="0"/>
              <a:t> of</a:t>
            </a:r>
          </a:p>
          <a:p>
            <a:pPr marL="514350" indent="-514350">
              <a:buFont typeface="+mj-lt"/>
              <a:buAutoNum type="arabicPeriod"/>
            </a:pPr>
            <a:r>
              <a:rPr lang="fr-BE" dirty="0"/>
              <a:t>Déclencheurs réagissant aux instructions LDD</a:t>
            </a:r>
          </a:p>
          <a:p>
            <a:pPr marL="514350" indent="-514350">
              <a:buFont typeface="+mj-lt"/>
              <a:buAutoNum type="arabicPeriod"/>
            </a:pPr>
            <a:r>
              <a:rPr lang="fr-BE" dirty="0"/>
              <a:t>Déclencheurs réagissant aux événements système</a:t>
            </a:r>
          </a:p>
        </p:txBody>
      </p:sp>
      <p:sp>
        <p:nvSpPr>
          <p:cNvPr id="5" name="Espace réservé du pied de page 4"/>
          <p:cNvSpPr>
            <a:spLocks noGrp="1"/>
          </p:cNvSpPr>
          <p:nvPr>
            <p:ph type="ftr" sz="quarter" idx="11"/>
          </p:nvPr>
        </p:nvSpPr>
        <p:spPr/>
        <p:txBody>
          <a:bodyPr/>
          <a:lstStyle/>
          <a:p>
            <a:r>
              <a:rPr lang="fr-BE" dirty="0"/>
              <a:t>SGBD – PL/SQL – Chapitre 10 : Les déclencheurs</a:t>
            </a:r>
          </a:p>
        </p:txBody>
      </p:sp>
    </p:spTree>
    <p:extLst>
      <p:ext uri="{BB962C8B-B14F-4D97-AF65-F5344CB8AC3E}">
        <p14:creationId xmlns:p14="http://schemas.microsoft.com/office/powerpoint/2010/main" val="366581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74A50F"/>
                                      </p:to>
                                    </p:animClr>
                                    <p:animClr clrSpc="rgb" dir="cw">
                                      <p:cBhvr>
                                        <p:cTn id="7" dur="500" fill="hold"/>
                                        <p:tgtEl>
                                          <p:spTgt spid="3">
                                            <p:txEl>
                                              <p:pRg st="3" end="3"/>
                                            </p:txEl>
                                          </p:spTgt>
                                        </p:tgtEl>
                                        <p:attrNameLst>
                                          <p:attrName>fillcolor</p:attrName>
                                        </p:attrNameLst>
                                      </p:cBhvr>
                                      <p:to>
                                        <a:srgbClr val="74A50F"/>
                                      </p:to>
                                    </p:animClr>
                                    <p:set>
                                      <p:cBhvr>
                                        <p:cTn id="8" dur="500" fill="hold"/>
                                        <p:tgtEl>
                                          <p:spTgt spid="3">
                                            <p:txEl>
                                              <p:pRg st="3" end="3"/>
                                            </p:txEl>
                                          </p:spTgt>
                                        </p:tgtEl>
                                        <p:attrNameLst>
                                          <p:attrName>fill.type</p:attrName>
                                        </p:attrNameLst>
                                      </p:cBhvr>
                                      <p:to>
                                        <p:strVal val="solid"/>
                                      </p:to>
                                    </p:set>
                                    <p:set>
                                      <p:cBhvr>
                                        <p:cTn id="9" dur="500" fill="hold"/>
                                        <p:tgtEl>
                                          <p:spTgt spid="3">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4. Déclencheurs </a:t>
            </a:r>
            <a:r>
              <a:rPr lang="fr-BE" sz="3200" dirty="0" err="1"/>
              <a:t>instead</a:t>
            </a:r>
            <a:r>
              <a:rPr lang="fr-BE" sz="3200" dirty="0"/>
              <a:t> of</a:t>
            </a:r>
          </a:p>
        </p:txBody>
      </p:sp>
      <p:sp>
        <p:nvSpPr>
          <p:cNvPr id="3" name="Espace réservé du contenu 2"/>
          <p:cNvSpPr>
            <a:spLocks noGrp="1"/>
          </p:cNvSpPr>
          <p:nvPr>
            <p:ph idx="1"/>
          </p:nvPr>
        </p:nvSpPr>
        <p:spPr>
          <a:xfrm>
            <a:off x="1043491" y="2052084"/>
            <a:ext cx="7536984" cy="4486938"/>
          </a:xfrm>
        </p:spPr>
        <p:txBody>
          <a:bodyPr anchor="ctr">
            <a:normAutofit/>
          </a:bodyPr>
          <a:lstStyle/>
          <a:p>
            <a:pPr marL="0" indent="0">
              <a:buNone/>
            </a:pPr>
            <a:r>
              <a:rPr lang="fr-BE" dirty="0"/>
              <a:t>Voir notes de cours </a:t>
            </a:r>
          </a:p>
        </p:txBody>
      </p:sp>
      <p:sp>
        <p:nvSpPr>
          <p:cNvPr id="5" name="Espace réservé du pied de page 4"/>
          <p:cNvSpPr>
            <a:spLocks noGrp="1"/>
          </p:cNvSpPr>
          <p:nvPr>
            <p:ph type="ftr" sz="quarter" idx="11"/>
          </p:nvPr>
        </p:nvSpPr>
        <p:spPr/>
        <p:txBody>
          <a:bodyPr/>
          <a:lstStyle/>
          <a:p>
            <a:r>
              <a:rPr lang="fr-BE" dirty="0"/>
              <a:t>SGBD – PL/SQL – Chapitre 10 : Les déclencheurs / 4. Déclencheurs </a:t>
            </a:r>
            <a:r>
              <a:rPr lang="fr-BE" dirty="0" err="1"/>
              <a:t>instead</a:t>
            </a:r>
            <a:r>
              <a:rPr lang="fr-BE" dirty="0"/>
              <a:t> of</a:t>
            </a:r>
          </a:p>
        </p:txBody>
      </p:sp>
    </p:spTree>
    <p:extLst>
      <p:ext uri="{BB962C8B-B14F-4D97-AF65-F5344CB8AC3E}">
        <p14:creationId xmlns:p14="http://schemas.microsoft.com/office/powerpoint/2010/main" val="1939088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834" y="720000"/>
            <a:ext cx="8218966" cy="1143000"/>
          </a:xfrm>
        </p:spPr>
        <p:txBody>
          <a:bodyPr>
            <a:noAutofit/>
          </a:bodyPr>
          <a:lstStyle/>
          <a:p>
            <a:pPr algn="ctr"/>
            <a:r>
              <a:rPr lang="fr-BE" sz="3600" dirty="0"/>
              <a:t>Chapitre 10. Les déclencheurs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Introduction</a:t>
            </a:r>
          </a:p>
          <a:p>
            <a:pPr marL="514350" indent="-514350">
              <a:buFont typeface="+mj-lt"/>
              <a:buAutoNum type="arabicPeriod"/>
            </a:pPr>
            <a:r>
              <a:rPr lang="fr-BE" dirty="0"/>
              <a:t>Déclencheurs réagissant aux instructions LMD</a:t>
            </a:r>
          </a:p>
          <a:p>
            <a:pPr marL="514350" indent="-514350">
              <a:buFont typeface="+mj-lt"/>
              <a:buAutoNum type="arabicPeriod"/>
            </a:pPr>
            <a:r>
              <a:rPr lang="fr-BE" dirty="0"/>
              <a:t>Contourner les tables mutantes</a:t>
            </a:r>
          </a:p>
          <a:p>
            <a:pPr marL="514350" indent="-514350">
              <a:buFont typeface="+mj-lt"/>
              <a:buAutoNum type="arabicPeriod"/>
            </a:pPr>
            <a:r>
              <a:rPr lang="fr-BE" dirty="0"/>
              <a:t>Déclencheurs </a:t>
            </a:r>
            <a:r>
              <a:rPr lang="fr-BE" dirty="0" err="1"/>
              <a:t>instead</a:t>
            </a:r>
            <a:r>
              <a:rPr lang="fr-BE" dirty="0"/>
              <a:t> of</a:t>
            </a:r>
          </a:p>
          <a:p>
            <a:pPr marL="514350" indent="-514350">
              <a:buFont typeface="+mj-lt"/>
              <a:buAutoNum type="arabicPeriod"/>
            </a:pPr>
            <a:r>
              <a:rPr lang="fr-BE" dirty="0"/>
              <a:t>Déclencheurs réagissant aux instructions LDD</a:t>
            </a:r>
          </a:p>
          <a:p>
            <a:pPr marL="514350" indent="-514350">
              <a:buFont typeface="+mj-lt"/>
              <a:buAutoNum type="arabicPeriod"/>
            </a:pPr>
            <a:r>
              <a:rPr lang="fr-BE" dirty="0"/>
              <a:t>Déclencheurs réagissant aux événements système</a:t>
            </a:r>
          </a:p>
        </p:txBody>
      </p:sp>
      <p:sp>
        <p:nvSpPr>
          <p:cNvPr id="5" name="Espace réservé du pied de page 4"/>
          <p:cNvSpPr>
            <a:spLocks noGrp="1"/>
          </p:cNvSpPr>
          <p:nvPr>
            <p:ph type="ftr" sz="quarter" idx="11"/>
          </p:nvPr>
        </p:nvSpPr>
        <p:spPr/>
        <p:txBody>
          <a:bodyPr/>
          <a:lstStyle/>
          <a:p>
            <a:r>
              <a:rPr lang="fr-BE" dirty="0"/>
              <a:t>SGBD – PL/SQL – Chapitre 10 : Les déclencheurs</a:t>
            </a:r>
          </a:p>
        </p:txBody>
      </p:sp>
    </p:spTree>
    <p:extLst>
      <p:ext uri="{BB962C8B-B14F-4D97-AF65-F5344CB8AC3E}">
        <p14:creationId xmlns:p14="http://schemas.microsoft.com/office/powerpoint/2010/main" val="79460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74A50F"/>
                                      </p:to>
                                    </p:animClr>
                                    <p:animClr clrSpc="rgb" dir="cw">
                                      <p:cBhvr>
                                        <p:cTn id="7" dur="500" fill="hold"/>
                                        <p:tgtEl>
                                          <p:spTgt spid="3">
                                            <p:txEl>
                                              <p:pRg st="4" end="4"/>
                                            </p:txEl>
                                          </p:spTgt>
                                        </p:tgtEl>
                                        <p:attrNameLst>
                                          <p:attrName>fillcolor</p:attrName>
                                        </p:attrNameLst>
                                      </p:cBhvr>
                                      <p:to>
                                        <a:srgbClr val="74A50F"/>
                                      </p:to>
                                    </p:animClr>
                                    <p:set>
                                      <p:cBhvr>
                                        <p:cTn id="8" dur="500" fill="hold"/>
                                        <p:tgtEl>
                                          <p:spTgt spid="3">
                                            <p:txEl>
                                              <p:pRg st="4" end="4"/>
                                            </p:txEl>
                                          </p:spTgt>
                                        </p:tgtEl>
                                        <p:attrNameLst>
                                          <p:attrName>fill.type</p:attrName>
                                        </p:attrNameLst>
                                      </p:cBhvr>
                                      <p:to>
                                        <p:strVal val="solid"/>
                                      </p:to>
                                    </p:set>
                                    <p:set>
                                      <p:cBhvr>
                                        <p:cTn id="9" dur="500" fill="hold"/>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5. Déclencheurs réagissant aux </a:t>
            </a:r>
            <a:r>
              <a:rPr lang="fr-BE" sz="3200" dirty="0" err="1"/>
              <a:t>instr</a:t>
            </a:r>
            <a:r>
              <a:rPr lang="fr-BE" sz="3200" dirty="0"/>
              <a:t>. du LDD</a:t>
            </a:r>
          </a:p>
        </p:txBody>
      </p:sp>
      <p:sp>
        <p:nvSpPr>
          <p:cNvPr id="3" name="Espace réservé du contenu 2"/>
          <p:cNvSpPr>
            <a:spLocks noGrp="1"/>
          </p:cNvSpPr>
          <p:nvPr>
            <p:ph idx="1"/>
          </p:nvPr>
        </p:nvSpPr>
        <p:spPr>
          <a:xfrm>
            <a:off x="1043491" y="2052084"/>
            <a:ext cx="7536984" cy="4486938"/>
          </a:xfrm>
        </p:spPr>
        <p:txBody>
          <a:bodyPr anchor="ctr">
            <a:normAutofit/>
          </a:bodyPr>
          <a:lstStyle/>
          <a:p>
            <a:pPr marL="0" indent="0">
              <a:buNone/>
            </a:pPr>
            <a:r>
              <a:rPr lang="fr-BE" dirty="0"/>
              <a:t>Syntaxe : </a:t>
            </a:r>
          </a:p>
          <a:p>
            <a:pPr marL="0" indent="0">
              <a:buNone/>
            </a:pPr>
            <a:endParaRPr lang="fr-BE" sz="1600" dirty="0"/>
          </a:p>
          <a:p>
            <a:pPr marL="0" indent="0">
              <a:buNone/>
            </a:pPr>
            <a:r>
              <a:rPr lang="fr-BE" sz="2000" b="1" dirty="0">
                <a:latin typeface="Courier New" panose="02070309020205020404" pitchFamily="49" charset="0"/>
                <a:cs typeface="Courier New" panose="02070309020205020404" pitchFamily="49" charset="0"/>
              </a:rPr>
              <a:t>CREATE TRIGGER </a:t>
            </a:r>
            <a:r>
              <a:rPr lang="fr-BE" sz="2000" dirty="0" err="1">
                <a:latin typeface="Courier New" panose="02070309020205020404" pitchFamily="49" charset="0"/>
                <a:cs typeface="Courier New" panose="02070309020205020404" pitchFamily="49" charset="0"/>
              </a:rPr>
              <a:t>nom_déclencheur</a:t>
            </a:r>
            <a:endParaRPr lang="fr-BE" sz="2000" dirty="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BEFORE</a:t>
            </a:r>
            <a:r>
              <a:rPr lang="fr-BE" sz="2000" dirty="0">
                <a:latin typeface="Courier New" panose="02070309020205020404" pitchFamily="49" charset="0"/>
                <a:cs typeface="Courier New" panose="02070309020205020404" pitchFamily="49" charset="0"/>
              </a:rPr>
              <a:t> | </a:t>
            </a:r>
            <a:r>
              <a:rPr lang="fr-BE" sz="2000" b="1" dirty="0">
                <a:latin typeface="Courier New" panose="02070309020205020404" pitchFamily="49" charset="0"/>
                <a:cs typeface="Courier New" panose="02070309020205020404" pitchFamily="49" charset="0"/>
              </a:rPr>
              <a:t>AFTER</a:t>
            </a:r>
          </a:p>
          <a:p>
            <a:pPr marL="0" indent="0">
              <a:buNone/>
            </a:pPr>
            <a:r>
              <a:rPr lang="fr-BE" sz="2000" dirty="0">
                <a:latin typeface="Courier New" panose="02070309020205020404" pitchFamily="49" charset="0"/>
                <a:cs typeface="Courier New" panose="02070309020205020404" pitchFamily="49" charset="0"/>
              </a:rPr>
              <a:t>    </a:t>
            </a:r>
            <a:r>
              <a:rPr lang="fr-BE" sz="2000" dirty="0" err="1">
                <a:latin typeface="Courier New" panose="02070309020205020404" pitchFamily="49" charset="0"/>
                <a:cs typeface="Courier New" panose="02070309020205020404" pitchFamily="49" charset="0"/>
              </a:rPr>
              <a:t>instruction_DDL</a:t>
            </a:r>
            <a:r>
              <a:rPr lang="fr-BE" sz="2000"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ON</a:t>
            </a:r>
            <a:r>
              <a:rPr lang="fr-BE" sz="2000" dirty="0">
                <a:latin typeface="Courier New" panose="02070309020205020404" pitchFamily="49" charset="0"/>
                <a:cs typeface="Courier New" panose="02070309020205020404" pitchFamily="49" charset="0"/>
              </a:rPr>
              <a:t> </a:t>
            </a:r>
            <a:r>
              <a:rPr lang="fr-BE" sz="2000" dirty="0" err="1">
                <a:latin typeface="Courier New" panose="02070309020205020404" pitchFamily="49" charset="0"/>
                <a:cs typeface="Courier New" panose="02070309020205020404" pitchFamily="49" charset="0"/>
              </a:rPr>
              <a:t>Schema</a:t>
            </a:r>
            <a:r>
              <a:rPr lang="fr-BE" sz="2000" dirty="0">
                <a:latin typeface="Courier New" panose="02070309020205020404" pitchFamily="49" charset="0"/>
                <a:cs typeface="Courier New" panose="02070309020205020404" pitchFamily="49" charset="0"/>
              </a:rPr>
              <a:t> | DATABASE</a:t>
            </a:r>
          </a:p>
          <a:p>
            <a:pPr marL="0" indent="0">
              <a:buNone/>
            </a:pPr>
            <a:r>
              <a:rPr lang="fr-BE" sz="2000" dirty="0">
                <a:latin typeface="Courier New" panose="02070309020205020404" pitchFamily="49" charset="0"/>
                <a:cs typeface="Courier New" panose="02070309020205020404" pitchFamily="49" charset="0"/>
              </a:rPr>
              <a:t>[bloc PL/SQL];</a:t>
            </a:r>
          </a:p>
          <a:p>
            <a:pPr>
              <a:buFont typeface="Arial" charset="0"/>
              <a:buNone/>
            </a:pPr>
            <a:endParaRPr lang="fr-BE" sz="2800" dirty="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PL/SQL – Chapitre 10 : Les déclencheurs / 5. Déclencheurs réagissant au LDD</a:t>
            </a:r>
          </a:p>
        </p:txBody>
      </p:sp>
    </p:spTree>
    <p:extLst>
      <p:ext uri="{BB962C8B-B14F-4D97-AF65-F5344CB8AC3E}">
        <p14:creationId xmlns:p14="http://schemas.microsoft.com/office/powerpoint/2010/main" val="2197883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5. Déclencheurs réagissant aux </a:t>
            </a:r>
            <a:r>
              <a:rPr lang="fr-BE" sz="3200" dirty="0" err="1"/>
              <a:t>instr</a:t>
            </a:r>
            <a:r>
              <a:rPr lang="fr-BE" sz="3200" dirty="0"/>
              <a:t>. du LDD</a:t>
            </a:r>
          </a:p>
        </p:txBody>
      </p:sp>
      <p:sp>
        <p:nvSpPr>
          <p:cNvPr id="3" name="Espace réservé du contenu 2"/>
          <p:cNvSpPr>
            <a:spLocks noGrp="1"/>
          </p:cNvSpPr>
          <p:nvPr>
            <p:ph idx="1"/>
          </p:nvPr>
        </p:nvSpPr>
        <p:spPr>
          <a:xfrm>
            <a:off x="1043491" y="2052084"/>
            <a:ext cx="7536984" cy="4486938"/>
          </a:xfrm>
        </p:spPr>
        <p:txBody>
          <a:bodyPr anchor="ctr">
            <a:normAutofit/>
          </a:bodyPr>
          <a:lstStyle/>
          <a:p>
            <a:pPr marL="0" indent="0">
              <a:buNone/>
            </a:pPr>
            <a:r>
              <a:rPr lang="fr-BE" dirty="0"/>
              <a:t>Exemple : chaque fois qu'un utilisateur crée un objet dans son schéma </a:t>
            </a:r>
          </a:p>
          <a:p>
            <a:pPr marL="0" indent="0">
              <a:buNone/>
            </a:pPr>
            <a:endParaRPr lang="fr-BE" sz="1600" dirty="0"/>
          </a:p>
          <a:p>
            <a:pPr marL="0" indent="0">
              <a:buNone/>
            </a:pPr>
            <a:r>
              <a:rPr lang="fr-BE" sz="2000" b="1" dirty="0">
                <a:latin typeface="Courier New" panose="02070309020205020404" pitchFamily="49" charset="0"/>
                <a:cs typeface="Courier New" panose="02070309020205020404" pitchFamily="49" charset="0"/>
              </a:rPr>
              <a:t>CREATE TRIGGER </a:t>
            </a:r>
            <a:r>
              <a:rPr lang="fr-BE" sz="2000" dirty="0" err="1">
                <a:latin typeface="Courier New" panose="02070309020205020404" pitchFamily="49" charset="0"/>
                <a:cs typeface="Courier New" panose="02070309020205020404" pitchFamily="49" charset="0"/>
              </a:rPr>
              <a:t>auditCreation</a:t>
            </a:r>
            <a:endParaRPr lang="fr-BE" sz="2000" dirty="0">
              <a:latin typeface="Courier New" panose="02070309020205020404" pitchFamily="49" charset="0"/>
              <a:cs typeface="Courier New" panose="02070309020205020404" pitchFamily="49" charset="0"/>
            </a:endParaRPr>
          </a:p>
          <a:p>
            <a:pPr marL="0" indent="0">
              <a:buNone/>
            </a:pPr>
            <a:r>
              <a:rPr lang="fr-BE" sz="2000" b="1" dirty="0">
                <a:latin typeface="Courier New" panose="02070309020205020404" pitchFamily="49" charset="0"/>
                <a:cs typeface="Courier New" panose="02070309020205020404" pitchFamily="49" charset="0"/>
              </a:rPr>
              <a:t>  AFTER CREATE ON SCHEMA</a:t>
            </a:r>
          </a:p>
          <a:p>
            <a:pPr marL="0" indent="0">
              <a:buNone/>
            </a:pPr>
            <a:r>
              <a:rPr lang="fr-BE" sz="2000" b="1" dirty="0">
                <a:latin typeface="Courier New" panose="02070309020205020404" pitchFamily="49" charset="0"/>
                <a:cs typeface="Courier New" panose="02070309020205020404" pitchFamily="49" charset="0"/>
              </a:rPr>
              <a:t>BEGIN</a:t>
            </a:r>
          </a:p>
          <a:p>
            <a:pPr marL="0" indent="0">
              <a:buNone/>
            </a:pPr>
            <a:r>
              <a:rPr lang="fr-BE" sz="2000" b="1" dirty="0">
                <a:latin typeface="Courier New" panose="02070309020205020404" pitchFamily="49" charset="0"/>
                <a:cs typeface="Courier New" panose="02070309020205020404" pitchFamily="49" charset="0"/>
              </a:rPr>
              <a:t>  </a:t>
            </a:r>
            <a:r>
              <a:rPr lang="fr-BE" sz="2000" dirty="0">
                <a:latin typeface="Courier New" panose="02070309020205020404" pitchFamily="49" charset="0"/>
                <a:cs typeface="Courier New" panose="02070309020205020404" pitchFamily="49" charset="0"/>
              </a:rPr>
              <a:t>INSERT INTO log</a:t>
            </a:r>
          </a:p>
          <a:p>
            <a:pPr marL="0" indent="0">
              <a:buNone/>
            </a:pPr>
            <a:r>
              <a:rPr lang="fr-BE" sz="2000" dirty="0">
                <a:latin typeface="Courier New" panose="02070309020205020404" pitchFamily="49" charset="0"/>
                <a:cs typeface="Courier New" panose="02070309020205020404" pitchFamily="49" charset="0"/>
              </a:rPr>
              <a:t>    VALUES ('Objet créé le : ' || CURRENT_DATE);</a:t>
            </a:r>
          </a:p>
          <a:p>
            <a:pPr marL="0" indent="0">
              <a:buNone/>
            </a:pPr>
            <a:r>
              <a:rPr lang="fr-BE" sz="2000" b="1" dirty="0">
                <a:latin typeface="Courier New" panose="02070309020205020404" pitchFamily="49" charset="0"/>
                <a:cs typeface="Courier New" panose="02070309020205020404" pitchFamily="49" charset="0"/>
              </a:rPr>
              <a:t>END;</a:t>
            </a:r>
          </a:p>
          <a:p>
            <a:pPr>
              <a:buFont typeface="Arial" charset="0"/>
              <a:buNone/>
            </a:pPr>
            <a:endParaRPr lang="fr-BE" sz="2800" dirty="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PL/SQL – Chapitre 10 : Les déclencheurs / 5. Déclencheurs réagissant au LDD</a:t>
            </a:r>
          </a:p>
        </p:txBody>
      </p:sp>
    </p:spTree>
    <p:extLst>
      <p:ext uri="{BB962C8B-B14F-4D97-AF65-F5344CB8AC3E}">
        <p14:creationId xmlns:p14="http://schemas.microsoft.com/office/powerpoint/2010/main" val="10293050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834" y="720000"/>
            <a:ext cx="8218966" cy="1143000"/>
          </a:xfrm>
        </p:spPr>
        <p:txBody>
          <a:bodyPr>
            <a:noAutofit/>
          </a:bodyPr>
          <a:lstStyle/>
          <a:p>
            <a:pPr algn="ctr"/>
            <a:r>
              <a:rPr lang="fr-BE" sz="3600" dirty="0"/>
              <a:t>Chapitre 10. Les déclencheurs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Introduction</a:t>
            </a:r>
          </a:p>
          <a:p>
            <a:pPr marL="514350" indent="-514350">
              <a:buFont typeface="+mj-lt"/>
              <a:buAutoNum type="arabicPeriod"/>
            </a:pPr>
            <a:r>
              <a:rPr lang="fr-BE" dirty="0"/>
              <a:t>Déclencheurs réagissant aux instructions LMD</a:t>
            </a:r>
          </a:p>
          <a:p>
            <a:pPr marL="514350" indent="-514350">
              <a:buFont typeface="+mj-lt"/>
              <a:buAutoNum type="arabicPeriod"/>
            </a:pPr>
            <a:r>
              <a:rPr lang="fr-BE" dirty="0"/>
              <a:t>Contourner les tables mutantes</a:t>
            </a:r>
          </a:p>
          <a:p>
            <a:pPr marL="514350" indent="-514350">
              <a:buFont typeface="+mj-lt"/>
              <a:buAutoNum type="arabicPeriod"/>
            </a:pPr>
            <a:r>
              <a:rPr lang="fr-BE" dirty="0"/>
              <a:t>Déclencheurs </a:t>
            </a:r>
            <a:r>
              <a:rPr lang="fr-BE" dirty="0" err="1"/>
              <a:t>instead</a:t>
            </a:r>
            <a:r>
              <a:rPr lang="fr-BE" dirty="0"/>
              <a:t> of</a:t>
            </a:r>
          </a:p>
          <a:p>
            <a:pPr marL="514350" indent="-514350">
              <a:buFont typeface="+mj-lt"/>
              <a:buAutoNum type="arabicPeriod"/>
            </a:pPr>
            <a:r>
              <a:rPr lang="fr-BE" dirty="0"/>
              <a:t>Déclencheurs réagissant aux instructions LDD</a:t>
            </a:r>
          </a:p>
          <a:p>
            <a:pPr marL="514350" indent="-514350">
              <a:buFont typeface="+mj-lt"/>
              <a:buAutoNum type="arabicPeriod"/>
            </a:pPr>
            <a:r>
              <a:rPr lang="fr-BE" dirty="0"/>
              <a:t>Déclencheurs réagissant aux événements système</a:t>
            </a:r>
          </a:p>
        </p:txBody>
      </p:sp>
      <p:sp>
        <p:nvSpPr>
          <p:cNvPr id="5" name="Espace réservé du pied de page 4"/>
          <p:cNvSpPr>
            <a:spLocks noGrp="1"/>
          </p:cNvSpPr>
          <p:nvPr>
            <p:ph type="ftr" sz="quarter" idx="11"/>
          </p:nvPr>
        </p:nvSpPr>
        <p:spPr/>
        <p:txBody>
          <a:bodyPr/>
          <a:lstStyle/>
          <a:p>
            <a:r>
              <a:rPr lang="fr-BE" dirty="0"/>
              <a:t>SGBD – PL/SQL – Chapitre 10 : Les déclencheurs</a:t>
            </a:r>
          </a:p>
        </p:txBody>
      </p:sp>
    </p:spTree>
    <p:extLst>
      <p:ext uri="{BB962C8B-B14F-4D97-AF65-F5344CB8AC3E}">
        <p14:creationId xmlns:p14="http://schemas.microsoft.com/office/powerpoint/2010/main" val="118233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5" end="5"/>
                                            </p:txEl>
                                          </p:spTgt>
                                        </p:tgtEl>
                                        <p:attrNameLst>
                                          <p:attrName>style.color</p:attrName>
                                        </p:attrNameLst>
                                      </p:cBhvr>
                                      <p:to>
                                        <a:srgbClr val="74A50F"/>
                                      </p:to>
                                    </p:animClr>
                                    <p:animClr clrSpc="rgb" dir="cw">
                                      <p:cBhvr>
                                        <p:cTn id="7" dur="500" fill="hold"/>
                                        <p:tgtEl>
                                          <p:spTgt spid="3">
                                            <p:txEl>
                                              <p:pRg st="5" end="5"/>
                                            </p:txEl>
                                          </p:spTgt>
                                        </p:tgtEl>
                                        <p:attrNameLst>
                                          <p:attrName>fillcolor</p:attrName>
                                        </p:attrNameLst>
                                      </p:cBhvr>
                                      <p:to>
                                        <a:srgbClr val="74A50F"/>
                                      </p:to>
                                    </p:animClr>
                                    <p:set>
                                      <p:cBhvr>
                                        <p:cTn id="8" dur="500" fill="hold"/>
                                        <p:tgtEl>
                                          <p:spTgt spid="3">
                                            <p:txEl>
                                              <p:pRg st="5" end="5"/>
                                            </p:txEl>
                                          </p:spTgt>
                                        </p:tgtEl>
                                        <p:attrNameLst>
                                          <p:attrName>fill.type</p:attrName>
                                        </p:attrNameLst>
                                      </p:cBhvr>
                                      <p:to>
                                        <p:strVal val="solid"/>
                                      </p:to>
                                    </p:set>
                                    <p:set>
                                      <p:cBhvr>
                                        <p:cTn id="9" dur="500" fill="hold"/>
                                        <p:tgtEl>
                                          <p:spTgt spid="3">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3263" y="2854325"/>
            <a:ext cx="8031162" cy="1362075"/>
          </a:xfrm>
        </p:spPr>
        <p:txBody>
          <a:bodyPr anchor="ctr">
            <a:normAutofit/>
          </a:bodyPr>
          <a:lstStyle/>
          <a:p>
            <a:pPr algn="r"/>
            <a:r>
              <a:rPr lang="fr-BE" dirty="0"/>
              <a:t>Chapitre 10. </a:t>
            </a:r>
            <a:br>
              <a:rPr lang="fr-BE" dirty="0"/>
            </a:br>
            <a:r>
              <a:rPr lang="fr-BE" dirty="0"/>
              <a:t>Les déclencheurs</a:t>
            </a:r>
          </a:p>
        </p:txBody>
      </p:sp>
      <p:sp>
        <p:nvSpPr>
          <p:cNvPr id="5" name="Espace réservé du pied de page 4"/>
          <p:cNvSpPr>
            <a:spLocks noGrp="1"/>
          </p:cNvSpPr>
          <p:nvPr>
            <p:ph type="ftr" sz="quarter" idx="11"/>
          </p:nvPr>
        </p:nvSpPr>
        <p:spPr/>
        <p:txBody>
          <a:bodyPr/>
          <a:lstStyle/>
          <a:p>
            <a:r>
              <a:rPr lang="fr-BE"/>
              <a:t>Système de Gestion de Base de Données</a:t>
            </a:r>
          </a:p>
        </p:txBody>
      </p:sp>
    </p:spTree>
    <p:extLst>
      <p:ext uri="{BB962C8B-B14F-4D97-AF65-F5344CB8AC3E}">
        <p14:creationId xmlns:p14="http://schemas.microsoft.com/office/powerpoint/2010/main" val="861408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6. Déclencheurs réagissant aux événements </a:t>
            </a:r>
            <a:r>
              <a:rPr lang="fr-BE" sz="3200" dirty="0" err="1"/>
              <a:t>syst</a:t>
            </a:r>
            <a:endParaRPr lang="fr-BE" sz="3200" dirty="0"/>
          </a:p>
        </p:txBody>
      </p:sp>
      <p:sp>
        <p:nvSpPr>
          <p:cNvPr id="3" name="Espace réservé du contenu 2"/>
          <p:cNvSpPr>
            <a:spLocks noGrp="1"/>
          </p:cNvSpPr>
          <p:nvPr>
            <p:ph idx="1"/>
          </p:nvPr>
        </p:nvSpPr>
        <p:spPr>
          <a:xfrm>
            <a:off x="1043491" y="2052084"/>
            <a:ext cx="7536984" cy="4486938"/>
          </a:xfrm>
        </p:spPr>
        <p:txBody>
          <a:bodyPr anchor="ctr">
            <a:normAutofit/>
          </a:bodyPr>
          <a:lstStyle/>
          <a:p>
            <a:pPr marL="0" indent="0">
              <a:buNone/>
            </a:pPr>
            <a:r>
              <a:rPr lang="fr-BE" dirty="0"/>
              <a:t>Syntaxe : </a:t>
            </a:r>
          </a:p>
          <a:p>
            <a:pPr marL="0" indent="0">
              <a:buNone/>
            </a:pPr>
            <a:endParaRPr lang="fr-BE" sz="1600" dirty="0"/>
          </a:p>
          <a:p>
            <a:pPr marL="0" indent="0">
              <a:buNone/>
            </a:pPr>
            <a:r>
              <a:rPr lang="fr-BE" sz="2000" b="1" dirty="0">
                <a:latin typeface="Courier New" panose="02070309020205020404" pitchFamily="49" charset="0"/>
                <a:cs typeface="Courier New" panose="02070309020205020404" pitchFamily="49" charset="0"/>
              </a:rPr>
              <a:t>CREATE TRIGGER </a:t>
            </a:r>
            <a:r>
              <a:rPr lang="fr-BE" sz="2000" dirty="0" err="1">
                <a:latin typeface="Courier New" panose="02070309020205020404" pitchFamily="49" charset="0"/>
                <a:cs typeface="Courier New" panose="02070309020205020404" pitchFamily="49" charset="0"/>
              </a:rPr>
              <a:t>nom_déclencheur</a:t>
            </a:r>
            <a:endParaRPr lang="fr-BE" sz="2000" dirty="0">
              <a:latin typeface="Courier New" panose="02070309020205020404" pitchFamily="49" charset="0"/>
              <a:cs typeface="Courier New" panose="02070309020205020404" pitchFamily="49" charset="0"/>
            </a:endParaRPr>
          </a:p>
          <a:p>
            <a:pPr marL="0" indent="0">
              <a:buNone/>
            </a:pPr>
            <a:r>
              <a:rPr lang="fr-BE" sz="2000"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BEFORE</a:t>
            </a:r>
            <a:r>
              <a:rPr lang="fr-BE" sz="2000" dirty="0">
                <a:latin typeface="Courier New" panose="02070309020205020404" pitchFamily="49" charset="0"/>
                <a:cs typeface="Courier New" panose="02070309020205020404" pitchFamily="49" charset="0"/>
              </a:rPr>
              <a:t> | </a:t>
            </a:r>
            <a:r>
              <a:rPr lang="fr-BE" sz="2000" b="1" dirty="0">
                <a:latin typeface="Courier New" panose="02070309020205020404" pitchFamily="49" charset="0"/>
                <a:cs typeface="Courier New" panose="02070309020205020404" pitchFamily="49" charset="0"/>
              </a:rPr>
              <a:t>AFTER</a:t>
            </a:r>
          </a:p>
          <a:p>
            <a:pPr marL="0" indent="0">
              <a:buNone/>
            </a:pPr>
            <a:r>
              <a:rPr lang="fr-BE" sz="2000" dirty="0">
                <a:latin typeface="Courier New" panose="02070309020205020404" pitchFamily="49" charset="0"/>
                <a:cs typeface="Courier New" panose="02070309020205020404" pitchFamily="49" charset="0"/>
              </a:rPr>
              <a:t>    </a:t>
            </a:r>
            <a:r>
              <a:rPr lang="fr-BE" sz="2000" dirty="0" err="1">
                <a:latin typeface="Courier New" panose="02070309020205020404" pitchFamily="49" charset="0"/>
                <a:cs typeface="Courier New" panose="02070309020205020404" pitchFamily="49" charset="0"/>
              </a:rPr>
              <a:t>événement_système</a:t>
            </a:r>
            <a:r>
              <a:rPr lang="fr-BE" sz="2000" dirty="0">
                <a:latin typeface="Courier New" panose="02070309020205020404" pitchFamily="49" charset="0"/>
                <a:cs typeface="Courier New" panose="02070309020205020404" pitchFamily="49" charset="0"/>
              </a:rPr>
              <a:t> </a:t>
            </a:r>
            <a:r>
              <a:rPr lang="fr-BE" sz="2000" b="1" dirty="0">
                <a:latin typeface="Courier New" panose="02070309020205020404" pitchFamily="49" charset="0"/>
                <a:cs typeface="Courier New" panose="02070309020205020404" pitchFamily="49" charset="0"/>
              </a:rPr>
              <a:t>ON</a:t>
            </a:r>
            <a:r>
              <a:rPr lang="fr-BE" sz="2000" dirty="0">
                <a:latin typeface="Courier New" panose="02070309020205020404" pitchFamily="49" charset="0"/>
                <a:cs typeface="Courier New" panose="02070309020205020404" pitchFamily="49" charset="0"/>
              </a:rPr>
              <a:t> </a:t>
            </a:r>
            <a:r>
              <a:rPr lang="fr-BE" sz="2000" dirty="0" err="1">
                <a:latin typeface="Courier New" panose="02070309020205020404" pitchFamily="49" charset="0"/>
                <a:cs typeface="Courier New" panose="02070309020205020404" pitchFamily="49" charset="0"/>
              </a:rPr>
              <a:t>Schema</a:t>
            </a:r>
            <a:r>
              <a:rPr lang="fr-BE" sz="2000" dirty="0">
                <a:latin typeface="Courier New" panose="02070309020205020404" pitchFamily="49" charset="0"/>
                <a:cs typeface="Courier New" panose="02070309020205020404" pitchFamily="49" charset="0"/>
              </a:rPr>
              <a:t> | DATABASE</a:t>
            </a:r>
          </a:p>
          <a:p>
            <a:pPr marL="0" indent="0">
              <a:buNone/>
            </a:pPr>
            <a:r>
              <a:rPr lang="fr-BE" sz="2000" dirty="0">
                <a:latin typeface="Courier New" panose="02070309020205020404" pitchFamily="49" charset="0"/>
                <a:cs typeface="Courier New" panose="02070309020205020404" pitchFamily="49" charset="0"/>
              </a:rPr>
              <a:t>[bloc PL/SQL];</a:t>
            </a:r>
          </a:p>
          <a:p>
            <a:pPr>
              <a:buFont typeface="Arial" charset="0"/>
              <a:buNone/>
            </a:pPr>
            <a:endParaRPr lang="fr-BE" sz="2800" dirty="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PL/SQL – Chapitre 10 : Les déclencheurs / 6. Déclencheurs réagissant aux événements </a:t>
            </a:r>
            <a:r>
              <a:rPr lang="fr-BE" dirty="0" err="1"/>
              <a:t>syst</a:t>
            </a:r>
            <a:endParaRPr lang="fr-BE" dirty="0"/>
          </a:p>
        </p:txBody>
      </p:sp>
    </p:spTree>
    <p:extLst>
      <p:ext uri="{BB962C8B-B14F-4D97-AF65-F5344CB8AC3E}">
        <p14:creationId xmlns:p14="http://schemas.microsoft.com/office/powerpoint/2010/main" val="22508401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6. Déclencheurs réagissant aux événements </a:t>
            </a:r>
            <a:r>
              <a:rPr lang="fr-BE" sz="3200" dirty="0" err="1"/>
              <a:t>syst</a:t>
            </a:r>
            <a:endParaRPr lang="fr-BE" sz="3200" dirty="0"/>
          </a:p>
        </p:txBody>
      </p:sp>
      <p:sp>
        <p:nvSpPr>
          <p:cNvPr id="3" name="Espace réservé du contenu 2"/>
          <p:cNvSpPr>
            <a:spLocks noGrp="1"/>
          </p:cNvSpPr>
          <p:nvPr>
            <p:ph idx="1"/>
          </p:nvPr>
        </p:nvSpPr>
        <p:spPr>
          <a:xfrm>
            <a:off x="1043491" y="2052084"/>
            <a:ext cx="7536984" cy="4486938"/>
          </a:xfrm>
        </p:spPr>
        <p:txBody>
          <a:bodyPr anchor="ctr">
            <a:normAutofit/>
          </a:bodyPr>
          <a:lstStyle/>
          <a:p>
            <a:pPr marL="0" indent="0">
              <a:buNone/>
            </a:pPr>
            <a:r>
              <a:rPr lang="fr-BE" dirty="0"/>
              <a:t>SERVERERROR	AFTER</a:t>
            </a:r>
          </a:p>
          <a:p>
            <a:pPr marL="0" indent="0">
              <a:buNone/>
            </a:pPr>
            <a:r>
              <a:rPr lang="fr-BE" dirty="0">
                <a:cs typeface="Courier New" panose="02070309020205020404" pitchFamily="49" charset="0"/>
              </a:rPr>
              <a:t>LOGON		AFTER</a:t>
            </a:r>
          </a:p>
          <a:p>
            <a:pPr marL="0" indent="0">
              <a:buNone/>
            </a:pPr>
            <a:r>
              <a:rPr lang="fr-BE" dirty="0">
                <a:cs typeface="Courier New" panose="02070309020205020404" pitchFamily="49" charset="0"/>
              </a:rPr>
              <a:t>LOGOFF		BEFORE</a:t>
            </a:r>
          </a:p>
          <a:p>
            <a:pPr marL="0" indent="0">
              <a:buNone/>
            </a:pPr>
            <a:r>
              <a:rPr lang="fr-BE" dirty="0">
                <a:cs typeface="Courier New" panose="02070309020205020404" pitchFamily="49" charset="0"/>
              </a:rPr>
              <a:t>STARTUP		AFTER</a:t>
            </a:r>
          </a:p>
          <a:p>
            <a:pPr marL="0" indent="0">
              <a:buNone/>
            </a:pPr>
            <a:r>
              <a:rPr lang="fr-BE" dirty="0">
                <a:cs typeface="Courier New" panose="02070309020205020404" pitchFamily="49" charset="0"/>
              </a:rPr>
              <a:t>SHUTDOWN		BEFORE</a:t>
            </a:r>
          </a:p>
        </p:txBody>
      </p:sp>
      <p:sp>
        <p:nvSpPr>
          <p:cNvPr id="5" name="Espace réservé du pied de page 4"/>
          <p:cNvSpPr>
            <a:spLocks noGrp="1"/>
          </p:cNvSpPr>
          <p:nvPr>
            <p:ph type="ftr" sz="quarter" idx="11"/>
          </p:nvPr>
        </p:nvSpPr>
        <p:spPr/>
        <p:txBody>
          <a:bodyPr/>
          <a:lstStyle/>
          <a:p>
            <a:r>
              <a:rPr lang="fr-BE" dirty="0"/>
              <a:t>SGBD – PL/SQL – Chapitre 10 : Les déclencheurs / 6. Déclencheurs réagissant aux événements </a:t>
            </a:r>
            <a:r>
              <a:rPr lang="fr-BE" dirty="0" err="1"/>
              <a:t>syst</a:t>
            </a:r>
            <a:endParaRPr lang="fr-BE" dirty="0"/>
          </a:p>
        </p:txBody>
      </p:sp>
    </p:spTree>
    <p:extLst>
      <p:ext uri="{BB962C8B-B14F-4D97-AF65-F5344CB8AC3E}">
        <p14:creationId xmlns:p14="http://schemas.microsoft.com/office/powerpoint/2010/main" val="539697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6. Déclencheurs réagissant aux événements </a:t>
            </a:r>
            <a:r>
              <a:rPr lang="fr-BE" sz="3200" dirty="0" err="1"/>
              <a:t>syst</a:t>
            </a:r>
            <a:endParaRPr lang="fr-BE" sz="3200" dirty="0"/>
          </a:p>
        </p:txBody>
      </p:sp>
      <p:sp>
        <p:nvSpPr>
          <p:cNvPr id="3" name="Espace réservé du contenu 2"/>
          <p:cNvSpPr>
            <a:spLocks noGrp="1"/>
          </p:cNvSpPr>
          <p:nvPr>
            <p:ph idx="1"/>
          </p:nvPr>
        </p:nvSpPr>
        <p:spPr>
          <a:xfrm>
            <a:off x="1043491" y="2052084"/>
            <a:ext cx="7536984" cy="4486938"/>
          </a:xfrm>
        </p:spPr>
        <p:txBody>
          <a:bodyPr anchor="ctr">
            <a:normAutofit fontScale="85000" lnSpcReduction="10000"/>
          </a:bodyPr>
          <a:lstStyle/>
          <a:p>
            <a:pPr marL="0" indent="0">
              <a:spcBef>
                <a:spcPts val="0"/>
              </a:spcBef>
              <a:buNone/>
            </a:pPr>
            <a:r>
              <a:rPr lang="en-GB" altLang="fr-FR" sz="2000" b="1" dirty="0">
                <a:solidFill>
                  <a:srgbClr val="FF0000"/>
                </a:solidFill>
                <a:latin typeface="Courier New" panose="02070309020205020404" pitchFamily="49" charset="0"/>
                <a:cs typeface="Courier New" panose="02070309020205020404" pitchFamily="49" charset="0"/>
              </a:rPr>
              <a:t>CREATE OR REPLACE TRIGGER</a:t>
            </a:r>
            <a:r>
              <a:rPr lang="en-GB" altLang="fr-FR" sz="2000" b="1" dirty="0">
                <a:latin typeface="Courier New" panose="02070309020205020404" pitchFamily="49" charset="0"/>
                <a:cs typeface="Courier New" panose="02070309020205020404" pitchFamily="49" charset="0"/>
              </a:rPr>
              <a:t> </a:t>
            </a:r>
            <a:r>
              <a:rPr lang="en-GB" altLang="fr-FR" sz="2000" b="1" dirty="0" err="1">
                <a:latin typeface="Courier New" panose="02070309020205020404" pitchFamily="49" charset="0"/>
                <a:cs typeface="Courier New" panose="02070309020205020404" pitchFamily="49" charset="0"/>
              </a:rPr>
              <a:t>tlogoff</a:t>
            </a:r>
            <a:endParaRPr lang="en-GB" altLang="fr-FR" sz="2000" b="1" dirty="0">
              <a:latin typeface="Courier New" panose="02070309020205020404" pitchFamily="49" charset="0"/>
              <a:cs typeface="Courier New" panose="02070309020205020404" pitchFamily="49" charset="0"/>
            </a:endParaRPr>
          </a:p>
          <a:p>
            <a:pPr marL="0" indent="0">
              <a:spcBef>
                <a:spcPts val="0"/>
              </a:spcBef>
              <a:buNone/>
            </a:pPr>
            <a:r>
              <a:rPr lang="en-GB" altLang="fr-FR" sz="2000" b="1" dirty="0">
                <a:latin typeface="Courier New" panose="02070309020205020404" pitchFamily="49" charset="0"/>
                <a:cs typeface="Courier New" panose="02070309020205020404" pitchFamily="49" charset="0"/>
              </a:rPr>
              <a:t>BEFORE LOGOFF ON SCHEMA</a:t>
            </a:r>
          </a:p>
          <a:p>
            <a:pPr marL="0" indent="0">
              <a:spcBef>
                <a:spcPts val="0"/>
              </a:spcBef>
              <a:buNone/>
            </a:pPr>
            <a:r>
              <a:rPr lang="en-GB" altLang="fr-FR" sz="2000" b="1" dirty="0">
                <a:latin typeface="Courier New" panose="02070309020205020404" pitchFamily="49" charset="0"/>
                <a:cs typeface="Courier New" panose="02070309020205020404" pitchFamily="49" charset="0"/>
              </a:rPr>
              <a:t>BEGIN</a:t>
            </a:r>
          </a:p>
          <a:p>
            <a:pPr marL="0" indent="0">
              <a:spcBef>
                <a:spcPts val="0"/>
              </a:spcBef>
              <a:buNone/>
            </a:pPr>
            <a:r>
              <a:rPr lang="en-GB" altLang="fr-FR" sz="2000" b="1" dirty="0">
                <a:latin typeface="Courier New" panose="02070309020205020404" pitchFamily="49" charset="0"/>
                <a:cs typeface="Courier New" panose="02070309020205020404" pitchFamily="49" charset="0"/>
              </a:rPr>
              <a:t>  INSERT INTO </a:t>
            </a:r>
            <a:r>
              <a:rPr lang="en-GB" altLang="fr-FR" sz="2000" b="1" dirty="0" err="1">
                <a:latin typeface="Courier New" panose="02070309020205020404" pitchFamily="49" charset="0"/>
                <a:cs typeface="Courier New" panose="02070309020205020404" pitchFamily="49" charset="0"/>
              </a:rPr>
              <a:t>loginout</a:t>
            </a:r>
            <a:r>
              <a:rPr lang="en-GB" altLang="fr-FR" sz="2000" b="1" dirty="0">
                <a:latin typeface="Courier New" panose="02070309020205020404" pitchFamily="49" charset="0"/>
                <a:cs typeface="Courier New" panose="02070309020205020404" pitchFamily="49" charset="0"/>
              </a:rPr>
              <a:t> VALUES (DBMS_STANDARD.SYSEVENT ||</a:t>
            </a:r>
            <a:endParaRPr lang="en-US" altLang="fr-FR" sz="2000" b="1" dirty="0">
              <a:latin typeface="Courier New" panose="02070309020205020404" pitchFamily="49" charset="0"/>
              <a:cs typeface="Courier New" panose="02070309020205020404" pitchFamily="49" charset="0"/>
            </a:endParaRPr>
          </a:p>
          <a:p>
            <a:pPr marL="0" indent="0">
              <a:spcBef>
                <a:spcPts val="0"/>
              </a:spcBef>
              <a:buNone/>
            </a:pPr>
            <a:r>
              <a:rPr lang="en-US" altLang="fr-FR" sz="2000" b="1" dirty="0">
                <a:latin typeface="Courier New" panose="02070309020205020404" pitchFamily="49" charset="0"/>
                <a:cs typeface="Courier New" panose="02070309020205020404" pitchFamily="49" charset="0"/>
              </a:rPr>
              <a:t>         </a:t>
            </a:r>
            <a:r>
              <a:rPr lang="fr-FR" altLang="fr-FR" sz="2000" b="1" dirty="0">
                <a:latin typeface="Courier New" panose="02070309020205020404" pitchFamily="49" charset="0"/>
                <a:cs typeface="Courier New" panose="02070309020205020404" pitchFamily="49" charset="0"/>
              </a:rPr>
              <a:t>' de ' || USER || ' le ' || CURRENT_DATE) ;</a:t>
            </a:r>
            <a:endParaRPr lang="en-GB" altLang="fr-FR" sz="2000" b="1" dirty="0">
              <a:latin typeface="Courier New" panose="02070309020205020404" pitchFamily="49" charset="0"/>
              <a:cs typeface="Courier New" panose="02070309020205020404" pitchFamily="49" charset="0"/>
            </a:endParaRPr>
          </a:p>
          <a:p>
            <a:pPr marL="0" indent="0">
              <a:spcBef>
                <a:spcPts val="0"/>
              </a:spcBef>
              <a:buNone/>
            </a:pPr>
            <a:r>
              <a:rPr lang="en-GB" altLang="fr-FR" sz="2000" b="1" dirty="0">
                <a:latin typeface="Courier New" panose="02070309020205020404" pitchFamily="49" charset="0"/>
                <a:cs typeface="Courier New" panose="02070309020205020404" pitchFamily="49" charset="0"/>
              </a:rPr>
              <a:t>END;</a:t>
            </a:r>
          </a:p>
          <a:p>
            <a:pPr marL="0" indent="0">
              <a:spcBef>
                <a:spcPts val="0"/>
              </a:spcBef>
              <a:buNone/>
            </a:pPr>
            <a:endParaRPr lang="en-GB" altLang="fr-FR" sz="2000" b="1" dirty="0">
              <a:latin typeface="Courier New" panose="02070309020205020404" pitchFamily="49" charset="0"/>
              <a:cs typeface="Courier New" panose="02070309020205020404" pitchFamily="49" charset="0"/>
            </a:endParaRPr>
          </a:p>
          <a:p>
            <a:pPr marL="0" indent="0">
              <a:spcBef>
                <a:spcPts val="0"/>
              </a:spcBef>
              <a:buNone/>
            </a:pPr>
            <a:endParaRPr lang="en-GB" altLang="fr-FR" sz="20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GB" altLang="fr-FR" sz="2000" b="1" dirty="0">
                <a:solidFill>
                  <a:srgbClr val="FF0000"/>
                </a:solidFill>
                <a:latin typeface="Courier New" panose="02070309020205020404" pitchFamily="49" charset="0"/>
                <a:cs typeface="Courier New" panose="02070309020205020404" pitchFamily="49" charset="0"/>
              </a:rPr>
              <a:t>CREATE OR REPLACE TRIGGER</a:t>
            </a:r>
            <a:r>
              <a:rPr lang="en-GB" altLang="fr-FR" sz="2000" b="1" dirty="0">
                <a:latin typeface="Courier New" panose="02070309020205020404" pitchFamily="49" charset="0"/>
                <a:cs typeface="Courier New" panose="02070309020205020404" pitchFamily="49" charset="0"/>
              </a:rPr>
              <a:t> </a:t>
            </a:r>
            <a:r>
              <a:rPr lang="en-GB" altLang="fr-FR" sz="2000" b="1" dirty="0" err="1">
                <a:latin typeface="Courier New" panose="02070309020205020404" pitchFamily="49" charset="0"/>
                <a:cs typeface="Courier New" panose="02070309020205020404" pitchFamily="49" charset="0"/>
              </a:rPr>
              <a:t>tlogon</a:t>
            </a:r>
            <a:endParaRPr lang="en-GB" altLang="fr-FR" sz="20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GB" altLang="fr-FR" sz="2000" b="1" dirty="0">
                <a:latin typeface="Courier New" panose="02070309020205020404" pitchFamily="49" charset="0"/>
                <a:cs typeface="Courier New" panose="02070309020205020404" pitchFamily="49" charset="0"/>
              </a:rPr>
              <a:t>AFTER LOGON ON SCHEMA</a:t>
            </a:r>
          </a:p>
          <a:p>
            <a:pPr marL="0" indent="0">
              <a:lnSpc>
                <a:spcPct val="120000"/>
              </a:lnSpc>
              <a:spcBef>
                <a:spcPts val="0"/>
              </a:spcBef>
              <a:buNone/>
            </a:pPr>
            <a:r>
              <a:rPr lang="en-GB" altLang="fr-FR" sz="2000" b="1" dirty="0">
                <a:latin typeface="Courier New" panose="02070309020205020404" pitchFamily="49" charset="0"/>
                <a:cs typeface="Courier New" panose="02070309020205020404" pitchFamily="49" charset="0"/>
              </a:rPr>
              <a:t>BEGIN</a:t>
            </a:r>
          </a:p>
          <a:p>
            <a:pPr marL="0" indent="0">
              <a:lnSpc>
                <a:spcPct val="120000"/>
              </a:lnSpc>
              <a:spcBef>
                <a:spcPts val="0"/>
              </a:spcBef>
              <a:buNone/>
            </a:pPr>
            <a:r>
              <a:rPr lang="en-GB" altLang="fr-FR" sz="2000" b="1" dirty="0">
                <a:latin typeface="Courier New" panose="02070309020205020404" pitchFamily="49" charset="0"/>
                <a:cs typeface="Courier New" panose="02070309020205020404" pitchFamily="49" charset="0"/>
              </a:rPr>
              <a:t>  INSERT INTO </a:t>
            </a:r>
            <a:r>
              <a:rPr lang="en-GB" altLang="fr-FR" sz="2000" b="1" dirty="0" err="1">
                <a:latin typeface="Courier New" panose="02070309020205020404" pitchFamily="49" charset="0"/>
                <a:cs typeface="Courier New" panose="02070309020205020404" pitchFamily="49" charset="0"/>
              </a:rPr>
              <a:t>loginout</a:t>
            </a:r>
            <a:r>
              <a:rPr lang="en-GB" altLang="fr-FR" sz="2000" b="1" dirty="0">
                <a:latin typeface="Courier New" panose="02070309020205020404" pitchFamily="49" charset="0"/>
                <a:cs typeface="Courier New" panose="02070309020205020404" pitchFamily="49" charset="0"/>
              </a:rPr>
              <a:t> VALUES (DBMS_STANDARD.SYSEVENT || </a:t>
            </a:r>
            <a:endParaRPr lang="en-US" altLang="fr-FR" sz="2000" b="1" dirty="0">
              <a:latin typeface="Courier New" panose="02070309020205020404" pitchFamily="49" charset="0"/>
              <a:cs typeface="Courier New" panose="02070309020205020404" pitchFamily="49" charset="0"/>
            </a:endParaRPr>
          </a:p>
          <a:p>
            <a:pPr marL="0" indent="0">
              <a:lnSpc>
                <a:spcPct val="120000"/>
              </a:lnSpc>
              <a:spcBef>
                <a:spcPts val="0"/>
              </a:spcBef>
              <a:buNone/>
            </a:pPr>
            <a:r>
              <a:rPr lang="en-US" altLang="fr-FR" sz="2000" b="1" dirty="0">
                <a:latin typeface="Courier New" panose="02070309020205020404" pitchFamily="49" charset="0"/>
                <a:cs typeface="Courier New" panose="02070309020205020404" pitchFamily="49" charset="0"/>
              </a:rPr>
              <a:t>         </a:t>
            </a:r>
            <a:r>
              <a:rPr lang="fr-FR" altLang="fr-FR" sz="2000" b="1" dirty="0">
                <a:latin typeface="Courier New" panose="02070309020205020404" pitchFamily="49" charset="0"/>
                <a:cs typeface="Courier New" panose="02070309020205020404" pitchFamily="49" charset="0"/>
              </a:rPr>
              <a:t>' de ' || USER || ' le ' || CURRENT_DATE) ;</a:t>
            </a:r>
          </a:p>
          <a:p>
            <a:pPr marL="0" indent="0">
              <a:lnSpc>
                <a:spcPct val="120000"/>
              </a:lnSpc>
              <a:spcBef>
                <a:spcPts val="0"/>
              </a:spcBef>
              <a:buNone/>
            </a:pPr>
            <a:r>
              <a:rPr lang="fr-FR" altLang="fr-FR" sz="2000" b="1" dirty="0">
                <a:latin typeface="Courier New" panose="02070309020205020404" pitchFamily="49" charset="0"/>
                <a:cs typeface="Courier New" panose="02070309020205020404" pitchFamily="49" charset="0"/>
              </a:rPr>
              <a:t>END</a:t>
            </a:r>
            <a:endParaRPr lang="fr-BE" altLang="fr-FR" sz="2000" b="1" dirty="0">
              <a:latin typeface="Courier New" panose="02070309020205020404" pitchFamily="49" charset="0"/>
              <a:cs typeface="Courier New" panose="02070309020205020404" pitchFamily="49" charset="0"/>
            </a:endParaRPr>
          </a:p>
        </p:txBody>
      </p:sp>
      <p:sp>
        <p:nvSpPr>
          <p:cNvPr id="5" name="Espace réservé du pied de page 4"/>
          <p:cNvSpPr>
            <a:spLocks noGrp="1"/>
          </p:cNvSpPr>
          <p:nvPr>
            <p:ph type="ftr" sz="quarter" idx="11"/>
          </p:nvPr>
        </p:nvSpPr>
        <p:spPr/>
        <p:txBody>
          <a:bodyPr/>
          <a:lstStyle/>
          <a:p>
            <a:r>
              <a:rPr lang="fr-BE" dirty="0"/>
              <a:t>SGBD – PL/SQL – Chapitre 10 : Les déclencheurs / 6. Déclencheurs réagissant aux événements </a:t>
            </a:r>
            <a:r>
              <a:rPr lang="fr-BE" dirty="0" err="1"/>
              <a:t>syst</a:t>
            </a:r>
            <a:endParaRPr lang="fr-BE" dirty="0"/>
          </a:p>
        </p:txBody>
      </p:sp>
    </p:spTree>
    <p:extLst>
      <p:ext uri="{BB962C8B-B14F-4D97-AF65-F5344CB8AC3E}">
        <p14:creationId xmlns:p14="http://schemas.microsoft.com/office/powerpoint/2010/main" val="1009546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6. Déclencheurs réagissant aux événements </a:t>
            </a:r>
            <a:r>
              <a:rPr lang="fr-BE" sz="3200"/>
              <a:t>syst</a:t>
            </a:r>
            <a:endParaRPr lang="fr-BE" sz="3200" dirty="0"/>
          </a:p>
        </p:txBody>
      </p:sp>
      <p:sp>
        <p:nvSpPr>
          <p:cNvPr id="3" name="Espace réservé du contenu 2"/>
          <p:cNvSpPr>
            <a:spLocks noGrp="1"/>
          </p:cNvSpPr>
          <p:nvPr>
            <p:ph idx="1"/>
          </p:nvPr>
        </p:nvSpPr>
        <p:spPr>
          <a:xfrm>
            <a:off x="1043491" y="2052084"/>
            <a:ext cx="7536984" cy="4486938"/>
          </a:xfrm>
        </p:spPr>
        <p:txBody>
          <a:bodyPr anchor="ctr">
            <a:normAutofit/>
          </a:bodyPr>
          <a:lstStyle/>
          <a:p>
            <a:pPr marL="68580" indent="0">
              <a:spcBef>
                <a:spcPct val="50000"/>
              </a:spcBef>
              <a:buNone/>
            </a:pPr>
            <a:r>
              <a:rPr lang="fr-FR" altLang="fr-FR" dirty="0">
                <a:solidFill>
                  <a:srgbClr val="FF0000"/>
                </a:solidFill>
              </a:rPr>
              <a:t>DBMS_STANDARD</a:t>
            </a:r>
            <a:r>
              <a:rPr lang="fr-FR" altLang="fr-FR" dirty="0"/>
              <a:t> contient un ensemble de fonctions prédéfinies très utiles (type d'objet concerné, nom de l'objet, propriétaire de l'objet, …)</a:t>
            </a:r>
            <a:r>
              <a:rPr lang="fr-BE" altLang="fr-FR" dirty="0"/>
              <a:t> </a:t>
            </a:r>
          </a:p>
        </p:txBody>
      </p:sp>
      <p:sp>
        <p:nvSpPr>
          <p:cNvPr id="5" name="Espace réservé du pied de page 4"/>
          <p:cNvSpPr>
            <a:spLocks noGrp="1"/>
          </p:cNvSpPr>
          <p:nvPr>
            <p:ph type="ftr" sz="quarter" idx="11"/>
          </p:nvPr>
        </p:nvSpPr>
        <p:spPr/>
        <p:txBody>
          <a:bodyPr/>
          <a:lstStyle/>
          <a:p>
            <a:r>
              <a:rPr lang="fr-BE" dirty="0"/>
              <a:t>SGBD – PL/SQL – Chapitre 10 : Les déclencheurs / 6. Déclencheurs réagissant aux événements </a:t>
            </a:r>
            <a:r>
              <a:rPr lang="fr-BE" dirty="0" err="1"/>
              <a:t>syst</a:t>
            </a:r>
            <a:endParaRPr lang="fr-BE" dirty="0"/>
          </a:p>
        </p:txBody>
      </p:sp>
    </p:spTree>
    <p:extLst>
      <p:ext uri="{BB962C8B-B14F-4D97-AF65-F5344CB8AC3E}">
        <p14:creationId xmlns:p14="http://schemas.microsoft.com/office/powerpoint/2010/main" val="3564015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834" y="720000"/>
            <a:ext cx="8218966" cy="1143000"/>
          </a:xfrm>
        </p:spPr>
        <p:txBody>
          <a:bodyPr>
            <a:noAutofit/>
          </a:bodyPr>
          <a:lstStyle/>
          <a:p>
            <a:pPr algn="ctr"/>
            <a:r>
              <a:rPr lang="fr-BE" sz="3600" dirty="0"/>
              <a:t>Chapitre 10. Les déclencheurs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Introduction</a:t>
            </a:r>
          </a:p>
          <a:p>
            <a:pPr marL="514350" indent="-514350">
              <a:buFont typeface="+mj-lt"/>
              <a:buAutoNum type="arabicPeriod"/>
            </a:pPr>
            <a:r>
              <a:rPr lang="fr-BE" dirty="0"/>
              <a:t>Déclencheurs réagissant aux instructions LMD</a:t>
            </a:r>
          </a:p>
          <a:p>
            <a:pPr marL="514350" indent="-514350">
              <a:buFont typeface="+mj-lt"/>
              <a:buAutoNum type="arabicPeriod"/>
            </a:pPr>
            <a:r>
              <a:rPr lang="fr-BE" dirty="0"/>
              <a:t>Contourner les tables mutantes</a:t>
            </a:r>
          </a:p>
          <a:p>
            <a:pPr marL="514350" indent="-514350">
              <a:buFont typeface="+mj-lt"/>
              <a:buAutoNum type="arabicPeriod"/>
            </a:pPr>
            <a:r>
              <a:rPr lang="fr-BE" dirty="0"/>
              <a:t>Déclencheurs </a:t>
            </a:r>
            <a:r>
              <a:rPr lang="fr-BE" dirty="0" err="1"/>
              <a:t>instead</a:t>
            </a:r>
            <a:r>
              <a:rPr lang="fr-BE" dirty="0"/>
              <a:t> of</a:t>
            </a:r>
          </a:p>
          <a:p>
            <a:pPr marL="514350" indent="-514350">
              <a:buFont typeface="+mj-lt"/>
              <a:buAutoNum type="arabicPeriod"/>
            </a:pPr>
            <a:r>
              <a:rPr lang="fr-BE" dirty="0"/>
              <a:t>Déclencheurs réagissant aux instructions LDD</a:t>
            </a:r>
          </a:p>
          <a:p>
            <a:pPr marL="514350" indent="-514350">
              <a:buFont typeface="+mj-lt"/>
              <a:buAutoNum type="arabicPeriod"/>
            </a:pPr>
            <a:r>
              <a:rPr lang="fr-BE" dirty="0"/>
              <a:t>Déclencheurs réagissant aux événements système</a:t>
            </a:r>
          </a:p>
        </p:txBody>
      </p:sp>
      <p:sp>
        <p:nvSpPr>
          <p:cNvPr id="5" name="Espace réservé du pied de page 4"/>
          <p:cNvSpPr>
            <a:spLocks noGrp="1"/>
          </p:cNvSpPr>
          <p:nvPr>
            <p:ph type="ftr" sz="quarter" idx="11"/>
          </p:nvPr>
        </p:nvSpPr>
        <p:spPr/>
        <p:txBody>
          <a:bodyPr/>
          <a:lstStyle/>
          <a:p>
            <a:r>
              <a:rPr lang="fr-BE" dirty="0"/>
              <a:t>SGBD – PL/SQL – Chapitre 10 : Les déclencheurs</a:t>
            </a:r>
          </a:p>
        </p:txBody>
      </p:sp>
    </p:spTree>
    <p:extLst>
      <p:ext uri="{BB962C8B-B14F-4D97-AF65-F5344CB8AC3E}">
        <p14:creationId xmlns:p14="http://schemas.microsoft.com/office/powerpoint/2010/main" val="25537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nodeType="withEffect">
                                  <p:stCondLst>
                                    <p:cond delay="0"/>
                                  </p:stCondLst>
                                  <p:childTnLst>
                                    <p:animClr clrSpc="rgb" dir="cw">
                                      <p:cBhvr override="childStyle">
                                        <p:cTn id="6" dur="500" fill="hold"/>
                                        <p:tgtEl>
                                          <p:spTgt spid="3">
                                            <p:txEl>
                                              <p:pRg st="0" end="0"/>
                                            </p:txEl>
                                          </p:spTgt>
                                        </p:tgtEl>
                                        <p:attrNameLst>
                                          <p:attrName>style.color</p:attrName>
                                        </p:attrNameLst>
                                      </p:cBhvr>
                                      <p:to>
                                        <a:srgbClr val="74A50F"/>
                                      </p:to>
                                    </p:animClr>
                                    <p:animClr clrSpc="rgb" dir="cw">
                                      <p:cBhvr>
                                        <p:cTn id="7" dur="500" fill="hold"/>
                                        <p:tgtEl>
                                          <p:spTgt spid="3">
                                            <p:txEl>
                                              <p:pRg st="0" end="0"/>
                                            </p:txEl>
                                          </p:spTgt>
                                        </p:tgtEl>
                                        <p:attrNameLst>
                                          <p:attrName>fillcolor</p:attrName>
                                        </p:attrNameLst>
                                      </p:cBhvr>
                                      <p:to>
                                        <a:srgbClr val="74A50F"/>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1. Introduction</a:t>
            </a:r>
          </a:p>
        </p:txBody>
      </p:sp>
      <p:sp>
        <p:nvSpPr>
          <p:cNvPr id="3" name="Espace réservé du contenu 2"/>
          <p:cNvSpPr>
            <a:spLocks noGrp="1"/>
          </p:cNvSpPr>
          <p:nvPr>
            <p:ph idx="1"/>
          </p:nvPr>
        </p:nvSpPr>
        <p:spPr/>
        <p:txBody>
          <a:bodyPr anchor="ctr">
            <a:normAutofit/>
          </a:bodyPr>
          <a:lstStyle/>
          <a:p>
            <a:pPr indent="-342900">
              <a:buFont typeface="Wingdings" panose="05000000000000000000" pitchFamily="2" charset="2"/>
              <a:buChar char="Ø"/>
            </a:pPr>
            <a:r>
              <a:rPr lang="fr-BE" dirty="0"/>
              <a:t>Un déclencheur (trigger) permet de définir un ensemble d'actions qui sont déclenchées automatiquement par le SGBD lorsque certains phénomènes se produisent.</a:t>
            </a:r>
          </a:p>
          <a:p>
            <a:pPr indent="-342900">
              <a:buFont typeface="Wingdings" panose="05000000000000000000" pitchFamily="2" charset="2"/>
              <a:buChar char="Ø"/>
            </a:pPr>
            <a:r>
              <a:rPr lang="fr-BE" dirty="0"/>
              <a:t>Les actions sont enregistrées dans la base et non plus dans les programmes d'application.</a:t>
            </a:r>
          </a:p>
          <a:p>
            <a:pPr indent="-342900">
              <a:buFont typeface="Wingdings" panose="05000000000000000000" pitchFamily="2" charset="2"/>
              <a:buChar char="Ø"/>
            </a:pPr>
            <a:r>
              <a:rPr lang="fr-BE" dirty="0"/>
              <a:t>Cette notion n'est pas spécifiée dans SQL2, elle le sera dans SQL3.</a:t>
            </a:r>
          </a:p>
        </p:txBody>
      </p:sp>
      <p:sp>
        <p:nvSpPr>
          <p:cNvPr id="5" name="Espace réservé du pied de page 4"/>
          <p:cNvSpPr>
            <a:spLocks noGrp="1"/>
          </p:cNvSpPr>
          <p:nvPr>
            <p:ph type="ftr" sz="quarter" idx="11"/>
          </p:nvPr>
        </p:nvSpPr>
        <p:spPr/>
        <p:txBody>
          <a:bodyPr/>
          <a:lstStyle/>
          <a:p>
            <a:r>
              <a:rPr lang="fr-BE" dirty="0"/>
              <a:t>SGBD – PL/SQL – Chapitre 10 : Les déclencheurs / 1. Introduction</a:t>
            </a:r>
          </a:p>
        </p:txBody>
      </p:sp>
    </p:spTree>
    <p:extLst>
      <p:ext uri="{BB962C8B-B14F-4D97-AF65-F5344CB8AC3E}">
        <p14:creationId xmlns:p14="http://schemas.microsoft.com/office/powerpoint/2010/main" val="589134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1. Introduction</a:t>
            </a:r>
          </a:p>
        </p:txBody>
      </p:sp>
      <p:sp>
        <p:nvSpPr>
          <p:cNvPr id="3" name="Espace réservé du contenu 2"/>
          <p:cNvSpPr>
            <a:spLocks noGrp="1"/>
          </p:cNvSpPr>
          <p:nvPr>
            <p:ph idx="1"/>
          </p:nvPr>
        </p:nvSpPr>
        <p:spPr>
          <a:xfrm>
            <a:off x="1043491" y="2051999"/>
            <a:ext cx="7020000" cy="4285006"/>
          </a:xfrm>
        </p:spPr>
        <p:txBody>
          <a:bodyPr anchor="t">
            <a:normAutofit/>
          </a:bodyPr>
          <a:lstStyle/>
          <a:p>
            <a:pPr marL="0" indent="0">
              <a:buNone/>
            </a:pPr>
            <a:r>
              <a:rPr lang="fr-BE" dirty="0"/>
              <a:t>Les déclencheurs permettent de définir des contraintes dynamiques, ils peuvent être utilisés pour : </a:t>
            </a:r>
          </a:p>
          <a:p>
            <a:pPr indent="-342900">
              <a:buFont typeface="Wingdings" panose="05000000000000000000" pitchFamily="2" charset="2"/>
              <a:buChar char="Ø"/>
            </a:pPr>
            <a:r>
              <a:rPr lang="fr-BE" dirty="0"/>
              <a:t>Générer automatiquement une valeur de clé primaire,</a:t>
            </a:r>
          </a:p>
          <a:p>
            <a:pPr indent="-342900">
              <a:buFont typeface="Wingdings" panose="05000000000000000000" pitchFamily="2" charset="2"/>
              <a:buChar char="Ø"/>
            </a:pPr>
            <a:r>
              <a:rPr lang="fr-BE" dirty="0"/>
              <a:t>Résoudre le problème des mises à jour en cascade</a:t>
            </a:r>
          </a:p>
          <a:p>
            <a:pPr indent="-342900">
              <a:buFont typeface="Wingdings" panose="05000000000000000000" pitchFamily="2" charset="2"/>
              <a:buChar char="Ø"/>
            </a:pPr>
            <a:r>
              <a:rPr lang="fr-BE" dirty="0"/>
              <a:t>Enregistrer les accès à une table</a:t>
            </a:r>
          </a:p>
          <a:p>
            <a:pPr indent="-342900">
              <a:buFont typeface="Wingdings" panose="05000000000000000000" pitchFamily="2" charset="2"/>
              <a:buChar char="Ø"/>
            </a:pPr>
            <a:r>
              <a:rPr lang="fr-BE" dirty="0"/>
              <a:t>Gérer automatiquement la redondance</a:t>
            </a:r>
          </a:p>
          <a:p>
            <a:pPr indent="-342900">
              <a:buFont typeface="Wingdings" panose="05000000000000000000" pitchFamily="2" charset="2"/>
              <a:buChar char="Ø"/>
            </a:pPr>
            <a:r>
              <a:rPr lang="fr-BE" dirty="0"/>
              <a:t>Empêcher la modification par des personnes non autorisées (dans le domaine de la confidentialité)</a:t>
            </a:r>
          </a:p>
          <a:p>
            <a:pPr indent="-342900">
              <a:buFont typeface="Wingdings" panose="05000000000000000000" pitchFamily="2" charset="2"/>
              <a:buChar char="Ø"/>
            </a:pPr>
            <a:r>
              <a:rPr lang="fr-BE" dirty="0"/>
              <a:t>Mettre en œuvre des règles de fonctionnement plus complexes</a:t>
            </a:r>
          </a:p>
          <a:p>
            <a:pPr indent="-342900">
              <a:buFont typeface="Wingdings" panose="05000000000000000000" pitchFamily="2" charset="2"/>
              <a:buChar char="Ø"/>
            </a:pPr>
            <a:endParaRPr lang="fr-BE" dirty="0"/>
          </a:p>
          <a:p>
            <a:pPr indent="-342900">
              <a:buFont typeface="Wingdings" panose="05000000000000000000" pitchFamily="2" charset="2"/>
              <a:buChar char="Ø"/>
            </a:pPr>
            <a:endParaRPr lang="fr-BE" dirty="0"/>
          </a:p>
          <a:p>
            <a:pPr marL="0" indent="0">
              <a:buNone/>
            </a:pPr>
            <a:endParaRPr lang="fr-BE" dirty="0"/>
          </a:p>
          <a:p>
            <a:pPr marL="0" indent="0">
              <a:buNone/>
            </a:pPr>
            <a:endParaRPr lang="fr-BE" dirty="0"/>
          </a:p>
        </p:txBody>
      </p:sp>
      <p:sp>
        <p:nvSpPr>
          <p:cNvPr id="5" name="Espace réservé du pied de page 4"/>
          <p:cNvSpPr>
            <a:spLocks noGrp="1"/>
          </p:cNvSpPr>
          <p:nvPr>
            <p:ph type="ftr" sz="quarter" idx="11"/>
          </p:nvPr>
        </p:nvSpPr>
        <p:spPr/>
        <p:txBody>
          <a:bodyPr/>
          <a:lstStyle/>
          <a:p>
            <a:r>
              <a:rPr lang="fr-BE" dirty="0"/>
              <a:t>SGBD – PL/SQL – Chapitre 10 : Les déclencheurs / 1. Introduction</a:t>
            </a:r>
          </a:p>
        </p:txBody>
      </p:sp>
    </p:spTree>
    <p:extLst>
      <p:ext uri="{BB962C8B-B14F-4D97-AF65-F5344CB8AC3E}">
        <p14:creationId xmlns:p14="http://schemas.microsoft.com/office/powerpoint/2010/main" val="2971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r"/>
            <a:r>
              <a:rPr lang="fr-BE" dirty="0"/>
              <a:t>Chapitre 10. Les déclencheurs </a:t>
            </a:r>
            <a:br>
              <a:rPr lang="fr-BE" dirty="0"/>
            </a:br>
            <a:r>
              <a:rPr lang="fr-BE" sz="3200" dirty="0"/>
              <a:t>1. Introduction</a:t>
            </a:r>
          </a:p>
        </p:txBody>
      </p:sp>
      <p:sp>
        <p:nvSpPr>
          <p:cNvPr id="3" name="Espace réservé du contenu 2"/>
          <p:cNvSpPr>
            <a:spLocks noGrp="1"/>
          </p:cNvSpPr>
          <p:nvPr>
            <p:ph idx="1"/>
          </p:nvPr>
        </p:nvSpPr>
        <p:spPr>
          <a:xfrm>
            <a:off x="1043490" y="2051999"/>
            <a:ext cx="7558249" cy="4412596"/>
          </a:xfrm>
        </p:spPr>
        <p:txBody>
          <a:bodyPr anchor="ctr">
            <a:normAutofit/>
          </a:bodyPr>
          <a:lstStyle/>
          <a:p>
            <a:pPr indent="-342900">
              <a:buFont typeface="Wingdings" panose="05000000000000000000" pitchFamily="2" charset="2"/>
              <a:buChar char="Ø"/>
            </a:pPr>
            <a:r>
              <a:rPr lang="fr-BE" dirty="0"/>
              <a:t>Les déclencheurs permettent de réaliser des opérations sophistiquées car ils constituent un bloc PL/SQL</a:t>
            </a:r>
          </a:p>
          <a:p>
            <a:pPr indent="-342900">
              <a:buFont typeface="Wingdings" panose="05000000000000000000" pitchFamily="2" charset="2"/>
              <a:buChar char="Ø"/>
            </a:pPr>
            <a:r>
              <a:rPr lang="fr-BE" dirty="0"/>
              <a:t>Depuis Oracle</a:t>
            </a:r>
            <a:r>
              <a:rPr lang="fr-BE" i="1" dirty="0"/>
              <a:t>8i</a:t>
            </a:r>
            <a:r>
              <a:rPr lang="fr-BE" dirty="0"/>
              <a:t>, il est possible de définir des déclencheurs s'activant suite à des commandes du LDD ou à certains événements systèmes</a:t>
            </a:r>
          </a:p>
          <a:p>
            <a:pPr indent="-342900">
              <a:buFont typeface="Wingdings" panose="05000000000000000000" pitchFamily="2" charset="2"/>
              <a:buChar char="Ø"/>
            </a:pPr>
            <a:r>
              <a:rPr lang="fr-BE" dirty="0"/>
              <a:t>Il existe 12 types de déclencheurs sensibles aux commandes LMD en fonction de l'instruction déclenchante (ajout, suppression, modification), du niveau du déclencheur (ligne ou table) et du moment du déclenchement (avant ou après)</a:t>
            </a:r>
          </a:p>
        </p:txBody>
      </p:sp>
      <p:sp>
        <p:nvSpPr>
          <p:cNvPr id="5" name="Espace réservé du pied de page 4"/>
          <p:cNvSpPr>
            <a:spLocks noGrp="1"/>
          </p:cNvSpPr>
          <p:nvPr>
            <p:ph type="ftr" sz="quarter" idx="11"/>
          </p:nvPr>
        </p:nvSpPr>
        <p:spPr/>
        <p:txBody>
          <a:bodyPr/>
          <a:lstStyle/>
          <a:p>
            <a:r>
              <a:rPr lang="fr-BE" dirty="0"/>
              <a:t>SGBD – PL/SQL – Chapitre 10 : Les déclencheurs / 1. Introduction</a:t>
            </a:r>
          </a:p>
        </p:txBody>
      </p:sp>
    </p:spTree>
    <p:extLst>
      <p:ext uri="{BB962C8B-B14F-4D97-AF65-F5344CB8AC3E}">
        <p14:creationId xmlns:p14="http://schemas.microsoft.com/office/powerpoint/2010/main" val="1832957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834" y="720000"/>
            <a:ext cx="8218966" cy="1143000"/>
          </a:xfrm>
        </p:spPr>
        <p:txBody>
          <a:bodyPr>
            <a:noAutofit/>
          </a:bodyPr>
          <a:lstStyle/>
          <a:p>
            <a:pPr algn="ctr"/>
            <a:r>
              <a:rPr lang="fr-BE" sz="3600" dirty="0"/>
              <a:t>Chapitre 10. Les déclencheurs</a:t>
            </a:r>
          </a:p>
        </p:txBody>
      </p:sp>
      <p:sp>
        <p:nvSpPr>
          <p:cNvPr id="3" name="Espace réservé du contenu 2"/>
          <p:cNvSpPr>
            <a:spLocks noGrp="1"/>
          </p:cNvSpPr>
          <p:nvPr>
            <p:ph idx="1"/>
          </p:nvPr>
        </p:nvSpPr>
        <p:spPr/>
        <p:txBody>
          <a:bodyPr anchor="ctr">
            <a:normAutofit/>
          </a:bodyPr>
          <a:lstStyle/>
          <a:p>
            <a:pPr marL="514350" indent="-514350">
              <a:buFont typeface="+mj-lt"/>
              <a:buAutoNum type="arabicPeriod"/>
            </a:pPr>
            <a:r>
              <a:rPr lang="fr-BE" dirty="0"/>
              <a:t>Introduction</a:t>
            </a:r>
          </a:p>
          <a:p>
            <a:pPr marL="514350" indent="-514350">
              <a:buFont typeface="+mj-lt"/>
              <a:buAutoNum type="arabicPeriod"/>
            </a:pPr>
            <a:r>
              <a:rPr lang="fr-BE" dirty="0"/>
              <a:t>Déclencheurs réagissant aux instructions LMD</a:t>
            </a:r>
          </a:p>
          <a:p>
            <a:pPr marL="514350" indent="-514350">
              <a:buFont typeface="+mj-lt"/>
              <a:buAutoNum type="arabicPeriod"/>
            </a:pPr>
            <a:r>
              <a:rPr lang="fr-BE" dirty="0"/>
              <a:t>Contourner les tables mutantes</a:t>
            </a:r>
          </a:p>
          <a:p>
            <a:pPr marL="514350" indent="-514350">
              <a:buFont typeface="+mj-lt"/>
              <a:buAutoNum type="arabicPeriod"/>
            </a:pPr>
            <a:r>
              <a:rPr lang="fr-BE" dirty="0"/>
              <a:t>Déclencheurs </a:t>
            </a:r>
            <a:r>
              <a:rPr lang="fr-BE" dirty="0" err="1"/>
              <a:t>instead</a:t>
            </a:r>
            <a:r>
              <a:rPr lang="fr-BE" dirty="0"/>
              <a:t> of</a:t>
            </a:r>
          </a:p>
          <a:p>
            <a:pPr marL="514350" indent="-514350">
              <a:buFont typeface="+mj-lt"/>
              <a:buAutoNum type="arabicPeriod"/>
            </a:pPr>
            <a:r>
              <a:rPr lang="fr-BE" dirty="0"/>
              <a:t>Déclencheurs réagissant aux instructions LDD</a:t>
            </a:r>
          </a:p>
          <a:p>
            <a:pPr marL="514350" indent="-514350">
              <a:buFont typeface="+mj-lt"/>
              <a:buAutoNum type="arabicPeriod"/>
            </a:pPr>
            <a:r>
              <a:rPr lang="fr-BE" dirty="0"/>
              <a:t>Déclencheurs réagissant aux événements système</a:t>
            </a:r>
          </a:p>
        </p:txBody>
      </p:sp>
      <p:sp>
        <p:nvSpPr>
          <p:cNvPr id="5" name="Espace réservé du pied de page 4"/>
          <p:cNvSpPr>
            <a:spLocks noGrp="1"/>
          </p:cNvSpPr>
          <p:nvPr>
            <p:ph type="ftr" sz="quarter" idx="11"/>
          </p:nvPr>
        </p:nvSpPr>
        <p:spPr/>
        <p:txBody>
          <a:bodyPr/>
          <a:lstStyle/>
          <a:p>
            <a:r>
              <a:rPr lang="fr-BE" dirty="0"/>
              <a:t>SGBD – PL/SQL – Chapitre 10 : Les déclencheurs</a:t>
            </a:r>
          </a:p>
        </p:txBody>
      </p:sp>
    </p:spTree>
    <p:extLst>
      <p:ext uri="{BB962C8B-B14F-4D97-AF65-F5344CB8AC3E}">
        <p14:creationId xmlns:p14="http://schemas.microsoft.com/office/powerpoint/2010/main" val="320194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withEffect">
                                  <p:stCondLst>
                                    <p:cond delay="0"/>
                                  </p:stCondLst>
                                  <p:childTnLst>
                                    <p:animClr clrSpc="rgb" dir="cw">
                                      <p:cBhvr override="childStyle">
                                        <p:cTn id="6" dur="500" fill="hold"/>
                                        <p:tgtEl>
                                          <p:spTgt spid="3">
                                            <p:txEl>
                                              <p:pRg st="1" end="1"/>
                                            </p:txEl>
                                          </p:spTgt>
                                        </p:tgtEl>
                                        <p:attrNameLst>
                                          <p:attrName>style.color</p:attrName>
                                        </p:attrNameLst>
                                      </p:cBhvr>
                                      <p:to>
                                        <a:srgbClr val="74A50F"/>
                                      </p:to>
                                    </p:animClr>
                                    <p:animClr clrSpc="rgb" dir="cw">
                                      <p:cBhvr>
                                        <p:cTn id="7" dur="500" fill="hold"/>
                                        <p:tgtEl>
                                          <p:spTgt spid="3">
                                            <p:txEl>
                                              <p:pRg st="1" end="1"/>
                                            </p:txEl>
                                          </p:spTgt>
                                        </p:tgtEl>
                                        <p:attrNameLst>
                                          <p:attrName>fillcolor</p:attrName>
                                        </p:attrNameLst>
                                      </p:cBhvr>
                                      <p:to>
                                        <a:srgbClr val="74A50F"/>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Georgia-Garamond">
      <a:majorFont>
        <a:latin typeface="Georgia"/>
        <a:ea typeface=""/>
        <a:cs typeface=""/>
      </a:majorFont>
      <a:minorFont>
        <a:latin typeface="Garamond"/>
        <a:ea typeface=""/>
        <a:cs typeface=""/>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Modèle Vert-Brun SGBD 2ème</Template>
  <TotalTime>65776</TotalTime>
  <Words>3605</Words>
  <Application>Microsoft Office PowerPoint</Application>
  <PresentationFormat>Affichage à l'écran (4:3)</PresentationFormat>
  <Paragraphs>582</Paragraphs>
  <Slides>43</Slides>
  <Notes>30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43</vt:i4>
      </vt:variant>
    </vt:vector>
  </HeadingPairs>
  <TitlesOfParts>
    <vt:vector size="52" baseType="lpstr">
      <vt:lpstr>Arial</vt:lpstr>
      <vt:lpstr>Calibri</vt:lpstr>
      <vt:lpstr>Courier New</vt:lpstr>
      <vt:lpstr>Garamond</vt:lpstr>
      <vt:lpstr>Georgia</vt:lpstr>
      <vt:lpstr>Verdana</vt:lpstr>
      <vt:lpstr>Wingdings</vt:lpstr>
      <vt:lpstr>Wingdings 2</vt:lpstr>
      <vt:lpstr>Austin</vt:lpstr>
      <vt:lpstr>Systèmes de Gestion de Bases de Données</vt:lpstr>
      <vt:lpstr>Aperçu du contenu du cours</vt:lpstr>
      <vt:lpstr>Aperçu du contenu du PL/SQL</vt:lpstr>
      <vt:lpstr>Chapitre 10.  Les déclencheurs</vt:lpstr>
      <vt:lpstr>Chapitre 10. Les déclencheurs</vt:lpstr>
      <vt:lpstr>Chapitre 10. Les déclencheurs  1. Introduction</vt:lpstr>
      <vt:lpstr>Chapitre 10. Les déclencheurs  1. Introduction</vt:lpstr>
      <vt:lpstr>Chapitre 10. Les déclencheurs  1. Introduction</vt:lpstr>
      <vt:lpstr>Chapitre 10. Les déclencheurs</vt:lpstr>
      <vt:lpstr>Chapitre 10. Les déclencheurs  2. Déclencheurs réagissant aux instructions LMD</vt:lpstr>
      <vt:lpstr>Chapitre 10. Les déclencheurs  2. Déclencheurs réagissant aux instructions LMD</vt:lpstr>
      <vt:lpstr>Chapitre 10. Les déclencheurs  2. Déclencheurs réagissant aux instructions LMD</vt:lpstr>
      <vt:lpstr>Chapitre 10. Les déclencheurs  2. Déclencheurs réagissant aux instructions LMD</vt:lpstr>
      <vt:lpstr>Chapitre 10. Les déclencheurs  2. Déclencheurs réagissant aux instructions LMD</vt:lpstr>
      <vt:lpstr>Chapitre 10. Les déclencheurs  2. Déclencheurs réagissant aux instructions LMD</vt:lpstr>
      <vt:lpstr>Chapitre 10. Les déclencheurs  2. Déclencheurs réagissant aux instructions LMD</vt:lpstr>
      <vt:lpstr>Chapitre 10. Les déclencheurs  2. Déclencheurs réagissant aux instructions LMD</vt:lpstr>
      <vt:lpstr>Chapitre 10. Les déclencheurs  2. Déclencheurs réagissant aux instructions LMD</vt:lpstr>
      <vt:lpstr>Chapitre 10. Les déclencheurs  2. Déclencheurs réagissant aux instructions LMD</vt:lpstr>
      <vt:lpstr>Chapitre 10. Les déclencheurs  2. Déclencheurs réagissant aux instructions LMD</vt:lpstr>
      <vt:lpstr>Chapitre 10. Les déclencheurs  2. Déclencheurs réagissant aux instructions LMD</vt:lpstr>
      <vt:lpstr>Chapitre 10. Les déclencheurs  2. Déclencheurs réagissant aux instructions LMD</vt:lpstr>
      <vt:lpstr>Chapitre 10. Les déclencheurs  2. Déclencheurs réagissant aux instructions LMD</vt:lpstr>
      <vt:lpstr>Chapitre 10. Les déclencheurs  2. Déclencheurs réagissant aux instructions LMD</vt:lpstr>
      <vt:lpstr>Chapitre 10. Les déclencheurs  2. Déclencheurs réagissant aux instructions LMD</vt:lpstr>
      <vt:lpstr>Chapitre 10. Les déclencheurs  2. Déclencheurs réagissant aux instructions LMD</vt:lpstr>
      <vt:lpstr>Chapitre 10. Les déclencheurs</vt:lpstr>
      <vt:lpstr>Chapitre 10. Les déclencheurs  3. Contourner les tables mutantes</vt:lpstr>
      <vt:lpstr>Chapitre 10. Les déclencheurs  3. Contourner les tables mutantes</vt:lpstr>
      <vt:lpstr>Chapitre 10. Les déclencheurs  3. Contourner les tables mutantes</vt:lpstr>
      <vt:lpstr>Chapitre 10. Les déclencheurs  3. Contourner les tables mutantes</vt:lpstr>
      <vt:lpstr>Chapitre 10. Les déclencheurs  3. Contourner les tables mutantes</vt:lpstr>
      <vt:lpstr>Chapitre 10. Les déclencheurs  3. Contourner les tables mutantes</vt:lpstr>
      <vt:lpstr>Chapitre 10. Les déclencheurs</vt:lpstr>
      <vt:lpstr>Chapitre 10. Les déclencheurs  4. Déclencheurs instead of</vt:lpstr>
      <vt:lpstr>Chapitre 10. Les déclencheurs</vt:lpstr>
      <vt:lpstr>Chapitre 10. Les déclencheurs  5. Déclencheurs réagissant aux instr. du LDD</vt:lpstr>
      <vt:lpstr>Chapitre 10. Les déclencheurs  5. Déclencheurs réagissant aux instr. du LDD</vt:lpstr>
      <vt:lpstr>Chapitre 10. Les déclencheurs</vt:lpstr>
      <vt:lpstr>Chapitre 10. Les déclencheurs  6. Déclencheurs réagissant aux événements syst</vt:lpstr>
      <vt:lpstr>Chapitre 10. Les déclencheurs  6. Déclencheurs réagissant aux événements syst</vt:lpstr>
      <vt:lpstr>Chapitre 10. Les déclencheurs  6. Déclencheurs réagissant aux événements syst</vt:lpstr>
      <vt:lpstr>Chapitre 10. Les déclencheurs  6. Déclencheurs réagissant aux événements syst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Systèmes de Gestion de Bases de Données</dc:title>
  <dc:creator>Vandenhove</dc:creator>
  <cp:lastModifiedBy>Anne LEONARD</cp:lastModifiedBy>
  <cp:revision>315</cp:revision>
  <dcterms:created xsi:type="dcterms:W3CDTF">2016-02-04T16:20:07Z</dcterms:created>
  <dcterms:modified xsi:type="dcterms:W3CDTF">2019-12-17T08:51:51Z</dcterms:modified>
</cp:coreProperties>
</file>