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258" r:id="rId4"/>
    <p:sldId id="271" r:id="rId5"/>
    <p:sldId id="272" r:id="rId6"/>
    <p:sldId id="289" r:id="rId7"/>
    <p:sldId id="296" r:id="rId8"/>
    <p:sldId id="288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97" r:id="rId20"/>
    <p:sldId id="298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60" r:id="rId40"/>
    <p:sldId id="331" r:id="rId41"/>
    <p:sldId id="333" r:id="rId42"/>
    <p:sldId id="361" r:id="rId43"/>
    <p:sldId id="332" r:id="rId44"/>
    <p:sldId id="334" r:id="rId45"/>
    <p:sldId id="362" r:id="rId46"/>
    <p:sldId id="335" r:id="rId47"/>
    <p:sldId id="336" r:id="rId48"/>
    <p:sldId id="337" r:id="rId49"/>
    <p:sldId id="338" r:id="rId50"/>
    <p:sldId id="363" r:id="rId51"/>
    <p:sldId id="299" r:id="rId52"/>
    <p:sldId id="300" r:id="rId53"/>
    <p:sldId id="355" r:id="rId54"/>
    <p:sldId id="356" r:id="rId55"/>
    <p:sldId id="357" r:id="rId56"/>
    <p:sldId id="358" r:id="rId57"/>
    <p:sldId id="359" r:id="rId58"/>
    <p:sldId id="301" r:id="rId59"/>
    <p:sldId id="302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64" r:id="rId77"/>
    <p:sldId id="371" r:id="rId78"/>
    <p:sldId id="365" r:id="rId79"/>
    <p:sldId id="366" r:id="rId80"/>
    <p:sldId id="367" r:id="rId81"/>
    <p:sldId id="368" r:id="rId82"/>
    <p:sldId id="369" r:id="rId83"/>
    <p:sldId id="370" r:id="rId8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187CCE"/>
    <a:srgbClr val="FF0066"/>
    <a:srgbClr val="FF6600"/>
    <a:srgbClr val="67ABF5"/>
    <a:srgbClr val="00CC66"/>
    <a:srgbClr val="61FFB0"/>
    <a:srgbClr val="00FE7F"/>
    <a:srgbClr val="01FF80"/>
    <a:srgbClr val="09F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80344" autoAdjust="0"/>
  </p:normalViewPr>
  <p:slideViewPr>
    <p:cSldViewPr snapToGrid="0">
      <p:cViewPr varScale="1">
        <p:scale>
          <a:sx n="57" d="100"/>
          <a:sy n="57" d="100"/>
        </p:scale>
        <p:origin x="2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LEONARD" userId="04799335a7e0b1be" providerId="LiveId" clId="{DC02CE65-8FF4-4DE2-9A04-C3EC328CD32E}"/>
    <pc:docChg chg="modSld">
      <pc:chgData name="Anne LEONARD" userId="04799335a7e0b1be" providerId="LiveId" clId="{DC02CE65-8FF4-4DE2-9A04-C3EC328CD32E}" dt="2019-11-18T19:25:31.322" v="110" actId="14100"/>
      <pc:docMkLst>
        <pc:docMk/>
      </pc:docMkLst>
      <pc:sldChg chg="modSp">
        <pc:chgData name="Anne LEONARD" userId="04799335a7e0b1be" providerId="LiveId" clId="{DC02CE65-8FF4-4DE2-9A04-C3EC328CD32E}" dt="2019-11-10T20:28:02.131" v="0" actId="255"/>
        <pc:sldMkLst>
          <pc:docMk/>
          <pc:sldMk cId="3711891288" sldId="305"/>
        </pc:sldMkLst>
        <pc:spChg chg="mod">
          <ac:chgData name="Anne LEONARD" userId="04799335a7e0b1be" providerId="LiveId" clId="{DC02CE65-8FF4-4DE2-9A04-C3EC328CD32E}" dt="2019-11-10T20:28:02.131" v="0" actId="255"/>
          <ac:spMkLst>
            <pc:docMk/>
            <pc:sldMk cId="3711891288" sldId="305"/>
            <ac:spMk id="3" creationId="{00000000-0000-0000-0000-000000000000}"/>
          </ac:spMkLst>
        </pc:spChg>
      </pc:sldChg>
      <pc:sldChg chg="modSp">
        <pc:chgData name="Anne LEONARD" userId="04799335a7e0b1be" providerId="LiveId" clId="{DC02CE65-8FF4-4DE2-9A04-C3EC328CD32E}" dt="2019-11-10T20:53:02.996" v="109" actId="255"/>
        <pc:sldMkLst>
          <pc:docMk/>
          <pc:sldMk cId="3844173802" sldId="348"/>
        </pc:sldMkLst>
        <pc:spChg chg="mod">
          <ac:chgData name="Anne LEONARD" userId="04799335a7e0b1be" providerId="LiveId" clId="{DC02CE65-8FF4-4DE2-9A04-C3EC328CD32E}" dt="2019-11-10T20:53:02.996" v="109" actId="255"/>
          <ac:spMkLst>
            <pc:docMk/>
            <pc:sldMk cId="3844173802" sldId="348"/>
            <ac:spMk id="3" creationId="{00000000-0000-0000-0000-000000000000}"/>
          </ac:spMkLst>
        </pc:spChg>
      </pc:sldChg>
      <pc:sldChg chg="modSp">
        <pc:chgData name="Anne LEONARD" userId="04799335a7e0b1be" providerId="LiveId" clId="{DC02CE65-8FF4-4DE2-9A04-C3EC328CD32E}" dt="2019-11-18T19:25:31.322" v="110" actId="14100"/>
        <pc:sldMkLst>
          <pc:docMk/>
          <pc:sldMk cId="1171506699" sldId="352"/>
        </pc:sldMkLst>
        <pc:spChg chg="mod">
          <ac:chgData name="Anne LEONARD" userId="04799335a7e0b1be" providerId="LiveId" clId="{DC02CE65-8FF4-4DE2-9A04-C3EC328CD32E}" dt="2019-11-18T19:25:31.322" v="110" actId="14100"/>
          <ac:spMkLst>
            <pc:docMk/>
            <pc:sldMk cId="1171506699" sldId="352"/>
            <ac:spMk id="3" creationId="{00000000-0000-0000-0000-000000000000}"/>
          </ac:spMkLst>
        </pc:spChg>
      </pc:sldChg>
      <pc:sldChg chg="modNotesTx">
        <pc:chgData name="Anne LEONARD" userId="04799335a7e0b1be" providerId="LiveId" clId="{DC02CE65-8FF4-4DE2-9A04-C3EC328CD32E}" dt="2019-11-10T20:42:30.693" v="108" actId="20577"/>
        <pc:sldMkLst>
          <pc:docMk/>
          <pc:sldMk cId="870258844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20-11-19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20-11-19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>
                <a:solidFill>
                  <a:srgbClr val="FF0000"/>
                </a:solidFill>
              </a:rPr>
              <a:t>NIVEAU PAR DEFAUT</a:t>
            </a:r>
            <a:r>
              <a:rPr lang="fr-BE" baseline="0" dirty="0">
                <a:solidFill>
                  <a:srgbClr val="FF0000"/>
                </a:solidFill>
              </a:rPr>
              <a:t> D'ORACLE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NIVEAU PAR DEFAUT</a:t>
            </a:r>
            <a:r>
              <a:rPr lang="fr-BE" baseline="0"/>
              <a:t> D'ORACLE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Serializable</a:t>
            </a:r>
            <a:r>
              <a:rPr lang="fr-BE" dirty="0"/>
              <a:t> est le niveau</a:t>
            </a:r>
            <a:r>
              <a:rPr lang="fr-BE" baseline="0" dirty="0"/>
              <a:t> recommandé par la norme</a:t>
            </a:r>
          </a:p>
          <a:p>
            <a:r>
              <a:rPr lang="fr-BE" baseline="0" dirty="0"/>
              <a:t>Cependant, ce niveau est fort restrictif : individuellement, chacun son tour !!!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Une transaction est donc un bloc d'instructions : on les</a:t>
            </a:r>
            <a:r>
              <a:rPr lang="fr-BE" baseline="0" dirty="0"/>
              <a:t> exécute toutes ou aucune, ou plus précisément on les valide toutes ou aucune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938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Read </a:t>
            </a:r>
            <a:r>
              <a:rPr lang="fr-BE" dirty="0" err="1"/>
              <a:t>Committed</a:t>
            </a:r>
            <a:r>
              <a:rPr lang="fr-BE" dirty="0"/>
              <a:t> : en rouge car niveau d'isolation par défaut d'Oracle !!!  ATTENTION, HYPER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Ne peut pas être exécutée s'il y a une transaction en cours</a:t>
            </a:r>
          </a:p>
          <a:p>
            <a:r>
              <a:rPr lang="fr-BE" dirty="0"/>
              <a:t>NE démarre PAS une transaction</a:t>
            </a:r>
          </a:p>
          <a:p>
            <a:endParaRPr lang="fr-BE" dirty="0"/>
          </a:p>
          <a:p>
            <a:r>
              <a:rPr lang="fr-BE" dirty="0" err="1"/>
              <a:t>Serializable</a:t>
            </a:r>
            <a:r>
              <a:rPr lang="fr-BE" dirty="0"/>
              <a:t> : niveau par défaut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596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norme SQL2</a:t>
            </a:r>
            <a:r>
              <a:rPr lang="fr-BE" baseline="0" dirty="0"/>
              <a:t> précise également que si un SGDB offre un niveau d'isolation autre que </a:t>
            </a:r>
            <a:r>
              <a:rPr lang="fr-BE" baseline="0" dirty="0" err="1"/>
              <a:t>sérialisable</a:t>
            </a:r>
            <a:r>
              <a:rPr lang="fr-BE" baseline="0" dirty="0"/>
              <a:t> (le seul à être cohérent), </a:t>
            </a:r>
          </a:p>
          <a:p>
            <a:r>
              <a:rPr lang="fr-BE" baseline="0" dirty="0"/>
              <a:t>il doit fournir des commandes de contrôle explicite de la concurrence (pose de verrous) afin qu'il soit possible de développer des applications cohérentes.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596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plus d'infos, voir notes de cours.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596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Lecture</a:t>
            </a:r>
            <a:r>
              <a:rPr lang="fr-BE" baseline="0" dirty="0"/>
              <a:t> non reproductible =&gt; niveau par défaut d'Oracle : </a:t>
            </a:r>
            <a:r>
              <a:rPr lang="fr-BE" baseline="0" dirty="0" err="1"/>
              <a:t>read</a:t>
            </a:r>
            <a:r>
              <a:rPr lang="fr-BE" baseline="0" dirty="0"/>
              <a:t> </a:t>
            </a:r>
            <a:r>
              <a:rPr lang="fr-BE" baseline="0" dirty="0" err="1"/>
              <a:t>committed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6600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passer au niveau "</a:t>
            </a:r>
            <a:r>
              <a:rPr lang="fr-BE" dirty="0" err="1"/>
              <a:t>repeatable</a:t>
            </a:r>
            <a:r>
              <a:rPr lang="fr-BE" dirty="0"/>
              <a:t> </a:t>
            </a:r>
            <a:r>
              <a:rPr lang="fr-BE" dirty="0" err="1"/>
              <a:t>read</a:t>
            </a:r>
            <a:r>
              <a:rPr lang="fr-BE" dirty="0"/>
              <a:t>", utiliser</a:t>
            </a:r>
            <a:r>
              <a:rPr lang="fr-BE" baseline="0" dirty="0"/>
              <a:t> la commande "SET TRANSACTION READ ONLY"</a:t>
            </a:r>
          </a:p>
          <a:p>
            <a:r>
              <a:rPr lang="fr-BE" baseline="0" dirty="0"/>
              <a:t>Cette instruction ne peut être utilisée qu'avant de commencer une transaction : si une transaction est en cours, cela ne peut fonctionner !</a:t>
            </a:r>
          </a:p>
          <a:p>
            <a:endParaRPr lang="fr-BE" baseline="0" dirty="0"/>
          </a:p>
          <a:p>
            <a:r>
              <a:rPr lang="fr-BE" baseline="0" dirty="0"/>
              <a:t>Ce type d'exercice peut apparaître dans une interrogation =&gt; il faut pouvoir donner la valeur qui sera récupérée dans la base par le SELECT =&gt; faire attention s'il y a un commit ou non …   </a:t>
            </a:r>
          </a:p>
          <a:p>
            <a:r>
              <a:rPr lang="fr-BE" baseline="0" dirty="0"/>
              <a:t>Il faut pouvoir dire quel niveau d'isolation cela illustre, </a:t>
            </a:r>
            <a:r>
              <a:rPr lang="fr-BE" baseline="0" dirty="0" err="1"/>
              <a:t>etc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2660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Dès que l'on commence un update, on a un verrou long</a:t>
            </a:r>
            <a:r>
              <a:rPr lang="fr-BE" baseline="0" dirty="0"/>
              <a:t> =&gt; jusqu'à la fin de la transaction : COMMIT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6156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2596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fr-B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T1 modifie le </a:t>
            </a:r>
            <a:r>
              <a:rPr lang="fr-B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fr-B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3, entraînant la pose d'un verrou en écriture sur ce </a:t>
            </a:r>
            <a:r>
              <a:rPr lang="fr-B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fr-B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B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t3</a:t>
            </a:r>
            <a:r>
              <a:rPr lang="fr-B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T2 veut, à son tour, modifier ce même </a:t>
            </a:r>
            <a:r>
              <a:rPr lang="fr-B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fr-B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T2 est placée en attente. </a:t>
            </a:r>
          </a:p>
          <a:p>
            <a:r>
              <a:rPr lang="fr-B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fr-B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 transaction T1 libère les verrous et T2 est donc débloquée. Mais, à ce moment, T2 reçoit le code d'erreur ora-081177 indiquant qu'Oracle a détecté des données modifiées par une autre transaction depuis le début de la transaction </a:t>
            </a:r>
            <a:r>
              <a:rPr lang="fr-B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sérialisable</a:t>
            </a:r>
            <a:r>
              <a:rPr lang="fr-B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T2.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met le verrou explicitement.</a:t>
            </a:r>
            <a:r>
              <a:rPr lang="fr-BE" baseline="0" dirty="0"/>
              <a:t>  On met ce genre de verrou lorsque l'on lit un </a:t>
            </a:r>
            <a:r>
              <a:rPr lang="fr-BE" baseline="0" dirty="0" err="1"/>
              <a:t>tuple</a:t>
            </a:r>
            <a:r>
              <a:rPr lang="fr-BE" baseline="0" dirty="0"/>
              <a:t> et que l'on sait qu'on va le modifier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on a une panne entre les 2 update, on ne veut pas perdre</a:t>
            </a:r>
            <a:r>
              <a:rPr lang="fr-BE" baseline="0" dirty="0"/>
              <a:t> le montant S =&gt; les 2 opérations doivent obligatoirement être réalisées toutes les deux ou aucune …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58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T2 on veut lire un </a:t>
            </a:r>
            <a:r>
              <a:rPr lang="fr-BE" dirty="0" err="1"/>
              <a:t>tuple</a:t>
            </a:r>
            <a:r>
              <a:rPr lang="fr-BE" dirty="0"/>
              <a:t> pour le modifier =&gt; on met le verrou de manière explicite =&gt; s'il est déjà bloqué en écriture, on devra attendre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Ici, on ne souhaite pas attendre =&gt; code d'erreur non nommé =&gt; -54 : à retenir 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Phénomène de la tasse de café : le verrou est mis pdt</a:t>
            </a:r>
            <a:r>
              <a:rPr lang="fr-BE" baseline="0" dirty="0"/>
              <a:t> toute la durée de la pause café</a:t>
            </a:r>
          </a:p>
          <a:p>
            <a:r>
              <a:rPr lang="fr-BE" baseline="0" dirty="0"/>
              <a:t>Au niveau de l'encodage, il y a intervention humaine =&gt; forcément, cela va durer trop longtemps =&gt; autre </a:t>
            </a:r>
            <a:r>
              <a:rPr lang="fr-BE" baseline="0" dirty="0" err="1"/>
              <a:t>soluion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80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ressource est occupée (-54).  </a:t>
            </a:r>
          </a:p>
          <a:p>
            <a:pPr lvl="0"/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toutes les personnes qui accèdent à la BD programment bien, le blocage ne devrait pas durer trop longtemps.  On va donc faire un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(DBMS_LOCK.SLEEP(n)) (ce n'est pas obligatoire de faire comme cela évidemment, c'est seulement ce que l'on demande au niveau du laboratoire !!</a:t>
            </a:r>
          </a:p>
          <a:p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Attention, pour pouvoir utiliser DBMS_LOCK.SLEEP, il faut que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lSYS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donne le privilège EXECUTE sur le package DBMS_LOCK (voir page 8 du cahier de laboratoire !!!)</a:t>
            </a:r>
          </a:p>
          <a:p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avoir attendu, on réessaie d'accéder à la ressource.  On réessaiera un maximum de 3 fois</a:t>
            </a:r>
          </a:p>
          <a:p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qu'il faudra pouvoir tester ce ressource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ouvrant 2 connexions sur la bd et en mettant un verrou avant d'accéder au modifier.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81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82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Les techniques permettant la mise en œuvre d'algorithmes</a:t>
            </a:r>
            <a:r>
              <a:rPr lang="fr-BE" baseline="0" dirty="0"/>
              <a:t> de reprise après panne reposent pour la plupart sur l'utilisation de journaux.</a:t>
            </a:r>
          </a:p>
          <a:p>
            <a:r>
              <a:rPr lang="fr-BE" baseline="0" dirty="0"/>
              <a:t>Hors du cadre de ce cours.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7395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comparer l'ancien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courant.  </a:t>
            </a:r>
          </a:p>
          <a:p>
            <a:pPr lvl="0"/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Attention, on ne peut pas comparer une variable de type ROWTYPE à une autre : il faut comparer colonne par colonne.  Attention, dans ce cas, il faut faire attention au fait que dans la colonne concernée, un des 2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n'ait pas de valeur =&gt; penser au COALESCE !!!  Ne pas abuser de cette fonction cependant : si on a une contrainte sur une colonne qui ne peut être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les 2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sont différents =&gt; ne pas oublier de libérer l'enregistrement, de lever le verrou.  Si les 2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sont équivalent =&gt; on peut faire l'update avant de libérer la ressource !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83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1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Lecture impropre = données salies = données non confirmées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660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</a:t>
            </a:r>
            <a:r>
              <a:rPr lang="fr-BE" baseline="0" dirty="0"/>
              <a:t> les verrous longs, il faut essayer de faire des transactions les plus courtes possibles pour bloquer le moins longtemps possible les autres utilisateurs de la base.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518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Connaître les noms des niveau d'isolation, pas seulement</a:t>
            </a:r>
            <a:r>
              <a:rPr lang="fr-BE" baseline="0" dirty="0"/>
              <a:t> les numéros …</a:t>
            </a:r>
          </a:p>
          <a:p>
            <a:r>
              <a:rPr lang="fr-BE" baseline="0" dirty="0"/>
              <a:t>Pouvoir décrire les niveaux d'isolation est également très important =&gt; </a:t>
            </a:r>
            <a:r>
              <a:rPr lang="fr-BE" baseline="0" dirty="0" err="1"/>
              <a:t>dias</a:t>
            </a:r>
            <a:r>
              <a:rPr lang="fr-BE" baseline="0" dirty="0"/>
              <a:t> suivantes !!!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72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Gérer des données non</a:t>
            </a:r>
            <a:r>
              <a:rPr lang="fr-BE" baseline="0" dirty="0"/>
              <a:t> confirmées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543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20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>
                <a:solidFill>
                  <a:srgbClr val="776627"/>
                </a:solidFill>
              </a:rPr>
              <a:t>ème</a:t>
            </a:r>
            <a:r>
              <a:rPr lang="fr-BE" sz="1600" dirty="0">
                <a:solidFill>
                  <a:srgbClr val="776627"/>
                </a:solidFill>
              </a:rPr>
              <a:t> Informatique et système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>
                <a:solidFill>
                  <a:schemeClr val="bg1"/>
                </a:solidFill>
              </a:rPr>
              <a:t> / 83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Systèmes de Gestion de Bases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/>
              <a:t>A. Léonard</a:t>
            </a:r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Une transaction peut-être constituée d'un ensemble d'actions.  Les actions sont des unités de traitement indivisibles.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Une des grandes propriétés des transactions est l'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atomicité</a:t>
            </a:r>
            <a:r>
              <a:rPr lang="fr-BE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306285" y="4015203"/>
            <a:ext cx="6982691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h="101600"/>
          </a:sp3d>
        </p:spPr>
        <p:txBody>
          <a:bodyPr wrap="square" rtlCol="0">
            <a:spAutoFit/>
          </a:bodyPr>
          <a:lstStyle/>
          <a:p>
            <a:r>
              <a:rPr lang="fr-BE" sz="2400" dirty="0"/>
              <a:t>Le terme 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atomicité </a:t>
            </a:r>
            <a:r>
              <a:rPr lang="fr-BE" sz="2400" dirty="0"/>
              <a:t>signifie qu'une transaction doit être traitée comme une seule opération.  </a:t>
            </a:r>
          </a:p>
          <a:p>
            <a:r>
              <a:rPr lang="fr-BE" sz="2400" dirty="0"/>
              <a:t>Autrement dit, le gestionnaire des transactions doit assurer que 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toutes</a:t>
            </a:r>
            <a:r>
              <a:rPr lang="fr-BE" sz="2400" dirty="0"/>
              <a:t> les actions de la transaction sont exécutées, ou bien qu'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aucune</a:t>
            </a:r>
            <a:r>
              <a:rPr lang="fr-BE" sz="2400" dirty="0"/>
              <a:t> ne l'est.</a:t>
            </a:r>
          </a:p>
        </p:txBody>
      </p:sp>
    </p:spTree>
    <p:extLst>
      <p:ext uri="{BB962C8B-B14F-4D97-AF65-F5344CB8AC3E}">
        <p14:creationId xmlns:p14="http://schemas.microsoft.com/office/powerpoint/2010/main" val="247275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Si l'exécution d'une transaction est interrompue à cause d'une panne, le SGBD doit être capable de décider des actions à entreprendre après la réparation.  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Il peut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Compléter</a:t>
            </a:r>
            <a:r>
              <a:rPr lang="fr-BE" sz="2400" dirty="0">
                <a:cs typeface="Courier New" panose="02070309020205020404" pitchFamily="49" charset="0"/>
              </a:rPr>
              <a:t> la transaction en exécutant les actions restantes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Défaire</a:t>
            </a:r>
            <a:r>
              <a:rPr lang="fr-BE" sz="2400" dirty="0">
                <a:cs typeface="Courier New" panose="02070309020205020404" pitchFamily="49" charset="0"/>
              </a:rPr>
              <a:t> les actions qui avaient été exécutées avant la panne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</p:spTree>
    <p:extLst>
      <p:ext uri="{BB962C8B-B14F-4D97-AF65-F5344CB8AC3E}">
        <p14:creationId xmlns:p14="http://schemas.microsoft.com/office/powerpoint/2010/main" val="371189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Pour permettre au SGBD d'assurer l'atomicité des transactions, nous devons définir les actions qui indiquent le début et la fin d'une transaction.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Le début d'une transaction, noté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début</a:t>
            </a:r>
            <a:r>
              <a:rPr lang="fr-BE" dirty="0">
                <a:cs typeface="Courier New" panose="02070309020205020404" pitchFamily="49" charset="0"/>
              </a:rPr>
              <a:t>, indique au SGBD de démarrer une nouvelle transaction.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Une transaction peut se terminer par l'action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valider</a:t>
            </a:r>
            <a:r>
              <a:rPr lang="fr-BE" dirty="0">
                <a:cs typeface="Courier New" panose="02070309020205020404" pitchFamily="49" charset="0"/>
              </a:rPr>
              <a:t> ou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annuler</a:t>
            </a:r>
            <a:r>
              <a:rPr lang="fr-BE" dirty="0">
                <a:cs typeface="Courier New" panose="02070309020205020404" pitchFamily="49" charset="0"/>
              </a:rPr>
              <a:t> dont les effets sur la base sont évidemment opposés.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</p:spTree>
    <p:extLst>
      <p:ext uri="{BB962C8B-B14F-4D97-AF65-F5344CB8AC3E}">
        <p14:creationId xmlns:p14="http://schemas.microsoft.com/office/powerpoint/2010/main" val="340650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Trois issues sont possibles pour une transaction : 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Une vie sans histoire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Un arrêt interne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Un arrêt externe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</p:spTree>
    <p:extLst>
      <p:ext uri="{BB962C8B-B14F-4D97-AF65-F5344CB8AC3E}">
        <p14:creationId xmlns:p14="http://schemas.microsoft.com/office/powerpoint/2010/main" val="321811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Trois issues sont possibles pour une transaction : 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Une vie sans histoire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Un arrêt interne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Un arrêt externe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978927" y="3028681"/>
            <a:ext cx="6678184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2000" dirty="0"/>
              <a:t>La transaction T effectue successivement toutes ses actions lire et/ou écrire et exécute l'action valider.</a:t>
            </a:r>
          </a:p>
          <a:p>
            <a:r>
              <a:rPr lang="fr-BE" sz="2000" dirty="0"/>
              <a:t>T a atteint son point de confirmation.  Il s'agit d'un point de non-retour à partir duquel toutes les modifications faites sur la base par T sont considérées comme irrémédiablement faites.</a:t>
            </a:r>
          </a:p>
        </p:txBody>
      </p:sp>
    </p:spTree>
    <p:extLst>
      <p:ext uri="{BB962C8B-B14F-4D97-AF65-F5344CB8AC3E}">
        <p14:creationId xmlns:p14="http://schemas.microsoft.com/office/powerpoint/2010/main" val="376638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40000"/>
          </a:xfrm>
        </p:spPr>
        <p:txBody>
          <a:bodyPr anchor="ctr">
            <a:normAutofit/>
          </a:bodyPr>
          <a:lstStyle/>
          <a:p>
            <a:pPr marL="297180" lvl="1" indent="0">
              <a:buNone/>
            </a:pPr>
            <a:endParaRPr lang="fr-BE" sz="2400" dirty="0"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endParaRPr lang="fr-BE" sz="2400" dirty="0"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endParaRPr lang="fr-BE" sz="2400" dirty="0"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endParaRPr lang="fr-BE" sz="2400" dirty="0"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r>
              <a:rPr lang="fr-BE" sz="2400" dirty="0">
                <a:cs typeface="Courier New" panose="02070309020205020404" pitchFamily="49" charset="0"/>
              </a:rPr>
              <a:t>La commande SQL qui valide et termine une transaction est</a:t>
            </a:r>
          </a:p>
          <a:p>
            <a:pPr marL="297180" lvl="1" indent="0" algn="ctr">
              <a:buNone/>
            </a:pP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COMMIT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56904" y="2293280"/>
            <a:ext cx="6982691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h="101600"/>
          </a:sp3d>
        </p:spPr>
        <p:txBody>
          <a:bodyPr wrap="square" rtlCol="0">
            <a:spAutoFit/>
          </a:bodyPr>
          <a:lstStyle/>
          <a:p>
            <a:r>
              <a:rPr lang="fr-BE" sz="2400" dirty="0"/>
              <a:t>La 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durabilité </a:t>
            </a:r>
            <a:r>
              <a:rPr lang="fr-BE" sz="2400" dirty="0"/>
              <a:t>est la propriété qui assure que, lorsqu'une transaction a exécuté "valider", ses effets deviennent permanents et ne peuvent plus être effacés de la base.  Ils doivent survivre à toute espèce de panne.</a:t>
            </a:r>
          </a:p>
        </p:txBody>
      </p:sp>
    </p:spTree>
    <p:extLst>
      <p:ext uri="{BB962C8B-B14F-4D97-AF65-F5344CB8AC3E}">
        <p14:creationId xmlns:p14="http://schemas.microsoft.com/office/powerpoint/2010/main" val="327063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435491" cy="445567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Trois issues sont possibles pour une transaction : 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Une vie sans histoire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tx1"/>
                </a:solidFill>
                <a:cs typeface="Courier New" panose="02070309020205020404" pitchFamily="49" charset="0"/>
              </a:rPr>
              <a:t>Un arrêt interne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Un arrêt externe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r>
              <a:rPr lang="fr-BE" sz="2400" dirty="0">
                <a:cs typeface="Courier New" panose="02070309020205020404" pitchFamily="49" charset="0"/>
              </a:rPr>
              <a:t>La commande SQL qui défait et termine une transaction est			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ROLLBACK</a:t>
            </a:r>
            <a:endParaRPr lang="fr-BE" sz="2400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978927" y="3278062"/>
            <a:ext cx="6678184" cy="2246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2000" dirty="0"/>
              <a:t>Exemple : lors de son exécution, une transaction détecte une erreur de conversion de type de données ou une violation de contrainte d'intégrité.</a:t>
            </a:r>
          </a:p>
          <a:p>
            <a:r>
              <a:rPr lang="fr-BE" sz="2000" dirty="0"/>
              <a:t>Dans ce cas, la transaction arrête son exécution en émettant l'action annuler.</a:t>
            </a:r>
          </a:p>
          <a:p>
            <a:r>
              <a:rPr lang="fr-BE" sz="2000" dirty="0"/>
              <a:t>Afin d'assurer la propriété d'atomicité, le SGBD doit effacer toute trace du passage de la transaction annulée.</a:t>
            </a:r>
          </a:p>
        </p:txBody>
      </p:sp>
    </p:spTree>
    <p:extLst>
      <p:ext uri="{BB962C8B-B14F-4D97-AF65-F5344CB8AC3E}">
        <p14:creationId xmlns:p14="http://schemas.microsoft.com/office/powerpoint/2010/main" val="308946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435491" cy="44556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Trois issues sont possibles pour une transaction : 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Une vie sans histoire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Un arrêt interne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solidFill>
                  <a:schemeClr val="tx1"/>
                </a:solidFill>
                <a:cs typeface="Courier New" panose="02070309020205020404" pitchFamily="49" charset="0"/>
              </a:rPr>
              <a:t>Un arrêt externe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978927" y="3848077"/>
            <a:ext cx="667818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2000" dirty="0"/>
              <a:t>Le SGBD doit effacer toute trace du passage de la transaction.</a:t>
            </a:r>
          </a:p>
          <a:p>
            <a:r>
              <a:rPr lang="fr-BE" sz="2000" dirty="0"/>
              <a:t>Si l'arrêt a été provoqué par une panne, effacer les traces du passage de la transaction ne peut être réalisé qu'après le redémarrage du système : mécanisme (ou processus) de 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reprise après panne</a:t>
            </a:r>
            <a:r>
              <a:rPr lang="fr-BE" sz="2000" dirty="0"/>
              <a:t> ou </a:t>
            </a:r>
            <a:r>
              <a:rPr lang="fr-BE" sz="2400" b="1" dirty="0" err="1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recovery</a:t>
            </a:r>
            <a:endParaRPr lang="fr-BE" sz="2400" b="1" dirty="0">
              <a:ln w="10541" cmpd="sng">
                <a:solidFill>
                  <a:schemeClr val="accent2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50000"/>
                    </a:schemeClr>
                  </a:gs>
                  <a:gs pos="79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78927" y="1459158"/>
            <a:ext cx="6939442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2000" dirty="0"/>
              <a:t>Un événement extérieur vient arrêter définitivement l'exécution de la transaction.  Exemples :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BE" sz="2000" dirty="0"/>
              <a:t>Action de l'utilisateur qui décide d'interrompre la transaction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BE" sz="2000" dirty="0"/>
              <a:t>Action du SGBD qui a détecté un inter-blocage et qui, pour résoudre le problème, a choisi notre transaction comme victime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BE" sz="2000" dirty="0"/>
              <a:t>Panne</a:t>
            </a:r>
          </a:p>
        </p:txBody>
      </p:sp>
    </p:spTree>
    <p:extLst>
      <p:ext uri="{BB962C8B-B14F-4D97-AF65-F5344CB8AC3E}">
        <p14:creationId xmlns:p14="http://schemas.microsoft.com/office/powerpoint/2010/main" val="428372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70672"/>
          </a:xfrm>
        </p:spPr>
        <p:txBody>
          <a:bodyPr anchor="ctr">
            <a:normAutofit/>
          </a:bodyPr>
          <a:lstStyle/>
          <a:p>
            <a:pPr marL="177800" lvl="1" indent="0">
              <a:buNone/>
            </a:pPr>
            <a:r>
              <a:rPr lang="fr-BE" sz="2400" dirty="0">
                <a:cs typeface="Courier New" panose="02070309020205020404" pitchFamily="49" charset="0"/>
              </a:rPr>
              <a:t>Le rôle du mécanisme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reprise après panne </a:t>
            </a:r>
            <a:r>
              <a:rPr lang="fr-BE" sz="2400" dirty="0">
                <a:cs typeface="Courier New" panose="02070309020205020404" pitchFamily="49" charset="0"/>
              </a:rPr>
              <a:t>est double : </a:t>
            </a:r>
          </a:p>
          <a:p>
            <a:pPr marL="177800" lvl="1" indent="0">
              <a:buNone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Il doit assurer que les effets d'une transaction validée apparaîtront dans la base après la reprise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Il doit assurer que les effets d'une transaction annulée n'apparaîtront pas dans la base après la panne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</p:spTree>
    <p:extLst>
      <p:ext uri="{BB962C8B-B14F-4D97-AF65-F5344CB8AC3E}">
        <p14:creationId xmlns:p14="http://schemas.microsoft.com/office/powerpoint/2010/main" val="396901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BE" dirty="0"/>
              <a:t>Chapitre 5. Le langage de contrôle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Notions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concurrentes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Spécifications de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Étude de cas : accès concurrents dans Oracle 10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Le langage de contrôle des données</a:t>
            </a:r>
          </a:p>
        </p:txBody>
      </p:sp>
    </p:spTree>
    <p:extLst>
      <p:ext uri="{BB962C8B-B14F-4D97-AF65-F5344CB8AC3E}">
        <p14:creationId xmlns:p14="http://schemas.microsoft.com/office/powerpoint/2010/main" val="5874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Aperçu du contenu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PL-SQL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Si des transactions cohérentes sont exécutées </a:t>
            </a:r>
            <a:r>
              <a:rPr lang="fr-BE" dirty="0" err="1"/>
              <a:t>séquentiel-lement</a:t>
            </a:r>
            <a:r>
              <a:rPr lang="fr-BE" dirty="0"/>
              <a:t>, elles conduisent toujours à un état final cohérent.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Pour des raisons d'efficacité, il est nécessaire d'autoriser l'exécution concurrente des transactions.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Il faut gérer ces exécutions concurrentes de manière à ce qu'elles ne conduisent pas à une base incohérente.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56904" y="4240834"/>
            <a:ext cx="698269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h="101600"/>
          </a:sp3d>
        </p:spPr>
        <p:txBody>
          <a:bodyPr wrap="square" rtlCol="0">
            <a:spAutoFit/>
          </a:bodyPr>
          <a:lstStyle/>
          <a:p>
            <a:r>
              <a:rPr lang="fr-BE" sz="2400" dirty="0"/>
              <a:t>On dit que deux transactions sont 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concurrentes </a:t>
            </a:r>
            <a:r>
              <a:rPr lang="fr-BE" sz="2400" dirty="0"/>
              <a:t>si elles accèdent en même temps aux mêmes données.</a:t>
            </a:r>
          </a:p>
        </p:txBody>
      </p:sp>
    </p:spTree>
    <p:extLst>
      <p:ext uri="{BB962C8B-B14F-4D97-AF65-F5344CB8AC3E}">
        <p14:creationId xmlns:p14="http://schemas.microsoft.com/office/powerpoint/2010/main" val="29335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Les différentes transactions sont constituées d'actions lire et écrire et, si aucun mécanisme de contrôle de l'exécution n'est présent dans le SGBD, nous pouvons avoir les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trois types d'anomalies </a:t>
            </a:r>
            <a:r>
              <a:rPr lang="fr-BE" dirty="0"/>
              <a:t>: 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/>
              <a:t>Pertes de mise à jour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/>
              <a:t>Lecture impropre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/>
              <a:t>Lecture non reproductible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pic>
        <p:nvPicPr>
          <p:cNvPr id="6" name="Picture 4" descr="C:\Users\Vandenhove\AppData\Local\Microsoft\Windows\INetCache\IE\HZX7U9J2\tres_importan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88" y="5196858"/>
            <a:ext cx="1190111" cy="13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0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1 : Perte de mise à jour</a:t>
            </a:r>
          </a:p>
          <a:p>
            <a:pPr marL="0" indent="0">
              <a:buNone/>
            </a:pPr>
            <a:r>
              <a:rPr lang="fr-BE" dirty="0"/>
              <a:t>Soient les 2 transactions suivantes :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400" dirty="0"/>
              <a:t>	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	Lire (x)	T2	Lire(x)</a:t>
            </a:r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x    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+ 10		x    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+ 20</a:t>
            </a:r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écrire (x)		écrire (x)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400" dirty="0"/>
              <a:t>Si exécutées séquentiellement, si x vaut 50 au départ, après l'exécution des deux transactions, x vaudra 80.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375065" y="4001984"/>
            <a:ext cx="403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5757554" y="4001984"/>
            <a:ext cx="403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2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566119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1 : Perte de mise à jour</a:t>
            </a:r>
          </a:p>
          <a:p>
            <a:pPr marL="0" indent="0">
              <a:buNone/>
            </a:pPr>
            <a:r>
              <a:rPr lang="fr-BE" dirty="0"/>
              <a:t>Si exécutées de manière concurrentes, nous pourrions avoir la séquence suivantes :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400" dirty="0"/>
              <a:t>	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 :	Lire (x)	(T1 lit 50 pour x)</a:t>
            </a:r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T1 : x     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T2 : Lire (x)	(T2 lit 50 pour x)</a:t>
            </a:r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T1 : écrire (x)	(dans la base x vaut 60)</a:t>
            </a:r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T2 : x     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+ 20</a:t>
            </a:r>
          </a:p>
          <a:p>
            <a:pPr marL="0" indent="0">
              <a:buNone/>
              <a:tabLst>
                <a:tab pos="177800" algn="l"/>
                <a:tab pos="903288" algn="l"/>
                <a:tab pos="3586163" algn="l"/>
                <a:tab pos="4310063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T2 : écrire (x)	(dans la base x vaut 70)	</a:t>
            </a:r>
            <a:endParaRPr lang="fr-BE" dirty="0"/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505693" y="4370119"/>
            <a:ext cx="403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481941" y="5474524"/>
            <a:ext cx="403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1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566119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1 : Perte de mise à jour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Dans cet exemple, la mise à jour effectuée par T1 a été écrasée par celle faite par T2.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il y a perte de mise à jour</a:t>
            </a:r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1365662" y="4310743"/>
            <a:ext cx="486889" cy="213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365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9" y="2051999"/>
            <a:ext cx="7732375" cy="414000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BE"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2 : Lecture impropre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400" dirty="0"/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T1		T2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DEBUT TRANSACTION	DEBUT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endParaRPr lang="fr-BE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endParaRPr lang="fr-BE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comptes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SET solde = 25000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num_compte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'007';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	SELECT solde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	FROM comptes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num_compte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'007';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61266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6" cy="41400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2 : Lecture impropre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400" dirty="0"/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dirty="0">
                <a:cs typeface="Courier New" panose="02070309020205020404" pitchFamily="49" charset="0"/>
              </a:rPr>
              <a:t>À cause de la propriété d'atomicité, tout doit se passer comme si T1 n'avait jamais fait la modification dans la table comptes.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dirty="0">
                <a:cs typeface="Courier New" panose="02070309020205020404" pitchFamily="49" charset="0"/>
              </a:rPr>
              <a:t>La valeur lue par T2 est incorrecte, elle est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impropre</a:t>
            </a:r>
            <a:r>
              <a:rPr lang="fr-BE" dirty="0">
                <a:cs typeface="Courier New" panose="02070309020205020404" pitchFamily="49" charset="0"/>
              </a:rPr>
              <a:t> : T2 lit des données non confirmées !  Les données sont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salies</a:t>
            </a:r>
            <a:r>
              <a:rPr lang="fr-BE" dirty="0">
                <a:cs typeface="Courier New" panose="02070309020205020404" pitchFamily="49" charset="0"/>
              </a:rPr>
              <a:t> par T1.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Effet domino </a:t>
            </a:r>
            <a:r>
              <a:rPr lang="fr-BE" dirty="0">
                <a:cs typeface="Courier New" panose="02070309020205020404" pitchFamily="49" charset="0"/>
              </a:rPr>
              <a:t>: l'annulation de la transaction T1 doit entraîner l'annulation de toutes les transactions ayant lu des résultats intermédiaires de T1.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endParaRPr lang="fr-BE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666936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9" y="2051999"/>
            <a:ext cx="7732375" cy="4443804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fr-BE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2 : Lecture impropre sans annulation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400" dirty="0"/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T1		T2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DEBUT TRANSACTION	DEBUT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endParaRPr lang="fr-BE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endParaRPr lang="fr-B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comptes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SET solde = solde - 200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num_compte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'007';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	SELECT SUM(solde)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	FROM comptes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num_compte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	    ('007', '163');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comptes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SET solde = solde + 200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Num_compte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'163';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endParaRPr lang="fr-B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lang="fr-BE" sz="2900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217272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31732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2 : Lecture impropre sans annulation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400" dirty="0"/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dirty="0"/>
              <a:t>T2 puise ses valeurs dans la base alors qu'elle est dans un état intermédiaire incohérent.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133688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55482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2 : Lecture impropre : lecture ou référence fantôme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400" dirty="0"/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dirty="0"/>
              <a:t>Une lecture ou référence fantôme peut découler d'une lecture impropre.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43112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fr-BE" dirty="0"/>
              <a:t>Chapitre 5. </a:t>
            </a:r>
            <a:br>
              <a:rPr lang="fr-BE" dirty="0"/>
            </a:br>
            <a:r>
              <a:rPr lang="fr-BE" dirty="0"/>
              <a:t>Transactions et accès concurrents</a:t>
            </a:r>
            <a:br>
              <a:rPr lang="fr-BE" dirty="0"/>
            </a:br>
            <a:r>
              <a:rPr lang="fr-BE" dirty="0"/>
              <a:t>Langage de Contrôle des données</a:t>
            </a:r>
            <a:br>
              <a:rPr lang="fr-BE" dirty="0"/>
            </a:br>
            <a:r>
              <a:rPr lang="fr-BE" dirty="0"/>
              <a:t>(LCD)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9" y="2051999"/>
            <a:ext cx="7732375" cy="44319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2 : Lecture impropre : lecture ou référence fantôme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T1		T2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DEBUT TRANSACTION	DEBUT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eleves</a:t>
            </a: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 INTO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eleves</a:t>
            </a: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VALUES (11, 'Bloche', ..., 2);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COMMIT;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eleves</a:t>
            </a: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614488" algn="l"/>
                <a:tab pos="368141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037866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31732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2 : Lecture impropre : lecture ou référence fantôme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400" dirty="0"/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dirty="0"/>
              <a:t>La transaction T1 ne retrouve pas le même ensemble de </a:t>
            </a:r>
            <a:r>
              <a:rPr lang="fr-BE" dirty="0" err="1"/>
              <a:t>tuples</a:t>
            </a:r>
            <a:r>
              <a:rPr lang="fr-BE" dirty="0"/>
              <a:t> lors de la deuxième lecture : un </a:t>
            </a:r>
            <a:r>
              <a:rPr lang="fr-BE" dirty="0" err="1"/>
              <a:t>tuple</a:t>
            </a:r>
            <a:r>
              <a:rPr lang="fr-BE" dirty="0"/>
              <a:t> supplémentaire apparaît.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dirty="0"/>
              <a:t>Il s'agit d'un 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tuple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fantôme</a:t>
            </a:r>
            <a:r>
              <a:rPr lang="fr-BE" dirty="0"/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70354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9" y="2051999"/>
            <a:ext cx="7732375" cy="4431928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BE" sz="3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 3 : Lecture non reproductible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600" dirty="0"/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T1		T2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DEBUT TRANSACTION	DEBUT TRANSACTION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points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endParaRPr lang="fr-B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num_cours</a:t>
            </a: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num_eleve</a:t>
            </a: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UPDATE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endParaRPr lang="fr-B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points = points * 1.10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num_cours</a:t>
            </a: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AND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num_eleve</a:t>
            </a: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COMMIT;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points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endParaRPr lang="fr-B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num_cours</a:t>
            </a: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fr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num_eleve</a:t>
            </a: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214835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67358" cy="417067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Anomalies : remarque</a:t>
            </a: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900" dirty="0">
              <a:cs typeface="Courier New" panose="02070309020205020404" pitchFamily="49" charset="0"/>
            </a:endParaRPr>
          </a:p>
          <a:p>
            <a:pPr indent="-342900">
              <a:buFont typeface="Wingdings" panose="05000000000000000000" pitchFamily="2" charset="2"/>
              <a:buChar char="Ø"/>
              <a:tabLst>
                <a:tab pos="1793875" algn="l"/>
                <a:tab pos="3586163" algn="l"/>
                <a:tab pos="5380038" algn="l"/>
              </a:tabLst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non reproductible </a:t>
            </a:r>
            <a:r>
              <a:rPr lang="fr-BE" dirty="0">
                <a:cs typeface="Courier New" panose="02070309020205020404" pitchFamily="49" charset="0"/>
              </a:rPr>
              <a:t>: </a:t>
            </a:r>
          </a:p>
          <a:p>
            <a:pPr marL="571500" lvl="2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2400" dirty="0">
                <a:cs typeface="Courier New" panose="02070309020205020404" pitchFamily="49" charset="0"/>
              </a:rPr>
              <a:t>On ré-exécute une requête et le résultat ne donne pas les mêmes valeurs que lors de la première exécution.</a:t>
            </a:r>
          </a:p>
          <a:p>
            <a:pPr indent="-342900">
              <a:buFont typeface="Wingdings" panose="05000000000000000000" pitchFamily="2" charset="2"/>
              <a:buChar char="Ø"/>
              <a:tabLst>
                <a:tab pos="1793875" algn="l"/>
                <a:tab pos="3586163" algn="l"/>
                <a:tab pos="5380038" algn="l"/>
              </a:tabLst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Référence fantôme </a:t>
            </a:r>
            <a:r>
              <a:rPr lang="fr-BE" dirty="0">
                <a:cs typeface="Courier New" panose="02070309020205020404" pitchFamily="49" charset="0"/>
              </a:rPr>
              <a:t>:</a:t>
            </a:r>
          </a:p>
          <a:p>
            <a:pPr marL="571500" lvl="2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sz="2400" dirty="0">
                <a:cs typeface="Courier New" panose="02070309020205020404" pitchFamily="49" charset="0"/>
              </a:rPr>
              <a:t>On ré-exécute une même requête et le résultat donne une ligne supplémentaire par rapport à la première exécution</a:t>
            </a:r>
          </a:p>
          <a:p>
            <a:pPr marL="571500" lvl="2" indent="0">
              <a:buNone/>
              <a:tabLst>
                <a:tab pos="1793875" algn="l"/>
                <a:tab pos="3586163" algn="l"/>
                <a:tab pos="5380038" algn="l"/>
              </a:tabLst>
            </a:pPr>
            <a:endParaRPr lang="fr-BE" sz="8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793875" algn="l"/>
                <a:tab pos="3586163" algn="l"/>
                <a:tab pos="5380038" algn="l"/>
              </a:tabLst>
            </a:pPr>
            <a:r>
              <a:rPr lang="fr-BE" dirty="0">
                <a:cs typeface="Courier New" panose="02070309020205020404" pitchFamily="49" charset="0"/>
              </a:rPr>
              <a:t>Dans les deux cas, les données ont été modifiées par une autre transaction !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2317997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5" cy="41706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Jusqu'à présent, nous avons vu 3 propriétés des transactions : 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</a:t>
            </a:r>
            <a:r>
              <a:rPr lang="fr-BE" dirty="0">
                <a:cs typeface="Courier New" panose="02070309020205020404" pitchFamily="49" charset="0"/>
              </a:rPr>
              <a:t>	comme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Atomicité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</a:t>
            </a:r>
            <a:r>
              <a:rPr lang="fr-BE" dirty="0">
                <a:cs typeface="Courier New" panose="02070309020205020404" pitchFamily="49" charset="0"/>
              </a:rPr>
              <a:t>	comme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Cohérence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	?	comme ?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</a:t>
            </a:r>
            <a:r>
              <a:rPr lang="fr-BE" dirty="0">
                <a:cs typeface="Courier New" panose="02070309020205020404" pitchFamily="49" charset="0"/>
              </a:rPr>
              <a:t>	comme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Durabilité</a:t>
            </a: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Nous allons pouvoir ajouter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 </a:t>
            </a:r>
            <a:r>
              <a:rPr lang="fr-BE" dirty="0">
                <a:cs typeface="Courier New" panose="02070309020205020404" pitchFamily="49" charset="0"/>
              </a:rPr>
              <a:t>comme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	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C I D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2090057" y="5735781"/>
            <a:ext cx="593766" cy="190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Picture 4" descr="C:\Users\Vandenhove\AppData\Local\Microsoft\Windows\INetCache\IE\HZX7U9J2\tres_importan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87" y="3391809"/>
            <a:ext cx="1190111" cy="13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5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56904" y="2661416"/>
            <a:ext cx="6982691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h="101600"/>
          </a:sp3d>
        </p:spPr>
        <p:txBody>
          <a:bodyPr wrap="square" rtlCol="0">
            <a:spAutoFit/>
          </a:bodyPr>
          <a:lstStyle/>
          <a:p>
            <a:r>
              <a:rPr lang="fr-BE" sz="2400" dirty="0"/>
              <a:t>L'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isolation </a:t>
            </a:r>
            <a:r>
              <a:rPr lang="fr-BE" sz="2400" dirty="0"/>
              <a:t>est la propriété des transactions qui exige que chaque transaction perçoive à tout instant la base dans un état cohérent.  </a:t>
            </a:r>
          </a:p>
          <a:p>
            <a:r>
              <a:rPr lang="fr-BE" sz="2400" dirty="0"/>
              <a:t>En d'autres termes, une transaction en cours d'exécution ne peut pas dévoiler ses effets aux autres transactions concurrentes avant d'atteindre son point de confirmation.</a:t>
            </a:r>
          </a:p>
        </p:txBody>
      </p:sp>
    </p:spTree>
    <p:extLst>
      <p:ext uri="{BB962C8B-B14F-4D97-AF65-F5344CB8AC3E}">
        <p14:creationId xmlns:p14="http://schemas.microsoft.com/office/powerpoint/2010/main" val="1872148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5" cy="41706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La norme SQL2 distingue deux types de verrous :</a:t>
            </a: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Verrous courts</a:t>
            </a:r>
            <a:r>
              <a:rPr lang="fr-BE" dirty="0">
                <a:cs typeface="Courier New" panose="02070309020205020404" pitchFamily="49" charset="0"/>
              </a:rPr>
              <a:t>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niveau instruction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Verrous long</a:t>
            </a:r>
            <a:r>
              <a:rPr lang="fr-BE" dirty="0">
                <a:cs typeface="Courier New" panose="02070309020205020404" pitchFamily="49" charset="0"/>
              </a:rPr>
              <a:t>	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niveau transaction</a:t>
            </a: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Pour résoudre les anomalies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Perte de mise à jour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Lecture impropre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Lecture non reproductible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4156364" y="3172815"/>
            <a:ext cx="415636" cy="225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 droite 7"/>
          <p:cNvSpPr/>
          <p:nvPr/>
        </p:nvSpPr>
        <p:spPr>
          <a:xfrm>
            <a:off x="4156364" y="3640815"/>
            <a:ext cx="415636" cy="225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Picture 4" descr="C:\Users\Vandenhove\AppData\Local\Microsoft\Windows\INetCache\IE\HZX7U9J2\tres_importan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88" y="5196858"/>
            <a:ext cx="1190111" cy="13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73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5" cy="41706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4 niveaux d'isolation standardisés par SQL2 (Set Transaction Isolation </a:t>
            </a:r>
            <a:r>
              <a:rPr lang="fr-BE" dirty="0" err="1">
                <a:cs typeface="Courier New" panose="02070309020205020404" pitchFamily="49" charset="0"/>
              </a:rPr>
              <a:t>Level</a:t>
            </a:r>
            <a:r>
              <a:rPr lang="fr-BE" dirty="0"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Degré 0 : READ UNCOMMITTED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Degré 1 : READ COMMITTED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Degré 2 : REPEATABLE READ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Degré 3 : SERIALIZABLE</a:t>
            </a:r>
            <a:endParaRPr lang="fr-BE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pic>
        <p:nvPicPr>
          <p:cNvPr id="6" name="Picture 4" descr="C:\Users\Vandenhove\AppData\Local\Microsoft\Windows\INetCache\IE\HZX7U9J2\tres_importan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88" y="5196858"/>
            <a:ext cx="1190111" cy="13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13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5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0 : READ UNCOMMITTED</a:t>
            </a: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court exclusif en écriture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exclusif libéré après l'écriture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Pas</a:t>
            </a:r>
            <a:r>
              <a:rPr lang="fr-BE" dirty="0">
                <a:cs typeface="Courier New" panose="02070309020205020404" pitchFamily="49" charset="0"/>
              </a:rPr>
              <a:t> de pose de verrous lors des lectures</a:t>
            </a: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Permet d'éviter les pertes de mises à jour</a:t>
            </a:r>
            <a:r>
              <a:rPr lang="fr-BE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2870247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71118" cy="417067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0 : READ UNCOMMITTED</a:t>
            </a:r>
          </a:p>
          <a:p>
            <a:pPr>
              <a:buFontTx/>
              <a:buNone/>
            </a:pPr>
            <a:endParaRPr lang="fr-FR" altLang="fr-FR" sz="1600" dirty="0"/>
          </a:p>
          <a:p>
            <a:pPr>
              <a:buFontTx/>
              <a:buNone/>
            </a:pPr>
            <a:r>
              <a:rPr lang="fr-FR" altLang="fr-FR" sz="1800" b="1" u="sng" dirty="0">
                <a:solidFill>
                  <a:schemeClr val="bg2">
                    <a:lumMod val="50000"/>
                  </a:schemeClr>
                </a:solidFill>
              </a:rPr>
              <a:t>Transaction 1</a:t>
            </a:r>
            <a:r>
              <a:rPr lang="fr-FR" altLang="fr-FR" sz="1800" dirty="0"/>
              <a:t>			</a:t>
            </a:r>
            <a:r>
              <a:rPr lang="fr-FR" altLang="fr-FR" sz="1800" b="1" u="sng" dirty="0">
                <a:solidFill>
                  <a:schemeClr val="bg2">
                    <a:lumMod val="50000"/>
                  </a:schemeClr>
                </a:solidFill>
              </a:rPr>
              <a:t>Transaction 2</a:t>
            </a:r>
          </a:p>
          <a:p>
            <a:pPr>
              <a:buFontTx/>
              <a:buNone/>
            </a:pPr>
            <a:endParaRPr lang="fr-FR" altLang="fr-FR" sz="1800" dirty="0"/>
          </a:p>
          <a:p>
            <a:pPr>
              <a:buFontTx/>
              <a:buNone/>
            </a:pPr>
            <a:r>
              <a:rPr lang="fr-FR" altLang="fr-FR" sz="1800" dirty="0">
                <a:solidFill>
                  <a:schemeClr val="accent1"/>
                </a:solidFill>
              </a:rPr>
              <a:t>Verrou court exclusif écriture</a:t>
            </a:r>
            <a:endParaRPr lang="fr-BE" altLang="fr-FR" sz="18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fr-BE" altLang="fr-FR" sz="1800" dirty="0"/>
              <a:t>   UPDATE  </a:t>
            </a:r>
            <a:r>
              <a:rPr lang="fr-BE" altLang="fr-FR" sz="1800" dirty="0" err="1"/>
              <a:t>employes</a:t>
            </a:r>
            <a:r>
              <a:rPr lang="fr-BE" altLang="fr-FR" sz="1800" dirty="0"/>
              <a:t>		</a:t>
            </a:r>
          </a:p>
          <a:p>
            <a:pPr>
              <a:buFontTx/>
              <a:buNone/>
            </a:pPr>
            <a:r>
              <a:rPr lang="fr-BE" altLang="fr-FR" sz="1800" dirty="0"/>
              <a:t>  SET </a:t>
            </a:r>
            <a:r>
              <a:rPr lang="fr-BE" altLang="fr-FR" sz="1800" dirty="0" err="1"/>
              <a:t>bareme</a:t>
            </a:r>
            <a:r>
              <a:rPr lang="fr-BE" altLang="fr-FR" sz="1800" dirty="0"/>
              <a:t> = </a:t>
            </a:r>
            <a:r>
              <a:rPr lang="fr-BE" altLang="fr-FR" sz="1800" dirty="0" err="1"/>
              <a:t>bareme</a:t>
            </a:r>
            <a:r>
              <a:rPr lang="fr-BE" altLang="fr-FR" sz="1800" dirty="0"/>
              <a:t> +10		</a:t>
            </a:r>
            <a:r>
              <a:rPr lang="fr-BE" altLang="fr-FR" sz="1800" dirty="0">
                <a:solidFill>
                  <a:schemeClr val="accent1"/>
                </a:solidFill>
              </a:rPr>
              <a:t>pas possibilité de MAJ</a:t>
            </a:r>
            <a:r>
              <a:rPr lang="fr-BE" altLang="fr-FR" sz="1800" dirty="0"/>
              <a:t> du nr 1234, </a:t>
            </a:r>
          </a:p>
          <a:p>
            <a:pPr>
              <a:buFontTx/>
              <a:buNone/>
            </a:pPr>
            <a:r>
              <a:rPr lang="fr-BE" altLang="fr-FR" sz="1800" dirty="0"/>
              <a:t>  WHERE </a:t>
            </a:r>
            <a:r>
              <a:rPr lang="fr-BE" altLang="fr-FR" sz="1800" dirty="0" err="1"/>
              <a:t>numsecu</a:t>
            </a:r>
            <a:r>
              <a:rPr lang="fr-BE" altLang="fr-FR" sz="1800" dirty="0"/>
              <a:t> = '1234';	              	tant que l’instruction UPD transaction 1 				n’est pas terminée.</a:t>
            </a:r>
          </a:p>
          <a:p>
            <a:pPr>
              <a:buNone/>
            </a:pPr>
            <a:r>
              <a:rPr lang="fr-BE" altLang="fr-FR" sz="1800" dirty="0"/>
              <a:t>					La transaction 1 a le verrou exclusif sur</a:t>
            </a:r>
          </a:p>
          <a:p>
            <a:pPr>
              <a:buFontTx/>
              <a:buNone/>
            </a:pPr>
            <a:r>
              <a:rPr lang="fr-BE" altLang="fr-FR" sz="1800" dirty="0"/>
              <a:t>					le 1234 pendant la durée de l’UPD.</a:t>
            </a:r>
          </a:p>
          <a:p>
            <a:pPr>
              <a:buFontTx/>
              <a:buNone/>
            </a:pPr>
            <a:endParaRPr lang="fr-BE" altLang="fr-FR" sz="1800" dirty="0"/>
          </a:p>
          <a:p>
            <a:pPr>
              <a:buFontTx/>
              <a:buNone/>
            </a:pPr>
            <a:r>
              <a:rPr lang="fr-BE" altLang="fr-FR" sz="1800" dirty="0">
                <a:solidFill>
                  <a:srgbClr val="FF0000"/>
                </a:solidFill>
              </a:rPr>
              <a:t>pas de perte de mise à jour</a:t>
            </a:r>
            <a:r>
              <a:rPr lang="fr-BE" altLang="fr-FR" sz="800" dirty="0"/>
              <a:t>	</a:t>
            </a: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239491" y="2755075"/>
            <a:ext cx="0" cy="27550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6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BE" dirty="0"/>
              <a:t>Chapitre 5. Le langage de contrôle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Notions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concurrentes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Spécifications de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Étude de cas : accès concurrents dans Oracle 10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Le langage de contrôle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5537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174235" cy="417067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0 : READ UNCOMMITTED</a:t>
            </a: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de perte de mise à jour</a:t>
            </a:r>
            <a:r>
              <a:rPr lang="fr-BE" sz="2400" dirty="0">
                <a:cs typeface="Courier New" panose="02070309020205020404" pitchFamily="49" charset="0"/>
              </a:rPr>
              <a:t>, verrou court exclusif en écriture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Peut lire des données modifiées non validées : possibilité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impropre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Les données peuvent être modifiées par d'autres transactions entre deux instructions de la transaction active : possibilité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données non reproductibles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D'autres transactions peuvent insérer des nouvelles lignes : possibilité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référence fantôme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545985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5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1 : READ COMMITTED</a:t>
            </a: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Une transaction de degré 1 satisfait le degré 0 et ne fait pas de lecture sale : </a:t>
            </a:r>
          </a:p>
          <a:p>
            <a:pPr marL="0" indent="0">
              <a:buNone/>
            </a:pPr>
            <a:endParaRPr lang="fr-BE" sz="8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court partagé (S) lors des lectures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long exclusif (X) lors des écritures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exclusif libéré en fin de transaction</a:t>
            </a: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Permet de résoudre le problème des pertes de mises à jour et des lectures impropres</a:t>
            </a:r>
            <a:r>
              <a:rPr lang="fr-BE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1293265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1935679"/>
            <a:ext cx="7708624" cy="458387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1 : READ COMMITTED</a:t>
            </a:r>
          </a:p>
          <a:p>
            <a:pPr>
              <a:buFontTx/>
              <a:buNone/>
            </a:pPr>
            <a:endParaRPr lang="fr-FR" altLang="fr-FR" sz="1800" dirty="0"/>
          </a:p>
          <a:p>
            <a:pPr>
              <a:lnSpc>
                <a:spcPct val="120000"/>
              </a:lnSpc>
              <a:buFontTx/>
              <a:buNone/>
            </a:pPr>
            <a:r>
              <a:rPr lang="fr-FR" altLang="fr-FR" sz="1800" b="1" u="sng" dirty="0">
                <a:solidFill>
                  <a:schemeClr val="bg2">
                    <a:lumMod val="50000"/>
                  </a:schemeClr>
                </a:solidFill>
              </a:rPr>
              <a:t>Transaction 1</a:t>
            </a:r>
            <a:r>
              <a:rPr lang="fr-FR" altLang="fr-FR" sz="1800" dirty="0"/>
              <a:t>			</a:t>
            </a:r>
            <a:r>
              <a:rPr lang="fr-FR" altLang="fr-FR" sz="1800" b="1" u="sng" dirty="0">
                <a:solidFill>
                  <a:schemeClr val="bg2">
                    <a:lumMod val="50000"/>
                  </a:schemeClr>
                </a:solidFill>
              </a:rPr>
              <a:t>Transaction 2</a:t>
            </a:r>
          </a:p>
          <a:p>
            <a:pPr>
              <a:lnSpc>
                <a:spcPct val="120000"/>
              </a:lnSpc>
              <a:buFontTx/>
              <a:buNone/>
            </a:pPr>
            <a:endParaRPr lang="fr-FR" altLang="fr-FR" sz="1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fr-FR" sz="1900" dirty="0">
                <a:solidFill>
                  <a:schemeClr val="accent1"/>
                </a:solidFill>
              </a:rPr>
              <a:t>Verrou long exclusif en écriture</a:t>
            </a:r>
            <a:endParaRPr lang="fr-BE" altLang="fr-FR" sz="19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900" dirty="0"/>
              <a:t>	UPDATE  </a:t>
            </a:r>
            <a:r>
              <a:rPr lang="fr-BE" altLang="fr-FR" sz="1900" dirty="0" err="1"/>
              <a:t>employes</a:t>
            </a:r>
            <a:r>
              <a:rPr lang="fr-BE" altLang="fr-FR" sz="1900" dirty="0"/>
              <a:t>		</a:t>
            </a:r>
            <a:r>
              <a:rPr lang="fr-BE" altLang="fr-FR" sz="1900" dirty="0">
                <a:solidFill>
                  <a:schemeClr val="accent1"/>
                </a:solidFill>
              </a:rPr>
              <a:t>pas possibilité de MAJ</a:t>
            </a:r>
            <a:r>
              <a:rPr lang="fr-BE" altLang="fr-FR" sz="1900" dirty="0"/>
              <a:t> du nr 1234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900" dirty="0"/>
              <a:t>	SET </a:t>
            </a:r>
            <a:r>
              <a:rPr lang="fr-BE" altLang="fr-FR" sz="1900" dirty="0" err="1"/>
              <a:t>bareme</a:t>
            </a:r>
            <a:r>
              <a:rPr lang="fr-BE" altLang="fr-FR" sz="1900" dirty="0"/>
              <a:t> = </a:t>
            </a:r>
            <a:r>
              <a:rPr lang="fr-BE" altLang="fr-FR" sz="1900" dirty="0" err="1"/>
              <a:t>bareme</a:t>
            </a:r>
            <a:r>
              <a:rPr lang="fr-BE" altLang="fr-FR" sz="1900" dirty="0"/>
              <a:t> +10	 	tant que COMMIT transaction 1 pas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900" dirty="0"/>
              <a:t>	</a:t>
            </a:r>
            <a:r>
              <a:rPr lang="en-GB" altLang="fr-FR" sz="1900" dirty="0"/>
              <a:t>WHERE </a:t>
            </a:r>
            <a:r>
              <a:rPr lang="en-GB" altLang="fr-FR" sz="1900" dirty="0" err="1"/>
              <a:t>numsecu</a:t>
            </a:r>
            <a:r>
              <a:rPr lang="en-GB" altLang="fr-FR" sz="1900" dirty="0"/>
              <a:t> = ‘1234’;		</a:t>
            </a:r>
            <a:r>
              <a:rPr lang="en-GB" altLang="fr-FR" sz="1900" dirty="0" err="1"/>
              <a:t>exécuté</a:t>
            </a:r>
            <a:r>
              <a:rPr lang="en-GB" altLang="fr-FR" sz="1900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900" dirty="0"/>
              <a:t>					</a:t>
            </a:r>
            <a:r>
              <a:rPr lang="fr-BE" altLang="fr-FR" sz="1900" dirty="0"/>
              <a:t>La transaction 1 a le verrou exclusif sur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900" dirty="0"/>
              <a:t>					le nr 1234 durant toute la transaction</a:t>
            </a:r>
            <a:endParaRPr lang="fr-FR" altLang="fr-FR" sz="19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fr-FR" sz="1900" dirty="0"/>
              <a:t>						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fr-FR" sz="1900" dirty="0"/>
              <a:t>					</a:t>
            </a:r>
            <a:r>
              <a:rPr lang="fr-BE" altLang="fr-FR" sz="1900" dirty="0">
                <a:solidFill>
                  <a:schemeClr val="accent1"/>
                </a:solidFill>
              </a:rPr>
              <a:t>pas  possibilité de lire</a:t>
            </a:r>
            <a:r>
              <a:rPr lang="fr-BE" altLang="fr-FR" sz="1900" dirty="0"/>
              <a:t> la donnée modifiée 					1234 car demande d’un verrou partagé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900" dirty="0"/>
              <a:t>					sur 1234 alors que la transaction 1 a un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900" dirty="0"/>
              <a:t>					verrou long exclusif sur ce </a:t>
            </a:r>
            <a:r>
              <a:rPr lang="fr-BE" altLang="fr-FR" sz="1900" dirty="0" err="1"/>
              <a:t>tuple</a:t>
            </a:r>
            <a:r>
              <a:rPr lang="fr-BE" altLang="fr-FR" sz="19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900" dirty="0"/>
              <a:t>					(pas de lecture impropre)</a:t>
            </a:r>
            <a:endParaRPr lang="fr-FR" altLang="fr-FR" sz="19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fr-FR" sz="1900" dirty="0"/>
              <a:t>	</a:t>
            </a:r>
            <a:r>
              <a:rPr lang="en-GB" altLang="fr-FR" sz="1900" dirty="0"/>
              <a:t>COMMIT 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900" dirty="0">
                <a:solidFill>
                  <a:srgbClr val="FF0000"/>
                </a:solidFill>
              </a:rPr>
              <a:t> </a:t>
            </a:r>
            <a:r>
              <a:rPr lang="en-GB" altLang="fr-FR" sz="1900" b="1" dirty="0">
                <a:solidFill>
                  <a:srgbClr val="FF0000"/>
                </a:solidFill>
              </a:rPr>
              <a:t>pas de lecture </a:t>
            </a:r>
            <a:r>
              <a:rPr lang="en-GB" altLang="fr-FR" sz="1900" b="1" dirty="0" err="1">
                <a:solidFill>
                  <a:srgbClr val="FF0000"/>
                </a:solidFill>
              </a:rPr>
              <a:t>impropre</a:t>
            </a: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239491" y="2755075"/>
            <a:ext cx="0" cy="27550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97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174235" cy="417067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1 : READ COMMITTED</a:t>
            </a: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de perte de mise à jour</a:t>
            </a:r>
            <a:r>
              <a:rPr lang="fr-BE" sz="2400" dirty="0">
                <a:cs typeface="Courier New" panose="02070309020205020404" pitchFamily="49" charset="0"/>
              </a:rPr>
              <a:t>, verrou long exclusif en écriture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Pas de  possibilité de lire les données modifiées non validées : pas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impropre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Les données peuvent être modifiées par d'autres transactions entre deux instructions de la transaction active : possibilité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données non reproductibles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D'autres transactions peuvent insérer des nouvelles lignes : possibilité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référence fantôme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454903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5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2 : REPEATABLE READ</a:t>
            </a: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Une transaction de degré 2 satisfait le degré 1 et ne fait pas de lecture non reproductible : </a:t>
            </a:r>
          </a:p>
          <a:p>
            <a:pPr marL="0" indent="0">
              <a:buNone/>
            </a:pPr>
            <a:endParaRPr lang="fr-BE" sz="8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long partagé (S) lors des lectures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libéré en fin de transaction</a:t>
            </a: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Permet de résoudre le problème des pertes de mises à jour, les lectures impropres et les lectures non reproductibles</a:t>
            </a:r>
            <a:r>
              <a:rPr lang="fr-BE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34018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82993" cy="43250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2 : REPEATABLE READ</a:t>
            </a:r>
          </a:p>
          <a:p>
            <a:pPr>
              <a:lnSpc>
                <a:spcPct val="120000"/>
              </a:lnSpc>
              <a:buFontTx/>
              <a:buNone/>
            </a:pPr>
            <a:endParaRPr lang="fr-FR" altLang="fr-FR" sz="1800" b="1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fr-FR" altLang="fr-FR" sz="1800" b="1" u="sng" dirty="0">
                <a:solidFill>
                  <a:schemeClr val="bg2">
                    <a:lumMod val="50000"/>
                  </a:schemeClr>
                </a:solidFill>
              </a:rPr>
              <a:t>Transaction 1</a:t>
            </a:r>
            <a:r>
              <a:rPr lang="fr-FR" altLang="fr-FR" sz="1800" dirty="0"/>
              <a:t>			</a:t>
            </a:r>
            <a:r>
              <a:rPr lang="fr-FR" altLang="fr-FR" sz="1800" b="1" u="sng" dirty="0">
                <a:solidFill>
                  <a:schemeClr val="bg2">
                    <a:lumMod val="50000"/>
                  </a:schemeClr>
                </a:solidFill>
              </a:rPr>
              <a:t>Transaction 2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fr-FR" altLang="fr-FR" sz="1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800" dirty="0">
                <a:solidFill>
                  <a:schemeClr val="accent1"/>
                </a:solidFill>
              </a:rPr>
              <a:t>Verrou long partagé en lecture</a:t>
            </a:r>
            <a:endParaRPr lang="en-GB" altLang="fr-FR" sz="18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/>
              <a:t>  SELECT </a:t>
            </a:r>
            <a:r>
              <a:rPr lang="en-GB" altLang="fr-FR" sz="1800" dirty="0" err="1"/>
              <a:t>numsecu</a:t>
            </a:r>
            <a:r>
              <a:rPr lang="en-GB" altLang="fr-FR" sz="1800" dirty="0"/>
              <a:t> FROM </a:t>
            </a:r>
            <a:r>
              <a:rPr lang="en-GB" altLang="fr-FR" sz="1800" dirty="0" err="1"/>
              <a:t>employes</a:t>
            </a:r>
            <a:endParaRPr lang="en-GB" altLang="fr-FR" sz="1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/>
              <a:t>  WHERE </a:t>
            </a:r>
            <a:r>
              <a:rPr lang="en-GB" altLang="fr-FR" sz="1800" dirty="0" err="1"/>
              <a:t>codepostal</a:t>
            </a:r>
            <a:r>
              <a:rPr lang="en-GB" altLang="fr-FR" sz="1800" dirty="0"/>
              <a:t> LIKE ‘4%’;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/>
              <a:t>  					</a:t>
            </a:r>
            <a:r>
              <a:rPr lang="fr-BE" altLang="fr-FR" sz="1800" dirty="0">
                <a:solidFill>
                  <a:schemeClr val="accent1"/>
                </a:solidFill>
              </a:rPr>
              <a:t>Pas possibilité de modifier</a:t>
            </a:r>
            <a:r>
              <a:rPr lang="fr-BE" altLang="fr-FR" sz="1800" dirty="0"/>
              <a:t> les données lues 				par transaction active car demande d’un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800" dirty="0"/>
              <a:t>					verrou exclusif alors que la transaction 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800" dirty="0"/>
              <a:t>					a un verrou partagé sur les données lues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BE" altLang="fr-FR" sz="1800" dirty="0"/>
              <a:t>								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/>
              <a:t>  SELECT </a:t>
            </a:r>
            <a:r>
              <a:rPr lang="en-GB" altLang="fr-FR" sz="1800" dirty="0" err="1"/>
              <a:t>numsecu</a:t>
            </a:r>
            <a:r>
              <a:rPr lang="en-GB" altLang="fr-FR" sz="1800" dirty="0"/>
              <a:t> FROM </a:t>
            </a:r>
            <a:r>
              <a:rPr lang="en-GB" altLang="fr-FR" sz="1800" dirty="0" err="1"/>
              <a:t>employes</a:t>
            </a:r>
            <a:endParaRPr lang="en-GB" altLang="fr-FR" sz="1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/>
              <a:t>  WHERE </a:t>
            </a:r>
            <a:r>
              <a:rPr lang="en-GB" altLang="fr-FR" sz="1800" dirty="0" err="1"/>
              <a:t>codepostal</a:t>
            </a:r>
            <a:r>
              <a:rPr lang="en-GB" altLang="fr-FR" sz="1800" dirty="0"/>
              <a:t> LIKE ‘4%’;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/>
              <a:t>  COMMIT;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fr-FR" altLang="fr-FR" sz="1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fr-FR" sz="1800" dirty="0">
                <a:solidFill>
                  <a:srgbClr val="FF0000"/>
                </a:solidFill>
              </a:rPr>
              <a:t>pas de lecture non </a:t>
            </a:r>
            <a:r>
              <a:rPr lang="en-GB" altLang="fr-FR" sz="1800" dirty="0" err="1">
                <a:solidFill>
                  <a:srgbClr val="FF0000"/>
                </a:solidFill>
              </a:rPr>
              <a:t>reproductible</a:t>
            </a:r>
            <a:endParaRPr lang="fr-BE" altLang="fr-FR" sz="1800" dirty="0">
              <a:solidFill>
                <a:srgbClr val="FF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239491" y="2755075"/>
            <a:ext cx="0" cy="27550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05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174235" cy="417067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2 : </a:t>
            </a: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REPEATABLE READ</a:t>
            </a:r>
            <a:endParaRPr lang="fr-BE" sz="2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de perte de mise à jour</a:t>
            </a:r>
            <a:r>
              <a:rPr lang="fr-BE" sz="2400" dirty="0">
                <a:cs typeface="Courier New" panose="02070309020205020404" pitchFamily="49" charset="0"/>
              </a:rPr>
              <a:t>, verrou long exclusif en écriture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Pas de  possibilité de lire les données modifiées non validées : pas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impropre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Pas de possibilité de modifier les données lues par la transaction active tant que celle-ci n'est pas terminée,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de données non reproductibles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D'autres transactions peuvent insérer des nouvelles lignes : possibilité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référence fantôme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277401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019855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3 : SERIALIZABLE</a:t>
            </a: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Une transaction de degré 3 satisfait le degré 2 et ne fait pas de requête non reproductible : </a:t>
            </a:r>
          </a:p>
          <a:p>
            <a:pPr marL="0" indent="0">
              <a:buNone/>
            </a:pPr>
            <a:endParaRPr lang="fr-BE" sz="800" dirty="0">
              <a:cs typeface="Courier New" panose="02070309020205020404" pitchFamily="49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long exclusif lors des lectures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Verrou libéré en fin de transaction</a:t>
            </a: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Permet de résoudre le problème des pertes de mises à jour, les lectures impropres, les lectures non reproductibles et les lectures "fantômes"</a:t>
            </a:r>
            <a:r>
              <a:rPr lang="fr-BE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600087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174235" cy="417067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3 : </a:t>
            </a: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SERIALIZABLE</a:t>
            </a:r>
            <a:endParaRPr lang="fr-BE" sz="2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de perte de mise à jour</a:t>
            </a:r>
            <a:r>
              <a:rPr lang="fr-BE" sz="2400" dirty="0">
                <a:cs typeface="Courier New" panose="02070309020205020404" pitchFamily="49" charset="0"/>
              </a:rPr>
              <a:t>, verrou long exclusif en écriture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Pas de  possibilité de lire les données modifiées non validées : pas de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impropre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Pas de possibilité de modifier les données lues par la transaction active tant que celle-ci n'est pas terminée,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de données non reproductibles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cs typeface="Courier New" panose="02070309020205020404" pitchFamily="49" charset="0"/>
              </a:rPr>
              <a:t>Pas de possibilité d'insertion de nouvelles lignes dans l'objet lu par la transaction active tant que celle-ci n'est pas terminées :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de référence fantôme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2946502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174235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Isolation degré 3 : </a:t>
            </a: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SERIALIZABLE</a:t>
            </a:r>
            <a:endParaRPr lang="fr-BE" sz="2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Dans la littérature, on dit que les transactions de degré 3 sont du niveau d'isolation </a:t>
            </a:r>
            <a:r>
              <a:rPr lang="fr-BE" dirty="0" err="1">
                <a:cs typeface="Courier New" panose="02070309020205020404" pitchFamily="49" charset="0"/>
              </a:rPr>
              <a:t>sérialisable</a:t>
            </a:r>
            <a:r>
              <a:rPr lang="fr-BE" dirty="0">
                <a:cs typeface="Courier New" panose="02070309020205020404" pitchFamily="49" charset="0"/>
              </a:rPr>
              <a:t> ou plus simplement </a:t>
            </a:r>
            <a:r>
              <a:rPr lang="fr-BE" dirty="0" err="1">
                <a:cs typeface="Courier New" panose="02070309020205020404" pitchFamily="49" charset="0"/>
              </a:rPr>
              <a:t>sérialisables</a:t>
            </a: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	exécution séquentielle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	donc cohérente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1353787" y="4464000"/>
            <a:ext cx="427512" cy="19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èche droite 5"/>
          <p:cNvSpPr/>
          <p:nvPr/>
        </p:nvSpPr>
        <p:spPr>
          <a:xfrm>
            <a:off x="1353787" y="4864925"/>
            <a:ext cx="427512" cy="19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234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Problèmes qui peuvent survenir lors de l'exploitation d'une base de données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Deux utilisateurs tentent de modifier la même donnée au même moment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Une panne se produit pendant l'exécution d'une transaction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23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3. Transactions concurrentes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689279"/>
              </p:ext>
            </p:extLst>
          </p:nvPr>
        </p:nvGraphicFramePr>
        <p:xfrm>
          <a:off x="627352" y="2278270"/>
          <a:ext cx="781600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Degré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Perte de mise à 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Lecture impropre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Données non </a:t>
                      </a:r>
                      <a:r>
                        <a:rPr lang="fr-BE" dirty="0" err="1"/>
                        <a:t>reprod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Référence fantôme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0  -  Read </a:t>
                      </a:r>
                      <a:r>
                        <a:rPr lang="fr-BE" dirty="0" err="1"/>
                        <a:t>Uncommitted</a:t>
                      </a:r>
                      <a:endParaRPr lang="fr-BE" dirty="0"/>
                    </a:p>
                    <a:p>
                      <a:r>
                        <a:rPr lang="fr-BE" dirty="0"/>
                        <a:t>V court </a:t>
                      </a:r>
                      <a:r>
                        <a:rPr lang="fr-BE" dirty="0" err="1"/>
                        <a:t>excl</a:t>
                      </a:r>
                      <a:r>
                        <a:rPr lang="fr-BE" dirty="0"/>
                        <a:t> en écriture</a:t>
                      </a:r>
                    </a:p>
                    <a:p>
                      <a:r>
                        <a:rPr lang="fr-BE" dirty="0"/>
                        <a:t>Pas de V</a:t>
                      </a:r>
                      <a:r>
                        <a:rPr lang="fr-BE" baseline="0" dirty="0"/>
                        <a:t> en lecture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1  -  Read </a:t>
                      </a:r>
                      <a:r>
                        <a:rPr lang="fr-BE" b="1" dirty="0" err="1">
                          <a:solidFill>
                            <a:srgbClr val="FF0000"/>
                          </a:solidFill>
                        </a:rPr>
                        <a:t>Committed</a:t>
                      </a:r>
                      <a:endParaRPr lang="fr-BE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fr-BE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lg </a:t>
                      </a:r>
                      <a:r>
                        <a:rPr lang="fr-BE" b="1" dirty="0" err="1">
                          <a:solidFill>
                            <a:srgbClr val="FF0000"/>
                          </a:solidFill>
                        </a:rPr>
                        <a:t>excl</a:t>
                      </a:r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 en écriture</a:t>
                      </a:r>
                    </a:p>
                    <a:p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V court </a:t>
                      </a:r>
                      <a:r>
                        <a:rPr lang="fr-BE" b="1" dirty="0" err="1">
                          <a:solidFill>
                            <a:srgbClr val="FF0000"/>
                          </a:solidFill>
                        </a:rPr>
                        <a:t>ptg</a:t>
                      </a:r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 en écriture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FF0000"/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dirty="0"/>
                        <a:t>2  -  </a:t>
                      </a:r>
                      <a:r>
                        <a:rPr lang="fr-BE" dirty="0" err="1"/>
                        <a:t>Repeatable</a:t>
                      </a:r>
                      <a:r>
                        <a:rPr lang="fr-BE" dirty="0"/>
                        <a:t> Read</a:t>
                      </a:r>
                    </a:p>
                    <a:p>
                      <a:pPr marL="0" indent="0">
                        <a:buNone/>
                      </a:pPr>
                      <a:r>
                        <a:rPr lang="fr-BE" dirty="0"/>
                        <a:t>V lg </a:t>
                      </a:r>
                      <a:r>
                        <a:rPr lang="fr-BE" dirty="0" err="1"/>
                        <a:t>ptg</a:t>
                      </a:r>
                      <a:r>
                        <a:rPr lang="fr-BE" baseline="0" dirty="0"/>
                        <a:t> en lecture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dirty="0"/>
                        <a:t>3  -  </a:t>
                      </a:r>
                      <a:r>
                        <a:rPr lang="fr-BE" dirty="0" err="1"/>
                        <a:t>Serializable</a:t>
                      </a:r>
                      <a:endParaRPr lang="fr-BE" dirty="0"/>
                    </a:p>
                    <a:p>
                      <a:pPr marL="0" indent="0">
                        <a:buNone/>
                      </a:pPr>
                      <a:r>
                        <a:rPr lang="fr-BE" dirty="0"/>
                        <a:t>V lg </a:t>
                      </a:r>
                      <a:r>
                        <a:rPr lang="fr-BE" dirty="0" err="1"/>
                        <a:t>excl</a:t>
                      </a:r>
                      <a:r>
                        <a:rPr lang="fr-BE" dirty="0"/>
                        <a:t> en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3. Transactions concurrentes</a:t>
            </a:r>
          </a:p>
        </p:txBody>
      </p:sp>
    </p:spTree>
    <p:extLst>
      <p:ext uri="{BB962C8B-B14F-4D97-AF65-F5344CB8AC3E}">
        <p14:creationId xmlns:p14="http://schemas.microsoft.com/office/powerpoint/2010/main" val="870258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BE" dirty="0"/>
              <a:t>Chapitre 5. Le langage de contrôle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Notions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concurrentes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Spécifications de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Étude de cas : accès concurrents dans Oracle 10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Le langage de contrôle des données</a:t>
            </a:r>
          </a:p>
        </p:txBody>
      </p:sp>
    </p:spTree>
    <p:extLst>
      <p:ext uri="{BB962C8B-B14F-4D97-AF65-F5344CB8AC3E}">
        <p14:creationId xmlns:p14="http://schemas.microsoft.com/office/powerpoint/2010/main" val="5874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4. Spécifications de SQL2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SQL-agent</a:t>
            </a:r>
            <a:r>
              <a:rPr lang="fr-BE" dirty="0"/>
              <a:t> : exécution d'un programme d'applications contenant une ou plusieurs requêtes SQL.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SQL-client </a:t>
            </a:r>
            <a:r>
              <a:rPr lang="fr-BE" dirty="0"/>
              <a:t>: l'agent démarre l'exécution sous le contrôle d'un client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SQL-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connection</a:t>
            </a:r>
            <a:r>
              <a:rPr lang="fr-BE" dirty="0"/>
              <a:t> : pour pouvoir faire des accès à la base, l'agent doit forcer le client à établir une connexion avec un server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SQL-server</a:t>
            </a:r>
            <a:r>
              <a:rPr lang="fr-BE" dirty="0"/>
              <a:t> : a pour rôle d'effectuer les accès à la base de données</a:t>
            </a:r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SQL-environnement</a:t>
            </a:r>
            <a:r>
              <a:rPr lang="fr-BE" dirty="0"/>
              <a:t> : le client et le serveur constituent les deux composantes d'un environnement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4. Spécifications de SQL2</a:t>
            </a:r>
          </a:p>
        </p:txBody>
      </p:sp>
    </p:spTree>
    <p:extLst>
      <p:ext uri="{BB962C8B-B14F-4D97-AF65-F5344CB8AC3E}">
        <p14:creationId xmlns:p14="http://schemas.microsoft.com/office/powerpoint/2010/main" val="293351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4. Spécifications de SQL2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L'établissement d'une connexion entre le client et le serveur est réalisé au moyen de la commande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CONNECT</a:t>
            </a:r>
            <a:r>
              <a:rPr lang="fr-BE" dirty="0"/>
              <a:t>. </a:t>
            </a:r>
          </a:p>
          <a:p>
            <a:pPr marL="0" indent="0">
              <a:buNone/>
            </a:pPr>
            <a:r>
              <a:rPr lang="fr-BE" dirty="0"/>
              <a:t>Cette commande démarre également une session (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SQL-session</a:t>
            </a:r>
            <a:r>
              <a:rPr lang="fr-BE" dirty="0"/>
              <a:t>) au-dessus de la connexion.</a:t>
            </a:r>
          </a:p>
          <a:p>
            <a:pPr marL="0" indent="0">
              <a:buNone/>
            </a:pPr>
            <a:r>
              <a:rPr lang="fr-BE" dirty="0"/>
              <a:t>Quand la connexion est établie et la session initialisée, l'agent peut exécuter des transactions (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SQL-transactions</a:t>
            </a:r>
            <a:r>
              <a:rPr lang="fr-BE" dirty="0"/>
              <a:t>) jusqu'à ce qu'il exécute l'instruction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DISCONNECT</a:t>
            </a:r>
            <a:r>
              <a:rPr lang="fr-BE" dirty="0"/>
              <a:t> qui arrête la connexion et met fin à la session.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4. Spécifications de SQL2</a:t>
            </a:r>
          </a:p>
        </p:txBody>
      </p:sp>
    </p:spTree>
    <p:extLst>
      <p:ext uri="{BB962C8B-B14F-4D97-AF65-F5344CB8AC3E}">
        <p14:creationId xmlns:p14="http://schemas.microsoft.com/office/powerpoint/2010/main" val="2426152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4. Spécifications de SQL2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Une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transaction est une unité logique de travail </a:t>
            </a:r>
            <a:r>
              <a:rPr lang="fr-BE" dirty="0"/>
              <a:t>(suite atomique de commandes SQL)</a:t>
            </a:r>
          </a:p>
          <a:p>
            <a:pPr marL="0" indent="0">
              <a:buNone/>
            </a:pPr>
            <a:r>
              <a:rPr lang="fr-BE" dirty="0"/>
              <a:t>Deux transactions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</a:t>
            </a:r>
            <a:r>
              <a:rPr lang="fr-BE" dirty="0"/>
              <a:t> peuvent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</a:t>
            </a:r>
            <a:r>
              <a:rPr lang="fr-BE" dirty="0"/>
              <a:t> être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imbriquées</a:t>
            </a:r>
          </a:p>
          <a:p>
            <a:pPr marL="0" indent="0">
              <a:buNone/>
            </a:pPr>
            <a:r>
              <a:rPr lang="fr-BE" dirty="0"/>
              <a:t>Une transaction est démarrée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implicitement</a:t>
            </a:r>
            <a:r>
              <a:rPr lang="fr-BE" dirty="0"/>
              <a:t> par un agent lorsqu'il exécute certaines commandes SQL appelées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transaction-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initiating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statement</a:t>
            </a:r>
            <a:r>
              <a:rPr lang="fr-BE" dirty="0"/>
              <a:t>.  (on peut résumer en disant que toute commande du LDD et du LMD peut démarrer une transaction)</a:t>
            </a:r>
          </a:p>
          <a:p>
            <a:pPr marL="0" indent="0">
              <a:buNone/>
            </a:pPr>
            <a:r>
              <a:rPr lang="fr-BE" dirty="0"/>
              <a:t>Les transactions sont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terminées explicitement </a:t>
            </a:r>
            <a:r>
              <a:rPr lang="fr-BE" dirty="0"/>
              <a:t>par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COMMIT</a:t>
            </a:r>
            <a:r>
              <a:rPr lang="fr-BE" dirty="0"/>
              <a:t> ou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ROLLBACK</a:t>
            </a:r>
            <a:r>
              <a:rPr lang="fr-BE" dirty="0"/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4. Spécifications de SQL2</a:t>
            </a:r>
          </a:p>
        </p:txBody>
      </p:sp>
      <p:pic>
        <p:nvPicPr>
          <p:cNvPr id="6" name="Picture 4" descr="C:\Users\Vandenhove\AppData\Local\Microsoft\Windows\INetCache\IE\HZX7U9J2\tres_importan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88" y="5196858"/>
            <a:ext cx="1190111" cy="13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81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4. Spécifications de SQL2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BE" dirty="0"/>
              <a:t>L'instruction </a:t>
            </a: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SET TRANSACTION </a:t>
            </a:r>
            <a:r>
              <a:rPr lang="fr-BE" dirty="0"/>
              <a:t>est utilisée pour définir les caractéristiques de la prochaine transaction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mode d'accès (lecture seule (</a:t>
            </a:r>
            <a:r>
              <a:rPr lang="fr-BE" dirty="0" err="1"/>
              <a:t>read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) ou lecture écriture (</a:t>
            </a:r>
            <a:r>
              <a:rPr lang="fr-BE" dirty="0" err="1"/>
              <a:t>read</a:t>
            </a:r>
            <a:r>
              <a:rPr lang="fr-BE" dirty="0"/>
              <a:t> </a:t>
            </a:r>
            <a:r>
              <a:rPr lang="fr-BE" dirty="0" err="1"/>
              <a:t>write</a:t>
            </a:r>
            <a:r>
              <a:rPr lang="fr-BE" dirty="0"/>
              <a:t>)),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La taille de la zone de diagnostic (</a:t>
            </a:r>
            <a:r>
              <a:rPr lang="fr-BE" dirty="0" err="1"/>
              <a:t>diagnotics</a:t>
            </a:r>
            <a:r>
              <a:rPr lang="fr-BE" dirty="0"/>
              <a:t> area)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niveau d'isolation </a:t>
            </a:r>
          </a:p>
          <a:p>
            <a:pPr marL="0" indent="0">
              <a:buNone/>
            </a:pPr>
            <a:r>
              <a:rPr lang="fr-BE" dirty="0"/>
              <a:t>	(ISOLATION LEVEL</a:t>
            </a:r>
          </a:p>
          <a:p>
            <a:pPr marL="0" indent="0">
              <a:buNone/>
            </a:pPr>
            <a:r>
              <a:rPr lang="fr-BE" dirty="0"/>
              <a:t>		READ UNCOMMITTED |</a:t>
            </a:r>
          </a:p>
          <a:p>
            <a:pPr marL="0" indent="0">
              <a:buNone/>
            </a:pPr>
            <a:r>
              <a:rPr lang="fr-BE" dirty="0"/>
              <a:t>		READ COMMITTED |</a:t>
            </a:r>
          </a:p>
          <a:p>
            <a:pPr marL="0" indent="0">
              <a:buNone/>
            </a:pPr>
            <a:r>
              <a:rPr lang="fr-BE" dirty="0"/>
              <a:t>		REPEATABLE READ |</a:t>
            </a:r>
          </a:p>
          <a:p>
            <a:pPr marL="0" indent="0">
              <a:buNone/>
            </a:pPr>
            <a:r>
              <a:rPr lang="fr-BE" dirty="0"/>
              <a:t>		SERIALIZABLE 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4. Spécifications de SQL2</a:t>
            </a:r>
          </a:p>
        </p:txBody>
      </p:sp>
    </p:spTree>
    <p:extLst>
      <p:ext uri="{BB962C8B-B14F-4D97-AF65-F5344CB8AC3E}">
        <p14:creationId xmlns:p14="http://schemas.microsoft.com/office/powerpoint/2010/main" val="3660282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4. Spécifications de SQL2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BE" dirty="0"/>
              <a:t>Pour la norme SQL2, toute transaction doit être  </a:t>
            </a:r>
            <a:r>
              <a:rPr lang="fr-BE" sz="2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sérialisable</a:t>
            </a:r>
            <a:r>
              <a:rPr lang="fr-BE" dirty="0"/>
              <a:t> (</a:t>
            </a:r>
            <a:r>
              <a:rPr lang="fr-BE" sz="2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serializable</a:t>
            </a:r>
            <a:r>
              <a:rPr lang="fr-BE" dirty="0"/>
              <a:t>)</a:t>
            </a:r>
          </a:p>
          <a:p>
            <a:pPr marL="0" indent="0">
              <a:buNone/>
            </a:pPr>
            <a:r>
              <a:rPr lang="fr-BE" dirty="0"/>
              <a:t>L'exécution concurrente de transactions </a:t>
            </a:r>
            <a:r>
              <a:rPr lang="fr-BE" dirty="0" err="1"/>
              <a:t>sérialisables</a:t>
            </a:r>
            <a:r>
              <a:rPr lang="fr-BE" dirty="0"/>
              <a:t> doit produire le même effet que l'exécution séquentielle de ces transactions.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La norme définit 3 situations dans lesquelles la </a:t>
            </a:r>
            <a:r>
              <a:rPr lang="fr-BE" dirty="0" err="1"/>
              <a:t>sérialisabilité</a:t>
            </a:r>
            <a:r>
              <a:rPr lang="fr-BE" dirty="0"/>
              <a:t> peut être violée (aucune autre ne peut le faire)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Lecture impropre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Lecture non reproductible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Référence fantôme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4. Spécifications de SQL2</a:t>
            </a:r>
          </a:p>
        </p:txBody>
      </p:sp>
    </p:spTree>
    <p:extLst>
      <p:ext uri="{BB962C8B-B14F-4D97-AF65-F5344CB8AC3E}">
        <p14:creationId xmlns:p14="http://schemas.microsoft.com/office/powerpoint/2010/main" val="4014836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4. Spécifications de SQL2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2994"/>
              </p:ext>
            </p:extLst>
          </p:nvPr>
        </p:nvGraphicFramePr>
        <p:xfrm>
          <a:off x="888609" y="2492025"/>
          <a:ext cx="7424117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Niveau d'isolation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Perte de mise à 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Lecture impropre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Lecture non reproductible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Référence fantôme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  <a:endParaRPr lang="fr-BE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4. Spécifications de SQL2</a:t>
            </a:r>
          </a:p>
        </p:txBody>
      </p:sp>
    </p:spTree>
    <p:extLst>
      <p:ext uri="{BB962C8B-B14F-4D97-AF65-F5344CB8AC3E}">
        <p14:creationId xmlns:p14="http://schemas.microsoft.com/office/powerpoint/2010/main" val="2080640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BE" dirty="0"/>
              <a:t>Chapitre 5. Le langage de contrôle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Notions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concurrentes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Spécifications de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Étude de cas : accès concurrents dans Oracle 10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Le langage de contrôle des données</a:t>
            </a:r>
          </a:p>
        </p:txBody>
      </p:sp>
    </p:spTree>
    <p:extLst>
      <p:ext uri="{BB962C8B-B14F-4D97-AF65-F5344CB8AC3E}">
        <p14:creationId xmlns:p14="http://schemas.microsoft.com/office/powerpoint/2010/main" val="5874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Dans Oracle, une transaction se termine dans un des cas suivants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exécution d'un 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COMMIT</a:t>
            </a:r>
            <a:r>
              <a:rPr lang="fr-BE" dirty="0"/>
              <a:t> ou d'un 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ROLLBACK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exécution d'une 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commande du LDD </a:t>
            </a:r>
            <a:r>
              <a:rPr lang="fr-BE" dirty="0"/>
              <a:t>: cela provoque d'abord la validation de la transaction en cours, l'exécution de la commande du LDD suivie immédiatement d'un nouveau COMMIT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déconnexion à Oracle </a:t>
            </a:r>
            <a:r>
              <a:rPr lang="fr-BE" dirty="0"/>
              <a:t>: la transaction courante est validée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fin anormale d'un processus utilisateur </a:t>
            </a:r>
            <a:r>
              <a:rPr lang="fr-BE" dirty="0"/>
              <a:t>: la transaction courante est annulée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2933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sz="2200" dirty="0"/>
              <a:t>Ces deux problèmes sont résolus grâce au concept de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transaction</a:t>
            </a:r>
            <a:r>
              <a:rPr lang="fr-BE" sz="2200" dirty="0"/>
              <a:t>.</a:t>
            </a:r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transaction est une unité de traitement cohérent et sûr.</a:t>
            </a:r>
            <a:endParaRPr lang="fr-BE" sz="2200" dirty="0"/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r>
              <a:rPr lang="fr-BE" sz="2200" dirty="0"/>
              <a:t>Toute requête doit être exécutée dans le contexte d'une transaction.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99976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Oracle implémente également la notion de 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 de sauvegarde intermédiaire</a:t>
            </a:r>
            <a:r>
              <a:rPr lang="fr-BE" dirty="0"/>
              <a:t> (</a:t>
            </a:r>
            <a:r>
              <a:rPr lang="fr-BE" sz="2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savepoint</a:t>
            </a:r>
            <a:r>
              <a:rPr lang="fr-BE" dirty="0"/>
              <a:t>).</a:t>
            </a:r>
          </a:p>
          <a:p>
            <a:pPr marL="0" indent="0">
              <a:buNone/>
            </a:pPr>
            <a:r>
              <a:rPr lang="fr-BE" dirty="0"/>
              <a:t>Les </a:t>
            </a:r>
            <a:r>
              <a:rPr lang="fr-BE" dirty="0" err="1"/>
              <a:t>savepoints</a:t>
            </a:r>
            <a:r>
              <a:rPr lang="fr-BE" dirty="0"/>
              <a:t> permettent de diviser une transaction en plusieurs petites parties qu'il est possible d'annuler sans annuler toute la transaction.</a:t>
            </a:r>
          </a:p>
          <a:p>
            <a:pPr marL="0" indent="0">
              <a:buNone/>
            </a:pPr>
            <a:r>
              <a:rPr lang="fr-BE" dirty="0"/>
              <a:t>Un point de sauvegarde intermédiaire se définit par :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SAVEPOINT </a:t>
            </a:r>
            <a:r>
              <a:rPr lang="fr-BE" sz="2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;</a:t>
            </a:r>
          </a:p>
          <a:p>
            <a:pPr marL="0" indent="0">
              <a:buNone/>
            </a:pPr>
            <a:r>
              <a:rPr lang="fr-BE" dirty="0"/>
              <a:t>L'annulation des opérations comprises entre le point courant et un point de sauvegarde intermédiaire donné se réalise par :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ROLLBACK </a:t>
            </a:r>
            <a:r>
              <a:rPr lang="fr-BE" sz="2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3363497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  <a:p>
            <a:pPr marL="0" indent="0">
              <a:buNone/>
            </a:pPr>
            <a:endParaRPr lang="fr-BE" sz="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dirty="0"/>
              <a:t>Par défaut, Oracle garantit la cohérence en lecture au niveau opération mais ne garantit pas une lecture cohérente au niveau transaction.</a:t>
            </a:r>
          </a:p>
          <a:p>
            <a:pPr marL="0" indent="0">
              <a:buNone/>
            </a:pPr>
            <a:r>
              <a:rPr lang="fr-BE" dirty="0"/>
              <a:t>Pour réaliser des lectures cohérentes au niveau transaction, il faut démarrer une transaction </a:t>
            </a:r>
            <a:r>
              <a:rPr lang="fr-BE" i="1" dirty="0" err="1"/>
              <a:t>read</a:t>
            </a:r>
            <a:r>
              <a:rPr lang="fr-BE" i="1" dirty="0"/>
              <a:t> </a:t>
            </a:r>
            <a:r>
              <a:rPr lang="fr-BE" i="1" dirty="0" err="1"/>
              <a:t>only</a:t>
            </a:r>
            <a:r>
              <a:rPr lang="fr-BE" i="1" dirty="0"/>
              <a:t> </a:t>
            </a:r>
            <a:r>
              <a:rPr lang="fr-BE" dirty="0"/>
              <a:t>au moyen de la commande</a:t>
            </a:r>
          </a:p>
          <a:p>
            <a:pPr marL="571500" lvl="2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set transaction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dirty="0"/>
              <a:t>ou utiliser des verrous explicites.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2474329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7" y="2595981"/>
            <a:ext cx="7671460" cy="339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157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2" y="2479925"/>
            <a:ext cx="7695210" cy="389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269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32505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En Oracle : </a:t>
            </a: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lecture ne bloque pas une modification et une modification ne bloque pas une lecture</a:t>
            </a:r>
            <a:r>
              <a:rPr lang="fr-BE" dirty="0"/>
              <a:t>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Si une transaction T</a:t>
            </a:r>
            <a:r>
              <a:rPr lang="fr-BE" baseline="-25000" dirty="0"/>
              <a:t>2</a:t>
            </a:r>
            <a:r>
              <a:rPr lang="fr-BE" dirty="0"/>
              <a:t> tente de lire un objet sur lequel une transaction T</a:t>
            </a:r>
            <a:r>
              <a:rPr lang="fr-BE" baseline="-25000" dirty="0"/>
              <a:t>1</a:t>
            </a:r>
            <a:r>
              <a:rPr lang="fr-BE" dirty="0"/>
              <a:t> possède un accès en écriture, alors T</a:t>
            </a:r>
            <a:r>
              <a:rPr lang="fr-BE" baseline="-25000" dirty="0"/>
              <a:t>2</a:t>
            </a:r>
            <a:r>
              <a:rPr lang="fr-BE" dirty="0"/>
              <a:t> a accès à une version antérieurement confirmée de l'objet;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Si une transaction T</a:t>
            </a:r>
            <a:r>
              <a:rPr lang="fr-BE" baseline="-25000" dirty="0"/>
              <a:t>2</a:t>
            </a:r>
            <a:r>
              <a:rPr lang="fr-BE" dirty="0"/>
              <a:t> cherche à modifier un objet sur lequel une transaction T</a:t>
            </a:r>
            <a:r>
              <a:rPr lang="fr-BE" baseline="-25000" dirty="0"/>
              <a:t>1</a:t>
            </a:r>
            <a:r>
              <a:rPr lang="fr-BE" dirty="0"/>
              <a:t> possède un accès en lecture, la transaction T</a:t>
            </a:r>
            <a:r>
              <a:rPr lang="fr-BE" baseline="-25000" dirty="0"/>
              <a:t>2</a:t>
            </a:r>
            <a:r>
              <a:rPr lang="fr-BE" dirty="0"/>
              <a:t> obtient l'accès en écriture alors que T</a:t>
            </a:r>
            <a:r>
              <a:rPr lang="fr-BE" baseline="-25000" dirty="0"/>
              <a:t>1</a:t>
            </a:r>
            <a:r>
              <a:rPr lang="fr-BE" dirty="0"/>
              <a:t> mémorise l'accès à sa version de l'objet (qui devient l'ancienne valeur dans le journal des images avant).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2427822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Cette technique n'est utilisable que si le SGBD est capable de mémoriser une version antérieure confirmée.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Rappel : par défaut, en Oracle, les lectures ne sont pas reproductibles (voir exemple ci-après).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2064171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  <a:p>
            <a:pPr marL="0" indent="0">
              <a:buNone/>
            </a:pPr>
            <a:endParaRPr lang="fr-BE" sz="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6" y="2790701"/>
            <a:ext cx="8029925" cy="35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44000" y="2606035"/>
            <a:ext cx="114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Exemple : </a:t>
            </a:r>
          </a:p>
        </p:txBody>
      </p:sp>
    </p:spTree>
    <p:extLst>
      <p:ext uri="{BB962C8B-B14F-4D97-AF65-F5344CB8AC3E}">
        <p14:creationId xmlns:p14="http://schemas.microsoft.com/office/powerpoint/2010/main" val="3558195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En Oracle :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écriture bloque une écriture</a:t>
            </a:r>
            <a:r>
              <a:rPr lang="fr-BE" dirty="0"/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1061914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  <a:p>
            <a:pPr marL="0" indent="0">
              <a:buNone/>
            </a:pPr>
            <a:endParaRPr lang="fr-BE" sz="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2516948"/>
            <a:ext cx="6411872" cy="38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379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Comportements des accès concurrents par défaut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En résumé,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dans Oracle</a:t>
            </a:r>
            <a:r>
              <a:rPr lang="fr-BE" dirty="0"/>
              <a:t>, lorsque l'on travaille avec les options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 défaut </a:t>
            </a:r>
            <a:r>
              <a:rPr lang="fr-BE" dirty="0"/>
              <a:t>: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/>
              <a:t>Il n'y a pas de lecture impropre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/>
              <a:t>Il n'y a pas de pertes de mises à jour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fr-BE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/>
              <a:t>Il est possible de provoquer une référence fantôme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sz="2400" dirty="0"/>
              <a:t>Les lectures ne sont pas forcément reproductibles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384417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BE" dirty="0"/>
              <a:t>Chapitre 5. Le langage de contrôle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Notions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concurrentes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Spécifications de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Étude de cas : accès concurrents dans Oracle 10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Le langage de contrôle des données</a:t>
            </a:r>
          </a:p>
        </p:txBody>
      </p:sp>
    </p:spTree>
    <p:extLst>
      <p:ext uri="{BB962C8B-B14F-4D97-AF65-F5344CB8AC3E}">
        <p14:creationId xmlns:p14="http://schemas.microsoft.com/office/powerpoint/2010/main" val="9474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281112" cy="428942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Oracle et les niveaux d'isolation</a:t>
            </a:r>
          </a:p>
          <a:p>
            <a:pPr marL="0" indent="0">
              <a:buNone/>
            </a:pPr>
            <a:endParaRPr lang="fr-BE" sz="800" dirty="0"/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BE" dirty="0"/>
              <a:t>Oracle empêche toute lecture impropre. </a:t>
            </a: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BE" dirty="0"/>
              <a:t>Le niveau </a:t>
            </a: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READ COMMITTED</a:t>
            </a:r>
            <a:r>
              <a:rPr lang="fr-BE" dirty="0"/>
              <a:t> est le niveau par défaut.</a:t>
            </a: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BE" dirty="0"/>
              <a:t>Oracle ne supporte pas directement le niveau REPEATABLE READ (il ne le supporte qu'on mode READ ONLY)</a:t>
            </a: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BE" dirty="0"/>
              <a:t>En écriture, ce niveau est inclus dans le niveau SERIALIZABLE.</a:t>
            </a: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BE" dirty="0"/>
              <a:t>Le niveau d'isolation est spécifié au moyen de la clause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ISOLATION LEVEL </a:t>
            </a:r>
            <a:r>
              <a:rPr lang="fr-BE" dirty="0"/>
              <a:t>de la commande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19118219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Oracle et les niveaux d'isolation</a:t>
            </a:r>
          </a:p>
          <a:p>
            <a:pPr marL="0" indent="0">
              <a:buNone/>
            </a:pPr>
            <a:endParaRPr lang="fr-BE" sz="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2" y="2517913"/>
            <a:ext cx="5620986" cy="378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607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706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Verrouillage explicite dans Oracle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Oracle permet au programmeur de placer des verrous explicitement.  </a:t>
            </a:r>
          </a:p>
          <a:p>
            <a:pPr marL="0" indent="0">
              <a:buNone/>
            </a:pPr>
            <a:r>
              <a:rPr lang="fr-BE" dirty="0"/>
              <a:t>Ceci se fait au moyen des commandes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SELECT … FOR UPDATE [NOWAIT]</a:t>
            </a:r>
          </a:p>
          <a:p>
            <a:pPr marL="0" indent="0">
              <a:buNone/>
            </a:pPr>
            <a:r>
              <a:rPr lang="fr-BE" dirty="0"/>
              <a:t>Ou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LOCK TABLE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</p:spTree>
    <p:extLst>
      <p:ext uri="{BB962C8B-B14F-4D97-AF65-F5344CB8AC3E}">
        <p14:creationId xmlns:p14="http://schemas.microsoft.com/office/powerpoint/2010/main" val="2814319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304642" cy="417067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Verrouillage explicite dans Oracle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 …</a:t>
            </a:r>
          </a:p>
          <a:p>
            <a:pPr marL="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FROM …</a:t>
            </a:r>
          </a:p>
          <a:p>
            <a:pPr marL="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WHERE … </a:t>
            </a:r>
          </a:p>
          <a:p>
            <a:pPr marL="0" indent="0">
              <a:buNone/>
            </a:pPr>
            <a:r>
              <a:rPr lang="fr-BE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	FOR UPDATE [NOWAIT];</a:t>
            </a:r>
          </a:p>
          <a:p>
            <a:pPr marL="0" indent="0">
              <a:buNone/>
            </a:pPr>
            <a:r>
              <a:rPr lang="fr-BE" dirty="0"/>
              <a:t>Cette commande verrouille explicitement les </a:t>
            </a:r>
            <a:r>
              <a:rPr lang="fr-BE" dirty="0" err="1"/>
              <a:t>tuples</a:t>
            </a:r>
            <a:r>
              <a:rPr lang="fr-BE" dirty="0"/>
              <a:t> répondant à la condition de la clause WHERE </a:t>
            </a:r>
          </a:p>
          <a:p>
            <a:pPr marL="0" indent="0">
              <a:buNone/>
            </a:pPr>
            <a:r>
              <a:rPr lang="fr-BE" dirty="0"/>
              <a:t>		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verrou ROW SHARE</a:t>
            </a:r>
          </a:p>
          <a:p>
            <a:pPr marL="0" indent="0">
              <a:buNone/>
            </a:pPr>
            <a:r>
              <a:rPr lang="fr-BE" dirty="0"/>
              <a:t>Les </a:t>
            </a:r>
            <a:r>
              <a:rPr lang="fr-BE" dirty="0" err="1"/>
              <a:t>tuples</a:t>
            </a:r>
            <a:r>
              <a:rPr lang="fr-BE" dirty="0"/>
              <a:t> sont verrouillés en vue d'être modifiés.  Une autre transaction pourra lire ces </a:t>
            </a:r>
            <a:r>
              <a:rPr lang="fr-BE" dirty="0" err="1"/>
              <a:t>tuples</a:t>
            </a:r>
            <a:r>
              <a:rPr lang="fr-BE" dirty="0"/>
              <a:t> mais pas les modifier.	</a:t>
            </a: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2161309" y="4797631"/>
            <a:ext cx="486888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1506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17067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Verrouillage explicite dans Oracle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T1		T2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UPDATE;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cs typeface="Courier New" panose="02070309020205020404" pitchFamily="49" charset="0"/>
              </a:rPr>
              <a:t>15 lignes sélectionnées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SELECT * FROM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FOR UPDATE;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fr-BE" sz="2000" dirty="0">
                <a:cs typeface="Courier New" panose="02070309020205020404" pitchFamily="49" charset="0"/>
              </a:rPr>
              <a:t>Attente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5165766" y="5700156"/>
            <a:ext cx="39188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5031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5. E</a:t>
            </a:r>
            <a:r>
              <a:rPr lang="fr-BE" sz="3200" dirty="0"/>
              <a:t>tudes de cas dans Oracle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Verrouillage explicite dans Oracle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T1		T2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UPDATE 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cs typeface="Courier New" panose="02070309020205020404" pitchFamily="49" charset="0"/>
              </a:rPr>
              <a:t>15 lignes sélectionnées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SELECT * FROM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FOR UPDATE </a:t>
            </a:r>
            <a:r>
              <a:rPr lang="fr-BE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36688" algn="l"/>
                <a:tab pos="3586163" algn="l"/>
                <a:tab pos="5022850" algn="l"/>
              </a:tabLst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fr-BE" sz="20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ORA-00054 : Ressource</a:t>
            </a:r>
          </a:p>
          <a:p>
            <a:pPr marL="0" indent="0">
              <a:buNone/>
              <a:tabLst>
                <a:tab pos="1436688" algn="l"/>
                <a:tab pos="3586163" algn="l"/>
                <a:tab pos="4310063" algn="l"/>
                <a:tab pos="5022850" algn="l"/>
              </a:tabLst>
            </a:pPr>
            <a:r>
              <a:rPr lang="fr-BE" sz="20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			occupée et acquisition avec </a:t>
            </a:r>
          </a:p>
          <a:p>
            <a:pPr marL="0" indent="0">
              <a:buNone/>
              <a:tabLst>
                <a:tab pos="1436688" algn="l"/>
                <a:tab pos="3586163" algn="l"/>
                <a:tab pos="4310063" algn="l"/>
                <a:tab pos="5022850" algn="l"/>
              </a:tabLst>
            </a:pPr>
            <a:r>
              <a:rPr lang="fr-BE" sz="20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			NOWAIT indiquée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5. Etudes de cas dans Oracle 10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5088576" y="5118265"/>
            <a:ext cx="39188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0881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double transaction va être mise en place dans le cadre de la mise à jour de données de la base lorsque plusieurs utilisateurs sont susceptibles de modifier les mêmes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tuples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Les programmes qui la mettent en œuvre utilisent deux transactions d'où son nom.</a:t>
            </a:r>
          </a:p>
          <a:p>
            <a:pPr marL="7112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première transaction : recherche du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à modifier</a:t>
            </a:r>
          </a:p>
          <a:p>
            <a:pPr marL="7112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deuxième transaction : mise à jour des données</a:t>
            </a:r>
          </a:p>
          <a:p>
            <a:pPr marL="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Entre les deux :</a:t>
            </a:r>
          </a:p>
          <a:p>
            <a:pPr marL="7112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L'utilisateur courant peut faire des modifications (dans sa copie locale du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7112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D'autres utilisateurs peuvent faire des mises à jour incompatibles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5321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Exemple : 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Un étudiant a changé d'adresse et va au service étudiant pour le faire savoir.</a:t>
            </a:r>
          </a:p>
          <a:p>
            <a:pPr marL="6985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Lecture de la donnée à modifier (recherche de l'étudiant à modifier)</a:t>
            </a:r>
          </a:p>
          <a:p>
            <a:pPr marL="6985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Encodage de la nouvelle valeur</a:t>
            </a:r>
          </a:p>
          <a:p>
            <a:pPr marL="6985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Mise à jour de cette valeur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</p:spTree>
    <p:extLst>
      <p:ext uri="{BB962C8B-B14F-4D97-AF65-F5344CB8AC3E}">
        <p14:creationId xmlns:p14="http://schemas.microsoft.com/office/powerpoint/2010/main" val="1565870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Exemple : </a:t>
            </a:r>
          </a:p>
          <a:p>
            <a:pPr marL="6985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Si on est tout seul à travailler sur la BD        pas de soucis</a:t>
            </a:r>
          </a:p>
          <a:p>
            <a:pPr marL="698500" indent="-342900">
              <a:buFont typeface="Wingdings" panose="05000000000000000000" pitchFamily="2" charset="2"/>
              <a:buChar char="Ø"/>
            </a:pPr>
            <a:endParaRPr lang="fr-BE" sz="12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98500"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S'il y a plusieurs utilisateurs susceptibles d'apporter des modifications aux données de la base, on peut lire la donnée à modifier en posant un verrou, on encode la nouvelle valeur, on met à jour et on libère le verrou.</a:t>
            </a:r>
          </a:p>
          <a:p>
            <a:pPr marL="712788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Le problème peut apparaître au niveau de l'encodage de la nouvelle valeur         phénomène de la tasse de café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6525488" y="2897578"/>
            <a:ext cx="39188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 droite 6"/>
          <p:cNvSpPr/>
          <p:nvPr/>
        </p:nvSpPr>
        <p:spPr>
          <a:xfrm>
            <a:off x="4053441" y="5840679"/>
            <a:ext cx="39188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73359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Lire le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à modifier (ancien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) et la lecture sera faite sans verrou !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Encoder les nouvelles valeurs : nouveau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endParaRPr lang="fr-BE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Relire le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à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modifer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en posant un verrou avec l'option NOWAIT dans l'idée de le remplacer par le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qui contient les nouvelles valeurs.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</p:spTree>
    <p:extLst>
      <p:ext uri="{BB962C8B-B14F-4D97-AF65-F5344CB8AC3E}">
        <p14:creationId xmlns:p14="http://schemas.microsoft.com/office/powerpoint/2010/main" val="264296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3538847"/>
            <a:ext cx="7020000" cy="26531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Les transactions de mise à jour font passer la base d'un état à un autre.</a:t>
            </a:r>
          </a:p>
          <a:p>
            <a:pPr marL="0" indent="0">
              <a:buNone/>
            </a:pPr>
            <a:r>
              <a:rPr lang="fr-BE" dirty="0"/>
              <a:t>Une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transaction est cohérente </a:t>
            </a:r>
            <a:r>
              <a:rPr lang="fr-BE" dirty="0"/>
              <a:t>si elle fait passer la base d'un état cohérent à un autre état cohérent.</a:t>
            </a:r>
          </a:p>
          <a:p>
            <a:pPr marL="0" indent="0">
              <a:buNone/>
            </a:pPr>
            <a:r>
              <a:rPr lang="fr-BE" dirty="0"/>
              <a:t>Cependant, lors des mises à jour par des transactions cohérentes, la base peut passer par des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états intermédiaires incohérents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56904" y="2162652"/>
            <a:ext cx="698269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h="101600"/>
          </a:sp3d>
        </p:spPr>
        <p:txBody>
          <a:bodyPr wrap="square" rtlCol="0">
            <a:spAutoFit/>
          </a:bodyPr>
          <a:lstStyle/>
          <a:p>
            <a:r>
              <a:rPr lang="fr-BE" sz="2400" dirty="0"/>
              <a:t>Une base de données est dans un 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état cohérent </a:t>
            </a:r>
            <a:r>
              <a:rPr lang="fr-BE" sz="2400" dirty="0"/>
              <a:t>si les valeurs contenues dans la base vérifient toutes les contraintes d'intégrité définies sur la base.</a:t>
            </a:r>
          </a:p>
        </p:txBody>
      </p:sp>
    </p:spTree>
    <p:extLst>
      <p:ext uri="{BB962C8B-B14F-4D97-AF65-F5344CB8AC3E}">
        <p14:creationId xmlns:p14="http://schemas.microsoft.com/office/powerpoint/2010/main" val="24642451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Trois cas de figure peuvent se présenter lors de la lecture du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avec pose de verrou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ressource est occupée (-54)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ressource n'existe plus (NO_DATA_FOUND)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ressource est disponible.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</p:spTree>
    <p:extLst>
      <p:ext uri="{BB962C8B-B14F-4D97-AF65-F5344CB8AC3E}">
        <p14:creationId xmlns:p14="http://schemas.microsoft.com/office/powerpoint/2010/main" val="13158083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t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ressource est occupée (-54)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Dans ce cas, on peut choisir d'attendre un moment et de refaire une tentative quelques instants plus tard.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Si tout utilisateur qui accède à la BD le fait de manière correcte, la ressource ne devrait pas être bloquée longtemps.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On peut répéter la séquence tentative/attente plusieurs fois (souvent on se limite à 3), si la ressource est toujours bloquée on abandonne la modification.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</p:spTree>
    <p:extLst>
      <p:ext uri="{BB962C8B-B14F-4D97-AF65-F5344CB8AC3E}">
        <p14:creationId xmlns:p14="http://schemas.microsoft.com/office/powerpoint/2010/main" val="27008233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t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ressource n'existe plus (NO_DATA_FOUND)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ressource a été supprimée entretemps, la modification est alors interrompue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</p:spTree>
    <p:extLst>
      <p:ext uri="{BB962C8B-B14F-4D97-AF65-F5344CB8AC3E}">
        <p14:creationId xmlns:p14="http://schemas.microsoft.com/office/powerpoint/2010/main" val="24504750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dirty="0"/>
              <a:t>Annexe. La double transaction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518618" cy="4301300"/>
          </a:xfrm>
        </p:spPr>
        <p:txBody>
          <a:bodyPr anchor="t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La ressource est disponible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Il faut vérifier qu'elle n'a pas été modifiée entretemps par un autre utilisateur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On va alors comparer l'ancien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à celui que l'on vient de lire.  La comparaison se fait champ par champ.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Si les 2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tuples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sont identiques, on va pouvoir insérer le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modifié et valider</a:t>
            </a:r>
          </a:p>
          <a:p>
            <a:pPr marL="355600" indent="0">
              <a:buNone/>
            </a:pP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S'ils sont différents, le </a:t>
            </a:r>
            <a:r>
              <a:rPr lang="fr-BE" dirty="0" err="1">
                <a:solidFill>
                  <a:schemeClr val="tx1"/>
                </a:solidFill>
                <a:cs typeface="Courier New" panose="02070309020205020404" pitchFamily="49" charset="0"/>
              </a:rPr>
              <a:t>tuple</a:t>
            </a:r>
            <a:r>
              <a:rPr lang="fr-BE" dirty="0">
                <a:solidFill>
                  <a:schemeClr val="tx1"/>
                </a:solidFill>
                <a:cs typeface="Courier New" panose="02070309020205020404" pitchFamily="49" charset="0"/>
              </a:rPr>
              <a:t> a été modifié entretemps par un autre utilisateur, la modification courante est alors abandonnée.  Ne pas oublier de libérer le verrou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Annexe. La double transaction</a:t>
            </a:r>
          </a:p>
        </p:txBody>
      </p:sp>
    </p:spTree>
    <p:extLst>
      <p:ext uri="{BB962C8B-B14F-4D97-AF65-F5344CB8AC3E}">
        <p14:creationId xmlns:p14="http://schemas.microsoft.com/office/powerpoint/2010/main" val="348077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5. LCD</a:t>
            </a:r>
            <a:br>
              <a:rPr lang="fr-BE" dirty="0"/>
            </a:br>
            <a:r>
              <a:rPr lang="fr-BE" sz="3200" dirty="0"/>
              <a:t>2. 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35491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sz="2200" dirty="0"/>
              <a:t>Exemple : </a:t>
            </a:r>
          </a:p>
          <a:p>
            <a:pPr marL="0" indent="0">
              <a:buNone/>
            </a:pPr>
            <a:endParaRPr lang="fr-BE" sz="2200" dirty="0"/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Compte			    UPDATE Compte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 solde = solde – S	    SET solde = solde + S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num_compte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		    WHERE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num_compte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</a:p>
          <a:p>
            <a:pPr marL="0" indent="0">
              <a:buNone/>
            </a:pP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fr-BE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temps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    Etat 	 	   	   Etat			   Etat 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  initial :		intermédiaire :	  	  final :</a:t>
            </a: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Base cohérente	          Base incohérente        Base cohérente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5 : LCD / 2. Notions de base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092530" y="4298868"/>
            <a:ext cx="7243948" cy="1187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4631377" y="4298868"/>
            <a:ext cx="0" cy="40376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5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65256</TotalTime>
  <Words>5566</Words>
  <Application>Microsoft Office PowerPoint</Application>
  <PresentationFormat>Affichage à l'écran (4:3)</PresentationFormat>
  <Paragraphs>846</Paragraphs>
  <Slides>83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83</vt:i4>
      </vt:variant>
    </vt:vector>
  </HeadingPairs>
  <TitlesOfParts>
    <vt:vector size="90" baseType="lpstr">
      <vt:lpstr>Calibri</vt:lpstr>
      <vt:lpstr>Courier New</vt:lpstr>
      <vt:lpstr>Garamond</vt:lpstr>
      <vt:lpstr>Georgia</vt:lpstr>
      <vt:lpstr>Wingdings</vt:lpstr>
      <vt:lpstr>Wingdings 2</vt:lpstr>
      <vt:lpstr>Austin</vt:lpstr>
      <vt:lpstr>Systèmes de Gestion de Bases de Données</vt:lpstr>
      <vt:lpstr>Aperçu du contenu du cours</vt:lpstr>
      <vt:lpstr>Chapitre 5.  Transactions et accès concurrents Langage de Contrôle des données (LCD)</vt:lpstr>
      <vt:lpstr>Chapitre 5. Le langage de contrôle des données</vt:lpstr>
      <vt:lpstr>Chapitre 5. LCD 1. Introduction</vt:lpstr>
      <vt:lpstr>Chapitre 5. LCD 1. Introduction</vt:lpstr>
      <vt:lpstr>Chapitre 5. Le langage de contrôle des données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LCD 2. Notions de base</vt:lpstr>
      <vt:lpstr>Chapitre 5. Le langage de contrôle des données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LCD 3. Transactions concurrentes</vt:lpstr>
      <vt:lpstr>Chapitre 5. Le langage de contrôle des données</vt:lpstr>
      <vt:lpstr>Chapitre 5. LCD 4. Spécifications de SQL2</vt:lpstr>
      <vt:lpstr>Chapitre 5. LCD 4. Spécifications de SQL2</vt:lpstr>
      <vt:lpstr>Chapitre 5. LCD 4. Spécifications de SQL2</vt:lpstr>
      <vt:lpstr>Chapitre 5. LCD 4. Spécifications de SQL2</vt:lpstr>
      <vt:lpstr>Chapitre 5. LCD 4. Spécifications de SQL2</vt:lpstr>
      <vt:lpstr>Chapitre 5. LCD 4. Spécifications de SQL2</vt:lpstr>
      <vt:lpstr>Chapitre 5. Le langage de contrôle des données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5. Etudes de cas dans Oracle 10</vt:lpstr>
      <vt:lpstr>Chapitre 5. LCD Annexe. La double transaction</vt:lpstr>
      <vt:lpstr>Chapitre 5. LCD Annexe. La double transaction</vt:lpstr>
      <vt:lpstr>Chapitre 5. LCD Annexe. La double transaction</vt:lpstr>
      <vt:lpstr>Chapitre 5. LCD Annexe. La double transaction</vt:lpstr>
      <vt:lpstr>Chapitre 5. LCD Annexe. La double transaction</vt:lpstr>
      <vt:lpstr>Chapitre 5. LCD Annexe. La double transaction</vt:lpstr>
      <vt:lpstr>Chapitre 5. LCD Annexe. La double transaction</vt:lpstr>
      <vt:lpstr>Chapitre 5. LCD Annexe. La double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Anne LEONARD</cp:lastModifiedBy>
  <cp:revision>360</cp:revision>
  <dcterms:created xsi:type="dcterms:W3CDTF">2016-02-04T16:20:07Z</dcterms:created>
  <dcterms:modified xsi:type="dcterms:W3CDTF">2019-11-20T10:32:36Z</dcterms:modified>
</cp:coreProperties>
</file>