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47"/>
  </p:notesMasterIdLst>
  <p:handoutMasterIdLst>
    <p:handoutMasterId r:id="rId48"/>
  </p:handoutMasterIdLst>
  <p:sldIdLst>
    <p:sldId id="256" r:id="rId2"/>
    <p:sldId id="257" r:id="rId3"/>
    <p:sldId id="258" r:id="rId4"/>
    <p:sldId id="271" r:id="rId5"/>
    <p:sldId id="272" r:id="rId6"/>
    <p:sldId id="283" r:id="rId7"/>
    <p:sldId id="284" r:id="rId8"/>
    <p:sldId id="285" r:id="rId9"/>
    <p:sldId id="286" r:id="rId10"/>
    <p:sldId id="273" r:id="rId11"/>
    <p:sldId id="274" r:id="rId12"/>
    <p:sldId id="287" r:id="rId13"/>
    <p:sldId id="288" r:id="rId14"/>
    <p:sldId id="289" r:id="rId15"/>
    <p:sldId id="290" r:id="rId16"/>
    <p:sldId id="291" r:id="rId17"/>
    <p:sldId id="275" r:id="rId18"/>
    <p:sldId id="276"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277" r:id="rId38"/>
    <p:sldId id="278" r:id="rId39"/>
    <p:sldId id="310" r:id="rId40"/>
    <p:sldId id="311" r:id="rId41"/>
    <p:sldId id="279" r:id="rId42"/>
    <p:sldId id="280" r:id="rId43"/>
    <p:sldId id="312" r:id="rId44"/>
    <p:sldId id="281" r:id="rId45"/>
    <p:sldId id="282" r:id="rId4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187CCE"/>
    <a:srgbClr val="FF0066"/>
    <a:srgbClr val="FF6600"/>
    <a:srgbClr val="67ABF5"/>
    <a:srgbClr val="00CC66"/>
    <a:srgbClr val="61FFB0"/>
    <a:srgbClr val="00FE7F"/>
    <a:srgbClr val="01FF80"/>
    <a:srgbClr val="09FF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6226" autoAdjust="0"/>
    <p:restoredTop sz="88772" autoAdjust="0"/>
  </p:normalViewPr>
  <p:slideViewPr>
    <p:cSldViewPr snapToGrid="0">
      <p:cViewPr>
        <p:scale>
          <a:sx n="90" d="100"/>
          <a:sy n="90" d="100"/>
        </p:scale>
        <p:origin x="-426" y="-258"/>
      </p:cViewPr>
      <p:guideLst>
        <p:guide orient="horz" pos="2160"/>
        <p:guide pos="2880"/>
      </p:guideLst>
    </p:cSldViewPr>
  </p:slideViewPr>
  <p:outlineViewPr>
    <p:cViewPr>
      <p:scale>
        <a:sx n="33" d="100"/>
        <a:sy n="33" d="100"/>
      </p:scale>
      <p:origin x="0" y="3744"/>
    </p:cViewPr>
  </p:outlineViewPr>
  <p:notesTextViewPr>
    <p:cViewPr>
      <p:scale>
        <a:sx n="1" d="1"/>
        <a:sy n="1" d="1"/>
      </p:scale>
      <p:origin x="0" y="0"/>
    </p:cViewPr>
  </p:notesTextViewPr>
  <p:notesViewPr>
    <p:cSldViewPr snapToGrid="0">
      <p:cViewPr varScale="1">
        <p:scale>
          <a:sx n="76" d="100"/>
          <a:sy n="76" d="100"/>
        </p:scale>
        <p:origin x="-11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B68056-8E3B-4384-B702-DD5B16F6E582}" type="datetimeFigureOut">
              <a:rPr lang="fr-BE" smtClean="0"/>
              <a:t>18-11-18</a:t>
            </a:fld>
            <a:endParaRPr lang="fr-BE"/>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B532A1-C308-4B5E-B738-4A20C81AE96D}" type="slidenum">
              <a:rPr lang="fr-BE" smtClean="0"/>
              <a:t>‹N°›</a:t>
            </a:fld>
            <a:endParaRPr lang="fr-BE"/>
          </a:p>
        </p:txBody>
      </p:sp>
    </p:spTree>
    <p:extLst>
      <p:ext uri="{BB962C8B-B14F-4D97-AF65-F5344CB8AC3E}">
        <p14:creationId xmlns:p14="http://schemas.microsoft.com/office/powerpoint/2010/main" val="3621251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673A2-232E-4770-8B7D-AF533C30BC35}" type="datetimeFigureOut">
              <a:rPr lang="fr-BE" smtClean="0"/>
              <a:t>18-11-18</a:t>
            </a:fld>
            <a:endParaRPr lang="fr-BE"/>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8015F8-55F0-4779-8F5B-58CFCCF2A85B}" type="slidenum">
              <a:rPr lang="fr-BE" smtClean="0"/>
              <a:t>‹N°›</a:t>
            </a:fld>
            <a:endParaRPr lang="fr-BE"/>
          </a:p>
        </p:txBody>
      </p:sp>
    </p:spTree>
    <p:extLst>
      <p:ext uri="{BB962C8B-B14F-4D97-AF65-F5344CB8AC3E}">
        <p14:creationId xmlns:p14="http://schemas.microsoft.com/office/powerpoint/2010/main" val="3845916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a:t>
            </a:fld>
            <a:endParaRPr lang="fr-BE"/>
          </a:p>
        </p:txBody>
      </p:sp>
    </p:spTree>
    <p:extLst>
      <p:ext uri="{BB962C8B-B14F-4D97-AF65-F5344CB8AC3E}">
        <p14:creationId xmlns:p14="http://schemas.microsoft.com/office/powerpoint/2010/main" val="1060433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34</a:t>
            </a:fld>
            <a:endParaRPr lang="fr-BE"/>
          </a:p>
        </p:txBody>
      </p:sp>
    </p:spTree>
    <p:extLst>
      <p:ext uri="{BB962C8B-B14F-4D97-AF65-F5344CB8AC3E}">
        <p14:creationId xmlns:p14="http://schemas.microsoft.com/office/powerpoint/2010/main" val="191125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On utilise une jointure, une fonction de calcul et un groupement de lignes pour construire la vue</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35</a:t>
            </a:fld>
            <a:endParaRPr lang="fr-BE"/>
          </a:p>
        </p:txBody>
      </p:sp>
    </p:spTree>
    <p:extLst>
      <p:ext uri="{BB962C8B-B14F-4D97-AF65-F5344CB8AC3E}">
        <p14:creationId xmlns:p14="http://schemas.microsoft.com/office/powerpoint/2010/main" val="191125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36</a:t>
            </a:fld>
            <a:endParaRPr lang="fr-BE"/>
          </a:p>
        </p:txBody>
      </p:sp>
    </p:spTree>
    <p:extLst>
      <p:ext uri="{BB962C8B-B14F-4D97-AF65-F5344CB8AC3E}">
        <p14:creationId xmlns:p14="http://schemas.microsoft.com/office/powerpoint/2010/main" val="191125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USER est une variable qui contient le nom de l'utilisateur qui démarre la session SQL ou qui a lancé le programme</a:t>
            </a:r>
            <a:r>
              <a:rPr lang="fr-BE" baseline="0" dirty="0" smtClean="0"/>
              <a:t> d'applications</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26</a:t>
            </a:fld>
            <a:endParaRPr lang="fr-BE"/>
          </a:p>
        </p:txBody>
      </p:sp>
    </p:spTree>
    <p:extLst>
      <p:ext uri="{BB962C8B-B14F-4D97-AF65-F5344CB8AC3E}">
        <p14:creationId xmlns:p14="http://schemas.microsoft.com/office/powerpoint/2010/main" val="19112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USER est une variable qui contient le nom de l'utilisateur qui démarre la session SQL ou qui a lancé le </a:t>
            </a:r>
            <a:r>
              <a:rPr lang="fr-BE" smtClean="0"/>
              <a:t>programme</a:t>
            </a:r>
            <a:r>
              <a:rPr lang="fr-BE" baseline="0" smtClean="0"/>
              <a:t> d'applications</a:t>
            </a:r>
            <a:endParaRPr lang="fr-BE"/>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27</a:t>
            </a:fld>
            <a:endParaRPr lang="fr-BE"/>
          </a:p>
        </p:txBody>
      </p:sp>
    </p:spTree>
    <p:extLst>
      <p:ext uri="{BB962C8B-B14F-4D97-AF65-F5344CB8AC3E}">
        <p14:creationId xmlns:p14="http://schemas.microsoft.com/office/powerpoint/2010/main" val="191125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28</a:t>
            </a:fld>
            <a:endParaRPr lang="fr-BE"/>
          </a:p>
        </p:txBody>
      </p:sp>
    </p:spTree>
    <p:extLst>
      <p:ext uri="{BB962C8B-B14F-4D97-AF65-F5344CB8AC3E}">
        <p14:creationId xmlns:p14="http://schemas.microsoft.com/office/powerpoint/2010/main" val="191125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29</a:t>
            </a:fld>
            <a:endParaRPr lang="fr-BE"/>
          </a:p>
        </p:txBody>
      </p:sp>
    </p:spTree>
    <p:extLst>
      <p:ext uri="{BB962C8B-B14F-4D97-AF65-F5344CB8AC3E}">
        <p14:creationId xmlns:p14="http://schemas.microsoft.com/office/powerpoint/2010/main" val="19112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30</a:t>
            </a:fld>
            <a:endParaRPr lang="fr-BE"/>
          </a:p>
        </p:txBody>
      </p:sp>
    </p:spTree>
    <p:extLst>
      <p:ext uri="{BB962C8B-B14F-4D97-AF65-F5344CB8AC3E}">
        <p14:creationId xmlns:p14="http://schemas.microsoft.com/office/powerpoint/2010/main" val="191125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31</a:t>
            </a:fld>
            <a:endParaRPr lang="fr-BE"/>
          </a:p>
        </p:txBody>
      </p:sp>
    </p:spTree>
    <p:extLst>
      <p:ext uri="{BB962C8B-B14F-4D97-AF65-F5344CB8AC3E}">
        <p14:creationId xmlns:p14="http://schemas.microsoft.com/office/powerpoint/2010/main" val="191125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32</a:t>
            </a:fld>
            <a:endParaRPr lang="fr-BE"/>
          </a:p>
        </p:txBody>
      </p:sp>
    </p:spTree>
    <p:extLst>
      <p:ext uri="{BB962C8B-B14F-4D97-AF65-F5344CB8AC3E}">
        <p14:creationId xmlns:p14="http://schemas.microsoft.com/office/powerpoint/2010/main" val="19112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Dans SERVICES,</a:t>
            </a:r>
            <a:r>
              <a:rPr lang="fr-BE" baseline="0" dirty="0" smtClean="0"/>
              <a:t> </a:t>
            </a:r>
            <a:r>
              <a:rPr lang="fr-BE" baseline="0" dirty="0" err="1" smtClean="0"/>
              <a:t>num_service</a:t>
            </a:r>
            <a:r>
              <a:rPr lang="fr-BE" baseline="0" dirty="0" smtClean="0"/>
              <a:t> : clé primaire</a:t>
            </a:r>
          </a:p>
          <a:p>
            <a:r>
              <a:rPr lang="fr-BE" baseline="0" dirty="0" err="1" smtClean="0"/>
              <a:t>Num_chef</a:t>
            </a:r>
            <a:r>
              <a:rPr lang="fr-BE" baseline="0" dirty="0" smtClean="0"/>
              <a:t> : clé étrangère faisant référence à un numéro dans la relation </a:t>
            </a:r>
            <a:r>
              <a:rPr lang="fr-BE" baseline="0" dirty="0" err="1" smtClean="0"/>
              <a:t>employes</a:t>
            </a:r>
            <a:r>
              <a:rPr lang="fr-BE" baseline="0" dirty="0" smtClean="0"/>
              <a:t>.</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33</a:t>
            </a:fld>
            <a:endParaRPr lang="fr-BE"/>
          </a:p>
        </p:txBody>
      </p:sp>
    </p:spTree>
    <p:extLst>
      <p:ext uri="{BB962C8B-B14F-4D97-AF65-F5344CB8AC3E}">
        <p14:creationId xmlns:p14="http://schemas.microsoft.com/office/powerpoint/2010/main" val="19112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fr-FR" smtClean="0"/>
              <a:t>Modifiez le style du titre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4738744" y="1516828"/>
            <a:ext cx="2133600" cy="750981"/>
          </a:xfrm>
          <a:prstGeom prst="rect">
            <a:avLst/>
          </a:prstGeom>
        </p:spPr>
        <p:txBody>
          <a:bodyPr anchor="b"/>
          <a:lstStyle>
            <a:lvl1pPr algn="l">
              <a:defRPr sz="2400"/>
            </a:lvl1pPr>
          </a:lstStyle>
          <a:p>
            <a:endParaRPr lang="fr-BE"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fr-BE" smtClean="0"/>
              <a:t>Système de Gestion de Base de Données</a:t>
            </a:r>
            <a:endParaRPr lang="fr-BE" dirty="0"/>
          </a:p>
        </p:txBody>
      </p:sp>
      <p:sp>
        <p:nvSpPr>
          <p:cNvPr id="6" name="Slide Number Placeholder 5"/>
          <p:cNvSpPr>
            <a:spLocks noGrp="1"/>
          </p:cNvSpPr>
          <p:nvPr>
            <p:ph type="sldNum" sz="quarter" idx="12"/>
          </p:nvPr>
        </p:nvSpPr>
        <p:spPr>
          <a:xfrm>
            <a:off x="4649096" y="5719966"/>
            <a:ext cx="643666" cy="365125"/>
          </a:xfrm>
          <a:prstGeom prst="rect">
            <a:avLst/>
          </a:prstGeom>
        </p:spPr>
        <p:txBody>
          <a:bodyPr/>
          <a:lstStyle>
            <a:lvl1pPr>
              <a:defRPr>
                <a:solidFill>
                  <a:schemeClr val="accent1"/>
                </a:solidFill>
              </a:defRPr>
            </a:lvl1pPr>
          </a:lstStyle>
          <a:p>
            <a:fld id="{BF2FC6CB-2666-4C93-9AAF-E466CEB514E0}" type="slidenum">
              <a:rPr lang="fr-BE" smtClean="0"/>
              <a:t>‹N°›</a:t>
            </a:fld>
            <a:endParaRPr lang="fr-BE"/>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Footer Placeholder 4"/>
          <p:cNvSpPr>
            <a:spLocks noGrp="1"/>
          </p:cNvSpPr>
          <p:nvPr>
            <p:ph type="ftr" sz="quarter" idx="11"/>
          </p:nvPr>
        </p:nvSpPr>
        <p:spPr/>
        <p:txBody>
          <a:bodyPr/>
          <a:lstStyle/>
          <a:p>
            <a:r>
              <a:rPr lang="fr-BE" smtClean="0"/>
              <a:t>Système de Gestion de Base de Données</a:t>
            </a:r>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fr-FR" smtClean="0"/>
              <a:t>Modifiez le style du titre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Footer Placeholder 4"/>
          <p:cNvSpPr>
            <a:spLocks noGrp="1"/>
          </p:cNvSpPr>
          <p:nvPr>
            <p:ph type="ftr" sz="quarter" idx="11"/>
          </p:nvPr>
        </p:nvSpPr>
        <p:spPr/>
        <p:txBody>
          <a:bodyPr/>
          <a:lstStyle/>
          <a:p>
            <a:r>
              <a:rPr lang="fr-BE" smtClean="0"/>
              <a:t>Système de Gestion de Base de Données</a:t>
            </a:r>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Footer Placeholder 4"/>
          <p:cNvSpPr>
            <a:spLocks noGrp="1"/>
          </p:cNvSpPr>
          <p:nvPr>
            <p:ph type="ftr" sz="quarter" idx="11"/>
          </p:nvPr>
        </p:nvSpPr>
        <p:spPr/>
        <p:txBody>
          <a:bodyPr/>
          <a:lstStyle/>
          <a:p>
            <a:r>
              <a:rPr lang="fr-BE" smtClean="0"/>
              <a:t>Système de Gestion de Base de Données</a:t>
            </a:r>
            <a:endParaRPr lang="fr-BE"/>
          </a:p>
        </p:txBody>
      </p:sp>
      <p:sp>
        <p:nvSpPr>
          <p:cNvPr id="7" name="Forme libre 6"/>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fr-FR" smtClean="0"/>
              <a:t>Modifiez le style du titre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5" name="Footer Placeholder 4"/>
          <p:cNvSpPr>
            <a:spLocks noGrp="1"/>
          </p:cNvSpPr>
          <p:nvPr>
            <p:ph type="ftr" sz="quarter" idx="11"/>
          </p:nvPr>
        </p:nvSpPr>
        <p:spPr/>
        <p:txBody>
          <a:bodyPr/>
          <a:lstStyle/>
          <a:p>
            <a:r>
              <a:rPr lang="fr-BE" smtClean="0"/>
              <a:t>Système de Gestion de Base de Données</a:t>
            </a:r>
            <a:endParaRPr lang="fr-BE"/>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6" name="Footer Placeholder 5"/>
          <p:cNvSpPr>
            <a:spLocks noGrp="1"/>
          </p:cNvSpPr>
          <p:nvPr>
            <p:ph type="ftr" sz="quarter" idx="11"/>
          </p:nvPr>
        </p:nvSpPr>
        <p:spPr/>
        <p:txBody>
          <a:bodyPr/>
          <a:lstStyle/>
          <a:p>
            <a:r>
              <a:rPr lang="fr-BE" smtClean="0"/>
              <a:t>Système de Gestion de Base de Données</a:t>
            </a:r>
            <a:endParaRPr lang="fr-BE"/>
          </a:p>
        </p:txBody>
      </p:sp>
      <p:sp>
        <p:nvSpPr>
          <p:cNvPr id="9" name="Content Placeholder 8"/>
          <p:cNvSpPr>
            <a:spLocks noGrp="1"/>
          </p:cNvSpPr>
          <p:nvPr>
            <p:ph sz="quarter" idx="13"/>
          </p:nvPr>
        </p:nvSpPr>
        <p:spPr>
          <a:xfrm>
            <a:off x="1042416" y="2313432"/>
            <a:ext cx="3419856" cy="349300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8" name="Forme libre 7"/>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ooter Placeholder 7"/>
          <p:cNvSpPr>
            <a:spLocks noGrp="1"/>
          </p:cNvSpPr>
          <p:nvPr>
            <p:ph type="ftr" sz="quarter" idx="11"/>
          </p:nvPr>
        </p:nvSpPr>
        <p:spPr/>
        <p:txBody>
          <a:bodyPr/>
          <a:lstStyle/>
          <a:p>
            <a:r>
              <a:rPr lang="fr-BE" smtClean="0"/>
              <a:t>Système de Gestion de Base de Données</a:t>
            </a:r>
            <a:endParaRPr lang="fr-BE"/>
          </a:p>
        </p:txBody>
      </p:sp>
      <p:sp>
        <p:nvSpPr>
          <p:cNvPr id="10" name="Forme libre 9"/>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4" name="Footer Placeholder 3"/>
          <p:cNvSpPr>
            <a:spLocks noGrp="1"/>
          </p:cNvSpPr>
          <p:nvPr>
            <p:ph type="ftr" sz="quarter" idx="11"/>
          </p:nvPr>
        </p:nvSpPr>
        <p:spPr/>
        <p:txBody>
          <a:bodyPr/>
          <a:lstStyle/>
          <a:p>
            <a:r>
              <a:rPr lang="fr-BE" smtClean="0"/>
              <a:t>Système de Gestion de Base de Données</a:t>
            </a:r>
            <a:endParaRPr lang="fr-BE"/>
          </a:p>
        </p:txBody>
      </p:sp>
      <p:sp>
        <p:nvSpPr>
          <p:cNvPr id="6" name="Forme libre 5"/>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BE" smtClean="0"/>
              <a:t>Système de Gestion de Base de Données</a:t>
            </a:r>
            <a:endParaRPr lang="fr-BE"/>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44" name="Group 43"/>
          <p:cNvGrpSpPr/>
          <p:nvPr userDrawn="1"/>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fr-BE" smtClean="0"/>
              <a:t>Système de Gestion de Base de Données</a:t>
            </a:r>
            <a:endParaRPr lang="fr-BE"/>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fr-FR" smtClean="0"/>
              <a:t>Modifiez le style du titre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fr-FR" smtClean="0"/>
              <a:t>Modifiez le style du titre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6" name="Footer Placeholder 5"/>
          <p:cNvSpPr>
            <a:spLocks noGrp="1"/>
          </p:cNvSpPr>
          <p:nvPr>
            <p:ph type="ftr" sz="quarter" idx="11"/>
          </p:nvPr>
        </p:nvSpPr>
        <p:spPr>
          <a:xfrm>
            <a:off x="4641448" y="5724835"/>
            <a:ext cx="3493664" cy="365125"/>
          </a:xfrm>
        </p:spPr>
        <p:txBody>
          <a:bodyPr>
            <a:normAutofit/>
          </a:bodyPr>
          <a:lstStyle/>
          <a:p>
            <a:r>
              <a:rPr lang="fr-BE" smtClean="0"/>
              <a:t>Système de Gestion de Base de Données</a:t>
            </a:r>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76055" y="6400800"/>
            <a:ext cx="6463424" cy="469558"/>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87204" y="6519134"/>
            <a:ext cx="6236864" cy="351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20000"/>
            <a:ext cx="7024744" cy="1143000"/>
          </a:xfrm>
          <a:prstGeom prst="rect">
            <a:avLst/>
          </a:prstGeom>
        </p:spPr>
        <p:txBody>
          <a:bodyPr vert="horz" lIns="91440" tIns="45720" rIns="91440" bIns="45720" rtlCol="0" anchor="b">
            <a:normAutofit/>
          </a:bodyPr>
          <a:lstStyle/>
          <a:p>
            <a:r>
              <a:rPr lang="fr-FR" dirty="0" smtClean="0"/>
              <a:t>Modifiez le style du titre</a:t>
            </a:r>
            <a:endParaRPr lang="en-US" dirty="0"/>
          </a:p>
        </p:txBody>
      </p:sp>
      <p:sp>
        <p:nvSpPr>
          <p:cNvPr id="3" name="Text Placeholder 2"/>
          <p:cNvSpPr>
            <a:spLocks noGrp="1"/>
          </p:cNvSpPr>
          <p:nvPr>
            <p:ph type="body" idx="1"/>
          </p:nvPr>
        </p:nvSpPr>
        <p:spPr>
          <a:xfrm>
            <a:off x="1043491" y="2051999"/>
            <a:ext cx="7020000" cy="41400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Footer Placeholder 4"/>
          <p:cNvSpPr>
            <a:spLocks noGrp="1"/>
          </p:cNvSpPr>
          <p:nvPr>
            <p:ph type="ftr" sz="quarter" idx="3"/>
          </p:nvPr>
        </p:nvSpPr>
        <p:spPr>
          <a:xfrm>
            <a:off x="687203" y="6505233"/>
            <a:ext cx="6236865" cy="365125"/>
          </a:xfrm>
          <a:prstGeom prst="rect">
            <a:avLst/>
          </a:prstGeom>
        </p:spPr>
        <p:txBody>
          <a:bodyPr vert="horz" lIns="91440" tIns="45720" rIns="91440" bIns="45720" rtlCol="0" anchor="ctr"/>
          <a:lstStyle>
            <a:lvl1pPr algn="ctr">
              <a:defRPr sz="1200">
                <a:solidFill>
                  <a:schemeClr val="bg1"/>
                </a:solidFill>
              </a:defRPr>
            </a:lvl1pPr>
          </a:lstStyle>
          <a:p>
            <a:r>
              <a:rPr lang="fr-BE" smtClean="0"/>
              <a:t>Système de Gestion de Base de Données</a:t>
            </a:r>
            <a:endParaRPr lang="fr-BE" dirty="0"/>
          </a:p>
        </p:txBody>
      </p:sp>
      <p:sp>
        <p:nvSpPr>
          <p:cNvPr id="61" name="ZoneTexte 60"/>
          <p:cNvSpPr txBox="1"/>
          <p:nvPr/>
        </p:nvSpPr>
        <p:spPr>
          <a:xfrm>
            <a:off x="-2" y="120770"/>
            <a:ext cx="430887" cy="6731292"/>
          </a:xfrm>
          <a:prstGeom prst="rect">
            <a:avLst/>
          </a:prstGeom>
          <a:noFill/>
        </p:spPr>
        <p:txBody>
          <a:bodyPr vert="vert270" wrap="square" rtlCol="0">
            <a:spAutoFit/>
          </a:bodyPr>
          <a:lstStyle/>
          <a:p>
            <a:pPr algn="r"/>
            <a:r>
              <a:rPr lang="fr-BE" sz="1600" dirty="0" smtClean="0">
                <a:solidFill>
                  <a:srgbClr val="776627"/>
                </a:solidFill>
              </a:rPr>
              <a:t>A. Léonard         HEPL – Département technique      2</a:t>
            </a:r>
            <a:r>
              <a:rPr lang="fr-BE" sz="1600" baseline="30000" dirty="0" smtClean="0">
                <a:solidFill>
                  <a:srgbClr val="776627"/>
                </a:solidFill>
              </a:rPr>
              <a:t>ème</a:t>
            </a:r>
            <a:r>
              <a:rPr lang="fr-BE" sz="1600" dirty="0" smtClean="0">
                <a:solidFill>
                  <a:srgbClr val="776627"/>
                </a:solidFill>
              </a:rPr>
              <a:t> Informatique et système</a:t>
            </a:r>
            <a:endParaRPr lang="fr-BE" sz="1600" dirty="0">
              <a:solidFill>
                <a:srgbClr val="776627"/>
              </a:solidFill>
            </a:endParaRPr>
          </a:p>
        </p:txBody>
      </p:sp>
      <p:sp>
        <p:nvSpPr>
          <p:cNvPr id="7" name="ZoneTexte 6"/>
          <p:cNvSpPr txBox="1"/>
          <p:nvPr/>
        </p:nvSpPr>
        <p:spPr>
          <a:xfrm>
            <a:off x="7507103" y="6519134"/>
            <a:ext cx="1179697" cy="369332"/>
          </a:xfrm>
          <a:prstGeom prst="rect">
            <a:avLst/>
          </a:prstGeom>
          <a:noFill/>
        </p:spPr>
        <p:txBody>
          <a:bodyPr wrap="square" rtlCol="0">
            <a:spAutoFit/>
          </a:bodyPr>
          <a:lstStyle/>
          <a:p>
            <a:pPr algn="r"/>
            <a:fld id="{30A39B69-01AA-4943-8E03-5E521F790666}" type="slidenum">
              <a:rPr lang="fr-BE" b="1" smtClean="0">
                <a:solidFill>
                  <a:schemeClr val="bg1"/>
                </a:solidFill>
              </a:rPr>
              <a:pPr algn="r"/>
              <a:t>‹N°›</a:t>
            </a:fld>
            <a:r>
              <a:rPr lang="fr-BE" b="1" dirty="0" smtClean="0">
                <a:solidFill>
                  <a:schemeClr val="bg1"/>
                </a:solidFill>
              </a:rPr>
              <a:t> / 45</a:t>
            </a:r>
            <a:endParaRPr lang="fr-BE"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sldNum="0"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BE" dirty="0" smtClean="0"/>
              <a:t>Systèmes de Gestion de Bases de Données</a:t>
            </a:r>
            <a:endParaRPr lang="fr-BE" dirty="0"/>
          </a:p>
        </p:txBody>
      </p:sp>
      <p:sp>
        <p:nvSpPr>
          <p:cNvPr id="3" name="Sous-titre 2"/>
          <p:cNvSpPr>
            <a:spLocks noGrp="1"/>
          </p:cNvSpPr>
          <p:nvPr>
            <p:ph type="subTitle" idx="1"/>
          </p:nvPr>
        </p:nvSpPr>
        <p:spPr/>
        <p:txBody>
          <a:bodyPr anchor="b"/>
          <a:lstStyle/>
          <a:p>
            <a:pPr algn="r"/>
            <a:r>
              <a:rPr lang="fr-BE" dirty="0" smtClean="0"/>
              <a:t>A. Léonard</a:t>
            </a:r>
            <a:endParaRPr lang="fr-BE" dirty="0"/>
          </a:p>
        </p:txBody>
      </p:sp>
    </p:spTree>
    <p:extLst>
      <p:ext uri="{BB962C8B-B14F-4D97-AF65-F5344CB8AC3E}">
        <p14:creationId xmlns:p14="http://schemas.microsoft.com/office/powerpoint/2010/main" val="3758322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BE" dirty="0" smtClean="0"/>
              <a:t>Chapitre 7. Les vues</a:t>
            </a:r>
            <a:endParaRPr lang="fr-BE"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smtClean="0"/>
              <a:t>Introduction</a:t>
            </a:r>
          </a:p>
          <a:p>
            <a:pPr marL="514350" indent="-514350">
              <a:buFont typeface="+mj-lt"/>
              <a:buAutoNum type="arabicPeriod"/>
            </a:pPr>
            <a:r>
              <a:rPr lang="fr-BE" dirty="0" smtClean="0"/>
              <a:t>Définition des vues</a:t>
            </a:r>
          </a:p>
          <a:p>
            <a:pPr marL="514350" indent="-514350">
              <a:buFont typeface="+mj-lt"/>
              <a:buAutoNum type="arabicPeriod"/>
            </a:pPr>
            <a:r>
              <a:rPr lang="fr-BE" dirty="0" smtClean="0"/>
              <a:t>Raisons d'être des vues</a:t>
            </a:r>
          </a:p>
          <a:p>
            <a:pPr marL="514350" indent="-514350">
              <a:buFont typeface="+mj-lt"/>
              <a:buAutoNum type="arabicPeriod"/>
            </a:pPr>
            <a:r>
              <a:rPr lang="fr-BE" dirty="0" smtClean="0">
                <a:solidFill>
                  <a:schemeClr val="tx1"/>
                </a:solidFill>
              </a:rPr>
              <a:t>Mises à jour au travers des vues</a:t>
            </a:r>
          </a:p>
          <a:p>
            <a:pPr marL="514350" indent="-514350">
              <a:buFont typeface="+mj-lt"/>
              <a:buAutoNum type="arabicPeriod"/>
            </a:pPr>
            <a:r>
              <a:rPr lang="fr-BE" dirty="0" smtClean="0">
                <a:solidFill>
                  <a:schemeClr val="tx1"/>
                </a:solidFill>
              </a:rPr>
              <a:t>Les possibilités d'Oracle</a:t>
            </a:r>
          </a:p>
          <a:p>
            <a:pPr marL="514350" indent="-514350">
              <a:buFont typeface="+mj-lt"/>
              <a:buAutoNum type="arabicPeriod"/>
            </a:pPr>
            <a:r>
              <a:rPr lang="fr-BE" dirty="0" smtClean="0">
                <a:solidFill>
                  <a:schemeClr val="tx1"/>
                </a:solidFill>
              </a:rPr>
              <a:t>Les vues matérialisées d'Oracle</a:t>
            </a:r>
            <a:endParaRPr lang="fr-BE" dirty="0">
              <a:solidFill>
                <a:schemeClr val="tx1"/>
              </a:solidFill>
            </a:endParaRPr>
          </a:p>
        </p:txBody>
      </p:sp>
      <p:sp>
        <p:nvSpPr>
          <p:cNvPr id="5" name="Espace réservé du pied de page 4"/>
          <p:cNvSpPr>
            <a:spLocks noGrp="1"/>
          </p:cNvSpPr>
          <p:nvPr>
            <p:ph type="ftr" sz="quarter" idx="11"/>
          </p:nvPr>
        </p:nvSpPr>
        <p:spPr/>
        <p:txBody>
          <a:bodyPr/>
          <a:lstStyle/>
          <a:p>
            <a:r>
              <a:rPr lang="fr-BE" dirty="0"/>
              <a:t>SGBD – Chapitre 7 : Les vues</a:t>
            </a:r>
          </a:p>
        </p:txBody>
      </p:sp>
    </p:spTree>
    <p:extLst>
      <p:ext uri="{BB962C8B-B14F-4D97-AF65-F5344CB8AC3E}">
        <p14:creationId xmlns:p14="http://schemas.microsoft.com/office/powerpoint/2010/main" val="22659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74A50F"/>
                                      </p:to>
                                    </p:animClr>
                                    <p:animClr clrSpc="rgb" dir="cw">
                                      <p:cBhvr>
                                        <p:cTn id="7" dur="500" fill="hold"/>
                                        <p:tgtEl>
                                          <p:spTgt spid="3">
                                            <p:txEl>
                                              <p:pRg st="1" end="1"/>
                                            </p:txEl>
                                          </p:spTgt>
                                        </p:tgtEl>
                                        <p:attrNameLst>
                                          <p:attrName>fillcolor</p:attrName>
                                        </p:attrNameLst>
                                      </p:cBhvr>
                                      <p:to>
                                        <a:srgbClr val="74A50F"/>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2. Définition des vues</a:t>
            </a:r>
            <a:endParaRPr lang="fr-BE" sz="3200" dirty="0"/>
          </a:p>
        </p:txBody>
      </p:sp>
      <p:sp>
        <p:nvSpPr>
          <p:cNvPr id="3" name="Espace réservé du contenu 2"/>
          <p:cNvSpPr>
            <a:spLocks noGrp="1"/>
          </p:cNvSpPr>
          <p:nvPr>
            <p:ph idx="1"/>
          </p:nvPr>
        </p:nvSpPr>
        <p:spPr/>
        <p:txBody>
          <a:bodyPr anchor="ctr">
            <a:normAutofit fontScale="85000" lnSpcReduction="10000"/>
          </a:bodyPr>
          <a:lstStyle/>
          <a:p>
            <a:pPr marL="0" indent="0">
              <a:buNone/>
            </a:pPr>
            <a:r>
              <a:rPr lang="fr-BE" b="1" dirty="0" err="1" smtClean="0">
                <a:latin typeface="Courier New" panose="02070309020205020404" pitchFamily="49" charset="0"/>
                <a:cs typeface="Courier New" panose="02070309020205020404" pitchFamily="49" charset="0"/>
              </a:rPr>
              <a:t>Créer_vue</a:t>
            </a:r>
            <a:r>
              <a:rPr lang="fr-BE" b="1" dirty="0" smtClean="0">
                <a:latin typeface="Courier New" panose="02070309020205020404" pitchFamily="49" charset="0"/>
                <a:cs typeface="Courier New" panose="02070309020205020404" pitchFamily="49" charset="0"/>
              </a:rPr>
              <a:t> ::=</a:t>
            </a:r>
          </a:p>
          <a:p>
            <a:pPr marL="0" indent="0">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CREATE VIEW </a:t>
            </a:r>
            <a:r>
              <a:rPr lang="fr-BE" b="1" i="1" dirty="0" err="1" smtClean="0">
                <a:latin typeface="Courier New" panose="02070309020205020404" pitchFamily="49" charset="0"/>
                <a:cs typeface="Courier New" panose="02070309020205020404" pitchFamily="49" charset="0"/>
              </a:rPr>
              <a:t>nom_vue</a:t>
            </a:r>
            <a:r>
              <a:rPr lang="fr-BE" b="1" i="1" dirty="0" smtClean="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 </a:t>
            </a:r>
            <a:r>
              <a:rPr lang="fr-BE" b="1" dirty="0" err="1" smtClean="0">
                <a:latin typeface="Courier New" panose="02070309020205020404" pitchFamily="49" charset="0"/>
                <a:cs typeface="Courier New" panose="02070309020205020404" pitchFamily="49" charset="0"/>
              </a:rPr>
              <a:t>Liste_colonne</a:t>
            </a:r>
            <a:r>
              <a:rPr lang="fr-BE" b="1" dirty="0" smtClean="0">
                <a:latin typeface="Courier New" panose="02070309020205020404" pitchFamily="49" charset="0"/>
                <a:cs typeface="Courier New" panose="02070309020205020404" pitchFamily="49" charset="0"/>
              </a:rPr>
              <a:t> ) ]</a:t>
            </a:r>
          </a:p>
          <a:p>
            <a:pPr marL="0" indent="0">
              <a:buNone/>
            </a:pPr>
            <a:r>
              <a:rPr lang="fr-BE" b="1" dirty="0" smtClean="0">
                <a:latin typeface="Courier New" panose="02070309020205020404" pitchFamily="49" charset="0"/>
                <a:cs typeface="Courier New" panose="02070309020205020404" pitchFamily="49" charset="0"/>
              </a:rPr>
              <a:t>  AS </a:t>
            </a:r>
            <a:r>
              <a:rPr lang="fr-BE" b="1" i="1" dirty="0" err="1" smtClean="0">
                <a:latin typeface="Courier New" panose="02070309020205020404" pitchFamily="49" charset="0"/>
                <a:cs typeface="Courier New" panose="02070309020205020404" pitchFamily="49" charset="0"/>
              </a:rPr>
              <a:t>expression_de_sélection</a:t>
            </a:r>
            <a:endParaRPr lang="fr-BE" b="1" dirty="0" smtClean="0">
              <a:latin typeface="Courier New" panose="02070309020205020404" pitchFamily="49" charset="0"/>
              <a:cs typeface="Courier New" panose="02070309020205020404" pitchFamily="49" charset="0"/>
            </a:endParaRPr>
          </a:p>
          <a:p>
            <a:pPr marL="0" indent="0">
              <a:buNone/>
            </a:pPr>
            <a:r>
              <a:rPr lang="fr-BE" b="1" dirty="0" smtClean="0">
                <a:latin typeface="Courier New" panose="02070309020205020404" pitchFamily="49" charset="0"/>
                <a:cs typeface="Courier New" panose="02070309020205020404" pitchFamily="49" charset="0"/>
              </a:rPr>
              <a:t>  [ WITH CHECK OPTION];</a:t>
            </a:r>
          </a:p>
          <a:p>
            <a:pPr marL="0" indent="0">
              <a:buNone/>
            </a:pPr>
            <a:endParaRPr lang="fr-BE" i="1" dirty="0"/>
          </a:p>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Cette commande définit une table virtuelle </a:t>
            </a:r>
            <a:r>
              <a:rPr lang="fr-BE" dirty="0" smtClean="0"/>
              <a:t>à partir des tables de la clause FROM de l'</a:t>
            </a:r>
            <a:r>
              <a:rPr lang="fr-BE" i="1" dirty="0" err="1" smtClean="0"/>
              <a:t>expression_de_sélection</a:t>
            </a:r>
            <a:r>
              <a:rPr lang="fr-BE" dirty="0" smtClean="0"/>
              <a:t>.  Les tables présentes dans la clause FROM sont appelées tables sources.  Il peut s'agir de tables de base ou de vues.</a:t>
            </a:r>
          </a:p>
          <a:p>
            <a:pPr marL="0" indent="0">
              <a:buNone/>
            </a:pPr>
            <a:r>
              <a:rPr lang="fr-BE" dirty="0" smtClean="0"/>
              <a:t>La commande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CREATE VIEW n'extrait aucune ligne de la base</a:t>
            </a:r>
            <a:r>
              <a:rPr lang="fr-BE" dirty="0" smtClean="0"/>
              <a:t>, elle inscrit la définition de la vue dans les tables de la méta-base (information </a:t>
            </a:r>
            <a:r>
              <a:rPr lang="fr-BE" dirty="0" err="1" smtClean="0"/>
              <a:t>schema</a:t>
            </a:r>
            <a:r>
              <a:rPr lang="fr-BE" dirty="0" smtClean="0"/>
              <a:t>) : TABLES, VIEWS, VIEW_TABLE_USAGE et VIEW_COLUMN_USAGE.</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2. Définition des vues</a:t>
            </a:r>
            <a:endParaRPr lang="fr-BE" dirty="0"/>
          </a:p>
        </p:txBody>
      </p:sp>
    </p:spTree>
    <p:extLst>
      <p:ext uri="{BB962C8B-B14F-4D97-AF65-F5344CB8AC3E}">
        <p14:creationId xmlns:p14="http://schemas.microsoft.com/office/powerpoint/2010/main" val="589134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2. Définition des vues</a:t>
            </a:r>
            <a:endParaRPr lang="fr-BE" sz="3200" dirty="0"/>
          </a:p>
        </p:txBody>
      </p:sp>
      <p:sp>
        <p:nvSpPr>
          <p:cNvPr id="3" name="Espace réservé du contenu 2"/>
          <p:cNvSpPr>
            <a:spLocks noGrp="1"/>
          </p:cNvSpPr>
          <p:nvPr>
            <p:ph idx="1"/>
          </p:nvPr>
        </p:nvSpPr>
        <p:spPr/>
        <p:txBody>
          <a:bodyPr anchor="ctr">
            <a:normAutofit/>
          </a:bodyPr>
          <a:lstStyle/>
          <a:p>
            <a:pPr marL="0" indent="0">
              <a:buNone/>
            </a:pPr>
            <a:r>
              <a:rPr lang="fr-BE" dirty="0" smtClean="0"/>
              <a:t>Exemple :</a:t>
            </a:r>
          </a:p>
          <a:p>
            <a:pPr marL="297180" lvl="1" indent="0">
              <a:buNone/>
            </a:pPr>
            <a:r>
              <a:rPr lang="fr-BE" dirty="0" smtClean="0"/>
              <a:t>Vue reprenant uniquement les étudiants de 1</a:t>
            </a:r>
            <a:r>
              <a:rPr lang="fr-BE" baseline="30000" dirty="0" smtClean="0"/>
              <a:t>ère</a:t>
            </a:r>
            <a:r>
              <a:rPr lang="fr-BE" dirty="0" smtClean="0"/>
              <a:t> année :</a:t>
            </a:r>
          </a:p>
          <a:p>
            <a:pPr marL="0" indent="0">
              <a:buNone/>
            </a:pPr>
            <a:endParaRPr lang="fr-BE" dirty="0"/>
          </a:p>
          <a:p>
            <a:pPr marL="297180" lvl="1" indent="0">
              <a:buNone/>
            </a:pPr>
            <a:r>
              <a:rPr lang="fr-BE" sz="2000" b="1" dirty="0" smtClean="0">
                <a:latin typeface="Courier New" panose="02070309020205020404" pitchFamily="49" charset="0"/>
                <a:cs typeface="Courier New" panose="02070309020205020404" pitchFamily="49" charset="0"/>
              </a:rPr>
              <a:t>CREATE VIEW </a:t>
            </a:r>
            <a:r>
              <a:rPr lang="fr-BE" sz="2000" dirty="0" err="1" smtClean="0">
                <a:latin typeface="Courier New" panose="02070309020205020404" pitchFamily="49" charset="0"/>
                <a:cs typeface="Courier New" panose="02070309020205020404" pitchFamily="49" charset="0"/>
              </a:rPr>
              <a:t>eleves_de_premiere</a:t>
            </a:r>
            <a:endParaRPr lang="fr-BE" sz="2000" dirty="0">
              <a:latin typeface="Courier New" panose="02070309020205020404" pitchFamily="49" charset="0"/>
              <a:cs typeface="Courier New" panose="02070309020205020404" pitchFamily="49" charset="0"/>
            </a:endParaRPr>
          </a:p>
          <a:p>
            <a:pPr marL="297180" lvl="1" indent="0">
              <a:buNone/>
            </a:pP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num_eleve</a:t>
            </a:r>
            <a:r>
              <a:rPr lang="fr-BE" sz="2000" dirty="0" smtClean="0">
                <a:latin typeface="Courier New" panose="02070309020205020404" pitchFamily="49" charset="0"/>
                <a:cs typeface="Courier New" panose="02070309020205020404" pitchFamily="49" charset="0"/>
              </a:rPr>
              <a:t>, nom, </a:t>
            </a:r>
            <a:r>
              <a:rPr lang="fr-BE" sz="2000" dirty="0" err="1" smtClean="0">
                <a:latin typeface="Courier New" panose="02070309020205020404" pitchFamily="49" charset="0"/>
                <a:cs typeface="Courier New" panose="02070309020205020404" pitchFamily="49" charset="0"/>
              </a:rPr>
              <a:t>prenom</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date_naissance</a:t>
            </a:r>
            <a:r>
              <a:rPr lang="fr-BE" sz="2000" dirty="0" smtClean="0">
                <a:latin typeface="Courier New" panose="02070309020205020404" pitchFamily="49" charset="0"/>
                <a:cs typeface="Courier New" panose="02070309020205020404" pitchFamily="49" charset="0"/>
              </a:rPr>
              <a:t>,</a:t>
            </a:r>
          </a:p>
          <a:p>
            <a:pPr marL="297180" lvl="1" indent="0">
              <a:buNone/>
            </a:pPr>
            <a:r>
              <a:rPr lang="fr-BE" sz="2000">
                <a:latin typeface="Courier New" panose="02070309020205020404" pitchFamily="49" charset="0"/>
                <a:cs typeface="Courier New" panose="02070309020205020404" pitchFamily="49" charset="0"/>
              </a:rPr>
              <a:t> </a:t>
            </a:r>
            <a:r>
              <a:rPr lang="fr-BE" sz="2000" smtClean="0">
                <a:latin typeface="Courier New" panose="02070309020205020404" pitchFamily="49" charset="0"/>
                <a:cs typeface="Courier New" panose="02070309020205020404" pitchFamily="49" charset="0"/>
              </a:rPr>
              <a:t>  </a:t>
            </a:r>
            <a:r>
              <a:rPr lang="fr-BE" sz="2000" dirty="0" smtClean="0">
                <a:latin typeface="Courier New" panose="02070309020205020404" pitchFamily="49" charset="0"/>
                <a:cs typeface="Courier New" panose="02070309020205020404" pitchFamily="49" charset="0"/>
              </a:rPr>
              <a:t>poids, </a:t>
            </a:r>
            <a:r>
              <a:rPr lang="fr-BE" sz="2000" dirty="0" err="1" smtClean="0">
                <a:latin typeface="Courier New" panose="02070309020205020404" pitchFamily="49" charset="0"/>
                <a:cs typeface="Courier New" panose="02070309020205020404" pitchFamily="49" charset="0"/>
              </a:rPr>
              <a:t>annee</a:t>
            </a:r>
            <a:r>
              <a:rPr lang="fr-BE" sz="2000" dirty="0" smtClean="0">
                <a:latin typeface="Courier New" panose="02070309020205020404" pitchFamily="49" charset="0"/>
                <a:cs typeface="Courier New" panose="02070309020205020404" pitchFamily="49" charset="0"/>
              </a:rPr>
              <a:t>)</a:t>
            </a:r>
          </a:p>
          <a:p>
            <a:pPr marL="297180" lvl="1" indent="0">
              <a:buNone/>
            </a:pPr>
            <a:r>
              <a:rPr lang="fr-BE" sz="2000" b="1" dirty="0" smtClean="0">
                <a:latin typeface="Courier New" panose="02070309020205020404" pitchFamily="49" charset="0"/>
                <a:cs typeface="Courier New" panose="02070309020205020404" pitchFamily="49" charset="0"/>
              </a:rPr>
              <a:t>AS SELECT </a:t>
            </a:r>
            <a:r>
              <a:rPr lang="fr-BE" sz="2000" dirty="0" smtClean="0">
                <a:latin typeface="Courier New" panose="02070309020205020404" pitchFamily="49" charset="0"/>
                <a:cs typeface="Courier New" panose="02070309020205020404" pitchFamily="49" charset="0"/>
              </a:rPr>
              <a:t>*</a:t>
            </a: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  FROM </a:t>
            </a:r>
            <a:r>
              <a:rPr lang="fr-BE" sz="2000" dirty="0" err="1" smtClean="0">
                <a:latin typeface="Courier New" panose="02070309020205020404" pitchFamily="49" charset="0"/>
                <a:cs typeface="Courier New" panose="02070309020205020404" pitchFamily="49" charset="0"/>
              </a:rPr>
              <a:t>eleves</a:t>
            </a:r>
            <a:endParaRPr lang="fr-BE" sz="2000" dirty="0" smtClean="0">
              <a:latin typeface="Courier New" panose="02070309020205020404" pitchFamily="49" charset="0"/>
              <a:cs typeface="Courier New" panose="02070309020205020404" pitchFamily="49" charset="0"/>
            </a:endParaRP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  WHERE </a:t>
            </a:r>
            <a:r>
              <a:rPr lang="fr-BE" sz="2000" dirty="0" err="1" smtClean="0">
                <a:latin typeface="Courier New" panose="02070309020205020404" pitchFamily="49" charset="0"/>
                <a:cs typeface="Courier New" panose="02070309020205020404" pitchFamily="49" charset="0"/>
              </a:rPr>
              <a:t>annee</a:t>
            </a:r>
            <a:r>
              <a:rPr lang="fr-BE" sz="2000" dirty="0" smtClean="0">
                <a:latin typeface="Courier New" panose="02070309020205020404" pitchFamily="49" charset="0"/>
                <a:cs typeface="Courier New" panose="02070309020205020404" pitchFamily="49" charset="0"/>
              </a:rPr>
              <a:t> = 1</a:t>
            </a:r>
            <a:r>
              <a:rPr lang="fr-BE" sz="2000" b="1" dirty="0" smtClean="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2. Définition des vues</a:t>
            </a:r>
            <a:endParaRPr lang="fr-BE" dirty="0"/>
          </a:p>
        </p:txBody>
      </p:sp>
    </p:spTree>
    <p:extLst>
      <p:ext uri="{BB962C8B-B14F-4D97-AF65-F5344CB8AC3E}">
        <p14:creationId xmlns:p14="http://schemas.microsoft.com/office/powerpoint/2010/main" val="3864795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2. Définition des vues</a:t>
            </a:r>
            <a:endParaRPr lang="fr-BE" sz="3200" dirty="0"/>
          </a:p>
        </p:txBody>
      </p:sp>
      <p:sp>
        <p:nvSpPr>
          <p:cNvPr id="3" name="Espace réservé du contenu 2"/>
          <p:cNvSpPr>
            <a:spLocks noGrp="1"/>
          </p:cNvSpPr>
          <p:nvPr>
            <p:ph idx="1"/>
          </p:nvPr>
        </p:nvSpPr>
        <p:spPr/>
        <p:txBody>
          <a:bodyPr anchor="ctr">
            <a:normAutofit/>
          </a:bodyPr>
          <a:lstStyle/>
          <a:p>
            <a:pPr marL="0" indent="0">
              <a:buNone/>
            </a:pPr>
            <a:r>
              <a:rPr lang="fr-BE" dirty="0" smtClean="0"/>
              <a:t>Dès qu'une vue est définie, on peut l'utiliser comme s'il s'agissait d'une table de base.</a:t>
            </a:r>
          </a:p>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Rien ne permet à un utilisateur de faire la distinction entre une table de base et une </a:t>
            </a: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vue</a:t>
            </a:r>
            <a:r>
              <a:rPr lang="fr-BE" dirty="0"/>
              <a:t> .</a:t>
            </a:r>
            <a:endPar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0" indent="0">
              <a:buNone/>
            </a:pPr>
            <a:r>
              <a:rPr lang="fr-BE" dirty="0" smtClean="0">
                <a:cs typeface="Courier New" panose="02070309020205020404" pitchFamily="49" charset="0"/>
              </a:rPr>
              <a:t>Cependant, il faut émettre des restrictions pour les requêtes de mises à jour sur les vues (voir paragraphe 4)</a:t>
            </a:r>
            <a:r>
              <a:rPr lang="fr-BE" dirty="0"/>
              <a:t> .</a:t>
            </a:r>
            <a:endParaRPr lang="fr-BE" dirty="0" smtClean="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2. Définition des vues</a:t>
            </a:r>
            <a:endParaRPr lang="fr-BE" dirty="0"/>
          </a:p>
        </p:txBody>
      </p:sp>
    </p:spTree>
    <p:extLst>
      <p:ext uri="{BB962C8B-B14F-4D97-AF65-F5344CB8AC3E}">
        <p14:creationId xmlns:p14="http://schemas.microsoft.com/office/powerpoint/2010/main" val="2140375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2. Définition des vues</a:t>
            </a:r>
            <a:endParaRPr lang="fr-BE" sz="3200" dirty="0"/>
          </a:p>
        </p:txBody>
      </p:sp>
      <p:sp>
        <p:nvSpPr>
          <p:cNvPr id="3" name="Espace réservé du contenu 2"/>
          <p:cNvSpPr>
            <a:spLocks noGrp="1"/>
          </p:cNvSpPr>
          <p:nvPr>
            <p:ph idx="1"/>
          </p:nvPr>
        </p:nvSpPr>
        <p:spPr/>
        <p:txBody>
          <a:bodyPr anchor="ctr">
            <a:normAutofit/>
          </a:bodyPr>
          <a:lstStyle/>
          <a:p>
            <a:pPr marL="0" indent="0">
              <a:buNone/>
            </a:pPr>
            <a:r>
              <a:rPr lang="fr-BE" dirty="0" smtClean="0"/>
              <a:t>Exemple :</a:t>
            </a:r>
          </a:p>
          <a:p>
            <a:pPr marL="297180" lvl="1" indent="0">
              <a:buNone/>
            </a:pPr>
            <a:r>
              <a:rPr lang="fr-BE" dirty="0" smtClean="0"/>
              <a:t>Rechercher le nom des élèves de première année pratiquant le surf au niveau 1:</a:t>
            </a:r>
          </a:p>
          <a:p>
            <a:pPr marL="0" indent="0">
              <a:buNone/>
            </a:pPr>
            <a:endParaRPr lang="fr-BE" dirty="0"/>
          </a:p>
          <a:p>
            <a:pPr marL="297180" lvl="1" indent="0">
              <a:buNone/>
            </a:pPr>
            <a:r>
              <a:rPr lang="fr-BE" sz="2000" b="1" dirty="0" smtClean="0">
                <a:latin typeface="Courier New" panose="02070309020205020404" pitchFamily="49" charset="0"/>
                <a:cs typeface="Courier New" panose="02070309020205020404" pitchFamily="49" charset="0"/>
              </a:rPr>
              <a:t>SELECT </a:t>
            </a:r>
            <a:r>
              <a:rPr lang="fr-BE" sz="2000" dirty="0" err="1" smtClean="0">
                <a:latin typeface="Courier New" panose="02070309020205020404" pitchFamily="49" charset="0"/>
                <a:cs typeface="Courier New" panose="02070309020205020404" pitchFamily="49" charset="0"/>
              </a:rPr>
              <a:t>eleves_de_premiere.nom</a:t>
            </a:r>
            <a:endParaRPr lang="fr-BE" sz="2000" dirty="0">
              <a:latin typeface="Courier New" panose="02070309020205020404" pitchFamily="49" charset="0"/>
              <a:cs typeface="Courier New" panose="02070309020205020404" pitchFamily="49" charset="0"/>
            </a:endParaRPr>
          </a:p>
          <a:p>
            <a:pPr marL="297180" lvl="1" indent="0">
              <a:buNone/>
            </a:pPr>
            <a:r>
              <a:rPr lang="fr-BE" sz="2000" b="1" dirty="0" smtClean="0">
                <a:latin typeface="Courier New" panose="02070309020205020404" pitchFamily="49" charset="0"/>
                <a:cs typeface="Courier New" panose="02070309020205020404" pitchFamily="49" charset="0"/>
              </a:rPr>
              <a:t>FROM </a:t>
            </a:r>
            <a:r>
              <a:rPr lang="fr-BE" sz="2000" dirty="0" err="1" smtClean="0">
                <a:latin typeface="Courier New" panose="02070309020205020404" pitchFamily="49" charset="0"/>
                <a:cs typeface="Courier New" panose="02070309020205020404" pitchFamily="49" charset="0"/>
              </a:rPr>
              <a:t>eleves_de_premiere</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ep</a:t>
            </a:r>
            <a:r>
              <a:rPr lang="fr-BE" sz="2000" dirty="0" smtClean="0">
                <a:latin typeface="Courier New" panose="02070309020205020404" pitchFamily="49" charset="0"/>
                <a:cs typeface="Courier New" panose="02070309020205020404" pitchFamily="49" charset="0"/>
              </a:rPr>
              <a:t>,  </a:t>
            </a:r>
          </a:p>
          <a:p>
            <a:pPr marL="297180" lvl="1" indent="0">
              <a:buNone/>
            </a:pPr>
            <a:r>
              <a:rPr lang="fr-BE" sz="2000" dirty="0">
                <a:latin typeface="Courier New" panose="02070309020205020404" pitchFamily="49" charset="0"/>
                <a:cs typeface="Courier New" panose="02070309020205020404" pitchFamily="49" charset="0"/>
              </a:rPr>
              <a:t> </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activites_pratiquees</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ap</a:t>
            </a:r>
            <a:endParaRPr lang="fr-BE" sz="2000" dirty="0" smtClean="0">
              <a:latin typeface="Courier New" panose="02070309020205020404" pitchFamily="49" charset="0"/>
              <a:cs typeface="Courier New" panose="02070309020205020404" pitchFamily="49" charset="0"/>
            </a:endParaRPr>
          </a:p>
          <a:p>
            <a:pPr marL="297180" lvl="1" indent="0">
              <a:buNone/>
            </a:pPr>
            <a:r>
              <a:rPr lang="fr-BE" sz="2000" b="1" dirty="0" smtClean="0">
                <a:latin typeface="Courier New" panose="02070309020205020404" pitchFamily="49" charset="0"/>
                <a:cs typeface="Courier New" panose="02070309020205020404" pitchFamily="49" charset="0"/>
              </a:rPr>
              <a:t>WHERE </a:t>
            </a:r>
            <a:r>
              <a:rPr lang="fr-BE" sz="2000" dirty="0" err="1" smtClean="0">
                <a:latin typeface="Courier New" panose="02070309020205020404" pitchFamily="49" charset="0"/>
                <a:cs typeface="Courier New" panose="02070309020205020404" pitchFamily="49" charset="0"/>
              </a:rPr>
              <a:t>ep.num_eleve</a:t>
            </a:r>
            <a:r>
              <a:rPr lang="fr-BE" sz="2000" dirty="0" smtClean="0">
                <a:latin typeface="Courier New" panose="02070309020205020404" pitchFamily="49" charset="0"/>
                <a:cs typeface="Courier New" panose="02070309020205020404" pitchFamily="49" charset="0"/>
              </a:rPr>
              <a:t> = </a:t>
            </a:r>
            <a:r>
              <a:rPr lang="fr-BE" sz="2000" dirty="0" err="1" smtClean="0">
                <a:latin typeface="Courier New" panose="02070309020205020404" pitchFamily="49" charset="0"/>
                <a:cs typeface="Courier New" panose="02070309020205020404" pitchFamily="49" charset="0"/>
              </a:rPr>
              <a:t>ap.num_eleve</a:t>
            </a:r>
            <a:endParaRPr lang="fr-BE" sz="2000" dirty="0" smtClean="0">
              <a:latin typeface="Courier New" panose="02070309020205020404" pitchFamily="49" charset="0"/>
              <a:cs typeface="Courier New" panose="02070309020205020404" pitchFamily="49" charset="0"/>
            </a:endParaRP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 AND </a:t>
            </a:r>
            <a:r>
              <a:rPr lang="fr-BE" sz="2000" dirty="0" smtClean="0">
                <a:latin typeface="Courier New" panose="02070309020205020404" pitchFamily="49" charset="0"/>
                <a:cs typeface="Courier New" panose="02070309020205020404" pitchFamily="49" charset="0"/>
              </a:rPr>
              <a:t>niveau = 1</a:t>
            </a: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 AND </a:t>
            </a:r>
            <a:r>
              <a:rPr lang="fr-BE" sz="2000" dirty="0" err="1" smtClean="0">
                <a:latin typeface="Courier New" panose="02070309020205020404" pitchFamily="49" charset="0"/>
                <a:cs typeface="Courier New" panose="02070309020205020404" pitchFamily="49" charset="0"/>
              </a:rPr>
              <a:t>ap.nom</a:t>
            </a:r>
            <a:r>
              <a:rPr lang="fr-BE" sz="2000" dirty="0" smtClean="0">
                <a:latin typeface="Courier New" panose="02070309020205020404" pitchFamily="49" charset="0"/>
                <a:cs typeface="Courier New" panose="02070309020205020404" pitchFamily="49" charset="0"/>
              </a:rPr>
              <a:t> = 'surf';</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2. Définition des vues</a:t>
            </a:r>
            <a:endParaRPr lang="fr-BE" dirty="0"/>
          </a:p>
        </p:txBody>
      </p:sp>
    </p:spTree>
    <p:extLst>
      <p:ext uri="{BB962C8B-B14F-4D97-AF65-F5344CB8AC3E}">
        <p14:creationId xmlns:p14="http://schemas.microsoft.com/office/powerpoint/2010/main" val="441352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2. Définition des vues</a:t>
            </a:r>
            <a:endParaRPr lang="fr-BE" sz="3200" dirty="0"/>
          </a:p>
        </p:txBody>
      </p:sp>
      <p:sp>
        <p:nvSpPr>
          <p:cNvPr id="3" name="Espace réservé du contenu 2"/>
          <p:cNvSpPr>
            <a:spLocks noGrp="1"/>
          </p:cNvSpPr>
          <p:nvPr>
            <p:ph idx="1"/>
          </p:nvPr>
        </p:nvSpPr>
        <p:spPr/>
        <p:txBody>
          <a:bodyPr anchor="ctr">
            <a:normAutofit fontScale="92500" lnSpcReduction="10000"/>
          </a:bodyPr>
          <a:lstStyle/>
          <a:p>
            <a:pPr marL="0" indent="0">
              <a:buNone/>
            </a:pPr>
            <a:r>
              <a:rPr lang="fr-BE" dirty="0" smtClean="0"/>
              <a:t>Afin de répondre à cette requête, le SGBD va d'abord rechercher dans la méta-base la définition de la vue </a:t>
            </a:r>
            <a:r>
              <a:rPr lang="fr-BE" dirty="0" err="1" smtClean="0"/>
              <a:t>eleves_de_premiere</a:t>
            </a:r>
            <a:r>
              <a:rPr lang="fr-BE" dirty="0" smtClean="0"/>
              <a:t>.  Il transforme alors la requête initiale pour obtenir</a:t>
            </a:r>
          </a:p>
          <a:p>
            <a:pPr marL="0" indent="0">
              <a:buNone/>
            </a:pPr>
            <a:endParaRPr lang="fr-BE" dirty="0"/>
          </a:p>
          <a:p>
            <a:pPr marL="297180" lvl="1" indent="0">
              <a:buNone/>
            </a:pPr>
            <a:r>
              <a:rPr lang="fr-BE" sz="2000" b="1" dirty="0" smtClean="0">
                <a:latin typeface="Courier New" panose="02070309020205020404" pitchFamily="49" charset="0"/>
                <a:cs typeface="Courier New" panose="02070309020205020404" pitchFamily="49" charset="0"/>
              </a:rPr>
              <a:t>SELECT </a:t>
            </a:r>
            <a:r>
              <a:rPr lang="fr-BE" sz="2000" dirty="0" err="1" smtClean="0">
                <a:latin typeface="Courier New" panose="02070309020205020404" pitchFamily="49" charset="0"/>
                <a:cs typeface="Courier New" panose="02070309020205020404" pitchFamily="49" charset="0"/>
              </a:rPr>
              <a:t>eleves.nom</a:t>
            </a:r>
            <a:endParaRPr lang="fr-BE" sz="2000" dirty="0">
              <a:latin typeface="Courier New" panose="02070309020205020404" pitchFamily="49" charset="0"/>
              <a:cs typeface="Courier New" panose="02070309020205020404" pitchFamily="49" charset="0"/>
            </a:endParaRPr>
          </a:p>
          <a:p>
            <a:pPr marL="297180" lvl="1" indent="0">
              <a:buNone/>
            </a:pPr>
            <a:r>
              <a:rPr lang="fr-BE" sz="2000" b="1" dirty="0" smtClean="0">
                <a:latin typeface="Courier New" panose="02070309020205020404" pitchFamily="49" charset="0"/>
                <a:cs typeface="Courier New" panose="02070309020205020404" pitchFamily="49" charset="0"/>
              </a:rPr>
              <a:t>FROM </a:t>
            </a:r>
            <a:r>
              <a:rPr lang="fr-BE" sz="2000" dirty="0" err="1" smtClean="0">
                <a:latin typeface="Courier New" panose="02070309020205020404" pitchFamily="49" charset="0"/>
                <a:cs typeface="Courier New" panose="02070309020205020404" pitchFamily="49" charset="0"/>
              </a:rPr>
              <a:t>eleves</a:t>
            </a:r>
            <a:r>
              <a:rPr lang="fr-BE" sz="2000" dirty="0" smtClean="0">
                <a:latin typeface="Courier New" panose="02070309020205020404" pitchFamily="49" charset="0"/>
                <a:cs typeface="Courier New" panose="02070309020205020404" pitchFamily="49" charset="0"/>
              </a:rPr>
              <a:t>,  </a:t>
            </a:r>
          </a:p>
          <a:p>
            <a:pPr marL="297180" lvl="1" indent="0">
              <a:buNone/>
            </a:pPr>
            <a:r>
              <a:rPr lang="fr-BE" sz="2000" dirty="0">
                <a:latin typeface="Courier New" panose="02070309020205020404" pitchFamily="49" charset="0"/>
                <a:cs typeface="Courier New" panose="02070309020205020404" pitchFamily="49" charset="0"/>
              </a:rPr>
              <a:t> </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activites_pratiquees</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ap</a:t>
            </a:r>
            <a:endParaRPr lang="fr-BE" sz="2000" dirty="0" smtClean="0">
              <a:latin typeface="Courier New" panose="02070309020205020404" pitchFamily="49" charset="0"/>
              <a:cs typeface="Courier New" panose="02070309020205020404" pitchFamily="49" charset="0"/>
            </a:endParaRPr>
          </a:p>
          <a:p>
            <a:pPr marL="297180" lvl="1" indent="0">
              <a:buNone/>
            </a:pPr>
            <a:r>
              <a:rPr lang="fr-BE" sz="2000" b="1" dirty="0" smtClean="0">
                <a:latin typeface="Courier New" panose="02070309020205020404" pitchFamily="49" charset="0"/>
                <a:cs typeface="Courier New" panose="02070309020205020404" pitchFamily="49" charset="0"/>
              </a:rPr>
              <a:t>WHERE </a:t>
            </a:r>
            <a:r>
              <a:rPr lang="fr-BE" sz="2000" dirty="0" err="1" smtClean="0">
                <a:latin typeface="Courier New" panose="02070309020205020404" pitchFamily="49" charset="0"/>
                <a:cs typeface="Courier New" panose="02070309020205020404" pitchFamily="49" charset="0"/>
              </a:rPr>
              <a:t>eleves.num_eleve</a:t>
            </a:r>
            <a:r>
              <a:rPr lang="fr-BE" sz="2000" dirty="0" smtClean="0">
                <a:latin typeface="Courier New" panose="02070309020205020404" pitchFamily="49" charset="0"/>
                <a:cs typeface="Courier New" panose="02070309020205020404" pitchFamily="49" charset="0"/>
              </a:rPr>
              <a:t> = </a:t>
            </a:r>
            <a:r>
              <a:rPr lang="fr-BE" sz="2000" dirty="0" err="1" smtClean="0">
                <a:latin typeface="Courier New" panose="02070309020205020404" pitchFamily="49" charset="0"/>
                <a:cs typeface="Courier New" panose="02070309020205020404" pitchFamily="49" charset="0"/>
              </a:rPr>
              <a:t>ap.num_eleve</a:t>
            </a:r>
            <a:endParaRPr lang="fr-BE" sz="2000" dirty="0" smtClean="0">
              <a:latin typeface="Courier New" panose="02070309020205020404" pitchFamily="49" charset="0"/>
              <a:cs typeface="Courier New" panose="02070309020205020404" pitchFamily="49" charset="0"/>
            </a:endParaRP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 AND </a:t>
            </a:r>
            <a:r>
              <a:rPr lang="fr-BE" sz="2000" dirty="0" smtClean="0">
                <a:latin typeface="Courier New" panose="02070309020205020404" pitchFamily="49" charset="0"/>
                <a:cs typeface="Courier New" panose="02070309020205020404" pitchFamily="49" charset="0"/>
              </a:rPr>
              <a:t>niveau = 1</a:t>
            </a: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 AND </a:t>
            </a:r>
            <a:r>
              <a:rPr lang="fr-BE" sz="2000" dirty="0" err="1" smtClean="0">
                <a:latin typeface="Courier New" panose="02070309020205020404" pitchFamily="49" charset="0"/>
                <a:cs typeface="Courier New" panose="02070309020205020404" pitchFamily="49" charset="0"/>
              </a:rPr>
              <a:t>ap.nom</a:t>
            </a:r>
            <a:r>
              <a:rPr lang="fr-BE" sz="2000" dirty="0" smtClean="0">
                <a:latin typeface="Courier New" panose="02070309020205020404" pitchFamily="49" charset="0"/>
                <a:cs typeface="Courier New" panose="02070309020205020404" pitchFamily="49" charset="0"/>
              </a:rPr>
              <a:t> = 'surf'</a:t>
            </a:r>
          </a:p>
          <a:p>
            <a:pPr marL="297180" lvl="1" indent="0">
              <a:buNone/>
            </a:pP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AND</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annee</a:t>
            </a:r>
            <a:r>
              <a:rPr lang="fr-BE" sz="2000" dirty="0" smtClean="0">
                <a:latin typeface="Courier New" panose="02070309020205020404" pitchFamily="49" charset="0"/>
                <a:cs typeface="Courier New" panose="02070309020205020404" pitchFamily="49" charset="0"/>
              </a:rPr>
              <a:t> = 1;</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2. Définition des vues</a:t>
            </a:r>
            <a:endParaRPr lang="fr-BE" dirty="0"/>
          </a:p>
        </p:txBody>
      </p:sp>
    </p:spTree>
    <p:extLst>
      <p:ext uri="{BB962C8B-B14F-4D97-AF65-F5344CB8AC3E}">
        <p14:creationId xmlns:p14="http://schemas.microsoft.com/office/powerpoint/2010/main" val="3459598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2. Définition des vues</a:t>
            </a:r>
            <a:endParaRPr lang="fr-BE" sz="3200" dirty="0"/>
          </a:p>
        </p:txBody>
      </p:sp>
      <p:sp>
        <p:nvSpPr>
          <p:cNvPr id="3" name="Espace réservé du contenu 2"/>
          <p:cNvSpPr>
            <a:spLocks noGrp="1"/>
          </p:cNvSpPr>
          <p:nvPr>
            <p:ph idx="1"/>
          </p:nvPr>
        </p:nvSpPr>
        <p:spPr/>
        <p:txBody>
          <a:bodyPr anchor="ctr">
            <a:normAutofit/>
          </a:bodyPr>
          <a:lstStyle/>
          <a:p>
            <a:pPr marL="0" indent="0">
              <a:buNone/>
            </a:pPr>
            <a:r>
              <a:rPr lang="fr-BE" dirty="0" smtClean="0"/>
              <a:t>Cette transformation est appelée composition de vues.</a:t>
            </a:r>
          </a:p>
          <a:p>
            <a:pPr marL="0" indent="0">
              <a:buNone/>
            </a:pPr>
            <a:endParaRPr lang="fr-BE" dirty="0">
              <a:cs typeface="Courier New" panose="02070309020205020404" pitchFamily="49" charset="0"/>
            </a:endParaRPr>
          </a:p>
          <a:p>
            <a:pPr marL="0" indent="0">
              <a:buNone/>
            </a:pPr>
            <a:r>
              <a:rPr lang="fr-BE" dirty="0" smtClean="0">
                <a:cs typeface="Courier New" panose="02070309020205020404" pitchFamily="49" charset="0"/>
              </a:rPr>
              <a:t>L'appel</a:t>
            </a:r>
            <a:r>
              <a:rPr lang="fr-BE" dirty="0">
                <a:cs typeface="Courier New" panose="02070309020205020404" pitchFamily="49" charset="0"/>
              </a:rPr>
              <a:t>la</a:t>
            </a:r>
            <a:r>
              <a:rPr lang="fr-BE" dirty="0" smtClean="0">
                <a:cs typeface="Courier New" panose="02070309020205020404" pitchFamily="49" charset="0"/>
              </a:rPr>
              <a:t>tion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fenêtre dynamique sur la base</a:t>
            </a:r>
            <a:r>
              <a:rPr lang="fr-BE" dirty="0" smtClean="0">
                <a:cs typeface="Courier New" panose="02070309020205020404" pitchFamily="49" charset="0"/>
              </a:rPr>
              <a:t>" se justifie par le fait que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toutes les modifications effectuées sur la ou les tables sources sont automatiquement reportées au travers de la vue</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2. Définition des vues</a:t>
            </a:r>
            <a:endParaRPr lang="fr-BE" dirty="0"/>
          </a:p>
        </p:txBody>
      </p:sp>
    </p:spTree>
    <p:extLst>
      <p:ext uri="{BB962C8B-B14F-4D97-AF65-F5344CB8AC3E}">
        <p14:creationId xmlns:p14="http://schemas.microsoft.com/office/powerpoint/2010/main" val="3993810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BE" dirty="0" smtClean="0"/>
              <a:t>Chapitre 7. Les vues</a:t>
            </a:r>
            <a:endParaRPr lang="fr-BE"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smtClean="0"/>
              <a:t>Introduction</a:t>
            </a:r>
          </a:p>
          <a:p>
            <a:pPr marL="514350" indent="-514350">
              <a:buFont typeface="+mj-lt"/>
              <a:buAutoNum type="arabicPeriod"/>
            </a:pPr>
            <a:r>
              <a:rPr lang="fr-BE" dirty="0" smtClean="0"/>
              <a:t>Définition des vues</a:t>
            </a:r>
          </a:p>
          <a:p>
            <a:pPr marL="514350" indent="-514350">
              <a:buFont typeface="+mj-lt"/>
              <a:buAutoNum type="arabicPeriod"/>
            </a:pPr>
            <a:r>
              <a:rPr lang="fr-BE" dirty="0" smtClean="0"/>
              <a:t>Raisons d'être des vues</a:t>
            </a:r>
          </a:p>
          <a:p>
            <a:pPr marL="514350" indent="-514350">
              <a:buFont typeface="+mj-lt"/>
              <a:buAutoNum type="arabicPeriod"/>
            </a:pPr>
            <a:r>
              <a:rPr lang="fr-BE" dirty="0" smtClean="0">
                <a:solidFill>
                  <a:schemeClr val="tx1"/>
                </a:solidFill>
              </a:rPr>
              <a:t>Mises à jour au travers des vues</a:t>
            </a:r>
          </a:p>
          <a:p>
            <a:pPr marL="514350" indent="-514350">
              <a:buFont typeface="+mj-lt"/>
              <a:buAutoNum type="arabicPeriod"/>
            </a:pPr>
            <a:r>
              <a:rPr lang="fr-BE" dirty="0" smtClean="0">
                <a:solidFill>
                  <a:schemeClr val="tx1"/>
                </a:solidFill>
              </a:rPr>
              <a:t>Les possibilités d'Oracle</a:t>
            </a:r>
          </a:p>
          <a:p>
            <a:pPr marL="514350" indent="-514350">
              <a:buFont typeface="+mj-lt"/>
              <a:buAutoNum type="arabicPeriod"/>
            </a:pPr>
            <a:r>
              <a:rPr lang="fr-BE" dirty="0" smtClean="0">
                <a:solidFill>
                  <a:schemeClr val="tx1"/>
                </a:solidFill>
              </a:rPr>
              <a:t>Les vues matérialisées d'Oracle</a:t>
            </a:r>
            <a:endParaRPr lang="fr-BE" dirty="0">
              <a:solidFill>
                <a:schemeClr val="tx1"/>
              </a:solidFill>
            </a:endParaRPr>
          </a:p>
        </p:txBody>
      </p:sp>
      <p:sp>
        <p:nvSpPr>
          <p:cNvPr id="5" name="Espace réservé du pied de page 4"/>
          <p:cNvSpPr>
            <a:spLocks noGrp="1"/>
          </p:cNvSpPr>
          <p:nvPr>
            <p:ph type="ftr" sz="quarter" idx="11"/>
          </p:nvPr>
        </p:nvSpPr>
        <p:spPr/>
        <p:txBody>
          <a:bodyPr/>
          <a:lstStyle/>
          <a:p>
            <a:r>
              <a:rPr lang="fr-BE" dirty="0"/>
              <a:t>SGBD – Chapitre 7 : Les vues</a:t>
            </a:r>
          </a:p>
        </p:txBody>
      </p:sp>
    </p:spTree>
    <p:extLst>
      <p:ext uri="{BB962C8B-B14F-4D97-AF65-F5344CB8AC3E}">
        <p14:creationId xmlns:p14="http://schemas.microsoft.com/office/powerpoint/2010/main" val="22659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74A50F"/>
                                      </p:to>
                                    </p:animClr>
                                    <p:animClr clrSpc="rgb" dir="cw">
                                      <p:cBhvr>
                                        <p:cTn id="7" dur="500" fill="hold"/>
                                        <p:tgtEl>
                                          <p:spTgt spid="3">
                                            <p:txEl>
                                              <p:pRg st="2" end="2"/>
                                            </p:txEl>
                                          </p:spTgt>
                                        </p:tgtEl>
                                        <p:attrNameLst>
                                          <p:attrName>fillcolor</p:attrName>
                                        </p:attrNameLst>
                                      </p:cBhvr>
                                      <p:to>
                                        <a:srgbClr val="74A50F"/>
                                      </p:to>
                                    </p:animClr>
                                    <p:set>
                                      <p:cBhvr>
                                        <p:cTn id="8" dur="500" fill="hold"/>
                                        <p:tgtEl>
                                          <p:spTgt spid="3">
                                            <p:txEl>
                                              <p:pRg st="2" end="2"/>
                                            </p:txEl>
                                          </p:spTgt>
                                        </p:tgtEl>
                                        <p:attrNameLst>
                                          <p:attrName>fill.type</p:attrName>
                                        </p:attrNameLst>
                                      </p:cBhvr>
                                      <p:to>
                                        <p:strVal val="solid"/>
                                      </p:to>
                                    </p:set>
                                    <p:set>
                                      <p:cBhvr>
                                        <p:cTn id="9" dur="500" fill="hold"/>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3. Raison d'être des vues</a:t>
            </a:r>
            <a:endParaRPr lang="fr-BE" sz="3200" dirty="0"/>
          </a:p>
        </p:txBody>
      </p:sp>
      <p:sp>
        <p:nvSpPr>
          <p:cNvPr id="3" name="Espace réservé du contenu 2"/>
          <p:cNvSpPr>
            <a:spLocks noGrp="1"/>
          </p:cNvSpPr>
          <p:nvPr>
            <p:ph idx="1"/>
          </p:nvPr>
        </p:nvSpPr>
        <p:spPr>
          <a:xfrm>
            <a:off x="1043491" y="2051998"/>
            <a:ext cx="7020000" cy="4348801"/>
          </a:xfrm>
        </p:spPr>
        <p:txBody>
          <a:bodyPr anchor="ctr">
            <a:normAutofit lnSpcReduction="10000"/>
          </a:bodyPr>
          <a:lstStyle/>
          <a:p>
            <a:pPr marL="0" indent="0">
              <a:buNone/>
            </a:pPr>
            <a:r>
              <a:rPr lang="fr-BE" dirty="0" smtClean="0"/>
              <a:t>Une vue peut être utile pour :</a:t>
            </a:r>
          </a:p>
          <a:p>
            <a:pPr lvl="1" indent="-342900">
              <a:buFont typeface="Wingdings" panose="05000000000000000000" pitchFamily="2" charset="2"/>
              <a:buChar char="Ø"/>
            </a:pPr>
            <a:r>
              <a:rPr lang="fr-BE" sz="2400" dirty="0" smtClean="0"/>
              <a:t>Masquer la complexité du schéma de la base</a:t>
            </a:r>
          </a:p>
          <a:p>
            <a:pPr lvl="1" indent="-342900">
              <a:buFont typeface="Wingdings" panose="05000000000000000000" pitchFamily="2" charset="2"/>
              <a:buChar char="Ø"/>
            </a:pPr>
            <a:r>
              <a:rPr lang="fr-BE" sz="2400" dirty="0" smtClean="0"/>
              <a:t>Aider à la formulation d'une requête</a:t>
            </a:r>
          </a:p>
          <a:p>
            <a:pPr lvl="1" indent="-342900">
              <a:buFont typeface="Wingdings" panose="05000000000000000000" pitchFamily="2" charset="2"/>
              <a:buChar char="Ø"/>
            </a:pPr>
            <a:r>
              <a:rPr lang="fr-BE" sz="2400" dirty="0" smtClean="0"/>
              <a:t>Jouer le rôle de table intermédiaire dans la résolution d'une requête complexe nécessitant plusieurs étapes</a:t>
            </a:r>
          </a:p>
          <a:p>
            <a:pPr marL="0" indent="0">
              <a:buNone/>
            </a:pPr>
            <a:endParaRPr lang="fr-BE" dirty="0"/>
          </a:p>
          <a:p>
            <a:pPr marL="0" indent="0">
              <a:buNone/>
            </a:pPr>
            <a:r>
              <a:rPr lang="fr-BE" dirty="0" smtClean="0"/>
              <a:t>Rôles plus profonds :</a:t>
            </a:r>
          </a:p>
          <a:p>
            <a:pPr lvl="1" indent="-342900">
              <a:buFont typeface="Wingdings" panose="05000000000000000000" pitchFamily="2" charset="2"/>
              <a:buChar char="Ø"/>
            </a:pPr>
            <a:r>
              <a:rPr lang="fr-BE"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Augmenter l'indépendance logique</a:t>
            </a:r>
            <a:r>
              <a:rPr lang="fr-BE" sz="2400" dirty="0" smtClean="0"/>
              <a:t> en définissant des schémas externes</a:t>
            </a:r>
          </a:p>
          <a:p>
            <a:pPr lvl="1" indent="-342900">
              <a:buFont typeface="Wingdings" panose="05000000000000000000" pitchFamily="2" charset="2"/>
              <a:buChar char="Ø"/>
            </a:pPr>
            <a:r>
              <a:rPr lang="fr-BE"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Préserver la confidentialité des données</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3. Raison d'être des vues</a:t>
            </a:r>
            <a:endParaRPr lang="fr-BE" dirty="0"/>
          </a:p>
        </p:txBody>
      </p:sp>
    </p:spTree>
    <p:extLst>
      <p:ext uri="{BB962C8B-B14F-4D97-AF65-F5344CB8AC3E}">
        <p14:creationId xmlns:p14="http://schemas.microsoft.com/office/powerpoint/2010/main" val="5891346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3. Raison d'être des vues</a:t>
            </a:r>
            <a:endParaRPr lang="fr-BE" sz="3200" dirty="0"/>
          </a:p>
        </p:txBody>
      </p:sp>
      <p:sp>
        <p:nvSpPr>
          <p:cNvPr id="3" name="Espace réservé du contenu 2"/>
          <p:cNvSpPr>
            <a:spLocks noGrp="1"/>
          </p:cNvSpPr>
          <p:nvPr>
            <p:ph idx="1"/>
          </p:nvPr>
        </p:nvSpPr>
        <p:spPr>
          <a:xfrm>
            <a:off x="1043491" y="2051998"/>
            <a:ext cx="7020000" cy="4348801"/>
          </a:xfrm>
        </p:spPr>
        <p:txBody>
          <a:bodyPr anchor="t">
            <a:normAutofit/>
          </a:bodyPr>
          <a:lstStyle/>
          <a:p>
            <a:pPr marL="0" indent="0">
              <a:buNone/>
            </a:pP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Augmenter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l'indépendance </a:t>
            </a: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logique</a:t>
            </a:r>
          </a:p>
          <a:p>
            <a:pPr marL="0" indent="0">
              <a:buNone/>
            </a:pPr>
            <a:r>
              <a:rPr lang="fr-BE" dirty="0" smtClean="0"/>
              <a:t>… de l'utilisateur vis-à-vis de l'organisation logique globale des données</a:t>
            </a:r>
          </a:p>
          <a:p>
            <a:pPr marL="0" indent="0">
              <a:buNone/>
            </a:pPr>
            <a:endParaRPr lang="fr-BE" dirty="0"/>
          </a:p>
          <a:p>
            <a:pPr marL="0" indent="0">
              <a:buNone/>
            </a:pPr>
            <a:r>
              <a:rPr lang="fr-BE" dirty="0" smtClean="0"/>
              <a:t>Exemple </a:t>
            </a:r>
            <a:r>
              <a:rPr lang="fr-BE" dirty="0"/>
              <a:t>:</a:t>
            </a:r>
          </a:p>
          <a:p>
            <a:pPr marL="297180" lvl="1" indent="0">
              <a:buNone/>
            </a:pPr>
            <a:r>
              <a:rPr lang="fr-BE" sz="2400" dirty="0"/>
              <a:t>Dans une BD, </a:t>
            </a:r>
            <a:r>
              <a:rPr lang="fr-BE" sz="2400" dirty="0" smtClean="0"/>
              <a:t>la table </a:t>
            </a:r>
            <a:r>
              <a:rPr lang="fr-BE" sz="2400" dirty="0"/>
              <a:t>: </a:t>
            </a:r>
          </a:p>
          <a:p>
            <a:pPr marL="297180" lvl="1" indent="0">
              <a:buNone/>
            </a:pPr>
            <a:r>
              <a:rPr lang="fr-BE" sz="2000" b="1" dirty="0">
                <a:latin typeface="Courier New" panose="02070309020205020404" pitchFamily="49" charset="0"/>
                <a:cs typeface="Courier New" panose="02070309020205020404" pitchFamily="49" charset="0"/>
              </a:rPr>
              <a:t>PROJETS (</a:t>
            </a:r>
            <a:r>
              <a:rPr lang="fr-BE" sz="2000" b="1" dirty="0" err="1">
                <a:latin typeface="Courier New" panose="02070309020205020404" pitchFamily="49" charset="0"/>
                <a:cs typeface="Courier New" panose="02070309020205020404" pitchFamily="49" charset="0"/>
              </a:rPr>
              <a:t>nom_projet</a:t>
            </a: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code_activite</a:t>
            </a:r>
            <a:r>
              <a:rPr lang="fr-BE" sz="2000" b="1" dirty="0">
                <a:latin typeface="Courier New" panose="02070309020205020404" pitchFamily="49" charset="0"/>
                <a:cs typeface="Courier New" panose="02070309020205020404" pitchFamily="49" charset="0"/>
              </a:rPr>
              <a:t>, tarif</a:t>
            </a:r>
            <a:r>
              <a:rPr lang="fr-BE" sz="2000" b="1" dirty="0" smtClean="0">
                <a:latin typeface="Courier New" panose="02070309020205020404" pitchFamily="49" charset="0"/>
                <a:cs typeface="Courier New" panose="02070309020205020404" pitchFamily="49" charset="0"/>
              </a:rPr>
              <a:t>,</a:t>
            </a: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heures_prevues</a:t>
            </a:r>
            <a:r>
              <a:rPr lang="fr-BE" sz="2000" b="1" dirty="0" smtClean="0">
                <a:latin typeface="Courier New" panose="02070309020205020404" pitchFamily="49" charset="0"/>
                <a:cs typeface="Courier New" panose="02070309020205020404" pitchFamily="49" charset="0"/>
              </a:rPr>
              <a:t>)</a:t>
            </a:r>
            <a:endParaRPr lang="fr-BE" sz="2000"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3. Raison d'être des vues</a:t>
            </a:r>
            <a:endParaRPr lang="fr-BE" dirty="0"/>
          </a:p>
        </p:txBody>
      </p:sp>
    </p:spTree>
    <p:extLst>
      <p:ext uri="{BB962C8B-B14F-4D97-AF65-F5344CB8AC3E}">
        <p14:creationId xmlns:p14="http://schemas.microsoft.com/office/powerpoint/2010/main" val="2840961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smtClean="0"/>
              <a:t>Aperçu du contenu du cours</a:t>
            </a:r>
            <a:endParaRPr lang="fr-BE" dirty="0"/>
          </a:p>
        </p:txBody>
      </p:sp>
      <p:sp>
        <p:nvSpPr>
          <p:cNvPr id="3" name="Espace réservé du contenu 2"/>
          <p:cNvSpPr>
            <a:spLocks noGrp="1"/>
          </p:cNvSpPr>
          <p:nvPr>
            <p:ph idx="1"/>
          </p:nvPr>
        </p:nvSpPr>
        <p:spPr/>
        <p:txBody>
          <a:bodyPr anchor="ctr"/>
          <a:lstStyle/>
          <a:p>
            <a:pPr marL="514350" indent="-514350">
              <a:buFont typeface="+mj-lt"/>
              <a:buAutoNum type="arabicPeriod"/>
            </a:pPr>
            <a:r>
              <a:rPr lang="fr-BE" dirty="0" smtClean="0"/>
              <a:t>Concepts de base</a:t>
            </a:r>
          </a:p>
          <a:p>
            <a:pPr marL="514350" indent="-514350">
              <a:buFont typeface="+mj-lt"/>
              <a:buAutoNum type="arabicPeriod"/>
            </a:pPr>
            <a:r>
              <a:rPr lang="fr-BE" dirty="0" smtClean="0"/>
              <a:t>Modèle relationnel</a:t>
            </a:r>
          </a:p>
          <a:p>
            <a:pPr marL="514350" indent="-514350">
              <a:buFont typeface="+mj-lt"/>
              <a:buAutoNum type="arabicPeriod"/>
            </a:pPr>
            <a:r>
              <a:rPr lang="fr-BE" dirty="0" smtClean="0"/>
              <a:t>Langage de définition des données - LDD</a:t>
            </a:r>
          </a:p>
          <a:p>
            <a:pPr marL="514350" indent="-514350">
              <a:buFont typeface="+mj-lt"/>
              <a:buAutoNum type="arabicPeriod"/>
            </a:pPr>
            <a:r>
              <a:rPr lang="fr-BE" dirty="0" smtClean="0"/>
              <a:t>Langage de manipulation des données - LMD</a:t>
            </a:r>
          </a:p>
          <a:p>
            <a:pPr marL="514350" indent="-514350">
              <a:buFont typeface="+mj-lt"/>
              <a:buAutoNum type="arabicPeriod"/>
            </a:pPr>
            <a:r>
              <a:rPr lang="fr-BE" dirty="0" smtClean="0"/>
              <a:t>Transactions et accès concurrents – LCD</a:t>
            </a:r>
          </a:p>
          <a:p>
            <a:pPr marL="514350" indent="-514350">
              <a:buFont typeface="+mj-lt"/>
              <a:buAutoNum type="arabicPeriod"/>
            </a:pPr>
            <a:r>
              <a:rPr lang="fr-BE" dirty="0" smtClean="0"/>
              <a:t>Confidentialité des données</a:t>
            </a:r>
          </a:p>
          <a:p>
            <a:pPr marL="514350" indent="-514350">
              <a:buFont typeface="+mj-lt"/>
              <a:buAutoNum type="arabicPeriod"/>
            </a:pPr>
            <a:r>
              <a:rPr lang="fr-BE" dirty="0" smtClean="0"/>
              <a:t>Vues</a:t>
            </a:r>
          </a:p>
          <a:p>
            <a:pPr marL="514350" indent="-514350">
              <a:buFont typeface="+mj-lt"/>
              <a:buAutoNum type="arabicPeriod"/>
            </a:pPr>
            <a:r>
              <a:rPr lang="fr-BE" dirty="0" smtClean="0"/>
              <a:t>Contraintes d'intégrité et déclencheurs</a:t>
            </a:r>
          </a:p>
          <a:p>
            <a:pPr marL="514350" indent="-514350">
              <a:buFont typeface="+mj-lt"/>
              <a:buAutoNum type="arabicPeriod"/>
            </a:pPr>
            <a:r>
              <a:rPr lang="fr-BE" smtClean="0"/>
              <a:t>PL-SQL</a:t>
            </a:r>
            <a:endParaRPr lang="fr-BE" dirty="0" smtClean="0"/>
          </a:p>
        </p:txBody>
      </p:sp>
      <p:sp>
        <p:nvSpPr>
          <p:cNvPr id="5" name="Espace réservé du pied de page 4"/>
          <p:cNvSpPr>
            <a:spLocks noGrp="1"/>
          </p:cNvSpPr>
          <p:nvPr>
            <p:ph type="ftr" sz="quarter" idx="11"/>
          </p:nvPr>
        </p:nvSpPr>
        <p:spPr/>
        <p:txBody>
          <a:bodyPr/>
          <a:lstStyle/>
          <a:p>
            <a:r>
              <a:rPr lang="fr-BE" smtClean="0"/>
              <a:t>Système de Gestion de Base de Données</a:t>
            </a:r>
            <a:endParaRPr lang="fr-BE"/>
          </a:p>
        </p:txBody>
      </p:sp>
    </p:spTree>
    <p:extLst>
      <p:ext uri="{BB962C8B-B14F-4D97-AF65-F5344CB8AC3E}">
        <p14:creationId xmlns:p14="http://schemas.microsoft.com/office/powerpoint/2010/main" val="3746285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3. Raison d'être des vues</a:t>
            </a:r>
            <a:endParaRPr lang="fr-BE" sz="3200" dirty="0"/>
          </a:p>
        </p:txBody>
      </p:sp>
      <p:sp>
        <p:nvSpPr>
          <p:cNvPr id="3" name="Espace réservé du contenu 2"/>
          <p:cNvSpPr>
            <a:spLocks noGrp="1"/>
          </p:cNvSpPr>
          <p:nvPr>
            <p:ph idx="1"/>
          </p:nvPr>
        </p:nvSpPr>
        <p:spPr>
          <a:xfrm>
            <a:off x="1043491" y="2051998"/>
            <a:ext cx="7020000" cy="4348801"/>
          </a:xfrm>
        </p:spPr>
        <p:txBody>
          <a:bodyPr anchor="t">
            <a:normAutofit fontScale="92500" lnSpcReduction="10000"/>
          </a:bodyPr>
          <a:lstStyle/>
          <a:p>
            <a:pPr marL="0" indent="0">
              <a:buNone/>
            </a:pPr>
            <a:r>
              <a:rPr lang="fr-BE" sz="2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Augmenter </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l'indépendance </a:t>
            </a:r>
            <a:r>
              <a:rPr lang="fr-BE" sz="2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logique</a:t>
            </a:r>
          </a:p>
          <a:p>
            <a:pPr marL="0" indent="0">
              <a:buNone/>
            </a:pPr>
            <a:endParaRPr lang="fr-BE" dirty="0"/>
          </a:p>
          <a:p>
            <a:pPr marL="0" indent="0">
              <a:buNone/>
            </a:pPr>
            <a:r>
              <a:rPr lang="fr-BE" dirty="0"/>
              <a:t>Exemple </a:t>
            </a:r>
            <a:r>
              <a:rPr lang="fr-BE" dirty="0" smtClean="0"/>
              <a:t>(suite) :</a:t>
            </a:r>
            <a:endParaRPr lang="fr-BE" dirty="0"/>
          </a:p>
          <a:p>
            <a:pPr marL="297180" lvl="1" indent="0">
              <a:buNone/>
            </a:pPr>
            <a:r>
              <a:rPr lang="fr-BE" sz="2400" dirty="0" smtClean="0"/>
              <a:t>Et une vue contenant, en plus, pour chaque projet, le prix de revient :</a:t>
            </a:r>
          </a:p>
          <a:p>
            <a:pPr marL="297180" lvl="1" indent="0">
              <a:buNone/>
            </a:pPr>
            <a:endParaRPr lang="fr-BE" sz="2400" dirty="0" smtClean="0"/>
          </a:p>
          <a:p>
            <a:pPr marL="297180" lvl="1" indent="0">
              <a:buNone/>
            </a:pPr>
            <a:r>
              <a:rPr lang="fr-BE" sz="2000" b="1" dirty="0" smtClean="0">
                <a:latin typeface="Courier New" panose="02070309020205020404" pitchFamily="49" charset="0"/>
                <a:cs typeface="Courier New" panose="02070309020205020404" pitchFamily="49" charset="0"/>
              </a:rPr>
              <a:t>CREATE VIEW </a:t>
            </a:r>
            <a:r>
              <a:rPr lang="fr-BE" sz="2000" dirty="0" err="1" smtClean="0">
                <a:latin typeface="Courier New" panose="02070309020205020404" pitchFamily="49" charset="0"/>
                <a:cs typeface="Courier New" panose="02070309020205020404" pitchFamily="49" charset="0"/>
              </a:rPr>
              <a:t>projets_prix</a:t>
            </a:r>
            <a:endParaRPr lang="fr-BE" sz="2000" dirty="0" smtClean="0">
              <a:latin typeface="Courier New" panose="02070309020205020404" pitchFamily="49" charset="0"/>
              <a:cs typeface="Courier New" panose="02070309020205020404" pitchFamily="49" charset="0"/>
            </a:endParaRPr>
          </a:p>
          <a:p>
            <a:pPr marL="297180" lvl="1" indent="0">
              <a:buNone/>
            </a:pP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nom_projet</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code_activite</a:t>
            </a:r>
            <a:r>
              <a:rPr lang="fr-BE" sz="2000" dirty="0" smtClean="0">
                <a:latin typeface="Courier New" panose="02070309020205020404" pitchFamily="49" charset="0"/>
                <a:cs typeface="Courier New" panose="02070309020205020404" pitchFamily="49" charset="0"/>
              </a:rPr>
              <a:t>, tarif,</a:t>
            </a:r>
          </a:p>
          <a:p>
            <a:pPr marL="297180" lvl="1" indent="0">
              <a:buNone/>
            </a:pPr>
            <a:r>
              <a:rPr lang="fr-BE" sz="2000" dirty="0">
                <a:latin typeface="Courier New" panose="02070309020205020404" pitchFamily="49" charset="0"/>
                <a:cs typeface="Courier New" panose="02070309020205020404" pitchFamily="49" charset="0"/>
              </a:rPr>
              <a:t> </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heures_prevues</a:t>
            </a:r>
            <a:r>
              <a:rPr lang="fr-BE" sz="2000" dirty="0" smtClean="0">
                <a:latin typeface="Courier New" panose="02070309020205020404" pitchFamily="49" charset="0"/>
                <a:cs typeface="Courier New" panose="02070309020205020404" pitchFamily="49" charset="0"/>
              </a:rPr>
              <a:t>, prix)</a:t>
            </a:r>
          </a:p>
          <a:p>
            <a:pPr marL="297180" lvl="1" indent="0">
              <a:buNone/>
            </a:pPr>
            <a:r>
              <a:rPr lang="fr-BE" sz="2000" b="1" dirty="0" smtClean="0">
                <a:latin typeface="Courier New" panose="02070309020205020404" pitchFamily="49" charset="0"/>
                <a:cs typeface="Courier New" panose="02070309020205020404" pitchFamily="49" charset="0"/>
              </a:rPr>
              <a:t>AS SELECT </a:t>
            </a:r>
            <a:r>
              <a:rPr lang="fr-BE" sz="2000" dirty="0" smtClean="0">
                <a:latin typeface="Courier New" panose="02070309020205020404" pitchFamily="49" charset="0"/>
                <a:cs typeface="Courier New" panose="02070309020205020404" pitchFamily="49" charset="0"/>
              </a:rPr>
              <a:t>projets.*, </a:t>
            </a:r>
          </a:p>
          <a:p>
            <a:pPr marL="297180" lvl="1" indent="0">
              <a:buNone/>
            </a:pPr>
            <a:r>
              <a:rPr lang="fr-BE" sz="2000" dirty="0">
                <a:latin typeface="Courier New" panose="02070309020205020404" pitchFamily="49" charset="0"/>
                <a:cs typeface="Courier New" panose="02070309020205020404" pitchFamily="49" charset="0"/>
              </a:rPr>
              <a:t> </a:t>
            </a:r>
            <a:r>
              <a:rPr lang="fr-BE" sz="2000" dirty="0" smtClean="0">
                <a:latin typeface="Courier New" panose="02070309020205020404" pitchFamily="49" charset="0"/>
                <a:cs typeface="Courier New" panose="02070309020205020404" pitchFamily="49" charset="0"/>
              </a:rPr>
              <a:t>         tarif * </a:t>
            </a:r>
            <a:r>
              <a:rPr lang="fr-BE" sz="2000" dirty="0" err="1" smtClean="0">
                <a:latin typeface="Courier New" panose="02070309020205020404" pitchFamily="49" charset="0"/>
                <a:cs typeface="Courier New" panose="02070309020205020404" pitchFamily="49" charset="0"/>
              </a:rPr>
              <a:t>heures_prevues</a:t>
            </a:r>
            <a:endParaRPr lang="fr-BE" sz="2000" dirty="0" smtClean="0">
              <a:latin typeface="Courier New" panose="02070309020205020404" pitchFamily="49" charset="0"/>
              <a:cs typeface="Courier New" panose="02070309020205020404" pitchFamily="49" charset="0"/>
            </a:endParaRPr>
          </a:p>
          <a:p>
            <a:pPr marL="297180" lvl="1" indent="0">
              <a:buNone/>
            </a:pPr>
            <a:r>
              <a:rPr lang="fr-BE" sz="2000" b="1" dirty="0" smtClean="0">
                <a:latin typeface="Courier New" panose="02070309020205020404" pitchFamily="49" charset="0"/>
                <a:cs typeface="Courier New" panose="02070309020205020404" pitchFamily="49" charset="0"/>
              </a:rPr>
              <a:t>   FROM </a:t>
            </a:r>
            <a:r>
              <a:rPr lang="fr-BE" sz="2000" dirty="0" smtClean="0">
                <a:latin typeface="Courier New" panose="02070309020205020404" pitchFamily="49" charset="0"/>
                <a:cs typeface="Courier New" panose="02070309020205020404" pitchFamily="49" charset="0"/>
              </a:rPr>
              <a:t>projets</a:t>
            </a:r>
            <a:r>
              <a:rPr lang="fr-BE" sz="2000" b="1" dirty="0" smtClean="0">
                <a:latin typeface="Courier New" panose="02070309020205020404" pitchFamily="49" charset="0"/>
                <a:cs typeface="Courier New" panose="02070309020205020404" pitchFamily="49" charset="0"/>
              </a:rPr>
              <a:t>;</a:t>
            </a:r>
            <a:endParaRPr lang="fr-BE" dirty="0"/>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3. Raison d'être des vues</a:t>
            </a:r>
            <a:endParaRPr lang="fr-BE" dirty="0"/>
          </a:p>
        </p:txBody>
      </p:sp>
    </p:spTree>
    <p:extLst>
      <p:ext uri="{BB962C8B-B14F-4D97-AF65-F5344CB8AC3E}">
        <p14:creationId xmlns:p14="http://schemas.microsoft.com/office/powerpoint/2010/main" val="2662310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3. Raison d'être des vues</a:t>
            </a:r>
            <a:endParaRPr lang="fr-BE" sz="3200" dirty="0"/>
          </a:p>
        </p:txBody>
      </p:sp>
      <p:sp>
        <p:nvSpPr>
          <p:cNvPr id="3" name="Espace réservé du contenu 2"/>
          <p:cNvSpPr>
            <a:spLocks noGrp="1"/>
          </p:cNvSpPr>
          <p:nvPr>
            <p:ph idx="1"/>
          </p:nvPr>
        </p:nvSpPr>
        <p:spPr>
          <a:xfrm>
            <a:off x="1043491" y="2051998"/>
            <a:ext cx="7020000" cy="4348801"/>
          </a:xfrm>
        </p:spPr>
        <p:txBody>
          <a:bodyPr anchor="t">
            <a:normAutofit fontScale="92500" lnSpcReduction="10000"/>
          </a:bodyPr>
          <a:lstStyle/>
          <a:p>
            <a:pPr marL="0" indent="0">
              <a:buNone/>
            </a:pPr>
            <a:r>
              <a:rPr lang="fr-BE" sz="2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Augmenter </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l'indépendance </a:t>
            </a:r>
            <a:r>
              <a:rPr lang="fr-BE" sz="2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logique</a:t>
            </a:r>
          </a:p>
          <a:p>
            <a:pPr marL="0" indent="0">
              <a:buNone/>
            </a:pPr>
            <a:endParaRPr lang="fr-BE" dirty="0"/>
          </a:p>
          <a:p>
            <a:pPr marL="0" indent="0">
              <a:buNone/>
            </a:pPr>
            <a:r>
              <a:rPr lang="fr-BE" dirty="0"/>
              <a:t>Exemple </a:t>
            </a:r>
            <a:r>
              <a:rPr lang="fr-BE" dirty="0" smtClean="0"/>
              <a:t>(suite) :</a:t>
            </a:r>
            <a:endParaRPr lang="fr-BE" dirty="0"/>
          </a:p>
          <a:p>
            <a:pPr marL="297180" lvl="1" indent="0">
              <a:buNone/>
            </a:pPr>
            <a:r>
              <a:rPr lang="fr-BE" sz="2400" dirty="0" smtClean="0"/>
              <a:t>Pour éviter de la redondance, si le tarif est lié au code activité, on peut changer le schéma logique de la base vers le schéma équivalent :</a:t>
            </a:r>
          </a:p>
          <a:p>
            <a:pPr marL="297180" lvl="1" indent="0">
              <a:buNone/>
            </a:pPr>
            <a:endParaRPr lang="fr-BE" sz="1500" dirty="0" smtClean="0"/>
          </a:p>
          <a:p>
            <a:pPr marL="297180" lvl="1" indent="0">
              <a:buNone/>
            </a:pPr>
            <a:r>
              <a:rPr lang="fr-BE" sz="2000" b="1" dirty="0" smtClean="0">
                <a:latin typeface="Courier New" panose="02070309020205020404" pitchFamily="49" charset="0"/>
                <a:cs typeface="Courier New" panose="02070309020205020404" pitchFamily="49" charset="0"/>
              </a:rPr>
              <a:t>DESCRIPTION_PROJETS </a:t>
            </a:r>
            <a:r>
              <a:rPr lang="fr-BE" sz="2000" b="1" dirty="0">
                <a:latin typeface="Courier New" panose="02070309020205020404" pitchFamily="49" charset="0"/>
                <a:cs typeface="Courier New" panose="02070309020205020404" pitchFamily="49" charset="0"/>
              </a:rPr>
              <a:t>(</a:t>
            </a:r>
            <a:r>
              <a:rPr lang="fr-BE" sz="2000" b="1" dirty="0" err="1">
                <a:latin typeface="Courier New" panose="02070309020205020404" pitchFamily="49" charset="0"/>
                <a:cs typeface="Courier New" panose="02070309020205020404" pitchFamily="49" charset="0"/>
              </a:rPr>
              <a:t>nom_projet</a:t>
            </a:r>
            <a:r>
              <a:rPr lang="fr-BE" sz="2000" b="1" dirty="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 </a:t>
            </a: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       </a:t>
            </a:r>
            <a:r>
              <a:rPr lang="fr-BE" sz="2000" b="1" dirty="0" err="1" smtClean="0">
                <a:latin typeface="Courier New" panose="02070309020205020404" pitchFamily="49" charset="0"/>
                <a:cs typeface="Courier New" panose="02070309020205020404" pitchFamily="49" charset="0"/>
              </a:rPr>
              <a:t>code_activite</a:t>
            </a:r>
            <a:r>
              <a:rPr lang="fr-BE" sz="2000" b="1" dirty="0">
                <a:latin typeface="Courier New" panose="02070309020205020404" pitchFamily="49" charset="0"/>
                <a:cs typeface="Courier New" panose="02070309020205020404" pitchFamily="49" charset="0"/>
              </a:rPr>
              <a:t>, </a:t>
            </a:r>
            <a:r>
              <a:rPr lang="fr-BE" sz="2000" b="1" dirty="0" err="1" smtClean="0">
                <a:latin typeface="Courier New" panose="02070309020205020404" pitchFamily="49" charset="0"/>
                <a:cs typeface="Courier New" panose="02070309020205020404" pitchFamily="49" charset="0"/>
              </a:rPr>
              <a:t>heures_prevues</a:t>
            </a:r>
            <a:r>
              <a:rPr lang="fr-BE" sz="2000" b="1" dirty="0" smtClean="0">
                <a:latin typeface="Courier New" panose="02070309020205020404" pitchFamily="49" charset="0"/>
                <a:cs typeface="Courier New" panose="02070309020205020404" pitchFamily="49" charset="0"/>
              </a:rPr>
              <a:t>)</a:t>
            </a:r>
          </a:p>
          <a:p>
            <a:pPr marL="297180" lvl="1" indent="0">
              <a:buNone/>
            </a:pPr>
            <a:endParaRPr lang="fr-BE" sz="1500" b="1" dirty="0">
              <a:latin typeface="Courier New" panose="02070309020205020404" pitchFamily="49" charset="0"/>
              <a:cs typeface="Courier New" panose="02070309020205020404" pitchFamily="49" charset="0"/>
            </a:endParaRPr>
          </a:p>
          <a:p>
            <a:pPr marL="297180" lvl="1" indent="0">
              <a:buNone/>
            </a:pPr>
            <a:r>
              <a:rPr lang="fr-BE" sz="2000" dirty="0" smtClean="0">
                <a:cs typeface="Courier New" panose="02070309020205020404" pitchFamily="49" charset="0"/>
              </a:rPr>
              <a:t>Et</a:t>
            </a:r>
          </a:p>
          <a:p>
            <a:pPr marL="297180" lvl="1" indent="0">
              <a:buNone/>
            </a:pPr>
            <a:endParaRPr lang="fr-BE" sz="1500" b="1" dirty="0">
              <a:latin typeface="Courier New" panose="02070309020205020404" pitchFamily="49" charset="0"/>
              <a:cs typeface="Courier New" panose="02070309020205020404" pitchFamily="49" charset="0"/>
            </a:endParaRPr>
          </a:p>
          <a:p>
            <a:pPr marL="297180" lvl="1" indent="0">
              <a:buNone/>
            </a:pPr>
            <a:r>
              <a:rPr lang="fr-BE" sz="2000" b="1" dirty="0" smtClean="0">
                <a:latin typeface="Courier New" panose="02070309020205020404" pitchFamily="49" charset="0"/>
                <a:cs typeface="Courier New" panose="02070309020205020404" pitchFamily="49" charset="0"/>
              </a:rPr>
              <a:t>TABLE_TARIFS (</a:t>
            </a:r>
            <a:r>
              <a:rPr lang="fr-BE" sz="2000" b="1" dirty="0" err="1" smtClean="0">
                <a:latin typeface="Courier New" panose="02070309020205020404" pitchFamily="49" charset="0"/>
                <a:cs typeface="Courier New" panose="02070309020205020404" pitchFamily="49" charset="0"/>
              </a:rPr>
              <a:t>code_activite</a:t>
            </a:r>
            <a:r>
              <a:rPr lang="fr-BE" sz="2000" b="1" dirty="0" smtClean="0">
                <a:latin typeface="Courier New" panose="02070309020205020404" pitchFamily="49" charset="0"/>
                <a:cs typeface="Courier New" panose="02070309020205020404" pitchFamily="49" charset="0"/>
              </a:rPr>
              <a:t>, tarif)</a:t>
            </a:r>
            <a:endParaRPr lang="fr-BE" sz="2000"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3. Raison d'être des vues</a:t>
            </a:r>
            <a:endParaRPr lang="fr-BE" dirty="0"/>
          </a:p>
        </p:txBody>
      </p:sp>
    </p:spTree>
    <p:extLst>
      <p:ext uri="{BB962C8B-B14F-4D97-AF65-F5344CB8AC3E}">
        <p14:creationId xmlns:p14="http://schemas.microsoft.com/office/powerpoint/2010/main" val="11096727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3. Raison d'être des vues</a:t>
            </a:r>
            <a:endParaRPr lang="fr-BE" sz="3200" dirty="0"/>
          </a:p>
        </p:txBody>
      </p:sp>
      <p:sp>
        <p:nvSpPr>
          <p:cNvPr id="3" name="Espace réservé du contenu 2"/>
          <p:cNvSpPr>
            <a:spLocks noGrp="1"/>
          </p:cNvSpPr>
          <p:nvPr>
            <p:ph idx="1"/>
          </p:nvPr>
        </p:nvSpPr>
        <p:spPr>
          <a:xfrm>
            <a:off x="1043490" y="2051998"/>
            <a:ext cx="7643309" cy="4348801"/>
          </a:xfrm>
        </p:spPr>
        <p:txBody>
          <a:bodyPr anchor="t">
            <a:normAutofit fontScale="92500" lnSpcReduction="20000"/>
          </a:bodyPr>
          <a:lstStyle/>
          <a:p>
            <a:pPr marL="0" indent="0">
              <a:buNone/>
            </a:pPr>
            <a:r>
              <a:rPr lang="fr-BE" sz="2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Augmenter </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l'indépendance </a:t>
            </a:r>
            <a:r>
              <a:rPr lang="fr-BE" sz="2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logique</a:t>
            </a:r>
          </a:p>
          <a:p>
            <a:pPr marL="0" indent="0">
              <a:buNone/>
            </a:pPr>
            <a:endParaRPr lang="fr-BE" sz="1500" dirty="0"/>
          </a:p>
          <a:p>
            <a:pPr marL="0" indent="0">
              <a:buNone/>
            </a:pPr>
            <a:r>
              <a:rPr lang="fr-BE" dirty="0"/>
              <a:t>Exemple </a:t>
            </a:r>
            <a:r>
              <a:rPr lang="fr-BE" dirty="0" smtClean="0"/>
              <a:t>(suite) :</a:t>
            </a:r>
            <a:endParaRPr lang="fr-BE" dirty="0"/>
          </a:p>
          <a:p>
            <a:pPr marL="297180" lvl="1" indent="0">
              <a:buNone/>
            </a:pPr>
            <a:r>
              <a:rPr lang="fr-BE" sz="2400" dirty="0" smtClean="0"/>
              <a:t>Pour que les programmes ne souffrent pas de cette modification, il suffit de modifier la définition de la vue en conservant les mêmes noms pour la vue et ses colonnes :</a:t>
            </a:r>
          </a:p>
          <a:p>
            <a:pPr marL="297180" lvl="1" indent="0">
              <a:buNone/>
            </a:pPr>
            <a:endParaRPr lang="fr-BE" sz="1500" dirty="0" smtClean="0"/>
          </a:p>
          <a:p>
            <a:pPr marL="297180" lvl="1" indent="0">
              <a:buNone/>
            </a:pPr>
            <a:r>
              <a:rPr lang="fr-BE" sz="2100" b="1" dirty="0">
                <a:latin typeface="Courier New" panose="02070309020205020404" pitchFamily="49" charset="0"/>
                <a:cs typeface="Courier New" panose="02070309020205020404" pitchFamily="49" charset="0"/>
              </a:rPr>
              <a:t>CREATE VIEW </a:t>
            </a:r>
            <a:r>
              <a:rPr lang="fr-BE" sz="2100" dirty="0" err="1">
                <a:latin typeface="Courier New" panose="02070309020205020404" pitchFamily="49" charset="0"/>
                <a:cs typeface="Courier New" panose="02070309020205020404" pitchFamily="49" charset="0"/>
              </a:rPr>
              <a:t>projets_prix</a:t>
            </a:r>
            <a:endParaRPr lang="fr-BE" sz="2100" dirty="0">
              <a:latin typeface="Courier New" panose="02070309020205020404" pitchFamily="49" charset="0"/>
              <a:cs typeface="Courier New" panose="02070309020205020404" pitchFamily="49" charset="0"/>
            </a:endParaRPr>
          </a:p>
          <a:p>
            <a:pPr marL="297180" lvl="1" indent="0">
              <a:buNone/>
            </a:pPr>
            <a:r>
              <a:rPr lang="fr-BE" sz="2100" dirty="0">
                <a:latin typeface="Courier New" panose="02070309020205020404" pitchFamily="49" charset="0"/>
                <a:cs typeface="Courier New" panose="02070309020205020404" pitchFamily="49" charset="0"/>
              </a:rPr>
              <a:t>  (</a:t>
            </a:r>
            <a:r>
              <a:rPr lang="fr-BE" sz="2100" dirty="0" err="1">
                <a:latin typeface="Courier New" panose="02070309020205020404" pitchFamily="49" charset="0"/>
                <a:cs typeface="Courier New" panose="02070309020205020404" pitchFamily="49" charset="0"/>
              </a:rPr>
              <a:t>nom_projet</a:t>
            </a:r>
            <a:r>
              <a:rPr lang="fr-BE" sz="2100" dirty="0">
                <a:latin typeface="Courier New" panose="02070309020205020404" pitchFamily="49" charset="0"/>
                <a:cs typeface="Courier New" panose="02070309020205020404" pitchFamily="49" charset="0"/>
              </a:rPr>
              <a:t>, </a:t>
            </a:r>
            <a:r>
              <a:rPr lang="fr-BE" sz="2100" dirty="0" err="1">
                <a:latin typeface="Courier New" panose="02070309020205020404" pitchFamily="49" charset="0"/>
                <a:cs typeface="Courier New" panose="02070309020205020404" pitchFamily="49" charset="0"/>
              </a:rPr>
              <a:t>code_activite</a:t>
            </a:r>
            <a:r>
              <a:rPr lang="fr-BE" sz="2100" dirty="0">
                <a:latin typeface="Courier New" panose="02070309020205020404" pitchFamily="49" charset="0"/>
                <a:cs typeface="Courier New" panose="02070309020205020404" pitchFamily="49" charset="0"/>
              </a:rPr>
              <a:t>, tarif,</a:t>
            </a:r>
          </a:p>
          <a:p>
            <a:pPr marL="297180" lvl="1" indent="0">
              <a:buNone/>
            </a:pPr>
            <a:r>
              <a:rPr lang="fr-BE" sz="2100" dirty="0">
                <a:latin typeface="Courier New" panose="02070309020205020404" pitchFamily="49" charset="0"/>
                <a:cs typeface="Courier New" panose="02070309020205020404" pitchFamily="49" charset="0"/>
              </a:rPr>
              <a:t>   </a:t>
            </a:r>
            <a:r>
              <a:rPr lang="fr-BE" sz="2100" dirty="0" err="1">
                <a:latin typeface="Courier New" panose="02070309020205020404" pitchFamily="49" charset="0"/>
                <a:cs typeface="Courier New" panose="02070309020205020404" pitchFamily="49" charset="0"/>
              </a:rPr>
              <a:t>heures_prevues</a:t>
            </a:r>
            <a:r>
              <a:rPr lang="fr-BE" sz="2100" dirty="0">
                <a:latin typeface="Courier New" panose="02070309020205020404" pitchFamily="49" charset="0"/>
                <a:cs typeface="Courier New" panose="02070309020205020404" pitchFamily="49" charset="0"/>
              </a:rPr>
              <a:t>, prix)</a:t>
            </a:r>
          </a:p>
          <a:p>
            <a:pPr marL="297180" lvl="1" indent="0">
              <a:buNone/>
            </a:pPr>
            <a:r>
              <a:rPr lang="fr-BE" sz="2100" b="1" dirty="0">
                <a:latin typeface="Courier New" panose="02070309020205020404" pitchFamily="49" charset="0"/>
                <a:cs typeface="Courier New" panose="02070309020205020404" pitchFamily="49" charset="0"/>
              </a:rPr>
              <a:t>AS SELECT </a:t>
            </a:r>
            <a:r>
              <a:rPr lang="fr-BE" sz="2100" dirty="0" err="1" smtClean="0">
                <a:latin typeface="Courier New" panose="02070309020205020404" pitchFamily="49" charset="0"/>
                <a:cs typeface="Courier New" panose="02070309020205020404" pitchFamily="49" charset="0"/>
              </a:rPr>
              <a:t>nom_Projet</a:t>
            </a:r>
            <a:r>
              <a:rPr lang="fr-BE" sz="2100" dirty="0" smtClean="0">
                <a:latin typeface="Courier New" panose="02070309020205020404" pitchFamily="49" charset="0"/>
                <a:cs typeface="Courier New" panose="02070309020205020404" pitchFamily="49" charset="0"/>
              </a:rPr>
              <a:t>, </a:t>
            </a:r>
            <a:r>
              <a:rPr lang="fr-BE" sz="2100" dirty="0" err="1" smtClean="0">
                <a:latin typeface="Courier New" panose="02070309020205020404" pitchFamily="49" charset="0"/>
                <a:cs typeface="Courier New" panose="02070309020205020404" pitchFamily="49" charset="0"/>
              </a:rPr>
              <a:t>dp.code_activite</a:t>
            </a:r>
            <a:r>
              <a:rPr lang="fr-BE" sz="2100" dirty="0" smtClean="0">
                <a:latin typeface="Courier New" panose="02070309020205020404" pitchFamily="49" charset="0"/>
                <a:cs typeface="Courier New" panose="02070309020205020404" pitchFamily="49" charset="0"/>
              </a:rPr>
              <a:t>, tarif, </a:t>
            </a:r>
            <a:endParaRPr lang="fr-BE" sz="2100" dirty="0">
              <a:latin typeface="Courier New" panose="02070309020205020404" pitchFamily="49" charset="0"/>
              <a:cs typeface="Courier New" panose="02070309020205020404" pitchFamily="49" charset="0"/>
            </a:endParaRPr>
          </a:p>
          <a:p>
            <a:pPr marL="297180" lvl="1" indent="0">
              <a:buNone/>
            </a:pPr>
            <a:r>
              <a:rPr lang="fr-BE" sz="2100" dirty="0">
                <a:latin typeface="Courier New" panose="02070309020205020404" pitchFamily="49" charset="0"/>
                <a:cs typeface="Courier New" panose="02070309020205020404" pitchFamily="49" charset="0"/>
              </a:rPr>
              <a:t>          </a:t>
            </a:r>
            <a:r>
              <a:rPr lang="fr-BE" sz="2100" dirty="0" err="1" smtClean="0">
                <a:latin typeface="Courier New" panose="02070309020205020404" pitchFamily="49" charset="0"/>
                <a:cs typeface="Courier New" panose="02070309020205020404" pitchFamily="49" charset="0"/>
              </a:rPr>
              <a:t>heures_prevues</a:t>
            </a:r>
            <a:r>
              <a:rPr lang="fr-BE" sz="2100" dirty="0" smtClean="0">
                <a:latin typeface="Courier New" panose="02070309020205020404" pitchFamily="49" charset="0"/>
                <a:cs typeface="Courier New" panose="02070309020205020404" pitchFamily="49" charset="0"/>
              </a:rPr>
              <a:t>, tarif </a:t>
            </a:r>
            <a:r>
              <a:rPr lang="fr-BE" sz="2100" dirty="0">
                <a:latin typeface="Courier New" panose="02070309020205020404" pitchFamily="49" charset="0"/>
                <a:cs typeface="Courier New" panose="02070309020205020404" pitchFamily="49" charset="0"/>
              </a:rPr>
              <a:t>* </a:t>
            </a:r>
            <a:r>
              <a:rPr lang="fr-BE" sz="2100" dirty="0" err="1">
                <a:latin typeface="Courier New" panose="02070309020205020404" pitchFamily="49" charset="0"/>
                <a:cs typeface="Courier New" panose="02070309020205020404" pitchFamily="49" charset="0"/>
              </a:rPr>
              <a:t>heures_prevues</a:t>
            </a:r>
            <a:endParaRPr lang="fr-BE" sz="2100" dirty="0">
              <a:latin typeface="Courier New" panose="02070309020205020404" pitchFamily="49" charset="0"/>
              <a:cs typeface="Courier New" panose="02070309020205020404" pitchFamily="49" charset="0"/>
            </a:endParaRPr>
          </a:p>
          <a:p>
            <a:pPr marL="297180" lvl="1" indent="0">
              <a:buNone/>
            </a:pPr>
            <a:r>
              <a:rPr lang="fr-BE" sz="2100" b="1" dirty="0">
                <a:latin typeface="Courier New" panose="02070309020205020404" pitchFamily="49" charset="0"/>
                <a:cs typeface="Courier New" panose="02070309020205020404" pitchFamily="49" charset="0"/>
              </a:rPr>
              <a:t>   FROM </a:t>
            </a:r>
            <a:r>
              <a:rPr lang="fr-BE" sz="2100" dirty="0" err="1" smtClean="0">
                <a:latin typeface="Courier New" panose="02070309020205020404" pitchFamily="49" charset="0"/>
                <a:cs typeface="Courier New" panose="02070309020205020404" pitchFamily="49" charset="0"/>
              </a:rPr>
              <a:t>description_projets</a:t>
            </a:r>
            <a:r>
              <a:rPr lang="fr-BE" sz="2100" dirty="0" smtClean="0">
                <a:latin typeface="Courier New" panose="02070309020205020404" pitchFamily="49" charset="0"/>
                <a:cs typeface="Courier New" panose="02070309020205020404" pitchFamily="49" charset="0"/>
              </a:rPr>
              <a:t> </a:t>
            </a:r>
            <a:r>
              <a:rPr lang="fr-BE" sz="2100" dirty="0" err="1" smtClean="0">
                <a:latin typeface="Courier New" panose="02070309020205020404" pitchFamily="49" charset="0"/>
                <a:cs typeface="Courier New" panose="02070309020205020404" pitchFamily="49" charset="0"/>
              </a:rPr>
              <a:t>dp</a:t>
            </a:r>
            <a:r>
              <a:rPr lang="fr-BE" sz="2100" dirty="0" smtClean="0">
                <a:latin typeface="Courier New" panose="02070309020205020404" pitchFamily="49" charset="0"/>
                <a:cs typeface="Courier New" panose="02070309020205020404" pitchFamily="49" charset="0"/>
              </a:rPr>
              <a:t>, </a:t>
            </a:r>
            <a:r>
              <a:rPr lang="fr-BE" sz="2100" dirty="0" err="1" smtClean="0">
                <a:latin typeface="Courier New" panose="02070309020205020404" pitchFamily="49" charset="0"/>
                <a:cs typeface="Courier New" panose="02070309020205020404" pitchFamily="49" charset="0"/>
              </a:rPr>
              <a:t>table_tarifs</a:t>
            </a:r>
            <a:r>
              <a:rPr lang="fr-BE" sz="2100" dirty="0" smtClean="0">
                <a:latin typeface="Courier New" panose="02070309020205020404" pitchFamily="49" charset="0"/>
                <a:cs typeface="Courier New" panose="02070309020205020404" pitchFamily="49" charset="0"/>
              </a:rPr>
              <a:t> </a:t>
            </a:r>
            <a:r>
              <a:rPr lang="fr-BE" sz="2100" dirty="0" err="1" smtClean="0">
                <a:latin typeface="Courier New" panose="02070309020205020404" pitchFamily="49" charset="0"/>
                <a:cs typeface="Courier New" panose="02070309020205020404" pitchFamily="49" charset="0"/>
              </a:rPr>
              <a:t>tf</a:t>
            </a:r>
            <a:endParaRPr lang="fr-BE" sz="2100" dirty="0" smtClean="0">
              <a:latin typeface="Courier New" panose="02070309020205020404" pitchFamily="49" charset="0"/>
              <a:cs typeface="Courier New" panose="02070309020205020404" pitchFamily="49" charset="0"/>
            </a:endParaRPr>
          </a:p>
          <a:p>
            <a:pPr marL="297180" lvl="1" indent="0">
              <a:buNone/>
            </a:pPr>
            <a:r>
              <a:rPr lang="fr-BE" sz="2100" b="1" dirty="0">
                <a:latin typeface="Courier New" panose="02070309020205020404" pitchFamily="49" charset="0"/>
                <a:cs typeface="Courier New" panose="02070309020205020404" pitchFamily="49" charset="0"/>
              </a:rPr>
              <a:t> </a:t>
            </a:r>
            <a:r>
              <a:rPr lang="fr-BE" sz="2100" b="1" dirty="0" smtClean="0">
                <a:latin typeface="Courier New" panose="02070309020205020404" pitchFamily="49" charset="0"/>
                <a:cs typeface="Courier New" panose="02070309020205020404" pitchFamily="49" charset="0"/>
              </a:rPr>
              <a:t>  WHERE </a:t>
            </a:r>
            <a:r>
              <a:rPr lang="fr-BE" sz="2100" dirty="0" err="1" smtClean="0">
                <a:latin typeface="Courier New" panose="02070309020205020404" pitchFamily="49" charset="0"/>
                <a:cs typeface="Courier New" panose="02070309020205020404" pitchFamily="49" charset="0"/>
              </a:rPr>
              <a:t>dp.code_activite</a:t>
            </a:r>
            <a:r>
              <a:rPr lang="fr-BE" sz="2100" dirty="0" smtClean="0">
                <a:latin typeface="Courier New" panose="02070309020205020404" pitchFamily="49" charset="0"/>
                <a:cs typeface="Courier New" panose="02070309020205020404" pitchFamily="49" charset="0"/>
              </a:rPr>
              <a:t> = </a:t>
            </a:r>
            <a:r>
              <a:rPr lang="fr-BE" sz="2100" dirty="0" err="1" smtClean="0">
                <a:latin typeface="Courier New" panose="02070309020205020404" pitchFamily="49" charset="0"/>
                <a:cs typeface="Courier New" panose="02070309020205020404" pitchFamily="49" charset="0"/>
              </a:rPr>
              <a:t>tf.code_activite</a:t>
            </a:r>
            <a:r>
              <a:rPr lang="fr-BE" sz="2100" b="1" dirty="0" smtClean="0">
                <a:latin typeface="Courier New" panose="02070309020205020404" pitchFamily="49" charset="0"/>
                <a:cs typeface="Courier New" panose="02070309020205020404" pitchFamily="49" charset="0"/>
              </a:rPr>
              <a:t>;</a:t>
            </a:r>
            <a:endParaRPr lang="fr-BE" sz="2100" dirty="0"/>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3. Raison d'être des vues</a:t>
            </a:r>
            <a:endParaRPr lang="fr-BE" dirty="0"/>
          </a:p>
        </p:txBody>
      </p:sp>
    </p:spTree>
    <p:extLst>
      <p:ext uri="{BB962C8B-B14F-4D97-AF65-F5344CB8AC3E}">
        <p14:creationId xmlns:p14="http://schemas.microsoft.com/office/powerpoint/2010/main" val="19397163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3. Raison d'être des vues</a:t>
            </a:r>
            <a:endParaRPr lang="fr-BE" sz="3200" dirty="0"/>
          </a:p>
        </p:txBody>
      </p:sp>
      <p:sp>
        <p:nvSpPr>
          <p:cNvPr id="3" name="Espace réservé du contenu 2"/>
          <p:cNvSpPr>
            <a:spLocks noGrp="1"/>
          </p:cNvSpPr>
          <p:nvPr>
            <p:ph idx="1"/>
          </p:nvPr>
        </p:nvSpPr>
        <p:spPr>
          <a:xfrm>
            <a:off x="1043491" y="2051998"/>
            <a:ext cx="7037254" cy="4178681"/>
          </a:xfrm>
        </p:spPr>
        <p:txBody>
          <a:bodyPr anchor="t">
            <a:normAutofit/>
          </a:bodyPr>
          <a:lstStyle/>
          <a:p>
            <a:pPr marL="0" indent="0">
              <a:buNone/>
            </a:pP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Augmenter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l'indépendance </a:t>
            </a: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logique</a:t>
            </a:r>
          </a:p>
          <a:p>
            <a:pPr marL="0" indent="0">
              <a:buNone/>
            </a:pPr>
            <a:endParaRPr lang="fr-BE" sz="1500" dirty="0"/>
          </a:p>
          <a:p>
            <a:pPr marL="0" indent="0">
              <a:buNone/>
            </a:pPr>
            <a:r>
              <a:rPr lang="fr-BE" dirty="0" smtClean="0"/>
              <a:t>En conservant les mêmes noms pour la vue et ses colonnes, on ne doit pas changer les requêtes et, à fortiori, les programmes d'applications qui l'utilisent : les programmes sont dès lors insensibles aux modifications logiques de la base de données</a:t>
            </a:r>
            <a:endParaRPr lang="fr-BE" sz="2000" dirty="0"/>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3. Raison d'être des vues</a:t>
            </a:r>
            <a:endParaRPr lang="fr-BE" dirty="0"/>
          </a:p>
        </p:txBody>
      </p:sp>
    </p:spTree>
    <p:extLst>
      <p:ext uri="{BB962C8B-B14F-4D97-AF65-F5344CB8AC3E}">
        <p14:creationId xmlns:p14="http://schemas.microsoft.com/office/powerpoint/2010/main" val="1460747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3. Raison d'être des vues</a:t>
            </a:r>
            <a:endParaRPr lang="fr-BE" sz="3200" dirty="0"/>
          </a:p>
        </p:txBody>
      </p:sp>
      <p:sp>
        <p:nvSpPr>
          <p:cNvPr id="3" name="Espace réservé du contenu 2"/>
          <p:cNvSpPr>
            <a:spLocks noGrp="1"/>
          </p:cNvSpPr>
          <p:nvPr>
            <p:ph idx="1"/>
          </p:nvPr>
        </p:nvSpPr>
        <p:spPr>
          <a:xfrm>
            <a:off x="1043491" y="2051998"/>
            <a:ext cx="7037254" cy="4178681"/>
          </a:xfrm>
        </p:spPr>
        <p:txBody>
          <a:bodyPr anchor="t">
            <a:normAutofit/>
          </a:bodyPr>
          <a:lstStyle/>
          <a:p>
            <a:pPr marL="0" indent="0">
              <a:buNone/>
            </a:pP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Préserver la confidentialité</a:t>
            </a:r>
          </a:p>
          <a:p>
            <a:pPr marL="0" indent="0">
              <a:buNone/>
            </a:pPr>
            <a:endParaRPr lang="fr-BE" sz="1500" dirty="0"/>
          </a:p>
          <a:p>
            <a:pPr marL="0" indent="0">
              <a:buNone/>
            </a:pPr>
            <a:r>
              <a:rPr lang="fr-BE" dirty="0" smtClean="0"/>
              <a:t>Les vues permettent d'assurer la confidentialité des données.  </a:t>
            </a:r>
          </a:p>
          <a:p>
            <a:pPr marL="0" indent="0">
              <a:buNone/>
            </a:pPr>
            <a:r>
              <a:rPr lang="fr-BE" dirty="0" smtClean="0"/>
              <a:t>Il est possible d'interdire l'accès à certaines lignes (contenu) et/ou à certaines colonnes (contenant) d'une table.</a:t>
            </a:r>
          </a:p>
          <a:p>
            <a:pPr marL="0" indent="0">
              <a:buNone/>
            </a:pPr>
            <a:r>
              <a:rPr lang="fr-BE" dirty="0" smtClean="0"/>
              <a:t>Grâce aux vues, il est possible d'émettre des restrictions d'accès en fonction du contexte</a:t>
            </a:r>
            <a:r>
              <a:rPr lang="fr-BE" sz="2000" dirty="0" smtClean="0"/>
              <a:t>.</a:t>
            </a:r>
            <a:endParaRPr lang="fr-BE" sz="2000" dirty="0"/>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3. Raison d'être des vues</a:t>
            </a:r>
            <a:endParaRPr lang="fr-BE" dirty="0"/>
          </a:p>
        </p:txBody>
      </p:sp>
    </p:spTree>
    <p:extLst>
      <p:ext uri="{BB962C8B-B14F-4D97-AF65-F5344CB8AC3E}">
        <p14:creationId xmlns:p14="http://schemas.microsoft.com/office/powerpoint/2010/main" val="25310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3. Raison d'être des vues</a:t>
            </a:r>
            <a:endParaRPr lang="fr-BE" sz="3200" dirty="0"/>
          </a:p>
        </p:txBody>
      </p:sp>
      <p:sp>
        <p:nvSpPr>
          <p:cNvPr id="3" name="Espace réservé du contenu 2"/>
          <p:cNvSpPr>
            <a:spLocks noGrp="1"/>
          </p:cNvSpPr>
          <p:nvPr>
            <p:ph idx="1"/>
          </p:nvPr>
        </p:nvSpPr>
        <p:spPr>
          <a:xfrm>
            <a:off x="1043491" y="2051998"/>
            <a:ext cx="7622044" cy="4178681"/>
          </a:xfrm>
        </p:spPr>
        <p:txBody>
          <a:bodyPr anchor="t">
            <a:normAutofit/>
          </a:bodyPr>
          <a:lstStyle/>
          <a:p>
            <a:pPr marL="0" indent="0">
              <a:buNone/>
            </a:pP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Préserver la confidentialité</a:t>
            </a:r>
          </a:p>
          <a:p>
            <a:pPr marL="0" indent="0">
              <a:buNone/>
            </a:pPr>
            <a:endParaRPr lang="fr-BE" sz="1500" dirty="0"/>
          </a:p>
          <a:p>
            <a:pPr marL="0" indent="0">
              <a:buNone/>
            </a:pPr>
            <a:r>
              <a:rPr lang="fr-BE" dirty="0" smtClean="0"/>
              <a:t>Quelques exemples vont permettre d'illustrer cette notion.  Ces exemples seront basés sur la table EMPLOYES suivante :</a:t>
            </a:r>
          </a:p>
          <a:p>
            <a:pPr marL="0" indent="0">
              <a:buNone/>
            </a:pPr>
            <a:r>
              <a:rPr lang="fr-BE" sz="2000" dirty="0" smtClean="0">
                <a:latin typeface="Courier New" panose="02070309020205020404" pitchFamily="49" charset="0"/>
                <a:cs typeface="Courier New" panose="02070309020205020404" pitchFamily="49" charset="0"/>
              </a:rPr>
              <a:t>EMPLOYES (</a:t>
            </a:r>
            <a:r>
              <a:rPr lang="fr-BE" sz="2000" dirty="0" err="1" smtClean="0">
                <a:latin typeface="Courier New" panose="02070309020205020404" pitchFamily="49" charset="0"/>
                <a:cs typeface="Courier New" panose="02070309020205020404" pitchFamily="49" charset="0"/>
              </a:rPr>
              <a:t>Numero</a:t>
            </a:r>
            <a:r>
              <a:rPr lang="fr-BE" sz="2000" dirty="0" smtClean="0">
                <a:latin typeface="Courier New" panose="02070309020205020404" pitchFamily="49" charset="0"/>
                <a:cs typeface="Courier New" panose="02070309020205020404" pitchFamily="49" charset="0"/>
              </a:rPr>
              <a:t>, nom, </a:t>
            </a:r>
            <a:r>
              <a:rPr lang="fr-BE" sz="2000" dirty="0" err="1" smtClean="0">
                <a:latin typeface="Courier New" panose="02070309020205020404" pitchFamily="49" charset="0"/>
                <a:cs typeface="Courier New" panose="02070309020205020404" pitchFamily="49" charset="0"/>
              </a:rPr>
              <a:t>prenom</a:t>
            </a:r>
            <a:r>
              <a:rPr lang="fr-BE" sz="2000" dirty="0" smtClean="0">
                <a:latin typeface="Courier New" panose="02070309020205020404" pitchFamily="49" charset="0"/>
                <a:cs typeface="Courier New" panose="02070309020205020404" pitchFamily="49" charset="0"/>
              </a:rPr>
              <a:t>, adresse, </a:t>
            </a:r>
          </a:p>
          <a:p>
            <a:pPr marL="0" indent="0">
              <a:buNone/>
            </a:pPr>
            <a:r>
              <a:rPr lang="fr-BE" sz="2000" dirty="0">
                <a:latin typeface="Courier New" panose="02070309020205020404" pitchFamily="49" charset="0"/>
                <a:cs typeface="Courier New" panose="02070309020205020404" pitchFamily="49" charset="0"/>
              </a:rPr>
              <a:t> </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num_service</a:t>
            </a:r>
            <a:r>
              <a:rPr lang="fr-BE" sz="2000" dirty="0" smtClean="0">
                <a:latin typeface="Courier New" panose="02070309020205020404" pitchFamily="49" charset="0"/>
                <a:cs typeface="Courier New" panose="02070309020205020404" pitchFamily="49" charset="0"/>
              </a:rPr>
              <a:t>, salaire, performance)</a:t>
            </a:r>
          </a:p>
          <a:p>
            <a:pPr marL="0" indent="0">
              <a:buNone/>
            </a:pPr>
            <a:endParaRPr lang="fr-BE" sz="2000" dirty="0"/>
          </a:p>
          <a:p>
            <a:pPr marL="0" indent="0">
              <a:buNone/>
            </a:pPr>
            <a:r>
              <a:rPr lang="fr-BE" dirty="0" smtClean="0"/>
              <a:t>Nous supposons qu'aucun des utilisateurs cités dans les exemples ne possède de privilèges sur la table EMPLOYES et que cette dernière a été créée dans le schéma </a:t>
            </a:r>
            <a:r>
              <a:rPr lang="fr-BE" dirty="0" err="1" smtClean="0"/>
              <a:t>del</a:t>
            </a:r>
            <a:r>
              <a:rPr lang="fr-BE" dirty="0" smtClean="0"/>
              <a:t>.</a:t>
            </a:r>
            <a:endParaRPr lang="fr-BE" dirty="0"/>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3. Raison d'être des vues</a:t>
            </a:r>
            <a:endParaRPr lang="fr-BE" dirty="0"/>
          </a:p>
        </p:txBody>
      </p:sp>
    </p:spTree>
    <p:extLst>
      <p:ext uri="{BB962C8B-B14F-4D97-AF65-F5344CB8AC3E}">
        <p14:creationId xmlns:p14="http://schemas.microsoft.com/office/powerpoint/2010/main" val="1298750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3. Raison d'être des vues</a:t>
            </a:r>
            <a:endParaRPr lang="fr-BE" sz="3200" dirty="0"/>
          </a:p>
        </p:txBody>
      </p:sp>
      <p:sp>
        <p:nvSpPr>
          <p:cNvPr id="3" name="Espace réservé du contenu 2"/>
          <p:cNvSpPr>
            <a:spLocks noGrp="1"/>
          </p:cNvSpPr>
          <p:nvPr>
            <p:ph idx="1"/>
          </p:nvPr>
        </p:nvSpPr>
        <p:spPr>
          <a:xfrm>
            <a:off x="1043491" y="2051998"/>
            <a:ext cx="7622044" cy="4444495"/>
          </a:xfrm>
        </p:spPr>
        <p:txBody>
          <a:bodyPr anchor="t">
            <a:normAutofit fontScale="70000" lnSpcReduction="20000"/>
          </a:bodyPr>
          <a:lstStyle/>
          <a:p>
            <a:pPr marL="0" indent="0">
              <a:buNone/>
            </a:pPr>
            <a:r>
              <a:rPr lang="fr-BE" sz="3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Préserver la confidentialité</a:t>
            </a:r>
          </a:p>
          <a:p>
            <a:pPr marL="0" indent="0">
              <a:buNone/>
            </a:pPr>
            <a:r>
              <a:rPr lang="fr-BE" sz="3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fr-BE" sz="3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Contrôle dépendant du contexte</a:t>
            </a:r>
          </a:p>
          <a:p>
            <a:pPr marL="0" indent="0">
              <a:buNone/>
            </a:pPr>
            <a:endParaRPr lang="fr-BE" sz="900" dirty="0"/>
          </a:p>
          <a:p>
            <a:pPr marL="0" indent="0">
              <a:buNone/>
            </a:pPr>
            <a:r>
              <a:rPr lang="fr-BE" sz="2900" dirty="0" smtClean="0"/>
              <a:t>Chaque utilisateur peut visualiser un seul </a:t>
            </a:r>
            <a:r>
              <a:rPr lang="fr-BE" sz="2900" dirty="0" err="1" smtClean="0"/>
              <a:t>tuple</a:t>
            </a:r>
            <a:r>
              <a:rPr lang="fr-BE" sz="2900" dirty="0" smtClean="0"/>
              <a:t> de la relation : celui qui le concerne.</a:t>
            </a:r>
          </a:p>
          <a:p>
            <a:pPr marL="0" indent="0">
              <a:buNone/>
            </a:pPr>
            <a:endParaRPr lang="fr-BE" dirty="0"/>
          </a:p>
          <a:p>
            <a:pPr marL="0" indent="0">
              <a:buNone/>
            </a:pPr>
            <a:r>
              <a:rPr lang="fr-BE" b="1" dirty="0" smtClean="0">
                <a:latin typeface="Courier New" panose="02070309020205020404" pitchFamily="49" charset="0"/>
                <a:cs typeface="Courier New" panose="02070309020205020404" pitchFamily="49" charset="0"/>
              </a:rPr>
              <a:t>CREATE_VIEW</a:t>
            </a:r>
            <a:r>
              <a:rPr lang="fr-BE" dirty="0" smtClean="0">
                <a:latin typeface="Courier New" panose="02070309020205020404" pitchFamily="49" charset="0"/>
                <a:cs typeface="Courier New" panose="02070309020205020404" pitchFamily="49" charset="0"/>
              </a:rPr>
              <a:t> </a:t>
            </a:r>
            <a:r>
              <a:rPr lang="fr-BE" dirty="0" err="1" smtClean="0">
                <a:latin typeface="Courier New" panose="02070309020205020404" pitchFamily="49" charset="0"/>
                <a:cs typeface="Courier New" panose="02070309020205020404" pitchFamily="49" charset="0"/>
              </a:rPr>
              <a:t>information_me_concernant</a:t>
            </a:r>
            <a:endParaRPr lang="fr-BE" dirty="0" smtClean="0">
              <a:latin typeface="Courier New" panose="02070309020205020404" pitchFamily="49" charset="0"/>
              <a:cs typeface="Courier New" panose="02070309020205020404" pitchFamily="49" charset="0"/>
            </a:endParaRPr>
          </a:p>
          <a:p>
            <a:pPr marL="0" indent="0">
              <a:buNone/>
            </a:pPr>
            <a:r>
              <a:rPr lang="fr-BE" b="1" dirty="0" smtClean="0">
                <a:latin typeface="Courier New" panose="02070309020205020404" pitchFamily="49" charset="0"/>
                <a:cs typeface="Courier New" panose="02070309020205020404" pitchFamily="49" charset="0"/>
              </a:rPr>
              <a:t>AS SELECT </a:t>
            </a:r>
            <a:r>
              <a:rPr lang="fr-BE" dirty="0" smtClean="0">
                <a:latin typeface="Courier New" panose="02070309020205020404" pitchFamily="49" charset="0"/>
                <a:cs typeface="Courier New" panose="02070309020205020404" pitchFamily="49" charset="0"/>
              </a:rPr>
              <a:t>*</a:t>
            </a:r>
          </a:p>
          <a:p>
            <a:pPr marL="0" indent="0">
              <a:buNone/>
            </a:pPr>
            <a:r>
              <a:rPr lang="fr-BE" dirty="0" smtClean="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FROM</a:t>
            </a:r>
            <a:r>
              <a:rPr lang="fr-BE" dirty="0" smtClean="0">
                <a:latin typeface="Courier New" panose="02070309020205020404" pitchFamily="49" charset="0"/>
                <a:cs typeface="Courier New" panose="02070309020205020404" pitchFamily="49" charset="0"/>
              </a:rPr>
              <a:t> </a:t>
            </a:r>
            <a:r>
              <a:rPr lang="fr-BE" dirty="0" err="1" smtClean="0">
                <a:latin typeface="Courier New" panose="02070309020205020404" pitchFamily="49" charset="0"/>
                <a:cs typeface="Courier New" panose="02070309020205020404" pitchFamily="49" charset="0"/>
              </a:rPr>
              <a:t>employes</a:t>
            </a:r>
            <a:endParaRPr lang="fr-BE" dirty="0" smtClean="0">
              <a:latin typeface="Courier New" panose="02070309020205020404" pitchFamily="49" charset="0"/>
              <a:cs typeface="Courier New" panose="02070309020205020404" pitchFamily="49" charset="0"/>
            </a:endParaRPr>
          </a:p>
          <a:p>
            <a:pPr marL="0" indent="0">
              <a:buNone/>
            </a:pPr>
            <a:r>
              <a:rPr lang="fr-BE" dirty="0" smtClean="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WHERE</a:t>
            </a:r>
            <a:r>
              <a:rPr lang="fr-BE" dirty="0" smtClean="0">
                <a:latin typeface="Courier New" panose="02070309020205020404" pitchFamily="49" charset="0"/>
                <a:cs typeface="Courier New" panose="02070309020205020404" pitchFamily="49" charset="0"/>
              </a:rPr>
              <a:t> </a:t>
            </a:r>
            <a:r>
              <a:rPr lang="fr-BE" dirty="0" err="1" smtClean="0">
                <a:latin typeface="Courier New" panose="02070309020205020404" pitchFamily="49" charset="0"/>
                <a:cs typeface="Courier New" panose="02070309020205020404" pitchFamily="49" charset="0"/>
              </a:rPr>
              <a:t>upper</a:t>
            </a:r>
            <a:r>
              <a:rPr lang="fr-BE" dirty="0" smtClean="0">
                <a:latin typeface="Courier New" panose="02070309020205020404" pitchFamily="49" charset="0"/>
                <a:cs typeface="Courier New" panose="02070309020205020404" pitchFamily="49" charset="0"/>
              </a:rPr>
              <a:t>(nom) = </a:t>
            </a:r>
            <a:r>
              <a:rPr lang="fr-BE" dirty="0" err="1" smtClean="0">
                <a:latin typeface="Courier New" panose="02070309020205020404" pitchFamily="49" charset="0"/>
                <a:cs typeface="Courier New" panose="02070309020205020404" pitchFamily="49" charset="0"/>
              </a:rPr>
              <a:t>upper</a:t>
            </a:r>
            <a:r>
              <a:rPr lang="fr-BE" dirty="0" smtClean="0">
                <a:latin typeface="Courier New" panose="02070309020205020404" pitchFamily="49" charset="0"/>
                <a:cs typeface="Courier New" panose="02070309020205020404" pitchFamily="49" charset="0"/>
              </a:rPr>
              <a:t>(USER);</a:t>
            </a:r>
          </a:p>
          <a:p>
            <a:pPr marL="0" indent="0">
              <a:buNone/>
            </a:pPr>
            <a:endParaRPr lang="fr-BE" dirty="0" smtClean="0">
              <a:latin typeface="Courier New" panose="02070309020205020404" pitchFamily="49" charset="0"/>
              <a:cs typeface="Courier New" panose="02070309020205020404" pitchFamily="49" charset="0"/>
            </a:endParaRPr>
          </a:p>
          <a:p>
            <a:pPr marL="0" indent="0">
              <a:buNone/>
            </a:pPr>
            <a:r>
              <a:rPr lang="fr-BE" b="1" dirty="0" smtClean="0">
                <a:latin typeface="Courier New" panose="02070309020205020404" pitchFamily="49" charset="0"/>
                <a:cs typeface="Courier New" panose="02070309020205020404" pitchFamily="49" charset="0"/>
              </a:rPr>
              <a:t>GRANT SELECT ON </a:t>
            </a:r>
            <a:r>
              <a:rPr lang="fr-BE" dirty="0" err="1" smtClean="0">
                <a:latin typeface="Courier New" panose="02070309020205020404" pitchFamily="49" charset="0"/>
                <a:cs typeface="Courier New" panose="02070309020205020404" pitchFamily="49" charset="0"/>
              </a:rPr>
              <a:t>information_me_concernant</a:t>
            </a:r>
            <a:endParaRPr lang="fr-BE" dirty="0" smtClean="0">
              <a:latin typeface="Courier New" panose="02070309020205020404" pitchFamily="49" charset="0"/>
              <a:cs typeface="Courier New" panose="02070309020205020404" pitchFamily="49" charset="0"/>
            </a:endParaRPr>
          </a:p>
          <a:p>
            <a:pPr marL="0" indent="0">
              <a:buNone/>
            </a:pPr>
            <a:r>
              <a:rPr lang="fr-BE" b="1" dirty="0" smtClean="0">
                <a:latin typeface="Courier New" panose="02070309020205020404" pitchFamily="49" charset="0"/>
                <a:cs typeface="Courier New" panose="02070309020205020404" pitchFamily="49" charset="0"/>
              </a:rPr>
              <a:t>TO PUBLIC</a:t>
            </a:r>
            <a:r>
              <a:rPr lang="fr-BE" dirty="0" smtClean="0">
                <a:latin typeface="Courier New" panose="02070309020205020404" pitchFamily="49" charset="0"/>
                <a:cs typeface="Courier New" panose="02070309020205020404" pitchFamily="49" charset="0"/>
              </a:rPr>
              <a:t>;</a:t>
            </a:r>
          </a:p>
          <a:p>
            <a:pPr marL="0" indent="0">
              <a:buNone/>
            </a:pPr>
            <a:endParaRPr lang="fr-BE" dirty="0" smtClean="0">
              <a:latin typeface="Courier New" panose="02070309020205020404" pitchFamily="49" charset="0"/>
              <a:cs typeface="Courier New" panose="02070309020205020404" pitchFamily="49" charset="0"/>
            </a:endParaRPr>
          </a:p>
          <a:p>
            <a:pPr marL="0" indent="0">
              <a:buNone/>
            </a:pPr>
            <a:r>
              <a:rPr lang="fr-BE" b="1" dirty="0" smtClean="0">
                <a:latin typeface="Courier New" panose="02070309020205020404" pitchFamily="49" charset="0"/>
                <a:cs typeface="Courier New" panose="02070309020205020404" pitchFamily="49" charset="0"/>
              </a:rPr>
              <a:t>CREATE PUBLIC SYNONYM </a:t>
            </a:r>
            <a:r>
              <a:rPr lang="fr-BE" dirty="0" err="1" smtClean="0">
                <a:latin typeface="Courier New" panose="02070309020205020404" pitchFamily="49" charset="0"/>
                <a:cs typeface="Courier New" panose="02070309020205020404" pitchFamily="49" charset="0"/>
              </a:rPr>
              <a:t>information_me_concernant</a:t>
            </a:r>
            <a:endParaRPr lang="fr-BE" dirty="0" smtClean="0">
              <a:latin typeface="Courier New" panose="02070309020205020404" pitchFamily="49" charset="0"/>
              <a:cs typeface="Courier New" panose="02070309020205020404" pitchFamily="49" charset="0"/>
            </a:endParaRPr>
          </a:p>
          <a:p>
            <a:pPr marL="0" indent="0">
              <a:buNone/>
            </a:pPr>
            <a:r>
              <a:rPr lang="fr-BE" b="1" dirty="0" smtClean="0">
                <a:latin typeface="Courier New" panose="02070309020205020404" pitchFamily="49" charset="0"/>
                <a:cs typeface="Courier New" panose="02070309020205020404" pitchFamily="49" charset="0"/>
              </a:rPr>
              <a:t>FOR</a:t>
            </a:r>
            <a:r>
              <a:rPr lang="fr-BE" dirty="0" smtClean="0">
                <a:latin typeface="Courier New" panose="02070309020205020404" pitchFamily="49" charset="0"/>
                <a:cs typeface="Courier New" panose="02070309020205020404" pitchFamily="49" charset="0"/>
              </a:rPr>
              <a:t> </a:t>
            </a:r>
            <a:r>
              <a:rPr lang="fr-BE" dirty="0" err="1" smtClean="0">
                <a:latin typeface="Courier New" panose="02070309020205020404" pitchFamily="49" charset="0"/>
                <a:cs typeface="Courier New" panose="02070309020205020404" pitchFamily="49" charset="0"/>
              </a:rPr>
              <a:t>del.information_me_concernant</a:t>
            </a:r>
            <a:r>
              <a:rPr lang="fr-BE" dirty="0" smtClean="0">
                <a:latin typeface="Courier New" panose="02070309020205020404" pitchFamily="49" charset="0"/>
                <a:cs typeface="Courier New" panose="02070309020205020404" pitchFamily="49" charset="0"/>
              </a:rPr>
              <a:t>;</a:t>
            </a:r>
            <a:endParaRPr lang="fr-BE"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3. Raison d'être des vues</a:t>
            </a:r>
            <a:endParaRPr lang="fr-BE" dirty="0"/>
          </a:p>
        </p:txBody>
      </p:sp>
    </p:spTree>
    <p:extLst>
      <p:ext uri="{BB962C8B-B14F-4D97-AF65-F5344CB8AC3E}">
        <p14:creationId xmlns:p14="http://schemas.microsoft.com/office/powerpoint/2010/main" val="41133970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3. Raison d'être des vues</a:t>
            </a:r>
            <a:endParaRPr lang="fr-BE" sz="3200" dirty="0"/>
          </a:p>
        </p:txBody>
      </p:sp>
      <p:sp>
        <p:nvSpPr>
          <p:cNvPr id="3" name="Espace réservé du contenu 2"/>
          <p:cNvSpPr>
            <a:spLocks noGrp="1"/>
          </p:cNvSpPr>
          <p:nvPr>
            <p:ph idx="1"/>
          </p:nvPr>
        </p:nvSpPr>
        <p:spPr>
          <a:xfrm>
            <a:off x="712381" y="2051998"/>
            <a:ext cx="7953154" cy="4444495"/>
          </a:xfrm>
        </p:spPr>
        <p:txBody>
          <a:bodyPr anchor="t">
            <a:normAutofit fontScale="70000" lnSpcReduction="20000"/>
          </a:bodyPr>
          <a:lstStyle/>
          <a:p>
            <a:pPr marL="0" indent="0">
              <a:buNone/>
            </a:pPr>
            <a:r>
              <a:rPr lang="fr-BE" sz="3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Préserver la confidentialité</a:t>
            </a:r>
          </a:p>
          <a:p>
            <a:pPr marL="0" indent="0">
              <a:buNone/>
            </a:pPr>
            <a:r>
              <a:rPr lang="fr-BE" sz="3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fr-BE" sz="3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Contrôle dépendant du contexte et du contenant</a:t>
            </a:r>
          </a:p>
          <a:p>
            <a:pPr marL="0" indent="0">
              <a:buNone/>
            </a:pPr>
            <a:endParaRPr lang="fr-BE" sz="900" dirty="0"/>
          </a:p>
          <a:p>
            <a:pPr marL="0" indent="0">
              <a:buNone/>
            </a:pPr>
            <a:r>
              <a:rPr lang="fr-BE" sz="2900" dirty="0" smtClean="0"/>
              <a:t>Chaque utilisateur peut visualiser un seul </a:t>
            </a:r>
            <a:r>
              <a:rPr lang="fr-BE" sz="2900" dirty="0" err="1" smtClean="0"/>
              <a:t>tuple</a:t>
            </a:r>
            <a:r>
              <a:rPr lang="fr-BE" sz="2900" dirty="0" smtClean="0"/>
              <a:t> de la relation : celui qui le concerne.  Il peut aussi modifier son adresse :</a:t>
            </a:r>
          </a:p>
          <a:p>
            <a:pPr marL="0" indent="0">
              <a:buNone/>
            </a:pPr>
            <a:endParaRPr lang="fr-BE" dirty="0"/>
          </a:p>
          <a:p>
            <a:pPr marL="0" indent="0">
              <a:buNone/>
            </a:pPr>
            <a:r>
              <a:rPr lang="fr-BE" b="1" dirty="0" smtClean="0">
                <a:latin typeface="Courier New" panose="02070309020205020404" pitchFamily="49" charset="0"/>
                <a:cs typeface="Courier New" panose="02070309020205020404" pitchFamily="49" charset="0"/>
              </a:rPr>
              <a:t>CREATE_VIEW</a:t>
            </a:r>
            <a:r>
              <a:rPr lang="fr-BE" dirty="0" smtClean="0">
                <a:latin typeface="Courier New" panose="02070309020205020404" pitchFamily="49" charset="0"/>
                <a:cs typeface="Courier New" panose="02070309020205020404" pitchFamily="49" charset="0"/>
              </a:rPr>
              <a:t> </a:t>
            </a:r>
            <a:r>
              <a:rPr lang="fr-BE" dirty="0" err="1" smtClean="0">
                <a:latin typeface="Courier New" panose="02070309020205020404" pitchFamily="49" charset="0"/>
                <a:cs typeface="Courier New" panose="02070309020205020404" pitchFamily="49" charset="0"/>
              </a:rPr>
              <a:t>information_me_concernant</a:t>
            </a:r>
            <a:endParaRPr lang="fr-BE" dirty="0" smtClean="0">
              <a:latin typeface="Courier New" panose="02070309020205020404" pitchFamily="49" charset="0"/>
              <a:cs typeface="Courier New" panose="02070309020205020404" pitchFamily="49" charset="0"/>
            </a:endParaRPr>
          </a:p>
          <a:p>
            <a:pPr marL="0" indent="0">
              <a:buNone/>
            </a:pPr>
            <a:r>
              <a:rPr lang="fr-BE" b="1" dirty="0" smtClean="0">
                <a:latin typeface="Courier New" panose="02070309020205020404" pitchFamily="49" charset="0"/>
                <a:cs typeface="Courier New" panose="02070309020205020404" pitchFamily="49" charset="0"/>
              </a:rPr>
              <a:t>AS SELECT </a:t>
            </a:r>
            <a:r>
              <a:rPr lang="fr-BE" dirty="0" smtClean="0">
                <a:latin typeface="Courier New" panose="02070309020205020404" pitchFamily="49" charset="0"/>
                <a:cs typeface="Courier New" panose="02070309020205020404" pitchFamily="49" charset="0"/>
              </a:rPr>
              <a:t>*</a:t>
            </a:r>
          </a:p>
          <a:p>
            <a:pPr marL="0" indent="0">
              <a:buNone/>
            </a:pPr>
            <a:r>
              <a:rPr lang="fr-BE" dirty="0" smtClean="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FROM</a:t>
            </a:r>
            <a:r>
              <a:rPr lang="fr-BE" dirty="0" smtClean="0">
                <a:latin typeface="Courier New" panose="02070309020205020404" pitchFamily="49" charset="0"/>
                <a:cs typeface="Courier New" panose="02070309020205020404" pitchFamily="49" charset="0"/>
              </a:rPr>
              <a:t> </a:t>
            </a:r>
            <a:r>
              <a:rPr lang="fr-BE" dirty="0" err="1" smtClean="0">
                <a:latin typeface="Courier New" panose="02070309020205020404" pitchFamily="49" charset="0"/>
                <a:cs typeface="Courier New" panose="02070309020205020404" pitchFamily="49" charset="0"/>
              </a:rPr>
              <a:t>employes</a:t>
            </a:r>
            <a:endParaRPr lang="fr-BE" dirty="0" smtClean="0">
              <a:latin typeface="Courier New" panose="02070309020205020404" pitchFamily="49" charset="0"/>
              <a:cs typeface="Courier New" panose="02070309020205020404" pitchFamily="49" charset="0"/>
            </a:endParaRPr>
          </a:p>
          <a:p>
            <a:pPr marL="0" indent="0">
              <a:buNone/>
            </a:pPr>
            <a:r>
              <a:rPr lang="fr-BE" dirty="0" smtClean="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WHERE</a:t>
            </a:r>
            <a:r>
              <a:rPr lang="fr-BE" dirty="0" smtClean="0">
                <a:latin typeface="Courier New" panose="02070309020205020404" pitchFamily="49" charset="0"/>
                <a:cs typeface="Courier New" panose="02070309020205020404" pitchFamily="49" charset="0"/>
              </a:rPr>
              <a:t> </a:t>
            </a:r>
            <a:r>
              <a:rPr lang="fr-BE" dirty="0" err="1" smtClean="0">
                <a:latin typeface="Courier New" panose="02070309020205020404" pitchFamily="49" charset="0"/>
                <a:cs typeface="Courier New" panose="02070309020205020404" pitchFamily="49" charset="0"/>
              </a:rPr>
              <a:t>upper</a:t>
            </a:r>
            <a:r>
              <a:rPr lang="fr-BE" dirty="0" smtClean="0">
                <a:latin typeface="Courier New" panose="02070309020205020404" pitchFamily="49" charset="0"/>
                <a:cs typeface="Courier New" panose="02070309020205020404" pitchFamily="49" charset="0"/>
              </a:rPr>
              <a:t>(nom) = </a:t>
            </a:r>
            <a:r>
              <a:rPr lang="fr-BE" dirty="0" err="1" smtClean="0">
                <a:latin typeface="Courier New" panose="02070309020205020404" pitchFamily="49" charset="0"/>
                <a:cs typeface="Courier New" panose="02070309020205020404" pitchFamily="49" charset="0"/>
              </a:rPr>
              <a:t>upper</a:t>
            </a:r>
            <a:r>
              <a:rPr lang="fr-BE" dirty="0" smtClean="0">
                <a:latin typeface="Courier New" panose="02070309020205020404" pitchFamily="49" charset="0"/>
                <a:cs typeface="Courier New" panose="02070309020205020404" pitchFamily="49" charset="0"/>
              </a:rPr>
              <a:t>(USER);</a:t>
            </a:r>
          </a:p>
          <a:p>
            <a:pPr marL="0" indent="0">
              <a:buNone/>
            </a:pPr>
            <a:endParaRPr lang="fr-BE" dirty="0" smtClean="0">
              <a:latin typeface="Courier New" panose="02070309020205020404" pitchFamily="49" charset="0"/>
              <a:cs typeface="Courier New" panose="02070309020205020404" pitchFamily="49" charset="0"/>
            </a:endParaRPr>
          </a:p>
          <a:p>
            <a:pPr marL="0" indent="0">
              <a:buNone/>
            </a:pPr>
            <a:r>
              <a:rPr lang="fr-BE" b="1" dirty="0" smtClean="0">
                <a:latin typeface="Courier New" panose="02070309020205020404" pitchFamily="49" charset="0"/>
                <a:cs typeface="Courier New" panose="02070309020205020404" pitchFamily="49" charset="0"/>
              </a:rPr>
              <a:t>GRANT SELECT, UPDATE (</a:t>
            </a:r>
            <a:r>
              <a:rPr lang="fr-BE" dirty="0" smtClean="0">
                <a:latin typeface="Courier New" panose="02070309020205020404" pitchFamily="49" charset="0"/>
                <a:cs typeface="Courier New" panose="02070309020205020404" pitchFamily="49" charset="0"/>
              </a:rPr>
              <a:t>adresse</a:t>
            </a:r>
            <a:r>
              <a:rPr lang="fr-BE" b="1" dirty="0" smtClean="0">
                <a:latin typeface="Courier New" panose="02070309020205020404" pitchFamily="49" charset="0"/>
                <a:cs typeface="Courier New" panose="02070309020205020404" pitchFamily="49" charset="0"/>
              </a:rPr>
              <a:t>) ON </a:t>
            </a:r>
            <a:r>
              <a:rPr lang="fr-BE" dirty="0" err="1" smtClean="0">
                <a:latin typeface="Courier New" panose="02070309020205020404" pitchFamily="49" charset="0"/>
                <a:cs typeface="Courier New" panose="02070309020205020404" pitchFamily="49" charset="0"/>
              </a:rPr>
              <a:t>information_me_concernant</a:t>
            </a:r>
            <a:endParaRPr lang="fr-BE" dirty="0" smtClean="0">
              <a:latin typeface="Courier New" panose="02070309020205020404" pitchFamily="49" charset="0"/>
              <a:cs typeface="Courier New" panose="02070309020205020404" pitchFamily="49" charset="0"/>
            </a:endParaRPr>
          </a:p>
          <a:p>
            <a:pPr marL="0" indent="0">
              <a:buNone/>
            </a:pPr>
            <a:r>
              <a:rPr lang="fr-BE" b="1" dirty="0" smtClean="0">
                <a:latin typeface="Courier New" panose="02070309020205020404" pitchFamily="49" charset="0"/>
                <a:cs typeface="Courier New" panose="02070309020205020404" pitchFamily="49" charset="0"/>
              </a:rPr>
              <a:t>TO PUBLIC</a:t>
            </a:r>
            <a:r>
              <a:rPr lang="fr-BE" dirty="0" smtClean="0">
                <a:latin typeface="Courier New" panose="02070309020205020404" pitchFamily="49" charset="0"/>
                <a:cs typeface="Courier New" panose="02070309020205020404" pitchFamily="49" charset="0"/>
              </a:rPr>
              <a:t>;</a:t>
            </a:r>
          </a:p>
          <a:p>
            <a:pPr marL="0" indent="0">
              <a:buNone/>
            </a:pPr>
            <a:endParaRPr lang="fr-BE" dirty="0" smtClean="0">
              <a:latin typeface="Courier New" panose="02070309020205020404" pitchFamily="49" charset="0"/>
              <a:cs typeface="Courier New" panose="02070309020205020404" pitchFamily="49" charset="0"/>
            </a:endParaRPr>
          </a:p>
          <a:p>
            <a:pPr marL="0" indent="0">
              <a:buNone/>
            </a:pPr>
            <a:r>
              <a:rPr lang="fr-BE" b="1" dirty="0" smtClean="0">
                <a:latin typeface="Courier New" panose="02070309020205020404" pitchFamily="49" charset="0"/>
                <a:cs typeface="Courier New" panose="02070309020205020404" pitchFamily="49" charset="0"/>
              </a:rPr>
              <a:t>CREATE PUBLIC SYNONYM </a:t>
            </a:r>
            <a:r>
              <a:rPr lang="fr-BE" dirty="0" err="1" smtClean="0">
                <a:latin typeface="Courier New" panose="02070309020205020404" pitchFamily="49" charset="0"/>
                <a:cs typeface="Courier New" panose="02070309020205020404" pitchFamily="49" charset="0"/>
              </a:rPr>
              <a:t>information_me_concernant</a:t>
            </a:r>
            <a:endParaRPr lang="fr-BE" dirty="0" smtClean="0">
              <a:latin typeface="Courier New" panose="02070309020205020404" pitchFamily="49" charset="0"/>
              <a:cs typeface="Courier New" panose="02070309020205020404" pitchFamily="49" charset="0"/>
            </a:endParaRPr>
          </a:p>
          <a:p>
            <a:pPr marL="0" indent="0">
              <a:buNone/>
            </a:pPr>
            <a:r>
              <a:rPr lang="fr-BE" b="1" dirty="0" smtClean="0">
                <a:latin typeface="Courier New" panose="02070309020205020404" pitchFamily="49" charset="0"/>
                <a:cs typeface="Courier New" panose="02070309020205020404" pitchFamily="49" charset="0"/>
              </a:rPr>
              <a:t>FOR</a:t>
            </a:r>
            <a:r>
              <a:rPr lang="fr-BE" dirty="0" smtClean="0">
                <a:latin typeface="Courier New" panose="02070309020205020404" pitchFamily="49" charset="0"/>
                <a:cs typeface="Courier New" panose="02070309020205020404" pitchFamily="49" charset="0"/>
              </a:rPr>
              <a:t> </a:t>
            </a:r>
            <a:r>
              <a:rPr lang="fr-BE" dirty="0" err="1" smtClean="0">
                <a:latin typeface="Courier New" panose="02070309020205020404" pitchFamily="49" charset="0"/>
                <a:cs typeface="Courier New" panose="02070309020205020404" pitchFamily="49" charset="0"/>
              </a:rPr>
              <a:t>del.information_me_concernant</a:t>
            </a:r>
            <a:r>
              <a:rPr lang="fr-BE" dirty="0" smtClean="0">
                <a:latin typeface="Courier New" panose="02070309020205020404" pitchFamily="49" charset="0"/>
                <a:cs typeface="Courier New" panose="02070309020205020404" pitchFamily="49" charset="0"/>
              </a:rPr>
              <a:t>;</a:t>
            </a:r>
            <a:endParaRPr lang="fr-BE"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3. Raison d'être des vues</a:t>
            </a:r>
            <a:endParaRPr lang="fr-BE" dirty="0"/>
          </a:p>
        </p:txBody>
      </p:sp>
    </p:spTree>
    <p:extLst>
      <p:ext uri="{BB962C8B-B14F-4D97-AF65-F5344CB8AC3E}">
        <p14:creationId xmlns:p14="http://schemas.microsoft.com/office/powerpoint/2010/main" val="1979204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3. Raison d'être des vues</a:t>
            </a:r>
            <a:endParaRPr lang="fr-BE" sz="3200" dirty="0"/>
          </a:p>
        </p:txBody>
      </p:sp>
      <p:sp>
        <p:nvSpPr>
          <p:cNvPr id="3" name="Espace réservé du contenu 2"/>
          <p:cNvSpPr>
            <a:spLocks noGrp="1"/>
          </p:cNvSpPr>
          <p:nvPr>
            <p:ph idx="1"/>
          </p:nvPr>
        </p:nvSpPr>
        <p:spPr>
          <a:xfrm>
            <a:off x="765543" y="1913860"/>
            <a:ext cx="7899991" cy="4582633"/>
          </a:xfrm>
        </p:spPr>
        <p:txBody>
          <a:bodyPr anchor="t">
            <a:normAutofit fontScale="77500" lnSpcReduction="20000"/>
          </a:bodyPr>
          <a:lstStyle/>
          <a:p>
            <a:pPr marL="0" indent="0">
              <a:buNone/>
            </a:pPr>
            <a:r>
              <a:rPr lang="fr-BE" sz="31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Préserver la confidentialité</a:t>
            </a:r>
          </a:p>
          <a:p>
            <a:pPr marL="0" indent="0">
              <a:buNone/>
            </a:pPr>
            <a:r>
              <a:rPr lang="fr-BE" sz="31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fr-BE" sz="31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Contrôle dépendant du contenant</a:t>
            </a:r>
          </a:p>
          <a:p>
            <a:pPr marL="0" indent="0">
              <a:buNone/>
            </a:pPr>
            <a:endParaRPr lang="fr-BE" sz="900" dirty="0"/>
          </a:p>
          <a:p>
            <a:pPr marL="0" indent="0">
              <a:buNone/>
            </a:pPr>
            <a:r>
              <a:rPr lang="fr-BE" sz="2900" dirty="0" smtClean="0"/>
              <a:t>L'utilisateur Obélix peut lire le contenu des colonnes NUMERO, NOM, PRENOM, ADRESSE et NUM_SERVICE et modifier le contenu des colonnes ADRESSE et NUM_SERVICE.:</a:t>
            </a:r>
          </a:p>
          <a:p>
            <a:pPr marL="0" indent="0">
              <a:buNone/>
            </a:pPr>
            <a:endParaRPr lang="fr-BE" dirty="0"/>
          </a:p>
          <a:p>
            <a:pPr marL="0" indent="0">
              <a:buNone/>
            </a:pPr>
            <a:r>
              <a:rPr lang="fr-BE" b="1" dirty="0" smtClean="0">
                <a:latin typeface="Courier New" panose="02070309020205020404" pitchFamily="49" charset="0"/>
                <a:cs typeface="Courier New" panose="02070309020205020404" pitchFamily="49" charset="0"/>
              </a:rPr>
              <a:t>CREATE_VIEW</a:t>
            </a:r>
            <a:r>
              <a:rPr lang="fr-BE" dirty="0" smtClean="0">
                <a:latin typeface="Courier New" panose="02070309020205020404" pitchFamily="49" charset="0"/>
                <a:cs typeface="Courier New" panose="02070309020205020404" pitchFamily="49" charset="0"/>
              </a:rPr>
              <a:t> </a:t>
            </a:r>
            <a:r>
              <a:rPr lang="fr-BE" dirty="0" err="1" smtClean="0">
                <a:latin typeface="Courier New" panose="02070309020205020404" pitchFamily="49" charset="0"/>
                <a:cs typeface="Courier New" panose="02070309020205020404" pitchFamily="49" charset="0"/>
              </a:rPr>
              <a:t>liste_des_employes</a:t>
            </a:r>
            <a:endParaRPr lang="fr-BE" dirty="0" smtClean="0">
              <a:latin typeface="Courier New" panose="02070309020205020404" pitchFamily="49" charset="0"/>
              <a:cs typeface="Courier New" panose="02070309020205020404" pitchFamily="49" charset="0"/>
            </a:endParaRPr>
          </a:p>
          <a:p>
            <a:pPr marL="0" indent="0">
              <a:buNone/>
            </a:pPr>
            <a:r>
              <a:rPr lang="fr-BE" b="1" dirty="0" smtClean="0">
                <a:latin typeface="Courier New" panose="02070309020205020404" pitchFamily="49" charset="0"/>
                <a:cs typeface="Courier New" panose="02070309020205020404" pitchFamily="49" charset="0"/>
              </a:rPr>
              <a:t>AS SELECT </a:t>
            </a:r>
            <a:r>
              <a:rPr lang="fr-BE" dirty="0" err="1" smtClean="0">
                <a:latin typeface="Courier New" panose="02070309020205020404" pitchFamily="49" charset="0"/>
                <a:cs typeface="Courier New" panose="02070309020205020404" pitchFamily="49" charset="0"/>
              </a:rPr>
              <a:t>numero</a:t>
            </a:r>
            <a:r>
              <a:rPr lang="fr-BE" dirty="0" smtClean="0">
                <a:latin typeface="Courier New" panose="02070309020205020404" pitchFamily="49" charset="0"/>
                <a:cs typeface="Courier New" panose="02070309020205020404" pitchFamily="49" charset="0"/>
              </a:rPr>
              <a:t>, nom, </a:t>
            </a:r>
            <a:r>
              <a:rPr lang="fr-BE" dirty="0" err="1" smtClean="0">
                <a:latin typeface="Courier New" panose="02070309020205020404" pitchFamily="49" charset="0"/>
                <a:cs typeface="Courier New" panose="02070309020205020404" pitchFamily="49" charset="0"/>
              </a:rPr>
              <a:t>prenom</a:t>
            </a:r>
            <a:r>
              <a:rPr lang="fr-BE" dirty="0" smtClean="0">
                <a:latin typeface="Courier New" panose="02070309020205020404" pitchFamily="49" charset="0"/>
                <a:cs typeface="Courier New" panose="02070309020205020404" pitchFamily="49" charset="0"/>
              </a:rPr>
              <a:t>, adresse, </a:t>
            </a:r>
            <a:r>
              <a:rPr lang="fr-BE" dirty="0" err="1" smtClean="0">
                <a:latin typeface="Courier New" panose="02070309020205020404" pitchFamily="49" charset="0"/>
                <a:cs typeface="Courier New" panose="02070309020205020404" pitchFamily="49" charset="0"/>
              </a:rPr>
              <a:t>num_service</a:t>
            </a:r>
            <a:endParaRPr lang="fr-BE" dirty="0" smtClean="0">
              <a:latin typeface="Courier New" panose="02070309020205020404" pitchFamily="49" charset="0"/>
              <a:cs typeface="Courier New" panose="02070309020205020404" pitchFamily="49" charset="0"/>
            </a:endParaRPr>
          </a:p>
          <a:p>
            <a:pPr marL="0" indent="0">
              <a:buNone/>
            </a:pPr>
            <a:r>
              <a:rPr lang="fr-BE" dirty="0" smtClean="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FROM</a:t>
            </a:r>
            <a:r>
              <a:rPr lang="fr-BE" dirty="0" smtClean="0">
                <a:latin typeface="Courier New" panose="02070309020205020404" pitchFamily="49" charset="0"/>
                <a:cs typeface="Courier New" panose="02070309020205020404" pitchFamily="49" charset="0"/>
              </a:rPr>
              <a:t> </a:t>
            </a:r>
            <a:r>
              <a:rPr lang="fr-BE" dirty="0" err="1" smtClean="0">
                <a:latin typeface="Courier New" panose="02070309020205020404" pitchFamily="49" charset="0"/>
                <a:cs typeface="Courier New" panose="02070309020205020404" pitchFamily="49" charset="0"/>
              </a:rPr>
              <a:t>employes</a:t>
            </a:r>
            <a:r>
              <a:rPr lang="fr-BE" dirty="0" smtClean="0">
                <a:latin typeface="Courier New" panose="02070309020205020404" pitchFamily="49" charset="0"/>
                <a:cs typeface="Courier New" panose="02070309020205020404" pitchFamily="49" charset="0"/>
              </a:rPr>
              <a:t>;</a:t>
            </a:r>
          </a:p>
          <a:p>
            <a:pPr marL="0" indent="0">
              <a:buNone/>
            </a:pPr>
            <a:endParaRPr lang="fr-BE" dirty="0" smtClean="0">
              <a:latin typeface="Courier New" panose="02070309020205020404" pitchFamily="49" charset="0"/>
              <a:cs typeface="Courier New" panose="02070309020205020404" pitchFamily="49" charset="0"/>
            </a:endParaRPr>
          </a:p>
          <a:p>
            <a:pPr marL="0" indent="0">
              <a:buNone/>
            </a:pPr>
            <a:r>
              <a:rPr lang="fr-BE" b="1" dirty="0" smtClean="0">
                <a:latin typeface="Courier New" panose="02070309020205020404" pitchFamily="49" charset="0"/>
                <a:cs typeface="Courier New" panose="02070309020205020404" pitchFamily="49" charset="0"/>
              </a:rPr>
              <a:t>GRANT SELECT, UPDATE (</a:t>
            </a:r>
            <a:r>
              <a:rPr lang="fr-BE" dirty="0" smtClean="0">
                <a:latin typeface="Courier New" panose="02070309020205020404" pitchFamily="49" charset="0"/>
                <a:cs typeface="Courier New" panose="02070309020205020404" pitchFamily="49" charset="0"/>
              </a:rPr>
              <a:t>adresse, </a:t>
            </a:r>
            <a:r>
              <a:rPr lang="fr-BE" dirty="0" err="1" smtClean="0">
                <a:latin typeface="Courier New" panose="02070309020205020404" pitchFamily="49" charset="0"/>
                <a:cs typeface="Courier New" panose="02070309020205020404" pitchFamily="49" charset="0"/>
              </a:rPr>
              <a:t>num_service</a:t>
            </a:r>
            <a:r>
              <a:rPr lang="fr-BE" b="1" dirty="0" smtClean="0">
                <a:latin typeface="Courier New" panose="02070309020205020404" pitchFamily="49" charset="0"/>
                <a:cs typeface="Courier New" panose="02070309020205020404" pitchFamily="49" charset="0"/>
              </a:rPr>
              <a:t>) </a:t>
            </a:r>
          </a:p>
          <a:p>
            <a:pPr marL="0" indent="0">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ON </a:t>
            </a:r>
            <a:r>
              <a:rPr lang="fr-BE" dirty="0" err="1" smtClean="0">
                <a:latin typeface="Courier New" panose="02070309020205020404" pitchFamily="49" charset="0"/>
                <a:cs typeface="Courier New" panose="02070309020205020404" pitchFamily="49" charset="0"/>
              </a:rPr>
              <a:t>liste_des_employes</a:t>
            </a:r>
            <a:r>
              <a:rPr lang="fr-BE" dirty="0" smtClean="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TO </a:t>
            </a:r>
            <a:r>
              <a:rPr lang="fr-BE" dirty="0" err="1" smtClean="0">
                <a:latin typeface="Courier New" panose="02070309020205020404" pitchFamily="49" charset="0"/>
                <a:cs typeface="Courier New" panose="02070309020205020404" pitchFamily="49" charset="0"/>
              </a:rPr>
              <a:t>Obelix</a:t>
            </a:r>
            <a:r>
              <a:rPr lang="fr-BE" dirty="0" smtClean="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3. Raison d'être des vues</a:t>
            </a:r>
            <a:endParaRPr lang="fr-BE" dirty="0"/>
          </a:p>
        </p:txBody>
      </p:sp>
    </p:spTree>
    <p:extLst>
      <p:ext uri="{BB962C8B-B14F-4D97-AF65-F5344CB8AC3E}">
        <p14:creationId xmlns:p14="http://schemas.microsoft.com/office/powerpoint/2010/main" val="8694705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3. Raison d'être des vues</a:t>
            </a:r>
            <a:endParaRPr lang="fr-BE" sz="3200" dirty="0"/>
          </a:p>
        </p:txBody>
      </p:sp>
      <p:sp>
        <p:nvSpPr>
          <p:cNvPr id="3" name="Espace réservé du contenu 2"/>
          <p:cNvSpPr>
            <a:spLocks noGrp="1"/>
          </p:cNvSpPr>
          <p:nvPr>
            <p:ph idx="1"/>
          </p:nvPr>
        </p:nvSpPr>
        <p:spPr>
          <a:xfrm>
            <a:off x="765543" y="1913860"/>
            <a:ext cx="7899991" cy="4582633"/>
          </a:xfrm>
        </p:spPr>
        <p:txBody>
          <a:bodyPr anchor="t">
            <a:normAutofit fontScale="92500" lnSpcReduction="10000"/>
          </a:bodyPr>
          <a:lstStyle/>
          <a:p>
            <a:pPr marL="0" indent="0">
              <a:buNone/>
            </a:pP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Préserver la confidentialité</a:t>
            </a:r>
          </a:p>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Contrôle dépendant du contenu et du contenant</a:t>
            </a:r>
          </a:p>
          <a:p>
            <a:pPr marL="0" indent="0">
              <a:buNone/>
            </a:pPr>
            <a:endParaRPr lang="fr-BE" dirty="0"/>
          </a:p>
          <a:p>
            <a:pPr marL="0" indent="0">
              <a:buNone/>
            </a:pPr>
            <a:r>
              <a:rPr lang="fr-BE" dirty="0" smtClean="0"/>
              <a:t>L'utilisateur Astérix ne peut connaître ni le nom, ni le prénom, ni l'adresse des employés gagnant plus de 3000€, mais il peut connaître toutes les autres informations :</a:t>
            </a:r>
          </a:p>
          <a:p>
            <a:pPr marL="0" indent="0">
              <a:buNone/>
            </a:pPr>
            <a:endParaRPr lang="fr-BE" dirty="0"/>
          </a:p>
          <a:p>
            <a:pPr marL="0" indent="0">
              <a:buNone/>
            </a:pPr>
            <a:r>
              <a:rPr lang="fr-BE" sz="2000" b="1" dirty="0" smtClean="0">
                <a:latin typeface="Courier New" panose="02070309020205020404" pitchFamily="49" charset="0"/>
                <a:cs typeface="Courier New" panose="02070309020205020404" pitchFamily="49" charset="0"/>
              </a:rPr>
              <a:t>CREATE_VIEW</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employes_riches</a:t>
            </a:r>
            <a:endParaRPr lang="fr-BE" sz="2000" dirty="0" smtClean="0">
              <a:latin typeface="Courier New" panose="02070309020205020404" pitchFamily="49" charset="0"/>
              <a:cs typeface="Courier New" panose="02070309020205020404" pitchFamily="49" charset="0"/>
            </a:endParaRPr>
          </a:p>
          <a:p>
            <a:pPr marL="0" indent="0">
              <a:buNone/>
            </a:pPr>
            <a:r>
              <a:rPr lang="fr-BE" sz="2000" b="1" dirty="0" smtClean="0">
                <a:latin typeface="Courier New" panose="02070309020205020404" pitchFamily="49" charset="0"/>
                <a:cs typeface="Courier New" panose="02070309020205020404" pitchFamily="49" charset="0"/>
              </a:rPr>
              <a:t>AS SELECT </a:t>
            </a:r>
            <a:r>
              <a:rPr lang="fr-BE" sz="2000" dirty="0" err="1" smtClean="0">
                <a:latin typeface="Courier New" panose="02070309020205020404" pitchFamily="49" charset="0"/>
                <a:cs typeface="Courier New" panose="02070309020205020404" pitchFamily="49" charset="0"/>
              </a:rPr>
              <a:t>numero</a:t>
            </a:r>
            <a:r>
              <a:rPr lang="fr-BE" sz="2000" dirty="0" smtClean="0">
                <a:latin typeface="Courier New" panose="02070309020205020404" pitchFamily="49" charset="0"/>
                <a:cs typeface="Courier New" panose="02070309020205020404" pitchFamily="49" charset="0"/>
              </a:rPr>
              <a:t>, salaire, performance</a:t>
            </a:r>
          </a:p>
          <a:p>
            <a:pPr marL="0" indent="0">
              <a:buNone/>
            </a:pP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FROM</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employes</a:t>
            </a:r>
            <a:endParaRPr lang="fr-BE" sz="2000" dirty="0" smtClean="0">
              <a:latin typeface="Courier New" panose="02070309020205020404" pitchFamily="49" charset="0"/>
              <a:cs typeface="Courier New" panose="02070309020205020404" pitchFamily="49" charset="0"/>
            </a:endParaRPr>
          </a:p>
          <a:p>
            <a:pPr marL="0" indent="0">
              <a:buNone/>
            </a:pPr>
            <a:r>
              <a:rPr lang="fr-BE" sz="2000" dirty="0">
                <a:latin typeface="Courier New" panose="02070309020205020404" pitchFamily="49" charset="0"/>
                <a:cs typeface="Courier New" panose="02070309020205020404" pitchFamily="49" charset="0"/>
              </a:rPr>
              <a:t> </a:t>
            </a: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WHERE</a:t>
            </a:r>
            <a:r>
              <a:rPr lang="fr-BE" sz="2000" dirty="0" smtClean="0">
                <a:latin typeface="Courier New" panose="02070309020205020404" pitchFamily="49" charset="0"/>
                <a:cs typeface="Courier New" panose="02070309020205020404" pitchFamily="49" charset="0"/>
              </a:rPr>
              <a:t> salaire &gt; 3000;</a:t>
            </a:r>
          </a:p>
          <a:p>
            <a:pPr marL="0" indent="0">
              <a:buNone/>
            </a:pPr>
            <a:endParaRPr lang="fr-BE" sz="2000" dirty="0" smtClean="0">
              <a:latin typeface="Courier New" panose="02070309020205020404" pitchFamily="49" charset="0"/>
              <a:cs typeface="Courier New" panose="02070309020205020404" pitchFamily="49" charset="0"/>
            </a:endParaRPr>
          </a:p>
          <a:p>
            <a:pPr marL="0" indent="0">
              <a:buNone/>
            </a:pPr>
            <a:r>
              <a:rPr lang="fr-BE" sz="2000" b="1" dirty="0" smtClean="0">
                <a:latin typeface="Courier New" panose="02070309020205020404" pitchFamily="49" charset="0"/>
                <a:cs typeface="Courier New" panose="02070309020205020404" pitchFamily="49" charset="0"/>
              </a:rPr>
              <a:t>GRANT SELECT ON </a:t>
            </a:r>
            <a:r>
              <a:rPr lang="fr-BE" sz="2000" dirty="0" err="1" smtClean="0">
                <a:latin typeface="Courier New" panose="02070309020205020404" pitchFamily="49" charset="0"/>
                <a:cs typeface="Courier New" panose="02070309020205020404" pitchFamily="49" charset="0"/>
              </a:rPr>
              <a:t>employes_riches</a:t>
            </a: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TO </a:t>
            </a:r>
            <a:r>
              <a:rPr lang="fr-BE" sz="2000" dirty="0" err="1" smtClean="0">
                <a:latin typeface="Courier New" panose="02070309020205020404" pitchFamily="49" charset="0"/>
                <a:cs typeface="Courier New" panose="02070309020205020404" pitchFamily="49" charset="0"/>
              </a:rPr>
              <a:t>Asterix</a:t>
            </a:r>
            <a:r>
              <a:rPr lang="fr-BE" sz="2000" dirty="0" smtClean="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3. Raison d'être des vues</a:t>
            </a:r>
            <a:endParaRPr lang="fr-BE" dirty="0"/>
          </a:p>
        </p:txBody>
      </p:sp>
    </p:spTree>
    <p:extLst>
      <p:ext uri="{BB962C8B-B14F-4D97-AF65-F5344CB8AC3E}">
        <p14:creationId xmlns:p14="http://schemas.microsoft.com/office/powerpoint/2010/main" val="3256089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3263" y="2854325"/>
            <a:ext cx="8031162" cy="1362075"/>
          </a:xfrm>
        </p:spPr>
        <p:txBody>
          <a:bodyPr anchor="ctr">
            <a:normAutofit/>
          </a:bodyPr>
          <a:lstStyle/>
          <a:p>
            <a:pPr algn="r"/>
            <a:r>
              <a:rPr lang="fr-BE" dirty="0" smtClean="0"/>
              <a:t>Chapitre 7. </a:t>
            </a:r>
            <a:br>
              <a:rPr lang="fr-BE" dirty="0" smtClean="0"/>
            </a:br>
            <a:r>
              <a:rPr lang="fr-BE" dirty="0" smtClean="0"/>
              <a:t>Les vues</a:t>
            </a:r>
            <a:endParaRPr lang="fr-BE" dirty="0"/>
          </a:p>
        </p:txBody>
      </p:sp>
      <p:sp>
        <p:nvSpPr>
          <p:cNvPr id="5" name="Espace réservé du pied de page 4"/>
          <p:cNvSpPr>
            <a:spLocks noGrp="1"/>
          </p:cNvSpPr>
          <p:nvPr>
            <p:ph type="ftr" sz="quarter" idx="11"/>
          </p:nvPr>
        </p:nvSpPr>
        <p:spPr/>
        <p:txBody>
          <a:bodyPr/>
          <a:lstStyle/>
          <a:p>
            <a:r>
              <a:rPr lang="fr-BE" smtClean="0"/>
              <a:t>Système de Gestion de Base de Données</a:t>
            </a:r>
            <a:endParaRPr lang="fr-BE"/>
          </a:p>
        </p:txBody>
      </p:sp>
    </p:spTree>
    <p:extLst>
      <p:ext uri="{BB962C8B-B14F-4D97-AF65-F5344CB8AC3E}">
        <p14:creationId xmlns:p14="http://schemas.microsoft.com/office/powerpoint/2010/main" val="8614080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3. Raison d'être des vues</a:t>
            </a:r>
            <a:endParaRPr lang="fr-BE" sz="3200" dirty="0"/>
          </a:p>
        </p:txBody>
      </p:sp>
      <p:sp>
        <p:nvSpPr>
          <p:cNvPr id="3" name="Espace réservé du contenu 2"/>
          <p:cNvSpPr>
            <a:spLocks noGrp="1"/>
          </p:cNvSpPr>
          <p:nvPr>
            <p:ph idx="1"/>
          </p:nvPr>
        </p:nvSpPr>
        <p:spPr>
          <a:xfrm>
            <a:off x="765543" y="1913860"/>
            <a:ext cx="7899991" cy="4582633"/>
          </a:xfrm>
        </p:spPr>
        <p:txBody>
          <a:bodyPr anchor="t">
            <a:normAutofit fontScale="92500" lnSpcReduction="10000"/>
          </a:bodyPr>
          <a:lstStyle/>
          <a:p>
            <a:pPr marL="0" indent="0">
              <a:buNone/>
            </a:pPr>
            <a:r>
              <a:rPr lang="fr-BE" sz="2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Préserver la confidentialité</a:t>
            </a:r>
          </a:p>
          <a:p>
            <a:pPr marL="0" indent="0">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fr-BE" sz="2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Contrôle dépendant du contenu et du contenant</a:t>
            </a:r>
          </a:p>
          <a:p>
            <a:pPr marL="0" indent="0">
              <a:buNone/>
            </a:pPr>
            <a:endParaRPr lang="fr-BE" sz="1000" dirty="0"/>
          </a:p>
          <a:p>
            <a:pPr marL="0" indent="0">
              <a:buNone/>
            </a:pPr>
            <a:r>
              <a:rPr lang="fr-BE" dirty="0" smtClean="0"/>
              <a:t>L'utilisateur </a:t>
            </a:r>
            <a:r>
              <a:rPr lang="fr-BE" dirty="0" err="1" smtClean="0"/>
              <a:t>Panoramix</a:t>
            </a:r>
            <a:r>
              <a:rPr lang="fr-BE" dirty="0" smtClean="0"/>
              <a:t> peut visualiser le contenu de la table </a:t>
            </a:r>
            <a:r>
              <a:rPr lang="fr-BE" dirty="0" err="1" smtClean="0"/>
              <a:t>employes</a:t>
            </a:r>
            <a:r>
              <a:rPr lang="fr-BE" dirty="0" smtClean="0"/>
              <a:t> sauf le </a:t>
            </a:r>
            <a:r>
              <a:rPr lang="fr-BE" dirty="0" err="1" smtClean="0"/>
              <a:t>numero</a:t>
            </a:r>
            <a:r>
              <a:rPr lang="fr-BE" dirty="0" smtClean="0"/>
              <a:t>, le nom, le prénom et l'adresse des employés gagnant plus de 3000€ :</a:t>
            </a:r>
          </a:p>
          <a:p>
            <a:pPr marL="0" indent="0">
              <a:buNone/>
            </a:pPr>
            <a:endParaRPr lang="fr-BE" sz="1000" dirty="0"/>
          </a:p>
          <a:p>
            <a:pPr marL="0" indent="0">
              <a:buNone/>
            </a:pPr>
            <a:r>
              <a:rPr lang="fr-BE" sz="2000" b="1" dirty="0" smtClean="0">
                <a:latin typeface="Courier New" panose="02070309020205020404" pitchFamily="49" charset="0"/>
                <a:cs typeface="Courier New" panose="02070309020205020404" pitchFamily="49" charset="0"/>
              </a:rPr>
              <a:t>CREATE_VIEW</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employes_riches</a:t>
            </a:r>
            <a:endParaRPr lang="fr-BE" sz="2000" dirty="0" smtClean="0">
              <a:latin typeface="Courier New" panose="02070309020205020404" pitchFamily="49" charset="0"/>
              <a:cs typeface="Courier New" panose="02070309020205020404" pitchFamily="49" charset="0"/>
            </a:endParaRPr>
          </a:p>
          <a:p>
            <a:pPr marL="0" indent="0">
              <a:buNone/>
            </a:pPr>
            <a:r>
              <a:rPr lang="fr-BE" sz="2000" dirty="0">
                <a:latin typeface="Courier New" panose="02070309020205020404" pitchFamily="49" charset="0"/>
                <a:cs typeface="Courier New" panose="02070309020205020404" pitchFamily="49" charset="0"/>
              </a:rPr>
              <a:t> </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numero</a:t>
            </a:r>
            <a:r>
              <a:rPr lang="fr-BE" sz="2000" dirty="0" smtClean="0">
                <a:latin typeface="Courier New" panose="02070309020205020404" pitchFamily="49" charset="0"/>
                <a:cs typeface="Courier New" panose="02070309020205020404" pitchFamily="49" charset="0"/>
              </a:rPr>
              <a:t>, nom, </a:t>
            </a:r>
            <a:r>
              <a:rPr lang="fr-BE" sz="2000" dirty="0" err="1" smtClean="0">
                <a:latin typeface="Courier New" panose="02070309020205020404" pitchFamily="49" charset="0"/>
                <a:cs typeface="Courier New" panose="02070309020205020404" pitchFamily="49" charset="0"/>
              </a:rPr>
              <a:t>prenom</a:t>
            </a:r>
            <a:r>
              <a:rPr lang="fr-BE" sz="2000" dirty="0" smtClean="0">
                <a:latin typeface="Courier New" panose="02070309020205020404" pitchFamily="49" charset="0"/>
                <a:cs typeface="Courier New" panose="02070309020205020404" pitchFamily="49" charset="0"/>
              </a:rPr>
              <a:t>, adresse, </a:t>
            </a:r>
            <a:r>
              <a:rPr lang="fr-BE" sz="2000" dirty="0" err="1" smtClean="0">
                <a:latin typeface="Courier New" panose="02070309020205020404" pitchFamily="49" charset="0"/>
                <a:cs typeface="Courier New" panose="02070309020205020404" pitchFamily="49" charset="0"/>
              </a:rPr>
              <a:t>num_service</a:t>
            </a:r>
            <a:r>
              <a:rPr lang="fr-BE" sz="2000" dirty="0" smtClean="0">
                <a:latin typeface="Courier New" panose="02070309020205020404" pitchFamily="49" charset="0"/>
                <a:cs typeface="Courier New" panose="02070309020205020404" pitchFamily="49" charset="0"/>
              </a:rPr>
              <a:t>, </a:t>
            </a:r>
          </a:p>
          <a:p>
            <a:pPr marL="0" indent="0">
              <a:buNone/>
            </a:pPr>
            <a:r>
              <a:rPr lang="fr-BE" sz="2000" dirty="0">
                <a:latin typeface="Courier New" panose="02070309020205020404" pitchFamily="49" charset="0"/>
                <a:cs typeface="Courier New" panose="02070309020205020404" pitchFamily="49" charset="0"/>
              </a:rPr>
              <a:t> </a:t>
            </a:r>
            <a:r>
              <a:rPr lang="fr-BE" sz="2000" dirty="0" smtClean="0">
                <a:latin typeface="Courier New" panose="02070309020205020404" pitchFamily="49" charset="0"/>
                <a:cs typeface="Courier New" panose="02070309020205020404" pitchFamily="49" charset="0"/>
              </a:rPr>
              <a:t>  salaire, performance)</a:t>
            </a:r>
          </a:p>
          <a:p>
            <a:pPr marL="0" indent="0">
              <a:buNone/>
            </a:pPr>
            <a:r>
              <a:rPr lang="fr-BE" sz="2000" b="1" dirty="0" smtClean="0">
                <a:latin typeface="Courier New" panose="02070309020205020404" pitchFamily="49" charset="0"/>
                <a:cs typeface="Courier New" panose="02070309020205020404" pitchFamily="49" charset="0"/>
              </a:rPr>
              <a:t>AS SELECT </a:t>
            </a:r>
            <a:r>
              <a:rPr lang="fr-BE" sz="2000" dirty="0" smtClean="0">
                <a:latin typeface="Courier New" panose="02070309020205020404" pitchFamily="49" charset="0"/>
                <a:cs typeface="Courier New" panose="02070309020205020404" pitchFamily="49" charset="0"/>
              </a:rPr>
              <a:t>'xxx', 'xxx', 'xxx', 'xxx',</a:t>
            </a:r>
          </a:p>
          <a:p>
            <a:pPr marL="0" indent="0">
              <a:buNone/>
            </a:pPr>
            <a:r>
              <a:rPr lang="fr-BE" sz="2000" dirty="0">
                <a:latin typeface="Courier New" panose="02070309020205020404" pitchFamily="49" charset="0"/>
                <a:cs typeface="Courier New" panose="02070309020205020404" pitchFamily="49" charset="0"/>
              </a:rPr>
              <a:t> </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num_service</a:t>
            </a:r>
            <a:r>
              <a:rPr lang="fr-BE" sz="2000" dirty="0" smtClean="0">
                <a:latin typeface="Courier New" panose="02070309020205020404" pitchFamily="49" charset="0"/>
                <a:cs typeface="Courier New" panose="02070309020205020404" pitchFamily="49" charset="0"/>
              </a:rPr>
              <a:t>, salaire, performance</a:t>
            </a:r>
          </a:p>
          <a:p>
            <a:pPr marL="0" indent="0">
              <a:buNone/>
            </a:pP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FROM</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employes</a:t>
            </a:r>
            <a:endParaRPr lang="fr-BE" sz="2000" dirty="0" smtClean="0">
              <a:latin typeface="Courier New" panose="02070309020205020404" pitchFamily="49" charset="0"/>
              <a:cs typeface="Courier New" panose="02070309020205020404" pitchFamily="49" charset="0"/>
            </a:endParaRPr>
          </a:p>
          <a:p>
            <a:pPr marL="0" indent="0">
              <a:buNone/>
            </a:pPr>
            <a:r>
              <a:rPr lang="fr-BE" sz="2000" dirty="0">
                <a:latin typeface="Courier New" panose="02070309020205020404" pitchFamily="49" charset="0"/>
                <a:cs typeface="Courier New" panose="02070309020205020404" pitchFamily="49" charset="0"/>
              </a:rPr>
              <a:t> </a:t>
            </a: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WHERE</a:t>
            </a:r>
            <a:r>
              <a:rPr lang="fr-BE" sz="2000" dirty="0" smtClean="0">
                <a:latin typeface="Courier New" panose="02070309020205020404" pitchFamily="49" charset="0"/>
                <a:cs typeface="Courier New" panose="02070309020205020404" pitchFamily="49" charset="0"/>
              </a:rPr>
              <a:t> salaire &gt; 3000;</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3. Raison d'être des vues</a:t>
            </a:r>
            <a:endParaRPr lang="fr-BE" dirty="0"/>
          </a:p>
        </p:txBody>
      </p:sp>
    </p:spTree>
    <p:extLst>
      <p:ext uri="{BB962C8B-B14F-4D97-AF65-F5344CB8AC3E}">
        <p14:creationId xmlns:p14="http://schemas.microsoft.com/office/powerpoint/2010/main" val="9702016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3. Raison d'être des vues</a:t>
            </a:r>
            <a:endParaRPr lang="fr-BE" sz="3200" dirty="0"/>
          </a:p>
        </p:txBody>
      </p:sp>
      <p:sp>
        <p:nvSpPr>
          <p:cNvPr id="3" name="Espace réservé du contenu 2"/>
          <p:cNvSpPr>
            <a:spLocks noGrp="1"/>
          </p:cNvSpPr>
          <p:nvPr>
            <p:ph idx="1"/>
          </p:nvPr>
        </p:nvSpPr>
        <p:spPr>
          <a:xfrm>
            <a:off x="765543" y="1913860"/>
            <a:ext cx="7899991" cy="4582633"/>
          </a:xfrm>
        </p:spPr>
        <p:txBody>
          <a:bodyPr anchor="t">
            <a:normAutofit/>
          </a:bodyPr>
          <a:lstStyle/>
          <a:p>
            <a:pPr marL="0" indent="0">
              <a:buNone/>
            </a:pP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Préserver la confidentialité</a:t>
            </a:r>
          </a:p>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Contrôle dépendant du contenu et du contenant</a:t>
            </a:r>
          </a:p>
          <a:p>
            <a:pPr marL="0" indent="0">
              <a:buNone/>
            </a:pPr>
            <a:endParaRPr lang="fr-BE" sz="1000" dirty="0"/>
          </a:p>
          <a:p>
            <a:pPr marL="0" indent="0">
              <a:buNone/>
            </a:pPr>
            <a:r>
              <a:rPr lang="fr-BE" sz="2000" b="1" dirty="0" smtClean="0">
                <a:latin typeface="Courier New" panose="02070309020205020404" pitchFamily="49" charset="0"/>
                <a:cs typeface="Courier New" panose="02070309020205020404" pitchFamily="49" charset="0"/>
              </a:rPr>
              <a:t>CREATE_VIEW</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employes_pauvres</a:t>
            </a:r>
            <a:endParaRPr lang="fr-BE" sz="2000" dirty="0" smtClean="0">
              <a:latin typeface="Courier New" panose="02070309020205020404" pitchFamily="49" charset="0"/>
              <a:cs typeface="Courier New" panose="02070309020205020404" pitchFamily="49" charset="0"/>
            </a:endParaRPr>
          </a:p>
          <a:p>
            <a:pPr marL="0" indent="0">
              <a:buNone/>
            </a:pPr>
            <a:r>
              <a:rPr lang="fr-BE" sz="2000" dirty="0">
                <a:latin typeface="Courier New" panose="02070309020205020404" pitchFamily="49" charset="0"/>
                <a:cs typeface="Courier New" panose="02070309020205020404" pitchFamily="49" charset="0"/>
              </a:rPr>
              <a:t> </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numero</a:t>
            </a:r>
            <a:r>
              <a:rPr lang="fr-BE" sz="2000" dirty="0" smtClean="0">
                <a:latin typeface="Courier New" panose="02070309020205020404" pitchFamily="49" charset="0"/>
                <a:cs typeface="Courier New" panose="02070309020205020404" pitchFamily="49" charset="0"/>
              </a:rPr>
              <a:t>, nom, </a:t>
            </a:r>
            <a:r>
              <a:rPr lang="fr-BE" sz="2000" dirty="0" err="1" smtClean="0">
                <a:latin typeface="Courier New" panose="02070309020205020404" pitchFamily="49" charset="0"/>
                <a:cs typeface="Courier New" panose="02070309020205020404" pitchFamily="49" charset="0"/>
              </a:rPr>
              <a:t>prenom</a:t>
            </a:r>
            <a:r>
              <a:rPr lang="fr-BE" sz="2000" dirty="0" smtClean="0">
                <a:latin typeface="Courier New" panose="02070309020205020404" pitchFamily="49" charset="0"/>
                <a:cs typeface="Courier New" panose="02070309020205020404" pitchFamily="49" charset="0"/>
              </a:rPr>
              <a:t>, adresse, </a:t>
            </a:r>
            <a:r>
              <a:rPr lang="fr-BE" sz="2000" dirty="0" err="1" smtClean="0">
                <a:latin typeface="Courier New" panose="02070309020205020404" pitchFamily="49" charset="0"/>
                <a:cs typeface="Courier New" panose="02070309020205020404" pitchFamily="49" charset="0"/>
              </a:rPr>
              <a:t>num_service</a:t>
            </a:r>
            <a:r>
              <a:rPr lang="fr-BE" sz="2000" dirty="0" smtClean="0">
                <a:latin typeface="Courier New" panose="02070309020205020404" pitchFamily="49" charset="0"/>
                <a:cs typeface="Courier New" panose="02070309020205020404" pitchFamily="49" charset="0"/>
              </a:rPr>
              <a:t>, </a:t>
            </a:r>
          </a:p>
          <a:p>
            <a:pPr marL="0" indent="0">
              <a:buNone/>
            </a:pPr>
            <a:r>
              <a:rPr lang="fr-BE" sz="2000" dirty="0">
                <a:latin typeface="Courier New" panose="02070309020205020404" pitchFamily="49" charset="0"/>
                <a:cs typeface="Courier New" panose="02070309020205020404" pitchFamily="49" charset="0"/>
              </a:rPr>
              <a:t> </a:t>
            </a:r>
            <a:r>
              <a:rPr lang="fr-BE" sz="2000" dirty="0" smtClean="0">
                <a:latin typeface="Courier New" panose="02070309020205020404" pitchFamily="49" charset="0"/>
                <a:cs typeface="Courier New" panose="02070309020205020404" pitchFamily="49" charset="0"/>
              </a:rPr>
              <a:t>  salaire, performance)</a:t>
            </a:r>
          </a:p>
          <a:p>
            <a:pPr marL="0" indent="0">
              <a:buNone/>
            </a:pPr>
            <a:r>
              <a:rPr lang="fr-BE" sz="2000" b="1" dirty="0" smtClean="0">
                <a:latin typeface="Courier New" panose="02070309020205020404" pitchFamily="49" charset="0"/>
                <a:cs typeface="Courier New" panose="02070309020205020404" pitchFamily="49" charset="0"/>
              </a:rPr>
              <a:t>AS SELECT </a:t>
            </a:r>
            <a:r>
              <a:rPr lang="fr-BE" sz="2000" dirty="0" err="1" smtClean="0">
                <a:latin typeface="Courier New" panose="02070309020205020404" pitchFamily="49" charset="0"/>
                <a:cs typeface="Courier New" panose="02070309020205020404" pitchFamily="49" charset="0"/>
              </a:rPr>
              <a:t>numero</a:t>
            </a:r>
            <a:r>
              <a:rPr lang="fr-BE" sz="2000" dirty="0" smtClean="0">
                <a:latin typeface="Courier New" panose="02070309020205020404" pitchFamily="49" charset="0"/>
                <a:cs typeface="Courier New" panose="02070309020205020404" pitchFamily="49" charset="0"/>
              </a:rPr>
              <a:t>, nom, </a:t>
            </a:r>
            <a:r>
              <a:rPr lang="fr-BE" sz="2000" dirty="0" err="1" smtClean="0">
                <a:latin typeface="Courier New" panose="02070309020205020404" pitchFamily="49" charset="0"/>
                <a:cs typeface="Courier New" panose="02070309020205020404" pitchFamily="49" charset="0"/>
              </a:rPr>
              <a:t>prenom</a:t>
            </a:r>
            <a:r>
              <a:rPr lang="fr-BE" sz="2000" dirty="0" smtClean="0">
                <a:latin typeface="Courier New" panose="02070309020205020404" pitchFamily="49" charset="0"/>
                <a:cs typeface="Courier New" panose="02070309020205020404" pitchFamily="49" charset="0"/>
              </a:rPr>
              <a:t>, adresse,</a:t>
            </a:r>
          </a:p>
          <a:p>
            <a:pPr marL="0" indent="0">
              <a:buNone/>
            </a:pPr>
            <a:r>
              <a:rPr lang="fr-BE" sz="2000" dirty="0">
                <a:latin typeface="Courier New" panose="02070309020205020404" pitchFamily="49" charset="0"/>
                <a:cs typeface="Courier New" panose="02070309020205020404" pitchFamily="49" charset="0"/>
              </a:rPr>
              <a:t> </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num_service</a:t>
            </a:r>
            <a:r>
              <a:rPr lang="fr-BE" sz="2000" dirty="0" smtClean="0">
                <a:latin typeface="Courier New" panose="02070309020205020404" pitchFamily="49" charset="0"/>
                <a:cs typeface="Courier New" panose="02070309020205020404" pitchFamily="49" charset="0"/>
              </a:rPr>
              <a:t>, salaire, performance</a:t>
            </a:r>
          </a:p>
          <a:p>
            <a:pPr marL="0" indent="0">
              <a:buNone/>
            </a:pP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FROM</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employes</a:t>
            </a:r>
            <a:endParaRPr lang="fr-BE" sz="2000" dirty="0" smtClean="0">
              <a:latin typeface="Courier New" panose="02070309020205020404" pitchFamily="49" charset="0"/>
              <a:cs typeface="Courier New" panose="02070309020205020404" pitchFamily="49" charset="0"/>
            </a:endParaRPr>
          </a:p>
          <a:p>
            <a:pPr marL="0" indent="0">
              <a:buNone/>
            </a:pPr>
            <a:r>
              <a:rPr lang="fr-BE" sz="2000" dirty="0">
                <a:latin typeface="Courier New" panose="02070309020205020404" pitchFamily="49" charset="0"/>
                <a:cs typeface="Courier New" panose="02070309020205020404" pitchFamily="49" charset="0"/>
              </a:rPr>
              <a:t> </a:t>
            </a: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WHERE</a:t>
            </a:r>
            <a:r>
              <a:rPr lang="fr-BE" sz="2000" dirty="0" smtClean="0">
                <a:latin typeface="Courier New" panose="02070309020205020404" pitchFamily="49" charset="0"/>
                <a:cs typeface="Courier New" panose="02070309020205020404" pitchFamily="49" charset="0"/>
              </a:rPr>
              <a:t> salaire &lt;= 3000;</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3. Raison d'être des vues</a:t>
            </a:r>
            <a:endParaRPr lang="fr-BE" dirty="0"/>
          </a:p>
        </p:txBody>
      </p:sp>
    </p:spTree>
    <p:extLst>
      <p:ext uri="{BB962C8B-B14F-4D97-AF65-F5344CB8AC3E}">
        <p14:creationId xmlns:p14="http://schemas.microsoft.com/office/powerpoint/2010/main" val="29406658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3. Raison d'être des vues</a:t>
            </a:r>
            <a:endParaRPr lang="fr-BE" sz="3200" dirty="0"/>
          </a:p>
        </p:txBody>
      </p:sp>
      <p:sp>
        <p:nvSpPr>
          <p:cNvPr id="3" name="Espace réservé du contenu 2"/>
          <p:cNvSpPr>
            <a:spLocks noGrp="1"/>
          </p:cNvSpPr>
          <p:nvPr>
            <p:ph idx="1"/>
          </p:nvPr>
        </p:nvSpPr>
        <p:spPr>
          <a:xfrm>
            <a:off x="765543" y="1913860"/>
            <a:ext cx="7899991" cy="4582633"/>
          </a:xfrm>
        </p:spPr>
        <p:txBody>
          <a:bodyPr anchor="ctr">
            <a:normAutofit/>
          </a:bodyPr>
          <a:lstStyle/>
          <a:p>
            <a:pPr marL="0" indent="0">
              <a:buNone/>
            </a:pP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Préserver la confidentialité</a:t>
            </a:r>
          </a:p>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Contrôle dépendant du contenu et du contenant</a:t>
            </a:r>
          </a:p>
          <a:p>
            <a:pPr marL="0" indent="0">
              <a:buNone/>
            </a:pPr>
            <a:endParaRPr lang="fr-BE" sz="800" dirty="0"/>
          </a:p>
          <a:p>
            <a:pPr marL="0" indent="0">
              <a:buNone/>
            </a:pPr>
            <a:r>
              <a:rPr lang="fr-BE" sz="2000" b="1" dirty="0" smtClean="0">
                <a:latin typeface="Courier New" panose="02070309020205020404" pitchFamily="49" charset="0"/>
                <a:cs typeface="Courier New" panose="02070309020205020404" pitchFamily="49" charset="0"/>
              </a:rPr>
              <a:t>CREATE_VIEW</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vue_employes</a:t>
            </a:r>
            <a:endParaRPr lang="fr-BE" sz="2000" dirty="0" smtClean="0">
              <a:latin typeface="Courier New" panose="02070309020205020404" pitchFamily="49" charset="0"/>
              <a:cs typeface="Courier New" panose="02070309020205020404" pitchFamily="49" charset="0"/>
            </a:endParaRPr>
          </a:p>
          <a:p>
            <a:pPr marL="0" indent="0">
              <a:buNone/>
            </a:pPr>
            <a:r>
              <a:rPr lang="fr-BE" sz="2000" b="1" dirty="0" smtClean="0">
                <a:latin typeface="Courier New" panose="02070309020205020404" pitchFamily="49" charset="0"/>
                <a:cs typeface="Courier New" panose="02070309020205020404" pitchFamily="49" charset="0"/>
              </a:rPr>
              <a:t>AS SELECT </a:t>
            </a:r>
            <a:r>
              <a:rPr lang="fr-BE" sz="2000" dirty="0" smtClean="0">
                <a:latin typeface="Courier New" panose="02070309020205020404" pitchFamily="49" charset="0"/>
                <a:cs typeface="Courier New" panose="02070309020205020404" pitchFamily="49" charset="0"/>
              </a:rPr>
              <a:t>*</a:t>
            </a:r>
          </a:p>
          <a:p>
            <a:pPr marL="0" indent="0">
              <a:buNone/>
            </a:pP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FROM</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employes_riches</a:t>
            </a:r>
            <a:endParaRPr lang="fr-BE" sz="2000" dirty="0" smtClean="0">
              <a:latin typeface="Courier New" panose="02070309020205020404" pitchFamily="49" charset="0"/>
              <a:cs typeface="Courier New" panose="02070309020205020404" pitchFamily="49" charset="0"/>
            </a:endParaRPr>
          </a:p>
          <a:p>
            <a:pPr marL="0" indent="0">
              <a:buNone/>
            </a:pPr>
            <a:r>
              <a:rPr lang="fr-BE" sz="2000" dirty="0">
                <a:latin typeface="Courier New" panose="02070309020205020404" pitchFamily="49" charset="0"/>
                <a:cs typeface="Courier New" panose="02070309020205020404" pitchFamily="49" charset="0"/>
              </a:rPr>
              <a:t> </a:t>
            </a: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UNION </a:t>
            </a:r>
          </a:p>
          <a:p>
            <a:pPr marL="0" indent="0">
              <a:buNone/>
            </a:pPr>
            <a:r>
              <a:rPr lang="fr-BE" sz="2000" b="1" dirty="0" smtClean="0">
                <a:latin typeface="Courier New" panose="02070309020205020404" pitchFamily="49" charset="0"/>
                <a:cs typeface="Courier New" panose="02070309020205020404" pitchFamily="49" charset="0"/>
              </a:rPr>
              <a:t>   SELECT </a:t>
            </a:r>
            <a:r>
              <a:rPr lang="fr-BE" sz="2000" dirty="0">
                <a:latin typeface="Courier New" panose="02070309020205020404" pitchFamily="49" charset="0"/>
                <a:cs typeface="Courier New" panose="02070309020205020404" pitchFamily="49" charset="0"/>
              </a:rPr>
              <a:t>*</a:t>
            </a:r>
          </a:p>
          <a:p>
            <a:pPr marL="0" indent="0">
              <a:buNone/>
            </a:pPr>
            <a:r>
              <a:rPr lang="fr-BE" sz="2000" dirty="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FROM</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employes_pauvres</a:t>
            </a:r>
            <a:r>
              <a:rPr lang="fr-BE" sz="2000" dirty="0" smtClean="0">
                <a:latin typeface="Courier New" panose="02070309020205020404" pitchFamily="49" charset="0"/>
                <a:cs typeface="Courier New" panose="02070309020205020404" pitchFamily="49" charset="0"/>
              </a:rPr>
              <a:t>;</a:t>
            </a:r>
          </a:p>
          <a:p>
            <a:pPr marL="0" indent="0">
              <a:buNone/>
            </a:pPr>
            <a:endParaRPr lang="fr-BE" sz="2000" dirty="0">
              <a:latin typeface="Courier New" panose="02070309020205020404" pitchFamily="49" charset="0"/>
              <a:cs typeface="Courier New" panose="02070309020205020404" pitchFamily="49" charset="0"/>
            </a:endParaRPr>
          </a:p>
          <a:p>
            <a:pPr marL="0" indent="0">
              <a:buNone/>
            </a:pPr>
            <a:r>
              <a:rPr lang="fr-BE" sz="2000" b="1" dirty="0" smtClean="0">
                <a:latin typeface="Courier New" panose="02070309020205020404" pitchFamily="49" charset="0"/>
                <a:cs typeface="Courier New" panose="02070309020205020404" pitchFamily="49" charset="0"/>
              </a:rPr>
              <a:t>GRANT SELECT ON </a:t>
            </a:r>
            <a:r>
              <a:rPr lang="fr-BE" sz="2000" dirty="0" err="1" smtClean="0">
                <a:latin typeface="Courier New" panose="02070309020205020404" pitchFamily="49" charset="0"/>
                <a:cs typeface="Courier New" panose="02070309020205020404" pitchFamily="49" charset="0"/>
              </a:rPr>
              <a:t>vues_employes</a:t>
            </a: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TO</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Panoramix</a:t>
            </a:r>
            <a:r>
              <a:rPr lang="fr-BE" sz="2000" dirty="0" smtClean="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3. Raison d'être des vues</a:t>
            </a:r>
            <a:endParaRPr lang="fr-BE" dirty="0"/>
          </a:p>
        </p:txBody>
      </p:sp>
    </p:spTree>
    <p:extLst>
      <p:ext uri="{BB962C8B-B14F-4D97-AF65-F5344CB8AC3E}">
        <p14:creationId xmlns:p14="http://schemas.microsoft.com/office/powerpoint/2010/main" val="21269409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3. Raison d'être des vues</a:t>
            </a:r>
            <a:endParaRPr lang="fr-BE" sz="3200" dirty="0"/>
          </a:p>
        </p:txBody>
      </p:sp>
      <p:sp>
        <p:nvSpPr>
          <p:cNvPr id="3" name="Espace réservé du contenu 2"/>
          <p:cNvSpPr>
            <a:spLocks noGrp="1"/>
          </p:cNvSpPr>
          <p:nvPr>
            <p:ph idx="1"/>
          </p:nvPr>
        </p:nvSpPr>
        <p:spPr>
          <a:xfrm>
            <a:off x="765543" y="1913860"/>
            <a:ext cx="7899991" cy="4582633"/>
          </a:xfrm>
        </p:spPr>
        <p:txBody>
          <a:bodyPr anchor="t">
            <a:normAutofit/>
          </a:bodyPr>
          <a:lstStyle/>
          <a:p>
            <a:pPr marL="0" indent="0">
              <a:buNone/>
            </a:pP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Préserver la confidentialité</a:t>
            </a:r>
          </a:p>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Contrôle dépendant du contexte</a:t>
            </a:r>
          </a:p>
          <a:p>
            <a:pPr marL="0" indent="0">
              <a:buNone/>
            </a:pPr>
            <a:endParaRPr lang="fr-BE" sz="1000" dirty="0" smtClean="0"/>
          </a:p>
          <a:p>
            <a:pPr marL="0" indent="0">
              <a:buNone/>
            </a:pPr>
            <a:r>
              <a:rPr lang="fr-BE" dirty="0" smtClean="0"/>
              <a:t>Les utilisateurs Astérix,  </a:t>
            </a:r>
            <a:r>
              <a:rPr lang="fr-BE" dirty="0" err="1" smtClean="0"/>
              <a:t>Panoramix</a:t>
            </a:r>
            <a:r>
              <a:rPr lang="fr-BE" dirty="0" smtClean="0"/>
              <a:t> et </a:t>
            </a:r>
            <a:r>
              <a:rPr lang="fr-BE" dirty="0" err="1" smtClean="0"/>
              <a:t>Abraracourcix</a:t>
            </a:r>
            <a:r>
              <a:rPr lang="fr-BE" dirty="0" smtClean="0"/>
              <a:t> sont responsables d'un service. Ils peuvent consulter toutes les informations des employés de leur service.</a:t>
            </a:r>
          </a:p>
          <a:p>
            <a:pPr marL="0" indent="0">
              <a:buNone/>
            </a:pPr>
            <a:endParaRPr lang="fr-BE" sz="900" dirty="0" smtClean="0"/>
          </a:p>
          <a:p>
            <a:pPr marL="0" indent="0">
              <a:buNone/>
            </a:pPr>
            <a:r>
              <a:rPr lang="fr-BE" dirty="0" smtClean="0"/>
              <a:t>On suppose qu'il existe une relation </a:t>
            </a:r>
          </a:p>
          <a:p>
            <a:pPr marL="0" indent="0">
              <a:buNone/>
            </a:pPr>
            <a:r>
              <a:rPr lang="fr-BE" dirty="0"/>
              <a:t> </a:t>
            </a:r>
            <a:r>
              <a:rPr lang="fr-BE" dirty="0" smtClean="0"/>
              <a:t>       SERVICES (</a:t>
            </a:r>
            <a:r>
              <a:rPr lang="fr-BE" b="1" u="sng" dirty="0" err="1" smtClean="0"/>
              <a:t>num_service</a:t>
            </a:r>
            <a:r>
              <a:rPr lang="fr-BE" dirty="0" smtClean="0"/>
              <a:t>, #</a:t>
            </a:r>
            <a:r>
              <a:rPr lang="fr-BE" dirty="0" err="1" smtClean="0"/>
              <a:t>num_chef</a:t>
            </a:r>
            <a:r>
              <a:rPr lang="fr-BE" dirty="0" smtClean="0"/>
              <a:t>)</a:t>
            </a:r>
          </a:p>
          <a:p>
            <a:pPr marL="0" indent="0">
              <a:buNone/>
            </a:pPr>
            <a:endParaRPr lang="fr-BE" sz="900" dirty="0" smtClean="0"/>
          </a:p>
          <a:p>
            <a:pPr marL="0" indent="0">
              <a:buNone/>
            </a:pPr>
            <a:r>
              <a:rPr lang="fr-BE" dirty="0" smtClean="0"/>
              <a:t>La vue de sécurité va être construite avec une jointure.</a:t>
            </a:r>
            <a:endParaRPr lang="fr-BE" dirty="0"/>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3. Raison d'être des vues</a:t>
            </a:r>
            <a:endParaRPr lang="fr-BE" dirty="0"/>
          </a:p>
        </p:txBody>
      </p:sp>
    </p:spTree>
    <p:extLst>
      <p:ext uri="{BB962C8B-B14F-4D97-AF65-F5344CB8AC3E}">
        <p14:creationId xmlns:p14="http://schemas.microsoft.com/office/powerpoint/2010/main" val="34431000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3. Raison d'être des vues</a:t>
            </a:r>
            <a:endParaRPr lang="fr-BE" sz="3200" dirty="0"/>
          </a:p>
        </p:txBody>
      </p:sp>
      <p:sp>
        <p:nvSpPr>
          <p:cNvPr id="3" name="Espace réservé du contenu 2"/>
          <p:cNvSpPr>
            <a:spLocks noGrp="1"/>
          </p:cNvSpPr>
          <p:nvPr>
            <p:ph idx="1"/>
          </p:nvPr>
        </p:nvSpPr>
        <p:spPr>
          <a:xfrm>
            <a:off x="765543" y="1913860"/>
            <a:ext cx="7899991" cy="4582633"/>
          </a:xfrm>
        </p:spPr>
        <p:txBody>
          <a:bodyPr anchor="t">
            <a:normAutofit fontScale="92500" lnSpcReduction="10000"/>
          </a:bodyPr>
          <a:lstStyle/>
          <a:p>
            <a:pPr marL="0" indent="0">
              <a:buNone/>
            </a:pPr>
            <a:r>
              <a:rPr lang="fr-BE" sz="2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Préserver la confidentialité</a:t>
            </a:r>
          </a:p>
          <a:p>
            <a:pPr marL="0" indent="0">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fr-BE" sz="2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Contrôle dépendant du contexte</a:t>
            </a:r>
          </a:p>
          <a:p>
            <a:pPr marL="0" indent="0">
              <a:buNone/>
            </a:pPr>
            <a:endParaRPr lang="fr-BE" sz="1000" dirty="0" smtClean="0"/>
          </a:p>
          <a:p>
            <a:pPr marL="0" indent="0">
              <a:buNone/>
            </a:pPr>
            <a:r>
              <a:rPr lang="fr-BE" sz="2000" b="1" dirty="0" smtClean="0">
                <a:latin typeface="Courier New" panose="02070309020205020404" pitchFamily="49" charset="0"/>
                <a:cs typeface="Courier New" panose="02070309020205020404" pitchFamily="49" charset="0"/>
              </a:rPr>
              <a:t>CREATE_VIEW</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info_par_service</a:t>
            </a:r>
            <a:endParaRPr lang="fr-BE" sz="2000" dirty="0" smtClean="0">
              <a:latin typeface="Courier New" panose="02070309020205020404" pitchFamily="49" charset="0"/>
              <a:cs typeface="Courier New" panose="02070309020205020404" pitchFamily="49" charset="0"/>
            </a:endParaRPr>
          </a:p>
          <a:p>
            <a:pPr marL="0" indent="0">
              <a:buNone/>
            </a:pPr>
            <a:r>
              <a:rPr lang="fr-BE" sz="2000" b="1" dirty="0" smtClean="0">
                <a:latin typeface="Courier New" panose="02070309020205020404" pitchFamily="49" charset="0"/>
                <a:cs typeface="Courier New" panose="02070309020205020404" pitchFamily="49" charset="0"/>
              </a:rPr>
              <a:t>AS SELECT </a:t>
            </a:r>
            <a:r>
              <a:rPr lang="fr-BE" sz="2000" dirty="0" smtClean="0">
                <a:latin typeface="Courier New" panose="02070309020205020404" pitchFamily="49" charset="0"/>
                <a:cs typeface="Courier New" panose="02070309020205020404" pitchFamily="49" charset="0"/>
              </a:rPr>
              <a:t>employes.*</a:t>
            </a:r>
          </a:p>
          <a:p>
            <a:pPr marL="0" indent="0">
              <a:buNone/>
            </a:pP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FROM</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employes</a:t>
            </a:r>
            <a:r>
              <a:rPr lang="fr-BE" sz="2000" dirty="0" smtClean="0">
                <a:latin typeface="Courier New" panose="02070309020205020404" pitchFamily="49" charset="0"/>
                <a:cs typeface="Courier New" panose="02070309020205020404" pitchFamily="49" charset="0"/>
              </a:rPr>
              <a:t> e, services s</a:t>
            </a:r>
          </a:p>
          <a:p>
            <a:pPr marL="0" indent="0">
              <a:buNone/>
            </a:pPr>
            <a:r>
              <a:rPr lang="fr-BE" sz="2000" dirty="0">
                <a:latin typeface="Courier New" panose="02070309020205020404" pitchFamily="49" charset="0"/>
                <a:cs typeface="Courier New" panose="02070309020205020404" pitchFamily="49" charset="0"/>
              </a:rPr>
              <a:t> </a:t>
            </a: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WHERE </a:t>
            </a:r>
            <a:r>
              <a:rPr lang="fr-BE" sz="2000" dirty="0" err="1" smtClean="0">
                <a:latin typeface="Courier New" panose="02070309020205020404" pitchFamily="49" charset="0"/>
                <a:cs typeface="Courier New" panose="02070309020205020404" pitchFamily="49" charset="0"/>
              </a:rPr>
              <a:t>e.num_service</a:t>
            </a:r>
            <a:r>
              <a:rPr lang="fr-BE" sz="2000" dirty="0" smtClean="0">
                <a:latin typeface="Courier New" panose="02070309020205020404" pitchFamily="49" charset="0"/>
                <a:cs typeface="Courier New" panose="02070309020205020404" pitchFamily="49" charset="0"/>
              </a:rPr>
              <a:t> = </a:t>
            </a:r>
            <a:r>
              <a:rPr lang="fr-BE" sz="2000" dirty="0" err="1" smtClean="0">
                <a:latin typeface="Courier New" panose="02070309020205020404" pitchFamily="49" charset="0"/>
                <a:cs typeface="Courier New" panose="02070309020205020404" pitchFamily="49" charset="0"/>
              </a:rPr>
              <a:t>s.num_service</a:t>
            </a:r>
            <a:endParaRPr lang="fr-BE" sz="2000" dirty="0" smtClean="0">
              <a:latin typeface="Courier New" panose="02070309020205020404" pitchFamily="49" charset="0"/>
              <a:cs typeface="Courier New" panose="02070309020205020404" pitchFamily="49" charset="0"/>
            </a:endParaRPr>
          </a:p>
          <a:p>
            <a:pPr marL="0" indent="0">
              <a:buNone/>
            </a:pPr>
            <a:r>
              <a:rPr lang="fr-BE" sz="2000" b="1" dirty="0" smtClean="0">
                <a:latin typeface="Courier New" panose="02070309020205020404" pitchFamily="49" charset="0"/>
                <a:cs typeface="Courier New" panose="02070309020205020404" pitchFamily="49" charset="0"/>
              </a:rPr>
              <a:t>     AND </a:t>
            </a:r>
            <a:r>
              <a:rPr lang="fr-BE" sz="2000" dirty="0" err="1" smtClean="0">
                <a:latin typeface="Courier New" panose="02070309020205020404" pitchFamily="49" charset="0"/>
                <a:cs typeface="Courier New" panose="02070309020205020404" pitchFamily="49" charset="0"/>
              </a:rPr>
              <a:t>s.num_chef</a:t>
            </a:r>
            <a:r>
              <a:rPr lang="fr-BE" sz="2000" dirty="0" smtClean="0">
                <a:latin typeface="Courier New" panose="02070309020205020404" pitchFamily="49" charset="0"/>
                <a:cs typeface="Courier New" panose="02070309020205020404" pitchFamily="49" charset="0"/>
              </a:rPr>
              <a:t> =</a:t>
            </a:r>
            <a:endParaRPr lang="fr-BE" sz="2000" dirty="0">
              <a:latin typeface="Courier New" panose="02070309020205020404" pitchFamily="49" charset="0"/>
              <a:cs typeface="Courier New" panose="02070309020205020404" pitchFamily="49" charset="0"/>
            </a:endParaRPr>
          </a:p>
          <a:p>
            <a:pPr marL="781812" lvl="3" indent="0">
              <a:buNone/>
            </a:pPr>
            <a:r>
              <a:rPr lang="fr-BE" sz="1400" dirty="0">
                <a:latin typeface="Courier New" panose="02070309020205020404" pitchFamily="49" charset="0"/>
                <a:cs typeface="Courier New" panose="02070309020205020404" pitchFamily="49" charset="0"/>
              </a:rPr>
              <a:t>   </a:t>
            </a:r>
            <a:r>
              <a:rPr lang="fr-BE" sz="1400" dirty="0" smtClean="0">
                <a:latin typeface="Courier New" panose="02070309020205020404" pitchFamily="49" charset="0"/>
                <a:cs typeface="Courier New" panose="02070309020205020404" pitchFamily="49" charset="0"/>
              </a:rPr>
              <a:t>    </a:t>
            </a:r>
            <a:r>
              <a:rPr lang="fr-BE" sz="2000" dirty="0" smtClean="0">
                <a:latin typeface="Courier New" panose="02070309020205020404" pitchFamily="49" charset="0"/>
                <a:cs typeface="Courier New" panose="02070309020205020404" pitchFamily="49" charset="0"/>
              </a:rPr>
              <a:t>(</a:t>
            </a:r>
            <a:r>
              <a:rPr lang="fr-BE" sz="2000" b="1" dirty="0" smtClean="0">
                <a:latin typeface="Courier New" panose="02070309020205020404" pitchFamily="49" charset="0"/>
                <a:cs typeface="Courier New" panose="02070309020205020404" pitchFamily="49" charset="0"/>
              </a:rPr>
              <a:t>SELECT </a:t>
            </a:r>
            <a:r>
              <a:rPr lang="fr-BE" sz="2000" dirty="0" err="1" smtClean="0">
                <a:latin typeface="Courier New" panose="02070309020205020404" pitchFamily="49" charset="0"/>
                <a:cs typeface="Courier New" panose="02070309020205020404" pitchFamily="49" charset="0"/>
              </a:rPr>
              <a:t>numero</a:t>
            </a:r>
            <a:endParaRPr lang="fr-BE" sz="2000" dirty="0" smtClean="0">
              <a:latin typeface="Courier New" panose="02070309020205020404" pitchFamily="49" charset="0"/>
              <a:cs typeface="Courier New" panose="02070309020205020404" pitchFamily="49" charset="0"/>
            </a:endParaRPr>
          </a:p>
          <a:p>
            <a:pPr marL="781812" lvl="3" indent="0">
              <a:buNone/>
            </a:pP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FROM</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employes</a:t>
            </a:r>
            <a:endParaRPr lang="fr-BE" sz="2000" dirty="0" smtClean="0">
              <a:latin typeface="Courier New" panose="02070309020205020404" pitchFamily="49" charset="0"/>
              <a:cs typeface="Courier New" panose="02070309020205020404" pitchFamily="49" charset="0"/>
            </a:endParaRPr>
          </a:p>
          <a:p>
            <a:pPr marL="781812" lvl="3" indent="0">
              <a:buNone/>
            </a:pP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WHERE</a:t>
            </a:r>
            <a:r>
              <a:rPr lang="fr-BE" sz="2000" dirty="0" smtClean="0">
                <a:latin typeface="Courier New" panose="02070309020205020404" pitchFamily="49" charset="0"/>
                <a:cs typeface="Courier New" panose="02070309020205020404" pitchFamily="49" charset="0"/>
              </a:rPr>
              <a:t> </a:t>
            </a:r>
            <a:r>
              <a:rPr lang="fr-BE" sz="2100" dirty="0" err="1" smtClean="0">
                <a:latin typeface="Courier New" panose="02070309020205020404" pitchFamily="49" charset="0"/>
                <a:cs typeface="Courier New" panose="02070309020205020404" pitchFamily="49" charset="0"/>
              </a:rPr>
              <a:t>upper</a:t>
            </a:r>
            <a:r>
              <a:rPr lang="fr-BE" sz="2100" dirty="0" smtClean="0">
                <a:latin typeface="Courier New" panose="02070309020205020404" pitchFamily="49" charset="0"/>
                <a:cs typeface="Courier New" panose="02070309020205020404" pitchFamily="49" charset="0"/>
              </a:rPr>
              <a:t>(nom) = </a:t>
            </a:r>
            <a:r>
              <a:rPr lang="fr-BE" sz="2100" dirty="0" err="1" smtClean="0">
                <a:latin typeface="Courier New" panose="02070309020205020404" pitchFamily="49" charset="0"/>
                <a:cs typeface="Courier New" panose="02070309020205020404" pitchFamily="49" charset="0"/>
              </a:rPr>
              <a:t>upper</a:t>
            </a:r>
            <a:r>
              <a:rPr lang="fr-BE" sz="2100" dirty="0" smtClean="0">
                <a:latin typeface="Courier New" panose="02070309020205020404" pitchFamily="49" charset="0"/>
                <a:cs typeface="Courier New" panose="02070309020205020404" pitchFamily="49" charset="0"/>
              </a:rPr>
              <a:t>(USER));</a:t>
            </a:r>
          </a:p>
          <a:p>
            <a:pPr marL="0" indent="0">
              <a:buNone/>
            </a:pPr>
            <a:endParaRPr lang="fr-BE" sz="900" dirty="0">
              <a:latin typeface="Courier New" panose="02070309020205020404" pitchFamily="49" charset="0"/>
              <a:cs typeface="Courier New" panose="02070309020205020404" pitchFamily="49" charset="0"/>
            </a:endParaRPr>
          </a:p>
          <a:p>
            <a:pPr marL="0" indent="0">
              <a:buNone/>
            </a:pPr>
            <a:r>
              <a:rPr lang="fr-BE" sz="2000" b="1" dirty="0" smtClean="0">
                <a:latin typeface="Courier New" panose="02070309020205020404" pitchFamily="49" charset="0"/>
                <a:cs typeface="Courier New" panose="02070309020205020404" pitchFamily="49" charset="0"/>
              </a:rPr>
              <a:t>GRANT SELECT ON </a:t>
            </a:r>
            <a:r>
              <a:rPr lang="fr-BE" sz="2000" dirty="0" err="1" smtClean="0">
                <a:latin typeface="Courier New" panose="02070309020205020404" pitchFamily="49" charset="0"/>
                <a:cs typeface="Courier New" panose="02070309020205020404" pitchFamily="49" charset="0"/>
              </a:rPr>
              <a:t>info_par_service</a:t>
            </a:r>
            <a:r>
              <a:rPr lang="fr-BE" sz="2000" dirty="0" smtClean="0">
                <a:latin typeface="Courier New" panose="02070309020205020404" pitchFamily="49" charset="0"/>
                <a:cs typeface="Courier New" panose="02070309020205020404" pitchFamily="49" charset="0"/>
              </a:rPr>
              <a:t> </a:t>
            </a:r>
          </a:p>
          <a:p>
            <a:pPr marL="0" indent="0">
              <a:buNone/>
            </a:pPr>
            <a:r>
              <a:rPr lang="fr-BE" sz="2000" b="1" dirty="0" smtClean="0">
                <a:latin typeface="Courier New" panose="02070309020205020404" pitchFamily="49" charset="0"/>
                <a:cs typeface="Courier New" panose="02070309020205020404" pitchFamily="49" charset="0"/>
              </a:rPr>
              <a:t>TO</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Asterix</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Panoramix</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Abraracourcix</a:t>
            </a:r>
            <a:r>
              <a:rPr lang="fr-BE" sz="2000" dirty="0" smtClean="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3. Raison d'être des vues</a:t>
            </a:r>
            <a:endParaRPr lang="fr-BE" dirty="0"/>
          </a:p>
        </p:txBody>
      </p:sp>
    </p:spTree>
    <p:extLst>
      <p:ext uri="{BB962C8B-B14F-4D97-AF65-F5344CB8AC3E}">
        <p14:creationId xmlns:p14="http://schemas.microsoft.com/office/powerpoint/2010/main" val="9982535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3. Raison d'être des vues</a:t>
            </a:r>
            <a:endParaRPr lang="fr-BE" sz="3200" dirty="0"/>
          </a:p>
        </p:txBody>
      </p:sp>
      <p:sp>
        <p:nvSpPr>
          <p:cNvPr id="3" name="Espace réservé du contenu 2"/>
          <p:cNvSpPr>
            <a:spLocks noGrp="1"/>
          </p:cNvSpPr>
          <p:nvPr>
            <p:ph idx="1"/>
          </p:nvPr>
        </p:nvSpPr>
        <p:spPr>
          <a:xfrm>
            <a:off x="765543" y="1913860"/>
            <a:ext cx="7899991" cy="4582633"/>
          </a:xfrm>
        </p:spPr>
        <p:txBody>
          <a:bodyPr anchor="t">
            <a:normAutofit/>
          </a:bodyPr>
          <a:lstStyle/>
          <a:p>
            <a:pPr marL="0" indent="0">
              <a:buNone/>
            </a:pPr>
            <a:r>
              <a:rPr lang="fr-BE" sz="2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Préserver la confidentialité</a:t>
            </a:r>
          </a:p>
          <a:p>
            <a:pPr marL="0" indent="0">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fr-BE" sz="2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Contrôle dépendant du contexte et du contenu</a:t>
            </a:r>
          </a:p>
          <a:p>
            <a:pPr marL="0" indent="0">
              <a:buNone/>
            </a:pPr>
            <a:endParaRPr lang="fr-BE" sz="1000" dirty="0" smtClean="0"/>
          </a:p>
          <a:p>
            <a:pPr marL="0" indent="0">
              <a:buNone/>
            </a:pPr>
            <a:r>
              <a:rPr lang="fr-BE" dirty="0" smtClean="0">
                <a:cs typeface="Courier New" panose="02070309020205020404" pitchFamily="49" charset="0"/>
              </a:rPr>
              <a:t>Dans une base de données Ecole, on souhaite que chaque élève puisse consulter sa moyenne sans pour autant connaître le détail des différentes cotes.</a:t>
            </a:r>
          </a:p>
          <a:p>
            <a:pPr marL="0" indent="0">
              <a:buNone/>
            </a:pPr>
            <a:endParaRPr lang="fr-BE" dirty="0">
              <a:cs typeface="Courier New" panose="02070309020205020404" pitchFamily="49" charset="0"/>
            </a:endParaRPr>
          </a:p>
          <a:p>
            <a:pPr marL="0" indent="0">
              <a:buNone/>
            </a:pPr>
            <a:r>
              <a:rPr lang="fr-BE" dirty="0" smtClean="0">
                <a:cs typeface="Courier New" panose="02070309020205020404" pitchFamily="49" charset="0"/>
              </a:rPr>
              <a:t> </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3. Raison d'être des vues</a:t>
            </a:r>
            <a:endParaRPr lang="fr-BE" dirty="0"/>
          </a:p>
        </p:txBody>
      </p:sp>
    </p:spTree>
    <p:extLst>
      <p:ext uri="{BB962C8B-B14F-4D97-AF65-F5344CB8AC3E}">
        <p14:creationId xmlns:p14="http://schemas.microsoft.com/office/powerpoint/2010/main" val="23628751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3. Raison d'être des vues</a:t>
            </a:r>
            <a:endParaRPr lang="fr-BE" sz="3200" dirty="0"/>
          </a:p>
        </p:txBody>
      </p:sp>
      <p:sp>
        <p:nvSpPr>
          <p:cNvPr id="3" name="Espace réservé du contenu 2"/>
          <p:cNvSpPr>
            <a:spLocks noGrp="1"/>
          </p:cNvSpPr>
          <p:nvPr>
            <p:ph idx="1"/>
          </p:nvPr>
        </p:nvSpPr>
        <p:spPr>
          <a:xfrm>
            <a:off x="765543" y="1913860"/>
            <a:ext cx="7899991" cy="4582633"/>
          </a:xfrm>
        </p:spPr>
        <p:txBody>
          <a:bodyPr anchor="t">
            <a:normAutofit fontScale="92500" lnSpcReduction="10000"/>
          </a:bodyPr>
          <a:lstStyle/>
          <a:p>
            <a:pPr marL="0" indent="0">
              <a:buNone/>
            </a:pPr>
            <a:r>
              <a:rPr lang="fr-BE" sz="2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Préserver la confidentialité</a:t>
            </a:r>
          </a:p>
          <a:p>
            <a:pPr marL="0" indent="0">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fr-BE" sz="2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Contrôle dépendant du contexte et du contenu</a:t>
            </a:r>
          </a:p>
          <a:p>
            <a:pPr marL="0" indent="0">
              <a:buNone/>
            </a:pPr>
            <a:endParaRPr lang="fr-BE" sz="1000" dirty="0" smtClean="0"/>
          </a:p>
          <a:p>
            <a:pPr marL="0" indent="0">
              <a:buNone/>
            </a:pPr>
            <a:endParaRPr lang="fr-BE" sz="1000" dirty="0"/>
          </a:p>
          <a:p>
            <a:pPr marL="0" indent="0">
              <a:buNone/>
            </a:pPr>
            <a:r>
              <a:rPr lang="fr-BE" sz="2000" b="1" dirty="0">
                <a:latin typeface="Courier New" panose="02070309020205020404" pitchFamily="49" charset="0"/>
                <a:cs typeface="Courier New" panose="02070309020205020404" pitchFamily="49" charset="0"/>
              </a:rPr>
              <a:t>CREATE_VIEW</a:t>
            </a:r>
            <a:r>
              <a:rPr lang="fr-BE" sz="2000" dirty="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moyenne_par_eleve</a:t>
            </a:r>
            <a:r>
              <a:rPr lang="fr-BE" sz="2000" dirty="0" smtClean="0">
                <a:latin typeface="Courier New" panose="02070309020205020404" pitchFamily="49" charset="0"/>
                <a:cs typeface="Courier New" panose="02070309020205020404" pitchFamily="49" charset="0"/>
              </a:rPr>
              <a:t> (nom, moyenne)</a:t>
            </a:r>
            <a:endParaRPr lang="fr-BE" sz="2000"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AS SELECT </a:t>
            </a:r>
            <a:r>
              <a:rPr lang="fr-BE" sz="2000" dirty="0" err="1" smtClean="0">
                <a:latin typeface="Courier New" panose="02070309020205020404" pitchFamily="49" charset="0"/>
                <a:cs typeface="Courier New" panose="02070309020205020404" pitchFamily="49" charset="0"/>
              </a:rPr>
              <a:t>e.nom</a:t>
            </a:r>
            <a:r>
              <a:rPr lang="fr-BE" sz="2000" smtClean="0">
                <a:latin typeface="Courier New" panose="02070309020205020404" pitchFamily="49" charset="0"/>
                <a:cs typeface="Courier New" panose="02070309020205020404" pitchFamily="49" charset="0"/>
              </a:rPr>
              <a:t>, AVG </a:t>
            </a:r>
            <a:r>
              <a:rPr lang="fr-BE" sz="2000" dirty="0" smtClean="0">
                <a:latin typeface="Courier New" panose="02070309020205020404" pitchFamily="49" charset="0"/>
                <a:cs typeface="Courier New" panose="02070309020205020404" pitchFamily="49" charset="0"/>
              </a:rPr>
              <a:t>(points)</a:t>
            </a:r>
            <a:endParaRPr lang="fr-BE" sz="2000" dirty="0">
              <a:latin typeface="Courier New" panose="02070309020205020404" pitchFamily="49" charset="0"/>
              <a:cs typeface="Courier New" panose="02070309020205020404" pitchFamily="49" charset="0"/>
            </a:endParaRPr>
          </a:p>
          <a:p>
            <a:pPr marL="0" indent="0">
              <a:buNone/>
            </a:pPr>
            <a:r>
              <a:rPr lang="fr-BE" sz="2000"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FROM</a:t>
            </a:r>
            <a:r>
              <a:rPr lang="fr-BE" sz="2000" dirty="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eleves</a:t>
            </a:r>
            <a:r>
              <a:rPr lang="fr-BE" sz="2000" dirty="0" smtClean="0">
                <a:latin typeface="Courier New" panose="02070309020205020404" pitchFamily="49" charset="0"/>
                <a:cs typeface="Courier New" panose="02070309020205020404" pitchFamily="49" charset="0"/>
              </a:rPr>
              <a:t> e, </a:t>
            </a:r>
            <a:r>
              <a:rPr lang="fr-BE" sz="2000" dirty="0" err="1" smtClean="0">
                <a:latin typeface="Courier New" panose="02070309020205020404" pitchFamily="49" charset="0"/>
                <a:cs typeface="Courier New" panose="02070309020205020404" pitchFamily="49" charset="0"/>
              </a:rPr>
              <a:t>resultats</a:t>
            </a:r>
            <a:r>
              <a:rPr lang="fr-BE" sz="2000" dirty="0" smtClean="0">
                <a:latin typeface="Courier New" panose="02070309020205020404" pitchFamily="49" charset="0"/>
                <a:cs typeface="Courier New" panose="02070309020205020404" pitchFamily="49" charset="0"/>
              </a:rPr>
              <a:t> r</a:t>
            </a:r>
            <a:endParaRPr lang="fr-BE" sz="2000" dirty="0">
              <a:latin typeface="Courier New" panose="02070309020205020404" pitchFamily="49" charset="0"/>
              <a:cs typeface="Courier New" panose="02070309020205020404" pitchFamily="49" charset="0"/>
            </a:endParaRPr>
          </a:p>
          <a:p>
            <a:pPr marL="0" indent="0">
              <a:buNone/>
            </a:pPr>
            <a:r>
              <a:rPr lang="fr-BE" sz="2000"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WHERE </a:t>
            </a:r>
            <a:r>
              <a:rPr lang="fr-BE" sz="2000" dirty="0" err="1" smtClean="0">
                <a:latin typeface="Courier New" panose="02070309020205020404" pitchFamily="49" charset="0"/>
                <a:cs typeface="Courier New" panose="02070309020205020404" pitchFamily="49" charset="0"/>
              </a:rPr>
              <a:t>e.num_eleve</a:t>
            </a:r>
            <a:r>
              <a:rPr lang="fr-BE" sz="2000" dirty="0" smtClean="0">
                <a:latin typeface="Courier New" panose="02070309020205020404" pitchFamily="49" charset="0"/>
                <a:cs typeface="Courier New" panose="02070309020205020404" pitchFamily="49" charset="0"/>
              </a:rPr>
              <a:t> = </a:t>
            </a:r>
            <a:r>
              <a:rPr lang="fr-BE" sz="2000" dirty="0" err="1" smtClean="0">
                <a:latin typeface="Courier New" panose="02070309020205020404" pitchFamily="49" charset="0"/>
                <a:cs typeface="Courier New" panose="02070309020205020404" pitchFamily="49" charset="0"/>
              </a:rPr>
              <a:t>r.num_eleve</a:t>
            </a:r>
            <a:endParaRPr lang="fr-BE" sz="2000"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GROUP BY </a:t>
            </a:r>
            <a:r>
              <a:rPr lang="fr-BE" sz="2000" dirty="0" err="1" smtClean="0">
                <a:latin typeface="Courier New" panose="02070309020205020404" pitchFamily="49" charset="0"/>
                <a:cs typeface="Courier New" panose="02070309020205020404" pitchFamily="49" charset="0"/>
              </a:rPr>
              <a:t>e.num_eleve</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e.nom</a:t>
            </a:r>
            <a:endParaRPr lang="fr-BE" sz="2000" dirty="0" smtClean="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  HAVING </a:t>
            </a:r>
            <a:r>
              <a:rPr lang="fr-BE" sz="2000" dirty="0" err="1" smtClean="0">
                <a:latin typeface="Courier New" panose="02070309020205020404" pitchFamily="49" charset="0"/>
                <a:cs typeface="Courier New" panose="02070309020205020404" pitchFamily="49" charset="0"/>
              </a:rPr>
              <a:t>upper</a:t>
            </a:r>
            <a:r>
              <a:rPr lang="fr-BE" sz="2000" dirty="0" smtClean="0">
                <a:latin typeface="Courier New" panose="02070309020205020404" pitchFamily="49" charset="0"/>
                <a:cs typeface="Courier New" panose="02070309020205020404" pitchFamily="49" charset="0"/>
              </a:rPr>
              <a:t>(</a:t>
            </a:r>
            <a:r>
              <a:rPr lang="fr-BE" sz="2000" dirty="0" err="1" smtClean="0">
                <a:latin typeface="Courier New" panose="02070309020205020404" pitchFamily="49" charset="0"/>
                <a:cs typeface="Courier New" panose="02070309020205020404" pitchFamily="49" charset="0"/>
              </a:rPr>
              <a:t>e.nom</a:t>
            </a:r>
            <a:r>
              <a:rPr lang="fr-BE" sz="2000" dirty="0" smtClean="0">
                <a:latin typeface="Courier New" panose="02070309020205020404" pitchFamily="49" charset="0"/>
                <a:cs typeface="Courier New" panose="02070309020205020404" pitchFamily="49" charset="0"/>
              </a:rPr>
              <a:t>) = </a:t>
            </a:r>
            <a:r>
              <a:rPr lang="fr-BE" sz="2000" dirty="0" err="1" smtClean="0">
                <a:latin typeface="Courier New" panose="02070309020205020404" pitchFamily="49" charset="0"/>
                <a:cs typeface="Courier New" panose="02070309020205020404" pitchFamily="49" charset="0"/>
              </a:rPr>
              <a:t>upper</a:t>
            </a:r>
            <a:r>
              <a:rPr lang="fr-BE" sz="2000" dirty="0" smtClean="0">
                <a:latin typeface="Courier New" panose="02070309020205020404" pitchFamily="49" charset="0"/>
                <a:cs typeface="Courier New" panose="02070309020205020404" pitchFamily="49" charset="0"/>
              </a:rPr>
              <a:t>(USER)</a:t>
            </a:r>
            <a:r>
              <a:rPr lang="fr-BE" sz="2100" dirty="0" smtClean="0">
                <a:latin typeface="Courier New" panose="02070309020205020404" pitchFamily="49" charset="0"/>
                <a:cs typeface="Courier New" panose="02070309020205020404" pitchFamily="49" charset="0"/>
              </a:rPr>
              <a:t>;</a:t>
            </a:r>
            <a:endParaRPr lang="fr-BE" sz="2100" dirty="0">
              <a:latin typeface="Courier New" panose="02070309020205020404" pitchFamily="49" charset="0"/>
              <a:cs typeface="Courier New" panose="02070309020205020404" pitchFamily="49" charset="0"/>
            </a:endParaRPr>
          </a:p>
          <a:p>
            <a:pPr marL="0" indent="0">
              <a:buNone/>
            </a:pPr>
            <a:endParaRPr lang="fr-BE" sz="900"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GRANT SELECT ON </a:t>
            </a:r>
            <a:r>
              <a:rPr lang="fr-BE" sz="2000" dirty="0" err="1" smtClean="0">
                <a:latin typeface="Courier New" panose="02070309020205020404" pitchFamily="49" charset="0"/>
                <a:cs typeface="Courier New" panose="02070309020205020404" pitchFamily="49" charset="0"/>
              </a:rPr>
              <a:t>moyenne_par_eleve</a:t>
            </a: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TO PUBLIC</a:t>
            </a:r>
            <a:r>
              <a:rPr lang="fr-BE" sz="2000" dirty="0" smtClean="0">
                <a:latin typeface="Courier New" panose="02070309020205020404" pitchFamily="49" charset="0"/>
                <a:cs typeface="Courier New" panose="02070309020205020404" pitchFamily="49" charset="0"/>
              </a:rPr>
              <a:t>; </a:t>
            </a:r>
          </a:p>
          <a:p>
            <a:pPr marL="0" indent="0">
              <a:buNone/>
            </a:pPr>
            <a:endParaRPr lang="fr-BE" sz="1000" dirty="0">
              <a:latin typeface="Courier New" panose="02070309020205020404" pitchFamily="49" charset="0"/>
              <a:cs typeface="Courier New" panose="02070309020205020404" pitchFamily="49" charset="0"/>
            </a:endParaRPr>
          </a:p>
          <a:p>
            <a:pPr marL="0" indent="0">
              <a:buNone/>
            </a:pPr>
            <a:r>
              <a:rPr lang="fr-BE" sz="2000" b="1" dirty="0" smtClean="0">
                <a:latin typeface="Courier New" panose="02070309020205020404" pitchFamily="49" charset="0"/>
                <a:cs typeface="Courier New" panose="02070309020205020404" pitchFamily="49" charset="0"/>
              </a:rPr>
              <a:t>CREATE PUBLIC SYNONYM</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moyenne_par_eleve</a:t>
            </a:r>
            <a:endParaRPr lang="fr-BE" sz="2000" dirty="0" smtClean="0">
              <a:latin typeface="Courier New" panose="02070309020205020404" pitchFamily="49" charset="0"/>
              <a:cs typeface="Courier New" panose="02070309020205020404" pitchFamily="49" charset="0"/>
            </a:endParaRPr>
          </a:p>
          <a:p>
            <a:pPr marL="0" indent="0">
              <a:buNone/>
            </a:pPr>
            <a:r>
              <a:rPr lang="fr-BE" sz="2000" b="1" dirty="0" smtClean="0">
                <a:latin typeface="Courier New" panose="02070309020205020404" pitchFamily="49" charset="0"/>
                <a:cs typeface="Courier New" panose="02070309020205020404" pitchFamily="49" charset="0"/>
              </a:rPr>
              <a:t>FOR</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del.moyenne_par_eleve</a:t>
            </a:r>
            <a:r>
              <a:rPr lang="fr-BE" sz="2000" dirty="0" smtClean="0">
                <a:latin typeface="Courier New" panose="02070309020205020404" pitchFamily="49" charset="0"/>
                <a:cs typeface="Courier New" panose="02070309020205020404" pitchFamily="49" charset="0"/>
              </a:rPr>
              <a:t>;</a:t>
            </a:r>
            <a:endParaRPr lang="fr-BE" dirty="0" smtClean="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3. Raison d'être des vues</a:t>
            </a:r>
            <a:endParaRPr lang="fr-BE" dirty="0"/>
          </a:p>
        </p:txBody>
      </p:sp>
    </p:spTree>
    <p:extLst>
      <p:ext uri="{BB962C8B-B14F-4D97-AF65-F5344CB8AC3E}">
        <p14:creationId xmlns:p14="http://schemas.microsoft.com/office/powerpoint/2010/main" val="24658227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BE" dirty="0" smtClean="0"/>
              <a:t>Chapitre 7. Les vues</a:t>
            </a:r>
            <a:endParaRPr lang="fr-BE"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smtClean="0"/>
              <a:t>Introduction</a:t>
            </a:r>
          </a:p>
          <a:p>
            <a:pPr marL="514350" indent="-514350">
              <a:buFont typeface="+mj-lt"/>
              <a:buAutoNum type="arabicPeriod"/>
            </a:pPr>
            <a:r>
              <a:rPr lang="fr-BE" dirty="0" smtClean="0"/>
              <a:t>Définition des vues</a:t>
            </a:r>
          </a:p>
          <a:p>
            <a:pPr marL="514350" indent="-514350">
              <a:buFont typeface="+mj-lt"/>
              <a:buAutoNum type="arabicPeriod"/>
            </a:pPr>
            <a:r>
              <a:rPr lang="fr-BE" dirty="0" smtClean="0"/>
              <a:t>Raisons d'être des vues</a:t>
            </a:r>
          </a:p>
          <a:p>
            <a:pPr marL="514350" indent="-514350">
              <a:buFont typeface="+mj-lt"/>
              <a:buAutoNum type="arabicPeriod"/>
            </a:pPr>
            <a:r>
              <a:rPr lang="fr-BE" dirty="0" smtClean="0">
                <a:solidFill>
                  <a:schemeClr val="tx1"/>
                </a:solidFill>
              </a:rPr>
              <a:t>Mises à jour au travers des vues</a:t>
            </a:r>
          </a:p>
          <a:p>
            <a:pPr marL="514350" indent="-514350">
              <a:buFont typeface="+mj-lt"/>
              <a:buAutoNum type="arabicPeriod"/>
            </a:pPr>
            <a:r>
              <a:rPr lang="fr-BE" dirty="0" smtClean="0">
                <a:solidFill>
                  <a:schemeClr val="tx1"/>
                </a:solidFill>
              </a:rPr>
              <a:t>Les possibilités d'Oracle</a:t>
            </a:r>
          </a:p>
          <a:p>
            <a:pPr marL="514350" indent="-514350">
              <a:buFont typeface="+mj-lt"/>
              <a:buAutoNum type="arabicPeriod"/>
            </a:pPr>
            <a:r>
              <a:rPr lang="fr-BE" dirty="0" smtClean="0">
                <a:solidFill>
                  <a:schemeClr val="tx1"/>
                </a:solidFill>
              </a:rPr>
              <a:t>Les vues matérialisées d'Oracle</a:t>
            </a:r>
            <a:endParaRPr lang="fr-BE" dirty="0">
              <a:solidFill>
                <a:schemeClr val="tx1"/>
              </a:solidFill>
            </a:endParaRPr>
          </a:p>
        </p:txBody>
      </p:sp>
      <p:sp>
        <p:nvSpPr>
          <p:cNvPr id="5" name="Espace réservé du pied de page 4"/>
          <p:cNvSpPr>
            <a:spLocks noGrp="1"/>
          </p:cNvSpPr>
          <p:nvPr>
            <p:ph type="ftr" sz="quarter" idx="11"/>
          </p:nvPr>
        </p:nvSpPr>
        <p:spPr/>
        <p:txBody>
          <a:bodyPr/>
          <a:lstStyle/>
          <a:p>
            <a:r>
              <a:rPr lang="fr-BE" dirty="0"/>
              <a:t>SGBD – Chapitre 7 : Les vues</a:t>
            </a:r>
          </a:p>
        </p:txBody>
      </p:sp>
    </p:spTree>
    <p:extLst>
      <p:ext uri="{BB962C8B-B14F-4D97-AF65-F5344CB8AC3E}">
        <p14:creationId xmlns:p14="http://schemas.microsoft.com/office/powerpoint/2010/main" val="22659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74A50F"/>
                                      </p:to>
                                    </p:animClr>
                                    <p:animClr clrSpc="rgb" dir="cw">
                                      <p:cBhvr>
                                        <p:cTn id="7" dur="500" fill="hold"/>
                                        <p:tgtEl>
                                          <p:spTgt spid="3">
                                            <p:txEl>
                                              <p:pRg st="3" end="3"/>
                                            </p:txEl>
                                          </p:spTgt>
                                        </p:tgtEl>
                                        <p:attrNameLst>
                                          <p:attrName>fillcolor</p:attrName>
                                        </p:attrNameLst>
                                      </p:cBhvr>
                                      <p:to>
                                        <a:srgbClr val="74A50F"/>
                                      </p:to>
                                    </p:animClr>
                                    <p:set>
                                      <p:cBhvr>
                                        <p:cTn id="8" dur="500" fill="hold"/>
                                        <p:tgtEl>
                                          <p:spTgt spid="3">
                                            <p:txEl>
                                              <p:pRg st="3" end="3"/>
                                            </p:txEl>
                                          </p:spTgt>
                                        </p:tgtEl>
                                        <p:attrNameLst>
                                          <p:attrName>fill.type</p:attrName>
                                        </p:attrNameLst>
                                      </p:cBhvr>
                                      <p:to>
                                        <p:strVal val="solid"/>
                                      </p:to>
                                    </p:set>
                                    <p:set>
                                      <p:cBhvr>
                                        <p:cTn id="9"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4. Mises à jour au travers des vues</a:t>
            </a:r>
            <a:endParaRPr lang="fr-BE" sz="3200" dirty="0"/>
          </a:p>
        </p:txBody>
      </p:sp>
      <p:sp>
        <p:nvSpPr>
          <p:cNvPr id="3" name="Espace réservé du contenu 2"/>
          <p:cNvSpPr>
            <a:spLocks noGrp="1"/>
          </p:cNvSpPr>
          <p:nvPr>
            <p:ph idx="1"/>
          </p:nvPr>
        </p:nvSpPr>
        <p:spPr/>
        <p:txBody>
          <a:bodyPr anchor="ctr">
            <a:normAutofit/>
          </a:bodyPr>
          <a:lstStyle/>
          <a:p>
            <a:pPr marL="0" indent="0">
              <a:buNone/>
            </a:pPr>
            <a:r>
              <a:rPr lang="fr-BE" dirty="0" smtClean="0"/>
              <a:t>Il n'est pas toujours possible, d'effectuer des mises à jour au travers des vues.</a:t>
            </a:r>
          </a:p>
          <a:p>
            <a:pPr marL="0" indent="0">
              <a:buNone/>
            </a:pPr>
            <a:r>
              <a:rPr lang="fr-BE" dirty="0" smtClean="0"/>
              <a:t>Si la vue est telle qu'il existe une correspondance biunivoque entre les lignes de la vue et celle d'une seule table source, les modifications et les suppressions ne posent pas de problèmes et peuvent être propagées.</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4. Mises à jour au travers des vues</a:t>
            </a:r>
            <a:endParaRPr lang="fr-BE" dirty="0"/>
          </a:p>
        </p:txBody>
      </p:sp>
    </p:spTree>
    <p:extLst>
      <p:ext uri="{BB962C8B-B14F-4D97-AF65-F5344CB8AC3E}">
        <p14:creationId xmlns:p14="http://schemas.microsoft.com/office/powerpoint/2010/main" val="5891346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4. Mises à jour au travers des vues</a:t>
            </a:r>
            <a:endParaRPr lang="fr-BE" sz="3200" dirty="0"/>
          </a:p>
        </p:txBody>
      </p:sp>
      <p:sp>
        <p:nvSpPr>
          <p:cNvPr id="3" name="Espace réservé du contenu 2"/>
          <p:cNvSpPr>
            <a:spLocks noGrp="1"/>
          </p:cNvSpPr>
          <p:nvPr>
            <p:ph idx="1"/>
          </p:nvPr>
        </p:nvSpPr>
        <p:spPr/>
        <p:txBody>
          <a:bodyPr anchor="ctr">
            <a:normAutofit fontScale="85000" lnSpcReduction="10000"/>
          </a:bodyPr>
          <a:lstStyle/>
          <a:p>
            <a:pPr marL="0" indent="0">
              <a:buNone/>
            </a:pPr>
            <a:r>
              <a:rPr lang="fr-BE" dirty="0" smtClean="0"/>
              <a:t>SQL2 a défini un ensemble de conditions que doit respecter une vue pour être modifiable :</a:t>
            </a:r>
          </a:p>
          <a:p>
            <a:pPr indent="-342900">
              <a:buFont typeface="Wingdings" panose="05000000000000000000" pitchFamily="2" charset="2"/>
              <a:buChar char="Ø"/>
            </a:pPr>
            <a:r>
              <a:rPr lang="fr-BE" dirty="0" smtClean="0"/>
              <a:t>La définition ne peut contenir les mots réservés : JOIN, UNION, INTERSECT ou EXCEPT (une seule table source)</a:t>
            </a:r>
          </a:p>
          <a:p>
            <a:pPr indent="-342900">
              <a:buFont typeface="Wingdings" panose="05000000000000000000" pitchFamily="2" charset="2"/>
              <a:buChar char="Ø"/>
            </a:pPr>
            <a:r>
              <a:rPr lang="fr-BE" dirty="0" smtClean="0"/>
              <a:t>La clause SELECT ne peut contenir DISTINCT</a:t>
            </a:r>
          </a:p>
          <a:p>
            <a:pPr indent="-342900">
              <a:buFont typeface="Wingdings" panose="05000000000000000000" pitchFamily="2" charset="2"/>
              <a:buChar char="Ø"/>
            </a:pPr>
            <a:r>
              <a:rPr lang="fr-BE" dirty="0" smtClean="0"/>
              <a:t>La clause SELECT ne peut contenir que des références aux colonnes de la table source (pas de SUM, COUNT, …)</a:t>
            </a:r>
          </a:p>
          <a:p>
            <a:pPr indent="-342900">
              <a:buFont typeface="Wingdings" panose="05000000000000000000" pitchFamily="2" charset="2"/>
              <a:buChar char="Ø"/>
            </a:pPr>
            <a:r>
              <a:rPr lang="fr-BE" dirty="0" smtClean="0"/>
              <a:t>La clause FROM contient une seule table ou une vue elle-même modifiable</a:t>
            </a:r>
          </a:p>
          <a:p>
            <a:pPr indent="-342900">
              <a:buFont typeface="Wingdings" panose="05000000000000000000" pitchFamily="2" charset="2"/>
              <a:buChar char="Ø"/>
            </a:pPr>
            <a:r>
              <a:rPr lang="fr-BE" dirty="0" smtClean="0"/>
              <a:t>La clause WHERE ne peut contenir une sous-question dont la clause FROM possède une référence à la table de la requête principale</a:t>
            </a:r>
          </a:p>
          <a:p>
            <a:pPr indent="-342900">
              <a:buFont typeface="Wingdings" panose="05000000000000000000" pitchFamily="2" charset="2"/>
              <a:buChar char="Ø"/>
            </a:pPr>
            <a:r>
              <a:rPr lang="fr-BE" dirty="0" smtClean="0"/>
              <a:t>La vue ne peut contenir de GROUP BY ou HAVING</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4. Mises à jour au travers des vues</a:t>
            </a:r>
            <a:endParaRPr lang="fr-BE" dirty="0"/>
          </a:p>
        </p:txBody>
      </p:sp>
    </p:spTree>
    <p:extLst>
      <p:ext uri="{BB962C8B-B14F-4D97-AF65-F5344CB8AC3E}">
        <p14:creationId xmlns:p14="http://schemas.microsoft.com/office/powerpoint/2010/main" val="2855006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BE" dirty="0" smtClean="0"/>
              <a:t>Chapitre 7. Les vues</a:t>
            </a:r>
            <a:endParaRPr lang="fr-BE"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smtClean="0"/>
              <a:t>Introduction</a:t>
            </a:r>
          </a:p>
          <a:p>
            <a:pPr marL="514350" indent="-514350">
              <a:buFont typeface="+mj-lt"/>
              <a:buAutoNum type="arabicPeriod"/>
            </a:pPr>
            <a:r>
              <a:rPr lang="fr-BE" dirty="0" smtClean="0"/>
              <a:t>Définition des vues</a:t>
            </a:r>
          </a:p>
          <a:p>
            <a:pPr marL="514350" indent="-514350">
              <a:buFont typeface="+mj-lt"/>
              <a:buAutoNum type="arabicPeriod"/>
            </a:pPr>
            <a:r>
              <a:rPr lang="fr-BE" dirty="0" smtClean="0"/>
              <a:t>Raisons d'être des vues</a:t>
            </a:r>
          </a:p>
          <a:p>
            <a:pPr marL="514350" indent="-514350">
              <a:buFont typeface="+mj-lt"/>
              <a:buAutoNum type="arabicPeriod"/>
            </a:pPr>
            <a:r>
              <a:rPr lang="fr-BE" dirty="0" smtClean="0">
                <a:solidFill>
                  <a:schemeClr val="tx1"/>
                </a:solidFill>
              </a:rPr>
              <a:t>Mises à jour au travers des vues</a:t>
            </a:r>
          </a:p>
          <a:p>
            <a:pPr marL="514350" indent="-514350">
              <a:buFont typeface="+mj-lt"/>
              <a:buAutoNum type="arabicPeriod"/>
            </a:pPr>
            <a:r>
              <a:rPr lang="fr-BE" dirty="0" smtClean="0">
                <a:solidFill>
                  <a:schemeClr val="tx1"/>
                </a:solidFill>
              </a:rPr>
              <a:t>Les possibilités d'Oracle</a:t>
            </a:r>
          </a:p>
          <a:p>
            <a:pPr marL="514350" indent="-514350">
              <a:buFont typeface="+mj-lt"/>
              <a:buAutoNum type="arabicPeriod"/>
            </a:pPr>
            <a:r>
              <a:rPr lang="fr-BE" dirty="0" smtClean="0">
                <a:solidFill>
                  <a:schemeClr val="tx1"/>
                </a:solidFill>
              </a:rPr>
              <a:t>Les vues matérialisées d'Oracle</a:t>
            </a:r>
            <a:endParaRPr lang="fr-BE" dirty="0">
              <a:solidFill>
                <a:schemeClr val="tx1"/>
              </a:solidFill>
            </a:endParaRPr>
          </a:p>
        </p:txBody>
      </p:sp>
      <p:sp>
        <p:nvSpPr>
          <p:cNvPr id="5" name="Espace réservé du pied de page 4"/>
          <p:cNvSpPr>
            <a:spLocks noGrp="1"/>
          </p:cNvSpPr>
          <p:nvPr>
            <p:ph type="ftr" sz="quarter" idx="11"/>
          </p:nvPr>
        </p:nvSpPr>
        <p:spPr/>
        <p:txBody>
          <a:bodyPr/>
          <a:lstStyle/>
          <a:p>
            <a:r>
              <a:rPr lang="fr-BE" dirty="0" smtClean="0"/>
              <a:t>SGBD – Chapitre 7 : Les vues</a:t>
            </a:r>
            <a:endParaRPr lang="fr-BE" dirty="0"/>
          </a:p>
        </p:txBody>
      </p:sp>
    </p:spTree>
    <p:extLst>
      <p:ext uri="{BB962C8B-B14F-4D97-AF65-F5344CB8AC3E}">
        <p14:creationId xmlns:p14="http://schemas.microsoft.com/office/powerpoint/2010/main" val="25537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74A50F"/>
                                      </p:to>
                                    </p:animClr>
                                    <p:animClr clrSpc="rgb" dir="cw">
                                      <p:cBhvr>
                                        <p:cTn id="7" dur="500" fill="hold"/>
                                        <p:tgtEl>
                                          <p:spTgt spid="3">
                                            <p:txEl>
                                              <p:pRg st="0" end="0"/>
                                            </p:txEl>
                                          </p:spTgt>
                                        </p:tgtEl>
                                        <p:attrNameLst>
                                          <p:attrName>fillcolor</p:attrName>
                                        </p:attrNameLst>
                                      </p:cBhvr>
                                      <p:to>
                                        <a:srgbClr val="74A50F"/>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4. Mises à jour au travers des vues</a:t>
            </a:r>
            <a:endParaRPr lang="fr-BE" sz="3200" dirty="0"/>
          </a:p>
        </p:txBody>
      </p:sp>
      <p:sp>
        <p:nvSpPr>
          <p:cNvPr id="3" name="Espace réservé du contenu 2"/>
          <p:cNvSpPr>
            <a:spLocks noGrp="1"/>
          </p:cNvSpPr>
          <p:nvPr>
            <p:ph idx="1"/>
          </p:nvPr>
        </p:nvSpPr>
        <p:spPr/>
        <p:txBody>
          <a:bodyPr anchor="ctr">
            <a:normAutofit/>
          </a:bodyPr>
          <a:lstStyle/>
          <a:p>
            <a:pPr marL="0" indent="0">
              <a:buNone/>
            </a:pPr>
            <a:r>
              <a:rPr lang="fr-BE" dirty="0" smtClean="0"/>
              <a:t>Pour plus d'informations à propos des vues modifiables ou en lecture seule, voir le livre de référence.</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4. Mises à jour au travers des vues</a:t>
            </a:r>
            <a:endParaRPr lang="fr-BE" dirty="0"/>
          </a:p>
        </p:txBody>
      </p:sp>
    </p:spTree>
    <p:extLst>
      <p:ext uri="{BB962C8B-B14F-4D97-AF65-F5344CB8AC3E}">
        <p14:creationId xmlns:p14="http://schemas.microsoft.com/office/powerpoint/2010/main" val="10522198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BE" dirty="0" smtClean="0"/>
              <a:t>Chapitre 7. Les vues</a:t>
            </a:r>
            <a:endParaRPr lang="fr-BE"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smtClean="0"/>
              <a:t>Introduction</a:t>
            </a:r>
          </a:p>
          <a:p>
            <a:pPr marL="514350" indent="-514350">
              <a:buFont typeface="+mj-lt"/>
              <a:buAutoNum type="arabicPeriod"/>
            </a:pPr>
            <a:r>
              <a:rPr lang="fr-BE" dirty="0" smtClean="0"/>
              <a:t>Définition des vues</a:t>
            </a:r>
          </a:p>
          <a:p>
            <a:pPr marL="514350" indent="-514350">
              <a:buFont typeface="+mj-lt"/>
              <a:buAutoNum type="arabicPeriod"/>
            </a:pPr>
            <a:r>
              <a:rPr lang="fr-BE" dirty="0" smtClean="0"/>
              <a:t>Raisons d'être des vues</a:t>
            </a:r>
          </a:p>
          <a:p>
            <a:pPr marL="514350" indent="-514350">
              <a:buFont typeface="+mj-lt"/>
              <a:buAutoNum type="arabicPeriod"/>
            </a:pPr>
            <a:r>
              <a:rPr lang="fr-BE" dirty="0" smtClean="0">
                <a:solidFill>
                  <a:schemeClr val="tx1"/>
                </a:solidFill>
              </a:rPr>
              <a:t>Mises à jour au travers des vues</a:t>
            </a:r>
          </a:p>
          <a:p>
            <a:pPr marL="514350" indent="-514350">
              <a:buFont typeface="+mj-lt"/>
              <a:buAutoNum type="arabicPeriod"/>
            </a:pPr>
            <a:r>
              <a:rPr lang="fr-BE" dirty="0" smtClean="0">
                <a:solidFill>
                  <a:schemeClr val="tx1"/>
                </a:solidFill>
              </a:rPr>
              <a:t>Les possibilités d'Oracle</a:t>
            </a:r>
          </a:p>
          <a:p>
            <a:pPr marL="514350" indent="-514350">
              <a:buFont typeface="+mj-lt"/>
              <a:buAutoNum type="arabicPeriod"/>
            </a:pPr>
            <a:r>
              <a:rPr lang="fr-BE" dirty="0" smtClean="0">
                <a:solidFill>
                  <a:schemeClr val="tx1"/>
                </a:solidFill>
              </a:rPr>
              <a:t>Les vues matérialisées d'Oracle</a:t>
            </a:r>
            <a:endParaRPr lang="fr-BE" dirty="0">
              <a:solidFill>
                <a:schemeClr val="tx1"/>
              </a:solidFill>
            </a:endParaRPr>
          </a:p>
        </p:txBody>
      </p:sp>
      <p:sp>
        <p:nvSpPr>
          <p:cNvPr id="5" name="Espace réservé du pied de page 4"/>
          <p:cNvSpPr>
            <a:spLocks noGrp="1"/>
          </p:cNvSpPr>
          <p:nvPr>
            <p:ph type="ftr" sz="quarter" idx="11"/>
          </p:nvPr>
        </p:nvSpPr>
        <p:spPr/>
        <p:txBody>
          <a:bodyPr/>
          <a:lstStyle/>
          <a:p>
            <a:r>
              <a:rPr lang="fr-BE" dirty="0"/>
              <a:t>SGBD – Chapitre 7 : Les vues</a:t>
            </a:r>
          </a:p>
        </p:txBody>
      </p:sp>
    </p:spTree>
    <p:extLst>
      <p:ext uri="{BB962C8B-B14F-4D97-AF65-F5344CB8AC3E}">
        <p14:creationId xmlns:p14="http://schemas.microsoft.com/office/powerpoint/2010/main" val="22659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74A50F"/>
                                      </p:to>
                                    </p:animClr>
                                    <p:animClr clrSpc="rgb" dir="cw">
                                      <p:cBhvr>
                                        <p:cTn id="7" dur="500" fill="hold"/>
                                        <p:tgtEl>
                                          <p:spTgt spid="3">
                                            <p:txEl>
                                              <p:pRg st="4" end="4"/>
                                            </p:txEl>
                                          </p:spTgt>
                                        </p:tgtEl>
                                        <p:attrNameLst>
                                          <p:attrName>fillcolor</p:attrName>
                                        </p:attrNameLst>
                                      </p:cBhvr>
                                      <p:to>
                                        <a:srgbClr val="74A50F"/>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5. Les possibilités d'Oracle</a:t>
            </a:r>
            <a:endParaRPr lang="fr-BE" sz="3200" dirty="0"/>
          </a:p>
        </p:txBody>
      </p:sp>
      <p:sp>
        <p:nvSpPr>
          <p:cNvPr id="3" name="Espace réservé du contenu 2"/>
          <p:cNvSpPr>
            <a:spLocks noGrp="1"/>
          </p:cNvSpPr>
          <p:nvPr>
            <p:ph idx="1"/>
          </p:nvPr>
        </p:nvSpPr>
        <p:spPr/>
        <p:txBody>
          <a:bodyPr anchor="ctr">
            <a:normAutofit fontScale="92500" lnSpcReduction="20000"/>
          </a:bodyPr>
          <a:lstStyle/>
          <a:p>
            <a:pPr marL="0" indent="0">
              <a:buNone/>
            </a:pPr>
            <a:r>
              <a:rPr lang="fr-BE" dirty="0" smtClean="0"/>
              <a:t>Oracle possède quelques possibilités supplémentaires dans le domaine des vues.</a:t>
            </a:r>
          </a:p>
          <a:p>
            <a:pPr marL="0" indent="0">
              <a:buNone/>
            </a:pPr>
            <a:r>
              <a:rPr lang="fr-BE" dirty="0" smtClean="0"/>
              <a:t>Depuis Oracle 7.3, une vue dont la clause FROM de la définition contient plusieurs tables, est modifiable à condition de ne pas comporter :</a:t>
            </a:r>
          </a:p>
          <a:p>
            <a:pPr indent="-342900">
              <a:buFont typeface="Wingdings" panose="05000000000000000000" pitchFamily="2" charset="2"/>
              <a:buChar char="Ø"/>
            </a:pPr>
            <a:r>
              <a:rPr lang="fr-BE" dirty="0" smtClean="0"/>
              <a:t>DISTINCT</a:t>
            </a:r>
          </a:p>
          <a:p>
            <a:pPr indent="-342900">
              <a:buFont typeface="Wingdings" panose="05000000000000000000" pitchFamily="2" charset="2"/>
              <a:buChar char="Ø"/>
            </a:pPr>
            <a:r>
              <a:rPr lang="fr-BE" dirty="0" smtClean="0"/>
              <a:t>Des fonctions de calculs : AVG, COUNT, MAX, MIN, SUM</a:t>
            </a:r>
          </a:p>
          <a:p>
            <a:pPr indent="-342900">
              <a:buFont typeface="Wingdings" panose="05000000000000000000" pitchFamily="2" charset="2"/>
              <a:buChar char="Ø"/>
            </a:pPr>
            <a:r>
              <a:rPr lang="fr-BE" dirty="0" smtClean="0"/>
              <a:t>Des opérateurs ensemblistes : UNION, UNION ALL, INTERSECT, MINUS</a:t>
            </a:r>
          </a:p>
          <a:p>
            <a:pPr indent="-342900">
              <a:buFont typeface="Wingdings" panose="05000000000000000000" pitchFamily="2" charset="2"/>
              <a:buChar char="Ø"/>
            </a:pPr>
            <a:r>
              <a:rPr lang="fr-BE" dirty="0" smtClean="0"/>
              <a:t>GROUP BY, HAVING</a:t>
            </a:r>
          </a:p>
          <a:p>
            <a:pPr indent="-342900">
              <a:buFont typeface="Wingdings" panose="05000000000000000000" pitchFamily="2" charset="2"/>
              <a:buChar char="Ø"/>
            </a:pPr>
            <a:r>
              <a:rPr lang="fr-BE" dirty="0" smtClean="0"/>
              <a:t>START WITH, CONNECT BY</a:t>
            </a:r>
          </a:p>
          <a:p>
            <a:pPr indent="-342900">
              <a:buFont typeface="Wingdings" panose="05000000000000000000" pitchFamily="2" charset="2"/>
              <a:buChar char="Ø"/>
            </a:pPr>
            <a:r>
              <a:rPr lang="fr-BE" dirty="0" smtClean="0"/>
              <a:t>ROWNUM</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5. Les possibilités d'Oracle</a:t>
            </a:r>
            <a:endParaRPr lang="fr-BE" dirty="0"/>
          </a:p>
        </p:txBody>
      </p:sp>
    </p:spTree>
    <p:extLst>
      <p:ext uri="{BB962C8B-B14F-4D97-AF65-F5344CB8AC3E}">
        <p14:creationId xmlns:p14="http://schemas.microsoft.com/office/powerpoint/2010/main" val="5891346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5. Les possibilités d'Oracle</a:t>
            </a:r>
            <a:endParaRPr lang="fr-BE" sz="3200" dirty="0"/>
          </a:p>
        </p:txBody>
      </p:sp>
      <p:sp>
        <p:nvSpPr>
          <p:cNvPr id="3" name="Espace réservé du contenu 2"/>
          <p:cNvSpPr>
            <a:spLocks noGrp="1"/>
          </p:cNvSpPr>
          <p:nvPr>
            <p:ph idx="1"/>
          </p:nvPr>
        </p:nvSpPr>
        <p:spPr/>
        <p:txBody>
          <a:bodyPr anchor="ctr">
            <a:normAutofit/>
          </a:bodyPr>
          <a:lstStyle/>
          <a:p>
            <a:pPr marL="0" indent="0">
              <a:buNone/>
            </a:pPr>
            <a:r>
              <a:rPr lang="fr-BE" dirty="0"/>
              <a:t>Pour plus d'informations à propos </a:t>
            </a:r>
            <a:r>
              <a:rPr lang="fr-BE" dirty="0" smtClean="0"/>
              <a:t>des possibilités d'Oracle en ce qui concerne les </a:t>
            </a:r>
            <a:r>
              <a:rPr lang="fr-BE" dirty="0"/>
              <a:t>vues modifiables ou en lecture seule, voir le livre de référence.</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5. Les possibilités d'Oracle</a:t>
            </a:r>
            <a:endParaRPr lang="fr-BE" dirty="0"/>
          </a:p>
        </p:txBody>
      </p:sp>
    </p:spTree>
    <p:extLst>
      <p:ext uri="{BB962C8B-B14F-4D97-AF65-F5344CB8AC3E}">
        <p14:creationId xmlns:p14="http://schemas.microsoft.com/office/powerpoint/2010/main" val="16677131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BE" dirty="0" smtClean="0"/>
              <a:t>Chapitre 7. Les vues</a:t>
            </a:r>
            <a:endParaRPr lang="fr-BE"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smtClean="0"/>
              <a:t>Introduction</a:t>
            </a:r>
          </a:p>
          <a:p>
            <a:pPr marL="514350" indent="-514350">
              <a:buFont typeface="+mj-lt"/>
              <a:buAutoNum type="arabicPeriod"/>
            </a:pPr>
            <a:r>
              <a:rPr lang="fr-BE" dirty="0" smtClean="0"/>
              <a:t>Définition des vues</a:t>
            </a:r>
          </a:p>
          <a:p>
            <a:pPr marL="514350" indent="-514350">
              <a:buFont typeface="+mj-lt"/>
              <a:buAutoNum type="arabicPeriod"/>
            </a:pPr>
            <a:r>
              <a:rPr lang="fr-BE" dirty="0" smtClean="0"/>
              <a:t>Raisons d'être des vues</a:t>
            </a:r>
          </a:p>
          <a:p>
            <a:pPr marL="514350" indent="-514350">
              <a:buFont typeface="+mj-lt"/>
              <a:buAutoNum type="arabicPeriod"/>
            </a:pPr>
            <a:r>
              <a:rPr lang="fr-BE" dirty="0" smtClean="0">
                <a:solidFill>
                  <a:schemeClr val="tx1"/>
                </a:solidFill>
              </a:rPr>
              <a:t>Mises à jour au travers des vues</a:t>
            </a:r>
          </a:p>
          <a:p>
            <a:pPr marL="514350" indent="-514350">
              <a:buFont typeface="+mj-lt"/>
              <a:buAutoNum type="arabicPeriod"/>
            </a:pPr>
            <a:r>
              <a:rPr lang="fr-BE" dirty="0" smtClean="0">
                <a:solidFill>
                  <a:schemeClr val="tx1"/>
                </a:solidFill>
              </a:rPr>
              <a:t>Les possibilités d'Oracle</a:t>
            </a:r>
          </a:p>
          <a:p>
            <a:pPr marL="514350" indent="-514350">
              <a:buFont typeface="+mj-lt"/>
              <a:buAutoNum type="arabicPeriod"/>
            </a:pPr>
            <a:r>
              <a:rPr lang="fr-BE" dirty="0" smtClean="0">
                <a:solidFill>
                  <a:schemeClr val="tx1"/>
                </a:solidFill>
              </a:rPr>
              <a:t>Les vues matérialisées d'Oracle</a:t>
            </a:r>
            <a:endParaRPr lang="fr-BE" dirty="0">
              <a:solidFill>
                <a:schemeClr val="tx1"/>
              </a:solidFill>
            </a:endParaRPr>
          </a:p>
        </p:txBody>
      </p:sp>
      <p:sp>
        <p:nvSpPr>
          <p:cNvPr id="5" name="Espace réservé du pied de page 4"/>
          <p:cNvSpPr>
            <a:spLocks noGrp="1"/>
          </p:cNvSpPr>
          <p:nvPr>
            <p:ph type="ftr" sz="quarter" idx="11"/>
          </p:nvPr>
        </p:nvSpPr>
        <p:spPr/>
        <p:txBody>
          <a:bodyPr/>
          <a:lstStyle/>
          <a:p>
            <a:r>
              <a:rPr lang="fr-BE" dirty="0"/>
              <a:t>SGBD – Chapitre 7 : Les vues</a:t>
            </a:r>
          </a:p>
        </p:txBody>
      </p:sp>
    </p:spTree>
    <p:extLst>
      <p:ext uri="{BB962C8B-B14F-4D97-AF65-F5344CB8AC3E}">
        <p14:creationId xmlns:p14="http://schemas.microsoft.com/office/powerpoint/2010/main" val="22659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5" end="5"/>
                                            </p:txEl>
                                          </p:spTgt>
                                        </p:tgtEl>
                                        <p:attrNameLst>
                                          <p:attrName>style.color</p:attrName>
                                        </p:attrNameLst>
                                      </p:cBhvr>
                                      <p:to>
                                        <a:srgbClr val="74A50F"/>
                                      </p:to>
                                    </p:animClr>
                                    <p:animClr clrSpc="rgb" dir="cw">
                                      <p:cBhvr>
                                        <p:cTn id="7" dur="500" fill="hold"/>
                                        <p:tgtEl>
                                          <p:spTgt spid="3">
                                            <p:txEl>
                                              <p:pRg st="5" end="5"/>
                                            </p:txEl>
                                          </p:spTgt>
                                        </p:tgtEl>
                                        <p:attrNameLst>
                                          <p:attrName>fillcolor</p:attrName>
                                        </p:attrNameLst>
                                      </p:cBhvr>
                                      <p:to>
                                        <a:srgbClr val="74A50F"/>
                                      </p:to>
                                    </p:animClr>
                                    <p:set>
                                      <p:cBhvr>
                                        <p:cTn id="8" dur="500" fill="hold"/>
                                        <p:tgtEl>
                                          <p:spTgt spid="3">
                                            <p:txEl>
                                              <p:pRg st="5" end="5"/>
                                            </p:txEl>
                                          </p:spTgt>
                                        </p:tgtEl>
                                        <p:attrNameLst>
                                          <p:attrName>fill.type</p:attrName>
                                        </p:attrNameLst>
                                      </p:cBhvr>
                                      <p:to>
                                        <p:strVal val="solid"/>
                                      </p:to>
                                    </p:set>
                                    <p:set>
                                      <p:cBhvr>
                                        <p:cTn id="9" dur="500" fill="hold"/>
                                        <p:tgtEl>
                                          <p:spTgt spid="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6. Les vues matérialisées d'Oracle</a:t>
            </a:r>
            <a:endParaRPr lang="fr-BE" sz="3200" dirty="0"/>
          </a:p>
        </p:txBody>
      </p:sp>
      <p:sp>
        <p:nvSpPr>
          <p:cNvPr id="3" name="Espace réservé du contenu 2"/>
          <p:cNvSpPr>
            <a:spLocks noGrp="1"/>
          </p:cNvSpPr>
          <p:nvPr>
            <p:ph idx="1"/>
          </p:nvPr>
        </p:nvSpPr>
        <p:spPr/>
        <p:txBody>
          <a:bodyPr anchor="ctr">
            <a:normAutofit/>
          </a:bodyPr>
          <a:lstStyle/>
          <a:p>
            <a:pPr marL="0" indent="0">
              <a:buNone/>
            </a:pPr>
            <a:r>
              <a:rPr lang="fr-BE" dirty="0" smtClean="0"/>
              <a:t>Voir le livre de référence</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6. Les vues </a:t>
            </a:r>
            <a:r>
              <a:rPr lang="fr-BE" smtClean="0"/>
              <a:t>matérialisées d'Oracle</a:t>
            </a:r>
            <a:endParaRPr lang="fr-BE" dirty="0"/>
          </a:p>
        </p:txBody>
      </p:sp>
    </p:spTree>
    <p:extLst>
      <p:ext uri="{BB962C8B-B14F-4D97-AF65-F5344CB8AC3E}">
        <p14:creationId xmlns:p14="http://schemas.microsoft.com/office/powerpoint/2010/main" val="589134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1. Introduction</a:t>
            </a:r>
            <a:endParaRPr lang="fr-BE" sz="3200" dirty="0"/>
          </a:p>
        </p:txBody>
      </p:sp>
      <p:sp>
        <p:nvSpPr>
          <p:cNvPr id="3" name="Espace réservé du contenu 2"/>
          <p:cNvSpPr>
            <a:spLocks noGrp="1"/>
          </p:cNvSpPr>
          <p:nvPr>
            <p:ph idx="1"/>
          </p:nvPr>
        </p:nvSpPr>
        <p:spPr/>
        <p:txBody>
          <a:bodyPr anchor="ctr">
            <a:normAutofit/>
          </a:bodyPr>
          <a:lstStyle/>
          <a:p>
            <a:pPr marL="0" indent="0">
              <a:buNone/>
            </a:pPr>
            <a:r>
              <a:rPr lang="fr-BE" dirty="0" smtClean="0"/>
              <a:t>Jusqu'à présent, nous avons parlé des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tables de base permanentes</a:t>
            </a:r>
            <a:r>
              <a:rPr lang="fr-BE" dirty="0" smtClean="0"/>
              <a:t>.</a:t>
            </a:r>
          </a:p>
          <a:p>
            <a:pPr marL="0" indent="0">
              <a:buNone/>
            </a:pPr>
            <a:r>
              <a:rPr lang="fr-BE" dirty="0" smtClean="0"/>
              <a:t>Une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table de base </a:t>
            </a:r>
            <a:r>
              <a:rPr lang="fr-BE" dirty="0" smtClean="0"/>
              <a:t>existe réellement : il lui correspond des enregistrements stockés sur le support physique contenant la base.</a:t>
            </a:r>
          </a:p>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Permanent</a:t>
            </a:r>
            <a:r>
              <a:rPr lang="fr-BE" dirty="0" smtClean="0"/>
              <a:t> indique que, dès que la table est créée, elle persiste dans la base de données jusqu'à ce qu'elle soit explicitement effacée au moyen de la commande DROP TABLE</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1. Introduction</a:t>
            </a:r>
            <a:endParaRPr lang="fr-BE" dirty="0"/>
          </a:p>
        </p:txBody>
      </p:sp>
    </p:spTree>
    <p:extLst>
      <p:ext uri="{BB962C8B-B14F-4D97-AF65-F5344CB8AC3E}">
        <p14:creationId xmlns:p14="http://schemas.microsoft.com/office/powerpoint/2010/main" val="4012356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1. Introduction</a:t>
            </a:r>
            <a:endParaRPr lang="fr-BE" sz="3200" dirty="0"/>
          </a:p>
        </p:txBody>
      </p:sp>
      <p:sp>
        <p:nvSpPr>
          <p:cNvPr id="3" name="Espace réservé du contenu 2"/>
          <p:cNvSpPr>
            <a:spLocks noGrp="1"/>
          </p:cNvSpPr>
          <p:nvPr>
            <p:ph idx="1"/>
          </p:nvPr>
        </p:nvSpPr>
        <p:spPr/>
        <p:txBody>
          <a:bodyPr anchor="ctr">
            <a:normAutofit/>
          </a:bodyPr>
          <a:lstStyle/>
          <a:p>
            <a:pPr marL="0" indent="0">
              <a:buNone/>
            </a:pPr>
            <a:r>
              <a:rPr lang="fr-BE" dirty="0" smtClean="0"/>
              <a:t>Dans les SGBD relationnels, la notion de schéma externe correspond au concept de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table dérivée</a:t>
            </a:r>
            <a:r>
              <a:rPr lang="fr-BE" dirty="0" smtClean="0"/>
              <a:t>.  On distingue 2 types de tables dérivées : </a:t>
            </a:r>
          </a:p>
          <a:p>
            <a:pPr marL="0" indent="0">
              <a:buNone/>
            </a:pPr>
            <a:endParaRPr lang="fr-BE" dirty="0" smtClean="0"/>
          </a:p>
          <a:p>
            <a:pPr lvl="2" indent="-342900">
              <a:buFont typeface="Wingdings" panose="05000000000000000000" pitchFamily="2" charset="2"/>
              <a:buChar char="Ø"/>
            </a:pPr>
            <a:r>
              <a:rPr lang="fr-BE" sz="2400" dirty="0" smtClean="0"/>
              <a:t>les </a:t>
            </a:r>
            <a:r>
              <a:rPr lang="fr-BE"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photographies</a:t>
            </a:r>
            <a:r>
              <a:rPr lang="fr-BE" sz="2400" dirty="0" smtClean="0"/>
              <a:t> </a:t>
            </a:r>
          </a:p>
          <a:p>
            <a:pPr lvl="2" indent="-342900">
              <a:buFont typeface="Wingdings" panose="05000000000000000000" pitchFamily="2" charset="2"/>
              <a:buChar char="Ø"/>
            </a:pPr>
            <a:r>
              <a:rPr lang="fr-BE" sz="2400" dirty="0" smtClean="0"/>
              <a:t>les </a:t>
            </a:r>
            <a:r>
              <a:rPr lang="fr-BE"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vues</a:t>
            </a:r>
            <a:r>
              <a:rPr lang="fr-BE" dirty="0" smtClean="0"/>
              <a:t>.</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1. Introduction</a:t>
            </a:r>
            <a:endParaRPr lang="fr-BE" dirty="0"/>
          </a:p>
        </p:txBody>
      </p:sp>
    </p:spTree>
    <p:extLst>
      <p:ext uri="{BB962C8B-B14F-4D97-AF65-F5344CB8AC3E}">
        <p14:creationId xmlns:p14="http://schemas.microsoft.com/office/powerpoint/2010/main" val="31706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1. Introduction</a:t>
            </a:r>
            <a:endParaRPr lang="fr-BE" sz="3200" dirty="0"/>
          </a:p>
        </p:txBody>
      </p:sp>
      <p:sp>
        <p:nvSpPr>
          <p:cNvPr id="3" name="Espace réservé du contenu 2"/>
          <p:cNvSpPr>
            <a:spLocks noGrp="1"/>
          </p:cNvSpPr>
          <p:nvPr>
            <p:ph idx="1"/>
          </p:nvPr>
        </p:nvSpPr>
        <p:spPr/>
        <p:txBody>
          <a:bodyPr anchor="ctr">
            <a:normAutofit/>
          </a:bodyPr>
          <a:lstStyle/>
          <a:p>
            <a:pPr marL="0" indent="0">
              <a:buNone/>
            </a:pPr>
            <a:r>
              <a:rPr lang="fr-BE" dirty="0" smtClean="0"/>
              <a:t>Une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photographie</a:t>
            </a:r>
            <a:r>
              <a:rPr lang="fr-BE" dirty="0" smtClean="0"/>
              <a:t> est une table contenant des données déduites à partir des tables de base (ou même d'autres photographies).</a:t>
            </a:r>
          </a:p>
          <a:p>
            <a:pPr marL="0" indent="0">
              <a:buNone/>
            </a:pPr>
            <a:r>
              <a:rPr lang="fr-BE" dirty="0" smtClean="0"/>
              <a:t>Une photographie est stockées physiquement dans la base.</a:t>
            </a:r>
          </a:p>
          <a:p>
            <a:pPr marL="0" indent="0">
              <a:buNone/>
            </a:pPr>
            <a:r>
              <a:rPr lang="fr-BE" dirty="0" smtClean="0"/>
              <a:t>Deux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inconvénients</a:t>
            </a:r>
            <a:r>
              <a:rPr lang="fr-BE" dirty="0" smtClean="0"/>
              <a:t> : </a:t>
            </a:r>
          </a:p>
          <a:p>
            <a:pPr lvl="2" indent="-342900">
              <a:buFont typeface="Wingdings" panose="05000000000000000000" pitchFamily="2" charset="2"/>
              <a:buChar char="Ø"/>
            </a:pPr>
            <a:r>
              <a:rPr lang="fr-BE" sz="2400" dirty="0" smtClean="0"/>
              <a:t>Perte d'espace de stockage</a:t>
            </a:r>
          </a:p>
          <a:p>
            <a:pPr lvl="2" indent="-342900">
              <a:buFont typeface="Wingdings" panose="05000000000000000000" pitchFamily="2" charset="2"/>
              <a:buChar char="Ø"/>
            </a:pPr>
            <a:r>
              <a:rPr lang="fr-BE" sz="2400" dirty="0" smtClean="0"/>
              <a:t>Difficulté de maintenir la cohérence entre la photographie et les tables de base du fait de la redondance</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1. Introduction</a:t>
            </a:r>
            <a:endParaRPr lang="fr-BE" dirty="0"/>
          </a:p>
        </p:txBody>
      </p:sp>
    </p:spTree>
    <p:extLst>
      <p:ext uri="{BB962C8B-B14F-4D97-AF65-F5344CB8AC3E}">
        <p14:creationId xmlns:p14="http://schemas.microsoft.com/office/powerpoint/2010/main" val="3966232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1. Introduction</a:t>
            </a:r>
            <a:endParaRPr lang="fr-BE" sz="3200" dirty="0"/>
          </a:p>
        </p:txBody>
      </p:sp>
      <p:sp>
        <p:nvSpPr>
          <p:cNvPr id="3" name="Espace réservé du contenu 2"/>
          <p:cNvSpPr>
            <a:spLocks noGrp="1"/>
          </p:cNvSpPr>
          <p:nvPr>
            <p:ph idx="1"/>
          </p:nvPr>
        </p:nvSpPr>
        <p:spPr>
          <a:xfrm>
            <a:off x="1043490" y="2051999"/>
            <a:ext cx="7643310" cy="4444494"/>
          </a:xfrm>
        </p:spPr>
        <p:txBody>
          <a:bodyPr anchor="ctr">
            <a:normAutofit fontScale="92500" lnSpcReduction="10000"/>
          </a:bodyPr>
          <a:lstStyle/>
          <a:p>
            <a:pPr marL="0" indent="0">
              <a:buNone/>
            </a:pPr>
            <a:r>
              <a:rPr lang="fr-BE" dirty="0" smtClean="0"/>
              <a:t>La norme SQL2 définit le concept de </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tables temporaires</a:t>
            </a:r>
            <a:r>
              <a:rPr lang="fr-BE" dirty="0" smtClean="0"/>
              <a:t>.</a:t>
            </a:r>
          </a:p>
          <a:p>
            <a:pPr marL="0" indent="0">
              <a:buNone/>
            </a:pPr>
            <a:r>
              <a:rPr lang="fr-BE" sz="2400" dirty="0" smtClean="0"/>
              <a:t>Cela convient, par exemple, aux applications qui ont besoin de tables pour contenir des résultats intermédiaires pendant un petit intervalle de temps.</a:t>
            </a:r>
          </a:p>
          <a:p>
            <a:pPr marL="0" indent="0">
              <a:buNone/>
            </a:pPr>
            <a:r>
              <a:rPr lang="fr-BE" dirty="0" smtClean="0"/>
              <a:t>Les tables temporaires sont privées à l'application qui les utilise : donc, pas d'accès concurrents.</a:t>
            </a:r>
          </a:p>
          <a:p>
            <a:pPr marL="0" indent="0">
              <a:buNone/>
            </a:pPr>
            <a:r>
              <a:rPr lang="fr-BE" sz="2400" dirty="0" smtClean="0"/>
              <a:t>Caractéristiques essentielles :</a:t>
            </a:r>
          </a:p>
          <a:p>
            <a:pPr lvl="1" indent="-342900">
              <a:buFont typeface="Wingdings" panose="05000000000000000000" pitchFamily="2" charset="2"/>
              <a:buChar char="Ø"/>
            </a:pPr>
            <a:r>
              <a:rPr lang="fr-BE" sz="1900" dirty="0" smtClean="0"/>
              <a:t>Elles se créent en spécifiant </a:t>
            </a:r>
            <a:r>
              <a:rPr lang="fr-BE" sz="19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TEMPORARY</a:t>
            </a:r>
            <a:r>
              <a:rPr lang="fr-BE" sz="1900" dirty="0" smtClean="0"/>
              <a:t> dans la commande </a:t>
            </a:r>
            <a:r>
              <a:rPr lang="fr-BE" sz="19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CREATE TABLE</a:t>
            </a:r>
          </a:p>
          <a:p>
            <a:pPr lvl="1" indent="-342900">
              <a:buFont typeface="Wingdings" panose="05000000000000000000" pitchFamily="2" charset="2"/>
              <a:buChar char="Ø"/>
            </a:pPr>
            <a:r>
              <a:rPr lang="fr-BE" sz="1900" dirty="0" smtClean="0"/>
              <a:t>Elles sont toujours vides au début d'un session SQL</a:t>
            </a:r>
          </a:p>
          <a:p>
            <a:pPr lvl="1" indent="-342900">
              <a:buFont typeface="Wingdings" panose="05000000000000000000" pitchFamily="2" charset="2"/>
              <a:buChar char="Ø"/>
            </a:pPr>
            <a:r>
              <a:rPr lang="fr-BE" sz="1900" dirty="0" smtClean="0"/>
              <a:t>Elles peuvent éventuellement être vidées à chaque COMMIT</a:t>
            </a:r>
          </a:p>
          <a:p>
            <a:pPr lvl="1" indent="-342900">
              <a:buFont typeface="Wingdings" panose="05000000000000000000" pitchFamily="2" charset="2"/>
              <a:buChar char="Ø"/>
            </a:pPr>
            <a:r>
              <a:rPr lang="fr-BE" sz="1900" dirty="0" smtClean="0"/>
              <a:t>Elles sont effacées automatiquement à la fin de chaque session</a:t>
            </a:r>
          </a:p>
          <a:p>
            <a:pPr lvl="1" indent="-342900">
              <a:buFont typeface="Wingdings" panose="05000000000000000000" pitchFamily="2" charset="2"/>
              <a:buChar char="Ø"/>
            </a:pPr>
            <a:r>
              <a:rPr lang="fr-BE" sz="1900" dirty="0" smtClean="0"/>
              <a:t>Elle peuvent être modifiées même au sein d'une transaction en lecture seule</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1. Introduction</a:t>
            </a:r>
            <a:endParaRPr lang="fr-BE" dirty="0"/>
          </a:p>
        </p:txBody>
      </p:sp>
    </p:spTree>
    <p:extLst>
      <p:ext uri="{BB962C8B-B14F-4D97-AF65-F5344CB8AC3E}">
        <p14:creationId xmlns:p14="http://schemas.microsoft.com/office/powerpoint/2010/main" val="472477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smtClean="0"/>
              <a:t>Chapitre 7. Les vues</a:t>
            </a:r>
            <a:br>
              <a:rPr lang="fr-BE" dirty="0" smtClean="0"/>
            </a:br>
            <a:r>
              <a:rPr lang="fr-BE" sz="3200" dirty="0" smtClean="0"/>
              <a:t>1. Introduction</a:t>
            </a:r>
            <a:endParaRPr lang="fr-BE" sz="3200" dirty="0"/>
          </a:p>
        </p:txBody>
      </p:sp>
      <p:sp>
        <p:nvSpPr>
          <p:cNvPr id="3" name="Espace réservé du contenu 2"/>
          <p:cNvSpPr>
            <a:spLocks noGrp="1"/>
          </p:cNvSpPr>
          <p:nvPr>
            <p:ph idx="1"/>
          </p:nvPr>
        </p:nvSpPr>
        <p:spPr/>
        <p:txBody>
          <a:bodyPr anchor="ctr">
            <a:normAutofit/>
          </a:bodyPr>
          <a:lstStyle/>
          <a:p>
            <a:pPr marL="0" indent="0">
              <a:buNone/>
            </a:pPr>
            <a:r>
              <a:rPr lang="fr-BE" dirty="0" smtClean="0"/>
              <a:t>Une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vue</a:t>
            </a:r>
            <a:r>
              <a:rPr lang="fr-BE" dirty="0" smtClean="0"/>
              <a:t> est une table dérivée dynamique.</a:t>
            </a:r>
          </a:p>
          <a:p>
            <a:pPr marL="0" indent="0">
              <a:buNone/>
            </a:pPr>
            <a:r>
              <a:rPr lang="fr-BE" sz="2400" dirty="0" smtClean="0"/>
              <a:t>Elle n'est pas stockée physiquement dans la base.</a:t>
            </a:r>
          </a:p>
          <a:p>
            <a:pPr marL="0" indent="0">
              <a:buNone/>
            </a:pPr>
            <a:r>
              <a:rPr lang="fr-BE" dirty="0" smtClean="0"/>
              <a:t>Le problème de cohérence ne se pose donc pas.</a:t>
            </a:r>
          </a:p>
          <a:p>
            <a:pPr marL="0" indent="0">
              <a:buNone/>
            </a:pPr>
            <a:r>
              <a:rPr lang="fr-BE" sz="2400" dirty="0" smtClean="0"/>
              <a:t>Par contre, elle peut entraîner un ralentissement des traitements si la vue doit être générée souvent.</a:t>
            </a:r>
          </a:p>
        </p:txBody>
      </p:sp>
      <p:sp>
        <p:nvSpPr>
          <p:cNvPr id="5" name="Espace réservé du pied de page 4"/>
          <p:cNvSpPr>
            <a:spLocks noGrp="1"/>
          </p:cNvSpPr>
          <p:nvPr>
            <p:ph type="ftr" sz="quarter" idx="11"/>
          </p:nvPr>
        </p:nvSpPr>
        <p:spPr/>
        <p:txBody>
          <a:bodyPr/>
          <a:lstStyle/>
          <a:p>
            <a:r>
              <a:rPr lang="fr-BE" dirty="0"/>
              <a:t>SGBD – Chapitre </a:t>
            </a:r>
            <a:r>
              <a:rPr lang="fr-BE" dirty="0" smtClean="0"/>
              <a:t>7 </a:t>
            </a:r>
            <a:r>
              <a:rPr lang="fr-BE" dirty="0"/>
              <a:t>: </a:t>
            </a:r>
            <a:r>
              <a:rPr lang="fr-BE" dirty="0" smtClean="0"/>
              <a:t>Les vues / 1. Introduction</a:t>
            </a:r>
            <a:endParaRPr lang="fr-BE" dirty="0"/>
          </a:p>
        </p:txBody>
      </p:sp>
    </p:spTree>
    <p:extLst>
      <p:ext uri="{BB962C8B-B14F-4D97-AF65-F5344CB8AC3E}">
        <p14:creationId xmlns:p14="http://schemas.microsoft.com/office/powerpoint/2010/main" val="28535293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Georgia-Garamond">
      <a:majorFont>
        <a:latin typeface="Georgia"/>
        <a:ea typeface=""/>
        <a:cs typeface=""/>
      </a:majorFont>
      <a:minorFont>
        <a:latin typeface="Garamond"/>
        <a:ea typeface=""/>
        <a:cs typeface=""/>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Modèle Vert-Brun SGBD 2ème</Template>
  <TotalTime>53368</TotalTime>
  <Words>2432</Words>
  <Application>Microsoft Office PowerPoint</Application>
  <PresentationFormat>Affichage à l'écran (4:3)</PresentationFormat>
  <Paragraphs>430</Paragraphs>
  <Slides>45</Slides>
  <Notes>12</Notes>
  <HiddenSlides>0</HiddenSlides>
  <MMClips>0</MMClips>
  <ScaleCrop>false</ScaleCrop>
  <HeadingPairs>
    <vt:vector size="4" baseType="variant">
      <vt:variant>
        <vt:lpstr>Thème</vt:lpstr>
      </vt:variant>
      <vt:variant>
        <vt:i4>1</vt:i4>
      </vt:variant>
      <vt:variant>
        <vt:lpstr>Titres des diapositives</vt:lpstr>
      </vt:variant>
      <vt:variant>
        <vt:i4>45</vt:i4>
      </vt:variant>
    </vt:vector>
  </HeadingPairs>
  <TitlesOfParts>
    <vt:vector size="46" baseType="lpstr">
      <vt:lpstr>Austin</vt:lpstr>
      <vt:lpstr>Systèmes de Gestion de Bases de Données</vt:lpstr>
      <vt:lpstr>Aperçu du contenu du cours</vt:lpstr>
      <vt:lpstr>Chapitre 7.  Les vues</vt:lpstr>
      <vt:lpstr>Chapitre 7. Les vues</vt:lpstr>
      <vt:lpstr>Chapitre 7. Les vues 1. Introduction</vt:lpstr>
      <vt:lpstr>Chapitre 7. Les vues 1. Introduction</vt:lpstr>
      <vt:lpstr>Chapitre 7. Les vues 1. Introduction</vt:lpstr>
      <vt:lpstr>Chapitre 7. Les vues 1. Introduction</vt:lpstr>
      <vt:lpstr>Chapitre 7. Les vues 1. Introduction</vt:lpstr>
      <vt:lpstr>Chapitre 7. Les vues</vt:lpstr>
      <vt:lpstr>Chapitre 7. Les vues 2. Définition des vues</vt:lpstr>
      <vt:lpstr>Chapitre 7. Les vues 2. Définition des vues</vt:lpstr>
      <vt:lpstr>Chapitre 7. Les vues 2. Définition des vues</vt:lpstr>
      <vt:lpstr>Chapitre 7. Les vues 2. Définition des vues</vt:lpstr>
      <vt:lpstr>Chapitre 7. Les vues 2. Définition des vues</vt:lpstr>
      <vt:lpstr>Chapitre 7. Les vues 2. Définition des vues</vt:lpstr>
      <vt:lpstr>Chapitre 7. Les vues</vt:lpstr>
      <vt:lpstr>Chapitre 7. Les vues 3. Raison d'être des vues</vt:lpstr>
      <vt:lpstr>Chapitre 7. Les vues 3. Raison d'être des vues</vt:lpstr>
      <vt:lpstr>Chapitre 7. Les vues 3. Raison d'être des vues</vt:lpstr>
      <vt:lpstr>Chapitre 7. Les vues 3. Raison d'être des vues</vt:lpstr>
      <vt:lpstr>Chapitre 7. Les vues 3. Raison d'être des vues</vt:lpstr>
      <vt:lpstr>Chapitre 7. Les vues 3. Raison d'être des vues</vt:lpstr>
      <vt:lpstr>Chapitre 7. Les vues 3. Raison d'être des vues</vt:lpstr>
      <vt:lpstr>Chapitre 7. Les vues 3. Raison d'être des vues</vt:lpstr>
      <vt:lpstr>Chapitre 7. Les vues 3. Raison d'être des vues</vt:lpstr>
      <vt:lpstr>Chapitre 7. Les vues 3. Raison d'être des vues</vt:lpstr>
      <vt:lpstr>Chapitre 7. Les vues 3. Raison d'être des vues</vt:lpstr>
      <vt:lpstr>Chapitre 7. Les vues 3. Raison d'être des vues</vt:lpstr>
      <vt:lpstr>Chapitre 7. Les vues 3. Raison d'être des vues</vt:lpstr>
      <vt:lpstr>Chapitre 7. Les vues 3. Raison d'être des vues</vt:lpstr>
      <vt:lpstr>Chapitre 7. Les vues 3. Raison d'être des vues</vt:lpstr>
      <vt:lpstr>Chapitre 7. Les vues 3. Raison d'être des vues</vt:lpstr>
      <vt:lpstr>Chapitre 7. Les vues 3. Raison d'être des vues</vt:lpstr>
      <vt:lpstr>Chapitre 7. Les vues 3. Raison d'être des vues</vt:lpstr>
      <vt:lpstr>Chapitre 7. Les vues 3. Raison d'être des vues</vt:lpstr>
      <vt:lpstr>Chapitre 7. Les vues</vt:lpstr>
      <vt:lpstr>Chapitre 7. Les vues 4. Mises à jour au travers des vues</vt:lpstr>
      <vt:lpstr>Chapitre 7. Les vues 4. Mises à jour au travers des vues</vt:lpstr>
      <vt:lpstr>Chapitre 7. Les vues 4. Mises à jour au travers des vues</vt:lpstr>
      <vt:lpstr>Chapitre 7. Les vues</vt:lpstr>
      <vt:lpstr>Chapitre 7. Les vues 5. Les possibilités d'Oracle</vt:lpstr>
      <vt:lpstr>Chapitre 7. Les vues 5. Les possibilités d'Oracle</vt:lpstr>
      <vt:lpstr>Chapitre 7. Les vues</vt:lpstr>
      <vt:lpstr>Chapitre 7. Les vues 6. Les vues matérialisées d'Oracle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Systèmes de Gestion de Bases de Données</dc:title>
  <dc:creator>Vandenhove</dc:creator>
  <cp:lastModifiedBy>Léonard</cp:lastModifiedBy>
  <cp:revision>296</cp:revision>
  <dcterms:created xsi:type="dcterms:W3CDTF">2016-02-04T16:20:07Z</dcterms:created>
  <dcterms:modified xsi:type="dcterms:W3CDTF">2018-11-18T18:26:18Z</dcterms:modified>
</cp:coreProperties>
</file>