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8" r:id="rId4"/>
    <p:sldId id="258" r:id="rId5"/>
    <p:sldId id="271" r:id="rId6"/>
    <p:sldId id="272" r:id="rId7"/>
    <p:sldId id="302" r:id="rId8"/>
    <p:sldId id="290" r:id="rId9"/>
    <p:sldId id="276" r:id="rId10"/>
    <p:sldId id="291" r:id="rId11"/>
    <p:sldId id="278" r:id="rId12"/>
    <p:sldId id="303" r:id="rId13"/>
    <p:sldId id="304" r:id="rId14"/>
    <p:sldId id="292" r:id="rId15"/>
    <p:sldId id="280" r:id="rId16"/>
    <p:sldId id="293" r:id="rId17"/>
    <p:sldId id="282" r:id="rId18"/>
    <p:sldId id="306" r:id="rId19"/>
    <p:sldId id="307" r:id="rId20"/>
    <p:sldId id="308" r:id="rId21"/>
    <p:sldId id="294" r:id="rId22"/>
    <p:sldId id="295" r:id="rId23"/>
    <p:sldId id="309" r:id="rId24"/>
    <p:sldId id="310" r:id="rId25"/>
    <p:sldId id="296" r:id="rId26"/>
    <p:sldId id="297" r:id="rId27"/>
    <p:sldId id="311" r:id="rId28"/>
    <p:sldId id="312" r:id="rId29"/>
    <p:sldId id="313" r:id="rId30"/>
    <p:sldId id="314" r:id="rId31"/>
    <p:sldId id="300" r:id="rId32"/>
    <p:sldId id="301" r:id="rId33"/>
    <p:sldId id="315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187CCE"/>
    <a:srgbClr val="FF0066"/>
    <a:srgbClr val="FF6600"/>
    <a:srgbClr val="67ABF5"/>
    <a:srgbClr val="00CC66"/>
    <a:srgbClr val="61FFB0"/>
    <a:srgbClr val="00FE7F"/>
    <a:srgbClr val="01FF80"/>
    <a:srgbClr val="09F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6226" autoAdjust="0"/>
    <p:restoredTop sz="80892" autoAdjust="0"/>
  </p:normalViewPr>
  <p:slideViewPr>
    <p:cSldViewPr snapToGrid="0">
      <p:cViewPr varScale="1">
        <p:scale>
          <a:sx n="94" d="100"/>
          <a:sy n="94" d="100"/>
        </p:scale>
        <p:origin x="13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11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8056-8E3B-4384-B702-DD5B16F6E582}" type="datetimeFigureOut">
              <a:rPr lang="fr-BE" smtClean="0"/>
              <a:t>10-02-21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32A1-C308-4B5E-B738-4A20C81AE9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25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73A2-232E-4770-8B7D-AF533C30BC35}" type="datetimeFigureOut">
              <a:rPr lang="fr-BE" smtClean="0"/>
              <a:t>10-02-21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15F8-55F0-4779-8F5B-58CFCCF2A8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9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43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PSM : Persistant </a:t>
            </a:r>
            <a:r>
              <a:rPr lang="fr-BE" dirty="0" err="1" smtClean="0"/>
              <a:t>Stored</a:t>
            </a:r>
            <a:r>
              <a:rPr lang="fr-BE" dirty="0" smtClean="0"/>
              <a:t> Module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368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500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500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500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RPC : </a:t>
            </a:r>
            <a:r>
              <a:rPr lang="fr-BE" dirty="0" err="1" smtClean="0"/>
              <a:t>remote</a:t>
            </a:r>
            <a:r>
              <a:rPr lang="fr-BE" dirty="0" smtClean="0"/>
              <a:t> </a:t>
            </a:r>
            <a:r>
              <a:rPr lang="fr-BE" dirty="0" err="1" smtClean="0"/>
              <a:t>procedure</a:t>
            </a:r>
            <a:r>
              <a:rPr lang="fr-BE" dirty="0" smtClean="0"/>
              <a:t> call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35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317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endParaRPr lang="fr-B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BE" smtClean="0"/>
              <a:t>Système de Gestion de Base de Données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2FC6CB-2666-4C93-9AAF-E466CEB514E0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726" y="720000"/>
            <a:ext cx="7038754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  <p:sp>
        <p:nvSpPr>
          <p:cNvPr id="7" name="Forme libre 6"/>
          <p:cNvSpPr/>
          <p:nvPr/>
        </p:nvSpPr>
        <p:spPr>
          <a:xfrm>
            <a:off x="1010093" y="1499191"/>
            <a:ext cx="7060019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8" name="Forme libre 7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  <p:sp>
        <p:nvSpPr>
          <p:cNvPr id="10" name="Forme libre 9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  <p:sp>
        <p:nvSpPr>
          <p:cNvPr id="6" name="Forme libre 5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76055" y="6400800"/>
            <a:ext cx="6463424" cy="46955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7204" y="6519134"/>
            <a:ext cx="6236864" cy="351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200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1" y="2051999"/>
            <a:ext cx="702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03" y="6505233"/>
            <a:ext cx="6236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BE" smtClean="0"/>
              <a:t>Système de Gestion de Base de Données</a:t>
            </a:r>
            <a:endParaRPr lang="fr-BE" dirty="0"/>
          </a:p>
        </p:txBody>
      </p:sp>
      <p:sp>
        <p:nvSpPr>
          <p:cNvPr id="61" name="ZoneTexte 60"/>
          <p:cNvSpPr txBox="1"/>
          <p:nvPr/>
        </p:nvSpPr>
        <p:spPr>
          <a:xfrm>
            <a:off x="-2" y="120770"/>
            <a:ext cx="430887" cy="67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fr-BE" sz="1600" dirty="0" smtClean="0">
                <a:solidFill>
                  <a:srgbClr val="776627"/>
                </a:solidFill>
              </a:rPr>
              <a:t>A. Léonard         HEPL – Département technique      2</a:t>
            </a:r>
            <a:r>
              <a:rPr lang="fr-BE" sz="1600" baseline="30000" dirty="0" smtClean="0">
                <a:solidFill>
                  <a:srgbClr val="776627"/>
                </a:solidFill>
              </a:rPr>
              <a:t>ème</a:t>
            </a:r>
            <a:r>
              <a:rPr lang="fr-BE" sz="1600" dirty="0" smtClean="0">
                <a:solidFill>
                  <a:srgbClr val="776627"/>
                </a:solidFill>
              </a:rPr>
              <a:t> Informatique et système</a:t>
            </a:r>
            <a:endParaRPr lang="fr-BE" sz="1600" dirty="0">
              <a:solidFill>
                <a:srgbClr val="776627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507103" y="6519134"/>
            <a:ext cx="117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0A39B69-01AA-4943-8E03-5E521F790666}" type="slidenum">
              <a:rPr lang="fr-BE" b="1" smtClean="0">
                <a:solidFill>
                  <a:schemeClr val="bg1"/>
                </a:solidFill>
              </a:rPr>
              <a:pPr algn="r"/>
              <a:t>‹N°›</a:t>
            </a:fld>
            <a:r>
              <a:rPr lang="fr-BE" b="1" dirty="0" smtClean="0">
                <a:solidFill>
                  <a:schemeClr val="bg1"/>
                </a:solidFill>
              </a:rPr>
              <a:t> / </a:t>
            </a:r>
            <a:r>
              <a:rPr lang="fr-BE" b="1" dirty="0" smtClean="0">
                <a:solidFill>
                  <a:schemeClr val="bg1"/>
                </a:solidFill>
              </a:rPr>
              <a:t>33</a:t>
            </a:r>
            <a:endParaRPr lang="fr-BE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Systèmes de Gestion de Bases de Données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BE" dirty="0" smtClean="0"/>
              <a:t>A. Léonard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583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smtClean="0"/>
              <a:t>Chapitre 1. PL/SQL : Généralités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SQL3 </a:t>
            </a:r>
            <a:r>
              <a:rPr lang="fr-BE" dirty="0" smtClean="0"/>
              <a:t>: Une nouvelle norme pour un langage de programmation à part entière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SQL/PSM (Persistent </a:t>
            </a:r>
            <a:r>
              <a:rPr lang="fr-BE" dirty="0" err="1" smtClean="0"/>
              <a:t>Stored</a:t>
            </a:r>
            <a:r>
              <a:rPr lang="fr-BE" dirty="0" smtClean="0"/>
              <a:t> Modules) : Le langage normalisé des modules et procédures stockées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la solution PSM d'Oracle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écriture de blocs de programmation intégrant 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Définition de blocs de programmation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stockées en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Architecture PL/SQL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SGBD – PL/SQL – Chapitre 1 : PL/SQL : Généralités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245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dirty="0" smtClean="0"/>
              <a:t>2</a:t>
            </a:r>
            <a:r>
              <a:rPr lang="fr-BE" sz="3200" dirty="0" smtClean="0"/>
              <a:t>. </a:t>
            </a:r>
            <a:r>
              <a:rPr lang="fr-BE" sz="3200" dirty="0" smtClean="0"/>
              <a:t>SQL/PSM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Un bloc PSM possède la structure de base suivante : </a:t>
            </a:r>
          </a:p>
          <a:p>
            <a:pPr marL="0" indent="0">
              <a:buNone/>
            </a:pPr>
            <a:endParaRPr lang="fr-BE" dirty="0"/>
          </a:p>
          <a:p>
            <a:pPr marL="297180" lvl="1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571500" lvl="2" indent="0">
              <a:buNone/>
            </a:pPr>
            <a:r>
              <a:rPr lang="fr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section déclarative : variables, types et routines locales */</a:t>
            </a:r>
          </a:p>
          <a:p>
            <a:pPr marL="297180" lvl="1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571500" lvl="2" indent="0">
              <a:buNone/>
            </a:pPr>
            <a:r>
              <a:rPr lang="fr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section exécutable : les instructions procédurales et SQL sont placées ici, c'est la seule section du bloc qui est obligatoire */</a:t>
            </a:r>
          </a:p>
          <a:p>
            <a:pPr marL="297180" lvl="1" indent="0">
              <a:buNone/>
            </a:pP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3. SQL/PSM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891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2</a:t>
            </a:r>
            <a:r>
              <a:rPr lang="fr-BE" sz="3200" dirty="0" smtClean="0"/>
              <a:t>. </a:t>
            </a:r>
            <a:r>
              <a:rPr lang="fr-BE" sz="3200" dirty="0" smtClean="0"/>
              <a:t>SQL/PSM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>
                <a:cs typeface="Courier New" panose="02070309020205020404" pitchFamily="49" charset="0"/>
              </a:rPr>
              <a:t>Les instructions SQL incluses dans des blocs </a:t>
            </a:r>
            <a:r>
              <a:rPr lang="fr-BE" i="1" dirty="0" smtClean="0">
                <a:cs typeface="Courier New" panose="02070309020205020404" pitchFamily="49" charset="0"/>
              </a:rPr>
              <a:t>PSM</a:t>
            </a:r>
            <a:r>
              <a:rPr lang="fr-BE" dirty="0" smtClean="0">
                <a:cs typeface="Courier New" panose="02070309020205020404" pitchFamily="49" charset="0"/>
              </a:rPr>
              <a:t> sont considérées comme du </a:t>
            </a:r>
            <a:r>
              <a:rPr lang="fr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SQL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intégré  </a:t>
            </a:r>
            <a:r>
              <a:rPr lang="fr-BE" dirty="0" smtClean="0">
                <a:cs typeface="Courier New" panose="02070309020205020404" pitchFamily="49" charset="0"/>
              </a:rPr>
              <a:t>(</a:t>
            </a:r>
            <a:r>
              <a:rPr lang="fr-BE" i="1" dirty="0" err="1" smtClean="0">
                <a:cs typeface="Courier New" panose="02070309020205020404" pitchFamily="49" charset="0"/>
              </a:rPr>
              <a:t>embedded</a:t>
            </a:r>
            <a:r>
              <a:rPr lang="fr-BE" i="1" dirty="0" smtClean="0">
                <a:cs typeface="Courier New" panose="02070309020205020404" pitchFamily="49" charset="0"/>
              </a:rPr>
              <a:t> SQL</a:t>
            </a:r>
            <a:r>
              <a:rPr lang="fr-BE" dirty="0" smtClean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BE" dirty="0" smtClean="0">
                <a:cs typeface="Courier New" panose="02070309020205020404" pitchFamily="49" charset="0"/>
              </a:rPr>
              <a:t>Les instructions de type SELECT ne peuvent alors retourner qu'une seule ligne : celles qui n'en retournent aucune ou plusieurs généreront une erreur (si elles ne sont pas utilisées dans un curseur).</a:t>
            </a:r>
          </a:p>
          <a:p>
            <a:pPr marL="0" indent="0">
              <a:buNone/>
            </a:pPr>
            <a:r>
              <a:rPr lang="fr-BE" dirty="0" smtClean="0">
                <a:cs typeface="Courier New" panose="02070309020205020404" pitchFamily="49" charset="0"/>
              </a:rPr>
              <a:t>Le clause INTO est donc obligatoire dans les blocs PSM, les valeurs retournées doivent être stockées dans des variables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3. SQL/PSM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704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2</a:t>
            </a:r>
            <a:r>
              <a:rPr lang="fr-BE" sz="3200" dirty="0" smtClean="0"/>
              <a:t>. </a:t>
            </a:r>
            <a:r>
              <a:rPr lang="fr-BE" sz="3200" dirty="0" smtClean="0"/>
              <a:t>SQL/PSM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>
                <a:cs typeface="Courier New" panose="02070309020205020404" pitchFamily="49" charset="0"/>
              </a:rPr>
              <a:t>PSM : S pour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STORED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>
                <a:cs typeface="Courier New" panose="02070309020205020404" pitchFamily="49" charset="0"/>
              </a:rPr>
              <a:t>Le code va être stocké sur le serveur de base de données.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>
                <a:cs typeface="Courier New" panose="02070309020205020404" pitchFamily="49" charset="0"/>
              </a:rPr>
              <a:t>Une partie de la logique de l'application va donc pouvoir être stockée et exécutée sur le serveur.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3. SQL/PSM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47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smtClean="0"/>
              <a:t>Chapitre 1. PL/SQL : Généralités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SQL3 </a:t>
            </a:r>
            <a:r>
              <a:rPr lang="fr-BE" dirty="0" smtClean="0"/>
              <a:t>: Une nouvelle norme pour un langage de programmation à part entière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SQL/PSM (Persistent </a:t>
            </a:r>
            <a:r>
              <a:rPr lang="fr-BE" dirty="0" err="1" smtClean="0"/>
              <a:t>Stored</a:t>
            </a:r>
            <a:r>
              <a:rPr lang="fr-BE" dirty="0" smtClean="0"/>
              <a:t> Modules) : Le langage normalisé des modules et procédures stockées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la solution PSM d'Oracle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écriture de blocs de programmation intégrant 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Définition de blocs de programmation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stockées en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Architecture PL/SQL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SGBD – PL/SQL – Chapitre 1 : PL/SQL : Généralités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245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3</a:t>
            </a:r>
            <a:r>
              <a:rPr lang="fr-BE" sz="3200" dirty="0" smtClean="0"/>
              <a:t>. </a:t>
            </a:r>
            <a:r>
              <a:rPr lang="fr-BE" sz="3200" dirty="0" smtClean="0"/>
              <a:t>PL/SQL </a:t>
            </a:r>
            <a:r>
              <a:rPr lang="fr-BE" sz="3200" dirty="0"/>
              <a:t>: </a:t>
            </a:r>
            <a:r>
              <a:rPr lang="fr-BE" sz="3200" dirty="0" smtClean="0"/>
              <a:t>la solution PSM d'Oracle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SQL/PSM est un standard de langage de programmation orienté base de données qui ajoute à SQL des possibilités procédurales.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Il s'agit d'un extension à SQL que l'on retrouve chez pratiquement </a:t>
            </a:r>
            <a:r>
              <a:rPr lang="fr-BE" dirty="0"/>
              <a:t>t</a:t>
            </a:r>
            <a:r>
              <a:rPr lang="fr-BE" dirty="0" smtClean="0"/>
              <a:t>ous les constructeurs de bases de données: 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fr-BE" dirty="0" err="1" smtClean="0"/>
              <a:t>Transact</a:t>
            </a:r>
            <a:r>
              <a:rPr lang="fr-BE" dirty="0" smtClean="0"/>
              <a:t> SQL pour MS SQL Server et Sybase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fr-BE" dirty="0" smtClean="0"/>
              <a:t>SQL PL pour IBM DB2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fr-BE" dirty="0" smtClean="0"/>
              <a:t>PL/</a:t>
            </a:r>
            <a:r>
              <a:rPr lang="fr-BE" dirty="0" err="1" smtClean="0"/>
              <a:t>PgSQL</a:t>
            </a:r>
            <a:r>
              <a:rPr lang="fr-BE" dirty="0" smtClean="0"/>
              <a:t> pour </a:t>
            </a:r>
            <a:r>
              <a:rPr lang="fr-BE" dirty="0" err="1" smtClean="0"/>
              <a:t>PostGreSQL</a:t>
            </a:r>
            <a:endParaRPr lang="fr-BE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4. PL/SQL : la solution PSM d'Oracle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891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smtClean="0"/>
              <a:t>Chapitre 1. PL/SQL : Généralités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SQL3 </a:t>
            </a:r>
            <a:r>
              <a:rPr lang="fr-BE" dirty="0" smtClean="0"/>
              <a:t>: Une nouvelle norme pour un langage de programmation à part entière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SQL/PSM (Persistent </a:t>
            </a:r>
            <a:r>
              <a:rPr lang="fr-BE" dirty="0" err="1" smtClean="0"/>
              <a:t>Stored</a:t>
            </a:r>
            <a:r>
              <a:rPr lang="fr-BE" dirty="0" smtClean="0"/>
              <a:t> Modules) : Le langage normalisé des modules et procédures stockées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la solution PSM d'Oracle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écriture de blocs de programmation intégrant 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Définition de blocs de programmation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stockées en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Architecture PL/SQL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SGBD – PL/SQL – Chapitre 1 : PL/SQL : Généralités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245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4</a:t>
            </a:r>
            <a:r>
              <a:rPr lang="fr-BE" sz="3200" dirty="0" smtClean="0"/>
              <a:t>. </a:t>
            </a:r>
            <a:r>
              <a:rPr lang="fr-BE" sz="3200" dirty="0" smtClean="0"/>
              <a:t>PL/SQL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Meilleure performance en écrivant des blocs de programmation PL/SQL :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Les ordres SQL ne sont plus transmis un à un au moteur de base de données Oracle mais par bloc de programmation        moins de trafic réseau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Le moteur PL/SQL a été optimisé ce qui améliore encore les performances globales des applications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5. PL/SQL</a:t>
            </a:r>
            <a:endParaRPr lang="fr-BE" dirty="0"/>
          </a:p>
        </p:txBody>
      </p:sp>
      <p:sp>
        <p:nvSpPr>
          <p:cNvPr id="4" name="Flèche droite 3"/>
          <p:cNvSpPr/>
          <p:nvPr/>
        </p:nvSpPr>
        <p:spPr>
          <a:xfrm>
            <a:off x="3443844" y="4429496"/>
            <a:ext cx="368135" cy="178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91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4</a:t>
            </a:r>
            <a:r>
              <a:rPr lang="fr-BE" sz="3200" dirty="0" smtClean="0"/>
              <a:t>. </a:t>
            </a:r>
            <a:r>
              <a:rPr lang="fr-BE" sz="3200" dirty="0" smtClean="0"/>
              <a:t>PL/SQL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dirty="0" smtClean="0"/>
              <a:t>Sans PL/SQL : envoi d'instructions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5. PL/SQL</a:t>
            </a:r>
            <a:endParaRPr lang="fr-BE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2764828"/>
            <a:ext cx="7705725" cy="3267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0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4</a:t>
            </a:r>
            <a:r>
              <a:rPr lang="fr-BE" sz="3200" dirty="0" smtClean="0"/>
              <a:t>. </a:t>
            </a:r>
            <a:r>
              <a:rPr lang="fr-BE" sz="3200" dirty="0" smtClean="0"/>
              <a:t>PL/SQL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dirty="0" smtClean="0"/>
              <a:t>Avec PL/SQL : écriture de blocs de programmation</a:t>
            </a:r>
          </a:p>
          <a:p>
            <a:pPr marL="0" indent="0">
              <a:buNone/>
            </a:pPr>
            <a:r>
              <a:rPr lang="fr-BE" dirty="0" smtClean="0"/>
              <a:t> intégrant </a:t>
            </a:r>
          </a:p>
          <a:p>
            <a:pPr marL="0" indent="0">
              <a:buNone/>
            </a:pPr>
            <a:r>
              <a:rPr lang="fr-BE" dirty="0" smtClean="0"/>
              <a:t> 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5. PL/SQL</a:t>
            </a:r>
            <a:endParaRPr lang="fr-BE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1319" y="2651142"/>
            <a:ext cx="6036356" cy="3843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2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Aperçu du contenu du cours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Concepts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Modèle relationnel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Langage de définition des données - LDD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Langage de manipulation des données - LMD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Transactions et accès concurrents – LCD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Confidentialité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Vues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Contraintes d'intégrité et déclencheurs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smtClean="0"/>
              <a:t>PL-SQL</a:t>
            </a:r>
            <a:endParaRPr lang="fr-BE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62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4</a:t>
            </a:r>
            <a:r>
              <a:rPr lang="fr-BE" sz="3200" dirty="0" smtClean="0"/>
              <a:t>. </a:t>
            </a:r>
            <a:r>
              <a:rPr lang="fr-BE" sz="3200" dirty="0" smtClean="0"/>
              <a:t>PL/SQL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Une des principales forces du PL/SQL est son intégration avec </a:t>
            </a:r>
            <a:r>
              <a:rPr lang="fr-BE" dirty="0"/>
              <a:t>S</a:t>
            </a:r>
            <a:r>
              <a:rPr lang="fr-BE" dirty="0" smtClean="0"/>
              <a:t>QL, surtout au niveau des différents types de données manipulés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Une donnée de type DATE ou VARCHAR stockée dans la base de données va être stockée dans une variable de même type dans du code PL/SQL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Un instruction de sélection SQL retourne un </a:t>
            </a:r>
            <a:r>
              <a:rPr lang="fr-BE" i="1" dirty="0" err="1" smtClean="0"/>
              <a:t>result</a:t>
            </a:r>
            <a:r>
              <a:rPr lang="fr-BE" i="1" dirty="0" smtClean="0"/>
              <a:t> set</a:t>
            </a:r>
            <a:r>
              <a:rPr lang="fr-BE" dirty="0" smtClean="0"/>
              <a:t> qui peut être défini et exploité en PL/SQL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5. PL/SQL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53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smtClean="0"/>
              <a:t>Chapitre 1. PL/SQL : Généralités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SQL3 </a:t>
            </a:r>
            <a:r>
              <a:rPr lang="fr-BE" dirty="0" smtClean="0"/>
              <a:t>: Une nouvelle norme pour un langage de programmation à part entière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SQL/PSM (Persistent </a:t>
            </a:r>
            <a:r>
              <a:rPr lang="fr-BE" dirty="0" err="1" smtClean="0"/>
              <a:t>Stored</a:t>
            </a:r>
            <a:r>
              <a:rPr lang="fr-BE" dirty="0" smtClean="0"/>
              <a:t> Modules) : Le langage normalisé des modules et procédures stockées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la solution PSM d'Oracle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écriture de blocs de programmation intégrant 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Définition de blocs de programmation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stockées en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Architecture PL/SQL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SGBD – PL/SQL – Chapitre 1 : PL/SQL : Généralités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4580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5</a:t>
            </a:r>
            <a:r>
              <a:rPr lang="fr-BE" sz="3200" dirty="0" smtClean="0"/>
              <a:t>. </a:t>
            </a:r>
            <a:r>
              <a:rPr lang="fr-BE" sz="3200" dirty="0" err="1" smtClean="0"/>
              <a:t>Déf</a:t>
            </a:r>
            <a:r>
              <a:rPr lang="fr-BE" sz="3200" dirty="0" smtClean="0"/>
              <a:t> de blocs de programmation SQL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Les portions de code PL/SQL peuvent être définies dans n'importe quelle interface SQL</a:t>
            </a:r>
          </a:p>
          <a:p>
            <a:pPr marL="0" indent="0">
              <a:buNone/>
            </a:pPr>
            <a:r>
              <a:rPr lang="fr-BE" dirty="0" smtClean="0"/>
              <a:t>Il suffit d'encoder la portion de code comme s'il s'agissait d'une instruction SQL et de l'exécuter.</a:t>
            </a:r>
          </a:p>
          <a:p>
            <a:pPr marL="0" indent="0">
              <a:buNone/>
            </a:pPr>
            <a:r>
              <a:rPr lang="fr-BE" dirty="0" smtClean="0"/>
              <a:t>Dans cette portion de code, il est possible de réaliser des affichages, d'intercepter des exceptions et de les traiter.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6. </a:t>
            </a:r>
            <a:r>
              <a:rPr lang="fr-BE" dirty="0" err="1" smtClean="0"/>
              <a:t>Déf</a:t>
            </a:r>
            <a:r>
              <a:rPr lang="fr-BE" dirty="0" smtClean="0"/>
              <a:t> de blocs de programmation SQL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2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5</a:t>
            </a:r>
            <a:r>
              <a:rPr lang="fr-BE" sz="3200" dirty="0" smtClean="0"/>
              <a:t>. </a:t>
            </a:r>
            <a:r>
              <a:rPr lang="fr-BE" sz="3200" dirty="0" err="1" smtClean="0"/>
              <a:t>Déf</a:t>
            </a:r>
            <a:r>
              <a:rPr lang="fr-BE" sz="3200" dirty="0" smtClean="0"/>
              <a:t> de blocs de programmation SQL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Pour un développeur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Programmation SQL dynamique, déclencheurs, méthodes des TAD (types abstraits de données)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Intégration aisée dans les langages classiques OO grâce à sa forte coloration OO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6. </a:t>
            </a:r>
            <a:r>
              <a:rPr lang="fr-BE" dirty="0" err="1" smtClean="0"/>
              <a:t>Déf</a:t>
            </a:r>
            <a:r>
              <a:rPr lang="fr-BE" dirty="0" smtClean="0"/>
              <a:t> de blocs de programmation SQL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343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5</a:t>
            </a:r>
            <a:r>
              <a:rPr lang="fr-BE" sz="3200" dirty="0" smtClean="0"/>
              <a:t>. </a:t>
            </a:r>
            <a:r>
              <a:rPr lang="fr-BE" sz="3200" dirty="0" err="1" smtClean="0"/>
              <a:t>Déf</a:t>
            </a:r>
            <a:r>
              <a:rPr lang="fr-BE" sz="3200" dirty="0" smtClean="0"/>
              <a:t> de blocs de programmation SQL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Pour un administrateur, possibilité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d'écrire des routines d'administration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de définir des jobs récurrents,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…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6. </a:t>
            </a:r>
            <a:r>
              <a:rPr lang="fr-BE" dirty="0" err="1" smtClean="0"/>
              <a:t>Déf</a:t>
            </a:r>
            <a:r>
              <a:rPr lang="fr-BE" dirty="0" smtClean="0"/>
              <a:t> de blocs de programmation SQL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974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smtClean="0"/>
              <a:t>Chapitre 1. PL/SQL : Généralités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SQL3 </a:t>
            </a:r>
            <a:r>
              <a:rPr lang="fr-BE" dirty="0" smtClean="0"/>
              <a:t>: Une nouvelle norme pour un langage de programmation à part entière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SQL/PSM (Persistent </a:t>
            </a:r>
            <a:r>
              <a:rPr lang="fr-BE" dirty="0" err="1" smtClean="0"/>
              <a:t>Stored</a:t>
            </a:r>
            <a:r>
              <a:rPr lang="fr-BE" dirty="0" smtClean="0"/>
              <a:t> Modules) : Le langage normalisé des modules et procédures stockées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la solution PSM d'Oracle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écriture de blocs de programmation intégrant 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Définition de blocs de programmation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stockées en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Architecture PL/SQL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SGBD – PL/SQL – Chapitre 1 : PL/SQL : Généralités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4580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6</a:t>
            </a:r>
            <a:r>
              <a:rPr lang="fr-BE" sz="3200" dirty="0" smtClean="0"/>
              <a:t>. </a:t>
            </a:r>
            <a:r>
              <a:rPr lang="fr-BE" sz="3200" dirty="0" smtClean="0"/>
              <a:t>Procédures stockées en PL/SQL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PL/SQL permet la création de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procédures stockées </a:t>
            </a:r>
            <a:r>
              <a:rPr lang="fr-BE" dirty="0" smtClean="0"/>
              <a:t>: terme générique qui signifie qu'une portion de code peut être stockée sur le serveur de base de données dans la base de données elle-même.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smtClean="0"/>
              <a:t>Une partie du code peut donc être portée sur le serveur et exécutée par celui-ci.</a:t>
            </a:r>
          </a:p>
          <a:p>
            <a:pPr marL="0" indent="0">
              <a:buNone/>
            </a:pPr>
            <a:r>
              <a:rPr lang="fr-BE" dirty="0" smtClean="0"/>
              <a:t>Dans l'architecture classique "client-serveur", le client supporte toute la partie interface (ou présentation) de l'application ainsi que la logique de celle-ci.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7. Procédures stockées en PL/SQL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2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6</a:t>
            </a:r>
            <a:r>
              <a:rPr lang="fr-BE" sz="3200" dirty="0" smtClean="0"/>
              <a:t>. </a:t>
            </a:r>
            <a:r>
              <a:rPr lang="fr-BE" sz="3200" dirty="0" smtClean="0"/>
              <a:t>Procédures stockées en PL/SQL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7. Procédures stockées en PL/SQL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fr-BE" dirty="0" smtClean="0"/>
              <a:t>Architecture </a:t>
            </a:r>
          </a:p>
          <a:p>
            <a:pPr marL="68580" indent="0">
              <a:buNone/>
            </a:pPr>
            <a:r>
              <a:rPr lang="fr-BE" dirty="0" smtClean="0"/>
              <a:t>client-serveur de base : </a:t>
            </a:r>
          </a:p>
          <a:p>
            <a:pPr marL="68580" indent="0">
              <a:buNone/>
            </a:pPr>
            <a:endParaRPr lang="fr-BE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35" y="1965572"/>
            <a:ext cx="42195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9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6</a:t>
            </a:r>
            <a:r>
              <a:rPr lang="fr-BE" sz="3200" dirty="0" smtClean="0"/>
              <a:t>. </a:t>
            </a:r>
            <a:r>
              <a:rPr lang="fr-BE" sz="3200" dirty="0" smtClean="0"/>
              <a:t>Procédures stockées en PL/SQL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7. Procédures stockées en PL/SQL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fr-BE" dirty="0" smtClean="0"/>
              <a:t>Les procédures </a:t>
            </a:r>
          </a:p>
          <a:p>
            <a:pPr marL="68580" indent="0">
              <a:buNone/>
            </a:pPr>
            <a:r>
              <a:rPr lang="fr-BE" dirty="0" smtClean="0"/>
              <a:t>stockées</a:t>
            </a:r>
          </a:p>
          <a:p>
            <a:pPr marL="68580" indent="0">
              <a:buNone/>
            </a:pPr>
            <a:r>
              <a:rPr lang="fr-BE" dirty="0"/>
              <a:t>f</a:t>
            </a:r>
            <a:r>
              <a:rPr lang="fr-BE" dirty="0" smtClean="0"/>
              <a:t>avorisent </a:t>
            </a:r>
          </a:p>
          <a:p>
            <a:pPr marL="68580" indent="0">
              <a:buNone/>
            </a:pPr>
            <a:r>
              <a:rPr lang="fr-BE" dirty="0" smtClean="0"/>
              <a:t>l'architecture </a:t>
            </a:r>
          </a:p>
          <a:p>
            <a:pPr marL="68580" indent="0">
              <a:buNone/>
            </a:pPr>
            <a:r>
              <a:rPr lang="fr-BE" dirty="0" smtClean="0"/>
              <a:t>client-serveur </a:t>
            </a:r>
          </a:p>
          <a:p>
            <a:pPr marL="68580" indent="0">
              <a:buNone/>
            </a:pPr>
            <a:r>
              <a:rPr lang="fr-BE" dirty="0" smtClean="0"/>
              <a:t>de deuxième </a:t>
            </a:r>
          </a:p>
          <a:p>
            <a:pPr marL="68580" indent="0">
              <a:buNone/>
            </a:pPr>
            <a:r>
              <a:rPr lang="fr-BE" dirty="0" smtClean="0"/>
              <a:t>génération :</a:t>
            </a:r>
          </a:p>
          <a:p>
            <a:pPr marL="68580" indent="0">
              <a:buNone/>
            </a:pPr>
            <a:endParaRPr lang="fr-BE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42" y="2038968"/>
            <a:ext cx="508635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2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6</a:t>
            </a:r>
            <a:r>
              <a:rPr lang="fr-BE" sz="3200" dirty="0" smtClean="0"/>
              <a:t>. </a:t>
            </a:r>
            <a:r>
              <a:rPr lang="fr-BE" sz="3200" dirty="0" smtClean="0"/>
              <a:t>Procédures stockées en PL/SQL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7. Procédures stockées en PL/SQL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>
              <a:buNone/>
            </a:pPr>
            <a:r>
              <a:rPr lang="fr-BE" dirty="0" smtClean="0"/>
              <a:t>On peut voir sur ce schéma différents avantages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Réutilisabilité</a:t>
            </a:r>
            <a:r>
              <a:rPr lang="fr-BE" dirty="0" smtClean="0"/>
              <a:t> : une même procédure ou fonction peut être appelée par plusieurs applications différentes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Optimisation</a:t>
            </a:r>
            <a:r>
              <a:rPr lang="fr-BE" dirty="0" smtClean="0"/>
              <a:t> : le DBA peut utiliser toutes les techniques d'optimisation mises à sa disposition pour les procédures les plus utilisées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Efficacité</a:t>
            </a:r>
            <a:r>
              <a:rPr lang="fr-BE" dirty="0" smtClean="0"/>
              <a:t> : une procédure stockée est compilée une fois et stockée sous une forme exécutable.  Les appels peuvent être efficaces et se font sous forme de RPC (</a:t>
            </a:r>
            <a:r>
              <a:rPr lang="fr-BE" dirty="0" err="1" smtClean="0"/>
              <a:t>Remote</a:t>
            </a:r>
            <a:r>
              <a:rPr lang="fr-BE" dirty="0" smtClean="0"/>
              <a:t> </a:t>
            </a:r>
            <a:r>
              <a:rPr lang="fr-BE" dirty="0" err="1" smtClean="0"/>
              <a:t>Procedure</a:t>
            </a:r>
            <a:r>
              <a:rPr lang="fr-BE" dirty="0" smtClean="0"/>
              <a:t> Call)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30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800" dirty="0" smtClean="0"/>
              <a:t>Aperçu du contenu du PL/SQL</a:t>
            </a:r>
            <a:endParaRPr lang="fr-BE" sz="3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8"/>
            <a:ext cx="7020000" cy="4242475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Généralités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types de données et les variables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structures de contrôle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Des records aux collections </a:t>
            </a:r>
            <a:r>
              <a:rPr lang="fr-BE" dirty="0" err="1" smtClean="0"/>
              <a:t>bulk</a:t>
            </a:r>
            <a:endParaRPr lang="fr-BE" dirty="0" smtClean="0"/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procédures et les fonctions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Les déclencheurs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33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dirty="0" smtClean="0"/>
              <a:t>6</a:t>
            </a:r>
            <a:r>
              <a:rPr lang="fr-BE" sz="3200" dirty="0" smtClean="0"/>
              <a:t>. </a:t>
            </a:r>
            <a:r>
              <a:rPr lang="fr-BE" sz="3200" dirty="0" smtClean="0"/>
              <a:t>Procédures stockées en PL/SQL</a:t>
            </a:r>
            <a:endParaRPr lang="fr-BE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7. Procédures stockées en PL/SQL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68580" indent="0">
              <a:buNone/>
            </a:pPr>
            <a:r>
              <a:rPr lang="fr-BE" dirty="0" smtClean="0"/>
              <a:t>En résumé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BE" dirty="0" smtClean="0"/>
              <a:t>On obtient une meilleure performance et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moins de trafic réseau </a:t>
            </a:r>
            <a:r>
              <a:rPr lang="fr-BE" dirty="0" smtClean="0"/>
              <a:t>ainsi que de meilleurs temps de réponse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BE" dirty="0" smtClean="0"/>
              <a:t>Les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procédures stockées </a:t>
            </a:r>
            <a:r>
              <a:rPr lang="fr-BE" dirty="0" smtClean="0"/>
              <a:t>font partie de la mémoire cache de la base de données et peuvent être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partagées</a:t>
            </a:r>
            <a:r>
              <a:rPr lang="fr-BE" dirty="0" smtClean="0"/>
              <a:t> entre les multiples utilisateurs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L'indépendance données-programmes s'en trouve renforcée </a:t>
            </a:r>
            <a:r>
              <a:rPr lang="fr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!</a:t>
            </a:r>
            <a:r>
              <a:rPr lang="fr-BE" dirty="0"/>
              <a:t> </a:t>
            </a:r>
            <a:r>
              <a:rPr lang="fr-BE" sz="2200" dirty="0" smtClean="0"/>
              <a:t>(Les détails du MRD peuvent être cachés aux différents clients.  Il suffit de communiquer au développeur la procédure à appeler ainsi que ses différents paramètres et codes d'erreur)</a:t>
            </a:r>
            <a:endParaRPr lang="fr-BE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336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smtClean="0"/>
              <a:t>Chapitre 1. PL/SQL : Généralités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SQL3 </a:t>
            </a:r>
            <a:r>
              <a:rPr lang="fr-BE" dirty="0" smtClean="0"/>
              <a:t>: Une nouvelle norme pour un langage de programmation à part entière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SQL/PSM (Persistent </a:t>
            </a:r>
            <a:r>
              <a:rPr lang="fr-BE" dirty="0" err="1" smtClean="0"/>
              <a:t>Stored</a:t>
            </a:r>
            <a:r>
              <a:rPr lang="fr-BE" dirty="0" smtClean="0"/>
              <a:t> Modules) : Le langage normalisé des modules et procédures stockées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la solution PSM d'Oracle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écriture de blocs de programmation intégrant 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Définition de blocs de programmation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stockées en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Architecture PL/SQL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SGBD – PL/SQL – Chapitre 1 : PL/SQL : Généralités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74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dirty="0" smtClean="0"/>
              <a:t>7</a:t>
            </a:r>
            <a:r>
              <a:rPr lang="fr-BE" sz="3200" dirty="0" smtClean="0"/>
              <a:t>. </a:t>
            </a:r>
            <a:r>
              <a:rPr lang="fr-BE" sz="3200" dirty="0" smtClean="0"/>
              <a:t>Architecture PL/SQL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BE" dirty="0" smtClean="0"/>
              <a:t>Le moteur de base de données Oracle coordonne tous les appels en direction de la base de données.  Le SQL et le PL/SQL comportent chacun un moteur d'exécution associé.</a:t>
            </a:r>
          </a:p>
          <a:p>
            <a:pPr marL="0" indent="0">
              <a:buNone/>
            </a:pPr>
            <a:r>
              <a:rPr lang="fr-BE" dirty="0" smtClean="0"/>
              <a:t>Lorsqu'un serveur reçoit un appel pour exécuter un programme PL/SQL, la version compilée du programme est chargée en mémoire puis exécutée par </a:t>
            </a:r>
            <a:r>
              <a:rPr lang="fr-BE" smtClean="0"/>
              <a:t>les moteurs </a:t>
            </a:r>
            <a:r>
              <a:rPr lang="fr-BE" dirty="0" smtClean="0"/>
              <a:t>PL/SQL et SQL.</a:t>
            </a:r>
          </a:p>
          <a:p>
            <a:pPr marL="0" indent="0">
              <a:buNone/>
            </a:pPr>
            <a:r>
              <a:rPr lang="fr-BE" dirty="0" smtClean="0"/>
              <a:t>Le moteur PL/SQL gère les structures en mémoire et le flux logique du programme tandis que le moteur SQL transmet </a:t>
            </a:r>
            <a:r>
              <a:rPr lang="fr-BE" dirty="0"/>
              <a:t>les </a:t>
            </a:r>
            <a:r>
              <a:rPr lang="fr-BE" dirty="0" smtClean="0"/>
              <a:t>requêtes à la base de données.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8. Architecture PL/SQL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265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dirty="0" smtClean="0"/>
              <a:t>7</a:t>
            </a:r>
            <a:r>
              <a:rPr lang="fr-BE" sz="3200" dirty="0" smtClean="0"/>
              <a:t>. </a:t>
            </a:r>
            <a:r>
              <a:rPr lang="fr-BE" sz="3200" dirty="0" smtClean="0"/>
              <a:t>Architecture PL/SQL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Un code PL/SQL peut être appelé à partir de SQL*Plus, Oracle </a:t>
            </a:r>
            <a:r>
              <a:rPr lang="fr-BE" dirty="0" err="1" smtClean="0"/>
              <a:t>Forms</a:t>
            </a:r>
            <a:r>
              <a:rPr lang="fr-BE" dirty="0" smtClean="0"/>
              <a:t>, Oracle Reports, inclus dans le langage hôte C, C++, COBOL, …</a:t>
            </a:r>
          </a:p>
          <a:p>
            <a:pPr marL="0" indent="0">
              <a:buNone/>
            </a:pPr>
            <a:r>
              <a:rPr lang="fr-BE" dirty="0" smtClean="0"/>
              <a:t>Dans ce cas, les instructions PL/SQL sont traitées par le moteur PL/SQL embarqué dans l'outil de développement, les ordres SQL étant évidemment toujours traités par la base de données.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8. Architecture PL/SQL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058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3263" y="2854325"/>
            <a:ext cx="8031162" cy="1362075"/>
          </a:xfrm>
        </p:spPr>
        <p:txBody>
          <a:bodyPr anchor="ctr">
            <a:normAutofit/>
          </a:bodyPr>
          <a:lstStyle/>
          <a:p>
            <a:pPr algn="r"/>
            <a:r>
              <a:rPr lang="fr-BE" dirty="0" smtClean="0"/>
              <a:t>PL/SQL - Chapitre 1. </a:t>
            </a:r>
            <a:br>
              <a:rPr lang="fr-BE" dirty="0" smtClean="0"/>
            </a:br>
            <a:r>
              <a:rPr lang="fr-BE" dirty="0" smtClean="0"/>
              <a:t>PL/SQL : Généralités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Système de Gestion de Base de Données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14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smtClean="0"/>
              <a:t>Chapitre 1. PL/SQL : Généralités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SQL3 </a:t>
            </a:r>
            <a:r>
              <a:rPr lang="fr-BE" dirty="0" smtClean="0"/>
              <a:t>: Une nouvelle norme pour un langage de programmation à part entière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SQL/PSM (Persistent </a:t>
            </a:r>
            <a:r>
              <a:rPr lang="fr-BE" dirty="0" err="1" smtClean="0"/>
              <a:t>Stored</a:t>
            </a:r>
            <a:r>
              <a:rPr lang="fr-BE" dirty="0" smtClean="0"/>
              <a:t> Modules) : Le langage normalisé des modules et procédures stockées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la solution PSM d'Oracle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écriture de blocs de programmation intégrant 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Définition de blocs de programmation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stockées en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Architecture PL/SQL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SGBD – PL/SQL – Chapitre 1 : PL/SQL : Généralités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537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</a:t>
            </a:r>
            <a:r>
              <a:rPr lang="fr-BE" dirty="0" smtClean="0"/>
              <a:t>1. PL/SQL : Généralités</a:t>
            </a:r>
            <a:br>
              <a:rPr lang="fr-BE" dirty="0" smtClean="0"/>
            </a:br>
            <a:r>
              <a:rPr lang="fr-BE" sz="3200" dirty="0" smtClean="0"/>
              <a:t>Introduction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PL/SQL</a:t>
            </a:r>
            <a:r>
              <a:rPr lang="fr-BE" dirty="0" smtClean="0"/>
              <a:t>         </a:t>
            </a:r>
          </a:p>
          <a:p>
            <a:pPr marL="0" indent="0" algn="ctr">
              <a:buNone/>
            </a:pPr>
            <a:r>
              <a:rPr lang="fr-BE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Procedural</a:t>
            </a:r>
            <a:r>
              <a:rPr lang="fr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fr-BE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extensions to SQL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smtClean="0"/>
              <a:t>PL/SQL est un langage procédural qui permet de traiter de manière structurée (conditionnelle ou itérative) les données retournées par une instruction SQL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smtClean="0"/>
              <a:t>Il s'agit d'un langage propriétaire, PL/SQL est la solution proposée par Oracle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</a:t>
            </a:r>
            <a:r>
              <a:rPr lang="fr-BE" dirty="0" smtClean="0"/>
              <a:t>Généralités / Introduction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23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</a:t>
            </a:r>
            <a:r>
              <a:rPr lang="fr-BE" dirty="0" smtClean="0"/>
              <a:t>1. PL/SQL : Généralités</a:t>
            </a:r>
            <a:br>
              <a:rPr lang="fr-BE" dirty="0" smtClean="0"/>
            </a:br>
            <a:r>
              <a:rPr lang="fr-BE" sz="3200" dirty="0" smtClean="0"/>
              <a:t>Introduction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281112" cy="432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 smtClean="0"/>
              <a:t>Au niveau syntaxe, un programme est constitué de procédures et de fonctions; des variables permettent l'échange d'information entre les requêtes SQL et le reste du programme.</a:t>
            </a:r>
          </a:p>
          <a:p>
            <a:pPr marL="0" indent="0">
              <a:buNone/>
            </a:pPr>
            <a:endParaRPr lang="fr-BE" sz="900" dirty="0"/>
          </a:p>
          <a:p>
            <a:pPr marL="0" indent="0">
              <a:buNone/>
            </a:pPr>
            <a:r>
              <a:rPr lang="fr-BE" dirty="0" smtClean="0"/>
              <a:t>PL/SQL n'a aucun aspect normatif contrairement à SQL.  Mais avec SQL3, la norme SQL a prévu les éléments de langage procédural normatif propre au langage SQL.</a:t>
            </a:r>
          </a:p>
          <a:p>
            <a:pPr marL="0" indent="0">
              <a:buNone/>
            </a:pPr>
            <a:endParaRPr lang="fr-BE" sz="900" dirty="0"/>
          </a:p>
          <a:p>
            <a:pPr marL="0" indent="0">
              <a:buNone/>
            </a:pPr>
            <a:r>
              <a:rPr lang="fr-BE" dirty="0" smtClean="0"/>
              <a:t>PL/SQL permet de stocker du code sur le serveur et sert principalement à programmer des procédures stockées et des déclencheurs (triggers)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</a:t>
            </a:r>
            <a:r>
              <a:rPr lang="fr-BE" dirty="0" smtClean="0"/>
              <a:t>Généralités / Introduction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935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0727" y="720000"/>
            <a:ext cx="7049386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smtClean="0"/>
              <a:t>Chapitre 1. PL/SQL : Généralités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SQL3 </a:t>
            </a:r>
            <a:r>
              <a:rPr lang="fr-BE" dirty="0" smtClean="0"/>
              <a:t>: Une nouvelle norme pour un langage de programmation à part entière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SQL/PSM (Persistent </a:t>
            </a:r>
            <a:r>
              <a:rPr lang="fr-BE" dirty="0" err="1" smtClean="0"/>
              <a:t>Stored</a:t>
            </a:r>
            <a:r>
              <a:rPr lang="fr-BE" dirty="0" smtClean="0"/>
              <a:t> Modules) : Le langage normalisé des modules et procédures stockées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la solution PSM d'Oracle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PL/SQL : écriture de blocs de programmation intégrant 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Définition de blocs de programmation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Procédures stockées en PL/SQL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 smtClean="0"/>
              <a:t>Architecture PL/SQL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SGBD – PL/SQL – Chapitre 1 : PL/SQL : Généralités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245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1. PL/SQL : Généralités</a:t>
            </a:r>
            <a:br>
              <a:rPr lang="fr-BE" dirty="0"/>
            </a:br>
            <a:r>
              <a:rPr lang="fr-BE" sz="3200" dirty="0"/>
              <a:t>1</a:t>
            </a:r>
            <a:r>
              <a:rPr lang="fr-BE" sz="3200" dirty="0" smtClean="0"/>
              <a:t>. </a:t>
            </a:r>
            <a:r>
              <a:rPr lang="fr-BE" sz="3200" dirty="0" smtClean="0"/>
              <a:t>SQL3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Un bloc représente une unité de programmation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Un bloc est défini par les mots clé BEGIN et END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Les variables sont déclarées à l'aide du mot clé DECLARE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Des structures conditionnelles apparaissent : IF, THEN, ELSE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Des structures répétitives sont introduites : FOR, LOOP, REPEAT, DO WHILE, DO UNTIL, …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 smtClean="0"/>
              <a:t>La gestion des exceptions est une réalité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1 : PL/SQL : Généralités / </a:t>
            </a:r>
            <a:r>
              <a:rPr lang="fr-BE" dirty="0" smtClean="0"/>
              <a:t>2. SQL3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891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orgia-Garamond">
      <a:majorFont>
        <a:latin typeface="Georgia"/>
        <a:ea typeface=""/>
        <a:cs typeface=""/>
      </a:majorFont>
      <a:minorFont>
        <a:latin typeface="Garamond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Vert-Brun SGBD 2ème</Template>
  <TotalTime>51873</TotalTime>
  <Words>2180</Words>
  <Application>Microsoft Office PowerPoint</Application>
  <PresentationFormat>Affichage à l'écran (4:3)</PresentationFormat>
  <Paragraphs>231</Paragraphs>
  <Slides>33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Calibri</vt:lpstr>
      <vt:lpstr>Courier New</vt:lpstr>
      <vt:lpstr>Garamond</vt:lpstr>
      <vt:lpstr>Georgia</vt:lpstr>
      <vt:lpstr>Wingdings</vt:lpstr>
      <vt:lpstr>Wingdings 2</vt:lpstr>
      <vt:lpstr>Austin</vt:lpstr>
      <vt:lpstr>Systèmes de Gestion de Bases de Données</vt:lpstr>
      <vt:lpstr>Aperçu du contenu du cours</vt:lpstr>
      <vt:lpstr>Aperçu du contenu du PL/SQL</vt:lpstr>
      <vt:lpstr>PL/SQL - Chapitre 1.  PL/SQL : Généralités</vt:lpstr>
      <vt:lpstr>Chapitre 1. PL/SQL : Généralités</vt:lpstr>
      <vt:lpstr>Chapitre 1. PL/SQL : Généralités Introduction</vt:lpstr>
      <vt:lpstr>Chapitre 1. PL/SQL : Généralités Introduction</vt:lpstr>
      <vt:lpstr>Chapitre 1. PL/SQL : Généralités</vt:lpstr>
      <vt:lpstr>Chapitre 1. PL/SQL : Généralités 1. SQL3</vt:lpstr>
      <vt:lpstr>Chapitre 1. PL/SQL : Généralités</vt:lpstr>
      <vt:lpstr>Chapitre 1. PL/SQL : Généralités 2. SQL/PSM</vt:lpstr>
      <vt:lpstr>Chapitre 1. PL/SQL : Généralités 2. SQL/PSM</vt:lpstr>
      <vt:lpstr>Chapitre 1. PL/SQL : Généralités 2. SQL/PSM</vt:lpstr>
      <vt:lpstr>Chapitre 1. PL/SQL : Généralités</vt:lpstr>
      <vt:lpstr>Chapitre 1. PL/SQL : Généralités 3. PL/SQL : la solution PSM d'Oracle</vt:lpstr>
      <vt:lpstr>Chapitre 1. PL/SQL : Généralités</vt:lpstr>
      <vt:lpstr>Chapitre 1. PL/SQL : Généralités 4. PL/SQL</vt:lpstr>
      <vt:lpstr>Chapitre 1. PL/SQL : Généralités 4. PL/SQL</vt:lpstr>
      <vt:lpstr>Chapitre 1. PL/SQL : Généralités 4. PL/SQL</vt:lpstr>
      <vt:lpstr>Chapitre 1. PL/SQL : Généralités 4. PL/SQL</vt:lpstr>
      <vt:lpstr>Chapitre 1. PL/SQL : Généralités</vt:lpstr>
      <vt:lpstr>Chapitre 1. PL/SQL : Généralités 5. Déf de blocs de programmation SQL</vt:lpstr>
      <vt:lpstr>Chapitre 1. PL/SQL : Généralités 5. Déf de blocs de programmation SQL</vt:lpstr>
      <vt:lpstr>Chapitre 1. PL/SQL : Généralités 5. Déf de blocs de programmation SQL</vt:lpstr>
      <vt:lpstr>Chapitre 1. PL/SQL : Généralités</vt:lpstr>
      <vt:lpstr>Chapitre 1. PL/SQL : Généralités 6. Procédures stockées en PL/SQL</vt:lpstr>
      <vt:lpstr>Chapitre 1. PL/SQL : Généralités 6. Procédures stockées en PL/SQL</vt:lpstr>
      <vt:lpstr>Chapitre 1. PL/SQL : Généralités 6. Procédures stockées en PL/SQL</vt:lpstr>
      <vt:lpstr>Chapitre 1. PL/SQL : Généralités 6. Procédures stockées en PL/SQL</vt:lpstr>
      <vt:lpstr>Chapitre 1. PL/SQL : Généralités 6. Procédures stockées en PL/SQL</vt:lpstr>
      <vt:lpstr>Chapitre 1. PL/SQL : Généralités</vt:lpstr>
      <vt:lpstr>Chapitre 1. PL/SQL : Généralités 7. Architecture PL/SQL</vt:lpstr>
      <vt:lpstr>Chapitre 1. PL/SQL : Généralités 7. Architecture PL/SQL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de Gestion de Bases de Données</dc:title>
  <dc:creator>Vandenhove</dc:creator>
  <cp:lastModifiedBy>DE DIJCKER SEBASTIEN</cp:lastModifiedBy>
  <cp:revision>297</cp:revision>
  <dcterms:created xsi:type="dcterms:W3CDTF">2016-02-04T16:20:07Z</dcterms:created>
  <dcterms:modified xsi:type="dcterms:W3CDTF">2021-02-10T11:18:27Z</dcterms:modified>
</cp:coreProperties>
</file>