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88"/>
  </p:notesMasterIdLst>
  <p:handoutMasterIdLst>
    <p:handoutMasterId r:id="rId89"/>
  </p:handoutMasterIdLst>
  <p:sldIdLst>
    <p:sldId id="256" r:id="rId2"/>
    <p:sldId id="257" r:id="rId3"/>
    <p:sldId id="288" r:id="rId4"/>
    <p:sldId id="258" r:id="rId5"/>
    <p:sldId id="271" r:id="rId6"/>
    <p:sldId id="289" r:id="rId7"/>
    <p:sldId id="317" r:id="rId8"/>
    <p:sldId id="312" r:id="rId9"/>
    <p:sldId id="313" r:id="rId10"/>
    <p:sldId id="318" r:id="rId11"/>
    <p:sldId id="319" r:id="rId12"/>
    <p:sldId id="320" r:id="rId13"/>
    <p:sldId id="321" r:id="rId14"/>
    <p:sldId id="314" r:id="rId15"/>
    <p:sldId id="322" r:id="rId16"/>
    <p:sldId id="323" r:id="rId17"/>
    <p:sldId id="324" r:id="rId18"/>
    <p:sldId id="325" r:id="rId19"/>
    <p:sldId id="327" r:id="rId20"/>
    <p:sldId id="328" r:id="rId21"/>
    <p:sldId id="329" r:id="rId22"/>
    <p:sldId id="326" r:id="rId23"/>
    <p:sldId id="315" r:id="rId24"/>
    <p:sldId id="316" r:id="rId25"/>
    <p:sldId id="330" r:id="rId26"/>
    <p:sldId id="331" r:id="rId27"/>
    <p:sldId id="333" r:id="rId28"/>
    <p:sldId id="332" r:id="rId29"/>
    <p:sldId id="334" r:id="rId30"/>
    <p:sldId id="336" r:id="rId31"/>
    <p:sldId id="335" r:id="rId32"/>
    <p:sldId id="290" r:id="rId33"/>
    <p:sldId id="291" r:id="rId34"/>
    <p:sldId id="292" r:id="rId35"/>
    <p:sldId id="293" r:id="rId36"/>
    <p:sldId id="337" r:id="rId37"/>
    <p:sldId id="294" r:id="rId38"/>
    <p:sldId id="295" r:id="rId39"/>
    <p:sldId id="338" r:id="rId40"/>
    <p:sldId id="339" r:id="rId41"/>
    <p:sldId id="296" r:id="rId42"/>
    <p:sldId id="297" r:id="rId43"/>
    <p:sldId id="340" r:id="rId44"/>
    <p:sldId id="341" r:id="rId45"/>
    <p:sldId id="342" r:id="rId46"/>
    <p:sldId id="343" r:id="rId47"/>
    <p:sldId id="344" r:id="rId48"/>
    <p:sldId id="345" r:id="rId49"/>
    <p:sldId id="346" r:id="rId50"/>
    <p:sldId id="347" r:id="rId51"/>
    <p:sldId id="348" r:id="rId52"/>
    <p:sldId id="349" r:id="rId53"/>
    <p:sldId id="350" r:id="rId54"/>
    <p:sldId id="351" r:id="rId55"/>
    <p:sldId id="352" r:id="rId56"/>
    <p:sldId id="298" r:id="rId57"/>
    <p:sldId id="299" r:id="rId58"/>
    <p:sldId id="300" r:id="rId59"/>
    <p:sldId id="301" r:id="rId60"/>
    <p:sldId id="353" r:id="rId61"/>
    <p:sldId id="354" r:id="rId62"/>
    <p:sldId id="355" r:id="rId63"/>
    <p:sldId id="356" r:id="rId64"/>
    <p:sldId id="357" r:id="rId65"/>
    <p:sldId id="302" r:id="rId66"/>
    <p:sldId id="303" r:id="rId67"/>
    <p:sldId id="304" r:id="rId68"/>
    <p:sldId id="305" r:id="rId69"/>
    <p:sldId id="358" r:id="rId70"/>
    <p:sldId id="359" r:id="rId71"/>
    <p:sldId id="306" r:id="rId72"/>
    <p:sldId id="307" r:id="rId73"/>
    <p:sldId id="360" r:id="rId74"/>
    <p:sldId id="361" r:id="rId75"/>
    <p:sldId id="308" r:id="rId76"/>
    <p:sldId id="309" r:id="rId77"/>
    <p:sldId id="362" r:id="rId78"/>
    <p:sldId id="363" r:id="rId79"/>
    <p:sldId id="364" r:id="rId80"/>
    <p:sldId id="310" r:id="rId81"/>
    <p:sldId id="311" r:id="rId82"/>
    <p:sldId id="365" r:id="rId83"/>
    <p:sldId id="366" r:id="rId84"/>
    <p:sldId id="367" r:id="rId85"/>
    <p:sldId id="368" r:id="rId86"/>
    <p:sldId id="369" r:id="rId8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FF"/>
    <a:srgbClr val="187CCE"/>
    <a:srgbClr val="FF0066"/>
    <a:srgbClr val="FF6600"/>
    <a:srgbClr val="67ABF5"/>
    <a:srgbClr val="00CC66"/>
    <a:srgbClr val="61FFB0"/>
    <a:srgbClr val="00FE7F"/>
    <a:srgbClr val="01FF80"/>
    <a:srgbClr val="09FF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00" autoAdjust="0"/>
    <p:restoredTop sz="61720" autoAdjust="0"/>
  </p:normalViewPr>
  <p:slideViewPr>
    <p:cSldViewPr snapToGrid="0">
      <p:cViewPr varScale="1">
        <p:scale>
          <a:sx n="75" d="100"/>
          <a:sy n="75" d="100"/>
        </p:scale>
        <p:origin x="2370" y="54"/>
      </p:cViewPr>
      <p:guideLst>
        <p:guide orient="horz" pos="2160"/>
        <p:guide pos="2880"/>
      </p:guideLst>
    </p:cSldViewPr>
  </p:slideViewPr>
  <p:outlineViewPr>
    <p:cViewPr>
      <p:scale>
        <a:sx n="33" d="100"/>
        <a:sy n="33" d="100"/>
      </p:scale>
      <p:origin x="0" y="3744"/>
    </p:cViewPr>
  </p:outlineViewPr>
  <p:notesTextViewPr>
    <p:cViewPr>
      <p:scale>
        <a:sx n="1" d="1"/>
        <a:sy n="1" d="1"/>
      </p:scale>
      <p:origin x="0" y="0"/>
    </p:cViewPr>
  </p:notesTextViewPr>
  <p:notesViewPr>
    <p:cSldViewPr snapToGrid="0">
      <p:cViewPr varScale="1">
        <p:scale>
          <a:sx n="76" d="100"/>
          <a:sy n="76" d="100"/>
        </p:scale>
        <p:origin x="-11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e LEONARD" userId="04799335a7e0b1be" providerId="LiveId" clId="{07C0DDFF-B704-4E42-8111-A22A1B34F896}"/>
    <pc:docChg chg="modSld">
      <pc:chgData name="Anne LEONARD" userId="04799335a7e0b1be" providerId="LiveId" clId="{07C0DDFF-B704-4E42-8111-A22A1B34F896}" dt="2019-11-25T21:08:47.207" v="1" actId="20577"/>
      <pc:docMkLst>
        <pc:docMk/>
      </pc:docMkLst>
      <pc:sldChg chg="modSp">
        <pc:chgData name="Anne LEONARD" userId="04799335a7e0b1be" providerId="LiveId" clId="{07C0DDFF-B704-4E42-8111-A22A1B34F896}" dt="2019-11-25T16:53:12.792" v="0" actId="20577"/>
        <pc:sldMkLst>
          <pc:docMk/>
          <pc:sldMk cId="1433127037" sldId="311"/>
        </pc:sldMkLst>
        <pc:spChg chg="mod">
          <ac:chgData name="Anne LEONARD" userId="04799335a7e0b1be" providerId="LiveId" clId="{07C0DDFF-B704-4E42-8111-A22A1B34F896}" dt="2019-11-25T16:53:12.792" v="0" actId="20577"/>
          <ac:spMkLst>
            <pc:docMk/>
            <pc:sldMk cId="1433127037" sldId="311"/>
            <ac:spMk id="3" creationId="{00000000-0000-0000-0000-000000000000}"/>
          </ac:spMkLst>
        </pc:spChg>
      </pc:sldChg>
      <pc:sldChg chg="modSp">
        <pc:chgData name="Anne LEONARD" userId="04799335a7e0b1be" providerId="LiveId" clId="{07C0DDFF-B704-4E42-8111-A22A1B34F896}" dt="2019-11-25T21:08:47.207" v="1" actId="20577"/>
        <pc:sldMkLst>
          <pc:docMk/>
          <pc:sldMk cId="194394573" sldId="326"/>
        </pc:sldMkLst>
        <pc:spChg chg="mod">
          <ac:chgData name="Anne LEONARD" userId="04799335a7e0b1be" providerId="LiveId" clId="{07C0DDFF-B704-4E42-8111-A22A1B34F896}" dt="2019-11-25T21:08:47.207" v="1" actId="20577"/>
          <ac:spMkLst>
            <pc:docMk/>
            <pc:sldMk cId="194394573" sldId="326"/>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B68056-8E3B-4384-B702-DD5B16F6E582}" type="datetimeFigureOut">
              <a:rPr lang="fr-BE" smtClean="0"/>
              <a:t>23-02-21</a:t>
            </a:fld>
            <a:endParaRPr lang="fr-BE"/>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BE"/>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8B532A1-C308-4B5E-B738-4A20C81AE96D}" type="slidenum">
              <a:rPr lang="fr-BE" smtClean="0"/>
              <a:t>‹N°›</a:t>
            </a:fld>
            <a:endParaRPr lang="fr-BE"/>
          </a:p>
        </p:txBody>
      </p:sp>
    </p:spTree>
    <p:extLst>
      <p:ext uri="{BB962C8B-B14F-4D97-AF65-F5344CB8AC3E}">
        <p14:creationId xmlns:p14="http://schemas.microsoft.com/office/powerpoint/2010/main" val="3621251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5673A2-232E-4770-8B7D-AF533C30BC35}" type="datetimeFigureOut">
              <a:rPr lang="fr-BE" smtClean="0"/>
              <a:t>23-02-21</a:t>
            </a:fld>
            <a:endParaRPr lang="fr-BE"/>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8015F8-55F0-4779-8F5B-58CFCCF2A85B}" type="slidenum">
              <a:rPr lang="fr-BE" smtClean="0"/>
              <a:t>‹N°›</a:t>
            </a:fld>
            <a:endParaRPr lang="fr-BE"/>
          </a:p>
        </p:txBody>
      </p:sp>
    </p:spTree>
    <p:extLst>
      <p:ext uri="{BB962C8B-B14F-4D97-AF65-F5344CB8AC3E}">
        <p14:creationId xmlns:p14="http://schemas.microsoft.com/office/powerpoint/2010/main" val="3845916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a:t>
            </a:fld>
            <a:endParaRPr lang="fr-BE"/>
          </a:p>
        </p:txBody>
      </p:sp>
    </p:spTree>
    <p:extLst>
      <p:ext uri="{BB962C8B-B14F-4D97-AF65-F5344CB8AC3E}">
        <p14:creationId xmlns:p14="http://schemas.microsoft.com/office/powerpoint/2010/main" val="1060433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Rapport </a:t>
            </a:r>
            <a:r>
              <a:rPr lang="en-US" dirty="0" err="1"/>
              <a:t>d'erreur</a:t>
            </a:r>
            <a:r>
              <a:rPr lang="en-US" dirty="0"/>
              <a:t> -</a:t>
            </a:r>
          </a:p>
          <a:p>
            <a:r>
              <a:rPr lang="en-US" dirty="0"/>
              <a:t>ORA-06550: line 3, column 13:</a:t>
            </a:r>
          </a:p>
          <a:p>
            <a:r>
              <a:rPr lang="en-US" dirty="0"/>
              <a:t>PLS-00218: a variable declared NOT NULL must have an initialization assignment</a:t>
            </a:r>
          </a:p>
          <a:p>
            <a:r>
              <a:rPr lang="en-US" dirty="0"/>
              <a:t>06550. 00000 -  "line %s, column %s:\</a:t>
            </a:r>
            <a:r>
              <a:rPr lang="en-US" dirty="0" err="1"/>
              <a:t>n%s</a:t>
            </a:r>
            <a:r>
              <a:rPr lang="en-US" dirty="0"/>
              <a:t>"</a:t>
            </a:r>
          </a:p>
          <a:p>
            <a:r>
              <a:rPr lang="en-US" dirty="0"/>
              <a:t>*Cause:    Usually a PL/SQL compilation error.</a:t>
            </a:r>
          </a:p>
          <a:p>
            <a:endParaRPr lang="en-US" dirty="0"/>
          </a:p>
          <a:p>
            <a:endParaRPr lang="en-US" dirty="0"/>
          </a:p>
          <a:p>
            <a:pPr marL="0" indent="0">
              <a:buNone/>
            </a:pPr>
            <a:r>
              <a:rPr lang="fr-BE" b="1" dirty="0">
                <a:latin typeface="Courier New" panose="02070309020205020404" pitchFamily="49" charset="0"/>
                <a:cs typeface="Courier New" panose="02070309020205020404" pitchFamily="49" charset="0"/>
              </a:rPr>
              <a:t>DECLARE</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Vuser</a:t>
            </a:r>
            <a:r>
              <a:rPr lang="fr-BE" b="1" dirty="0">
                <a:latin typeface="Courier New" panose="02070309020205020404" pitchFamily="49" charset="0"/>
                <a:cs typeface="Courier New" panose="02070309020205020404" pitchFamily="49" charset="0"/>
              </a:rPr>
              <a:t>			VARCHAR2(35) := USER;</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VNotNull</a:t>
            </a:r>
            <a:r>
              <a:rPr lang="fr-BE" b="1" dirty="0">
                <a:latin typeface="Courier New" panose="02070309020205020404" pitchFamily="49" charset="0"/>
                <a:cs typeface="Courier New" panose="02070309020205020404" pitchFamily="49" charset="0"/>
              </a:rPr>
              <a:t>		INTEGER	NOT NULL;</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Vdefaut</a:t>
            </a:r>
            <a:r>
              <a:rPr lang="fr-BE" b="1" dirty="0">
                <a:latin typeface="Courier New" panose="02070309020205020404" pitchFamily="49" charset="0"/>
                <a:cs typeface="Courier New" panose="02070309020205020404" pitchFamily="49" charset="0"/>
              </a:rPr>
              <a:t>		INTEGER	DEFAULT 1;</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Vconst</a:t>
            </a:r>
            <a:r>
              <a:rPr lang="fr-BE" b="1" dirty="0">
                <a:latin typeface="Courier New" panose="02070309020205020404" pitchFamily="49" charset="0"/>
                <a:cs typeface="Courier New" panose="02070309020205020404" pitchFamily="49" charset="0"/>
              </a:rPr>
              <a:t>		CONSTANT 	INTEGER := 1;</a:t>
            </a:r>
          </a:p>
          <a:p>
            <a:pPr marL="0" indent="0">
              <a:buNone/>
            </a:pPr>
            <a:r>
              <a:rPr lang="fr-BE" b="1" dirty="0">
                <a:latin typeface="Courier New" panose="02070309020205020404" pitchFamily="49" charset="0"/>
                <a:cs typeface="Courier New" panose="02070309020205020404" pitchFamily="49" charset="0"/>
              </a:rPr>
              <a:t>BEGIN</a:t>
            </a:r>
          </a:p>
          <a:p>
            <a:pPr marL="0" indent="0">
              <a:buNone/>
            </a:pPr>
            <a:r>
              <a:rPr lang="fr-BE" b="1" dirty="0">
                <a:latin typeface="Courier New" panose="02070309020205020404" pitchFamily="49" charset="0"/>
                <a:cs typeface="Courier New" panose="02070309020205020404" pitchFamily="49" charset="0"/>
              </a:rPr>
              <a:t>  DBMS_OUTPUT.PUT_LINE('</a:t>
            </a:r>
            <a:r>
              <a:rPr lang="fr-BE" b="1" dirty="0" err="1">
                <a:latin typeface="Courier New" panose="02070309020205020404" pitchFamily="49" charset="0"/>
                <a:cs typeface="Courier New" panose="02070309020205020404" pitchFamily="49" charset="0"/>
              </a:rPr>
              <a:t>Vuser</a:t>
            </a:r>
            <a:r>
              <a:rPr lang="fr-BE" b="1" dirty="0">
                <a:latin typeface="Courier New" panose="02070309020205020404" pitchFamily="49" charset="0"/>
                <a:cs typeface="Courier New" panose="02070309020205020404" pitchFamily="49" charset="0"/>
              </a:rPr>
              <a:t> : ' || </a:t>
            </a:r>
            <a:r>
              <a:rPr lang="fr-BE" b="1" dirty="0" err="1">
                <a:latin typeface="Courier New" panose="02070309020205020404" pitchFamily="49" charset="0"/>
                <a:cs typeface="Courier New" panose="02070309020205020404" pitchFamily="49" charset="0"/>
              </a:rPr>
              <a:t>Vuser</a:t>
            </a:r>
            <a:r>
              <a:rPr lang="fr-BE" b="1" dirty="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  DBMS_OUTPUT.PUT_LINE('</a:t>
            </a:r>
            <a:r>
              <a:rPr lang="fr-BE" b="1" dirty="0" err="1">
                <a:latin typeface="Courier New" panose="02070309020205020404" pitchFamily="49" charset="0"/>
                <a:cs typeface="Courier New" panose="02070309020205020404" pitchFamily="49" charset="0"/>
              </a:rPr>
              <a:t>VNotNull</a:t>
            </a:r>
            <a:r>
              <a:rPr lang="fr-BE" b="1" dirty="0">
                <a:latin typeface="Courier New" panose="02070309020205020404" pitchFamily="49" charset="0"/>
                <a:cs typeface="Courier New" panose="02070309020205020404" pitchFamily="49" charset="0"/>
              </a:rPr>
              <a:t> : ' || </a:t>
            </a:r>
            <a:r>
              <a:rPr lang="fr-BE" b="1" dirty="0" err="1">
                <a:latin typeface="Courier New" panose="02070309020205020404" pitchFamily="49" charset="0"/>
                <a:cs typeface="Courier New" panose="02070309020205020404" pitchFamily="49" charset="0"/>
              </a:rPr>
              <a:t>VNotNull</a:t>
            </a:r>
            <a:r>
              <a:rPr lang="fr-BE" b="1" dirty="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  DBMS_OUTPUT.PUT_LINE('</a:t>
            </a:r>
            <a:r>
              <a:rPr lang="fr-BE" b="1" dirty="0" err="1">
                <a:latin typeface="Courier New" panose="02070309020205020404" pitchFamily="49" charset="0"/>
                <a:cs typeface="Courier New" panose="02070309020205020404" pitchFamily="49" charset="0"/>
              </a:rPr>
              <a:t>Vdefaut</a:t>
            </a:r>
            <a:r>
              <a:rPr lang="fr-BE" b="1" dirty="0">
                <a:latin typeface="Courier New" panose="02070309020205020404" pitchFamily="49" charset="0"/>
                <a:cs typeface="Courier New" panose="02070309020205020404" pitchFamily="49" charset="0"/>
              </a:rPr>
              <a:t> : ' || </a:t>
            </a:r>
            <a:r>
              <a:rPr lang="fr-BE" b="1" dirty="0" err="1">
                <a:latin typeface="Courier New" panose="02070309020205020404" pitchFamily="49" charset="0"/>
                <a:cs typeface="Courier New" panose="02070309020205020404" pitchFamily="49" charset="0"/>
              </a:rPr>
              <a:t>Vdefaut</a:t>
            </a:r>
            <a:r>
              <a:rPr lang="fr-BE" b="1" dirty="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  DBMS_OUTPUT.PUT_LINE('</a:t>
            </a:r>
            <a:r>
              <a:rPr lang="fr-BE" b="1" dirty="0" err="1">
                <a:latin typeface="Courier New" panose="02070309020205020404" pitchFamily="49" charset="0"/>
                <a:cs typeface="Courier New" panose="02070309020205020404" pitchFamily="49" charset="0"/>
              </a:rPr>
              <a:t>Vconst</a:t>
            </a:r>
            <a:r>
              <a:rPr lang="fr-BE" b="1" dirty="0">
                <a:latin typeface="Courier New" panose="02070309020205020404" pitchFamily="49" charset="0"/>
                <a:cs typeface="Courier New" panose="02070309020205020404" pitchFamily="49" charset="0"/>
              </a:rPr>
              <a:t> : ' || </a:t>
            </a:r>
            <a:r>
              <a:rPr lang="fr-BE" b="1" dirty="0" err="1">
                <a:latin typeface="Courier New" panose="02070309020205020404" pitchFamily="49" charset="0"/>
                <a:cs typeface="Courier New" panose="02070309020205020404" pitchFamily="49" charset="0"/>
              </a:rPr>
              <a:t>Vconst</a:t>
            </a:r>
            <a:r>
              <a:rPr lang="fr-BE" b="1" dirty="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EXCEPTION</a:t>
            </a:r>
          </a:p>
          <a:p>
            <a:pPr marL="0" indent="0">
              <a:buNone/>
            </a:pPr>
            <a:r>
              <a:rPr lang="fr-BE" b="1" dirty="0">
                <a:latin typeface="Courier New" panose="02070309020205020404" pitchFamily="49" charset="0"/>
                <a:cs typeface="Courier New" panose="02070309020205020404" pitchFamily="49" charset="0"/>
              </a:rPr>
              <a:t>  WHEN OTHERS THEN</a:t>
            </a:r>
          </a:p>
          <a:p>
            <a:pPr marL="0" indent="0">
              <a:buNone/>
            </a:pPr>
            <a:r>
              <a:rPr lang="fr-BE" b="1" dirty="0">
                <a:latin typeface="Courier New" panose="02070309020205020404" pitchFamily="49" charset="0"/>
                <a:cs typeface="Courier New" panose="02070309020205020404" pitchFamily="49" charset="0"/>
              </a:rPr>
              <a:t>    DBMS_OUTPUT.PUT_LINE (SQLERRM);</a:t>
            </a:r>
          </a:p>
          <a:p>
            <a:pPr marL="0" indent="0">
              <a:buNone/>
            </a:pPr>
            <a:r>
              <a:rPr lang="fr-BE" b="1" dirty="0">
                <a:latin typeface="Courier New" panose="02070309020205020404" pitchFamily="49" charset="0"/>
                <a:cs typeface="Courier New" panose="02070309020205020404" pitchFamily="49" charset="0"/>
              </a:rPr>
              <a:t>END;</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39</a:t>
            </a:fld>
            <a:endParaRPr lang="fr-BE"/>
          </a:p>
        </p:txBody>
      </p:sp>
    </p:spTree>
    <p:extLst>
      <p:ext uri="{BB962C8B-B14F-4D97-AF65-F5344CB8AC3E}">
        <p14:creationId xmlns:p14="http://schemas.microsoft.com/office/powerpoint/2010/main" val="3688012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ORA-06550: line 8, column 3:</a:t>
            </a:r>
          </a:p>
          <a:p>
            <a:r>
              <a:rPr lang="en-US" dirty="0"/>
              <a:t>PLS-00363: expression 'VCONST' cannot be used as an assignment target</a:t>
            </a:r>
          </a:p>
          <a:p>
            <a:r>
              <a:rPr lang="en-US" dirty="0"/>
              <a:t>ORA-06550: line 8, column 3:</a:t>
            </a:r>
          </a:p>
          <a:p>
            <a:r>
              <a:rPr lang="en-US" dirty="0"/>
              <a:t>PL/SQL: Statement ignored</a:t>
            </a:r>
          </a:p>
          <a:p>
            <a:r>
              <a:rPr lang="en-US" dirty="0"/>
              <a:t>06550. 00000 -  "line %s, column %s:\</a:t>
            </a:r>
            <a:r>
              <a:rPr lang="en-US" dirty="0" err="1"/>
              <a:t>n%s</a:t>
            </a:r>
            <a:r>
              <a:rPr lang="en-US" dirty="0"/>
              <a:t>"</a:t>
            </a:r>
          </a:p>
          <a:p>
            <a:r>
              <a:rPr lang="en-US" dirty="0"/>
              <a:t>*Cause:    Usually a PL/SQL compilation error.</a:t>
            </a:r>
          </a:p>
          <a:p>
            <a:endParaRPr lang="en-US" dirty="0"/>
          </a:p>
          <a:p>
            <a:pPr marL="0" indent="0">
              <a:buNone/>
            </a:pPr>
            <a:r>
              <a:rPr lang="fr-BE" sz="1200" b="1" dirty="0">
                <a:latin typeface="Courier New" panose="02070309020205020404" pitchFamily="49" charset="0"/>
                <a:cs typeface="Courier New" panose="02070309020205020404" pitchFamily="49" charset="0"/>
              </a:rPr>
              <a:t>DECLARE</a:t>
            </a:r>
          </a:p>
          <a:p>
            <a:pPr marL="0" indent="0">
              <a:buNone/>
            </a:pPr>
            <a:r>
              <a:rPr lang="fr-BE" sz="1200" b="1" dirty="0">
                <a:latin typeface="Courier New" panose="02070309020205020404" pitchFamily="49" charset="0"/>
                <a:cs typeface="Courier New" panose="02070309020205020404" pitchFamily="49" charset="0"/>
              </a:rPr>
              <a:t>  </a:t>
            </a:r>
            <a:r>
              <a:rPr lang="fr-BE" sz="1200" b="1" dirty="0" err="1">
                <a:latin typeface="Courier New" panose="02070309020205020404" pitchFamily="49" charset="0"/>
                <a:cs typeface="Courier New" panose="02070309020205020404" pitchFamily="49" charset="0"/>
              </a:rPr>
              <a:t>VNotNull</a:t>
            </a:r>
            <a:r>
              <a:rPr lang="fr-BE" sz="1200" b="1" dirty="0">
                <a:latin typeface="Courier New" panose="02070309020205020404" pitchFamily="49" charset="0"/>
                <a:cs typeface="Courier New" panose="02070309020205020404" pitchFamily="49" charset="0"/>
              </a:rPr>
              <a:t>	INTEGER NOT NULL := 1;</a:t>
            </a:r>
          </a:p>
          <a:p>
            <a:pPr marL="0" indent="0">
              <a:buNone/>
            </a:pPr>
            <a:r>
              <a:rPr lang="fr-BE" sz="1200" b="1" dirty="0">
                <a:latin typeface="Courier New" panose="02070309020205020404" pitchFamily="49" charset="0"/>
                <a:cs typeface="Courier New" panose="02070309020205020404" pitchFamily="49" charset="0"/>
              </a:rPr>
              <a:t>  </a:t>
            </a:r>
            <a:r>
              <a:rPr lang="fr-BE" sz="1200" b="1" dirty="0" err="1">
                <a:latin typeface="Courier New" panose="02070309020205020404" pitchFamily="49" charset="0"/>
                <a:cs typeface="Courier New" panose="02070309020205020404" pitchFamily="49" charset="0"/>
              </a:rPr>
              <a:t>Vconst</a:t>
            </a:r>
            <a:r>
              <a:rPr lang="fr-BE" sz="1200" b="1" dirty="0">
                <a:latin typeface="Courier New" panose="02070309020205020404" pitchFamily="49" charset="0"/>
                <a:cs typeface="Courier New" panose="02070309020205020404" pitchFamily="49" charset="0"/>
              </a:rPr>
              <a:t> 	CONSTANT INTEGER := 1;</a:t>
            </a:r>
          </a:p>
          <a:p>
            <a:pPr marL="0" indent="0">
              <a:buNone/>
            </a:pPr>
            <a:r>
              <a:rPr lang="fr-BE" sz="1200" b="1" dirty="0">
                <a:latin typeface="Courier New" panose="02070309020205020404" pitchFamily="49" charset="0"/>
                <a:cs typeface="Courier New" panose="02070309020205020404" pitchFamily="49" charset="0"/>
              </a:rPr>
              <a:t>BEGIN</a:t>
            </a:r>
          </a:p>
          <a:p>
            <a:pPr marL="0" indent="0">
              <a:buNone/>
            </a:pPr>
            <a:r>
              <a:rPr lang="fr-BE" sz="1200" b="1" dirty="0">
                <a:latin typeface="Courier New" panose="02070309020205020404" pitchFamily="49" charset="0"/>
                <a:cs typeface="Courier New" panose="02070309020205020404" pitchFamily="49" charset="0"/>
              </a:rPr>
              <a:t>  DBMS_OUTPUT.PUT_LINE('</a:t>
            </a:r>
            <a:r>
              <a:rPr lang="fr-BE" sz="1200" b="1" dirty="0" err="1">
                <a:latin typeface="Courier New" panose="02070309020205020404" pitchFamily="49" charset="0"/>
                <a:cs typeface="Courier New" panose="02070309020205020404" pitchFamily="49" charset="0"/>
              </a:rPr>
              <a:t>VNotNull</a:t>
            </a:r>
            <a:r>
              <a:rPr lang="fr-BE" sz="1200" b="1" dirty="0">
                <a:latin typeface="Courier New" panose="02070309020205020404" pitchFamily="49" charset="0"/>
                <a:cs typeface="Courier New" panose="02070309020205020404" pitchFamily="49" charset="0"/>
              </a:rPr>
              <a:t> : ' || </a:t>
            </a:r>
            <a:r>
              <a:rPr lang="fr-BE" sz="1200" b="1" dirty="0" err="1">
                <a:latin typeface="Courier New" panose="02070309020205020404" pitchFamily="49" charset="0"/>
                <a:cs typeface="Courier New" panose="02070309020205020404" pitchFamily="49" charset="0"/>
              </a:rPr>
              <a:t>VNotNull</a:t>
            </a:r>
            <a:r>
              <a:rPr lang="fr-BE" sz="1200" b="1" dirty="0">
                <a:latin typeface="Courier New" panose="02070309020205020404" pitchFamily="49" charset="0"/>
                <a:cs typeface="Courier New" panose="02070309020205020404" pitchFamily="49" charset="0"/>
              </a:rPr>
              <a:t>);</a:t>
            </a:r>
          </a:p>
          <a:p>
            <a:pPr marL="0" indent="0">
              <a:buNone/>
            </a:pPr>
            <a:r>
              <a:rPr lang="fr-BE" sz="1200" b="1" dirty="0">
                <a:latin typeface="Courier New" panose="02070309020205020404" pitchFamily="49" charset="0"/>
                <a:cs typeface="Courier New" panose="02070309020205020404" pitchFamily="49" charset="0"/>
              </a:rPr>
              <a:t>  DBMS_OUTPUT.PUT_LINE('</a:t>
            </a:r>
            <a:r>
              <a:rPr lang="fr-BE" sz="1200" b="1" dirty="0" err="1">
                <a:latin typeface="Courier New" panose="02070309020205020404" pitchFamily="49" charset="0"/>
                <a:cs typeface="Courier New" panose="02070309020205020404" pitchFamily="49" charset="0"/>
              </a:rPr>
              <a:t>Vconst</a:t>
            </a:r>
            <a:r>
              <a:rPr lang="fr-BE" sz="1200" b="1" dirty="0">
                <a:latin typeface="Courier New" panose="02070309020205020404" pitchFamily="49" charset="0"/>
                <a:cs typeface="Courier New" panose="02070309020205020404" pitchFamily="49" charset="0"/>
              </a:rPr>
              <a:t> : ' || </a:t>
            </a:r>
            <a:r>
              <a:rPr lang="fr-BE" sz="1200" b="1" dirty="0" err="1">
                <a:latin typeface="Courier New" panose="02070309020205020404" pitchFamily="49" charset="0"/>
                <a:cs typeface="Courier New" panose="02070309020205020404" pitchFamily="49" charset="0"/>
              </a:rPr>
              <a:t>Vconst</a:t>
            </a:r>
            <a:r>
              <a:rPr lang="fr-BE" sz="1200" b="1" dirty="0">
                <a:latin typeface="Courier New" panose="02070309020205020404" pitchFamily="49" charset="0"/>
                <a:cs typeface="Courier New" panose="02070309020205020404" pitchFamily="49" charset="0"/>
              </a:rPr>
              <a:t>);</a:t>
            </a:r>
          </a:p>
          <a:p>
            <a:pPr marL="0" indent="0">
              <a:buNone/>
            </a:pPr>
            <a:r>
              <a:rPr lang="fr-BE" sz="1200" b="1" dirty="0">
                <a:latin typeface="Courier New" panose="02070309020205020404" pitchFamily="49" charset="0"/>
                <a:cs typeface="Courier New" panose="02070309020205020404" pitchFamily="49" charset="0"/>
              </a:rPr>
              <a:t>  </a:t>
            </a:r>
            <a:r>
              <a:rPr lang="fr-BE" sz="1200" b="1" dirty="0" err="1">
                <a:latin typeface="Courier New" panose="02070309020205020404" pitchFamily="49" charset="0"/>
                <a:cs typeface="Courier New" panose="02070309020205020404" pitchFamily="49" charset="0"/>
              </a:rPr>
              <a:t>VNotNull</a:t>
            </a:r>
            <a:r>
              <a:rPr lang="fr-BE" sz="1200" b="1" dirty="0">
                <a:latin typeface="Courier New" panose="02070309020205020404" pitchFamily="49" charset="0"/>
                <a:cs typeface="Courier New" panose="02070309020205020404" pitchFamily="49" charset="0"/>
              </a:rPr>
              <a:t> := 0;</a:t>
            </a:r>
          </a:p>
          <a:p>
            <a:pPr marL="0" indent="0">
              <a:buNone/>
            </a:pPr>
            <a:r>
              <a:rPr lang="fr-BE" sz="1200" b="1" dirty="0">
                <a:latin typeface="Courier New" panose="02070309020205020404" pitchFamily="49" charset="0"/>
                <a:cs typeface="Courier New" panose="02070309020205020404" pitchFamily="49" charset="0"/>
              </a:rPr>
              <a:t>  </a:t>
            </a:r>
            <a:r>
              <a:rPr lang="fr-BE" sz="1200" b="1" dirty="0" err="1">
                <a:latin typeface="Courier New" panose="02070309020205020404" pitchFamily="49" charset="0"/>
                <a:cs typeface="Courier New" panose="02070309020205020404" pitchFamily="49" charset="0"/>
              </a:rPr>
              <a:t>Vconst</a:t>
            </a:r>
            <a:r>
              <a:rPr lang="fr-BE" sz="1200" b="1" dirty="0">
                <a:latin typeface="Courier New" panose="02070309020205020404" pitchFamily="49" charset="0"/>
                <a:cs typeface="Courier New" panose="02070309020205020404" pitchFamily="49" charset="0"/>
              </a:rPr>
              <a:t> := 0;</a:t>
            </a:r>
          </a:p>
          <a:p>
            <a:pPr marL="0" indent="0">
              <a:buNone/>
            </a:pPr>
            <a:r>
              <a:rPr lang="fr-BE" sz="1200" b="1" dirty="0">
                <a:latin typeface="Courier New" panose="02070309020205020404" pitchFamily="49" charset="0"/>
                <a:cs typeface="Courier New" panose="02070309020205020404" pitchFamily="49" charset="0"/>
              </a:rPr>
              <a:t>EXCEPTION</a:t>
            </a:r>
          </a:p>
          <a:p>
            <a:pPr marL="0" indent="0">
              <a:buNone/>
            </a:pPr>
            <a:r>
              <a:rPr lang="fr-BE" sz="1200" b="1" dirty="0">
                <a:latin typeface="Courier New" panose="02070309020205020404" pitchFamily="49" charset="0"/>
                <a:cs typeface="Courier New" panose="02070309020205020404" pitchFamily="49" charset="0"/>
              </a:rPr>
              <a:t>  WHEN OTHERS THEN</a:t>
            </a:r>
          </a:p>
          <a:p>
            <a:pPr marL="0" indent="0">
              <a:buNone/>
            </a:pPr>
            <a:r>
              <a:rPr lang="fr-BE" sz="1200" b="1" dirty="0">
                <a:latin typeface="Courier New" panose="02070309020205020404" pitchFamily="49" charset="0"/>
                <a:cs typeface="Courier New" panose="02070309020205020404" pitchFamily="49" charset="0"/>
              </a:rPr>
              <a:t>    DBMS_OUTPUT.PUT_LINE (SQLERRM);</a:t>
            </a:r>
          </a:p>
          <a:p>
            <a:pPr marL="0" indent="0">
              <a:buNone/>
            </a:pPr>
            <a:r>
              <a:rPr lang="fr-BE" sz="1200" b="1" dirty="0">
                <a:latin typeface="Courier New" panose="02070309020205020404" pitchFamily="49" charset="0"/>
                <a:cs typeface="Courier New" panose="02070309020205020404" pitchFamily="49" charset="0"/>
              </a:rPr>
              <a:t>END;</a:t>
            </a:r>
            <a:endParaRPr lang="fr-BE" sz="1200" dirty="0"/>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40</a:t>
            </a:fld>
            <a:endParaRPr lang="fr-BE"/>
          </a:p>
        </p:txBody>
      </p:sp>
    </p:spTree>
    <p:extLst>
      <p:ext uri="{BB962C8B-B14F-4D97-AF65-F5344CB8AC3E}">
        <p14:creationId xmlns:p14="http://schemas.microsoft.com/office/powerpoint/2010/main" val="3688012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BB8015F8-55F0-4779-8F5B-58CFCCF2A85B}" type="slidenum">
              <a:rPr lang="fr-BE" smtClean="0"/>
              <a:t>41</a:t>
            </a:fld>
            <a:endParaRPr lang="fr-BE"/>
          </a:p>
        </p:txBody>
      </p:sp>
    </p:spTree>
    <p:extLst>
      <p:ext uri="{BB962C8B-B14F-4D97-AF65-F5344CB8AC3E}">
        <p14:creationId xmlns:p14="http://schemas.microsoft.com/office/powerpoint/2010/main" val="2035383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bloc anonyme terminé</a:t>
            </a:r>
          </a:p>
          <a:p>
            <a:r>
              <a:rPr lang="fr-BE" dirty="0"/>
              <a:t>Le client 7788 : SCOTT ANALYST</a:t>
            </a:r>
          </a:p>
          <a:p>
            <a:endParaRPr lang="fr-BE" dirty="0"/>
          </a:p>
          <a:p>
            <a:pPr marL="0" indent="0">
              <a:buNone/>
            </a:pPr>
            <a:r>
              <a:rPr lang="fr-BE" b="1" dirty="0">
                <a:latin typeface="Courier New" panose="02070309020205020404" pitchFamily="49" charset="0"/>
                <a:cs typeface="Courier New" panose="02070309020205020404" pitchFamily="49" charset="0"/>
              </a:rPr>
              <a:t>DECLARE</a:t>
            </a:r>
          </a:p>
          <a:p>
            <a:pPr marL="0" indent="0">
              <a:buNone/>
            </a:pPr>
            <a:r>
              <a:rPr lang="fr-BE" b="1" dirty="0">
                <a:latin typeface="Courier New" panose="02070309020205020404" pitchFamily="49" charset="0"/>
                <a:cs typeface="Courier New" panose="02070309020205020404" pitchFamily="49" charset="0"/>
              </a:rPr>
              <a:t>  TYPE </a:t>
            </a:r>
            <a:r>
              <a:rPr lang="fr-BE" b="1" dirty="0" err="1">
                <a:latin typeface="Courier New" panose="02070309020205020404" pitchFamily="49" charset="0"/>
                <a:cs typeface="Courier New" panose="02070309020205020404" pitchFamily="49" charset="0"/>
              </a:rPr>
              <a:t>TupleEmploye</a:t>
            </a:r>
            <a:r>
              <a:rPr lang="fr-BE" b="1" dirty="0">
                <a:latin typeface="Courier New" panose="02070309020205020404" pitchFamily="49" charset="0"/>
                <a:cs typeface="Courier New" panose="02070309020205020404" pitchFamily="49" charset="0"/>
              </a:rPr>
              <a:t> IS RECORD (</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EmpNo</a:t>
            </a:r>
            <a:r>
              <a:rPr lang="fr-BE" b="1" dirty="0">
                <a:latin typeface="Courier New" panose="02070309020205020404" pitchFamily="49" charset="0"/>
                <a:cs typeface="Courier New" panose="02070309020205020404" pitchFamily="49" charset="0"/>
              </a:rPr>
              <a:t> NUMBER(4),    </a:t>
            </a:r>
            <a:r>
              <a:rPr lang="fr-BE" b="1" dirty="0" err="1">
                <a:latin typeface="Courier New" panose="02070309020205020404" pitchFamily="49" charset="0"/>
                <a:cs typeface="Courier New" panose="02070309020205020404" pitchFamily="49" charset="0"/>
              </a:rPr>
              <a:t>Ename</a:t>
            </a:r>
            <a:r>
              <a:rPr lang="fr-BE" b="1" dirty="0">
                <a:latin typeface="Courier New" panose="02070309020205020404" pitchFamily="49" charset="0"/>
                <a:cs typeface="Courier New" panose="02070309020205020404" pitchFamily="49" charset="0"/>
              </a:rPr>
              <a:t> VARCHAR2(10),  Job CHAR(9),</a:t>
            </a:r>
          </a:p>
          <a:p>
            <a:pPr marL="0" indent="0">
              <a:buNone/>
            </a:pPr>
            <a:r>
              <a:rPr lang="fr-BE" b="1" dirty="0">
                <a:latin typeface="Courier New" panose="02070309020205020404" pitchFamily="49" charset="0"/>
                <a:cs typeface="Courier New" panose="02070309020205020404" pitchFamily="49" charset="0"/>
              </a:rPr>
              <a:t>    Mgr NUMBER(4),   </a:t>
            </a:r>
            <a:r>
              <a:rPr lang="fr-BE" b="1" dirty="0" err="1">
                <a:latin typeface="Courier New" panose="02070309020205020404" pitchFamily="49" charset="0"/>
                <a:cs typeface="Courier New" panose="02070309020205020404" pitchFamily="49" charset="0"/>
              </a:rPr>
              <a:t>HireDate</a:t>
            </a:r>
            <a:r>
              <a:rPr lang="fr-BE" b="1" dirty="0">
                <a:latin typeface="Courier New" panose="02070309020205020404" pitchFamily="49" charset="0"/>
                <a:cs typeface="Courier New" panose="02070309020205020404" pitchFamily="49" charset="0"/>
              </a:rPr>
              <a:t> DATE, Sal NUMBER(7,2),</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Comm</a:t>
            </a:r>
            <a:r>
              <a:rPr lang="fr-BE" b="1" dirty="0">
                <a:latin typeface="Courier New" panose="02070309020205020404" pitchFamily="49" charset="0"/>
                <a:cs typeface="Courier New" panose="02070309020205020404" pitchFamily="49" charset="0"/>
              </a:rPr>
              <a:t> NUMBER(7,2),    </a:t>
            </a:r>
            <a:r>
              <a:rPr lang="fr-BE" b="1" dirty="0" err="1">
                <a:latin typeface="Courier New" panose="02070309020205020404" pitchFamily="49" charset="0"/>
                <a:cs typeface="Courier New" panose="02070309020205020404" pitchFamily="49" charset="0"/>
              </a:rPr>
              <a:t>DeptNo</a:t>
            </a:r>
            <a:r>
              <a:rPr lang="fr-BE" b="1" dirty="0">
                <a:latin typeface="Courier New" panose="02070309020205020404" pitchFamily="49" charset="0"/>
                <a:cs typeface="Courier New" panose="02070309020205020404" pitchFamily="49" charset="0"/>
              </a:rPr>
              <a:t> NUMBER(2));</a:t>
            </a:r>
          </a:p>
          <a:p>
            <a:pPr marL="0" indent="0">
              <a:buNone/>
            </a:pPr>
            <a:r>
              <a:rPr lang="fr-BE" sz="800" b="1" dirty="0">
                <a:latin typeface="Courier New" panose="02070309020205020404" pitchFamily="49" charset="0"/>
                <a:cs typeface="Courier New" panose="02070309020205020404" pitchFamily="49" charset="0"/>
              </a:rPr>
              <a:t>  </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UnEmploye</a:t>
            </a: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TupleEmploye</a:t>
            </a:r>
            <a:r>
              <a:rPr lang="fr-BE" b="1" dirty="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BEGIN</a:t>
            </a:r>
          </a:p>
          <a:p>
            <a:pPr marL="0" indent="0">
              <a:buNone/>
            </a:pPr>
            <a:r>
              <a:rPr lang="fr-BE" b="1" dirty="0">
                <a:latin typeface="Courier New" panose="02070309020205020404" pitchFamily="49" charset="0"/>
                <a:cs typeface="Courier New" panose="02070309020205020404" pitchFamily="49" charset="0"/>
              </a:rPr>
              <a:t>  SELECT * INTO </a:t>
            </a:r>
            <a:r>
              <a:rPr lang="fr-BE" b="1" dirty="0" err="1">
                <a:latin typeface="Courier New" panose="02070309020205020404" pitchFamily="49" charset="0"/>
                <a:cs typeface="Courier New" panose="02070309020205020404" pitchFamily="49" charset="0"/>
              </a:rPr>
              <a:t>UnEmploye</a:t>
            </a:r>
            <a:r>
              <a:rPr lang="fr-BE" b="1" dirty="0">
                <a:latin typeface="Courier New" panose="02070309020205020404" pitchFamily="49" charset="0"/>
                <a:cs typeface="Courier New" panose="02070309020205020404" pitchFamily="49" charset="0"/>
              </a:rPr>
              <a:t> FROM </a:t>
            </a:r>
            <a:r>
              <a:rPr lang="fr-BE" b="1" dirty="0" err="1">
                <a:latin typeface="Courier New" panose="02070309020205020404" pitchFamily="49" charset="0"/>
                <a:cs typeface="Courier New" panose="02070309020205020404" pitchFamily="49" charset="0"/>
              </a:rPr>
              <a:t>emp</a:t>
            </a:r>
            <a:r>
              <a:rPr lang="fr-BE" b="1" dirty="0">
                <a:latin typeface="Courier New" panose="02070309020205020404" pitchFamily="49" charset="0"/>
                <a:cs typeface="Courier New" panose="02070309020205020404" pitchFamily="49" charset="0"/>
              </a:rPr>
              <a:t> WHERE </a:t>
            </a:r>
            <a:r>
              <a:rPr lang="fr-BE" b="1" dirty="0" err="1">
                <a:latin typeface="Courier New" panose="02070309020205020404" pitchFamily="49" charset="0"/>
                <a:cs typeface="Courier New" panose="02070309020205020404" pitchFamily="49" charset="0"/>
              </a:rPr>
              <a:t>empno</a:t>
            </a:r>
            <a:r>
              <a:rPr lang="fr-BE" b="1" dirty="0">
                <a:latin typeface="Courier New" panose="02070309020205020404" pitchFamily="49" charset="0"/>
                <a:cs typeface="Courier New" panose="02070309020205020404" pitchFamily="49" charset="0"/>
              </a:rPr>
              <a:t>=7788;</a:t>
            </a:r>
          </a:p>
          <a:p>
            <a:pPr marL="0" indent="0">
              <a:buNone/>
            </a:pPr>
            <a:r>
              <a:rPr lang="fr-BE" b="1" dirty="0">
                <a:latin typeface="Courier New" panose="02070309020205020404" pitchFamily="49" charset="0"/>
                <a:cs typeface="Courier New" panose="02070309020205020404" pitchFamily="49" charset="0"/>
              </a:rPr>
              <a:t>  DBMS_OUTPUT.PUT_LINE ('Le client 7788 : ' || </a:t>
            </a:r>
            <a:r>
              <a:rPr lang="fr-BE" b="1" dirty="0" err="1">
                <a:latin typeface="Courier New" panose="02070309020205020404" pitchFamily="49" charset="0"/>
                <a:cs typeface="Courier New" panose="02070309020205020404" pitchFamily="49" charset="0"/>
              </a:rPr>
              <a:t>UnEmploye.Ename</a:t>
            </a:r>
            <a:endParaRPr lang="fr-BE" b="1" dirty="0">
              <a:latin typeface="Courier New" panose="02070309020205020404" pitchFamily="49" charset="0"/>
              <a:cs typeface="Courier New" panose="02070309020205020404" pitchFamily="49" charset="0"/>
            </a:endParaRPr>
          </a:p>
          <a:p>
            <a:pPr marL="0" indent="0">
              <a:buNone/>
            </a:pPr>
            <a:r>
              <a:rPr lang="fr-BE" b="1" dirty="0">
                <a:latin typeface="Courier New" panose="02070309020205020404" pitchFamily="49" charset="0"/>
                <a:cs typeface="Courier New" panose="02070309020205020404" pitchFamily="49" charset="0"/>
              </a:rPr>
              <a:t>                        || ' ' || </a:t>
            </a:r>
            <a:r>
              <a:rPr lang="fr-BE" b="1" dirty="0" err="1">
                <a:latin typeface="Courier New" panose="02070309020205020404" pitchFamily="49" charset="0"/>
                <a:cs typeface="Courier New" panose="02070309020205020404" pitchFamily="49" charset="0"/>
              </a:rPr>
              <a:t>UnEmploye.Job</a:t>
            </a:r>
            <a:r>
              <a:rPr lang="fr-BE" b="1" dirty="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END;</a:t>
            </a:r>
          </a:p>
          <a:p>
            <a:endParaRPr lang="fr-FR" dirty="0" smtClean="0"/>
          </a:p>
          <a:p>
            <a:r>
              <a:rPr lang="fr-FR" dirty="0" smtClean="0"/>
              <a:t>Pour INFOSOFT:</a:t>
            </a:r>
          </a:p>
          <a:p>
            <a:endParaRPr lang="fr-FR" dirty="0" smtClean="0"/>
          </a:p>
          <a:p>
            <a:r>
              <a:rPr lang="fr-BE" dirty="0" smtClean="0"/>
              <a:t>DECLARE</a:t>
            </a:r>
          </a:p>
          <a:p>
            <a:r>
              <a:rPr lang="fr-BE" dirty="0" smtClean="0"/>
              <a:t>  TYPE </a:t>
            </a:r>
            <a:r>
              <a:rPr lang="fr-BE" dirty="0" err="1" smtClean="0"/>
              <a:t>TupleEmploye</a:t>
            </a:r>
            <a:r>
              <a:rPr lang="fr-BE" dirty="0" smtClean="0"/>
              <a:t> IS RECORD (</a:t>
            </a:r>
          </a:p>
          <a:p>
            <a:r>
              <a:rPr lang="fr-BE" dirty="0" smtClean="0"/>
              <a:t>    </a:t>
            </a:r>
            <a:r>
              <a:rPr lang="fr-BE" dirty="0" err="1" smtClean="0"/>
              <a:t>NumSecu</a:t>
            </a:r>
            <a:r>
              <a:rPr lang="fr-BE" dirty="0" smtClean="0"/>
              <a:t> VARCHAR2(8),    </a:t>
            </a:r>
          </a:p>
          <a:p>
            <a:r>
              <a:rPr lang="fr-BE" dirty="0" smtClean="0"/>
              <a:t>    Nom VARCHAR2(30),</a:t>
            </a:r>
          </a:p>
          <a:p>
            <a:r>
              <a:rPr lang="fr-BE" dirty="0" smtClean="0"/>
              <a:t>    </a:t>
            </a:r>
            <a:r>
              <a:rPr lang="fr-BE" dirty="0" err="1" smtClean="0"/>
              <a:t>Prenom</a:t>
            </a:r>
            <a:r>
              <a:rPr lang="fr-BE" dirty="0" smtClean="0"/>
              <a:t> VARCHAR2(30)</a:t>
            </a:r>
          </a:p>
          <a:p>
            <a:r>
              <a:rPr lang="fr-BE" dirty="0" smtClean="0"/>
              <a:t>    );</a:t>
            </a:r>
          </a:p>
          <a:p>
            <a:r>
              <a:rPr lang="fr-BE" dirty="0" smtClean="0"/>
              <a:t>  </a:t>
            </a:r>
          </a:p>
          <a:p>
            <a:r>
              <a:rPr lang="fr-BE" dirty="0" smtClean="0"/>
              <a:t>  </a:t>
            </a:r>
            <a:r>
              <a:rPr lang="fr-BE" dirty="0" err="1" smtClean="0"/>
              <a:t>UnEmploye</a:t>
            </a:r>
            <a:r>
              <a:rPr lang="fr-BE" dirty="0" smtClean="0"/>
              <a:t> </a:t>
            </a:r>
            <a:r>
              <a:rPr lang="fr-BE" dirty="0" err="1" smtClean="0"/>
              <a:t>TupleEmploye</a:t>
            </a:r>
            <a:r>
              <a:rPr lang="fr-BE" dirty="0" smtClean="0"/>
              <a:t>;</a:t>
            </a:r>
          </a:p>
          <a:p>
            <a:r>
              <a:rPr lang="fr-BE" dirty="0" smtClean="0"/>
              <a:t>BEGIN</a:t>
            </a:r>
          </a:p>
          <a:p>
            <a:r>
              <a:rPr lang="fr-BE" dirty="0" smtClean="0"/>
              <a:t>  SELECT </a:t>
            </a:r>
            <a:r>
              <a:rPr lang="fr-BE" dirty="0" err="1" smtClean="0"/>
              <a:t>numsecu,nom,Prenom</a:t>
            </a:r>
            <a:r>
              <a:rPr lang="fr-BE" dirty="0" smtClean="0"/>
              <a:t> INTO </a:t>
            </a:r>
            <a:r>
              <a:rPr lang="fr-BE" dirty="0" err="1" smtClean="0"/>
              <a:t>UnEmploye</a:t>
            </a:r>
            <a:r>
              <a:rPr lang="fr-BE" dirty="0" smtClean="0"/>
              <a:t> FROM </a:t>
            </a:r>
            <a:r>
              <a:rPr lang="fr-BE" dirty="0" err="1" smtClean="0"/>
              <a:t>employes</a:t>
            </a:r>
            <a:r>
              <a:rPr lang="fr-BE" dirty="0" smtClean="0"/>
              <a:t> WHERE </a:t>
            </a:r>
            <a:r>
              <a:rPr lang="fr-BE" dirty="0" err="1" smtClean="0"/>
              <a:t>numsecu</a:t>
            </a:r>
            <a:r>
              <a:rPr lang="fr-BE" dirty="0" smtClean="0"/>
              <a:t>=123456;</a:t>
            </a:r>
          </a:p>
          <a:p>
            <a:r>
              <a:rPr lang="fr-BE" dirty="0" smtClean="0"/>
              <a:t>  DBMS_OUTPUT.PUT_LINE ('L''</a:t>
            </a:r>
            <a:r>
              <a:rPr lang="fr-BE" dirty="0" err="1" smtClean="0"/>
              <a:t>employe</a:t>
            </a:r>
            <a:r>
              <a:rPr lang="fr-BE" dirty="0" smtClean="0"/>
              <a:t> 7788 : ' || </a:t>
            </a:r>
            <a:r>
              <a:rPr lang="fr-BE" dirty="0" err="1" smtClean="0"/>
              <a:t>UnEmploye.Nom</a:t>
            </a:r>
            <a:endParaRPr lang="fr-BE" dirty="0" smtClean="0"/>
          </a:p>
          <a:p>
            <a:r>
              <a:rPr lang="fr-BE" dirty="0" smtClean="0"/>
              <a:t>                        || ' ' || </a:t>
            </a:r>
            <a:r>
              <a:rPr lang="fr-BE" dirty="0" err="1" smtClean="0"/>
              <a:t>UnEmploye.Prenom</a:t>
            </a:r>
            <a:r>
              <a:rPr lang="fr-BE" dirty="0" smtClean="0"/>
              <a:t>);</a:t>
            </a:r>
          </a:p>
          <a:p>
            <a:r>
              <a:rPr lang="fr-BE" dirty="0" smtClean="0"/>
              <a:t>END;</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46</a:t>
            </a:fld>
            <a:endParaRPr lang="fr-BE"/>
          </a:p>
        </p:txBody>
      </p:sp>
    </p:spTree>
    <p:extLst>
      <p:ext uri="{BB962C8B-B14F-4D97-AF65-F5344CB8AC3E}">
        <p14:creationId xmlns:p14="http://schemas.microsoft.com/office/powerpoint/2010/main" val="2980437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47</a:t>
            </a:fld>
            <a:endParaRPr lang="fr-BE"/>
          </a:p>
        </p:txBody>
      </p:sp>
    </p:spTree>
    <p:extLst>
      <p:ext uri="{BB962C8B-B14F-4D97-AF65-F5344CB8AC3E}">
        <p14:creationId xmlns:p14="http://schemas.microsoft.com/office/powerpoint/2010/main" val="29804371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48</a:t>
            </a:fld>
            <a:endParaRPr lang="fr-BE"/>
          </a:p>
        </p:txBody>
      </p:sp>
    </p:spTree>
    <p:extLst>
      <p:ext uri="{BB962C8B-B14F-4D97-AF65-F5344CB8AC3E}">
        <p14:creationId xmlns:p14="http://schemas.microsoft.com/office/powerpoint/2010/main" val="29804371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bloc anonyme terminé</a:t>
            </a:r>
          </a:p>
          <a:p>
            <a:r>
              <a:rPr lang="fr-BE" dirty="0"/>
              <a:t>Le client 7788 : SCOTT ANALYST</a:t>
            </a:r>
          </a:p>
          <a:p>
            <a:endParaRPr lang="fr-BE" dirty="0"/>
          </a:p>
          <a:p>
            <a:pPr marL="0" indent="0">
              <a:buNone/>
            </a:pPr>
            <a:r>
              <a:rPr lang="fr-BE" b="1" dirty="0">
                <a:latin typeface="Courier New" panose="02070309020205020404" pitchFamily="49" charset="0"/>
                <a:cs typeface="Courier New" panose="02070309020205020404" pitchFamily="49" charset="0"/>
              </a:rPr>
              <a:t>DECLARE</a:t>
            </a:r>
          </a:p>
          <a:p>
            <a:pPr marL="0" indent="0">
              <a:buNone/>
            </a:pPr>
            <a:r>
              <a:rPr lang="fr-BE" b="1" dirty="0">
                <a:latin typeface="Courier New" panose="02070309020205020404" pitchFamily="49" charset="0"/>
                <a:cs typeface="Courier New" panose="02070309020205020404" pitchFamily="49" charset="0"/>
              </a:rPr>
              <a:t>  TYPE </a:t>
            </a:r>
            <a:r>
              <a:rPr lang="fr-BE" b="1" dirty="0" err="1">
                <a:latin typeface="Courier New" panose="02070309020205020404" pitchFamily="49" charset="0"/>
                <a:cs typeface="Courier New" panose="02070309020205020404" pitchFamily="49" charset="0"/>
              </a:rPr>
              <a:t>TupleEmploye</a:t>
            </a:r>
            <a:r>
              <a:rPr lang="fr-BE" b="1" dirty="0">
                <a:latin typeface="Courier New" panose="02070309020205020404" pitchFamily="49" charset="0"/>
                <a:cs typeface="Courier New" panose="02070309020205020404" pitchFamily="49" charset="0"/>
              </a:rPr>
              <a:t> IS RECORD (</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EmpNo</a:t>
            </a: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Emp.Empno%TYPE</a:t>
            </a: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Ename</a:t>
            </a: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Emp.Ename%TYPE</a:t>
            </a:r>
            <a:r>
              <a:rPr lang="fr-BE" b="1" dirty="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    Job </a:t>
            </a:r>
            <a:r>
              <a:rPr lang="fr-BE" b="1" dirty="0" err="1">
                <a:latin typeface="Courier New" panose="02070309020205020404" pitchFamily="49" charset="0"/>
                <a:cs typeface="Courier New" panose="02070309020205020404" pitchFamily="49" charset="0"/>
              </a:rPr>
              <a:t>Emp.Job%TYPE</a:t>
            </a:r>
            <a:r>
              <a:rPr lang="fr-BE" b="1" dirty="0">
                <a:latin typeface="Courier New" panose="02070309020205020404" pitchFamily="49" charset="0"/>
                <a:cs typeface="Courier New" panose="02070309020205020404" pitchFamily="49" charset="0"/>
              </a:rPr>
              <a:t>, Mgr </a:t>
            </a:r>
            <a:r>
              <a:rPr lang="fr-BE" b="1" dirty="0" err="1">
                <a:latin typeface="Courier New" panose="02070309020205020404" pitchFamily="49" charset="0"/>
                <a:cs typeface="Courier New" panose="02070309020205020404" pitchFamily="49" charset="0"/>
              </a:rPr>
              <a:t>Emp.Mgr%TYPE</a:t>
            </a:r>
            <a:r>
              <a:rPr lang="fr-BE" b="1" dirty="0">
                <a:latin typeface="Courier New" panose="02070309020205020404" pitchFamily="49" charset="0"/>
                <a:cs typeface="Courier New" panose="02070309020205020404" pitchFamily="49" charset="0"/>
              </a:rPr>
              <a:t>, </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HireDate</a:t>
            </a: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Emp.HireDate%TYPE</a:t>
            </a:r>
            <a:r>
              <a:rPr lang="fr-BE" b="1" dirty="0">
                <a:latin typeface="Courier New" panose="02070309020205020404" pitchFamily="49" charset="0"/>
                <a:cs typeface="Courier New" panose="02070309020205020404" pitchFamily="49" charset="0"/>
              </a:rPr>
              <a:t>, Sal </a:t>
            </a:r>
            <a:r>
              <a:rPr lang="fr-BE" b="1" dirty="0" err="1">
                <a:latin typeface="Courier New" panose="02070309020205020404" pitchFamily="49" charset="0"/>
                <a:cs typeface="Courier New" panose="02070309020205020404" pitchFamily="49" charset="0"/>
              </a:rPr>
              <a:t>Emp.Sal%TYPE</a:t>
            </a:r>
            <a:r>
              <a:rPr lang="fr-BE" b="1" dirty="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Comm</a:t>
            </a: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Emp.Comm%TYPE</a:t>
            </a: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DeptNo</a:t>
            </a: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Emp.DeptNo%TYPE</a:t>
            </a:r>
            <a:r>
              <a:rPr lang="fr-BE" b="1" dirty="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  </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UnEmploye</a:t>
            </a: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TupleEmploye</a:t>
            </a:r>
            <a:r>
              <a:rPr lang="fr-BE" b="1" dirty="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BEGIN</a:t>
            </a:r>
          </a:p>
          <a:p>
            <a:pPr marL="0" indent="0">
              <a:buNone/>
            </a:pPr>
            <a:r>
              <a:rPr lang="fr-BE" b="1" dirty="0">
                <a:latin typeface="Courier New" panose="02070309020205020404" pitchFamily="49" charset="0"/>
                <a:cs typeface="Courier New" panose="02070309020205020404" pitchFamily="49" charset="0"/>
              </a:rPr>
              <a:t>  SELECT * INTO </a:t>
            </a:r>
            <a:r>
              <a:rPr lang="fr-BE" b="1" dirty="0" err="1">
                <a:latin typeface="Courier New" panose="02070309020205020404" pitchFamily="49" charset="0"/>
                <a:cs typeface="Courier New" panose="02070309020205020404" pitchFamily="49" charset="0"/>
              </a:rPr>
              <a:t>UnEmploye</a:t>
            </a:r>
            <a:r>
              <a:rPr lang="fr-BE" b="1" dirty="0">
                <a:latin typeface="Courier New" panose="02070309020205020404" pitchFamily="49" charset="0"/>
                <a:cs typeface="Courier New" panose="02070309020205020404" pitchFamily="49" charset="0"/>
              </a:rPr>
              <a:t> FROM </a:t>
            </a:r>
            <a:r>
              <a:rPr lang="fr-BE" b="1" dirty="0" err="1">
                <a:latin typeface="Courier New" panose="02070309020205020404" pitchFamily="49" charset="0"/>
                <a:cs typeface="Courier New" panose="02070309020205020404" pitchFamily="49" charset="0"/>
              </a:rPr>
              <a:t>emp</a:t>
            </a:r>
            <a:r>
              <a:rPr lang="fr-BE" b="1" dirty="0">
                <a:latin typeface="Courier New" panose="02070309020205020404" pitchFamily="49" charset="0"/>
                <a:cs typeface="Courier New" panose="02070309020205020404" pitchFamily="49" charset="0"/>
              </a:rPr>
              <a:t> WHERE </a:t>
            </a:r>
            <a:r>
              <a:rPr lang="fr-BE" b="1" dirty="0" err="1">
                <a:latin typeface="Courier New" panose="02070309020205020404" pitchFamily="49" charset="0"/>
                <a:cs typeface="Courier New" panose="02070309020205020404" pitchFamily="49" charset="0"/>
              </a:rPr>
              <a:t>empno</a:t>
            </a:r>
            <a:r>
              <a:rPr lang="fr-BE" b="1" dirty="0">
                <a:latin typeface="Courier New" panose="02070309020205020404" pitchFamily="49" charset="0"/>
                <a:cs typeface="Courier New" panose="02070309020205020404" pitchFamily="49" charset="0"/>
              </a:rPr>
              <a:t>=7788;</a:t>
            </a:r>
          </a:p>
          <a:p>
            <a:pPr marL="0" indent="0">
              <a:buNone/>
            </a:pPr>
            <a:r>
              <a:rPr lang="fr-BE" b="1" dirty="0">
                <a:latin typeface="Courier New" panose="02070309020205020404" pitchFamily="49" charset="0"/>
                <a:cs typeface="Courier New" panose="02070309020205020404" pitchFamily="49" charset="0"/>
              </a:rPr>
              <a:t>  DBMS_OUTPUT.PUT_LINE ('Le client 7788 : ' || </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UnEmploye.Ename</a:t>
            </a:r>
            <a:r>
              <a:rPr lang="fr-BE" b="1" dirty="0">
                <a:latin typeface="Courier New" panose="02070309020205020404" pitchFamily="49" charset="0"/>
                <a:cs typeface="Courier New" panose="02070309020205020404" pitchFamily="49" charset="0"/>
              </a:rPr>
              <a:t> || ' ' || </a:t>
            </a:r>
            <a:r>
              <a:rPr lang="fr-BE" b="1" dirty="0" err="1">
                <a:latin typeface="Courier New" panose="02070309020205020404" pitchFamily="49" charset="0"/>
                <a:cs typeface="Courier New" panose="02070309020205020404" pitchFamily="49" charset="0"/>
              </a:rPr>
              <a:t>UnEmploye.Job</a:t>
            </a:r>
            <a:r>
              <a:rPr lang="fr-BE" b="1" dirty="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END</a:t>
            </a:r>
            <a:r>
              <a:rPr lang="fr-BE" b="1" dirty="0" smtClean="0">
                <a:latin typeface="Courier New" panose="02070309020205020404" pitchFamily="49" charset="0"/>
                <a:cs typeface="Courier New" panose="02070309020205020404" pitchFamily="49" charset="0"/>
              </a:rPr>
              <a:t>;</a:t>
            </a:r>
          </a:p>
          <a:p>
            <a:pPr marL="0" indent="0">
              <a:buNone/>
            </a:pPr>
            <a:endParaRPr lang="fr-FR" b="1" dirty="0" smtClean="0">
              <a:latin typeface="Courier New" panose="02070309020205020404" pitchFamily="49" charset="0"/>
              <a:cs typeface="Courier New" panose="02070309020205020404" pitchFamily="49" charset="0"/>
            </a:endParaRPr>
          </a:p>
          <a:p>
            <a:pPr marL="0" indent="0">
              <a:buNone/>
            </a:pPr>
            <a:r>
              <a:rPr lang="fr-FR" b="1" dirty="0" smtClean="0">
                <a:latin typeface="Courier New" panose="02070309020205020404" pitchFamily="49" charset="0"/>
                <a:cs typeface="Courier New" panose="02070309020205020404" pitchFamily="49" charset="0"/>
              </a:rPr>
              <a:t>Pour INFOSOFT:</a:t>
            </a:r>
          </a:p>
          <a:p>
            <a:pPr marL="0" indent="0">
              <a:buNone/>
            </a:pPr>
            <a:endParaRPr lang="fr-FR" b="1" dirty="0" smtClean="0">
              <a:latin typeface="Courier New" panose="02070309020205020404" pitchFamily="49" charset="0"/>
              <a:cs typeface="Courier New" panose="02070309020205020404" pitchFamily="49" charset="0"/>
            </a:endParaRPr>
          </a:p>
          <a:p>
            <a:pPr marL="0" indent="0">
              <a:buNone/>
            </a:pPr>
            <a:r>
              <a:rPr lang="fr-BE" b="1" dirty="0" smtClean="0">
                <a:latin typeface="Courier New" panose="02070309020205020404" pitchFamily="49" charset="0"/>
                <a:cs typeface="Courier New" panose="02070309020205020404" pitchFamily="49" charset="0"/>
              </a:rPr>
              <a:t>DECLARE</a:t>
            </a:r>
          </a:p>
          <a:p>
            <a:pPr marL="0" indent="0">
              <a:buNone/>
            </a:pPr>
            <a:r>
              <a:rPr lang="fr-BE" b="1" dirty="0" smtClean="0">
                <a:latin typeface="Courier New" panose="02070309020205020404" pitchFamily="49" charset="0"/>
                <a:cs typeface="Courier New" panose="02070309020205020404" pitchFamily="49" charset="0"/>
              </a:rPr>
              <a:t>  TYPE </a:t>
            </a:r>
            <a:r>
              <a:rPr lang="fr-BE" b="1" dirty="0" err="1" smtClean="0">
                <a:latin typeface="Courier New" panose="02070309020205020404" pitchFamily="49" charset="0"/>
                <a:cs typeface="Courier New" panose="02070309020205020404" pitchFamily="49" charset="0"/>
              </a:rPr>
              <a:t>TupleEmploye</a:t>
            </a:r>
            <a:r>
              <a:rPr lang="fr-BE" b="1" dirty="0" smtClean="0">
                <a:latin typeface="Courier New" panose="02070309020205020404" pitchFamily="49" charset="0"/>
                <a:cs typeface="Courier New" panose="02070309020205020404" pitchFamily="49" charset="0"/>
              </a:rPr>
              <a:t> IS RECORD (</a:t>
            </a:r>
          </a:p>
          <a:p>
            <a:pPr marL="0" indent="0">
              <a:buNone/>
            </a:pPr>
            <a:r>
              <a:rPr lang="fr-BE" b="1" dirty="0" smtClean="0">
                <a:latin typeface="Courier New" panose="02070309020205020404" pitchFamily="49" charset="0"/>
                <a:cs typeface="Courier New" panose="02070309020205020404" pitchFamily="49" charset="0"/>
              </a:rPr>
              <a:t>    </a:t>
            </a:r>
            <a:r>
              <a:rPr lang="fr-BE" b="1" dirty="0" err="1" smtClean="0">
                <a:latin typeface="Courier New" panose="02070309020205020404" pitchFamily="49" charset="0"/>
                <a:cs typeface="Courier New" panose="02070309020205020404" pitchFamily="49" charset="0"/>
              </a:rPr>
              <a:t>NumSecu</a:t>
            </a:r>
            <a:r>
              <a:rPr lang="fr-BE" b="1" dirty="0" smtClean="0">
                <a:latin typeface="Courier New" panose="02070309020205020404" pitchFamily="49" charset="0"/>
                <a:cs typeface="Courier New" panose="02070309020205020404" pitchFamily="49" charset="0"/>
              </a:rPr>
              <a:t> </a:t>
            </a:r>
            <a:r>
              <a:rPr lang="fr-BE" b="1" dirty="0" err="1" smtClean="0">
                <a:latin typeface="Courier New" panose="02070309020205020404" pitchFamily="49" charset="0"/>
                <a:cs typeface="Courier New" panose="02070309020205020404" pitchFamily="49" charset="0"/>
              </a:rPr>
              <a:t>Employes.numsecu%TYPE</a:t>
            </a:r>
            <a:r>
              <a:rPr lang="fr-BE" b="1" dirty="0" smtClean="0">
                <a:latin typeface="Courier New" panose="02070309020205020404" pitchFamily="49" charset="0"/>
                <a:cs typeface="Courier New" panose="02070309020205020404" pitchFamily="49" charset="0"/>
              </a:rPr>
              <a:t>,    </a:t>
            </a:r>
          </a:p>
          <a:p>
            <a:pPr marL="0" indent="0">
              <a:buNone/>
            </a:pPr>
            <a:r>
              <a:rPr lang="fr-BE" b="1" dirty="0" smtClean="0">
                <a:latin typeface="Courier New" panose="02070309020205020404" pitchFamily="49" charset="0"/>
                <a:cs typeface="Courier New" panose="02070309020205020404" pitchFamily="49" charset="0"/>
              </a:rPr>
              <a:t>    Nom </a:t>
            </a:r>
            <a:r>
              <a:rPr lang="fr-BE" b="1" dirty="0" err="1" smtClean="0">
                <a:latin typeface="Courier New" panose="02070309020205020404" pitchFamily="49" charset="0"/>
                <a:cs typeface="Courier New" panose="02070309020205020404" pitchFamily="49" charset="0"/>
              </a:rPr>
              <a:t>Employes.nom%TYPE</a:t>
            </a:r>
            <a:r>
              <a:rPr lang="fr-BE" b="1" dirty="0" smtClean="0">
                <a:latin typeface="Courier New" panose="02070309020205020404" pitchFamily="49" charset="0"/>
                <a:cs typeface="Courier New" panose="02070309020205020404" pitchFamily="49" charset="0"/>
              </a:rPr>
              <a:t>,</a:t>
            </a:r>
          </a:p>
          <a:p>
            <a:pPr marL="0" indent="0">
              <a:buNone/>
            </a:pPr>
            <a:r>
              <a:rPr lang="fr-BE" b="1" dirty="0" smtClean="0">
                <a:latin typeface="Courier New" panose="02070309020205020404" pitchFamily="49" charset="0"/>
                <a:cs typeface="Courier New" panose="02070309020205020404" pitchFamily="49" charset="0"/>
              </a:rPr>
              <a:t>    </a:t>
            </a:r>
            <a:r>
              <a:rPr lang="fr-BE" b="1" dirty="0" err="1" smtClean="0">
                <a:latin typeface="Courier New" panose="02070309020205020404" pitchFamily="49" charset="0"/>
                <a:cs typeface="Courier New" panose="02070309020205020404" pitchFamily="49" charset="0"/>
              </a:rPr>
              <a:t>Prenom</a:t>
            </a:r>
            <a:r>
              <a:rPr lang="fr-BE" b="1" dirty="0" smtClean="0">
                <a:latin typeface="Courier New" panose="02070309020205020404" pitchFamily="49" charset="0"/>
                <a:cs typeface="Courier New" panose="02070309020205020404" pitchFamily="49" charset="0"/>
              </a:rPr>
              <a:t> </a:t>
            </a:r>
            <a:r>
              <a:rPr lang="fr-BE" b="1" dirty="0" err="1" smtClean="0">
                <a:latin typeface="Courier New" panose="02070309020205020404" pitchFamily="49" charset="0"/>
                <a:cs typeface="Courier New" panose="02070309020205020404" pitchFamily="49" charset="0"/>
              </a:rPr>
              <a:t>Employes.prenom%TYPE</a:t>
            </a:r>
            <a:endParaRPr lang="fr-BE" b="1" dirty="0" smtClean="0">
              <a:latin typeface="Courier New" panose="02070309020205020404" pitchFamily="49" charset="0"/>
              <a:cs typeface="Courier New" panose="02070309020205020404" pitchFamily="49" charset="0"/>
            </a:endParaRPr>
          </a:p>
          <a:p>
            <a:pPr marL="0" indent="0">
              <a:buNone/>
            </a:pPr>
            <a:r>
              <a:rPr lang="fr-BE" b="1" dirty="0" smtClean="0">
                <a:latin typeface="Courier New" panose="02070309020205020404" pitchFamily="49" charset="0"/>
                <a:cs typeface="Courier New" panose="02070309020205020404" pitchFamily="49" charset="0"/>
              </a:rPr>
              <a:t>    );</a:t>
            </a:r>
          </a:p>
          <a:p>
            <a:pPr marL="0" indent="0">
              <a:buNone/>
            </a:pPr>
            <a:r>
              <a:rPr lang="fr-BE" b="1" dirty="0" smtClean="0">
                <a:latin typeface="Courier New" panose="02070309020205020404" pitchFamily="49" charset="0"/>
                <a:cs typeface="Courier New" panose="02070309020205020404" pitchFamily="49" charset="0"/>
              </a:rPr>
              <a:t>  </a:t>
            </a:r>
          </a:p>
          <a:p>
            <a:pPr marL="0" indent="0">
              <a:buNone/>
            </a:pPr>
            <a:r>
              <a:rPr lang="fr-BE" b="1" dirty="0" smtClean="0">
                <a:latin typeface="Courier New" panose="02070309020205020404" pitchFamily="49" charset="0"/>
                <a:cs typeface="Courier New" panose="02070309020205020404" pitchFamily="49" charset="0"/>
              </a:rPr>
              <a:t>  </a:t>
            </a:r>
            <a:r>
              <a:rPr lang="fr-BE" b="1" dirty="0" err="1" smtClean="0">
                <a:latin typeface="Courier New" panose="02070309020205020404" pitchFamily="49" charset="0"/>
                <a:cs typeface="Courier New" panose="02070309020205020404" pitchFamily="49" charset="0"/>
              </a:rPr>
              <a:t>UnEmploye</a:t>
            </a:r>
            <a:r>
              <a:rPr lang="fr-BE" b="1" dirty="0" smtClean="0">
                <a:latin typeface="Courier New" panose="02070309020205020404" pitchFamily="49" charset="0"/>
                <a:cs typeface="Courier New" panose="02070309020205020404" pitchFamily="49" charset="0"/>
              </a:rPr>
              <a:t> </a:t>
            </a:r>
            <a:r>
              <a:rPr lang="fr-BE" b="1" dirty="0" err="1" smtClean="0">
                <a:latin typeface="Courier New" panose="02070309020205020404" pitchFamily="49" charset="0"/>
                <a:cs typeface="Courier New" panose="02070309020205020404" pitchFamily="49" charset="0"/>
              </a:rPr>
              <a:t>TupleEmploye</a:t>
            </a:r>
            <a:r>
              <a:rPr lang="fr-BE" b="1" dirty="0" smtClean="0">
                <a:latin typeface="Courier New" panose="02070309020205020404" pitchFamily="49" charset="0"/>
                <a:cs typeface="Courier New" panose="02070309020205020404" pitchFamily="49" charset="0"/>
              </a:rPr>
              <a:t>;</a:t>
            </a:r>
          </a:p>
          <a:p>
            <a:pPr marL="0" indent="0">
              <a:buNone/>
            </a:pPr>
            <a:r>
              <a:rPr lang="fr-BE" b="1" dirty="0" smtClean="0">
                <a:latin typeface="Courier New" panose="02070309020205020404" pitchFamily="49" charset="0"/>
                <a:cs typeface="Courier New" panose="02070309020205020404" pitchFamily="49" charset="0"/>
              </a:rPr>
              <a:t>BEGIN</a:t>
            </a:r>
          </a:p>
          <a:p>
            <a:pPr marL="0" indent="0">
              <a:buNone/>
            </a:pPr>
            <a:r>
              <a:rPr lang="fr-BE" b="1" dirty="0" smtClean="0">
                <a:latin typeface="Courier New" panose="02070309020205020404" pitchFamily="49" charset="0"/>
                <a:cs typeface="Courier New" panose="02070309020205020404" pitchFamily="49" charset="0"/>
              </a:rPr>
              <a:t>  SELECT </a:t>
            </a:r>
            <a:r>
              <a:rPr lang="fr-BE" b="1" dirty="0" err="1" smtClean="0">
                <a:latin typeface="Courier New" panose="02070309020205020404" pitchFamily="49" charset="0"/>
                <a:cs typeface="Courier New" panose="02070309020205020404" pitchFamily="49" charset="0"/>
              </a:rPr>
              <a:t>numsecu,nom,Prenom</a:t>
            </a:r>
            <a:r>
              <a:rPr lang="fr-BE" b="1" dirty="0" smtClean="0">
                <a:latin typeface="Courier New" panose="02070309020205020404" pitchFamily="49" charset="0"/>
                <a:cs typeface="Courier New" panose="02070309020205020404" pitchFamily="49" charset="0"/>
              </a:rPr>
              <a:t> INTO </a:t>
            </a:r>
            <a:r>
              <a:rPr lang="fr-BE" b="1" dirty="0" err="1" smtClean="0">
                <a:latin typeface="Courier New" panose="02070309020205020404" pitchFamily="49" charset="0"/>
                <a:cs typeface="Courier New" panose="02070309020205020404" pitchFamily="49" charset="0"/>
              </a:rPr>
              <a:t>UnEmploye</a:t>
            </a:r>
            <a:r>
              <a:rPr lang="fr-BE" b="1" dirty="0" smtClean="0">
                <a:latin typeface="Courier New" panose="02070309020205020404" pitchFamily="49" charset="0"/>
                <a:cs typeface="Courier New" panose="02070309020205020404" pitchFamily="49" charset="0"/>
              </a:rPr>
              <a:t> FROM </a:t>
            </a:r>
            <a:r>
              <a:rPr lang="fr-BE" b="1" dirty="0" err="1" smtClean="0">
                <a:latin typeface="Courier New" panose="02070309020205020404" pitchFamily="49" charset="0"/>
                <a:cs typeface="Courier New" panose="02070309020205020404" pitchFamily="49" charset="0"/>
              </a:rPr>
              <a:t>employes</a:t>
            </a:r>
            <a:r>
              <a:rPr lang="fr-BE" b="1" dirty="0" smtClean="0">
                <a:latin typeface="Courier New" panose="02070309020205020404" pitchFamily="49" charset="0"/>
                <a:cs typeface="Courier New" panose="02070309020205020404" pitchFamily="49" charset="0"/>
              </a:rPr>
              <a:t> WHERE </a:t>
            </a:r>
            <a:r>
              <a:rPr lang="fr-BE" b="1" dirty="0" err="1" smtClean="0">
                <a:latin typeface="Courier New" panose="02070309020205020404" pitchFamily="49" charset="0"/>
                <a:cs typeface="Courier New" panose="02070309020205020404" pitchFamily="49" charset="0"/>
              </a:rPr>
              <a:t>numsecu</a:t>
            </a:r>
            <a:r>
              <a:rPr lang="fr-BE" b="1" dirty="0" smtClean="0">
                <a:latin typeface="Courier New" panose="02070309020205020404" pitchFamily="49" charset="0"/>
                <a:cs typeface="Courier New" panose="02070309020205020404" pitchFamily="49" charset="0"/>
              </a:rPr>
              <a:t>=123456;</a:t>
            </a:r>
          </a:p>
          <a:p>
            <a:pPr marL="0" indent="0">
              <a:buNone/>
            </a:pPr>
            <a:r>
              <a:rPr lang="fr-BE" b="1" dirty="0" smtClean="0">
                <a:latin typeface="Courier New" panose="02070309020205020404" pitchFamily="49" charset="0"/>
                <a:cs typeface="Courier New" panose="02070309020205020404" pitchFamily="49" charset="0"/>
              </a:rPr>
              <a:t>  DBMS_OUTPUT.PUT_LINE ('L''</a:t>
            </a:r>
            <a:r>
              <a:rPr lang="fr-BE" b="1" dirty="0" err="1" smtClean="0">
                <a:latin typeface="Courier New" panose="02070309020205020404" pitchFamily="49" charset="0"/>
                <a:cs typeface="Courier New" panose="02070309020205020404" pitchFamily="49" charset="0"/>
              </a:rPr>
              <a:t>employe</a:t>
            </a:r>
            <a:r>
              <a:rPr lang="fr-BE" b="1" dirty="0" smtClean="0">
                <a:latin typeface="Courier New" panose="02070309020205020404" pitchFamily="49" charset="0"/>
                <a:cs typeface="Courier New" panose="02070309020205020404" pitchFamily="49" charset="0"/>
              </a:rPr>
              <a:t> 7788 : ' || </a:t>
            </a:r>
            <a:r>
              <a:rPr lang="fr-BE" b="1" dirty="0" err="1" smtClean="0">
                <a:latin typeface="Courier New" panose="02070309020205020404" pitchFamily="49" charset="0"/>
                <a:cs typeface="Courier New" panose="02070309020205020404" pitchFamily="49" charset="0"/>
              </a:rPr>
              <a:t>UnEmploye.Nom</a:t>
            </a:r>
            <a:endParaRPr lang="fr-BE" b="1" dirty="0" smtClean="0">
              <a:latin typeface="Courier New" panose="02070309020205020404" pitchFamily="49" charset="0"/>
              <a:cs typeface="Courier New" panose="02070309020205020404" pitchFamily="49" charset="0"/>
            </a:endParaRPr>
          </a:p>
          <a:p>
            <a:pPr marL="0" indent="0">
              <a:buNone/>
            </a:pPr>
            <a:r>
              <a:rPr lang="fr-BE" b="1" dirty="0" smtClean="0">
                <a:latin typeface="Courier New" panose="02070309020205020404" pitchFamily="49" charset="0"/>
                <a:cs typeface="Courier New" panose="02070309020205020404" pitchFamily="49" charset="0"/>
              </a:rPr>
              <a:t>                        || ' ' || </a:t>
            </a:r>
            <a:r>
              <a:rPr lang="fr-BE" b="1" dirty="0" err="1" smtClean="0">
                <a:latin typeface="Courier New" panose="02070309020205020404" pitchFamily="49" charset="0"/>
                <a:cs typeface="Courier New" panose="02070309020205020404" pitchFamily="49" charset="0"/>
              </a:rPr>
              <a:t>UnEmploye.Prenom</a:t>
            </a:r>
            <a:r>
              <a:rPr lang="fr-BE" b="1" dirty="0" smtClean="0">
                <a:latin typeface="Courier New" panose="02070309020205020404" pitchFamily="49" charset="0"/>
                <a:cs typeface="Courier New" panose="02070309020205020404" pitchFamily="49" charset="0"/>
              </a:rPr>
              <a:t>);</a:t>
            </a:r>
          </a:p>
          <a:p>
            <a:pPr marL="0" indent="0">
              <a:buNone/>
            </a:pPr>
            <a:r>
              <a:rPr lang="fr-BE" b="1" dirty="0" smtClean="0">
                <a:latin typeface="Courier New" panose="02070309020205020404" pitchFamily="49" charset="0"/>
                <a:cs typeface="Courier New" panose="02070309020205020404" pitchFamily="49" charset="0"/>
              </a:rPr>
              <a:t>END;</a:t>
            </a:r>
          </a:p>
          <a:p>
            <a:pPr marL="0" indent="0">
              <a:buNone/>
            </a:pPr>
            <a:endParaRPr lang="fr-BE" b="1" dirty="0">
              <a:latin typeface="Courier New" panose="02070309020205020404" pitchFamily="49" charset="0"/>
              <a:cs typeface="Courier New" panose="02070309020205020404" pitchFamily="49" charset="0"/>
            </a:endParaRP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49</a:t>
            </a:fld>
            <a:endParaRPr lang="fr-BE"/>
          </a:p>
        </p:txBody>
      </p:sp>
    </p:spTree>
    <p:extLst>
      <p:ext uri="{BB962C8B-B14F-4D97-AF65-F5344CB8AC3E}">
        <p14:creationId xmlns:p14="http://schemas.microsoft.com/office/powerpoint/2010/main" val="2980437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50</a:t>
            </a:fld>
            <a:endParaRPr lang="fr-BE"/>
          </a:p>
        </p:txBody>
      </p:sp>
    </p:spTree>
    <p:extLst>
      <p:ext uri="{BB962C8B-B14F-4D97-AF65-F5344CB8AC3E}">
        <p14:creationId xmlns:p14="http://schemas.microsoft.com/office/powerpoint/2010/main" val="2980437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Rapport </a:t>
            </a:r>
            <a:r>
              <a:rPr lang="en-US" dirty="0" err="1"/>
              <a:t>d'erreur</a:t>
            </a:r>
            <a:r>
              <a:rPr lang="en-US" dirty="0"/>
              <a:t> -</a:t>
            </a:r>
          </a:p>
          <a:p>
            <a:r>
              <a:rPr lang="en-US" dirty="0"/>
              <a:t>ORA-06550: line 3, column 15:</a:t>
            </a:r>
          </a:p>
          <a:p>
            <a:r>
              <a:rPr lang="en-US" dirty="0"/>
              <a:t>PLS-00218: a variable declared NOT NULL must have an initialization assignment</a:t>
            </a:r>
          </a:p>
          <a:p>
            <a:r>
              <a:rPr lang="en-US" dirty="0"/>
              <a:t>06550. 00000 -  "line %s, column %s:\</a:t>
            </a:r>
            <a:r>
              <a:rPr lang="en-US" dirty="0" err="1"/>
              <a:t>n%s</a:t>
            </a:r>
            <a:r>
              <a:rPr lang="en-US" dirty="0"/>
              <a:t>"</a:t>
            </a:r>
          </a:p>
          <a:p>
            <a:r>
              <a:rPr lang="en-US" dirty="0"/>
              <a:t>*Cause:    Usually a PL/SQL compilation error.</a:t>
            </a:r>
          </a:p>
          <a:p>
            <a:r>
              <a:rPr lang="en-US" dirty="0"/>
              <a:t>*Action:</a:t>
            </a:r>
          </a:p>
          <a:p>
            <a:endParaRPr lang="fr-BE" dirty="0"/>
          </a:p>
          <a:p>
            <a:pPr marL="0" indent="0">
              <a:buNone/>
            </a:pPr>
            <a:r>
              <a:rPr lang="fr-BE" sz="1200" b="1" dirty="0">
                <a:latin typeface="Courier New" panose="02070309020205020404" pitchFamily="49" charset="0"/>
                <a:cs typeface="Courier New" panose="02070309020205020404" pitchFamily="49" charset="0"/>
              </a:rPr>
              <a:t>DECLARE</a:t>
            </a:r>
          </a:p>
          <a:p>
            <a:pPr marL="0" indent="0">
              <a:buNone/>
            </a:pPr>
            <a:r>
              <a:rPr lang="fr-BE" sz="1200" b="1" dirty="0">
                <a:latin typeface="Courier New" panose="02070309020205020404" pitchFamily="49" charset="0"/>
                <a:cs typeface="Courier New" panose="02070309020205020404" pitchFamily="49" charset="0"/>
              </a:rPr>
              <a:t>  </a:t>
            </a:r>
            <a:r>
              <a:rPr lang="fr-BE" sz="1200" b="1" dirty="0" err="1">
                <a:latin typeface="Courier New" panose="02070309020205020404" pitchFamily="49" charset="0"/>
                <a:cs typeface="Courier New" panose="02070309020205020404" pitchFamily="49" charset="0"/>
              </a:rPr>
              <a:t>VariableDeBase</a:t>
            </a:r>
            <a:r>
              <a:rPr lang="fr-BE" sz="1200" b="1" dirty="0">
                <a:latin typeface="Courier New" panose="02070309020205020404" pitchFamily="49" charset="0"/>
                <a:cs typeface="Courier New" panose="02070309020205020404" pitchFamily="49" charset="0"/>
              </a:rPr>
              <a:t>  NUMBER NOT NULL := 0;</a:t>
            </a:r>
          </a:p>
          <a:p>
            <a:pPr marL="0" indent="0">
              <a:buNone/>
            </a:pPr>
            <a:r>
              <a:rPr lang="fr-BE" sz="1200" b="1" dirty="0">
                <a:latin typeface="Courier New" panose="02070309020205020404" pitchFamily="49" charset="0"/>
                <a:cs typeface="Courier New" panose="02070309020205020404" pitchFamily="49" charset="0"/>
              </a:rPr>
              <a:t>  </a:t>
            </a:r>
            <a:r>
              <a:rPr lang="fr-BE" sz="1200" b="1" dirty="0" err="1">
                <a:latin typeface="Courier New" panose="02070309020205020404" pitchFamily="49" charset="0"/>
                <a:cs typeface="Courier New" panose="02070309020205020404" pitchFamily="49" charset="0"/>
              </a:rPr>
              <a:t>ma_variable</a:t>
            </a:r>
            <a:r>
              <a:rPr lang="fr-BE" sz="1200" b="1" dirty="0">
                <a:latin typeface="Courier New" panose="02070309020205020404" pitchFamily="49" charset="0"/>
                <a:cs typeface="Courier New" panose="02070309020205020404" pitchFamily="49" charset="0"/>
              </a:rPr>
              <a:t>	</a:t>
            </a:r>
            <a:r>
              <a:rPr lang="fr-BE" sz="1200" b="1" dirty="0" err="1">
                <a:latin typeface="Courier New" panose="02070309020205020404" pitchFamily="49" charset="0"/>
                <a:cs typeface="Courier New" panose="02070309020205020404" pitchFamily="49" charset="0"/>
              </a:rPr>
              <a:t>VariableDeBase%TYPE</a:t>
            </a:r>
            <a:r>
              <a:rPr lang="fr-BE" sz="1200" b="1" dirty="0">
                <a:latin typeface="Courier New" panose="02070309020205020404" pitchFamily="49" charset="0"/>
                <a:cs typeface="Courier New" panose="02070309020205020404" pitchFamily="49" charset="0"/>
              </a:rPr>
              <a:t>;</a:t>
            </a:r>
          </a:p>
          <a:p>
            <a:pPr marL="0" indent="0">
              <a:buNone/>
            </a:pPr>
            <a:r>
              <a:rPr lang="fr-BE" sz="1200" b="1" dirty="0">
                <a:latin typeface="Courier New" panose="02070309020205020404" pitchFamily="49" charset="0"/>
                <a:cs typeface="Courier New" panose="02070309020205020404" pitchFamily="49" charset="0"/>
              </a:rPr>
              <a:t>BEGIN</a:t>
            </a:r>
          </a:p>
          <a:p>
            <a:pPr marL="0" indent="0">
              <a:buNone/>
            </a:pPr>
            <a:r>
              <a:rPr lang="fr-BE" sz="1200" b="1" dirty="0">
                <a:latin typeface="Courier New" panose="02070309020205020404" pitchFamily="49" charset="0"/>
                <a:cs typeface="Courier New" panose="02070309020205020404" pitchFamily="49" charset="0"/>
              </a:rPr>
              <a:t>  NULL;</a:t>
            </a:r>
          </a:p>
          <a:p>
            <a:pPr marL="0" indent="0">
              <a:buNone/>
            </a:pPr>
            <a:r>
              <a:rPr lang="fr-BE" sz="1200" b="1" dirty="0">
                <a:latin typeface="Courier New" panose="02070309020205020404" pitchFamily="49" charset="0"/>
                <a:cs typeface="Courier New" panose="02070309020205020404" pitchFamily="49" charset="0"/>
              </a:rPr>
              <a:t>END;</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51</a:t>
            </a:fld>
            <a:endParaRPr lang="fr-BE"/>
          </a:p>
        </p:txBody>
      </p:sp>
    </p:spTree>
    <p:extLst>
      <p:ext uri="{BB962C8B-B14F-4D97-AF65-F5344CB8AC3E}">
        <p14:creationId xmlns:p14="http://schemas.microsoft.com/office/powerpoint/2010/main" val="29804371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bloc anonyme terminé</a:t>
            </a:r>
          </a:p>
          <a:p>
            <a:r>
              <a:rPr lang="fr-BE" dirty="0"/>
              <a:t>Variable de base 20</a:t>
            </a:r>
          </a:p>
          <a:p>
            <a:r>
              <a:rPr lang="fr-BE" dirty="0"/>
              <a:t>Variable dérivée</a:t>
            </a:r>
          </a:p>
          <a:p>
            <a:endParaRPr lang="fr-BE" dirty="0"/>
          </a:p>
          <a:p>
            <a:pPr marL="0" indent="0">
              <a:buNone/>
            </a:pPr>
            <a:r>
              <a:rPr lang="fr-BE" sz="1200" b="1" dirty="0">
                <a:latin typeface="Courier New" panose="02070309020205020404" pitchFamily="49" charset="0"/>
                <a:cs typeface="Courier New" panose="02070309020205020404" pitchFamily="49" charset="0"/>
              </a:rPr>
              <a:t>DECLARE</a:t>
            </a:r>
          </a:p>
          <a:p>
            <a:pPr marL="0" indent="0">
              <a:buNone/>
            </a:pPr>
            <a:r>
              <a:rPr lang="fr-BE" sz="1200" b="1" dirty="0">
                <a:latin typeface="Courier New" panose="02070309020205020404" pitchFamily="49" charset="0"/>
                <a:cs typeface="Courier New" panose="02070309020205020404" pitchFamily="49" charset="0"/>
              </a:rPr>
              <a:t>  </a:t>
            </a:r>
            <a:r>
              <a:rPr lang="fr-BE" sz="1200" b="1" dirty="0" err="1">
                <a:latin typeface="Courier New" panose="02070309020205020404" pitchFamily="49" charset="0"/>
                <a:cs typeface="Courier New" panose="02070309020205020404" pitchFamily="49" charset="0"/>
              </a:rPr>
              <a:t>VariableDeBase</a:t>
            </a:r>
            <a:r>
              <a:rPr lang="fr-BE" sz="1200" b="1" dirty="0">
                <a:latin typeface="Courier New" panose="02070309020205020404" pitchFamily="49" charset="0"/>
                <a:cs typeface="Courier New" panose="02070309020205020404" pitchFamily="49" charset="0"/>
              </a:rPr>
              <a:t>  	NUMBER DEFAULT 20;</a:t>
            </a:r>
          </a:p>
          <a:p>
            <a:pPr marL="0" indent="0">
              <a:buNone/>
            </a:pPr>
            <a:r>
              <a:rPr lang="fr-BE" sz="1200" b="1" dirty="0">
                <a:latin typeface="Courier New" panose="02070309020205020404" pitchFamily="49" charset="0"/>
                <a:cs typeface="Courier New" panose="02070309020205020404" pitchFamily="49" charset="0"/>
              </a:rPr>
              <a:t>  </a:t>
            </a:r>
            <a:r>
              <a:rPr lang="fr-BE" sz="1200" b="1" dirty="0" err="1">
                <a:latin typeface="Courier New" panose="02070309020205020404" pitchFamily="49" charset="0"/>
                <a:cs typeface="Courier New" panose="02070309020205020404" pitchFamily="49" charset="0"/>
              </a:rPr>
              <a:t>ma_variable</a:t>
            </a:r>
            <a:r>
              <a:rPr lang="fr-BE" sz="1200" b="1" dirty="0">
                <a:latin typeface="Courier New" panose="02070309020205020404" pitchFamily="49" charset="0"/>
                <a:cs typeface="Courier New" panose="02070309020205020404" pitchFamily="49" charset="0"/>
              </a:rPr>
              <a:t>	</a:t>
            </a:r>
            <a:r>
              <a:rPr lang="fr-BE" sz="1200" b="1" dirty="0" err="1">
                <a:latin typeface="Courier New" panose="02070309020205020404" pitchFamily="49" charset="0"/>
                <a:cs typeface="Courier New" panose="02070309020205020404" pitchFamily="49" charset="0"/>
              </a:rPr>
              <a:t>VariableDeBase%TYPE</a:t>
            </a:r>
            <a:r>
              <a:rPr lang="fr-BE" sz="1200" b="1" dirty="0">
                <a:latin typeface="Courier New" panose="02070309020205020404" pitchFamily="49" charset="0"/>
                <a:cs typeface="Courier New" panose="02070309020205020404" pitchFamily="49" charset="0"/>
              </a:rPr>
              <a:t>;</a:t>
            </a:r>
          </a:p>
          <a:p>
            <a:pPr marL="0" indent="0">
              <a:buNone/>
            </a:pPr>
            <a:r>
              <a:rPr lang="fr-BE" sz="1200" b="1" dirty="0">
                <a:latin typeface="Courier New" panose="02070309020205020404" pitchFamily="49" charset="0"/>
                <a:cs typeface="Courier New" panose="02070309020205020404" pitchFamily="49" charset="0"/>
              </a:rPr>
              <a:t>BEGIN</a:t>
            </a:r>
          </a:p>
          <a:p>
            <a:pPr marL="0" indent="0">
              <a:buNone/>
            </a:pPr>
            <a:r>
              <a:rPr lang="fr-BE" sz="1200" b="1" dirty="0">
                <a:latin typeface="Courier New" panose="02070309020205020404" pitchFamily="49" charset="0"/>
                <a:cs typeface="Courier New" panose="02070309020205020404" pitchFamily="49" charset="0"/>
              </a:rPr>
              <a:t>  DBMS_OUTPUT.PUT_LINE ('Variable de base ' || </a:t>
            </a:r>
            <a:r>
              <a:rPr lang="fr-BE" sz="1200" b="1" dirty="0" err="1">
                <a:latin typeface="Courier New" panose="02070309020205020404" pitchFamily="49" charset="0"/>
                <a:cs typeface="Courier New" panose="02070309020205020404" pitchFamily="49" charset="0"/>
              </a:rPr>
              <a:t>VariableDeBase</a:t>
            </a:r>
            <a:r>
              <a:rPr lang="fr-BE" sz="1200" b="1" dirty="0">
                <a:latin typeface="Courier New" panose="02070309020205020404" pitchFamily="49" charset="0"/>
                <a:cs typeface="Courier New" panose="02070309020205020404" pitchFamily="49" charset="0"/>
              </a:rPr>
              <a:t>);</a:t>
            </a:r>
          </a:p>
          <a:p>
            <a:pPr marL="0" indent="0">
              <a:buNone/>
            </a:pPr>
            <a:r>
              <a:rPr lang="fr-BE" sz="1200" b="1" dirty="0">
                <a:latin typeface="Courier New" panose="02070309020205020404" pitchFamily="49" charset="0"/>
                <a:cs typeface="Courier New" panose="02070309020205020404" pitchFamily="49" charset="0"/>
              </a:rPr>
              <a:t>  DBMS_OUTPUT.PUT_LINE ('Variable dérivée ' ||  </a:t>
            </a:r>
            <a:r>
              <a:rPr lang="fr-BE" sz="1200" b="1" dirty="0" err="1">
                <a:latin typeface="Courier New" panose="02070309020205020404" pitchFamily="49" charset="0"/>
                <a:cs typeface="Courier New" panose="02070309020205020404" pitchFamily="49" charset="0"/>
              </a:rPr>
              <a:t>ma_variable</a:t>
            </a:r>
            <a:r>
              <a:rPr lang="fr-BE" sz="1200" b="1" dirty="0">
                <a:latin typeface="Courier New" panose="02070309020205020404" pitchFamily="49" charset="0"/>
                <a:cs typeface="Courier New" panose="02070309020205020404" pitchFamily="49" charset="0"/>
              </a:rPr>
              <a:t>);</a:t>
            </a:r>
          </a:p>
          <a:p>
            <a:pPr marL="0" indent="0">
              <a:buNone/>
            </a:pPr>
            <a:r>
              <a:rPr lang="fr-BE" sz="1200" b="1" dirty="0">
                <a:latin typeface="Courier New" panose="02070309020205020404" pitchFamily="49" charset="0"/>
                <a:cs typeface="Courier New" panose="02070309020205020404" pitchFamily="49" charset="0"/>
              </a:rPr>
              <a:t>END;</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52</a:t>
            </a:fld>
            <a:endParaRPr lang="fr-BE"/>
          </a:p>
        </p:txBody>
      </p:sp>
    </p:spTree>
    <p:extLst>
      <p:ext uri="{BB962C8B-B14F-4D97-AF65-F5344CB8AC3E}">
        <p14:creationId xmlns:p14="http://schemas.microsoft.com/office/powerpoint/2010/main" val="2980437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u="none" strike="noStrike" kern="1200" baseline="0" dirty="0">
                <a:solidFill>
                  <a:schemeClr val="tx1"/>
                </a:solidFill>
                <a:latin typeface="+mn-lt"/>
                <a:ea typeface="+mn-ea"/>
                <a:cs typeface="+mn-cs"/>
              </a:rPr>
              <a:t>Donc, une variable de type </a:t>
            </a:r>
            <a:r>
              <a:rPr lang="fr-BE" sz="1200" b="1" i="0" u="none" strike="noStrike" kern="1200" baseline="0" dirty="0">
                <a:solidFill>
                  <a:schemeClr val="tx1"/>
                </a:solidFill>
                <a:latin typeface="+mn-lt"/>
                <a:ea typeface="+mn-ea"/>
                <a:cs typeface="+mn-cs"/>
              </a:rPr>
              <a:t>CHAR(20) </a:t>
            </a:r>
            <a:r>
              <a:rPr lang="fr-BE" sz="1200" b="0" i="0" u="none" strike="noStrike" kern="1200" baseline="0" dirty="0">
                <a:solidFill>
                  <a:schemeClr val="tx1"/>
                </a:solidFill>
                <a:latin typeface="+mn-lt"/>
                <a:ea typeface="+mn-ea"/>
                <a:cs typeface="+mn-cs"/>
              </a:rPr>
              <a:t>peut être insuffisante pour comprendre</a:t>
            </a:r>
          </a:p>
          <a:p>
            <a:r>
              <a:rPr lang="fr-BE" sz="1200" b="0" i="0" u="none" strike="noStrike" kern="1200" baseline="0" dirty="0">
                <a:solidFill>
                  <a:schemeClr val="tx1"/>
                </a:solidFill>
                <a:latin typeface="+mn-lt"/>
                <a:ea typeface="+mn-ea"/>
                <a:cs typeface="+mn-cs"/>
              </a:rPr>
              <a:t>une chaîne de caractères de longueur 20 mais comprenant des caractères</a:t>
            </a:r>
          </a:p>
          <a:p>
            <a:r>
              <a:rPr lang="fr-BE" sz="1200" b="0" i="0" u="none" strike="noStrike" kern="1200" baseline="0" dirty="0">
                <a:solidFill>
                  <a:schemeClr val="tx1"/>
                </a:solidFill>
                <a:latin typeface="+mn-lt"/>
                <a:ea typeface="+mn-ea"/>
                <a:cs typeface="+mn-cs"/>
              </a:rPr>
              <a:t>« </a:t>
            </a:r>
            <a:r>
              <a:rPr lang="fr-BE" sz="1200" b="0" i="1" u="none" strike="noStrike" kern="1200" baseline="0" dirty="0" err="1">
                <a:solidFill>
                  <a:schemeClr val="tx1"/>
                </a:solidFill>
                <a:latin typeface="+mn-lt"/>
                <a:ea typeface="+mn-ea"/>
                <a:cs typeface="+mn-cs"/>
              </a:rPr>
              <a:t>multibyte</a:t>
            </a:r>
            <a:r>
              <a:rPr lang="fr-BE" sz="1200" b="0" i="1" u="none" strike="noStrike" kern="1200" baseline="0" dirty="0">
                <a:solidFill>
                  <a:schemeClr val="tx1"/>
                </a:solidFill>
                <a:latin typeface="+mn-lt"/>
                <a:ea typeface="+mn-ea"/>
                <a:cs typeface="+mn-cs"/>
              </a:rPr>
              <a:t> </a:t>
            </a:r>
            <a:r>
              <a:rPr lang="fr-BE" sz="1200" b="0" i="0" u="none" strike="noStrike" kern="1200" baseline="0" dirty="0">
                <a:solidFill>
                  <a:schemeClr val="tx1"/>
                </a:solidFill>
                <a:latin typeface="+mn-lt"/>
                <a:ea typeface="+mn-ea"/>
                <a:cs typeface="+mn-cs"/>
              </a:rPr>
              <a:t>». La déclaration </a:t>
            </a:r>
            <a:r>
              <a:rPr lang="fr-BE" sz="1200" b="1" i="0" u="none" strike="noStrike" kern="1200" baseline="0" dirty="0">
                <a:solidFill>
                  <a:schemeClr val="tx1"/>
                </a:solidFill>
                <a:latin typeface="+mn-lt"/>
                <a:ea typeface="+mn-ea"/>
                <a:cs typeface="+mn-cs"/>
              </a:rPr>
              <a:t>CHAR(20 CHAR) </a:t>
            </a:r>
            <a:r>
              <a:rPr lang="fr-BE" sz="1200" b="0" i="0" u="none" strike="noStrike" kern="1200" baseline="0" dirty="0">
                <a:solidFill>
                  <a:schemeClr val="tx1"/>
                </a:solidFill>
                <a:latin typeface="+mn-lt"/>
                <a:ea typeface="+mn-ea"/>
                <a:cs typeface="+mn-cs"/>
              </a:rPr>
              <a:t>permet d’éviter ce désagrément.</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14</a:t>
            </a:fld>
            <a:endParaRPr lang="fr-BE"/>
          </a:p>
        </p:txBody>
      </p:sp>
    </p:spTree>
    <p:extLst>
      <p:ext uri="{BB962C8B-B14F-4D97-AF65-F5344CB8AC3E}">
        <p14:creationId xmlns:p14="http://schemas.microsoft.com/office/powerpoint/2010/main" val="27865462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bloc anonyme terminé</a:t>
            </a:r>
          </a:p>
          <a:p>
            <a:r>
              <a:rPr lang="fr-BE" dirty="0"/>
              <a:t>Le client 7788 : SCOTT ANALYST </a:t>
            </a:r>
          </a:p>
          <a:p>
            <a:endParaRPr lang="fr-BE" dirty="0"/>
          </a:p>
          <a:p>
            <a:pPr marL="0" indent="0">
              <a:buNone/>
            </a:pPr>
            <a:r>
              <a:rPr lang="fr-BE" sz="1200" b="1" dirty="0">
                <a:latin typeface="Courier New" panose="02070309020205020404" pitchFamily="49" charset="0"/>
                <a:cs typeface="Courier New" panose="02070309020205020404" pitchFamily="49" charset="0"/>
              </a:rPr>
              <a:t>DECLARE</a:t>
            </a:r>
          </a:p>
          <a:p>
            <a:pPr marL="0" indent="0">
              <a:buNone/>
            </a:pPr>
            <a:r>
              <a:rPr lang="fr-BE" sz="1200" b="1" dirty="0">
                <a:latin typeface="Courier New" panose="02070309020205020404" pitchFamily="49" charset="0"/>
                <a:cs typeface="Courier New" panose="02070309020205020404" pitchFamily="49" charset="0"/>
              </a:rPr>
              <a:t>  </a:t>
            </a:r>
            <a:r>
              <a:rPr lang="fr-BE" sz="1200" b="1" dirty="0" err="1">
                <a:latin typeface="Courier New" panose="02070309020205020404" pitchFamily="49" charset="0"/>
                <a:cs typeface="Courier New" panose="02070309020205020404" pitchFamily="49" charset="0"/>
              </a:rPr>
              <a:t>UnEmploye</a:t>
            </a:r>
            <a:r>
              <a:rPr lang="fr-BE" sz="1200" b="1" dirty="0">
                <a:latin typeface="Courier New" panose="02070309020205020404" pitchFamily="49" charset="0"/>
                <a:cs typeface="Courier New" panose="02070309020205020404" pitchFamily="49" charset="0"/>
              </a:rPr>
              <a:t> </a:t>
            </a:r>
            <a:r>
              <a:rPr lang="fr-BE" sz="1200" b="1" dirty="0" err="1">
                <a:latin typeface="Courier New" panose="02070309020205020404" pitchFamily="49" charset="0"/>
                <a:cs typeface="Courier New" panose="02070309020205020404" pitchFamily="49" charset="0"/>
              </a:rPr>
              <a:t>Emp%ROWTYPE</a:t>
            </a:r>
            <a:r>
              <a:rPr lang="fr-BE" sz="1200" b="1" dirty="0">
                <a:latin typeface="Courier New" panose="02070309020205020404" pitchFamily="49" charset="0"/>
                <a:cs typeface="Courier New" panose="02070309020205020404" pitchFamily="49" charset="0"/>
              </a:rPr>
              <a:t>;</a:t>
            </a:r>
          </a:p>
          <a:p>
            <a:pPr marL="0" indent="0">
              <a:buNone/>
            </a:pPr>
            <a:r>
              <a:rPr lang="fr-BE" sz="1200" b="1" dirty="0">
                <a:latin typeface="Courier New" panose="02070309020205020404" pitchFamily="49" charset="0"/>
                <a:cs typeface="Courier New" panose="02070309020205020404" pitchFamily="49" charset="0"/>
              </a:rPr>
              <a:t>BEGIN</a:t>
            </a:r>
          </a:p>
          <a:p>
            <a:pPr marL="0" indent="0">
              <a:buNone/>
            </a:pPr>
            <a:r>
              <a:rPr lang="fr-BE" sz="1200" b="1" dirty="0">
                <a:latin typeface="Courier New" panose="02070309020205020404" pitchFamily="49" charset="0"/>
                <a:cs typeface="Courier New" panose="02070309020205020404" pitchFamily="49" charset="0"/>
              </a:rPr>
              <a:t>  SELECT * INTO </a:t>
            </a:r>
            <a:r>
              <a:rPr lang="fr-BE" sz="1200" b="1" dirty="0" err="1">
                <a:latin typeface="Courier New" panose="02070309020205020404" pitchFamily="49" charset="0"/>
                <a:cs typeface="Courier New" panose="02070309020205020404" pitchFamily="49" charset="0"/>
              </a:rPr>
              <a:t>UnEmploye</a:t>
            </a:r>
            <a:r>
              <a:rPr lang="fr-BE" sz="1200" b="1" dirty="0">
                <a:latin typeface="Courier New" panose="02070309020205020404" pitchFamily="49" charset="0"/>
                <a:cs typeface="Courier New" panose="02070309020205020404" pitchFamily="49" charset="0"/>
              </a:rPr>
              <a:t> FROM </a:t>
            </a:r>
            <a:r>
              <a:rPr lang="fr-BE" sz="1200" b="1" dirty="0" err="1">
                <a:latin typeface="Courier New" panose="02070309020205020404" pitchFamily="49" charset="0"/>
                <a:cs typeface="Courier New" panose="02070309020205020404" pitchFamily="49" charset="0"/>
              </a:rPr>
              <a:t>emp</a:t>
            </a:r>
            <a:r>
              <a:rPr lang="fr-BE" sz="1200" b="1" dirty="0">
                <a:latin typeface="Courier New" panose="02070309020205020404" pitchFamily="49" charset="0"/>
                <a:cs typeface="Courier New" panose="02070309020205020404" pitchFamily="49" charset="0"/>
              </a:rPr>
              <a:t> WHERE </a:t>
            </a:r>
            <a:r>
              <a:rPr lang="fr-BE" sz="1200" b="1" dirty="0" err="1">
                <a:latin typeface="Courier New" panose="02070309020205020404" pitchFamily="49" charset="0"/>
                <a:cs typeface="Courier New" panose="02070309020205020404" pitchFamily="49" charset="0"/>
              </a:rPr>
              <a:t>empno</a:t>
            </a:r>
            <a:r>
              <a:rPr lang="fr-BE" sz="1200" b="1" dirty="0">
                <a:latin typeface="Courier New" panose="02070309020205020404" pitchFamily="49" charset="0"/>
                <a:cs typeface="Courier New" panose="02070309020205020404" pitchFamily="49" charset="0"/>
              </a:rPr>
              <a:t>=7788;</a:t>
            </a:r>
          </a:p>
          <a:p>
            <a:pPr marL="0" indent="0">
              <a:buNone/>
            </a:pPr>
            <a:r>
              <a:rPr lang="fr-BE" sz="1200" b="1" dirty="0">
                <a:latin typeface="Courier New" panose="02070309020205020404" pitchFamily="49" charset="0"/>
                <a:cs typeface="Courier New" panose="02070309020205020404" pitchFamily="49" charset="0"/>
              </a:rPr>
              <a:t>  DBMS_OUTPUT.PUT_LINE ('Le client 7788 : ' || </a:t>
            </a:r>
            <a:r>
              <a:rPr lang="fr-BE" sz="1200" b="1" dirty="0" err="1">
                <a:latin typeface="Courier New" panose="02070309020205020404" pitchFamily="49" charset="0"/>
                <a:cs typeface="Courier New" panose="02070309020205020404" pitchFamily="49" charset="0"/>
              </a:rPr>
              <a:t>UnEmploye.Ename</a:t>
            </a:r>
            <a:r>
              <a:rPr lang="fr-BE" sz="1200" b="1" dirty="0">
                <a:latin typeface="Courier New" panose="02070309020205020404" pitchFamily="49" charset="0"/>
                <a:cs typeface="Courier New" panose="02070309020205020404" pitchFamily="49" charset="0"/>
              </a:rPr>
              <a:t> || ' ' || </a:t>
            </a:r>
            <a:r>
              <a:rPr lang="fr-BE" sz="1200" b="1" dirty="0" err="1">
                <a:latin typeface="Courier New" panose="02070309020205020404" pitchFamily="49" charset="0"/>
                <a:cs typeface="Courier New" panose="02070309020205020404" pitchFamily="49" charset="0"/>
              </a:rPr>
              <a:t>UnEmploye.Job</a:t>
            </a:r>
            <a:r>
              <a:rPr lang="fr-BE" sz="1200" b="1" dirty="0">
                <a:latin typeface="Courier New" panose="02070309020205020404" pitchFamily="49" charset="0"/>
                <a:cs typeface="Courier New" panose="02070309020205020404" pitchFamily="49" charset="0"/>
              </a:rPr>
              <a:t>);</a:t>
            </a:r>
          </a:p>
          <a:p>
            <a:pPr marL="0" indent="0">
              <a:buNone/>
            </a:pPr>
            <a:r>
              <a:rPr lang="fr-BE" sz="1200" b="1" dirty="0">
                <a:latin typeface="Courier New" panose="02070309020205020404" pitchFamily="49" charset="0"/>
                <a:cs typeface="Courier New" panose="02070309020205020404" pitchFamily="49" charset="0"/>
              </a:rPr>
              <a:t>END;</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53</a:t>
            </a:fld>
            <a:endParaRPr lang="fr-BE"/>
          </a:p>
        </p:txBody>
      </p:sp>
    </p:spTree>
    <p:extLst>
      <p:ext uri="{BB962C8B-B14F-4D97-AF65-F5344CB8AC3E}">
        <p14:creationId xmlns:p14="http://schemas.microsoft.com/office/powerpoint/2010/main" val="29804371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altLang="fr-FR" dirty="0"/>
              <a:t>Colonne d'une table et une variable portent le même nom =&gt; nom de la colonne est prépondérant</a:t>
            </a:r>
          </a:p>
          <a:p>
            <a:r>
              <a:rPr lang="fr-BE" altLang="fr-FR" dirty="0"/>
              <a:t>=&gt; Clause WHERE est tjrs évaluée à VRAI pour toutes les lignes de la table !</a:t>
            </a: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54</a:t>
            </a:fld>
            <a:endParaRPr lang="fr-BE"/>
          </a:p>
        </p:txBody>
      </p:sp>
    </p:spTree>
    <p:extLst>
      <p:ext uri="{BB962C8B-B14F-4D97-AF65-F5344CB8AC3E}">
        <p14:creationId xmlns:p14="http://schemas.microsoft.com/office/powerpoint/2010/main" val="29804371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altLang="fr-FR" dirty="0"/>
              <a:t>L'utilisation du label apporte ici la solution </a:t>
            </a:r>
            <a:r>
              <a:rPr lang="fr-BE" altLang="fr-FR" dirty="0" smtClean="0"/>
              <a:t>…</a:t>
            </a:r>
          </a:p>
          <a:p>
            <a:endParaRPr lang="fr-FR" altLang="fr-FR" dirty="0" smtClean="0"/>
          </a:p>
          <a:p>
            <a:r>
              <a:rPr lang="fr-BE" altLang="fr-FR" dirty="0" smtClean="0"/>
              <a:t>&lt;&lt;</a:t>
            </a:r>
            <a:r>
              <a:rPr lang="fr-BE" altLang="fr-FR" dirty="0" err="1" smtClean="0"/>
              <a:t>monMain</a:t>
            </a:r>
            <a:r>
              <a:rPr lang="fr-BE" altLang="fr-FR" dirty="0" smtClean="0"/>
              <a:t>&gt;&gt;</a:t>
            </a:r>
          </a:p>
          <a:p>
            <a:r>
              <a:rPr lang="fr-BE" altLang="fr-FR" dirty="0" smtClean="0"/>
              <a:t>DECLARE</a:t>
            </a:r>
          </a:p>
          <a:p>
            <a:r>
              <a:rPr lang="fr-BE" altLang="fr-FR" dirty="0" smtClean="0"/>
              <a:t>  nom </a:t>
            </a:r>
            <a:r>
              <a:rPr lang="fr-BE" altLang="fr-FR" dirty="0" err="1" smtClean="0"/>
              <a:t>employes.nom%TYPE</a:t>
            </a:r>
            <a:r>
              <a:rPr lang="fr-BE" altLang="fr-FR" dirty="0" smtClean="0"/>
              <a:t> :='CURTIS';</a:t>
            </a:r>
          </a:p>
          <a:p>
            <a:r>
              <a:rPr lang="fr-BE" altLang="fr-FR" dirty="0" smtClean="0"/>
              <a:t>  p </a:t>
            </a:r>
            <a:r>
              <a:rPr lang="fr-BE" altLang="fr-FR" dirty="0" err="1" smtClean="0"/>
              <a:t>employes.prenom%TYPE</a:t>
            </a:r>
            <a:r>
              <a:rPr lang="fr-BE" altLang="fr-FR" dirty="0" smtClean="0"/>
              <a:t>;</a:t>
            </a:r>
          </a:p>
          <a:p>
            <a:r>
              <a:rPr lang="fr-BE" altLang="fr-FR" dirty="0" smtClean="0"/>
              <a:t>  </a:t>
            </a:r>
          </a:p>
          <a:p>
            <a:r>
              <a:rPr lang="fr-BE" altLang="fr-FR" dirty="0" smtClean="0"/>
              <a:t>BEGIN</a:t>
            </a:r>
          </a:p>
          <a:p>
            <a:r>
              <a:rPr lang="fr-BE" altLang="fr-FR" dirty="0" smtClean="0"/>
              <a:t>  SELECT </a:t>
            </a:r>
            <a:r>
              <a:rPr lang="fr-BE" altLang="fr-FR" dirty="0" err="1" smtClean="0"/>
              <a:t>prenom</a:t>
            </a:r>
            <a:r>
              <a:rPr lang="fr-BE" altLang="fr-FR" dirty="0" smtClean="0"/>
              <a:t> </a:t>
            </a:r>
            <a:r>
              <a:rPr lang="fr-BE" altLang="fr-FR" dirty="0" err="1" smtClean="0"/>
              <a:t>into</a:t>
            </a:r>
            <a:r>
              <a:rPr lang="fr-BE" altLang="fr-FR" dirty="0" smtClean="0"/>
              <a:t> p FROM </a:t>
            </a:r>
            <a:r>
              <a:rPr lang="fr-BE" altLang="fr-FR" dirty="0" err="1" smtClean="0"/>
              <a:t>Employes</a:t>
            </a:r>
            <a:r>
              <a:rPr lang="fr-BE" altLang="fr-FR" dirty="0" smtClean="0"/>
              <a:t> WHERE </a:t>
            </a:r>
            <a:r>
              <a:rPr lang="fr-BE" altLang="fr-FR" dirty="0" err="1" smtClean="0"/>
              <a:t>monMain.nom</a:t>
            </a:r>
            <a:r>
              <a:rPr lang="fr-BE" altLang="fr-FR" dirty="0" smtClean="0"/>
              <a:t>=nom;</a:t>
            </a:r>
          </a:p>
          <a:p>
            <a:r>
              <a:rPr lang="fr-BE" altLang="fr-FR" dirty="0" smtClean="0"/>
              <a:t>  DBMS_OUTPUT.PUT_LINE('</a:t>
            </a:r>
            <a:r>
              <a:rPr lang="fr-BE" altLang="fr-FR" dirty="0" err="1" smtClean="0"/>
              <a:t>Prenom</a:t>
            </a:r>
            <a:r>
              <a:rPr lang="fr-BE" altLang="fr-FR" dirty="0" smtClean="0"/>
              <a:t>: '||p);</a:t>
            </a:r>
          </a:p>
          <a:p>
            <a:r>
              <a:rPr lang="fr-BE" altLang="fr-FR" dirty="0" smtClean="0"/>
              <a:t>END;</a:t>
            </a:r>
          </a:p>
          <a:p>
            <a:endParaRPr lang="fr-BE" altLang="fr-FR" dirty="0" smtClean="0"/>
          </a:p>
          <a:p>
            <a:endParaRPr lang="fr-BE" altLang="fr-FR"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55</a:t>
            </a:fld>
            <a:endParaRPr lang="fr-BE"/>
          </a:p>
        </p:txBody>
      </p:sp>
    </p:spTree>
    <p:extLst>
      <p:ext uri="{BB962C8B-B14F-4D97-AF65-F5344CB8AC3E}">
        <p14:creationId xmlns:p14="http://schemas.microsoft.com/office/powerpoint/2010/main" val="29804371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altLang="fr-FR" dirty="0"/>
              <a:t>Le nombre de secondes est exprimé en caractères</a:t>
            </a:r>
          </a:p>
          <a:p>
            <a:r>
              <a:rPr lang="fr-BE" altLang="fr-FR" dirty="0"/>
              <a:t>La soustraction est effectuée sans problème car les chaines de caractères sont automatiquement converties en NUMBER</a:t>
            </a:r>
          </a:p>
          <a:p>
            <a:endParaRPr lang="fr-BE" altLang="fr-FR" dirty="0"/>
          </a:p>
          <a:p>
            <a:pPr marL="0" indent="0">
              <a:buNone/>
            </a:pPr>
            <a:r>
              <a:rPr lang="fr-BE" sz="1200" b="1" dirty="0">
                <a:latin typeface="Courier New" panose="02070309020205020404" pitchFamily="49" charset="0"/>
                <a:cs typeface="Courier New" panose="02070309020205020404" pitchFamily="49" charset="0"/>
              </a:rPr>
              <a:t>DECLARE</a:t>
            </a:r>
          </a:p>
          <a:p>
            <a:pPr marL="0" indent="0">
              <a:buNone/>
            </a:pPr>
            <a:r>
              <a:rPr lang="fr-BE" sz="1200" b="1" dirty="0">
                <a:latin typeface="Courier New" panose="02070309020205020404" pitchFamily="49" charset="0"/>
                <a:cs typeface="Courier New" panose="02070309020205020404" pitchFamily="49" charset="0"/>
              </a:rPr>
              <a:t>  </a:t>
            </a:r>
            <a:r>
              <a:rPr lang="fr-BE" sz="1200" b="1" dirty="0" err="1">
                <a:latin typeface="Courier New" panose="02070309020205020404" pitchFamily="49" charset="0"/>
                <a:cs typeface="Courier New" panose="02070309020205020404" pitchFamily="49" charset="0"/>
              </a:rPr>
              <a:t>TimeStart</a:t>
            </a:r>
            <a:r>
              <a:rPr lang="fr-BE" sz="1200" b="1" dirty="0">
                <a:latin typeface="Courier New" panose="02070309020205020404" pitchFamily="49" charset="0"/>
                <a:cs typeface="Courier New" panose="02070309020205020404" pitchFamily="49" charset="0"/>
              </a:rPr>
              <a:t>	CHAR(5);</a:t>
            </a:r>
          </a:p>
          <a:p>
            <a:pPr marL="0" indent="0">
              <a:buNone/>
            </a:pPr>
            <a:r>
              <a:rPr lang="fr-BE" sz="1200" b="1" dirty="0">
                <a:latin typeface="Courier New" panose="02070309020205020404" pitchFamily="49" charset="0"/>
                <a:cs typeface="Courier New" panose="02070309020205020404" pitchFamily="49" charset="0"/>
              </a:rPr>
              <a:t>  </a:t>
            </a:r>
            <a:r>
              <a:rPr lang="fr-BE" sz="1200" b="1" dirty="0" err="1">
                <a:latin typeface="Courier New" panose="02070309020205020404" pitchFamily="49" charset="0"/>
                <a:cs typeface="Courier New" panose="02070309020205020404" pitchFamily="49" charset="0"/>
              </a:rPr>
              <a:t>TimeFinish</a:t>
            </a:r>
            <a:r>
              <a:rPr lang="fr-BE" sz="1200" b="1" dirty="0">
                <a:latin typeface="Courier New" panose="02070309020205020404" pitchFamily="49" charset="0"/>
                <a:cs typeface="Courier New" panose="02070309020205020404" pitchFamily="49" charset="0"/>
              </a:rPr>
              <a:t>	CHAR(5);</a:t>
            </a:r>
          </a:p>
          <a:p>
            <a:pPr marL="0" indent="0">
              <a:buNone/>
            </a:pPr>
            <a:r>
              <a:rPr lang="fr-BE" sz="1200" b="1" dirty="0">
                <a:latin typeface="Courier New" panose="02070309020205020404" pitchFamily="49" charset="0"/>
                <a:cs typeface="Courier New" panose="02070309020205020404" pitchFamily="49" charset="0"/>
              </a:rPr>
              <a:t>  </a:t>
            </a:r>
            <a:r>
              <a:rPr lang="fr-BE" sz="1200" b="1" dirty="0" err="1">
                <a:latin typeface="Courier New" panose="02070309020205020404" pitchFamily="49" charset="0"/>
                <a:cs typeface="Courier New" panose="02070309020205020404" pitchFamily="49" charset="0"/>
              </a:rPr>
              <a:t>TimeElapsed</a:t>
            </a:r>
            <a:r>
              <a:rPr lang="fr-BE" sz="1200" b="1" dirty="0">
                <a:latin typeface="Courier New" panose="02070309020205020404" pitchFamily="49" charset="0"/>
                <a:cs typeface="Courier New" panose="02070309020205020404" pitchFamily="49" charset="0"/>
              </a:rPr>
              <a:t>	NUMBER(5);</a:t>
            </a:r>
          </a:p>
          <a:p>
            <a:pPr marL="0" indent="0">
              <a:buNone/>
            </a:pPr>
            <a:r>
              <a:rPr lang="fr-BE" sz="1200" b="1" dirty="0">
                <a:latin typeface="Courier New" panose="02070309020205020404" pitchFamily="49" charset="0"/>
                <a:cs typeface="Courier New" panose="02070309020205020404" pitchFamily="49" charset="0"/>
              </a:rPr>
              <a:t>BEGIN</a:t>
            </a:r>
          </a:p>
          <a:p>
            <a:pPr marL="0" indent="0">
              <a:buNone/>
            </a:pPr>
            <a:r>
              <a:rPr lang="fr-BE" sz="1200" b="1" dirty="0">
                <a:latin typeface="Courier New" panose="02070309020205020404" pitchFamily="49" charset="0"/>
                <a:cs typeface="Courier New" panose="02070309020205020404" pitchFamily="49" charset="0"/>
              </a:rPr>
              <a:t>  /* recherche du nb de secondes écoulées depuis minuit */</a:t>
            </a:r>
          </a:p>
          <a:p>
            <a:pPr marL="0" indent="0">
              <a:buNone/>
            </a:pPr>
            <a:r>
              <a:rPr lang="fr-BE" sz="1200" b="1" dirty="0">
                <a:latin typeface="Courier New" panose="02070309020205020404" pitchFamily="49" charset="0"/>
                <a:cs typeface="Courier New" panose="02070309020205020404" pitchFamily="49" charset="0"/>
              </a:rPr>
              <a:t>  SELECT TO_CHAR(CURRENT_DATE, 'SSSSS') INTO </a:t>
            </a:r>
            <a:r>
              <a:rPr lang="fr-BE" sz="1200" b="1" dirty="0" err="1">
                <a:latin typeface="Courier New" panose="02070309020205020404" pitchFamily="49" charset="0"/>
                <a:cs typeface="Courier New" panose="02070309020205020404" pitchFamily="49" charset="0"/>
              </a:rPr>
              <a:t>TimeStart</a:t>
            </a:r>
            <a:r>
              <a:rPr lang="fr-BE" sz="1200" b="1" dirty="0">
                <a:latin typeface="Courier New" panose="02070309020205020404" pitchFamily="49" charset="0"/>
                <a:cs typeface="Courier New" panose="02070309020205020404" pitchFamily="49" charset="0"/>
              </a:rPr>
              <a:t> FROM DUAL;</a:t>
            </a:r>
          </a:p>
          <a:p>
            <a:pPr marL="0" indent="0">
              <a:buNone/>
            </a:pPr>
            <a:r>
              <a:rPr lang="fr-BE" sz="1200" b="1" dirty="0">
                <a:latin typeface="Courier New" panose="02070309020205020404" pitchFamily="49" charset="0"/>
                <a:cs typeface="Courier New" panose="02070309020205020404" pitchFamily="49" charset="0"/>
              </a:rPr>
              <a:t>  -- …</a:t>
            </a:r>
          </a:p>
          <a:p>
            <a:pPr marL="0" indent="0">
              <a:buNone/>
            </a:pPr>
            <a:r>
              <a:rPr lang="fr-BE" sz="1200" b="1" dirty="0">
                <a:latin typeface="Courier New" panose="02070309020205020404" pitchFamily="49" charset="0"/>
                <a:cs typeface="Courier New" panose="02070309020205020404" pitchFamily="49" charset="0"/>
              </a:rPr>
              <a:t>  /* recherche du nb de secondes écoulées depuis minuit */</a:t>
            </a:r>
          </a:p>
          <a:p>
            <a:pPr marL="0" indent="0">
              <a:buNone/>
            </a:pPr>
            <a:r>
              <a:rPr lang="fr-BE" sz="1200" b="1" dirty="0">
                <a:latin typeface="Courier New" panose="02070309020205020404" pitchFamily="49" charset="0"/>
                <a:cs typeface="Courier New" panose="02070309020205020404" pitchFamily="49" charset="0"/>
              </a:rPr>
              <a:t> SELECT TO_CHAR(CURRENT_DATE, 'SSSSS') INTO </a:t>
            </a:r>
            <a:r>
              <a:rPr lang="fr-BE" sz="1200" b="1" dirty="0" err="1">
                <a:latin typeface="Courier New" panose="02070309020205020404" pitchFamily="49" charset="0"/>
                <a:cs typeface="Courier New" panose="02070309020205020404" pitchFamily="49" charset="0"/>
              </a:rPr>
              <a:t>TimeFinish</a:t>
            </a:r>
            <a:r>
              <a:rPr lang="fr-BE" sz="1200" b="1" dirty="0">
                <a:latin typeface="Courier New" panose="02070309020205020404" pitchFamily="49" charset="0"/>
                <a:cs typeface="Courier New" panose="02070309020205020404" pitchFamily="49" charset="0"/>
              </a:rPr>
              <a:t> FROM DUAL;  </a:t>
            </a:r>
          </a:p>
          <a:p>
            <a:pPr marL="0" indent="0">
              <a:buNone/>
            </a:pPr>
            <a:r>
              <a:rPr lang="fr-BE" sz="1200" b="1" dirty="0">
                <a:latin typeface="Courier New" panose="02070309020205020404" pitchFamily="49" charset="0"/>
                <a:cs typeface="Courier New" panose="02070309020205020404" pitchFamily="49" charset="0"/>
              </a:rPr>
              <a:t>  </a:t>
            </a:r>
            <a:r>
              <a:rPr lang="fr-BE" sz="1200" b="1" dirty="0" err="1">
                <a:latin typeface="Courier New" panose="02070309020205020404" pitchFamily="49" charset="0"/>
                <a:cs typeface="Courier New" panose="02070309020205020404" pitchFamily="49" charset="0"/>
              </a:rPr>
              <a:t>TimeElapsed</a:t>
            </a:r>
            <a:r>
              <a:rPr lang="fr-BE" sz="1200" b="1" dirty="0">
                <a:latin typeface="Courier New" panose="02070309020205020404" pitchFamily="49" charset="0"/>
                <a:cs typeface="Courier New" panose="02070309020205020404" pitchFamily="49" charset="0"/>
              </a:rPr>
              <a:t> := </a:t>
            </a:r>
            <a:r>
              <a:rPr lang="fr-BE" sz="1200" b="1" dirty="0" err="1">
                <a:latin typeface="Courier New" panose="02070309020205020404" pitchFamily="49" charset="0"/>
                <a:cs typeface="Courier New" panose="02070309020205020404" pitchFamily="49" charset="0"/>
              </a:rPr>
              <a:t>TimeFinish</a:t>
            </a:r>
            <a:r>
              <a:rPr lang="fr-BE" sz="1200" b="1" dirty="0">
                <a:latin typeface="Courier New" panose="02070309020205020404" pitchFamily="49" charset="0"/>
                <a:cs typeface="Courier New" panose="02070309020205020404" pitchFamily="49" charset="0"/>
              </a:rPr>
              <a:t> - </a:t>
            </a:r>
            <a:r>
              <a:rPr lang="fr-BE" sz="1200" b="1" dirty="0" err="1">
                <a:latin typeface="Courier New" panose="02070309020205020404" pitchFamily="49" charset="0"/>
                <a:cs typeface="Courier New" panose="02070309020205020404" pitchFamily="49" charset="0"/>
              </a:rPr>
              <a:t>TimeStart</a:t>
            </a:r>
            <a:r>
              <a:rPr lang="fr-BE" sz="1200" b="1" dirty="0">
                <a:latin typeface="Courier New" panose="02070309020205020404" pitchFamily="49" charset="0"/>
                <a:cs typeface="Courier New" panose="02070309020205020404" pitchFamily="49" charset="0"/>
              </a:rPr>
              <a:t>;</a:t>
            </a:r>
          </a:p>
          <a:p>
            <a:pPr marL="0" indent="0">
              <a:buNone/>
            </a:pPr>
            <a:r>
              <a:rPr lang="fr-BE" sz="1200" b="1" dirty="0">
                <a:latin typeface="Courier New" panose="02070309020205020404" pitchFamily="49" charset="0"/>
                <a:cs typeface="Courier New" panose="02070309020205020404" pitchFamily="49" charset="0"/>
              </a:rPr>
              <a:t>  DBMS_OUTPUT.PUT_LINE ('Temps écoulé = ' || </a:t>
            </a:r>
            <a:r>
              <a:rPr lang="fr-BE" sz="1200" b="1" dirty="0" err="1">
                <a:latin typeface="Courier New" panose="02070309020205020404" pitchFamily="49" charset="0"/>
                <a:cs typeface="Courier New" panose="02070309020205020404" pitchFamily="49" charset="0"/>
              </a:rPr>
              <a:t>TimeElapsed</a:t>
            </a:r>
            <a:r>
              <a:rPr lang="fr-BE" sz="1200" b="1" dirty="0">
                <a:latin typeface="Courier New" panose="02070309020205020404" pitchFamily="49" charset="0"/>
                <a:cs typeface="Courier New" panose="02070309020205020404" pitchFamily="49" charset="0"/>
              </a:rPr>
              <a:t>);</a:t>
            </a:r>
          </a:p>
          <a:p>
            <a:pPr marL="0" indent="0">
              <a:buNone/>
            </a:pPr>
            <a:r>
              <a:rPr lang="fr-BE" sz="1200" b="1" dirty="0">
                <a:latin typeface="Courier New" panose="02070309020205020404" pitchFamily="49" charset="0"/>
                <a:cs typeface="Courier New" panose="02070309020205020404" pitchFamily="49" charset="0"/>
              </a:rPr>
              <a:t>END;</a:t>
            </a:r>
            <a:endParaRPr lang="fr-BE" sz="800" dirty="0"/>
          </a:p>
          <a:p>
            <a:endParaRPr lang="fr-BE" altLang="fr-FR" dirty="0"/>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62</a:t>
            </a:fld>
            <a:endParaRPr lang="fr-BE"/>
          </a:p>
        </p:txBody>
      </p:sp>
    </p:spTree>
    <p:extLst>
      <p:ext uri="{BB962C8B-B14F-4D97-AF65-F5344CB8AC3E}">
        <p14:creationId xmlns:p14="http://schemas.microsoft.com/office/powerpoint/2010/main" val="33242815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altLang="fr-FR" dirty="0"/>
              <a:t>Aucune donnée trouvée</a:t>
            </a:r>
          </a:p>
          <a:p>
            <a:endParaRPr lang="fr-BE" altLang="fr-FR" dirty="0"/>
          </a:p>
          <a:p>
            <a:r>
              <a:rPr lang="fr-BE" altLang="fr-FR" dirty="0"/>
              <a:t>Types de données différents VARCHAR2 (10) et CHAR(20)</a:t>
            </a:r>
            <a:r>
              <a:rPr lang="fr-BE" altLang="fr-FR" baseline="0" dirty="0"/>
              <a:t> !!!</a:t>
            </a:r>
          </a:p>
          <a:p>
            <a:endParaRPr lang="fr-BE" altLang="fr-FR" baseline="0" dirty="0"/>
          </a:p>
          <a:p>
            <a:pPr marL="0" indent="0">
              <a:buNone/>
            </a:pPr>
            <a:r>
              <a:rPr lang="fr-BE" sz="1200" b="1" dirty="0">
                <a:latin typeface="Courier New" panose="02070309020205020404" pitchFamily="49" charset="0"/>
                <a:cs typeface="Courier New" panose="02070309020205020404" pitchFamily="49" charset="0"/>
              </a:rPr>
              <a:t>&lt;&lt;Main&gt;&gt;</a:t>
            </a:r>
          </a:p>
          <a:p>
            <a:pPr marL="0" indent="0">
              <a:buNone/>
            </a:pPr>
            <a:r>
              <a:rPr lang="fr-BE" sz="1200" b="1" dirty="0">
                <a:latin typeface="Courier New" panose="02070309020205020404" pitchFamily="49" charset="0"/>
                <a:cs typeface="Courier New" panose="02070309020205020404" pitchFamily="49" charset="0"/>
              </a:rPr>
              <a:t>DECLARE</a:t>
            </a:r>
          </a:p>
          <a:p>
            <a:pPr marL="0" indent="0">
              <a:buNone/>
            </a:pPr>
            <a:r>
              <a:rPr lang="fr-BE" sz="1200" b="1" dirty="0">
                <a:latin typeface="Courier New" panose="02070309020205020404" pitchFamily="49" charset="0"/>
                <a:cs typeface="Courier New" panose="02070309020205020404" pitchFamily="49" charset="0"/>
              </a:rPr>
              <a:t>  </a:t>
            </a:r>
            <a:r>
              <a:rPr lang="fr-BE" sz="1200" b="1" dirty="0" err="1">
                <a:latin typeface="Courier New" panose="02070309020205020404" pitchFamily="49" charset="0"/>
                <a:cs typeface="Courier New" panose="02070309020205020404" pitchFamily="49" charset="0"/>
              </a:rPr>
              <a:t>UnEmploye</a:t>
            </a:r>
            <a:r>
              <a:rPr lang="fr-BE" sz="1200" b="1" dirty="0">
                <a:latin typeface="Courier New" panose="02070309020205020404" pitchFamily="49" charset="0"/>
                <a:cs typeface="Courier New" panose="02070309020205020404" pitchFamily="49" charset="0"/>
              </a:rPr>
              <a:t>	</a:t>
            </a:r>
            <a:r>
              <a:rPr lang="fr-BE" sz="1200" b="1" dirty="0" err="1">
                <a:latin typeface="Courier New" panose="02070309020205020404" pitchFamily="49" charset="0"/>
                <a:cs typeface="Courier New" panose="02070309020205020404" pitchFamily="49" charset="0"/>
              </a:rPr>
              <a:t>Emp%ROWTYPE</a:t>
            </a:r>
            <a:r>
              <a:rPr lang="fr-BE" sz="1200" b="1" dirty="0">
                <a:latin typeface="Courier New" panose="02070309020205020404" pitchFamily="49" charset="0"/>
                <a:cs typeface="Courier New" panose="02070309020205020404" pitchFamily="49" charset="0"/>
              </a:rPr>
              <a:t>;    -- </a:t>
            </a:r>
            <a:r>
              <a:rPr lang="fr-BE" sz="1200" b="1" dirty="0" err="1">
                <a:latin typeface="Courier New" panose="02070309020205020404" pitchFamily="49" charset="0"/>
                <a:cs typeface="Courier New" panose="02070309020205020404" pitchFamily="49" charset="0"/>
              </a:rPr>
              <a:t>Ename</a:t>
            </a:r>
            <a:r>
              <a:rPr lang="fr-BE" sz="1200" b="1" dirty="0">
                <a:latin typeface="Courier New" panose="02070309020205020404" pitchFamily="49" charset="0"/>
                <a:cs typeface="Courier New" panose="02070309020205020404" pitchFamily="49" charset="0"/>
              </a:rPr>
              <a:t> VARCHAR2(10)</a:t>
            </a:r>
          </a:p>
          <a:p>
            <a:pPr marL="0" indent="0">
              <a:buNone/>
            </a:pPr>
            <a:r>
              <a:rPr lang="fr-BE" sz="1200" b="1" dirty="0">
                <a:latin typeface="Courier New" panose="02070309020205020404" pitchFamily="49" charset="0"/>
                <a:cs typeface="Courier New" panose="02070309020205020404" pitchFamily="49" charset="0"/>
              </a:rPr>
              <a:t>  </a:t>
            </a:r>
            <a:r>
              <a:rPr lang="fr-BE" sz="1200" b="1" dirty="0" err="1">
                <a:latin typeface="Courier New" panose="02070309020205020404" pitchFamily="49" charset="0"/>
                <a:cs typeface="Courier New" panose="02070309020205020404" pitchFamily="49" charset="0"/>
              </a:rPr>
              <a:t>Ename</a:t>
            </a:r>
            <a:r>
              <a:rPr lang="fr-BE" sz="1200" b="1" dirty="0">
                <a:latin typeface="Courier New" panose="02070309020205020404" pitchFamily="49" charset="0"/>
                <a:cs typeface="Courier New" panose="02070309020205020404" pitchFamily="49" charset="0"/>
              </a:rPr>
              <a:t>		CHAR(20) := 'SMITH';</a:t>
            </a:r>
          </a:p>
          <a:p>
            <a:pPr marL="0" indent="0">
              <a:buNone/>
            </a:pPr>
            <a:r>
              <a:rPr lang="fr-BE" sz="1200" b="1" dirty="0">
                <a:latin typeface="Courier New" panose="02070309020205020404" pitchFamily="49" charset="0"/>
                <a:cs typeface="Courier New" panose="02070309020205020404" pitchFamily="49" charset="0"/>
              </a:rPr>
              <a:t>BEGIN</a:t>
            </a:r>
          </a:p>
          <a:p>
            <a:pPr marL="0" indent="0">
              <a:buNone/>
            </a:pPr>
            <a:r>
              <a:rPr lang="fr-BE" sz="1200" b="1" dirty="0">
                <a:latin typeface="Courier New" panose="02070309020205020404" pitchFamily="49" charset="0"/>
                <a:cs typeface="Courier New" panose="02070309020205020404" pitchFamily="49" charset="0"/>
              </a:rPr>
              <a:t>  SELECT * INTO </a:t>
            </a:r>
            <a:r>
              <a:rPr lang="fr-BE" sz="1200" b="1" dirty="0" err="1">
                <a:latin typeface="Courier New" panose="02070309020205020404" pitchFamily="49" charset="0"/>
                <a:cs typeface="Courier New" panose="02070309020205020404" pitchFamily="49" charset="0"/>
              </a:rPr>
              <a:t>UnEmploye</a:t>
            </a:r>
            <a:r>
              <a:rPr lang="fr-BE" sz="1200" b="1" dirty="0">
                <a:latin typeface="Courier New" panose="02070309020205020404" pitchFamily="49" charset="0"/>
                <a:cs typeface="Courier New" panose="02070309020205020404" pitchFamily="49" charset="0"/>
              </a:rPr>
              <a:t> FROM </a:t>
            </a:r>
            <a:r>
              <a:rPr lang="fr-BE" sz="1200" b="1" dirty="0" err="1">
                <a:latin typeface="Courier New" panose="02070309020205020404" pitchFamily="49" charset="0"/>
                <a:cs typeface="Courier New" panose="02070309020205020404" pitchFamily="49" charset="0"/>
              </a:rPr>
              <a:t>Emp</a:t>
            </a:r>
            <a:endParaRPr lang="fr-BE" sz="1200" b="1" dirty="0">
              <a:latin typeface="Courier New" panose="02070309020205020404" pitchFamily="49" charset="0"/>
              <a:cs typeface="Courier New" panose="02070309020205020404" pitchFamily="49" charset="0"/>
            </a:endParaRPr>
          </a:p>
          <a:p>
            <a:pPr marL="0" indent="0">
              <a:buNone/>
            </a:pPr>
            <a:r>
              <a:rPr lang="fr-BE" sz="1200" b="1" dirty="0">
                <a:latin typeface="Courier New" panose="02070309020205020404" pitchFamily="49" charset="0"/>
                <a:cs typeface="Courier New" panose="02070309020205020404" pitchFamily="49" charset="0"/>
              </a:rPr>
              <a:t>  WHERE </a:t>
            </a:r>
            <a:r>
              <a:rPr lang="fr-BE" sz="1200" b="1" dirty="0" err="1">
                <a:latin typeface="Courier New" panose="02070309020205020404" pitchFamily="49" charset="0"/>
                <a:cs typeface="Courier New" panose="02070309020205020404" pitchFamily="49" charset="0"/>
              </a:rPr>
              <a:t>Ename</a:t>
            </a:r>
            <a:r>
              <a:rPr lang="fr-BE" sz="1200" b="1" dirty="0">
                <a:latin typeface="Courier New" panose="02070309020205020404" pitchFamily="49" charset="0"/>
                <a:cs typeface="Courier New" panose="02070309020205020404" pitchFamily="49" charset="0"/>
              </a:rPr>
              <a:t> = </a:t>
            </a:r>
            <a:r>
              <a:rPr lang="fr-BE" sz="1200" b="1" dirty="0" err="1">
                <a:latin typeface="Courier New" panose="02070309020205020404" pitchFamily="49" charset="0"/>
                <a:cs typeface="Courier New" panose="02070309020205020404" pitchFamily="49" charset="0"/>
              </a:rPr>
              <a:t>Main.Ename</a:t>
            </a:r>
            <a:r>
              <a:rPr lang="fr-BE" sz="1200" b="1" dirty="0">
                <a:latin typeface="Courier New" panose="02070309020205020404" pitchFamily="49" charset="0"/>
                <a:cs typeface="Courier New" panose="02070309020205020404" pitchFamily="49" charset="0"/>
              </a:rPr>
              <a:t>;</a:t>
            </a:r>
          </a:p>
          <a:p>
            <a:pPr marL="0" indent="0">
              <a:buNone/>
            </a:pPr>
            <a:r>
              <a:rPr lang="fr-BE" sz="1200" b="1" dirty="0">
                <a:latin typeface="Courier New" panose="02070309020205020404" pitchFamily="49" charset="0"/>
                <a:cs typeface="Courier New" panose="02070309020205020404" pitchFamily="49" charset="0"/>
              </a:rPr>
              <a:t>  DBMS_OUTPUT.PUT_LINE ('Employé trouvé');</a:t>
            </a:r>
          </a:p>
          <a:p>
            <a:pPr marL="0" indent="0">
              <a:buNone/>
            </a:pPr>
            <a:r>
              <a:rPr lang="fr-BE" sz="1200" b="1" dirty="0">
                <a:latin typeface="Courier New" panose="02070309020205020404" pitchFamily="49" charset="0"/>
                <a:cs typeface="Courier New" panose="02070309020205020404" pitchFamily="49" charset="0"/>
              </a:rPr>
              <a:t>END;</a:t>
            </a:r>
            <a:endParaRPr lang="fr-BE" sz="1200" dirty="0"/>
          </a:p>
          <a:p>
            <a:endParaRPr lang="fr-BE" altLang="fr-FR" dirty="0"/>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63</a:t>
            </a:fld>
            <a:endParaRPr lang="fr-BE"/>
          </a:p>
        </p:txBody>
      </p:sp>
    </p:spTree>
    <p:extLst>
      <p:ext uri="{BB962C8B-B14F-4D97-AF65-F5344CB8AC3E}">
        <p14:creationId xmlns:p14="http://schemas.microsoft.com/office/powerpoint/2010/main" val="33242815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altLang="fr-FR" dirty="0"/>
              <a:t>bloc anonyme terminé</a:t>
            </a:r>
          </a:p>
          <a:p>
            <a:r>
              <a:rPr lang="fr-BE" altLang="fr-FR" dirty="0" err="1"/>
              <a:t>Main.Ename</a:t>
            </a:r>
            <a:r>
              <a:rPr lang="fr-BE" altLang="fr-FR" dirty="0"/>
              <a:t> = &lt;SMITH               &gt;</a:t>
            </a:r>
          </a:p>
          <a:p>
            <a:r>
              <a:rPr lang="fr-BE" altLang="fr-FR" dirty="0" err="1"/>
              <a:t>UnEmploye.Ename</a:t>
            </a:r>
            <a:r>
              <a:rPr lang="fr-BE" altLang="fr-FR" dirty="0"/>
              <a:t> = &lt;SMITH&gt;</a:t>
            </a:r>
          </a:p>
          <a:p>
            <a:endParaRPr lang="fr-BE" dirty="0"/>
          </a:p>
          <a:p>
            <a:pPr marL="0" indent="0">
              <a:buNone/>
            </a:pPr>
            <a:r>
              <a:rPr lang="fr-BE" sz="1200" b="1" dirty="0">
                <a:latin typeface="Courier New" panose="02070309020205020404" pitchFamily="49" charset="0"/>
                <a:cs typeface="Courier New" panose="02070309020205020404" pitchFamily="49" charset="0"/>
              </a:rPr>
              <a:t>&lt;&lt;Main&gt;&gt;</a:t>
            </a:r>
          </a:p>
          <a:p>
            <a:pPr marL="0" indent="0">
              <a:buNone/>
            </a:pPr>
            <a:r>
              <a:rPr lang="fr-BE" sz="1200" b="1" dirty="0">
                <a:latin typeface="Courier New" panose="02070309020205020404" pitchFamily="49" charset="0"/>
                <a:cs typeface="Courier New" panose="02070309020205020404" pitchFamily="49" charset="0"/>
              </a:rPr>
              <a:t>DECLARE</a:t>
            </a:r>
          </a:p>
          <a:p>
            <a:pPr marL="0" indent="0">
              <a:buNone/>
            </a:pPr>
            <a:r>
              <a:rPr lang="fr-BE" sz="1200" b="1" dirty="0">
                <a:latin typeface="Courier New" panose="02070309020205020404" pitchFamily="49" charset="0"/>
                <a:cs typeface="Courier New" panose="02070309020205020404" pitchFamily="49" charset="0"/>
              </a:rPr>
              <a:t>  </a:t>
            </a:r>
            <a:r>
              <a:rPr lang="fr-BE" sz="1200" b="1" dirty="0" err="1">
                <a:latin typeface="Courier New" panose="02070309020205020404" pitchFamily="49" charset="0"/>
                <a:cs typeface="Courier New" panose="02070309020205020404" pitchFamily="49" charset="0"/>
              </a:rPr>
              <a:t>UnEmploye</a:t>
            </a:r>
            <a:r>
              <a:rPr lang="fr-BE" sz="1200" b="1" dirty="0">
                <a:latin typeface="Courier New" panose="02070309020205020404" pitchFamily="49" charset="0"/>
                <a:cs typeface="Courier New" panose="02070309020205020404" pitchFamily="49" charset="0"/>
              </a:rPr>
              <a:t>	</a:t>
            </a:r>
            <a:r>
              <a:rPr lang="fr-BE" sz="1200" b="1" dirty="0" err="1">
                <a:latin typeface="Courier New" panose="02070309020205020404" pitchFamily="49" charset="0"/>
                <a:cs typeface="Courier New" panose="02070309020205020404" pitchFamily="49" charset="0"/>
              </a:rPr>
              <a:t>Emp%ROWTYPE</a:t>
            </a:r>
            <a:r>
              <a:rPr lang="fr-BE" sz="1200" b="1" dirty="0">
                <a:latin typeface="Courier New" panose="02070309020205020404" pitchFamily="49" charset="0"/>
                <a:cs typeface="Courier New" panose="02070309020205020404" pitchFamily="49" charset="0"/>
              </a:rPr>
              <a:t>;    </a:t>
            </a:r>
          </a:p>
          <a:p>
            <a:pPr marL="0" indent="0">
              <a:buNone/>
            </a:pPr>
            <a:r>
              <a:rPr lang="fr-BE" sz="1200" b="1" dirty="0">
                <a:latin typeface="Courier New" panose="02070309020205020404" pitchFamily="49" charset="0"/>
                <a:cs typeface="Courier New" panose="02070309020205020404" pitchFamily="49" charset="0"/>
              </a:rPr>
              <a:t>                    -- </a:t>
            </a:r>
            <a:r>
              <a:rPr lang="fr-BE" sz="1200" b="1" dirty="0" err="1">
                <a:latin typeface="Courier New" panose="02070309020205020404" pitchFamily="49" charset="0"/>
                <a:cs typeface="Courier New" panose="02070309020205020404" pitchFamily="49" charset="0"/>
              </a:rPr>
              <a:t>Ename</a:t>
            </a:r>
            <a:r>
              <a:rPr lang="fr-BE" sz="1200" b="1" dirty="0">
                <a:latin typeface="Courier New" panose="02070309020205020404" pitchFamily="49" charset="0"/>
                <a:cs typeface="Courier New" panose="02070309020205020404" pitchFamily="49" charset="0"/>
              </a:rPr>
              <a:t> VARCHAR2(10)</a:t>
            </a:r>
          </a:p>
          <a:p>
            <a:pPr marL="0" indent="0">
              <a:buNone/>
            </a:pPr>
            <a:r>
              <a:rPr lang="fr-BE" sz="1200" b="1" dirty="0">
                <a:latin typeface="Courier New" panose="02070309020205020404" pitchFamily="49" charset="0"/>
                <a:cs typeface="Courier New" panose="02070309020205020404" pitchFamily="49" charset="0"/>
              </a:rPr>
              <a:t>  </a:t>
            </a:r>
            <a:r>
              <a:rPr lang="fr-BE" sz="1200" b="1" dirty="0" err="1">
                <a:latin typeface="Courier New" panose="02070309020205020404" pitchFamily="49" charset="0"/>
                <a:cs typeface="Courier New" panose="02070309020205020404" pitchFamily="49" charset="0"/>
              </a:rPr>
              <a:t>Ename</a:t>
            </a:r>
            <a:r>
              <a:rPr lang="fr-BE" sz="1200" b="1" dirty="0">
                <a:latin typeface="Courier New" panose="02070309020205020404" pitchFamily="49" charset="0"/>
                <a:cs typeface="Courier New" panose="02070309020205020404" pitchFamily="49" charset="0"/>
              </a:rPr>
              <a:t>		CHAR(20) := 'SMITH';</a:t>
            </a:r>
          </a:p>
          <a:p>
            <a:pPr marL="0" indent="0">
              <a:buNone/>
            </a:pPr>
            <a:r>
              <a:rPr lang="fr-BE" sz="1200" b="1" dirty="0">
                <a:latin typeface="Courier New" panose="02070309020205020404" pitchFamily="49" charset="0"/>
                <a:cs typeface="Courier New" panose="02070309020205020404" pitchFamily="49" charset="0"/>
              </a:rPr>
              <a:t>BEGIN</a:t>
            </a:r>
          </a:p>
          <a:p>
            <a:pPr marL="0" indent="0">
              <a:buNone/>
            </a:pPr>
            <a:r>
              <a:rPr lang="fr-BE" sz="1200" b="1" dirty="0">
                <a:latin typeface="Courier New" panose="02070309020205020404" pitchFamily="49" charset="0"/>
                <a:cs typeface="Courier New" panose="02070309020205020404" pitchFamily="49" charset="0"/>
              </a:rPr>
              <a:t>  DBMS_OUTPUT.PUT_LINE('</a:t>
            </a:r>
            <a:r>
              <a:rPr lang="fr-BE" sz="1200" b="1" dirty="0" err="1">
                <a:latin typeface="Courier New" panose="02070309020205020404" pitchFamily="49" charset="0"/>
                <a:cs typeface="Courier New" panose="02070309020205020404" pitchFamily="49" charset="0"/>
              </a:rPr>
              <a:t>Main.Ename</a:t>
            </a:r>
            <a:r>
              <a:rPr lang="fr-BE" sz="1200" b="1" dirty="0">
                <a:latin typeface="Courier New" panose="02070309020205020404" pitchFamily="49" charset="0"/>
                <a:cs typeface="Courier New" panose="02070309020205020404" pitchFamily="49" charset="0"/>
              </a:rPr>
              <a:t> = &lt;' || </a:t>
            </a:r>
            <a:r>
              <a:rPr lang="fr-BE" sz="1200" b="1" dirty="0" err="1">
                <a:latin typeface="Courier New" panose="02070309020205020404" pitchFamily="49" charset="0"/>
                <a:cs typeface="Courier New" panose="02070309020205020404" pitchFamily="49" charset="0"/>
              </a:rPr>
              <a:t>Main.Ename</a:t>
            </a:r>
            <a:r>
              <a:rPr lang="fr-BE" sz="1200" b="1" dirty="0">
                <a:latin typeface="Courier New" panose="02070309020205020404" pitchFamily="49" charset="0"/>
                <a:cs typeface="Courier New" panose="02070309020205020404" pitchFamily="49" charset="0"/>
              </a:rPr>
              <a:t> || '&gt;');</a:t>
            </a:r>
          </a:p>
          <a:p>
            <a:pPr marL="0" indent="0">
              <a:buNone/>
            </a:pPr>
            <a:r>
              <a:rPr lang="fr-BE" sz="1200" b="1" dirty="0">
                <a:latin typeface="Courier New" panose="02070309020205020404" pitchFamily="49" charset="0"/>
                <a:cs typeface="Courier New" panose="02070309020205020404" pitchFamily="49" charset="0"/>
              </a:rPr>
              <a:t>  SELECT * INTO </a:t>
            </a:r>
            <a:r>
              <a:rPr lang="fr-BE" sz="1200" b="1" dirty="0" err="1">
                <a:latin typeface="Courier New" panose="02070309020205020404" pitchFamily="49" charset="0"/>
                <a:cs typeface="Courier New" panose="02070309020205020404" pitchFamily="49" charset="0"/>
              </a:rPr>
              <a:t>UnEmploye</a:t>
            </a:r>
            <a:r>
              <a:rPr lang="fr-BE" sz="1200" b="1" dirty="0">
                <a:latin typeface="Courier New" panose="02070309020205020404" pitchFamily="49" charset="0"/>
                <a:cs typeface="Courier New" panose="02070309020205020404" pitchFamily="49" charset="0"/>
              </a:rPr>
              <a:t> FROM </a:t>
            </a:r>
            <a:r>
              <a:rPr lang="fr-BE" sz="1200" b="1" dirty="0" err="1">
                <a:latin typeface="Courier New" panose="02070309020205020404" pitchFamily="49" charset="0"/>
                <a:cs typeface="Courier New" panose="02070309020205020404" pitchFamily="49" charset="0"/>
              </a:rPr>
              <a:t>Emp</a:t>
            </a:r>
            <a:endParaRPr lang="fr-BE" sz="1200" b="1" dirty="0">
              <a:latin typeface="Courier New" panose="02070309020205020404" pitchFamily="49" charset="0"/>
              <a:cs typeface="Courier New" panose="02070309020205020404" pitchFamily="49" charset="0"/>
            </a:endParaRPr>
          </a:p>
          <a:p>
            <a:pPr marL="0" indent="0">
              <a:buNone/>
            </a:pPr>
            <a:r>
              <a:rPr lang="fr-BE" sz="1200" b="1" dirty="0">
                <a:latin typeface="Courier New" panose="02070309020205020404" pitchFamily="49" charset="0"/>
                <a:cs typeface="Courier New" panose="02070309020205020404" pitchFamily="49" charset="0"/>
              </a:rPr>
              <a:t>    WHERE </a:t>
            </a:r>
            <a:r>
              <a:rPr lang="fr-BE" sz="1200" b="1" dirty="0" err="1">
                <a:latin typeface="Courier New" panose="02070309020205020404" pitchFamily="49" charset="0"/>
                <a:cs typeface="Courier New" panose="02070309020205020404" pitchFamily="49" charset="0"/>
              </a:rPr>
              <a:t>Ename</a:t>
            </a:r>
            <a:r>
              <a:rPr lang="fr-BE" sz="1200" b="1" dirty="0">
                <a:latin typeface="Courier New" panose="02070309020205020404" pitchFamily="49" charset="0"/>
                <a:cs typeface="Courier New" panose="02070309020205020404" pitchFamily="49" charset="0"/>
              </a:rPr>
              <a:t> = RTRIM(</a:t>
            </a:r>
            <a:r>
              <a:rPr lang="fr-BE" sz="1200" b="1" dirty="0" err="1">
                <a:latin typeface="Courier New" panose="02070309020205020404" pitchFamily="49" charset="0"/>
                <a:cs typeface="Courier New" panose="02070309020205020404" pitchFamily="49" charset="0"/>
              </a:rPr>
              <a:t>Main.Ename</a:t>
            </a:r>
            <a:r>
              <a:rPr lang="fr-BE" sz="1200" b="1" dirty="0">
                <a:latin typeface="Courier New" panose="02070309020205020404" pitchFamily="49" charset="0"/>
                <a:cs typeface="Courier New" panose="02070309020205020404" pitchFamily="49" charset="0"/>
              </a:rPr>
              <a:t>);</a:t>
            </a:r>
          </a:p>
          <a:p>
            <a:pPr marL="0" indent="0">
              <a:buNone/>
            </a:pPr>
            <a:r>
              <a:rPr lang="fr-BE" sz="1200" b="1" dirty="0">
                <a:latin typeface="Courier New" panose="02070309020205020404" pitchFamily="49" charset="0"/>
                <a:cs typeface="Courier New" panose="02070309020205020404" pitchFamily="49" charset="0"/>
              </a:rPr>
              <a:t>  DBMS_OUTPUT.PUT_LINE ('</a:t>
            </a:r>
            <a:r>
              <a:rPr lang="fr-BE" sz="1200" b="1" dirty="0" err="1">
                <a:latin typeface="Courier New" panose="02070309020205020404" pitchFamily="49" charset="0"/>
                <a:cs typeface="Courier New" panose="02070309020205020404" pitchFamily="49" charset="0"/>
              </a:rPr>
              <a:t>UnEmploye.Ename</a:t>
            </a:r>
            <a:r>
              <a:rPr lang="fr-BE" sz="1200" b="1" dirty="0">
                <a:latin typeface="Courier New" panose="02070309020205020404" pitchFamily="49" charset="0"/>
                <a:cs typeface="Courier New" panose="02070309020205020404" pitchFamily="49" charset="0"/>
              </a:rPr>
              <a:t> = &lt;' || </a:t>
            </a:r>
            <a:r>
              <a:rPr lang="fr-BE" sz="1200" b="1" dirty="0" err="1">
                <a:latin typeface="Courier New" panose="02070309020205020404" pitchFamily="49" charset="0"/>
                <a:cs typeface="Courier New" panose="02070309020205020404" pitchFamily="49" charset="0"/>
              </a:rPr>
              <a:t>UnEmploye.Ename</a:t>
            </a:r>
            <a:r>
              <a:rPr lang="fr-BE" sz="1200" b="1" dirty="0">
                <a:latin typeface="Courier New" panose="02070309020205020404" pitchFamily="49" charset="0"/>
                <a:cs typeface="Courier New" panose="02070309020205020404" pitchFamily="49" charset="0"/>
              </a:rPr>
              <a:t> || '&gt;');</a:t>
            </a:r>
          </a:p>
          <a:p>
            <a:pPr marL="0" indent="0">
              <a:buNone/>
            </a:pPr>
            <a:r>
              <a:rPr lang="fr-BE" sz="1200" b="1" dirty="0">
                <a:latin typeface="Courier New" panose="02070309020205020404" pitchFamily="49" charset="0"/>
                <a:cs typeface="Courier New" panose="02070309020205020404" pitchFamily="49" charset="0"/>
              </a:rPr>
              <a:t>END;</a:t>
            </a:r>
            <a:endParaRPr lang="fr-BE" sz="1200" dirty="0"/>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64</a:t>
            </a:fld>
            <a:endParaRPr lang="fr-BE"/>
          </a:p>
        </p:txBody>
      </p:sp>
    </p:spTree>
    <p:extLst>
      <p:ext uri="{BB962C8B-B14F-4D97-AF65-F5344CB8AC3E}">
        <p14:creationId xmlns:p14="http://schemas.microsoft.com/office/powerpoint/2010/main" val="33242815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bloc anonyme terminé</a:t>
            </a:r>
          </a:p>
          <a:p>
            <a:r>
              <a:rPr lang="fr-BE" dirty="0" err="1"/>
              <a:t>Vloc</a:t>
            </a:r>
            <a:r>
              <a:rPr lang="fr-BE" dirty="0"/>
              <a:t> = Bloc imbriqué, </a:t>
            </a:r>
            <a:r>
              <a:rPr lang="fr-BE" dirty="0" err="1"/>
              <a:t>Vuser</a:t>
            </a:r>
            <a:r>
              <a:rPr lang="fr-BE" dirty="0"/>
              <a:t> = SCOTT</a:t>
            </a:r>
          </a:p>
          <a:p>
            <a:r>
              <a:rPr lang="fr-BE" dirty="0" err="1"/>
              <a:t>Vloc</a:t>
            </a:r>
            <a:r>
              <a:rPr lang="fr-BE" dirty="0"/>
              <a:t> = Bloc Principal, </a:t>
            </a:r>
            <a:r>
              <a:rPr lang="fr-BE" dirty="0" err="1"/>
              <a:t>Vuser</a:t>
            </a:r>
            <a:r>
              <a:rPr lang="fr-BE" dirty="0"/>
              <a:t> = SCOTT</a:t>
            </a:r>
          </a:p>
          <a:p>
            <a:endParaRPr lang="fr-BE" dirty="0"/>
          </a:p>
          <a:p>
            <a:pPr marL="0" indent="0">
              <a:buNone/>
            </a:pPr>
            <a:r>
              <a:rPr lang="fr-BE" b="1" dirty="0">
                <a:latin typeface="Courier New" panose="02070309020205020404" pitchFamily="49" charset="0"/>
                <a:cs typeface="Courier New" panose="02070309020205020404" pitchFamily="49" charset="0"/>
              </a:rPr>
              <a:t>DECLARE</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VLoc</a:t>
            </a:r>
            <a:r>
              <a:rPr lang="fr-BE" b="1" dirty="0">
                <a:latin typeface="Courier New" panose="02070309020205020404" pitchFamily="49" charset="0"/>
                <a:cs typeface="Courier New" panose="02070309020205020404" pitchFamily="49" charset="0"/>
              </a:rPr>
              <a:t>		VARCHAR2(20);</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Vuser</a:t>
            </a:r>
            <a:r>
              <a:rPr lang="fr-BE" b="1" dirty="0">
                <a:latin typeface="Courier New" panose="02070309020205020404" pitchFamily="49" charset="0"/>
                <a:cs typeface="Courier New" panose="02070309020205020404" pitchFamily="49" charset="0"/>
              </a:rPr>
              <a:t>		VARCHAR2(50) := USER;</a:t>
            </a:r>
          </a:p>
          <a:p>
            <a:pPr marL="0" indent="0">
              <a:buNone/>
            </a:pPr>
            <a:r>
              <a:rPr lang="fr-BE" b="1" dirty="0">
                <a:latin typeface="Courier New" panose="02070309020205020404" pitchFamily="49" charset="0"/>
                <a:cs typeface="Courier New" panose="02070309020205020404" pitchFamily="49" charset="0"/>
              </a:rPr>
              <a:t>BEGIN</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VLoc</a:t>
            </a:r>
            <a:r>
              <a:rPr lang="fr-BE" b="1" dirty="0">
                <a:latin typeface="Courier New" panose="02070309020205020404" pitchFamily="49" charset="0"/>
                <a:cs typeface="Courier New" panose="02070309020205020404" pitchFamily="49" charset="0"/>
              </a:rPr>
              <a:t> := 'Bloc Principal';</a:t>
            </a:r>
          </a:p>
          <a:p>
            <a:pPr marL="0" indent="0">
              <a:buNone/>
            </a:pPr>
            <a:r>
              <a:rPr lang="fr-BE" b="1" dirty="0">
                <a:latin typeface="Courier New" panose="02070309020205020404" pitchFamily="49" charset="0"/>
                <a:cs typeface="Courier New" panose="02070309020205020404" pitchFamily="49" charset="0"/>
              </a:rPr>
              <a:t>  DECLARE</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VLoc</a:t>
            </a:r>
            <a:r>
              <a:rPr lang="fr-BE" b="1" dirty="0">
                <a:latin typeface="Courier New" panose="02070309020205020404" pitchFamily="49" charset="0"/>
                <a:cs typeface="Courier New" panose="02070309020205020404" pitchFamily="49" charset="0"/>
              </a:rPr>
              <a:t> VARCHAR2(50);</a:t>
            </a:r>
          </a:p>
          <a:p>
            <a:pPr marL="0" indent="0">
              <a:buNone/>
            </a:pPr>
            <a:r>
              <a:rPr lang="fr-BE" b="1" dirty="0">
                <a:latin typeface="Courier New" panose="02070309020205020404" pitchFamily="49" charset="0"/>
                <a:cs typeface="Courier New" panose="02070309020205020404" pitchFamily="49" charset="0"/>
              </a:rPr>
              <a:t>  BEGIN</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Vloc</a:t>
            </a:r>
            <a:r>
              <a:rPr lang="fr-BE" b="1" dirty="0">
                <a:latin typeface="Courier New" panose="02070309020205020404" pitchFamily="49" charset="0"/>
                <a:cs typeface="Courier New" panose="02070309020205020404" pitchFamily="49" charset="0"/>
              </a:rPr>
              <a:t> := 'Bloc imbriqué';</a:t>
            </a:r>
          </a:p>
          <a:p>
            <a:pPr marL="0" indent="0">
              <a:buNone/>
            </a:pPr>
            <a:r>
              <a:rPr lang="fr-BE" b="1" dirty="0">
                <a:latin typeface="Courier New" panose="02070309020205020404" pitchFamily="49" charset="0"/>
                <a:cs typeface="Courier New" panose="02070309020205020404" pitchFamily="49" charset="0"/>
              </a:rPr>
              <a:t>    DBMS_OUTPUT.PUT_LINE('</a:t>
            </a:r>
            <a:r>
              <a:rPr lang="fr-BE" b="1" dirty="0" err="1">
                <a:latin typeface="Courier New" panose="02070309020205020404" pitchFamily="49" charset="0"/>
                <a:cs typeface="Courier New" panose="02070309020205020404" pitchFamily="49" charset="0"/>
              </a:rPr>
              <a:t>Vloc</a:t>
            </a:r>
            <a:r>
              <a:rPr lang="fr-BE" b="1" dirty="0">
                <a:latin typeface="Courier New" panose="02070309020205020404" pitchFamily="49" charset="0"/>
                <a:cs typeface="Courier New" panose="02070309020205020404" pitchFamily="49" charset="0"/>
              </a:rPr>
              <a:t> = ' || </a:t>
            </a:r>
            <a:r>
              <a:rPr lang="fr-BE" b="1" dirty="0" err="1">
                <a:latin typeface="Courier New" panose="02070309020205020404" pitchFamily="49" charset="0"/>
                <a:cs typeface="Courier New" panose="02070309020205020404" pitchFamily="49" charset="0"/>
              </a:rPr>
              <a:t>VLoc</a:t>
            </a:r>
            <a:r>
              <a:rPr lang="fr-BE" b="1" dirty="0">
                <a:latin typeface="Courier New" panose="02070309020205020404" pitchFamily="49" charset="0"/>
                <a:cs typeface="Courier New" panose="02070309020205020404" pitchFamily="49" charset="0"/>
              </a:rPr>
              <a:t> || </a:t>
            </a:r>
          </a:p>
          <a:p>
            <a:pPr marL="0" indent="0">
              <a:buNone/>
            </a:pPr>
            <a:r>
              <a:rPr lang="fr-BE" b="1" dirty="0">
                <a:latin typeface="Courier New" panose="02070309020205020404" pitchFamily="49" charset="0"/>
                <a:cs typeface="Courier New" panose="02070309020205020404" pitchFamily="49" charset="0"/>
              </a:rPr>
              <a:t>      ', </a:t>
            </a:r>
            <a:r>
              <a:rPr lang="fr-BE" b="1" dirty="0" err="1">
                <a:latin typeface="Courier New" panose="02070309020205020404" pitchFamily="49" charset="0"/>
                <a:cs typeface="Courier New" panose="02070309020205020404" pitchFamily="49" charset="0"/>
              </a:rPr>
              <a:t>Vuser</a:t>
            </a:r>
            <a:r>
              <a:rPr lang="fr-BE" b="1" dirty="0">
                <a:latin typeface="Courier New" panose="02070309020205020404" pitchFamily="49" charset="0"/>
                <a:cs typeface="Courier New" panose="02070309020205020404" pitchFamily="49" charset="0"/>
              </a:rPr>
              <a:t> = ' || </a:t>
            </a:r>
            <a:r>
              <a:rPr lang="fr-BE" b="1" dirty="0" err="1">
                <a:latin typeface="Courier New" panose="02070309020205020404" pitchFamily="49" charset="0"/>
                <a:cs typeface="Courier New" panose="02070309020205020404" pitchFamily="49" charset="0"/>
              </a:rPr>
              <a:t>Vuser</a:t>
            </a:r>
            <a:r>
              <a:rPr lang="fr-BE" b="1" dirty="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  END;</a:t>
            </a:r>
          </a:p>
          <a:p>
            <a:pPr marL="0" indent="0">
              <a:buNone/>
            </a:pPr>
            <a:r>
              <a:rPr lang="fr-BE" b="1" dirty="0">
                <a:latin typeface="Courier New" panose="02070309020205020404" pitchFamily="49" charset="0"/>
                <a:cs typeface="Courier New" panose="02070309020205020404" pitchFamily="49" charset="0"/>
              </a:rPr>
              <a:t>  DBMS_OUTPUT.PUT_LINE ('</a:t>
            </a:r>
            <a:r>
              <a:rPr lang="fr-BE" b="1" dirty="0" err="1">
                <a:latin typeface="Courier New" panose="02070309020205020404" pitchFamily="49" charset="0"/>
                <a:cs typeface="Courier New" panose="02070309020205020404" pitchFamily="49" charset="0"/>
              </a:rPr>
              <a:t>Vloc</a:t>
            </a:r>
            <a:r>
              <a:rPr lang="fr-BE" b="1" dirty="0">
                <a:latin typeface="Courier New" panose="02070309020205020404" pitchFamily="49" charset="0"/>
                <a:cs typeface="Courier New" panose="02070309020205020404" pitchFamily="49" charset="0"/>
              </a:rPr>
              <a:t> = ' || </a:t>
            </a:r>
            <a:r>
              <a:rPr lang="fr-BE" b="1" dirty="0" err="1">
                <a:latin typeface="Courier New" panose="02070309020205020404" pitchFamily="49" charset="0"/>
                <a:cs typeface="Courier New" panose="02070309020205020404" pitchFamily="49" charset="0"/>
              </a:rPr>
              <a:t>Vloc</a:t>
            </a:r>
            <a:r>
              <a:rPr lang="fr-BE" b="1" dirty="0">
                <a:latin typeface="Courier New" panose="02070309020205020404" pitchFamily="49" charset="0"/>
                <a:cs typeface="Courier New" panose="02070309020205020404" pitchFamily="49" charset="0"/>
              </a:rPr>
              <a:t> || </a:t>
            </a:r>
          </a:p>
          <a:p>
            <a:pPr marL="0" indent="0">
              <a:buNone/>
            </a:pPr>
            <a:r>
              <a:rPr lang="fr-BE" b="1" dirty="0">
                <a:latin typeface="Courier New" panose="02070309020205020404" pitchFamily="49" charset="0"/>
                <a:cs typeface="Courier New" panose="02070309020205020404" pitchFamily="49" charset="0"/>
              </a:rPr>
              <a:t>    ', </a:t>
            </a:r>
            <a:r>
              <a:rPr lang="fr-BE" b="1" dirty="0" err="1">
                <a:latin typeface="Courier New" panose="02070309020205020404" pitchFamily="49" charset="0"/>
                <a:cs typeface="Courier New" panose="02070309020205020404" pitchFamily="49" charset="0"/>
              </a:rPr>
              <a:t>Vuser</a:t>
            </a:r>
            <a:r>
              <a:rPr lang="fr-BE" b="1" dirty="0">
                <a:latin typeface="Courier New" panose="02070309020205020404" pitchFamily="49" charset="0"/>
                <a:cs typeface="Courier New" panose="02070309020205020404" pitchFamily="49" charset="0"/>
              </a:rPr>
              <a:t> = ' || </a:t>
            </a:r>
            <a:r>
              <a:rPr lang="fr-BE" b="1" dirty="0" err="1">
                <a:latin typeface="Courier New" panose="02070309020205020404" pitchFamily="49" charset="0"/>
                <a:cs typeface="Courier New" panose="02070309020205020404" pitchFamily="49" charset="0"/>
              </a:rPr>
              <a:t>VUser</a:t>
            </a:r>
            <a:r>
              <a:rPr lang="fr-BE" b="1" dirty="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END;</a:t>
            </a:r>
            <a:endParaRPr lang="fr-BE" dirty="0"/>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69</a:t>
            </a:fld>
            <a:endParaRPr lang="fr-BE"/>
          </a:p>
        </p:txBody>
      </p:sp>
    </p:spTree>
    <p:extLst>
      <p:ext uri="{BB962C8B-B14F-4D97-AF65-F5344CB8AC3E}">
        <p14:creationId xmlns:p14="http://schemas.microsoft.com/office/powerpoint/2010/main" val="30658941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bloc anonyme terminé</a:t>
            </a:r>
          </a:p>
          <a:p>
            <a:r>
              <a:rPr lang="fr-BE" dirty="0" err="1"/>
              <a:t>Vloc</a:t>
            </a:r>
            <a:r>
              <a:rPr lang="fr-BE" dirty="0"/>
              <a:t> = Bloc imbriqué, </a:t>
            </a:r>
            <a:r>
              <a:rPr lang="fr-BE" dirty="0" err="1"/>
              <a:t>Vuser</a:t>
            </a:r>
            <a:r>
              <a:rPr lang="fr-BE" dirty="0"/>
              <a:t> = SCOTT</a:t>
            </a:r>
          </a:p>
          <a:p>
            <a:r>
              <a:rPr lang="fr-BE" dirty="0" err="1"/>
              <a:t>Main.Vloc</a:t>
            </a:r>
            <a:r>
              <a:rPr lang="fr-BE" dirty="0"/>
              <a:t> = Bloc Principal</a:t>
            </a:r>
          </a:p>
          <a:p>
            <a:r>
              <a:rPr lang="fr-BE" dirty="0" err="1"/>
              <a:t>Vloc</a:t>
            </a:r>
            <a:r>
              <a:rPr lang="fr-BE" dirty="0"/>
              <a:t> = Bloc Principal, </a:t>
            </a:r>
            <a:r>
              <a:rPr lang="fr-BE" dirty="0" err="1"/>
              <a:t>Vuser</a:t>
            </a:r>
            <a:r>
              <a:rPr lang="fr-BE" dirty="0"/>
              <a:t> = SCOTT</a:t>
            </a:r>
          </a:p>
          <a:p>
            <a:endParaRPr lang="fr-BE" dirty="0"/>
          </a:p>
          <a:p>
            <a:pPr marL="0" indent="0">
              <a:buNone/>
            </a:pPr>
            <a:r>
              <a:rPr lang="fr-BE" b="1" dirty="0">
                <a:latin typeface="Courier New" panose="02070309020205020404" pitchFamily="49" charset="0"/>
                <a:cs typeface="Courier New" panose="02070309020205020404" pitchFamily="49" charset="0"/>
              </a:rPr>
              <a:t>&lt;&lt;Main&gt;&gt;</a:t>
            </a:r>
          </a:p>
          <a:p>
            <a:pPr marL="0" indent="0">
              <a:buNone/>
            </a:pPr>
            <a:r>
              <a:rPr lang="fr-BE" b="1" dirty="0">
                <a:latin typeface="Courier New" panose="02070309020205020404" pitchFamily="49" charset="0"/>
                <a:cs typeface="Courier New" panose="02070309020205020404" pitchFamily="49" charset="0"/>
              </a:rPr>
              <a:t>DECLARE</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VLoc</a:t>
            </a:r>
            <a:r>
              <a:rPr lang="fr-BE" b="1" dirty="0">
                <a:latin typeface="Courier New" panose="02070309020205020404" pitchFamily="49" charset="0"/>
                <a:cs typeface="Courier New" panose="02070309020205020404" pitchFamily="49" charset="0"/>
              </a:rPr>
              <a:t>		VARCHAR2(20);</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Vuser</a:t>
            </a:r>
            <a:r>
              <a:rPr lang="fr-BE" b="1" dirty="0">
                <a:latin typeface="Courier New" panose="02070309020205020404" pitchFamily="49" charset="0"/>
                <a:cs typeface="Courier New" panose="02070309020205020404" pitchFamily="49" charset="0"/>
              </a:rPr>
              <a:t>		VARCHAR2(50) := USER;</a:t>
            </a:r>
          </a:p>
          <a:p>
            <a:pPr marL="0" indent="0">
              <a:buNone/>
            </a:pPr>
            <a:r>
              <a:rPr lang="fr-BE" b="1" dirty="0">
                <a:latin typeface="Courier New" panose="02070309020205020404" pitchFamily="49" charset="0"/>
                <a:cs typeface="Courier New" panose="02070309020205020404" pitchFamily="49" charset="0"/>
              </a:rPr>
              <a:t>BEGIN</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VLoc</a:t>
            </a:r>
            <a:r>
              <a:rPr lang="fr-BE" b="1" dirty="0">
                <a:latin typeface="Courier New" panose="02070309020205020404" pitchFamily="49" charset="0"/>
                <a:cs typeface="Courier New" panose="02070309020205020404" pitchFamily="49" charset="0"/>
              </a:rPr>
              <a:t> := 'Bloc Principal';</a:t>
            </a:r>
          </a:p>
          <a:p>
            <a:pPr marL="0" indent="0">
              <a:buNone/>
            </a:pPr>
            <a:r>
              <a:rPr lang="fr-BE" b="1" dirty="0">
                <a:latin typeface="Courier New" panose="02070309020205020404" pitchFamily="49" charset="0"/>
                <a:cs typeface="Courier New" panose="02070309020205020404" pitchFamily="49" charset="0"/>
              </a:rPr>
              <a:t>  DECLARE</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VLoc</a:t>
            </a:r>
            <a:r>
              <a:rPr lang="fr-BE" b="1" dirty="0">
                <a:latin typeface="Courier New" panose="02070309020205020404" pitchFamily="49" charset="0"/>
                <a:cs typeface="Courier New" panose="02070309020205020404" pitchFamily="49" charset="0"/>
              </a:rPr>
              <a:t> VARCHAR2(50);</a:t>
            </a:r>
          </a:p>
          <a:p>
            <a:pPr marL="0" indent="0">
              <a:buNone/>
            </a:pPr>
            <a:r>
              <a:rPr lang="fr-BE" b="1" dirty="0">
                <a:latin typeface="Courier New" panose="02070309020205020404" pitchFamily="49" charset="0"/>
                <a:cs typeface="Courier New" panose="02070309020205020404" pitchFamily="49" charset="0"/>
              </a:rPr>
              <a:t>  BEGIN</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VLoc</a:t>
            </a:r>
            <a:r>
              <a:rPr lang="fr-BE" b="1" dirty="0">
                <a:latin typeface="Courier New" panose="02070309020205020404" pitchFamily="49" charset="0"/>
                <a:cs typeface="Courier New" panose="02070309020205020404" pitchFamily="49" charset="0"/>
              </a:rPr>
              <a:t> := 'Bloc imbriqué';</a:t>
            </a:r>
          </a:p>
          <a:p>
            <a:pPr marL="0" indent="0">
              <a:buNone/>
            </a:pPr>
            <a:r>
              <a:rPr lang="fr-BE" b="1" dirty="0">
                <a:latin typeface="Courier New" panose="02070309020205020404" pitchFamily="49" charset="0"/>
                <a:cs typeface="Courier New" panose="02070309020205020404" pitchFamily="49" charset="0"/>
              </a:rPr>
              <a:t>    DBMS_OUTPUT.PUT_LINE('</a:t>
            </a:r>
            <a:r>
              <a:rPr lang="fr-BE" b="1" dirty="0" err="1">
                <a:latin typeface="Courier New" panose="02070309020205020404" pitchFamily="49" charset="0"/>
                <a:cs typeface="Courier New" panose="02070309020205020404" pitchFamily="49" charset="0"/>
              </a:rPr>
              <a:t>Vloc</a:t>
            </a:r>
            <a:r>
              <a:rPr lang="fr-BE" b="1" dirty="0">
                <a:latin typeface="Courier New" panose="02070309020205020404" pitchFamily="49" charset="0"/>
                <a:cs typeface="Courier New" panose="02070309020205020404" pitchFamily="49" charset="0"/>
              </a:rPr>
              <a:t> = ' || </a:t>
            </a:r>
            <a:r>
              <a:rPr lang="fr-BE" b="1" dirty="0" err="1">
                <a:latin typeface="Courier New" panose="02070309020205020404" pitchFamily="49" charset="0"/>
                <a:cs typeface="Courier New" panose="02070309020205020404" pitchFamily="49" charset="0"/>
              </a:rPr>
              <a:t>VLoc</a:t>
            </a:r>
            <a:r>
              <a:rPr lang="fr-BE" b="1" dirty="0">
                <a:latin typeface="Courier New" panose="02070309020205020404" pitchFamily="49" charset="0"/>
                <a:cs typeface="Courier New" panose="02070309020205020404" pitchFamily="49" charset="0"/>
              </a:rPr>
              <a:t> || </a:t>
            </a:r>
          </a:p>
          <a:p>
            <a:pPr marL="0" indent="0">
              <a:buNone/>
            </a:pPr>
            <a:r>
              <a:rPr lang="fr-BE" b="1" dirty="0">
                <a:latin typeface="Courier New" panose="02070309020205020404" pitchFamily="49" charset="0"/>
                <a:cs typeface="Courier New" panose="02070309020205020404" pitchFamily="49" charset="0"/>
              </a:rPr>
              <a:t>      ', </a:t>
            </a:r>
            <a:r>
              <a:rPr lang="fr-BE" b="1" dirty="0" err="1">
                <a:latin typeface="Courier New" panose="02070309020205020404" pitchFamily="49" charset="0"/>
                <a:cs typeface="Courier New" panose="02070309020205020404" pitchFamily="49" charset="0"/>
              </a:rPr>
              <a:t>Vuser</a:t>
            </a:r>
            <a:r>
              <a:rPr lang="fr-BE" b="1" dirty="0">
                <a:latin typeface="Courier New" panose="02070309020205020404" pitchFamily="49" charset="0"/>
                <a:cs typeface="Courier New" panose="02070309020205020404" pitchFamily="49" charset="0"/>
              </a:rPr>
              <a:t> = ' || </a:t>
            </a:r>
            <a:r>
              <a:rPr lang="fr-BE" b="1" dirty="0" err="1">
                <a:latin typeface="Courier New" panose="02070309020205020404" pitchFamily="49" charset="0"/>
                <a:cs typeface="Courier New" panose="02070309020205020404" pitchFamily="49" charset="0"/>
              </a:rPr>
              <a:t>Vuser</a:t>
            </a:r>
            <a:r>
              <a:rPr lang="fr-BE" b="1" dirty="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    DBMS_OUTPUT.PUT_LINE('</a:t>
            </a:r>
            <a:r>
              <a:rPr lang="fr-BE" b="1" dirty="0" err="1">
                <a:latin typeface="Courier New" panose="02070309020205020404" pitchFamily="49" charset="0"/>
                <a:cs typeface="Courier New" panose="02070309020205020404" pitchFamily="49" charset="0"/>
              </a:rPr>
              <a:t>Main.Vloc</a:t>
            </a:r>
            <a:r>
              <a:rPr lang="fr-BE" b="1" dirty="0">
                <a:latin typeface="Courier New" panose="02070309020205020404" pitchFamily="49" charset="0"/>
                <a:cs typeface="Courier New" panose="02070309020205020404" pitchFamily="49" charset="0"/>
              </a:rPr>
              <a:t> = ' || </a:t>
            </a:r>
            <a:r>
              <a:rPr lang="fr-BE" b="1" dirty="0" err="1">
                <a:latin typeface="Courier New" panose="02070309020205020404" pitchFamily="49" charset="0"/>
                <a:cs typeface="Courier New" panose="02070309020205020404" pitchFamily="49" charset="0"/>
              </a:rPr>
              <a:t>Main.Vloc</a:t>
            </a:r>
            <a:r>
              <a:rPr lang="fr-BE" b="1" dirty="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  END;</a:t>
            </a:r>
          </a:p>
          <a:p>
            <a:pPr marL="0" indent="0">
              <a:buNone/>
            </a:pPr>
            <a:r>
              <a:rPr lang="fr-BE" b="1" dirty="0">
                <a:latin typeface="Courier New" panose="02070309020205020404" pitchFamily="49" charset="0"/>
                <a:cs typeface="Courier New" panose="02070309020205020404" pitchFamily="49" charset="0"/>
              </a:rPr>
              <a:t>  DBMS_OUTPUT.PUT_LINE ('</a:t>
            </a:r>
            <a:r>
              <a:rPr lang="fr-BE" b="1" dirty="0" err="1">
                <a:latin typeface="Courier New" panose="02070309020205020404" pitchFamily="49" charset="0"/>
                <a:cs typeface="Courier New" panose="02070309020205020404" pitchFamily="49" charset="0"/>
              </a:rPr>
              <a:t>Vloc</a:t>
            </a:r>
            <a:r>
              <a:rPr lang="fr-BE" b="1" dirty="0">
                <a:latin typeface="Courier New" panose="02070309020205020404" pitchFamily="49" charset="0"/>
                <a:cs typeface="Courier New" panose="02070309020205020404" pitchFamily="49" charset="0"/>
              </a:rPr>
              <a:t> = ' || </a:t>
            </a:r>
            <a:r>
              <a:rPr lang="fr-BE" b="1" dirty="0" err="1">
                <a:latin typeface="Courier New" panose="02070309020205020404" pitchFamily="49" charset="0"/>
                <a:cs typeface="Courier New" panose="02070309020205020404" pitchFamily="49" charset="0"/>
              </a:rPr>
              <a:t>Vloc</a:t>
            </a:r>
            <a:r>
              <a:rPr lang="fr-BE" b="1" dirty="0">
                <a:latin typeface="Courier New" panose="02070309020205020404" pitchFamily="49" charset="0"/>
                <a:cs typeface="Courier New" panose="02070309020205020404" pitchFamily="49" charset="0"/>
              </a:rPr>
              <a:t> || </a:t>
            </a:r>
          </a:p>
          <a:p>
            <a:pPr marL="0" indent="0">
              <a:buNone/>
            </a:pPr>
            <a:r>
              <a:rPr lang="fr-BE" b="1" dirty="0">
                <a:latin typeface="Courier New" panose="02070309020205020404" pitchFamily="49" charset="0"/>
                <a:cs typeface="Courier New" panose="02070309020205020404" pitchFamily="49" charset="0"/>
              </a:rPr>
              <a:t>    ', </a:t>
            </a:r>
            <a:r>
              <a:rPr lang="fr-BE" b="1" dirty="0" err="1">
                <a:latin typeface="Courier New" panose="02070309020205020404" pitchFamily="49" charset="0"/>
                <a:cs typeface="Courier New" panose="02070309020205020404" pitchFamily="49" charset="0"/>
              </a:rPr>
              <a:t>Vuser</a:t>
            </a:r>
            <a:r>
              <a:rPr lang="fr-BE" b="1" dirty="0">
                <a:latin typeface="Courier New" panose="02070309020205020404" pitchFamily="49" charset="0"/>
                <a:cs typeface="Courier New" panose="02070309020205020404" pitchFamily="49" charset="0"/>
              </a:rPr>
              <a:t> = ' || </a:t>
            </a:r>
            <a:r>
              <a:rPr lang="fr-BE" b="1" dirty="0" err="1">
                <a:latin typeface="Courier New" panose="02070309020205020404" pitchFamily="49" charset="0"/>
                <a:cs typeface="Courier New" panose="02070309020205020404" pitchFamily="49" charset="0"/>
              </a:rPr>
              <a:t>VUser</a:t>
            </a:r>
            <a:r>
              <a:rPr lang="fr-BE" b="1" dirty="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END;</a:t>
            </a:r>
            <a:endParaRPr lang="fr-BE" dirty="0"/>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70</a:t>
            </a:fld>
            <a:endParaRPr lang="fr-BE"/>
          </a:p>
        </p:txBody>
      </p:sp>
    </p:spTree>
    <p:extLst>
      <p:ext uri="{BB962C8B-B14F-4D97-AF65-F5344CB8AC3E}">
        <p14:creationId xmlns:p14="http://schemas.microsoft.com/office/powerpoint/2010/main" val="30658941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u="none" strike="noStrike" kern="1200" baseline="0" dirty="0">
                <a:solidFill>
                  <a:schemeClr val="tx1"/>
                </a:solidFill>
                <a:latin typeface="+mn-lt"/>
                <a:ea typeface="+mn-ea"/>
                <a:cs typeface="+mn-cs"/>
              </a:rPr>
              <a:t>&lt;&gt;, !=, ~=, ^=  :  4 manière d'exprimer la différence.</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73</a:t>
            </a:fld>
            <a:endParaRPr lang="fr-BE"/>
          </a:p>
        </p:txBody>
      </p:sp>
    </p:spTree>
    <p:extLst>
      <p:ext uri="{BB962C8B-B14F-4D97-AF65-F5344CB8AC3E}">
        <p14:creationId xmlns:p14="http://schemas.microsoft.com/office/powerpoint/2010/main" val="33671866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bloc anonyme terminé</a:t>
            </a:r>
          </a:p>
          <a:p>
            <a:r>
              <a:rPr lang="fr-BE" dirty="0" err="1"/>
              <a:t>Vprix</a:t>
            </a:r>
            <a:r>
              <a:rPr lang="fr-BE" dirty="0"/>
              <a:t> = &lt;&gt;</a:t>
            </a:r>
          </a:p>
          <a:p>
            <a:endParaRPr lang="fr-BE" dirty="0"/>
          </a:p>
          <a:p>
            <a:endParaRPr lang="fr-BE" dirty="0"/>
          </a:p>
          <a:p>
            <a:pPr marL="0" indent="0">
              <a:buNone/>
            </a:pPr>
            <a:r>
              <a:rPr lang="fr-BE" sz="1200" b="1" dirty="0">
                <a:latin typeface="Courier New" panose="02070309020205020404" pitchFamily="49" charset="0"/>
                <a:cs typeface="Courier New" panose="02070309020205020404" pitchFamily="49" charset="0"/>
              </a:rPr>
              <a:t>DECLARE</a:t>
            </a:r>
          </a:p>
          <a:p>
            <a:pPr marL="0" indent="0">
              <a:buNone/>
            </a:pPr>
            <a:r>
              <a:rPr lang="fr-BE" sz="1200" b="1" dirty="0">
                <a:latin typeface="Courier New" panose="02070309020205020404" pitchFamily="49" charset="0"/>
                <a:cs typeface="Courier New" panose="02070309020205020404" pitchFamily="49" charset="0"/>
              </a:rPr>
              <a:t>  </a:t>
            </a:r>
            <a:r>
              <a:rPr lang="fr-BE" sz="1200" b="1" dirty="0" err="1">
                <a:latin typeface="Courier New" panose="02070309020205020404" pitchFamily="49" charset="0"/>
                <a:cs typeface="Courier New" panose="02070309020205020404" pitchFamily="49" charset="0"/>
              </a:rPr>
              <a:t>VPrix</a:t>
            </a:r>
            <a:r>
              <a:rPr lang="fr-BE" sz="1200" b="1" dirty="0">
                <a:latin typeface="Courier New" panose="02070309020205020404" pitchFamily="49" charset="0"/>
                <a:cs typeface="Courier New" panose="02070309020205020404" pitchFamily="49" charset="0"/>
              </a:rPr>
              <a:t>		NUMBER(4);</a:t>
            </a:r>
          </a:p>
          <a:p>
            <a:pPr marL="0" indent="0">
              <a:buNone/>
            </a:pPr>
            <a:r>
              <a:rPr lang="fr-BE" sz="1200" b="1" dirty="0">
                <a:latin typeface="Courier New" panose="02070309020205020404" pitchFamily="49" charset="0"/>
                <a:cs typeface="Courier New" panose="02070309020205020404" pitchFamily="49" charset="0"/>
              </a:rPr>
              <a:t>BEGIN</a:t>
            </a:r>
          </a:p>
          <a:p>
            <a:pPr marL="0" indent="0">
              <a:buNone/>
            </a:pPr>
            <a:r>
              <a:rPr lang="fr-BE" sz="1200" b="1" dirty="0">
                <a:latin typeface="Courier New" panose="02070309020205020404" pitchFamily="49" charset="0"/>
                <a:cs typeface="Courier New" panose="02070309020205020404" pitchFamily="49" charset="0"/>
              </a:rPr>
              <a:t>  </a:t>
            </a:r>
            <a:r>
              <a:rPr lang="fr-BE" sz="1200" b="1" dirty="0" err="1">
                <a:latin typeface="Courier New" panose="02070309020205020404" pitchFamily="49" charset="0"/>
                <a:cs typeface="Courier New" panose="02070309020205020404" pitchFamily="49" charset="0"/>
              </a:rPr>
              <a:t>VPrix</a:t>
            </a:r>
            <a:r>
              <a:rPr lang="fr-BE" sz="1200" b="1" dirty="0">
                <a:latin typeface="Courier New" panose="02070309020205020404" pitchFamily="49" charset="0"/>
                <a:cs typeface="Courier New" panose="02070309020205020404" pitchFamily="49" charset="0"/>
              </a:rPr>
              <a:t> := </a:t>
            </a:r>
            <a:r>
              <a:rPr lang="fr-BE" sz="1200" b="1" dirty="0" err="1">
                <a:latin typeface="Courier New" panose="02070309020205020404" pitchFamily="49" charset="0"/>
                <a:cs typeface="Courier New" panose="02070309020205020404" pitchFamily="49" charset="0"/>
              </a:rPr>
              <a:t>Vprix</a:t>
            </a:r>
            <a:r>
              <a:rPr lang="fr-BE" sz="1200" b="1" dirty="0">
                <a:latin typeface="Courier New" panose="02070309020205020404" pitchFamily="49" charset="0"/>
                <a:cs typeface="Courier New" panose="02070309020205020404" pitchFamily="49" charset="0"/>
              </a:rPr>
              <a:t> + 1000;</a:t>
            </a:r>
          </a:p>
          <a:p>
            <a:pPr marL="0" indent="0">
              <a:buNone/>
            </a:pPr>
            <a:r>
              <a:rPr lang="fr-BE" sz="1200" b="1" dirty="0">
                <a:latin typeface="Courier New" panose="02070309020205020404" pitchFamily="49" charset="0"/>
                <a:cs typeface="Courier New" panose="02070309020205020404" pitchFamily="49" charset="0"/>
              </a:rPr>
              <a:t>  DBMS_OUTPUT.PUT_LINE('</a:t>
            </a:r>
            <a:r>
              <a:rPr lang="fr-BE" sz="1200" b="1" dirty="0" err="1">
                <a:latin typeface="Courier New" panose="02070309020205020404" pitchFamily="49" charset="0"/>
                <a:cs typeface="Courier New" panose="02070309020205020404" pitchFamily="49" charset="0"/>
              </a:rPr>
              <a:t>Vprix</a:t>
            </a:r>
            <a:r>
              <a:rPr lang="fr-BE" sz="1200" b="1" dirty="0">
                <a:latin typeface="Courier New" panose="02070309020205020404" pitchFamily="49" charset="0"/>
                <a:cs typeface="Courier New" panose="02070309020205020404" pitchFamily="49" charset="0"/>
              </a:rPr>
              <a:t> = ' ||</a:t>
            </a:r>
          </a:p>
          <a:p>
            <a:pPr marL="0" indent="0">
              <a:buNone/>
            </a:pPr>
            <a:r>
              <a:rPr lang="fr-BE" sz="1200" b="1" dirty="0">
                <a:latin typeface="Courier New" panose="02070309020205020404" pitchFamily="49" charset="0"/>
                <a:cs typeface="Courier New" panose="02070309020205020404" pitchFamily="49" charset="0"/>
              </a:rPr>
              <a:t>     '&lt;' || </a:t>
            </a:r>
            <a:r>
              <a:rPr lang="fr-BE" sz="1200" b="1" dirty="0" err="1">
                <a:latin typeface="Courier New" panose="02070309020205020404" pitchFamily="49" charset="0"/>
                <a:cs typeface="Courier New" panose="02070309020205020404" pitchFamily="49" charset="0"/>
              </a:rPr>
              <a:t>Vprix</a:t>
            </a:r>
            <a:r>
              <a:rPr lang="fr-BE" sz="1200" b="1" dirty="0">
                <a:latin typeface="Courier New" panose="02070309020205020404" pitchFamily="49" charset="0"/>
                <a:cs typeface="Courier New" panose="02070309020205020404" pitchFamily="49" charset="0"/>
              </a:rPr>
              <a:t> || '&gt;');</a:t>
            </a:r>
          </a:p>
          <a:p>
            <a:pPr marL="0" indent="0">
              <a:buNone/>
            </a:pPr>
            <a:r>
              <a:rPr lang="fr-BE" sz="1200" b="1" dirty="0">
                <a:latin typeface="Courier New" panose="02070309020205020404" pitchFamily="49" charset="0"/>
                <a:cs typeface="Courier New" panose="02070309020205020404" pitchFamily="49" charset="0"/>
              </a:rPr>
              <a:t>END;</a:t>
            </a:r>
            <a:endParaRPr lang="fr-BE" sz="1200" dirty="0"/>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77</a:t>
            </a:fld>
            <a:endParaRPr lang="fr-BE"/>
          </a:p>
        </p:txBody>
      </p:sp>
    </p:spTree>
    <p:extLst>
      <p:ext uri="{BB962C8B-B14F-4D97-AF65-F5344CB8AC3E}">
        <p14:creationId xmlns:p14="http://schemas.microsoft.com/office/powerpoint/2010/main" val="3778147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u="none" strike="noStrike" kern="1200" baseline="0" dirty="0">
                <a:solidFill>
                  <a:schemeClr val="tx1"/>
                </a:solidFill>
                <a:latin typeface="+mn-lt"/>
                <a:ea typeface="+mn-ea"/>
                <a:cs typeface="+mn-cs"/>
              </a:rPr>
              <a:t>Les jeux de caractères ASCII ou EBCIDC habituellement utilisés permettent</a:t>
            </a:r>
          </a:p>
          <a:p>
            <a:r>
              <a:rPr lang="fr-BE" sz="1200" b="0" i="0" u="none" strike="noStrike" kern="1200" baseline="0" dirty="0">
                <a:solidFill>
                  <a:schemeClr val="tx1"/>
                </a:solidFill>
                <a:latin typeface="+mn-lt"/>
                <a:ea typeface="+mn-ea"/>
                <a:cs typeface="+mn-cs"/>
              </a:rPr>
              <a:t>aisément de représenter notre alphabet mais certains langages asiatiques sont</a:t>
            </a:r>
          </a:p>
          <a:p>
            <a:r>
              <a:rPr lang="fr-BE" sz="1200" b="0" i="0" u="none" strike="noStrike" kern="1200" baseline="0" dirty="0">
                <a:solidFill>
                  <a:schemeClr val="tx1"/>
                </a:solidFill>
                <a:latin typeface="+mn-lt"/>
                <a:ea typeface="+mn-ea"/>
                <a:cs typeface="+mn-cs"/>
              </a:rPr>
              <a:t>beaucoup plus gourmands et comprennent des milliers de caractères. Ces</a:t>
            </a:r>
          </a:p>
          <a:p>
            <a:r>
              <a:rPr lang="fr-BE" sz="1200" b="0" i="0" u="none" strike="noStrike" kern="1200" baseline="0" dirty="0">
                <a:solidFill>
                  <a:schemeClr val="tx1"/>
                </a:solidFill>
                <a:latin typeface="+mn-lt"/>
                <a:ea typeface="+mn-ea"/>
                <a:cs typeface="+mn-cs"/>
              </a:rPr>
              <a:t>langages requièrent alors plusieurs bytes pour représenter un caractère de leur</a:t>
            </a:r>
          </a:p>
          <a:p>
            <a:r>
              <a:rPr lang="fr-BE" sz="1200" b="0" i="0" u="none" strike="noStrike" kern="1200" baseline="0" dirty="0">
                <a:solidFill>
                  <a:schemeClr val="tx1"/>
                </a:solidFill>
                <a:latin typeface="+mn-lt"/>
                <a:ea typeface="+mn-ea"/>
                <a:cs typeface="+mn-cs"/>
              </a:rPr>
              <a:t>alphabet.</a:t>
            </a:r>
          </a:p>
          <a:p>
            <a:r>
              <a:rPr lang="fr-BE" sz="1200" b="0" i="0" u="none" strike="noStrike" kern="1200" baseline="0" dirty="0">
                <a:solidFill>
                  <a:schemeClr val="tx1"/>
                </a:solidFill>
                <a:latin typeface="+mn-lt"/>
                <a:ea typeface="+mn-ea"/>
                <a:cs typeface="+mn-cs"/>
              </a:rPr>
              <a:t>On a donc vu émerger des jeux de caractères comme UTF8 ou AL16UTL16 qui</a:t>
            </a:r>
          </a:p>
          <a:p>
            <a:r>
              <a:rPr lang="fr-BE" sz="1200" b="0" i="0" u="none" strike="noStrike" kern="1200" baseline="0" dirty="0">
                <a:solidFill>
                  <a:schemeClr val="tx1"/>
                </a:solidFill>
                <a:latin typeface="+mn-lt"/>
                <a:ea typeface="+mn-ea"/>
                <a:cs typeface="+mn-cs"/>
              </a:rPr>
              <a:t>permettent des représentations de caractères « </a:t>
            </a:r>
            <a:r>
              <a:rPr lang="fr-BE" sz="1200" b="0" i="1" u="none" strike="noStrike" kern="1200" baseline="0" dirty="0" err="1">
                <a:solidFill>
                  <a:schemeClr val="tx1"/>
                </a:solidFill>
                <a:latin typeface="+mn-lt"/>
                <a:ea typeface="+mn-ea"/>
                <a:cs typeface="+mn-cs"/>
              </a:rPr>
              <a:t>multibytes</a:t>
            </a:r>
            <a:r>
              <a:rPr lang="fr-BE" sz="1200" b="0" i="1" u="none" strike="noStrike" kern="1200" baseline="0" dirty="0">
                <a:solidFill>
                  <a:schemeClr val="tx1"/>
                </a:solidFill>
                <a:latin typeface="+mn-lt"/>
                <a:ea typeface="+mn-ea"/>
                <a:cs typeface="+mn-cs"/>
              </a:rPr>
              <a:t> </a:t>
            </a:r>
            <a:r>
              <a:rPr lang="fr-BE" sz="1200" b="0" i="0" u="none" strike="noStrike" kern="1200" baseline="0" dirty="0">
                <a:solidFill>
                  <a:schemeClr val="tx1"/>
                </a:solidFill>
                <a:latin typeface="+mn-lt"/>
                <a:ea typeface="+mn-ea"/>
                <a:cs typeface="+mn-cs"/>
              </a:rPr>
              <a:t>».</a:t>
            </a:r>
          </a:p>
          <a:p>
            <a:r>
              <a:rPr lang="fr-BE" sz="1200" b="0" i="0" u="none" strike="noStrike" kern="1200" baseline="0" dirty="0">
                <a:solidFill>
                  <a:schemeClr val="tx1"/>
                </a:solidFill>
                <a:latin typeface="+mn-lt"/>
                <a:ea typeface="+mn-ea"/>
                <a:cs typeface="+mn-cs"/>
              </a:rPr>
              <a:t>Dans une optique de globalisation, </a:t>
            </a:r>
            <a:r>
              <a:rPr lang="fr-BE" sz="1200" b="0" i="1" u="none" strike="noStrike" kern="1200" baseline="0" dirty="0">
                <a:solidFill>
                  <a:schemeClr val="tx1"/>
                </a:solidFill>
                <a:latin typeface="+mn-lt"/>
                <a:ea typeface="+mn-ea"/>
                <a:cs typeface="+mn-cs"/>
              </a:rPr>
              <a:t>Oracle </a:t>
            </a:r>
            <a:r>
              <a:rPr lang="fr-BE" sz="1200" b="0" i="0" u="none" strike="noStrike" kern="1200" baseline="0" dirty="0">
                <a:solidFill>
                  <a:schemeClr val="tx1"/>
                </a:solidFill>
                <a:latin typeface="+mn-lt"/>
                <a:ea typeface="+mn-ea"/>
                <a:cs typeface="+mn-cs"/>
              </a:rPr>
              <a:t>propose donc plusieurs jeux de</a:t>
            </a:r>
          </a:p>
          <a:p>
            <a:r>
              <a:rPr lang="fr-BE" sz="1200" b="0" i="0" u="none" strike="noStrike" kern="1200" baseline="0" dirty="0">
                <a:solidFill>
                  <a:schemeClr val="tx1"/>
                </a:solidFill>
                <a:latin typeface="+mn-lt"/>
                <a:ea typeface="+mn-ea"/>
                <a:cs typeface="+mn-cs"/>
              </a:rPr>
              <a:t>caractères différents pour le stockage des chaînes de caractères ainsi que de</a:t>
            </a:r>
          </a:p>
          <a:p>
            <a:r>
              <a:rPr lang="fr-BE" sz="1200" b="0" i="0" u="none" strike="noStrike" kern="1200" baseline="0" dirty="0">
                <a:solidFill>
                  <a:schemeClr val="tx1"/>
                </a:solidFill>
                <a:latin typeface="+mn-lt"/>
                <a:ea typeface="+mn-ea"/>
                <a:cs typeface="+mn-cs"/>
              </a:rPr>
              <a:t>multiples possibilités de conversion.</a:t>
            </a:r>
          </a:p>
          <a:p>
            <a:r>
              <a:rPr lang="fr-BE" sz="1200" b="0" i="0" u="none" strike="noStrike" kern="1200" baseline="0" dirty="0">
                <a:solidFill>
                  <a:schemeClr val="tx1"/>
                </a:solidFill>
                <a:latin typeface="+mn-lt"/>
                <a:ea typeface="+mn-ea"/>
                <a:cs typeface="+mn-cs"/>
              </a:rPr>
              <a:t>Des applications identiques dans une même base de données peuvent donc être</a:t>
            </a:r>
          </a:p>
          <a:p>
            <a:r>
              <a:rPr lang="fr-BE" sz="1200" b="0" i="0" u="none" strike="noStrike" kern="1200" baseline="0" dirty="0">
                <a:solidFill>
                  <a:schemeClr val="tx1"/>
                </a:solidFill>
                <a:latin typeface="+mn-lt"/>
                <a:ea typeface="+mn-ea"/>
                <a:cs typeface="+mn-cs"/>
              </a:rPr>
              <a:t>utilisées par des utilisateurs travaillant dans des sessions utilisant le jeu de</a:t>
            </a:r>
          </a:p>
          <a:p>
            <a:r>
              <a:rPr lang="fr-BE" sz="1200" b="0" i="0" u="none" strike="noStrike" kern="1200" baseline="0" dirty="0">
                <a:solidFill>
                  <a:schemeClr val="tx1"/>
                </a:solidFill>
                <a:latin typeface="+mn-lt"/>
                <a:ea typeface="+mn-ea"/>
                <a:cs typeface="+mn-cs"/>
              </a:rPr>
              <a:t>caractères de leur langue native. Des conversions spécifiques seront réalisées</a:t>
            </a:r>
          </a:p>
          <a:p>
            <a:r>
              <a:rPr lang="fr-BE" sz="1200" b="0" i="0" u="none" strike="noStrike" kern="1200" baseline="0" dirty="0">
                <a:solidFill>
                  <a:schemeClr val="tx1"/>
                </a:solidFill>
                <a:latin typeface="+mn-lt"/>
                <a:ea typeface="+mn-ea"/>
                <a:cs typeface="+mn-cs"/>
              </a:rPr>
              <a:t>pour chacun d’entre eux.</a:t>
            </a:r>
          </a:p>
          <a:p>
            <a:endParaRPr lang="fr-BE" sz="1200" b="0" i="0" u="none" strike="noStrike" kern="1200" baseline="0" dirty="0">
              <a:solidFill>
                <a:schemeClr val="tx1"/>
              </a:solidFill>
              <a:latin typeface="+mn-lt"/>
              <a:ea typeface="+mn-ea"/>
              <a:cs typeface="+mn-cs"/>
            </a:endParaRPr>
          </a:p>
          <a:p>
            <a:r>
              <a:rPr lang="fr-BE" sz="1200" b="0" i="0" u="none" strike="noStrike" kern="1200" baseline="0" dirty="0">
                <a:solidFill>
                  <a:schemeClr val="tx1"/>
                </a:solidFill>
                <a:latin typeface="+mn-lt"/>
                <a:ea typeface="+mn-ea"/>
                <a:cs typeface="+mn-cs"/>
              </a:rPr>
              <a:t>Il est possible d’</a:t>
            </a:r>
            <a:r>
              <a:rPr lang="fr-BE" sz="1200" b="0" i="0" u="none" strike="noStrike" kern="1200" baseline="0" dirty="0" err="1">
                <a:solidFill>
                  <a:schemeClr val="tx1"/>
                </a:solidFill>
                <a:latin typeface="+mn-lt"/>
                <a:ea typeface="+mn-ea"/>
                <a:cs typeface="+mn-cs"/>
              </a:rPr>
              <a:t>interchanger</a:t>
            </a:r>
            <a:r>
              <a:rPr lang="fr-BE" sz="1200" b="0" i="0" u="none" strike="noStrike" kern="1200" baseline="0" dirty="0">
                <a:solidFill>
                  <a:schemeClr val="tx1"/>
                </a:solidFill>
                <a:latin typeface="+mn-lt"/>
                <a:ea typeface="+mn-ea"/>
                <a:cs typeface="+mn-cs"/>
              </a:rPr>
              <a:t> des variables de type CHAR et NCHAR ainsi que des</a:t>
            </a:r>
          </a:p>
          <a:p>
            <a:r>
              <a:rPr lang="fr-BE" sz="1200" b="0" i="0" u="none" strike="noStrike" kern="1200" baseline="0" dirty="0">
                <a:solidFill>
                  <a:schemeClr val="tx1"/>
                </a:solidFill>
                <a:latin typeface="+mn-lt"/>
                <a:ea typeface="+mn-ea"/>
                <a:cs typeface="+mn-cs"/>
              </a:rPr>
              <a:t>variables de type VARCHAR2 et NVACHAR2 dans des instructions ou expressions</a:t>
            </a:r>
          </a:p>
          <a:p>
            <a:r>
              <a:rPr lang="fr-BE" sz="1200" b="0" i="0" u="none" strike="noStrike" kern="1200" baseline="0" dirty="0">
                <a:solidFill>
                  <a:schemeClr val="tx1"/>
                </a:solidFill>
                <a:latin typeface="+mn-lt"/>
                <a:ea typeface="+mn-ea"/>
                <a:cs typeface="+mn-cs"/>
              </a:rPr>
              <a:t>du PL/SQL. Mais s’il est toujours possible de transférer un VARCHAR2 en</a:t>
            </a:r>
          </a:p>
          <a:p>
            <a:r>
              <a:rPr lang="fr-BE" sz="1200" b="0" i="0" u="none" strike="noStrike" kern="1200" baseline="0" dirty="0">
                <a:solidFill>
                  <a:schemeClr val="tx1"/>
                </a:solidFill>
                <a:latin typeface="+mn-lt"/>
                <a:ea typeface="+mn-ea"/>
                <a:cs typeface="+mn-cs"/>
              </a:rPr>
              <a:t>NVARCHAR2, l’inverse peut ne pas être vrai si le jeu de caractères du VARCHAR2</a:t>
            </a:r>
          </a:p>
          <a:p>
            <a:r>
              <a:rPr lang="fr-BE" sz="1200" b="0" i="0" u="none" strike="noStrike" kern="1200" baseline="0" dirty="0">
                <a:solidFill>
                  <a:schemeClr val="tx1"/>
                </a:solidFill>
                <a:latin typeface="+mn-lt"/>
                <a:ea typeface="+mn-ea"/>
                <a:cs typeface="+mn-cs"/>
              </a:rPr>
              <a:t>pour la valeur transférée ne peut pas représenter tous les caractères de la valeur</a:t>
            </a:r>
          </a:p>
          <a:p>
            <a:r>
              <a:rPr lang="fr-BE" sz="1200" b="0" i="0" u="none" strike="noStrike" kern="1200" baseline="0" dirty="0">
                <a:solidFill>
                  <a:schemeClr val="tx1"/>
                </a:solidFill>
                <a:latin typeface="+mn-lt"/>
                <a:ea typeface="+mn-ea"/>
                <a:cs typeface="+mn-cs"/>
              </a:rPr>
              <a:t>du NVARCHAR2</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22</a:t>
            </a:fld>
            <a:endParaRPr lang="fr-BE"/>
          </a:p>
        </p:txBody>
      </p:sp>
    </p:spTree>
    <p:extLst>
      <p:ext uri="{BB962C8B-B14F-4D97-AF65-F5344CB8AC3E}">
        <p14:creationId xmlns:p14="http://schemas.microsoft.com/office/powerpoint/2010/main" val="15823258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78</a:t>
            </a:fld>
            <a:endParaRPr lang="fr-BE"/>
          </a:p>
        </p:txBody>
      </p:sp>
    </p:spTree>
    <p:extLst>
      <p:ext uri="{BB962C8B-B14F-4D97-AF65-F5344CB8AC3E}">
        <p14:creationId xmlns:p14="http://schemas.microsoft.com/office/powerpoint/2010/main" val="37781473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bloc anonyme terminé</a:t>
            </a:r>
          </a:p>
          <a:p>
            <a:r>
              <a:rPr lang="fr-BE" dirty="0" err="1"/>
              <a:t>VRistourne</a:t>
            </a:r>
            <a:r>
              <a:rPr lang="fr-BE" dirty="0"/>
              <a:t> = &lt;1&gt;</a:t>
            </a:r>
          </a:p>
          <a:p>
            <a:endParaRPr lang="fr-BE" dirty="0"/>
          </a:p>
          <a:p>
            <a:pPr marL="0" indent="0">
              <a:buNone/>
            </a:pPr>
            <a:r>
              <a:rPr lang="fr-BE" sz="1200" b="1" dirty="0">
                <a:latin typeface="Courier New" panose="02070309020205020404" pitchFamily="49" charset="0"/>
                <a:cs typeface="Courier New" panose="02070309020205020404" pitchFamily="49" charset="0"/>
              </a:rPr>
              <a:t>DECLARE</a:t>
            </a:r>
          </a:p>
          <a:p>
            <a:pPr marL="0" indent="0">
              <a:buNone/>
            </a:pPr>
            <a:r>
              <a:rPr lang="fr-BE" sz="1200" b="1" dirty="0">
                <a:latin typeface="Courier New" panose="02070309020205020404" pitchFamily="49" charset="0"/>
                <a:cs typeface="Courier New" panose="02070309020205020404" pitchFamily="49" charset="0"/>
              </a:rPr>
              <a:t>  </a:t>
            </a:r>
            <a:r>
              <a:rPr lang="fr-BE" sz="1200" b="1" dirty="0" err="1">
                <a:latin typeface="Courier New" panose="02070309020205020404" pitchFamily="49" charset="0"/>
                <a:cs typeface="Courier New" panose="02070309020205020404" pitchFamily="49" charset="0"/>
              </a:rPr>
              <a:t>VRistourne</a:t>
            </a:r>
            <a:r>
              <a:rPr lang="fr-BE" sz="1200" b="1" dirty="0">
                <a:latin typeface="Courier New" panose="02070309020205020404" pitchFamily="49" charset="0"/>
                <a:cs typeface="Courier New" panose="02070309020205020404" pitchFamily="49" charset="0"/>
              </a:rPr>
              <a:t>	NUMBER(4);</a:t>
            </a:r>
          </a:p>
          <a:p>
            <a:pPr marL="0" indent="0">
              <a:buNone/>
            </a:pPr>
            <a:r>
              <a:rPr lang="fr-BE" sz="1200" b="1" dirty="0">
                <a:latin typeface="Courier New" panose="02070309020205020404" pitchFamily="49" charset="0"/>
                <a:cs typeface="Courier New" panose="02070309020205020404" pitchFamily="49" charset="0"/>
              </a:rPr>
              <a:t>BEGIN</a:t>
            </a:r>
          </a:p>
          <a:p>
            <a:pPr marL="0" indent="0">
              <a:buNone/>
            </a:pPr>
            <a:r>
              <a:rPr lang="fr-BE" sz="1200" b="1" dirty="0">
                <a:latin typeface="Courier New" panose="02070309020205020404" pitchFamily="49" charset="0"/>
                <a:cs typeface="Courier New" panose="02070309020205020404" pitchFamily="49" charset="0"/>
              </a:rPr>
              <a:t>  </a:t>
            </a:r>
            <a:r>
              <a:rPr lang="fr-BE" sz="1200" b="1" dirty="0" err="1">
                <a:latin typeface="Courier New" panose="02070309020205020404" pitchFamily="49" charset="0"/>
                <a:cs typeface="Courier New" panose="02070309020205020404" pitchFamily="49" charset="0"/>
              </a:rPr>
              <a:t>VRistourne</a:t>
            </a:r>
            <a:r>
              <a:rPr lang="fr-BE" sz="1200" b="1" dirty="0">
                <a:latin typeface="Courier New" panose="02070309020205020404" pitchFamily="49" charset="0"/>
                <a:cs typeface="Courier New" panose="02070309020205020404" pitchFamily="49" charset="0"/>
              </a:rPr>
              <a:t> := COALESCE(</a:t>
            </a:r>
            <a:r>
              <a:rPr lang="fr-BE" sz="1200" b="1" dirty="0" err="1">
                <a:latin typeface="Courier New" panose="02070309020205020404" pitchFamily="49" charset="0"/>
                <a:cs typeface="Courier New" panose="02070309020205020404" pitchFamily="49" charset="0"/>
              </a:rPr>
              <a:t>VRistourne</a:t>
            </a:r>
            <a:r>
              <a:rPr lang="fr-BE" sz="1200" b="1" dirty="0">
                <a:latin typeface="Courier New" panose="02070309020205020404" pitchFamily="49" charset="0"/>
                <a:cs typeface="Courier New" panose="02070309020205020404" pitchFamily="49" charset="0"/>
              </a:rPr>
              <a:t>, 0) + 1;</a:t>
            </a:r>
          </a:p>
          <a:p>
            <a:pPr marL="0" indent="0">
              <a:buNone/>
            </a:pPr>
            <a:r>
              <a:rPr lang="fr-BE" sz="1200" b="1" dirty="0">
                <a:latin typeface="Courier New" panose="02070309020205020404" pitchFamily="49" charset="0"/>
                <a:cs typeface="Courier New" panose="02070309020205020404" pitchFamily="49" charset="0"/>
              </a:rPr>
              <a:t>  DBMS_OUTPUT.PUT_LINE('</a:t>
            </a:r>
            <a:r>
              <a:rPr lang="fr-BE" sz="1200" b="1" dirty="0" err="1">
                <a:latin typeface="Courier New" panose="02070309020205020404" pitchFamily="49" charset="0"/>
                <a:cs typeface="Courier New" panose="02070309020205020404" pitchFamily="49" charset="0"/>
              </a:rPr>
              <a:t>VRistourne</a:t>
            </a:r>
            <a:r>
              <a:rPr lang="fr-BE" sz="1200" b="1" dirty="0">
                <a:latin typeface="Courier New" panose="02070309020205020404" pitchFamily="49" charset="0"/>
                <a:cs typeface="Courier New" panose="02070309020205020404" pitchFamily="49" charset="0"/>
              </a:rPr>
              <a:t> = ' ||</a:t>
            </a:r>
          </a:p>
          <a:p>
            <a:pPr marL="0" indent="0">
              <a:buNone/>
            </a:pPr>
            <a:r>
              <a:rPr lang="fr-BE" sz="1200" b="1" dirty="0">
                <a:latin typeface="Courier New" panose="02070309020205020404" pitchFamily="49" charset="0"/>
                <a:cs typeface="Courier New" panose="02070309020205020404" pitchFamily="49" charset="0"/>
              </a:rPr>
              <a:t>     '&lt;' || </a:t>
            </a:r>
            <a:r>
              <a:rPr lang="fr-BE" sz="1200" b="1" dirty="0" err="1">
                <a:latin typeface="Courier New" panose="02070309020205020404" pitchFamily="49" charset="0"/>
                <a:cs typeface="Courier New" panose="02070309020205020404" pitchFamily="49" charset="0"/>
              </a:rPr>
              <a:t>VRistourne</a:t>
            </a:r>
            <a:r>
              <a:rPr lang="fr-BE" sz="1200" b="1" dirty="0">
                <a:latin typeface="Courier New" panose="02070309020205020404" pitchFamily="49" charset="0"/>
                <a:cs typeface="Courier New" panose="02070309020205020404" pitchFamily="49" charset="0"/>
              </a:rPr>
              <a:t> || '&gt;');</a:t>
            </a:r>
          </a:p>
          <a:p>
            <a:pPr marL="0" indent="0">
              <a:buNone/>
            </a:pPr>
            <a:r>
              <a:rPr lang="fr-BE" sz="1200" b="1" dirty="0">
                <a:latin typeface="Courier New" panose="02070309020205020404" pitchFamily="49" charset="0"/>
                <a:cs typeface="Courier New" panose="02070309020205020404" pitchFamily="49" charset="0"/>
              </a:rPr>
              <a:t>END;</a:t>
            </a:r>
            <a:endParaRPr lang="fr-BE" sz="1200" dirty="0"/>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79</a:t>
            </a:fld>
            <a:endParaRPr lang="fr-BE"/>
          </a:p>
        </p:txBody>
      </p:sp>
    </p:spTree>
    <p:extLst>
      <p:ext uri="{BB962C8B-B14F-4D97-AF65-F5344CB8AC3E}">
        <p14:creationId xmlns:p14="http://schemas.microsoft.com/office/powerpoint/2010/main" val="37781473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None/>
            </a:pPr>
            <a:r>
              <a:rPr lang="fr-BE" b="1" dirty="0">
                <a:latin typeface="Courier New" panose="02070309020205020404" pitchFamily="49" charset="0"/>
                <a:cs typeface="Courier New" panose="02070309020205020404" pitchFamily="49" charset="0"/>
              </a:rPr>
              <a:t>DECLARE</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VRowid</a:t>
            </a:r>
            <a:r>
              <a:rPr lang="fr-BE" b="1" dirty="0">
                <a:latin typeface="Courier New" panose="02070309020205020404" pitchFamily="49" charset="0"/>
                <a:cs typeface="Courier New" panose="02070309020205020404" pitchFamily="49" charset="0"/>
              </a:rPr>
              <a:t>	ROWID;</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VSal</a:t>
            </a: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Emp.Sal%TYPE</a:t>
            </a:r>
            <a:r>
              <a:rPr lang="fr-BE" b="1" dirty="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BEGIN</a:t>
            </a:r>
          </a:p>
          <a:p>
            <a:pPr marL="0" indent="0">
              <a:buNone/>
            </a:pPr>
            <a:r>
              <a:rPr lang="fr-BE" b="1" dirty="0">
                <a:latin typeface="Courier New" panose="02070309020205020404" pitchFamily="49" charset="0"/>
                <a:cs typeface="Courier New" panose="02070309020205020404" pitchFamily="49" charset="0"/>
              </a:rPr>
              <a:t>  SELECT Sal, ROWID INTO </a:t>
            </a:r>
            <a:r>
              <a:rPr lang="fr-BE" b="1" dirty="0" err="1">
                <a:latin typeface="Courier New" panose="02070309020205020404" pitchFamily="49" charset="0"/>
                <a:cs typeface="Courier New" panose="02070309020205020404" pitchFamily="49" charset="0"/>
              </a:rPr>
              <a:t>VSal</a:t>
            </a: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VRowid</a:t>
            </a:r>
            <a:r>
              <a:rPr lang="fr-BE" b="1" dirty="0">
                <a:latin typeface="Courier New" panose="02070309020205020404" pitchFamily="49" charset="0"/>
                <a:cs typeface="Courier New" panose="02070309020205020404" pitchFamily="49" charset="0"/>
              </a:rPr>
              <a:t> FROM </a:t>
            </a:r>
            <a:r>
              <a:rPr lang="fr-BE" b="1" dirty="0" err="1">
                <a:latin typeface="Courier New" panose="02070309020205020404" pitchFamily="49" charset="0"/>
                <a:cs typeface="Courier New" panose="02070309020205020404" pitchFamily="49" charset="0"/>
              </a:rPr>
              <a:t>emp</a:t>
            </a:r>
            <a:endParaRPr lang="fr-BE" b="1" dirty="0">
              <a:latin typeface="Courier New" panose="02070309020205020404" pitchFamily="49" charset="0"/>
              <a:cs typeface="Courier New" panose="02070309020205020404" pitchFamily="49" charset="0"/>
            </a:endParaRPr>
          </a:p>
          <a:p>
            <a:pPr marL="0" indent="0">
              <a:buNone/>
            </a:pPr>
            <a:r>
              <a:rPr lang="fr-BE" b="1" dirty="0">
                <a:latin typeface="Courier New" panose="02070309020205020404" pitchFamily="49" charset="0"/>
                <a:cs typeface="Courier New" panose="02070309020205020404" pitchFamily="49" charset="0"/>
              </a:rPr>
              <a:t>    WHERE </a:t>
            </a:r>
            <a:r>
              <a:rPr lang="fr-BE" b="1" dirty="0" err="1">
                <a:latin typeface="Courier New" panose="02070309020205020404" pitchFamily="49" charset="0"/>
                <a:cs typeface="Courier New" panose="02070309020205020404" pitchFamily="49" charset="0"/>
              </a:rPr>
              <a:t>Empno</a:t>
            </a:r>
            <a:r>
              <a:rPr lang="fr-BE" b="1" dirty="0">
                <a:latin typeface="Courier New" panose="02070309020205020404" pitchFamily="49" charset="0"/>
                <a:cs typeface="Courier New" panose="02070309020205020404" pitchFamily="49" charset="0"/>
              </a:rPr>
              <a:t> = 7369;</a:t>
            </a:r>
          </a:p>
          <a:p>
            <a:pPr marL="0" indent="0">
              <a:buNone/>
            </a:pPr>
            <a:r>
              <a:rPr lang="fr-BE" b="1" dirty="0">
                <a:latin typeface="Courier New" panose="02070309020205020404" pitchFamily="49" charset="0"/>
                <a:cs typeface="Courier New" panose="02070309020205020404" pitchFamily="49" charset="0"/>
              </a:rPr>
              <a:t>  -- …</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VSal</a:t>
            </a:r>
            <a:r>
              <a:rPr lang="fr-BE" b="1" dirty="0">
                <a:latin typeface="Courier New" panose="02070309020205020404" pitchFamily="49" charset="0"/>
                <a:cs typeface="Courier New" panose="02070309020205020404" pitchFamily="49" charset="0"/>
              </a:rPr>
              <a:t> := 1000;</a:t>
            </a:r>
          </a:p>
          <a:p>
            <a:pPr marL="0" indent="0">
              <a:buNone/>
            </a:pPr>
            <a:r>
              <a:rPr lang="fr-BE" b="1" dirty="0">
                <a:latin typeface="Courier New" panose="02070309020205020404" pitchFamily="49" charset="0"/>
                <a:cs typeface="Courier New" panose="02070309020205020404" pitchFamily="49" charset="0"/>
              </a:rPr>
              <a:t>  UPDATE </a:t>
            </a:r>
            <a:r>
              <a:rPr lang="fr-BE" b="1" dirty="0" err="1">
                <a:latin typeface="Courier New" panose="02070309020205020404" pitchFamily="49" charset="0"/>
                <a:cs typeface="Courier New" panose="02070309020205020404" pitchFamily="49" charset="0"/>
              </a:rPr>
              <a:t>Emp</a:t>
            </a:r>
            <a:r>
              <a:rPr lang="fr-BE" b="1" dirty="0">
                <a:latin typeface="Courier New" panose="02070309020205020404" pitchFamily="49" charset="0"/>
                <a:cs typeface="Courier New" panose="02070309020205020404" pitchFamily="49" charset="0"/>
              </a:rPr>
              <a:t> SET sal = </a:t>
            </a:r>
            <a:r>
              <a:rPr lang="fr-BE" b="1" dirty="0" err="1">
                <a:latin typeface="Courier New" panose="02070309020205020404" pitchFamily="49" charset="0"/>
                <a:cs typeface="Courier New" panose="02070309020205020404" pitchFamily="49" charset="0"/>
              </a:rPr>
              <a:t>VSal</a:t>
            </a:r>
            <a:r>
              <a:rPr lang="fr-BE" b="1" dirty="0">
                <a:latin typeface="Courier New" panose="02070309020205020404" pitchFamily="49" charset="0"/>
                <a:cs typeface="Courier New" panose="02070309020205020404" pitchFamily="49" charset="0"/>
              </a:rPr>
              <a:t> WHERE </a:t>
            </a:r>
            <a:r>
              <a:rPr lang="fr-BE" b="1" dirty="0" err="1">
                <a:latin typeface="Courier New" panose="02070309020205020404" pitchFamily="49" charset="0"/>
                <a:cs typeface="Courier New" panose="02070309020205020404" pitchFamily="49" charset="0"/>
              </a:rPr>
              <a:t>rowid</a:t>
            </a:r>
            <a:r>
              <a:rPr lang="fr-BE" b="1" dirty="0">
                <a:latin typeface="Courier New" panose="02070309020205020404" pitchFamily="49" charset="0"/>
                <a:cs typeface="Courier New" panose="02070309020205020404" pitchFamily="49" charset="0"/>
              </a:rPr>
              <a:t> = </a:t>
            </a:r>
            <a:r>
              <a:rPr lang="fr-BE" b="1" dirty="0" err="1">
                <a:latin typeface="Courier New" panose="02070309020205020404" pitchFamily="49" charset="0"/>
                <a:cs typeface="Courier New" panose="02070309020205020404" pitchFamily="49" charset="0"/>
              </a:rPr>
              <a:t>VRowid</a:t>
            </a:r>
            <a:r>
              <a:rPr lang="fr-BE" b="1" dirty="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  - …</a:t>
            </a:r>
          </a:p>
          <a:p>
            <a:pPr marL="0" indent="0">
              <a:buNone/>
            </a:pPr>
            <a:r>
              <a:rPr lang="fr-BE" b="1" dirty="0">
                <a:latin typeface="Courier New" panose="02070309020205020404" pitchFamily="49" charset="0"/>
                <a:cs typeface="Courier New" panose="02070309020205020404" pitchFamily="49" charset="0"/>
              </a:rPr>
              <a:t>END;</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81</a:t>
            </a:fld>
            <a:endParaRPr lang="fr-BE"/>
          </a:p>
        </p:txBody>
      </p:sp>
    </p:spTree>
    <p:extLst>
      <p:ext uri="{BB962C8B-B14F-4D97-AF65-F5344CB8AC3E}">
        <p14:creationId xmlns:p14="http://schemas.microsoft.com/office/powerpoint/2010/main" val="40212860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err="1"/>
              <a:t>sequence</a:t>
            </a:r>
            <a:r>
              <a:rPr lang="fr-BE" dirty="0"/>
              <a:t> SEQCOURS créé(e).</a:t>
            </a:r>
          </a:p>
          <a:p>
            <a:r>
              <a:rPr lang="fr-BE" dirty="0"/>
              <a:t>table COURS créé(e).</a:t>
            </a:r>
          </a:p>
          <a:p>
            <a:r>
              <a:rPr lang="fr-BE" dirty="0"/>
              <a:t>bloc anonyme terminé</a:t>
            </a:r>
          </a:p>
          <a:p>
            <a:r>
              <a:rPr lang="fr-BE" dirty="0" err="1"/>
              <a:t>VNr</a:t>
            </a:r>
            <a:r>
              <a:rPr lang="fr-BE" dirty="0"/>
              <a:t> = 1</a:t>
            </a:r>
          </a:p>
          <a:p>
            <a:r>
              <a:rPr lang="fr-BE" dirty="0" err="1"/>
              <a:t>VNr</a:t>
            </a:r>
            <a:r>
              <a:rPr lang="fr-BE" dirty="0"/>
              <a:t> = 2</a:t>
            </a:r>
          </a:p>
          <a:p>
            <a:r>
              <a:rPr lang="fr-BE" dirty="0" err="1"/>
              <a:t>VNr</a:t>
            </a:r>
            <a:r>
              <a:rPr lang="fr-BE" dirty="0"/>
              <a:t> = 2</a:t>
            </a:r>
          </a:p>
          <a:p>
            <a:endParaRPr lang="fr-BE" dirty="0"/>
          </a:p>
          <a:p>
            <a:r>
              <a:rPr lang="fr-BE" dirty="0"/>
              <a:t>Ne pas oublier le SET SERVEROUTPUT</a:t>
            </a:r>
            <a:r>
              <a:rPr lang="fr-BE" baseline="0" dirty="0"/>
              <a:t> ON !</a:t>
            </a:r>
          </a:p>
          <a:p>
            <a:endParaRPr lang="fr-BE" baseline="0" dirty="0"/>
          </a:p>
          <a:p>
            <a:r>
              <a:rPr lang="fr-BE" baseline="0" dirty="0"/>
              <a:t>Pour supprimer toute trace : </a:t>
            </a:r>
          </a:p>
          <a:p>
            <a:endParaRPr lang="fr-BE" dirty="0"/>
          </a:p>
          <a:p>
            <a:r>
              <a:rPr lang="fr-BE" dirty="0"/>
              <a:t>DROP TABLE Cours;</a:t>
            </a:r>
          </a:p>
          <a:p>
            <a:r>
              <a:rPr lang="fr-BE" dirty="0"/>
              <a:t>DROP SEQUENCE </a:t>
            </a:r>
            <a:r>
              <a:rPr lang="fr-BE" dirty="0" err="1"/>
              <a:t>seqCours</a:t>
            </a:r>
            <a:r>
              <a:rPr lang="fr-BE" dirty="0"/>
              <a:t>;</a:t>
            </a:r>
          </a:p>
          <a:p>
            <a:endParaRPr lang="fr-BE" dirty="0"/>
          </a:p>
          <a:p>
            <a:endParaRPr lang="fr-BE" dirty="0"/>
          </a:p>
          <a:p>
            <a:pPr marL="0" indent="0">
              <a:buNone/>
            </a:pPr>
            <a:r>
              <a:rPr lang="fr-BE" b="1" dirty="0">
                <a:latin typeface="Courier New" panose="02070309020205020404" pitchFamily="49" charset="0"/>
                <a:cs typeface="Courier New" panose="02070309020205020404" pitchFamily="49" charset="0"/>
              </a:rPr>
              <a:t>CREATE SEQUENCE </a:t>
            </a:r>
            <a:r>
              <a:rPr lang="fr-BE" b="1" dirty="0" err="1">
                <a:latin typeface="Courier New" panose="02070309020205020404" pitchFamily="49" charset="0"/>
                <a:cs typeface="Courier New" panose="02070309020205020404" pitchFamily="49" charset="0"/>
              </a:rPr>
              <a:t>seqCours</a:t>
            </a:r>
            <a:r>
              <a:rPr lang="fr-BE" b="1" dirty="0">
                <a:latin typeface="Courier New" panose="02070309020205020404" pitchFamily="49" charset="0"/>
                <a:cs typeface="Courier New" panose="02070309020205020404" pitchFamily="49" charset="0"/>
              </a:rPr>
              <a:t> START WITH 1;</a:t>
            </a:r>
          </a:p>
          <a:p>
            <a:pPr marL="0" indent="0">
              <a:buNone/>
            </a:pPr>
            <a:r>
              <a:rPr lang="fr-BE" b="1" dirty="0">
                <a:latin typeface="Courier New" panose="02070309020205020404" pitchFamily="49" charset="0"/>
                <a:cs typeface="Courier New" panose="02070309020205020404" pitchFamily="49" charset="0"/>
              </a:rPr>
              <a:t>CREATE TABLE Cours (Nr NUMBER, Nom VARCHAR2(20));</a:t>
            </a:r>
          </a:p>
          <a:p>
            <a:pPr marL="0" indent="0">
              <a:buNone/>
            </a:pPr>
            <a:endParaRPr lang="fr-BE" b="1" dirty="0">
              <a:latin typeface="Courier New" panose="02070309020205020404" pitchFamily="49" charset="0"/>
              <a:cs typeface="Courier New" panose="02070309020205020404" pitchFamily="49" charset="0"/>
            </a:endParaRPr>
          </a:p>
          <a:p>
            <a:pPr marL="0" indent="0">
              <a:buNone/>
            </a:pPr>
            <a:r>
              <a:rPr lang="fr-BE" b="1" dirty="0">
                <a:latin typeface="Courier New" panose="02070309020205020404" pitchFamily="49" charset="0"/>
                <a:cs typeface="Courier New" panose="02070309020205020404" pitchFamily="49" charset="0"/>
              </a:rPr>
              <a:t>DECLARE</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VNr</a:t>
            </a: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Cours.Nr%TYPE</a:t>
            </a:r>
            <a:r>
              <a:rPr lang="fr-BE" b="1" dirty="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BEGIN</a:t>
            </a:r>
          </a:p>
          <a:p>
            <a:pPr marL="0" indent="0">
              <a:buNone/>
            </a:pPr>
            <a:r>
              <a:rPr lang="fr-BE" b="1" dirty="0">
                <a:latin typeface="Courier New" panose="02070309020205020404" pitchFamily="49" charset="0"/>
                <a:cs typeface="Courier New" panose="02070309020205020404" pitchFamily="49" charset="0"/>
              </a:rPr>
              <a:t>  INSERT INTO Cours VALUES(</a:t>
            </a:r>
            <a:r>
              <a:rPr lang="fr-BE" b="1" dirty="0" err="1">
                <a:latin typeface="Courier New" panose="02070309020205020404" pitchFamily="49" charset="0"/>
                <a:cs typeface="Courier New" panose="02070309020205020404" pitchFamily="49" charset="0"/>
              </a:rPr>
              <a:t>SeqCours.NEXTVAL</a:t>
            </a:r>
            <a:r>
              <a:rPr lang="fr-BE" b="1" dirty="0">
                <a:latin typeface="Courier New" panose="02070309020205020404" pitchFamily="49" charset="0"/>
                <a:cs typeface="Courier New" panose="02070309020205020404" pitchFamily="49" charset="0"/>
              </a:rPr>
              <a:t>, 'SGBD');</a:t>
            </a:r>
          </a:p>
          <a:p>
            <a:pPr marL="0" indent="0">
              <a:buNone/>
            </a:pPr>
            <a:r>
              <a:rPr lang="fr-BE" b="1" dirty="0">
                <a:latin typeface="Courier New" panose="02070309020205020404" pitchFamily="49" charset="0"/>
                <a:cs typeface="Courier New" panose="02070309020205020404" pitchFamily="49" charset="0"/>
              </a:rPr>
              <a:t>  SELECT Nr INTO </a:t>
            </a:r>
            <a:r>
              <a:rPr lang="fr-BE" b="1" dirty="0" err="1">
                <a:latin typeface="Courier New" panose="02070309020205020404" pitchFamily="49" charset="0"/>
                <a:cs typeface="Courier New" panose="02070309020205020404" pitchFamily="49" charset="0"/>
              </a:rPr>
              <a:t>VNr</a:t>
            </a:r>
            <a:r>
              <a:rPr lang="fr-BE" b="1" dirty="0">
                <a:latin typeface="Courier New" panose="02070309020205020404" pitchFamily="49" charset="0"/>
                <a:cs typeface="Courier New" panose="02070309020205020404" pitchFamily="49" charset="0"/>
              </a:rPr>
              <a:t> FROM Cours WHERE RTRIM(Nom) = 'SGBD';</a:t>
            </a:r>
          </a:p>
          <a:p>
            <a:pPr marL="0" indent="0">
              <a:buNone/>
            </a:pPr>
            <a:r>
              <a:rPr lang="fr-BE" b="1" dirty="0">
                <a:latin typeface="Courier New" panose="02070309020205020404" pitchFamily="49" charset="0"/>
                <a:cs typeface="Courier New" panose="02070309020205020404" pitchFamily="49" charset="0"/>
              </a:rPr>
              <a:t>  DBMS_OUTPUT.PUT_LINE('</a:t>
            </a:r>
            <a:r>
              <a:rPr lang="fr-BE" b="1" dirty="0" err="1">
                <a:latin typeface="Courier New" panose="02070309020205020404" pitchFamily="49" charset="0"/>
                <a:cs typeface="Courier New" panose="02070309020205020404" pitchFamily="49" charset="0"/>
              </a:rPr>
              <a:t>VNr</a:t>
            </a:r>
            <a:r>
              <a:rPr lang="fr-BE" b="1" dirty="0">
                <a:latin typeface="Courier New" panose="02070309020205020404" pitchFamily="49" charset="0"/>
                <a:cs typeface="Courier New" panose="02070309020205020404" pitchFamily="49" charset="0"/>
              </a:rPr>
              <a:t> = ' || </a:t>
            </a:r>
            <a:r>
              <a:rPr lang="fr-BE" b="1" dirty="0" err="1">
                <a:latin typeface="Courier New" panose="02070309020205020404" pitchFamily="49" charset="0"/>
                <a:cs typeface="Courier New" panose="02070309020205020404" pitchFamily="49" charset="0"/>
              </a:rPr>
              <a:t>VNr</a:t>
            </a:r>
            <a:r>
              <a:rPr lang="fr-BE" b="1" dirty="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  INSERT INTO Cours VALUES (</a:t>
            </a:r>
            <a:r>
              <a:rPr lang="fr-BE" b="1" dirty="0" err="1">
                <a:latin typeface="Courier New" panose="02070309020205020404" pitchFamily="49" charset="0"/>
                <a:cs typeface="Courier New" panose="02070309020205020404" pitchFamily="49" charset="0"/>
              </a:rPr>
              <a:t>SeqCours.NEXTVAL</a:t>
            </a:r>
            <a:r>
              <a:rPr lang="fr-BE" b="1" dirty="0">
                <a:latin typeface="Courier New" panose="02070309020205020404" pitchFamily="49" charset="0"/>
                <a:cs typeface="Courier New" panose="02070309020205020404" pitchFamily="49" charset="0"/>
              </a:rPr>
              <a:t>, 'C#');</a:t>
            </a:r>
          </a:p>
          <a:p>
            <a:pPr marL="0" indent="0">
              <a:buNone/>
            </a:pPr>
            <a:r>
              <a:rPr lang="fr-BE" b="1" dirty="0">
                <a:latin typeface="Courier New" panose="02070309020205020404" pitchFamily="49" charset="0"/>
                <a:cs typeface="Courier New" panose="02070309020205020404" pitchFamily="49" charset="0"/>
              </a:rPr>
              <a:t>  SELECT Nr INTO </a:t>
            </a:r>
            <a:r>
              <a:rPr lang="fr-BE" b="1" dirty="0" err="1">
                <a:latin typeface="Courier New" panose="02070309020205020404" pitchFamily="49" charset="0"/>
                <a:cs typeface="Courier New" panose="02070309020205020404" pitchFamily="49" charset="0"/>
              </a:rPr>
              <a:t>VNr</a:t>
            </a:r>
            <a:r>
              <a:rPr lang="fr-BE" b="1" dirty="0">
                <a:latin typeface="Courier New" panose="02070309020205020404" pitchFamily="49" charset="0"/>
                <a:cs typeface="Courier New" panose="02070309020205020404" pitchFamily="49" charset="0"/>
              </a:rPr>
              <a:t> FROM Cours WHERE RTRIM(Nom) = 'C#';</a:t>
            </a:r>
          </a:p>
          <a:p>
            <a:pPr marL="0" indent="0">
              <a:buNone/>
            </a:pPr>
            <a:r>
              <a:rPr lang="fr-BE" b="1" dirty="0">
                <a:latin typeface="Courier New" panose="02070309020205020404" pitchFamily="49" charset="0"/>
                <a:cs typeface="Courier New" panose="02070309020205020404" pitchFamily="49" charset="0"/>
              </a:rPr>
              <a:t>  DBMS_OUTPUT.PUT_LINE('</a:t>
            </a:r>
            <a:r>
              <a:rPr lang="fr-BE" b="1" dirty="0" err="1">
                <a:latin typeface="Courier New" panose="02070309020205020404" pitchFamily="49" charset="0"/>
                <a:cs typeface="Courier New" panose="02070309020205020404" pitchFamily="49" charset="0"/>
              </a:rPr>
              <a:t>VNr</a:t>
            </a:r>
            <a:r>
              <a:rPr lang="fr-BE" b="1" dirty="0">
                <a:latin typeface="Courier New" panose="02070309020205020404" pitchFamily="49" charset="0"/>
                <a:cs typeface="Courier New" panose="02070309020205020404" pitchFamily="49" charset="0"/>
              </a:rPr>
              <a:t> = ' || </a:t>
            </a:r>
            <a:r>
              <a:rPr lang="fr-BE" b="1" dirty="0" err="1">
                <a:latin typeface="Courier New" panose="02070309020205020404" pitchFamily="49" charset="0"/>
                <a:cs typeface="Courier New" panose="02070309020205020404" pitchFamily="49" charset="0"/>
              </a:rPr>
              <a:t>VNr</a:t>
            </a:r>
            <a:r>
              <a:rPr lang="fr-BE" b="1" dirty="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  SELECT </a:t>
            </a:r>
            <a:r>
              <a:rPr lang="fr-BE" b="1" dirty="0" err="1">
                <a:latin typeface="Courier New" panose="02070309020205020404" pitchFamily="49" charset="0"/>
                <a:cs typeface="Courier New" panose="02070309020205020404" pitchFamily="49" charset="0"/>
              </a:rPr>
              <a:t>SeqCours.CURRVAL</a:t>
            </a:r>
            <a:r>
              <a:rPr lang="fr-BE" b="1" dirty="0">
                <a:latin typeface="Courier New" panose="02070309020205020404" pitchFamily="49" charset="0"/>
                <a:cs typeface="Courier New" panose="02070309020205020404" pitchFamily="49" charset="0"/>
              </a:rPr>
              <a:t> INTO </a:t>
            </a:r>
            <a:r>
              <a:rPr lang="fr-BE" b="1" dirty="0" err="1">
                <a:latin typeface="Courier New" panose="02070309020205020404" pitchFamily="49" charset="0"/>
                <a:cs typeface="Courier New" panose="02070309020205020404" pitchFamily="49" charset="0"/>
              </a:rPr>
              <a:t>VNr</a:t>
            </a:r>
            <a:r>
              <a:rPr lang="fr-BE" b="1" dirty="0">
                <a:latin typeface="Courier New" panose="02070309020205020404" pitchFamily="49" charset="0"/>
                <a:cs typeface="Courier New" panose="02070309020205020404" pitchFamily="49" charset="0"/>
              </a:rPr>
              <a:t> FROM DUAL;</a:t>
            </a:r>
          </a:p>
          <a:p>
            <a:pPr marL="0" indent="0">
              <a:buNone/>
            </a:pPr>
            <a:r>
              <a:rPr lang="fr-BE" b="1" dirty="0">
                <a:latin typeface="Courier New" panose="02070309020205020404" pitchFamily="49" charset="0"/>
                <a:cs typeface="Courier New" panose="02070309020205020404" pitchFamily="49" charset="0"/>
              </a:rPr>
              <a:t>  DBMS_OUTPUT.PUT_LINE('</a:t>
            </a:r>
            <a:r>
              <a:rPr lang="fr-BE" b="1" dirty="0" err="1">
                <a:latin typeface="Courier New" panose="02070309020205020404" pitchFamily="49" charset="0"/>
                <a:cs typeface="Courier New" panose="02070309020205020404" pitchFamily="49" charset="0"/>
              </a:rPr>
              <a:t>VNr</a:t>
            </a:r>
            <a:r>
              <a:rPr lang="fr-BE" b="1" dirty="0">
                <a:latin typeface="Courier New" panose="02070309020205020404" pitchFamily="49" charset="0"/>
                <a:cs typeface="Courier New" panose="02070309020205020404" pitchFamily="49" charset="0"/>
              </a:rPr>
              <a:t> =' || </a:t>
            </a:r>
            <a:r>
              <a:rPr lang="fr-BE" b="1" dirty="0" err="1">
                <a:latin typeface="Courier New" panose="02070309020205020404" pitchFamily="49" charset="0"/>
                <a:cs typeface="Courier New" panose="02070309020205020404" pitchFamily="49" charset="0"/>
              </a:rPr>
              <a:t>VNr</a:t>
            </a:r>
            <a:r>
              <a:rPr lang="fr-BE" b="1" dirty="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  -- …</a:t>
            </a:r>
          </a:p>
          <a:p>
            <a:pPr marL="0" indent="0">
              <a:buNone/>
            </a:pPr>
            <a:r>
              <a:rPr lang="fr-BE" b="1" dirty="0">
                <a:latin typeface="Courier New" panose="02070309020205020404" pitchFamily="49" charset="0"/>
                <a:cs typeface="Courier New" panose="02070309020205020404" pitchFamily="49" charset="0"/>
              </a:rPr>
              <a:t>END;</a:t>
            </a:r>
          </a:p>
          <a:p>
            <a:endParaRPr lang="fr-BE" dirty="0"/>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82</a:t>
            </a:fld>
            <a:endParaRPr lang="fr-BE"/>
          </a:p>
        </p:txBody>
      </p:sp>
    </p:spTree>
    <p:extLst>
      <p:ext uri="{BB962C8B-B14F-4D97-AF65-F5344CB8AC3E}">
        <p14:creationId xmlns:p14="http://schemas.microsoft.com/office/powerpoint/2010/main" val="14820656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bloc anonyme terminé</a:t>
            </a:r>
          </a:p>
          <a:p>
            <a:r>
              <a:rPr lang="fr-BE" dirty="0" err="1"/>
              <a:t>Nbre</a:t>
            </a:r>
            <a:r>
              <a:rPr lang="fr-BE" dirty="0"/>
              <a:t> </a:t>
            </a:r>
            <a:r>
              <a:rPr lang="fr-BE" dirty="0" err="1"/>
              <a:t>Employes</a:t>
            </a:r>
            <a:r>
              <a:rPr lang="fr-BE" dirty="0"/>
              <a:t> : 2</a:t>
            </a:r>
          </a:p>
          <a:p>
            <a:r>
              <a:rPr lang="fr-BE" dirty="0"/>
              <a:t>ROWNUM 1 : ALLEN</a:t>
            </a:r>
          </a:p>
          <a:p>
            <a:r>
              <a:rPr lang="fr-BE" dirty="0"/>
              <a:t>ROWNUM 2 : SMITH</a:t>
            </a:r>
          </a:p>
          <a:p>
            <a:endParaRPr lang="fr-BE" dirty="0"/>
          </a:p>
          <a:p>
            <a:endParaRPr lang="fr-BE" dirty="0"/>
          </a:p>
          <a:p>
            <a:pPr marL="0" indent="0">
              <a:spcBef>
                <a:spcPts val="0"/>
              </a:spcBef>
              <a:buNone/>
            </a:pPr>
            <a:r>
              <a:rPr lang="fr-BE" sz="1200" b="1" dirty="0">
                <a:latin typeface="Courier New" panose="02070309020205020404" pitchFamily="49" charset="0"/>
                <a:cs typeface="Courier New" panose="02070309020205020404" pitchFamily="49" charset="0"/>
              </a:rPr>
              <a:t>DECLARE</a:t>
            </a:r>
          </a:p>
          <a:p>
            <a:pPr marL="0" indent="0">
              <a:spcBef>
                <a:spcPts val="0"/>
              </a:spcBef>
              <a:buNone/>
            </a:pPr>
            <a:r>
              <a:rPr lang="fr-BE" sz="1200" b="1" dirty="0">
                <a:latin typeface="Courier New" panose="02070309020205020404" pitchFamily="49" charset="0"/>
                <a:cs typeface="Courier New" panose="02070309020205020404" pitchFamily="49" charset="0"/>
              </a:rPr>
              <a:t>  TYPE </a:t>
            </a:r>
            <a:r>
              <a:rPr lang="fr-BE" sz="1200" b="1" dirty="0" err="1">
                <a:latin typeface="Courier New" panose="02070309020205020404" pitchFamily="49" charset="0"/>
                <a:cs typeface="Courier New" panose="02070309020205020404" pitchFamily="49" charset="0"/>
              </a:rPr>
              <a:t>TableEmployes</a:t>
            </a:r>
            <a:r>
              <a:rPr lang="fr-BE" sz="1200" b="1" dirty="0">
                <a:latin typeface="Courier New" panose="02070309020205020404" pitchFamily="49" charset="0"/>
                <a:cs typeface="Courier New" panose="02070309020205020404" pitchFamily="49" charset="0"/>
              </a:rPr>
              <a:t> IS TABLE OF </a:t>
            </a:r>
            <a:r>
              <a:rPr lang="fr-BE" sz="1200" b="1" dirty="0" err="1">
                <a:latin typeface="Courier New" panose="02070309020205020404" pitchFamily="49" charset="0"/>
                <a:cs typeface="Courier New" panose="02070309020205020404" pitchFamily="49" charset="0"/>
              </a:rPr>
              <a:t>Emp%ROWTYPE</a:t>
            </a:r>
            <a:r>
              <a:rPr lang="fr-BE" sz="1200" b="1" dirty="0">
                <a:latin typeface="Courier New" panose="02070309020205020404" pitchFamily="49" charset="0"/>
                <a:cs typeface="Courier New" panose="02070309020205020404" pitchFamily="49" charset="0"/>
              </a:rPr>
              <a:t>;</a:t>
            </a:r>
          </a:p>
          <a:p>
            <a:pPr marL="0" indent="0">
              <a:spcBef>
                <a:spcPts val="0"/>
              </a:spcBef>
              <a:buNone/>
            </a:pPr>
            <a:r>
              <a:rPr lang="fr-BE" sz="1200" b="1" dirty="0">
                <a:latin typeface="Courier New" panose="02070309020205020404" pitchFamily="49" charset="0"/>
                <a:cs typeface="Courier New" panose="02070309020205020404" pitchFamily="49" charset="0"/>
              </a:rPr>
              <a:t>  </a:t>
            </a:r>
            <a:r>
              <a:rPr lang="fr-BE" sz="1200" b="1" dirty="0" err="1">
                <a:latin typeface="Courier New" panose="02070309020205020404" pitchFamily="49" charset="0"/>
                <a:cs typeface="Courier New" panose="02070309020205020404" pitchFamily="49" charset="0"/>
              </a:rPr>
              <a:t>LesEmployes</a:t>
            </a:r>
            <a:r>
              <a:rPr lang="fr-BE" sz="1200" b="1" dirty="0">
                <a:latin typeface="Courier New" panose="02070309020205020404" pitchFamily="49" charset="0"/>
                <a:cs typeface="Courier New" panose="02070309020205020404" pitchFamily="49" charset="0"/>
              </a:rPr>
              <a:t> </a:t>
            </a:r>
            <a:r>
              <a:rPr lang="fr-BE" sz="1200" b="1" dirty="0" err="1">
                <a:latin typeface="Courier New" panose="02070309020205020404" pitchFamily="49" charset="0"/>
                <a:cs typeface="Courier New" panose="02070309020205020404" pitchFamily="49" charset="0"/>
              </a:rPr>
              <a:t>TableEmployes</a:t>
            </a:r>
            <a:r>
              <a:rPr lang="fr-BE" sz="1200" b="1" dirty="0">
                <a:latin typeface="Courier New" panose="02070309020205020404" pitchFamily="49" charset="0"/>
                <a:cs typeface="Courier New" panose="02070309020205020404" pitchFamily="49" charset="0"/>
              </a:rPr>
              <a:t>;</a:t>
            </a:r>
          </a:p>
          <a:p>
            <a:pPr marL="0" indent="0">
              <a:spcBef>
                <a:spcPts val="0"/>
              </a:spcBef>
              <a:buNone/>
            </a:pPr>
            <a:r>
              <a:rPr lang="fr-BE" sz="1200" b="1" dirty="0">
                <a:latin typeface="Courier New" panose="02070309020205020404" pitchFamily="49" charset="0"/>
                <a:cs typeface="Courier New" panose="02070309020205020404" pitchFamily="49" charset="0"/>
              </a:rPr>
              <a:t>BEGIN</a:t>
            </a:r>
          </a:p>
          <a:p>
            <a:pPr marL="0" indent="0">
              <a:spcBef>
                <a:spcPts val="0"/>
              </a:spcBef>
              <a:buNone/>
            </a:pPr>
            <a:r>
              <a:rPr lang="fr-BE" sz="1200" b="1" dirty="0">
                <a:latin typeface="Courier New" panose="02070309020205020404" pitchFamily="49" charset="0"/>
                <a:cs typeface="Courier New" panose="02070309020205020404" pitchFamily="49" charset="0"/>
              </a:rPr>
              <a:t>  SELECT * BULK COLLECT INTO </a:t>
            </a:r>
            <a:r>
              <a:rPr lang="fr-BE" sz="1200" b="1" dirty="0" err="1">
                <a:latin typeface="Courier New" panose="02070309020205020404" pitchFamily="49" charset="0"/>
                <a:cs typeface="Courier New" panose="02070309020205020404" pitchFamily="49" charset="0"/>
              </a:rPr>
              <a:t>LesEmployes</a:t>
            </a:r>
            <a:r>
              <a:rPr lang="fr-BE" sz="1200" b="1" dirty="0">
                <a:latin typeface="Courier New" panose="02070309020205020404" pitchFamily="49" charset="0"/>
                <a:cs typeface="Courier New" panose="02070309020205020404" pitchFamily="49" charset="0"/>
              </a:rPr>
              <a:t> </a:t>
            </a:r>
          </a:p>
          <a:p>
            <a:pPr marL="0" indent="0">
              <a:spcBef>
                <a:spcPts val="0"/>
              </a:spcBef>
              <a:buNone/>
            </a:pPr>
            <a:r>
              <a:rPr lang="fr-BE" sz="1200" b="1" dirty="0">
                <a:latin typeface="Courier New" panose="02070309020205020404" pitchFamily="49" charset="0"/>
                <a:cs typeface="Courier New" panose="02070309020205020404" pitchFamily="49" charset="0"/>
              </a:rPr>
              <a:t>    FROM </a:t>
            </a:r>
            <a:r>
              <a:rPr lang="fr-BE" sz="1200" b="1" dirty="0" err="1">
                <a:latin typeface="Courier New" panose="02070309020205020404" pitchFamily="49" charset="0"/>
                <a:cs typeface="Courier New" panose="02070309020205020404" pitchFamily="49" charset="0"/>
              </a:rPr>
              <a:t>Emp</a:t>
            </a:r>
            <a:endParaRPr lang="fr-BE" sz="1200" b="1" dirty="0">
              <a:latin typeface="Courier New" panose="02070309020205020404" pitchFamily="49" charset="0"/>
              <a:cs typeface="Courier New" panose="02070309020205020404" pitchFamily="49" charset="0"/>
            </a:endParaRPr>
          </a:p>
          <a:p>
            <a:pPr marL="0" indent="0">
              <a:spcBef>
                <a:spcPts val="0"/>
              </a:spcBef>
              <a:buNone/>
            </a:pPr>
            <a:r>
              <a:rPr lang="fr-BE" sz="1200" b="1" dirty="0">
                <a:latin typeface="Courier New" panose="02070309020205020404" pitchFamily="49" charset="0"/>
                <a:cs typeface="Courier New" panose="02070309020205020404" pitchFamily="49" charset="0"/>
              </a:rPr>
              <a:t>    WHERE ROWNUM &lt; 3 ORDER BY </a:t>
            </a:r>
            <a:r>
              <a:rPr lang="fr-BE" sz="1200" b="1" dirty="0" err="1">
                <a:latin typeface="Courier New" panose="02070309020205020404" pitchFamily="49" charset="0"/>
                <a:cs typeface="Courier New" panose="02070309020205020404" pitchFamily="49" charset="0"/>
              </a:rPr>
              <a:t>Ename</a:t>
            </a:r>
            <a:r>
              <a:rPr lang="fr-BE" sz="1200" b="1" dirty="0">
                <a:latin typeface="Courier New" panose="02070309020205020404" pitchFamily="49" charset="0"/>
                <a:cs typeface="Courier New" panose="02070309020205020404" pitchFamily="49" charset="0"/>
              </a:rPr>
              <a:t>;</a:t>
            </a:r>
          </a:p>
          <a:p>
            <a:pPr marL="0" indent="0">
              <a:spcBef>
                <a:spcPts val="0"/>
              </a:spcBef>
              <a:buNone/>
            </a:pPr>
            <a:r>
              <a:rPr lang="fr-BE" sz="1200" b="1" dirty="0">
                <a:latin typeface="Courier New" panose="02070309020205020404" pitchFamily="49" charset="0"/>
                <a:cs typeface="Courier New" panose="02070309020205020404" pitchFamily="49" charset="0"/>
              </a:rPr>
              <a:t>  DBMS_OUTPUT.PUT_LINE ('</a:t>
            </a:r>
            <a:r>
              <a:rPr lang="fr-BE" sz="1200" b="1" dirty="0" err="1">
                <a:latin typeface="Courier New" panose="02070309020205020404" pitchFamily="49" charset="0"/>
                <a:cs typeface="Courier New" panose="02070309020205020404" pitchFamily="49" charset="0"/>
              </a:rPr>
              <a:t>Nbre</a:t>
            </a:r>
            <a:r>
              <a:rPr lang="fr-BE" sz="1200" b="1" dirty="0">
                <a:latin typeface="Courier New" panose="02070309020205020404" pitchFamily="49" charset="0"/>
                <a:cs typeface="Courier New" panose="02070309020205020404" pitchFamily="49" charset="0"/>
              </a:rPr>
              <a:t> </a:t>
            </a:r>
            <a:r>
              <a:rPr lang="fr-BE" sz="1200" b="1" dirty="0" err="1">
                <a:latin typeface="Courier New" panose="02070309020205020404" pitchFamily="49" charset="0"/>
                <a:cs typeface="Courier New" panose="02070309020205020404" pitchFamily="49" charset="0"/>
              </a:rPr>
              <a:t>Employes</a:t>
            </a:r>
            <a:r>
              <a:rPr lang="fr-BE" sz="1200" b="1" dirty="0">
                <a:latin typeface="Courier New" panose="02070309020205020404" pitchFamily="49" charset="0"/>
                <a:cs typeface="Courier New" panose="02070309020205020404" pitchFamily="49" charset="0"/>
              </a:rPr>
              <a:t> : ' || </a:t>
            </a:r>
            <a:r>
              <a:rPr lang="fr-BE" sz="1200" b="1" dirty="0" err="1">
                <a:latin typeface="Courier New" panose="02070309020205020404" pitchFamily="49" charset="0"/>
                <a:cs typeface="Courier New" panose="02070309020205020404" pitchFamily="49" charset="0"/>
              </a:rPr>
              <a:t>LesEmployes.COUNT</a:t>
            </a:r>
            <a:r>
              <a:rPr lang="fr-BE" sz="1200" b="1" dirty="0">
                <a:latin typeface="Courier New" panose="02070309020205020404" pitchFamily="49" charset="0"/>
                <a:cs typeface="Courier New" panose="02070309020205020404" pitchFamily="49" charset="0"/>
              </a:rPr>
              <a:t>);</a:t>
            </a:r>
          </a:p>
          <a:p>
            <a:pPr marL="0" indent="0">
              <a:spcBef>
                <a:spcPts val="0"/>
              </a:spcBef>
              <a:buNone/>
            </a:pPr>
            <a:r>
              <a:rPr lang="fr-BE" sz="1200" b="1" dirty="0">
                <a:latin typeface="Courier New" panose="02070309020205020404" pitchFamily="49" charset="0"/>
                <a:cs typeface="Courier New" panose="02070309020205020404" pitchFamily="49" charset="0"/>
              </a:rPr>
              <a:t>  DBMS_OUTPUT.PUT_LINE ('ROWNUM 1 : ' || </a:t>
            </a:r>
            <a:r>
              <a:rPr lang="fr-BE" sz="1200" b="1" dirty="0" err="1">
                <a:latin typeface="Courier New" panose="02070309020205020404" pitchFamily="49" charset="0"/>
                <a:cs typeface="Courier New" panose="02070309020205020404" pitchFamily="49" charset="0"/>
              </a:rPr>
              <a:t>LesEmployes</a:t>
            </a:r>
            <a:r>
              <a:rPr lang="fr-BE" sz="1200" b="1" dirty="0">
                <a:latin typeface="Courier New" panose="02070309020205020404" pitchFamily="49" charset="0"/>
                <a:cs typeface="Courier New" panose="02070309020205020404" pitchFamily="49" charset="0"/>
              </a:rPr>
              <a:t>(1).</a:t>
            </a:r>
            <a:r>
              <a:rPr lang="fr-BE" sz="1200" b="1" dirty="0" err="1">
                <a:latin typeface="Courier New" panose="02070309020205020404" pitchFamily="49" charset="0"/>
                <a:cs typeface="Courier New" panose="02070309020205020404" pitchFamily="49" charset="0"/>
              </a:rPr>
              <a:t>Ename</a:t>
            </a:r>
            <a:r>
              <a:rPr lang="fr-BE" sz="1200" b="1" dirty="0">
                <a:latin typeface="Courier New" panose="02070309020205020404" pitchFamily="49" charset="0"/>
                <a:cs typeface="Courier New" panose="02070309020205020404" pitchFamily="49" charset="0"/>
              </a:rPr>
              <a:t>);</a:t>
            </a:r>
          </a:p>
          <a:p>
            <a:pPr marL="0" indent="0">
              <a:spcBef>
                <a:spcPts val="0"/>
              </a:spcBef>
              <a:buNone/>
            </a:pPr>
            <a:r>
              <a:rPr lang="fr-BE" sz="1200" b="1" dirty="0">
                <a:latin typeface="Courier New" panose="02070309020205020404" pitchFamily="49" charset="0"/>
                <a:cs typeface="Courier New" panose="02070309020205020404" pitchFamily="49" charset="0"/>
              </a:rPr>
              <a:t>  DBMS_OUTPUT.PUT_LINE ('ROWNUM 2 : ' || </a:t>
            </a:r>
            <a:r>
              <a:rPr lang="fr-BE" sz="1200" b="1" dirty="0" err="1">
                <a:latin typeface="Courier New" panose="02070309020205020404" pitchFamily="49" charset="0"/>
                <a:cs typeface="Courier New" panose="02070309020205020404" pitchFamily="49" charset="0"/>
              </a:rPr>
              <a:t>LesEmployes</a:t>
            </a:r>
            <a:r>
              <a:rPr lang="fr-BE" sz="1200" b="1" dirty="0">
                <a:latin typeface="Courier New" panose="02070309020205020404" pitchFamily="49" charset="0"/>
                <a:cs typeface="Courier New" panose="02070309020205020404" pitchFamily="49" charset="0"/>
              </a:rPr>
              <a:t>(2).</a:t>
            </a:r>
            <a:r>
              <a:rPr lang="fr-BE" sz="1200" b="1" dirty="0" err="1">
                <a:latin typeface="Courier New" panose="02070309020205020404" pitchFamily="49" charset="0"/>
                <a:cs typeface="Courier New" panose="02070309020205020404" pitchFamily="49" charset="0"/>
              </a:rPr>
              <a:t>Ename</a:t>
            </a:r>
            <a:r>
              <a:rPr lang="fr-BE" sz="1200" b="1" dirty="0">
                <a:latin typeface="Courier New" panose="02070309020205020404" pitchFamily="49" charset="0"/>
                <a:cs typeface="Courier New" panose="02070309020205020404" pitchFamily="49" charset="0"/>
              </a:rPr>
              <a:t>);</a:t>
            </a:r>
          </a:p>
          <a:p>
            <a:pPr marL="0" indent="0">
              <a:spcBef>
                <a:spcPts val="0"/>
              </a:spcBef>
              <a:buNone/>
            </a:pPr>
            <a:r>
              <a:rPr lang="fr-BE" sz="1200" b="1" dirty="0">
                <a:latin typeface="Courier New" panose="02070309020205020404" pitchFamily="49" charset="0"/>
                <a:cs typeface="Courier New" panose="02070309020205020404" pitchFamily="49" charset="0"/>
              </a:rPr>
              <a:t>END;</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85</a:t>
            </a:fld>
            <a:endParaRPr lang="fr-BE"/>
          </a:p>
        </p:txBody>
      </p:sp>
    </p:spTree>
    <p:extLst>
      <p:ext uri="{BB962C8B-B14F-4D97-AF65-F5344CB8AC3E}">
        <p14:creationId xmlns:p14="http://schemas.microsoft.com/office/powerpoint/2010/main" val="14820656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bloc anonyme terminé</a:t>
            </a:r>
          </a:p>
          <a:p>
            <a:r>
              <a:rPr lang="fr-BE" dirty="0" err="1"/>
              <a:t>Nbre</a:t>
            </a:r>
            <a:r>
              <a:rPr lang="fr-BE" dirty="0"/>
              <a:t> </a:t>
            </a:r>
            <a:r>
              <a:rPr lang="fr-BE" dirty="0" err="1"/>
              <a:t>Employes</a:t>
            </a:r>
            <a:r>
              <a:rPr lang="fr-BE" dirty="0"/>
              <a:t> : 2</a:t>
            </a:r>
          </a:p>
          <a:p>
            <a:r>
              <a:rPr lang="fr-BE" dirty="0"/>
              <a:t>ROWNUM 1 : ADAMS</a:t>
            </a:r>
          </a:p>
          <a:p>
            <a:r>
              <a:rPr lang="fr-BE" dirty="0"/>
              <a:t>ROWNUM 2 : ALLEN</a:t>
            </a:r>
          </a:p>
          <a:p>
            <a:endParaRPr lang="fr-BE" dirty="0"/>
          </a:p>
          <a:p>
            <a:endParaRPr lang="fr-BE" dirty="0"/>
          </a:p>
          <a:p>
            <a:pPr marL="0" indent="0">
              <a:spcBef>
                <a:spcPts val="0"/>
              </a:spcBef>
              <a:buNone/>
            </a:pPr>
            <a:r>
              <a:rPr lang="fr-BE" sz="1200" b="1" dirty="0">
                <a:latin typeface="Courier New" panose="02070309020205020404" pitchFamily="49" charset="0"/>
                <a:cs typeface="Courier New" panose="02070309020205020404" pitchFamily="49" charset="0"/>
              </a:rPr>
              <a:t>DECLARE</a:t>
            </a:r>
          </a:p>
          <a:p>
            <a:pPr marL="0" indent="0">
              <a:spcBef>
                <a:spcPts val="0"/>
              </a:spcBef>
              <a:buNone/>
            </a:pPr>
            <a:r>
              <a:rPr lang="fr-BE" sz="1200" b="1" dirty="0">
                <a:latin typeface="Courier New" panose="02070309020205020404" pitchFamily="49" charset="0"/>
                <a:cs typeface="Courier New" panose="02070309020205020404" pitchFamily="49" charset="0"/>
              </a:rPr>
              <a:t>  TYPE </a:t>
            </a:r>
            <a:r>
              <a:rPr lang="fr-BE" sz="1200" b="1" dirty="0" err="1">
                <a:latin typeface="Courier New" panose="02070309020205020404" pitchFamily="49" charset="0"/>
                <a:cs typeface="Courier New" panose="02070309020205020404" pitchFamily="49" charset="0"/>
              </a:rPr>
              <a:t>TableEmployes</a:t>
            </a:r>
            <a:r>
              <a:rPr lang="fr-BE" sz="1200" b="1" dirty="0">
                <a:latin typeface="Courier New" panose="02070309020205020404" pitchFamily="49" charset="0"/>
                <a:cs typeface="Courier New" panose="02070309020205020404" pitchFamily="49" charset="0"/>
              </a:rPr>
              <a:t> IS TABLE OF </a:t>
            </a:r>
            <a:r>
              <a:rPr lang="fr-BE" sz="1200" b="1" dirty="0" err="1">
                <a:latin typeface="Courier New" panose="02070309020205020404" pitchFamily="49" charset="0"/>
                <a:cs typeface="Courier New" panose="02070309020205020404" pitchFamily="49" charset="0"/>
              </a:rPr>
              <a:t>Emp%ROWTYPE</a:t>
            </a:r>
            <a:r>
              <a:rPr lang="fr-BE" sz="1200" b="1" dirty="0">
                <a:latin typeface="Courier New" panose="02070309020205020404" pitchFamily="49" charset="0"/>
                <a:cs typeface="Courier New" panose="02070309020205020404" pitchFamily="49" charset="0"/>
              </a:rPr>
              <a:t>;</a:t>
            </a:r>
          </a:p>
          <a:p>
            <a:pPr marL="0" indent="0">
              <a:spcBef>
                <a:spcPts val="0"/>
              </a:spcBef>
              <a:buNone/>
            </a:pPr>
            <a:r>
              <a:rPr lang="fr-BE" sz="1200" b="1" dirty="0">
                <a:latin typeface="Courier New" panose="02070309020205020404" pitchFamily="49" charset="0"/>
                <a:cs typeface="Courier New" panose="02070309020205020404" pitchFamily="49" charset="0"/>
              </a:rPr>
              <a:t>  </a:t>
            </a:r>
            <a:r>
              <a:rPr lang="fr-BE" sz="1200" b="1" dirty="0" err="1">
                <a:latin typeface="Courier New" panose="02070309020205020404" pitchFamily="49" charset="0"/>
                <a:cs typeface="Courier New" panose="02070309020205020404" pitchFamily="49" charset="0"/>
              </a:rPr>
              <a:t>LesEmployes</a:t>
            </a:r>
            <a:r>
              <a:rPr lang="fr-BE" sz="1200" b="1" dirty="0">
                <a:latin typeface="Courier New" panose="02070309020205020404" pitchFamily="49" charset="0"/>
                <a:cs typeface="Courier New" panose="02070309020205020404" pitchFamily="49" charset="0"/>
              </a:rPr>
              <a:t> </a:t>
            </a:r>
            <a:r>
              <a:rPr lang="fr-BE" sz="1200" b="1" dirty="0" err="1">
                <a:latin typeface="Courier New" panose="02070309020205020404" pitchFamily="49" charset="0"/>
                <a:cs typeface="Courier New" panose="02070309020205020404" pitchFamily="49" charset="0"/>
              </a:rPr>
              <a:t>TableEmployes</a:t>
            </a:r>
            <a:r>
              <a:rPr lang="fr-BE" sz="1200" b="1" dirty="0">
                <a:latin typeface="Courier New" panose="02070309020205020404" pitchFamily="49" charset="0"/>
                <a:cs typeface="Courier New" panose="02070309020205020404" pitchFamily="49" charset="0"/>
              </a:rPr>
              <a:t>;</a:t>
            </a:r>
          </a:p>
          <a:p>
            <a:pPr marL="0" indent="0">
              <a:spcBef>
                <a:spcPts val="0"/>
              </a:spcBef>
              <a:buNone/>
            </a:pPr>
            <a:r>
              <a:rPr lang="fr-BE" sz="1200" b="1" dirty="0">
                <a:latin typeface="Courier New" panose="02070309020205020404" pitchFamily="49" charset="0"/>
                <a:cs typeface="Courier New" panose="02070309020205020404" pitchFamily="49" charset="0"/>
              </a:rPr>
              <a:t>BEGIN</a:t>
            </a:r>
          </a:p>
          <a:p>
            <a:pPr marL="0" indent="0">
              <a:spcBef>
                <a:spcPts val="0"/>
              </a:spcBef>
              <a:buNone/>
            </a:pPr>
            <a:r>
              <a:rPr lang="fr-BE" sz="1200" b="1" dirty="0">
                <a:latin typeface="Courier New" panose="02070309020205020404" pitchFamily="49" charset="0"/>
                <a:cs typeface="Courier New" panose="02070309020205020404" pitchFamily="49" charset="0"/>
              </a:rPr>
              <a:t>  SELECT * BULK COLLECT INTO </a:t>
            </a:r>
            <a:r>
              <a:rPr lang="fr-BE" sz="1200" b="1" dirty="0" err="1">
                <a:latin typeface="Courier New" panose="02070309020205020404" pitchFamily="49" charset="0"/>
                <a:cs typeface="Courier New" panose="02070309020205020404" pitchFamily="49" charset="0"/>
              </a:rPr>
              <a:t>LesEmployes</a:t>
            </a:r>
            <a:r>
              <a:rPr lang="fr-BE" sz="1200" b="1" dirty="0">
                <a:latin typeface="Courier New" panose="02070309020205020404" pitchFamily="49" charset="0"/>
                <a:cs typeface="Courier New" panose="02070309020205020404" pitchFamily="49" charset="0"/>
              </a:rPr>
              <a:t> </a:t>
            </a:r>
          </a:p>
          <a:p>
            <a:pPr marL="0" indent="0">
              <a:spcBef>
                <a:spcPts val="0"/>
              </a:spcBef>
              <a:buNone/>
            </a:pPr>
            <a:r>
              <a:rPr lang="fr-BE" sz="1200" b="1" dirty="0">
                <a:latin typeface="Courier New" panose="02070309020205020404" pitchFamily="49" charset="0"/>
                <a:cs typeface="Courier New" panose="02070309020205020404" pitchFamily="49" charset="0"/>
              </a:rPr>
              <a:t>    FROM (SELECT * FROM </a:t>
            </a:r>
            <a:r>
              <a:rPr lang="fr-BE" sz="1200" b="1" dirty="0" err="1">
                <a:latin typeface="Courier New" panose="02070309020205020404" pitchFamily="49" charset="0"/>
                <a:cs typeface="Courier New" panose="02070309020205020404" pitchFamily="49" charset="0"/>
              </a:rPr>
              <a:t>Emp</a:t>
            </a:r>
            <a:r>
              <a:rPr lang="fr-BE" sz="1200" b="1" dirty="0">
                <a:latin typeface="Courier New" panose="02070309020205020404" pitchFamily="49" charset="0"/>
                <a:cs typeface="Courier New" panose="02070309020205020404" pitchFamily="49" charset="0"/>
              </a:rPr>
              <a:t> ORDER BY </a:t>
            </a:r>
            <a:r>
              <a:rPr lang="fr-BE" sz="1200" b="1" dirty="0" err="1">
                <a:latin typeface="Courier New" panose="02070309020205020404" pitchFamily="49" charset="0"/>
                <a:cs typeface="Courier New" panose="02070309020205020404" pitchFamily="49" charset="0"/>
              </a:rPr>
              <a:t>Ename</a:t>
            </a:r>
            <a:r>
              <a:rPr lang="fr-BE" sz="1200" b="1" dirty="0">
                <a:latin typeface="Courier New" panose="02070309020205020404" pitchFamily="49" charset="0"/>
                <a:cs typeface="Courier New" panose="02070309020205020404" pitchFamily="49" charset="0"/>
              </a:rPr>
              <a:t>)</a:t>
            </a:r>
          </a:p>
          <a:p>
            <a:pPr marL="0" indent="0">
              <a:spcBef>
                <a:spcPts val="0"/>
              </a:spcBef>
              <a:buNone/>
            </a:pPr>
            <a:r>
              <a:rPr lang="fr-BE" sz="1200" b="1" dirty="0">
                <a:latin typeface="Courier New" panose="02070309020205020404" pitchFamily="49" charset="0"/>
                <a:cs typeface="Courier New" panose="02070309020205020404" pitchFamily="49" charset="0"/>
              </a:rPr>
              <a:t>    WHERE ROWNUM &lt; 3;</a:t>
            </a:r>
          </a:p>
          <a:p>
            <a:pPr marL="0" indent="0">
              <a:spcBef>
                <a:spcPts val="0"/>
              </a:spcBef>
              <a:buNone/>
            </a:pPr>
            <a:r>
              <a:rPr lang="fr-BE" sz="1200" b="1" dirty="0">
                <a:latin typeface="Courier New" panose="02070309020205020404" pitchFamily="49" charset="0"/>
                <a:cs typeface="Courier New" panose="02070309020205020404" pitchFamily="49" charset="0"/>
              </a:rPr>
              <a:t>  DBMS_OUTPUT.PUT_LINE ('</a:t>
            </a:r>
            <a:r>
              <a:rPr lang="fr-BE" sz="1200" b="1" dirty="0" err="1">
                <a:latin typeface="Courier New" panose="02070309020205020404" pitchFamily="49" charset="0"/>
                <a:cs typeface="Courier New" panose="02070309020205020404" pitchFamily="49" charset="0"/>
              </a:rPr>
              <a:t>Nbre</a:t>
            </a:r>
            <a:r>
              <a:rPr lang="fr-BE" sz="1200" b="1" dirty="0">
                <a:latin typeface="Courier New" panose="02070309020205020404" pitchFamily="49" charset="0"/>
                <a:cs typeface="Courier New" panose="02070309020205020404" pitchFamily="49" charset="0"/>
              </a:rPr>
              <a:t> </a:t>
            </a:r>
            <a:r>
              <a:rPr lang="fr-BE" sz="1200" b="1" dirty="0" err="1">
                <a:latin typeface="Courier New" panose="02070309020205020404" pitchFamily="49" charset="0"/>
                <a:cs typeface="Courier New" panose="02070309020205020404" pitchFamily="49" charset="0"/>
              </a:rPr>
              <a:t>Employes</a:t>
            </a:r>
            <a:r>
              <a:rPr lang="fr-BE" sz="1200" b="1" dirty="0">
                <a:latin typeface="Courier New" panose="02070309020205020404" pitchFamily="49" charset="0"/>
                <a:cs typeface="Courier New" panose="02070309020205020404" pitchFamily="49" charset="0"/>
              </a:rPr>
              <a:t> : ' || </a:t>
            </a:r>
            <a:r>
              <a:rPr lang="fr-BE" sz="1200" b="1" dirty="0" err="1">
                <a:latin typeface="Courier New" panose="02070309020205020404" pitchFamily="49" charset="0"/>
                <a:cs typeface="Courier New" panose="02070309020205020404" pitchFamily="49" charset="0"/>
              </a:rPr>
              <a:t>LesEmployes.COUNT</a:t>
            </a:r>
            <a:r>
              <a:rPr lang="fr-BE" sz="1200" b="1" dirty="0">
                <a:latin typeface="Courier New" panose="02070309020205020404" pitchFamily="49" charset="0"/>
                <a:cs typeface="Courier New" panose="02070309020205020404" pitchFamily="49" charset="0"/>
              </a:rPr>
              <a:t>);</a:t>
            </a:r>
          </a:p>
          <a:p>
            <a:pPr marL="0" indent="0">
              <a:spcBef>
                <a:spcPts val="0"/>
              </a:spcBef>
              <a:buNone/>
            </a:pPr>
            <a:r>
              <a:rPr lang="fr-BE" sz="1200" b="1" dirty="0">
                <a:latin typeface="Courier New" panose="02070309020205020404" pitchFamily="49" charset="0"/>
                <a:cs typeface="Courier New" panose="02070309020205020404" pitchFamily="49" charset="0"/>
              </a:rPr>
              <a:t>  DBMS_OUTPUT.PUT_LINE ('ROWNUM 1 : ' || </a:t>
            </a:r>
            <a:r>
              <a:rPr lang="fr-BE" sz="1200" b="1" dirty="0" err="1">
                <a:latin typeface="Courier New" panose="02070309020205020404" pitchFamily="49" charset="0"/>
                <a:cs typeface="Courier New" panose="02070309020205020404" pitchFamily="49" charset="0"/>
              </a:rPr>
              <a:t>LesEmployes</a:t>
            </a:r>
            <a:r>
              <a:rPr lang="fr-BE" sz="1200" b="1" dirty="0">
                <a:latin typeface="Courier New" panose="02070309020205020404" pitchFamily="49" charset="0"/>
                <a:cs typeface="Courier New" panose="02070309020205020404" pitchFamily="49" charset="0"/>
              </a:rPr>
              <a:t>(1).</a:t>
            </a:r>
            <a:r>
              <a:rPr lang="fr-BE" sz="1200" b="1" dirty="0" err="1">
                <a:latin typeface="Courier New" panose="02070309020205020404" pitchFamily="49" charset="0"/>
                <a:cs typeface="Courier New" panose="02070309020205020404" pitchFamily="49" charset="0"/>
              </a:rPr>
              <a:t>Ename</a:t>
            </a:r>
            <a:r>
              <a:rPr lang="fr-BE" sz="1200" b="1" dirty="0">
                <a:latin typeface="Courier New" panose="02070309020205020404" pitchFamily="49" charset="0"/>
                <a:cs typeface="Courier New" panose="02070309020205020404" pitchFamily="49" charset="0"/>
              </a:rPr>
              <a:t>);</a:t>
            </a:r>
          </a:p>
          <a:p>
            <a:pPr marL="0" indent="0">
              <a:spcBef>
                <a:spcPts val="0"/>
              </a:spcBef>
              <a:buNone/>
            </a:pPr>
            <a:r>
              <a:rPr lang="fr-BE" sz="1200" b="1" dirty="0">
                <a:latin typeface="Courier New" panose="02070309020205020404" pitchFamily="49" charset="0"/>
                <a:cs typeface="Courier New" panose="02070309020205020404" pitchFamily="49" charset="0"/>
              </a:rPr>
              <a:t>  DBMS_OUTPUT.PUT_LINE ('ROWNUM 2 : ' || </a:t>
            </a:r>
            <a:r>
              <a:rPr lang="fr-BE" sz="1200" b="1" dirty="0" err="1">
                <a:latin typeface="Courier New" panose="02070309020205020404" pitchFamily="49" charset="0"/>
                <a:cs typeface="Courier New" panose="02070309020205020404" pitchFamily="49" charset="0"/>
              </a:rPr>
              <a:t>LesEmployes</a:t>
            </a:r>
            <a:r>
              <a:rPr lang="fr-BE" sz="1200" b="1" dirty="0">
                <a:latin typeface="Courier New" panose="02070309020205020404" pitchFamily="49" charset="0"/>
                <a:cs typeface="Courier New" panose="02070309020205020404" pitchFamily="49" charset="0"/>
              </a:rPr>
              <a:t>(2).</a:t>
            </a:r>
            <a:r>
              <a:rPr lang="fr-BE" sz="1200" b="1" dirty="0" err="1">
                <a:latin typeface="Courier New" panose="02070309020205020404" pitchFamily="49" charset="0"/>
                <a:cs typeface="Courier New" panose="02070309020205020404" pitchFamily="49" charset="0"/>
              </a:rPr>
              <a:t>Ename</a:t>
            </a:r>
            <a:r>
              <a:rPr lang="fr-BE" sz="1200" b="1" dirty="0">
                <a:latin typeface="Courier New" panose="02070309020205020404" pitchFamily="49" charset="0"/>
                <a:cs typeface="Courier New" panose="02070309020205020404" pitchFamily="49" charset="0"/>
              </a:rPr>
              <a:t>);</a:t>
            </a:r>
          </a:p>
          <a:p>
            <a:pPr marL="0" indent="0">
              <a:spcBef>
                <a:spcPts val="0"/>
              </a:spcBef>
              <a:buNone/>
            </a:pPr>
            <a:r>
              <a:rPr lang="fr-BE" sz="1200" b="1" dirty="0">
                <a:latin typeface="Courier New" panose="02070309020205020404" pitchFamily="49" charset="0"/>
                <a:cs typeface="Courier New" panose="02070309020205020404" pitchFamily="49" charset="0"/>
              </a:rPr>
              <a:t>END;</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86</a:t>
            </a:fld>
            <a:endParaRPr lang="fr-BE"/>
          </a:p>
        </p:txBody>
      </p:sp>
    </p:spTree>
    <p:extLst>
      <p:ext uri="{BB962C8B-B14F-4D97-AF65-F5344CB8AC3E}">
        <p14:creationId xmlns:p14="http://schemas.microsoft.com/office/powerpoint/2010/main" val="1482065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Ne plus utiliser SYSDATE : ancienne version d'Oracle qui n'est plus là que pour la compatibilité …</a:t>
            </a:r>
          </a:p>
          <a:p>
            <a:endParaRPr lang="fr-BE" dirty="0"/>
          </a:p>
          <a:p>
            <a:pPr marL="0" indent="0">
              <a:buNone/>
            </a:pPr>
            <a:r>
              <a:rPr lang="fr-BE" sz="1200" dirty="0">
                <a:latin typeface="Courier New" panose="02070309020205020404" pitchFamily="49" charset="0"/>
                <a:cs typeface="Courier New" panose="02070309020205020404" pitchFamily="49" charset="0"/>
              </a:rPr>
              <a:t>SELECT CURRENT_DATE FROM DUAL;</a:t>
            </a:r>
          </a:p>
          <a:p>
            <a:pPr marL="0" indent="0">
              <a:buNone/>
            </a:pPr>
            <a:r>
              <a:rPr lang="fr-BE" sz="1200" dirty="0">
                <a:latin typeface="Courier New" panose="02070309020205020404" pitchFamily="49" charset="0"/>
                <a:cs typeface="Courier New" panose="02070309020205020404" pitchFamily="49" charset="0"/>
              </a:rPr>
              <a:t>SELECT CURRENT_DATE AS </a:t>
            </a:r>
            <a:r>
              <a:rPr lang="fr-BE" sz="1200" dirty="0" err="1">
                <a:latin typeface="Courier New" panose="02070309020205020404" pitchFamily="49" charset="0"/>
                <a:cs typeface="Courier New" panose="02070309020205020404" pitchFamily="49" charset="0"/>
              </a:rPr>
              <a:t>DateJour</a:t>
            </a:r>
            <a:r>
              <a:rPr lang="fr-BE" sz="1200" dirty="0">
                <a:latin typeface="Courier New" panose="02070309020205020404" pitchFamily="49" charset="0"/>
                <a:cs typeface="Courier New" panose="02070309020205020404" pitchFamily="49" charset="0"/>
              </a:rPr>
              <a:t> FROM DUAL;</a:t>
            </a:r>
          </a:p>
          <a:p>
            <a:pPr marL="0" indent="0">
              <a:buNone/>
            </a:pPr>
            <a:r>
              <a:rPr lang="fr-BE" sz="1200" dirty="0">
                <a:latin typeface="Courier New" panose="02070309020205020404" pitchFamily="49" charset="0"/>
                <a:cs typeface="Courier New" panose="02070309020205020404" pitchFamily="49" charset="0"/>
              </a:rPr>
              <a:t>SELECT CURRENT_DATE AS "Date du jour" FROM DUAL;</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26</a:t>
            </a:fld>
            <a:endParaRPr lang="fr-BE"/>
          </a:p>
        </p:txBody>
      </p:sp>
    </p:spTree>
    <p:extLst>
      <p:ext uri="{BB962C8B-B14F-4D97-AF65-F5344CB8AC3E}">
        <p14:creationId xmlns:p14="http://schemas.microsoft.com/office/powerpoint/2010/main" val="1942951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Ne plus utiliser SYSDATE : ancienne version d'Oracle qui n'est plus là que pour la compatibilité …</a:t>
            </a:r>
          </a:p>
          <a:p>
            <a:endParaRPr lang="fr-BE" dirty="0"/>
          </a:p>
          <a:p>
            <a:pPr marL="0" indent="0">
              <a:buNone/>
            </a:pPr>
            <a:r>
              <a:rPr lang="fr-BE" sz="1200" dirty="0">
                <a:latin typeface="Courier New" panose="02070309020205020404" pitchFamily="49" charset="0"/>
                <a:cs typeface="Courier New" panose="02070309020205020404" pitchFamily="49" charset="0"/>
              </a:rPr>
              <a:t>SELECT TO_CHAR (CURRENT_DATE, 'DAY, DD </a:t>
            </a:r>
            <a:r>
              <a:rPr lang="fr-BE" sz="1200" dirty="0" err="1">
                <a:latin typeface="Courier New" panose="02070309020205020404" pitchFamily="49" charset="0"/>
                <a:cs typeface="Courier New" panose="02070309020205020404" pitchFamily="49" charset="0"/>
              </a:rPr>
              <a:t>Month</a:t>
            </a:r>
            <a:r>
              <a:rPr lang="fr-BE" sz="1200" dirty="0">
                <a:latin typeface="Courier New" panose="02070309020205020404" pitchFamily="49" charset="0"/>
                <a:cs typeface="Courier New" panose="02070309020205020404" pitchFamily="49" charset="0"/>
              </a:rPr>
              <a:t> YYYY HH24:MI:SS')</a:t>
            </a:r>
          </a:p>
          <a:p>
            <a:pPr marL="0" indent="0">
              <a:buNone/>
            </a:pPr>
            <a:r>
              <a:rPr lang="fr-BE" sz="1200" dirty="0">
                <a:latin typeface="Courier New" panose="02070309020205020404" pitchFamily="49" charset="0"/>
                <a:cs typeface="Courier New" panose="02070309020205020404" pitchFamily="49" charset="0"/>
              </a:rPr>
              <a:t>         AS "Date du jour" </a:t>
            </a:r>
          </a:p>
          <a:p>
            <a:pPr marL="0" indent="0">
              <a:buNone/>
            </a:pPr>
            <a:r>
              <a:rPr lang="fr-BE" sz="1200" dirty="0">
                <a:latin typeface="Courier New" panose="02070309020205020404" pitchFamily="49" charset="0"/>
                <a:cs typeface="Courier New" panose="02070309020205020404" pitchFamily="49" charset="0"/>
              </a:rPr>
              <a:t>FROM DUAL;</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27</a:t>
            </a:fld>
            <a:endParaRPr lang="fr-BE"/>
          </a:p>
        </p:txBody>
      </p:sp>
    </p:spTree>
    <p:extLst>
      <p:ext uri="{BB962C8B-B14F-4D97-AF65-F5344CB8AC3E}">
        <p14:creationId xmlns:p14="http://schemas.microsoft.com/office/powerpoint/2010/main" val="1942951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None/>
            </a:pPr>
            <a:r>
              <a:rPr lang="fr-BE" sz="1200" dirty="0">
                <a:latin typeface="Courier New" panose="02070309020205020404" pitchFamily="49" charset="0"/>
                <a:cs typeface="Courier New" panose="02070309020205020404" pitchFamily="49" charset="0"/>
              </a:rPr>
              <a:t>SET SERVEROUTPUT ON;</a:t>
            </a:r>
          </a:p>
          <a:p>
            <a:pPr marL="0" indent="0">
              <a:buNone/>
            </a:pPr>
            <a:r>
              <a:rPr lang="fr-BE" sz="1200" dirty="0">
                <a:latin typeface="Courier New" panose="02070309020205020404" pitchFamily="49" charset="0"/>
                <a:cs typeface="Courier New" panose="02070309020205020404" pitchFamily="49" charset="0"/>
              </a:rPr>
              <a:t>DECLARE</a:t>
            </a:r>
          </a:p>
          <a:p>
            <a:pPr marL="0" indent="0">
              <a:buNone/>
            </a:pPr>
            <a:r>
              <a:rPr lang="fr-BE" sz="1200" dirty="0">
                <a:latin typeface="Courier New" panose="02070309020205020404" pitchFamily="49" charset="0"/>
                <a:cs typeface="Courier New" panose="02070309020205020404" pitchFamily="49" charset="0"/>
              </a:rPr>
              <a:t>  </a:t>
            </a:r>
            <a:r>
              <a:rPr lang="fr-BE" sz="1200" dirty="0" err="1">
                <a:latin typeface="Courier New" panose="02070309020205020404" pitchFamily="49" charset="0"/>
                <a:cs typeface="Courier New" panose="02070309020205020404" pitchFamily="49" charset="0"/>
              </a:rPr>
              <a:t>Vtemps</a:t>
            </a:r>
            <a:r>
              <a:rPr lang="fr-BE" sz="1200" dirty="0">
                <a:latin typeface="Courier New" panose="02070309020205020404" pitchFamily="49" charset="0"/>
                <a:cs typeface="Courier New" panose="02070309020205020404" pitchFamily="49" charset="0"/>
              </a:rPr>
              <a:t> TIMESTAMP(3);</a:t>
            </a:r>
          </a:p>
          <a:p>
            <a:pPr marL="0" indent="0">
              <a:buNone/>
            </a:pPr>
            <a:r>
              <a:rPr lang="fr-BE" sz="1200" dirty="0">
                <a:latin typeface="Courier New" panose="02070309020205020404" pitchFamily="49" charset="0"/>
                <a:cs typeface="Courier New" panose="02070309020205020404" pitchFamily="49" charset="0"/>
              </a:rPr>
              <a:t>BEGIN</a:t>
            </a:r>
          </a:p>
          <a:p>
            <a:pPr marL="0" indent="0">
              <a:buNone/>
            </a:pPr>
            <a:r>
              <a:rPr lang="fr-BE" sz="1200" dirty="0">
                <a:latin typeface="Courier New" panose="02070309020205020404" pitchFamily="49" charset="0"/>
                <a:cs typeface="Courier New" panose="02070309020205020404" pitchFamily="49" charset="0"/>
              </a:rPr>
              <a:t>  SELECT CURRENT_DATE INTO </a:t>
            </a:r>
            <a:r>
              <a:rPr lang="fr-BE" sz="1200" dirty="0" err="1">
                <a:latin typeface="Courier New" panose="02070309020205020404" pitchFamily="49" charset="0"/>
                <a:cs typeface="Courier New" panose="02070309020205020404" pitchFamily="49" charset="0"/>
              </a:rPr>
              <a:t>Vtemps</a:t>
            </a:r>
            <a:r>
              <a:rPr lang="fr-BE" sz="1200" dirty="0">
                <a:latin typeface="Courier New" panose="02070309020205020404" pitchFamily="49" charset="0"/>
                <a:cs typeface="Courier New" panose="02070309020205020404" pitchFamily="49" charset="0"/>
              </a:rPr>
              <a:t> FROM DUAL;</a:t>
            </a:r>
          </a:p>
          <a:p>
            <a:pPr marL="0" indent="0">
              <a:buNone/>
            </a:pPr>
            <a:r>
              <a:rPr lang="fr-BE" sz="1200" dirty="0">
                <a:latin typeface="Courier New" panose="02070309020205020404" pitchFamily="49" charset="0"/>
                <a:cs typeface="Courier New" panose="02070309020205020404" pitchFamily="49" charset="0"/>
              </a:rPr>
              <a:t>  DBMS_OUTPUT.PUT_LINE(</a:t>
            </a:r>
            <a:r>
              <a:rPr lang="fr-BE" sz="1200" dirty="0" err="1">
                <a:latin typeface="Courier New" panose="02070309020205020404" pitchFamily="49" charset="0"/>
                <a:cs typeface="Courier New" panose="02070309020205020404" pitchFamily="49" charset="0"/>
              </a:rPr>
              <a:t>Vtemps</a:t>
            </a:r>
            <a:r>
              <a:rPr lang="fr-BE" sz="1200" dirty="0">
                <a:latin typeface="Courier New" panose="02070309020205020404" pitchFamily="49" charset="0"/>
                <a:cs typeface="Courier New" panose="02070309020205020404" pitchFamily="49" charset="0"/>
              </a:rPr>
              <a:t>);</a:t>
            </a:r>
          </a:p>
          <a:p>
            <a:pPr marL="0" indent="0">
              <a:buNone/>
            </a:pPr>
            <a:r>
              <a:rPr lang="fr-BE" sz="1200" dirty="0">
                <a:latin typeface="Courier New" panose="02070309020205020404" pitchFamily="49" charset="0"/>
                <a:cs typeface="Courier New" panose="02070309020205020404" pitchFamily="49" charset="0"/>
              </a:rPr>
              <a:t>END;</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28</a:t>
            </a:fld>
            <a:endParaRPr lang="fr-BE"/>
          </a:p>
        </p:txBody>
      </p:sp>
    </p:spTree>
    <p:extLst>
      <p:ext uri="{BB962C8B-B14F-4D97-AF65-F5344CB8AC3E}">
        <p14:creationId xmlns:p14="http://schemas.microsoft.com/office/powerpoint/2010/main" val="3605483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None/>
            </a:pPr>
            <a:r>
              <a:rPr lang="fr-BE" dirty="0">
                <a:latin typeface="Courier New" panose="02070309020205020404" pitchFamily="49" charset="0"/>
                <a:cs typeface="Courier New" panose="02070309020205020404" pitchFamily="49" charset="0"/>
              </a:rPr>
              <a:t>DECLARE</a:t>
            </a:r>
          </a:p>
          <a:p>
            <a:pPr marL="0" indent="0">
              <a:buNone/>
            </a:pPr>
            <a:r>
              <a:rPr lang="fr-BE" dirty="0">
                <a:latin typeface="Courier New" panose="02070309020205020404" pitchFamily="49" charset="0"/>
                <a:cs typeface="Courier New" panose="02070309020205020404" pitchFamily="49" charset="0"/>
              </a:rPr>
              <a:t>  </a:t>
            </a:r>
            <a:r>
              <a:rPr lang="fr-BE" dirty="0" err="1">
                <a:latin typeface="Courier New" panose="02070309020205020404" pitchFamily="49" charset="0"/>
                <a:cs typeface="Courier New" panose="02070309020205020404" pitchFamily="49" charset="0"/>
              </a:rPr>
              <a:t>Vtemps</a:t>
            </a:r>
            <a:r>
              <a:rPr lang="fr-BE" dirty="0">
                <a:latin typeface="Courier New" panose="02070309020205020404" pitchFamily="49" charset="0"/>
                <a:cs typeface="Courier New" panose="02070309020205020404" pitchFamily="49" charset="0"/>
              </a:rPr>
              <a:t> INTERVAL DAY(1) TO SECOND (2);</a:t>
            </a:r>
          </a:p>
          <a:p>
            <a:pPr marL="0" indent="0">
              <a:buNone/>
            </a:pPr>
            <a:r>
              <a:rPr lang="fr-BE" dirty="0">
                <a:latin typeface="Courier New" panose="02070309020205020404" pitchFamily="49" charset="0"/>
                <a:cs typeface="Courier New" panose="02070309020205020404" pitchFamily="49" charset="0"/>
              </a:rPr>
              <a:t>  </a:t>
            </a:r>
            <a:r>
              <a:rPr lang="fr-BE" dirty="0" err="1">
                <a:latin typeface="Courier New" panose="02070309020205020404" pitchFamily="49" charset="0"/>
                <a:cs typeface="Courier New" panose="02070309020205020404" pitchFamily="49" charset="0"/>
              </a:rPr>
              <a:t>Vdate</a:t>
            </a:r>
            <a:r>
              <a:rPr lang="fr-BE" dirty="0">
                <a:latin typeface="Courier New" panose="02070309020205020404" pitchFamily="49" charset="0"/>
                <a:cs typeface="Courier New" panose="02070309020205020404" pitchFamily="49" charset="0"/>
              </a:rPr>
              <a:t> DATE;</a:t>
            </a:r>
          </a:p>
          <a:p>
            <a:pPr marL="0" indent="0">
              <a:buNone/>
            </a:pPr>
            <a:r>
              <a:rPr lang="fr-BE" dirty="0">
                <a:latin typeface="Courier New" panose="02070309020205020404" pitchFamily="49" charset="0"/>
                <a:cs typeface="Courier New" panose="02070309020205020404" pitchFamily="49" charset="0"/>
              </a:rPr>
              <a:t>BEGIN</a:t>
            </a:r>
          </a:p>
          <a:p>
            <a:pPr marL="0" indent="0">
              <a:buNone/>
            </a:pPr>
            <a:r>
              <a:rPr lang="fr-BE" dirty="0">
                <a:latin typeface="Courier New" panose="02070309020205020404" pitchFamily="49" charset="0"/>
                <a:cs typeface="Courier New" panose="02070309020205020404" pitchFamily="49" charset="0"/>
              </a:rPr>
              <a:t>  </a:t>
            </a:r>
            <a:r>
              <a:rPr lang="fr-BE" dirty="0" err="1">
                <a:latin typeface="Courier New" panose="02070309020205020404" pitchFamily="49" charset="0"/>
                <a:cs typeface="Courier New" panose="02070309020205020404" pitchFamily="49" charset="0"/>
              </a:rPr>
              <a:t>Vtemps</a:t>
            </a:r>
            <a:r>
              <a:rPr lang="fr-BE" dirty="0">
                <a:latin typeface="Courier New" panose="02070309020205020404" pitchFamily="49" charset="0"/>
                <a:cs typeface="Courier New" panose="02070309020205020404" pitchFamily="49" charset="0"/>
              </a:rPr>
              <a:t> := INTERVAL '4' DAY;</a:t>
            </a:r>
          </a:p>
          <a:p>
            <a:pPr marL="0" indent="0">
              <a:buNone/>
            </a:pPr>
            <a:endParaRPr lang="fr-BE" dirty="0">
              <a:latin typeface="Courier New" panose="02070309020205020404" pitchFamily="49" charset="0"/>
              <a:cs typeface="Courier New" panose="02070309020205020404" pitchFamily="49" charset="0"/>
            </a:endParaRPr>
          </a:p>
          <a:p>
            <a:pPr marL="0" indent="0">
              <a:buNone/>
            </a:pPr>
            <a:r>
              <a:rPr lang="fr-BE" dirty="0">
                <a:latin typeface="Courier New" panose="02070309020205020404" pitchFamily="49" charset="0"/>
                <a:cs typeface="Courier New" panose="02070309020205020404" pitchFamily="49" charset="0"/>
              </a:rPr>
              <a:t>  SELECT CURRENT_DATE INTO </a:t>
            </a:r>
            <a:r>
              <a:rPr lang="fr-BE" dirty="0" err="1">
                <a:latin typeface="Courier New" panose="02070309020205020404" pitchFamily="49" charset="0"/>
                <a:cs typeface="Courier New" panose="02070309020205020404" pitchFamily="49" charset="0"/>
              </a:rPr>
              <a:t>Vdate</a:t>
            </a:r>
            <a:r>
              <a:rPr lang="fr-BE" dirty="0">
                <a:latin typeface="Courier New" panose="02070309020205020404" pitchFamily="49" charset="0"/>
                <a:cs typeface="Courier New" panose="02070309020205020404" pitchFamily="49" charset="0"/>
              </a:rPr>
              <a:t> FROM DUAL;</a:t>
            </a:r>
          </a:p>
          <a:p>
            <a:pPr marL="0" indent="0">
              <a:buNone/>
            </a:pPr>
            <a:r>
              <a:rPr lang="fr-BE" dirty="0">
                <a:latin typeface="Courier New" panose="02070309020205020404" pitchFamily="49" charset="0"/>
                <a:cs typeface="Courier New" panose="02070309020205020404" pitchFamily="49" charset="0"/>
              </a:rPr>
              <a:t>  DBMS_OUTPUT.PUT_LINE ('La date d''</a:t>
            </a:r>
            <a:r>
              <a:rPr lang="fr-BE" dirty="0" err="1">
                <a:latin typeface="Courier New" panose="02070309020205020404" pitchFamily="49" charset="0"/>
                <a:cs typeface="Courier New" panose="02070309020205020404" pitchFamily="49" charset="0"/>
              </a:rPr>
              <a:t>aujourd</a:t>
            </a:r>
            <a:r>
              <a:rPr lang="fr-BE" dirty="0">
                <a:latin typeface="Courier New" panose="02070309020205020404" pitchFamily="49" charset="0"/>
                <a:cs typeface="Courier New" panose="02070309020205020404" pitchFamily="49" charset="0"/>
              </a:rPr>
              <a:t>''hui : ' </a:t>
            </a:r>
          </a:p>
          <a:p>
            <a:pPr marL="0" indent="0">
              <a:buNone/>
            </a:pPr>
            <a:r>
              <a:rPr lang="fr-BE" dirty="0">
                <a:latin typeface="Courier New" panose="02070309020205020404" pitchFamily="49" charset="0"/>
                <a:cs typeface="Courier New" panose="02070309020205020404" pitchFamily="49" charset="0"/>
              </a:rPr>
              <a:t>                        || </a:t>
            </a:r>
            <a:r>
              <a:rPr lang="fr-BE" dirty="0" err="1">
                <a:latin typeface="Courier New" panose="02070309020205020404" pitchFamily="49" charset="0"/>
                <a:cs typeface="Courier New" panose="02070309020205020404" pitchFamily="49" charset="0"/>
              </a:rPr>
              <a:t>Vdate</a:t>
            </a:r>
            <a:r>
              <a:rPr lang="fr-BE" dirty="0">
                <a:latin typeface="Courier New" panose="02070309020205020404" pitchFamily="49" charset="0"/>
                <a:cs typeface="Courier New" panose="02070309020205020404" pitchFamily="49" charset="0"/>
              </a:rPr>
              <a:t>);</a:t>
            </a:r>
          </a:p>
          <a:p>
            <a:pPr marL="0" indent="0">
              <a:buNone/>
            </a:pPr>
            <a:endParaRPr lang="fr-BE" dirty="0">
              <a:latin typeface="Courier New" panose="02070309020205020404" pitchFamily="49" charset="0"/>
              <a:cs typeface="Courier New" panose="02070309020205020404" pitchFamily="49" charset="0"/>
            </a:endParaRPr>
          </a:p>
          <a:p>
            <a:pPr marL="0" indent="0">
              <a:buNone/>
            </a:pPr>
            <a:r>
              <a:rPr lang="fr-BE" dirty="0">
                <a:latin typeface="Courier New" panose="02070309020205020404" pitchFamily="49" charset="0"/>
                <a:cs typeface="Courier New" panose="02070309020205020404" pitchFamily="49" charset="0"/>
              </a:rPr>
              <a:t>  </a:t>
            </a:r>
            <a:r>
              <a:rPr lang="fr-BE" dirty="0" err="1">
                <a:latin typeface="Courier New" panose="02070309020205020404" pitchFamily="49" charset="0"/>
                <a:cs typeface="Courier New" panose="02070309020205020404" pitchFamily="49" charset="0"/>
              </a:rPr>
              <a:t>Vdate</a:t>
            </a:r>
            <a:r>
              <a:rPr lang="fr-BE" dirty="0">
                <a:latin typeface="Courier New" panose="02070309020205020404" pitchFamily="49" charset="0"/>
                <a:cs typeface="Courier New" panose="02070309020205020404" pitchFamily="49" charset="0"/>
              </a:rPr>
              <a:t> := </a:t>
            </a:r>
            <a:r>
              <a:rPr lang="fr-BE" dirty="0" err="1">
                <a:latin typeface="Courier New" panose="02070309020205020404" pitchFamily="49" charset="0"/>
                <a:cs typeface="Courier New" panose="02070309020205020404" pitchFamily="49" charset="0"/>
              </a:rPr>
              <a:t>Vdate</a:t>
            </a:r>
            <a:r>
              <a:rPr lang="fr-BE" dirty="0">
                <a:latin typeface="Courier New" panose="02070309020205020404" pitchFamily="49" charset="0"/>
                <a:cs typeface="Courier New" panose="02070309020205020404" pitchFamily="49" charset="0"/>
              </a:rPr>
              <a:t> + </a:t>
            </a:r>
            <a:r>
              <a:rPr lang="fr-BE" dirty="0" err="1">
                <a:latin typeface="Courier New" panose="02070309020205020404" pitchFamily="49" charset="0"/>
                <a:cs typeface="Courier New" panose="02070309020205020404" pitchFamily="49" charset="0"/>
              </a:rPr>
              <a:t>Vtemps</a:t>
            </a:r>
            <a:r>
              <a:rPr lang="fr-BE" dirty="0">
                <a:latin typeface="Courier New" panose="02070309020205020404" pitchFamily="49" charset="0"/>
                <a:cs typeface="Courier New" panose="02070309020205020404" pitchFamily="49" charset="0"/>
              </a:rPr>
              <a:t>;</a:t>
            </a:r>
          </a:p>
          <a:p>
            <a:pPr marL="0" indent="0">
              <a:buNone/>
            </a:pPr>
            <a:r>
              <a:rPr lang="fr-BE" dirty="0">
                <a:latin typeface="Courier New" panose="02070309020205020404" pitchFamily="49" charset="0"/>
                <a:cs typeface="Courier New" panose="02070309020205020404" pitchFamily="49" charset="0"/>
              </a:rPr>
              <a:t>  DBMS_OUTPUT.PUT_LINE ('La date additionnée de l''intervalle : ' || </a:t>
            </a:r>
            <a:r>
              <a:rPr lang="fr-BE" dirty="0" err="1">
                <a:latin typeface="Courier New" panose="02070309020205020404" pitchFamily="49" charset="0"/>
                <a:cs typeface="Courier New" panose="02070309020205020404" pitchFamily="49" charset="0"/>
              </a:rPr>
              <a:t>Vdate</a:t>
            </a:r>
            <a:r>
              <a:rPr lang="fr-BE" dirty="0">
                <a:latin typeface="Courier New" panose="02070309020205020404" pitchFamily="49" charset="0"/>
                <a:cs typeface="Courier New" panose="02070309020205020404" pitchFamily="49" charset="0"/>
              </a:rPr>
              <a:t>);</a:t>
            </a:r>
          </a:p>
          <a:p>
            <a:pPr marL="0" indent="0">
              <a:buNone/>
            </a:pPr>
            <a:r>
              <a:rPr lang="fr-BE" dirty="0">
                <a:latin typeface="Courier New" panose="02070309020205020404" pitchFamily="49" charset="0"/>
                <a:cs typeface="Courier New" panose="02070309020205020404" pitchFamily="49" charset="0"/>
              </a:rPr>
              <a:t>END;</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30</a:t>
            </a:fld>
            <a:endParaRPr lang="fr-BE"/>
          </a:p>
        </p:txBody>
      </p:sp>
    </p:spTree>
    <p:extLst>
      <p:ext uri="{BB962C8B-B14F-4D97-AF65-F5344CB8AC3E}">
        <p14:creationId xmlns:p14="http://schemas.microsoft.com/office/powerpoint/2010/main" val="2890822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None/>
            </a:pPr>
            <a:r>
              <a:rPr lang="fr-BE" sz="1200" dirty="0">
                <a:latin typeface="Courier New" panose="02070309020205020404" pitchFamily="49" charset="0"/>
                <a:cs typeface="Courier New" panose="02070309020205020404" pitchFamily="49" charset="0"/>
              </a:rPr>
              <a:t>SELECT CURRENT_DATE AS d1,</a:t>
            </a:r>
          </a:p>
          <a:p>
            <a:pPr marL="0" indent="0">
              <a:buNone/>
            </a:pPr>
            <a:r>
              <a:rPr lang="fr-BE" sz="1200" dirty="0">
                <a:latin typeface="Courier New" panose="02070309020205020404" pitchFamily="49" charset="0"/>
                <a:cs typeface="Courier New" panose="02070309020205020404" pitchFamily="49" charset="0"/>
              </a:rPr>
              <a:t>	CURRENT_DATE + INTERVAL '4' YEAR AS d2 </a:t>
            </a:r>
          </a:p>
          <a:p>
            <a:pPr marL="0" indent="0">
              <a:buNone/>
            </a:pPr>
            <a:r>
              <a:rPr lang="fr-BE" sz="1200" dirty="0">
                <a:latin typeface="Courier New" panose="02070309020205020404" pitchFamily="49" charset="0"/>
                <a:cs typeface="Courier New" panose="02070309020205020404" pitchFamily="49" charset="0"/>
              </a:rPr>
              <a:t>FROM DUAL;</a:t>
            </a: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31</a:t>
            </a:fld>
            <a:endParaRPr lang="fr-BE"/>
          </a:p>
        </p:txBody>
      </p:sp>
    </p:spTree>
    <p:extLst>
      <p:ext uri="{BB962C8B-B14F-4D97-AF65-F5344CB8AC3E}">
        <p14:creationId xmlns:p14="http://schemas.microsoft.com/office/powerpoint/2010/main" val="1405345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Domaine des </a:t>
            </a:r>
            <a:r>
              <a:rPr lang="fr-BE" dirty="0" err="1"/>
              <a:t>Big</a:t>
            </a:r>
            <a:r>
              <a:rPr lang="fr-BE" dirty="0"/>
              <a:t> DATA</a:t>
            </a: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33</a:t>
            </a:fld>
            <a:endParaRPr lang="fr-BE"/>
          </a:p>
        </p:txBody>
      </p:sp>
    </p:spTree>
    <p:extLst>
      <p:ext uri="{BB962C8B-B14F-4D97-AF65-F5344CB8AC3E}">
        <p14:creationId xmlns:p14="http://schemas.microsoft.com/office/powerpoint/2010/main" val="1961239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fr-FR"/>
              <a:t>Modifiez le style du titre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4738744" y="1516828"/>
            <a:ext cx="2133600" cy="750981"/>
          </a:xfrm>
          <a:prstGeom prst="rect">
            <a:avLst/>
          </a:prstGeom>
        </p:spPr>
        <p:txBody>
          <a:bodyPr anchor="b"/>
          <a:lstStyle>
            <a:lvl1pPr algn="l">
              <a:defRPr sz="2400"/>
            </a:lvl1pPr>
          </a:lstStyle>
          <a:p>
            <a:endParaRPr lang="fr-BE"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r>
              <a:rPr lang="fr-BE"/>
              <a:t>Système de Gestion de Base de Données</a:t>
            </a:r>
            <a:endParaRPr lang="fr-BE" dirty="0"/>
          </a:p>
        </p:txBody>
      </p:sp>
      <p:sp>
        <p:nvSpPr>
          <p:cNvPr id="6" name="Slide Number Placeholder 5"/>
          <p:cNvSpPr>
            <a:spLocks noGrp="1"/>
          </p:cNvSpPr>
          <p:nvPr>
            <p:ph type="sldNum" sz="quarter" idx="12"/>
          </p:nvPr>
        </p:nvSpPr>
        <p:spPr>
          <a:xfrm>
            <a:off x="4649096" y="5719966"/>
            <a:ext cx="643666" cy="365125"/>
          </a:xfrm>
          <a:prstGeom prst="rect">
            <a:avLst/>
          </a:prstGeom>
        </p:spPr>
        <p:txBody>
          <a:bodyPr/>
          <a:lstStyle>
            <a:lvl1pPr>
              <a:defRPr>
                <a:solidFill>
                  <a:schemeClr val="accent1"/>
                </a:solidFill>
              </a:defRPr>
            </a:lvl1pPr>
          </a:lstStyle>
          <a:p>
            <a:fld id="{BF2FC6CB-2666-4C93-9AAF-E466CEB514E0}" type="slidenum">
              <a:rPr lang="fr-BE" smtClean="0"/>
              <a:t>‹N°›</a:t>
            </a:fld>
            <a:endParaRPr lang="fr-BE"/>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Footer Placeholder 4"/>
          <p:cNvSpPr>
            <a:spLocks noGrp="1"/>
          </p:cNvSpPr>
          <p:nvPr>
            <p:ph type="ftr" sz="quarter" idx="11"/>
          </p:nvPr>
        </p:nvSpPr>
        <p:spPr/>
        <p:txBody>
          <a:bodyPr/>
          <a:lstStyle/>
          <a:p>
            <a:r>
              <a:rPr lang="fr-BE"/>
              <a:t>Système de Gestion de Base de Données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fr-FR"/>
              <a:t>Modifiez le style du titre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Footer Placeholder 4"/>
          <p:cNvSpPr>
            <a:spLocks noGrp="1"/>
          </p:cNvSpPr>
          <p:nvPr>
            <p:ph type="ftr" sz="quarter" idx="11"/>
          </p:nvPr>
        </p:nvSpPr>
        <p:spPr/>
        <p:txBody>
          <a:bodyPr/>
          <a:lstStyle/>
          <a:p>
            <a:r>
              <a:rPr lang="fr-BE"/>
              <a:t>Système de Gestion de Base de Données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475013" y="720000"/>
            <a:ext cx="8205849" cy="1143000"/>
          </a:xfrm>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11"/>
          </p:nvPr>
        </p:nvSpPr>
        <p:spPr/>
        <p:txBody>
          <a:bodyPr/>
          <a:lstStyle/>
          <a:p>
            <a:r>
              <a:rPr lang="fr-BE"/>
              <a:t>Système de Gestion de Base de Données</a:t>
            </a:r>
          </a:p>
        </p:txBody>
      </p:sp>
      <p:sp>
        <p:nvSpPr>
          <p:cNvPr id="7" name="Forme libre 6"/>
          <p:cNvSpPr/>
          <p:nvPr/>
        </p:nvSpPr>
        <p:spPr>
          <a:xfrm>
            <a:off x="475013" y="1499191"/>
            <a:ext cx="8217725" cy="382772"/>
          </a:xfrm>
          <a:custGeom>
            <a:avLst/>
            <a:gdLst>
              <a:gd name="connsiteX0" fmla="*/ 0 w 7038753"/>
              <a:gd name="connsiteY0" fmla="*/ 0 h 1158949"/>
              <a:gd name="connsiteX1" fmla="*/ 0 w 7038753"/>
              <a:gd name="connsiteY1" fmla="*/ 1148316 h 1158949"/>
              <a:gd name="connsiteX2" fmla="*/ 7038753 w 7038753"/>
              <a:gd name="connsiteY2" fmla="*/ 1158949 h 1158949"/>
            </a:gdLst>
            <a:ahLst/>
            <a:cxnLst>
              <a:cxn ang="0">
                <a:pos x="connsiteX0" y="connsiteY0"/>
              </a:cxn>
              <a:cxn ang="0">
                <a:pos x="connsiteX1" y="connsiteY1"/>
              </a:cxn>
              <a:cxn ang="0">
                <a:pos x="connsiteX2" y="connsiteY2"/>
              </a:cxn>
            </a:cxnLst>
            <a:rect l="l" t="t" r="r" b="b"/>
            <a:pathLst>
              <a:path w="7038753" h="1158949">
                <a:moveTo>
                  <a:pt x="0" y="0"/>
                </a:moveTo>
                <a:lnTo>
                  <a:pt x="0" y="1148316"/>
                </a:lnTo>
                <a:lnTo>
                  <a:pt x="7038753" y="1158949"/>
                </a:lnTo>
              </a:path>
            </a:pathLst>
          </a:custGeom>
          <a:noFill/>
          <a:ln w="28575">
            <a:solidFill>
              <a:schemeClr val="accent2">
                <a:lumMod val="7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fr-FR"/>
              <a:t>Modifiez le style du titre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5" name="Footer Placeholder 4"/>
          <p:cNvSpPr>
            <a:spLocks noGrp="1"/>
          </p:cNvSpPr>
          <p:nvPr>
            <p:ph type="ftr" sz="quarter" idx="11"/>
          </p:nvPr>
        </p:nvSpPr>
        <p:spPr/>
        <p:txBody>
          <a:bodyPr/>
          <a:lstStyle/>
          <a:p>
            <a:r>
              <a:rPr lang="fr-BE"/>
              <a:t>Système de Gestion de Base de Données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6" name="Footer Placeholder 5"/>
          <p:cNvSpPr>
            <a:spLocks noGrp="1"/>
          </p:cNvSpPr>
          <p:nvPr>
            <p:ph type="ftr" sz="quarter" idx="11"/>
          </p:nvPr>
        </p:nvSpPr>
        <p:spPr/>
        <p:txBody>
          <a:bodyPr/>
          <a:lstStyle/>
          <a:p>
            <a:r>
              <a:rPr lang="fr-BE"/>
              <a:t>Système de Gestion de Base de Données</a:t>
            </a:r>
          </a:p>
        </p:txBody>
      </p:sp>
      <p:sp>
        <p:nvSpPr>
          <p:cNvPr id="9" name="Content Placeholder 8"/>
          <p:cNvSpPr>
            <a:spLocks noGrp="1"/>
          </p:cNvSpPr>
          <p:nvPr>
            <p:ph sz="quarter" idx="13"/>
          </p:nvPr>
        </p:nvSpPr>
        <p:spPr>
          <a:xfrm>
            <a:off x="1042416" y="2313432"/>
            <a:ext cx="3419856" cy="349300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8" name="Forme libre 7"/>
          <p:cNvSpPr/>
          <p:nvPr/>
        </p:nvSpPr>
        <p:spPr>
          <a:xfrm>
            <a:off x="1041991" y="1499191"/>
            <a:ext cx="7038753" cy="382772"/>
          </a:xfrm>
          <a:custGeom>
            <a:avLst/>
            <a:gdLst>
              <a:gd name="connsiteX0" fmla="*/ 0 w 7038753"/>
              <a:gd name="connsiteY0" fmla="*/ 0 h 1158949"/>
              <a:gd name="connsiteX1" fmla="*/ 0 w 7038753"/>
              <a:gd name="connsiteY1" fmla="*/ 1148316 h 1158949"/>
              <a:gd name="connsiteX2" fmla="*/ 7038753 w 7038753"/>
              <a:gd name="connsiteY2" fmla="*/ 1158949 h 1158949"/>
            </a:gdLst>
            <a:ahLst/>
            <a:cxnLst>
              <a:cxn ang="0">
                <a:pos x="connsiteX0" y="connsiteY0"/>
              </a:cxn>
              <a:cxn ang="0">
                <a:pos x="connsiteX1" y="connsiteY1"/>
              </a:cxn>
              <a:cxn ang="0">
                <a:pos x="connsiteX2" y="connsiteY2"/>
              </a:cxn>
            </a:cxnLst>
            <a:rect l="l" t="t" r="r" b="b"/>
            <a:pathLst>
              <a:path w="7038753" h="1158949">
                <a:moveTo>
                  <a:pt x="0" y="0"/>
                </a:moveTo>
                <a:lnTo>
                  <a:pt x="0" y="1148316"/>
                </a:lnTo>
                <a:lnTo>
                  <a:pt x="7038753" y="1158949"/>
                </a:lnTo>
              </a:path>
            </a:pathLst>
          </a:custGeom>
          <a:noFill/>
          <a:ln w="28575">
            <a:solidFill>
              <a:schemeClr val="accent2">
                <a:lumMod val="7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Footer Placeholder 7"/>
          <p:cNvSpPr>
            <a:spLocks noGrp="1"/>
          </p:cNvSpPr>
          <p:nvPr>
            <p:ph type="ftr" sz="quarter" idx="11"/>
          </p:nvPr>
        </p:nvSpPr>
        <p:spPr/>
        <p:txBody>
          <a:bodyPr/>
          <a:lstStyle/>
          <a:p>
            <a:r>
              <a:rPr lang="fr-BE"/>
              <a:t>Système de Gestion de Base de Données</a:t>
            </a:r>
          </a:p>
        </p:txBody>
      </p:sp>
      <p:sp>
        <p:nvSpPr>
          <p:cNvPr id="10" name="Forme libre 9"/>
          <p:cNvSpPr/>
          <p:nvPr/>
        </p:nvSpPr>
        <p:spPr>
          <a:xfrm>
            <a:off x="1041991" y="1499191"/>
            <a:ext cx="7038753" cy="382772"/>
          </a:xfrm>
          <a:custGeom>
            <a:avLst/>
            <a:gdLst>
              <a:gd name="connsiteX0" fmla="*/ 0 w 7038753"/>
              <a:gd name="connsiteY0" fmla="*/ 0 h 1158949"/>
              <a:gd name="connsiteX1" fmla="*/ 0 w 7038753"/>
              <a:gd name="connsiteY1" fmla="*/ 1148316 h 1158949"/>
              <a:gd name="connsiteX2" fmla="*/ 7038753 w 7038753"/>
              <a:gd name="connsiteY2" fmla="*/ 1158949 h 1158949"/>
            </a:gdLst>
            <a:ahLst/>
            <a:cxnLst>
              <a:cxn ang="0">
                <a:pos x="connsiteX0" y="connsiteY0"/>
              </a:cxn>
              <a:cxn ang="0">
                <a:pos x="connsiteX1" y="connsiteY1"/>
              </a:cxn>
              <a:cxn ang="0">
                <a:pos x="connsiteX2" y="connsiteY2"/>
              </a:cxn>
            </a:cxnLst>
            <a:rect l="l" t="t" r="r" b="b"/>
            <a:pathLst>
              <a:path w="7038753" h="1158949">
                <a:moveTo>
                  <a:pt x="0" y="0"/>
                </a:moveTo>
                <a:lnTo>
                  <a:pt x="0" y="1148316"/>
                </a:lnTo>
                <a:lnTo>
                  <a:pt x="7038753" y="1158949"/>
                </a:lnTo>
              </a:path>
            </a:pathLst>
          </a:custGeom>
          <a:noFill/>
          <a:ln w="28575">
            <a:solidFill>
              <a:schemeClr val="accent2">
                <a:lumMod val="7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4" name="Footer Placeholder 3"/>
          <p:cNvSpPr>
            <a:spLocks noGrp="1"/>
          </p:cNvSpPr>
          <p:nvPr>
            <p:ph type="ftr" sz="quarter" idx="11"/>
          </p:nvPr>
        </p:nvSpPr>
        <p:spPr/>
        <p:txBody>
          <a:bodyPr/>
          <a:lstStyle/>
          <a:p>
            <a:r>
              <a:rPr lang="fr-BE"/>
              <a:t>Système de Gestion de Base de Données</a:t>
            </a:r>
          </a:p>
        </p:txBody>
      </p:sp>
      <p:sp>
        <p:nvSpPr>
          <p:cNvPr id="6" name="Forme libre 5"/>
          <p:cNvSpPr/>
          <p:nvPr/>
        </p:nvSpPr>
        <p:spPr>
          <a:xfrm>
            <a:off x="1041991" y="1499191"/>
            <a:ext cx="7038753" cy="382772"/>
          </a:xfrm>
          <a:custGeom>
            <a:avLst/>
            <a:gdLst>
              <a:gd name="connsiteX0" fmla="*/ 0 w 7038753"/>
              <a:gd name="connsiteY0" fmla="*/ 0 h 1158949"/>
              <a:gd name="connsiteX1" fmla="*/ 0 w 7038753"/>
              <a:gd name="connsiteY1" fmla="*/ 1148316 h 1158949"/>
              <a:gd name="connsiteX2" fmla="*/ 7038753 w 7038753"/>
              <a:gd name="connsiteY2" fmla="*/ 1158949 h 1158949"/>
            </a:gdLst>
            <a:ahLst/>
            <a:cxnLst>
              <a:cxn ang="0">
                <a:pos x="connsiteX0" y="connsiteY0"/>
              </a:cxn>
              <a:cxn ang="0">
                <a:pos x="connsiteX1" y="connsiteY1"/>
              </a:cxn>
              <a:cxn ang="0">
                <a:pos x="connsiteX2" y="connsiteY2"/>
              </a:cxn>
            </a:cxnLst>
            <a:rect l="l" t="t" r="r" b="b"/>
            <a:pathLst>
              <a:path w="7038753" h="1158949">
                <a:moveTo>
                  <a:pt x="0" y="0"/>
                </a:moveTo>
                <a:lnTo>
                  <a:pt x="0" y="1148316"/>
                </a:lnTo>
                <a:lnTo>
                  <a:pt x="7038753" y="1158949"/>
                </a:lnTo>
              </a:path>
            </a:pathLst>
          </a:custGeom>
          <a:noFill/>
          <a:ln w="28575">
            <a:solidFill>
              <a:schemeClr val="accent2">
                <a:lumMod val="7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r-BE"/>
              <a:t>Système de Gestion de Base de Données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44" name="Group 43"/>
          <p:cNvGrpSpPr/>
          <p:nvPr userDrawn="1"/>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r>
              <a:rPr lang="fr-BE"/>
              <a:t>Système de Gestion de Base de Données</a:t>
            </a:r>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fr-FR"/>
              <a:t>Modifiez le style du titre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fr-FR"/>
              <a:t>Modifiez le style du titre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6" name="Footer Placeholder 5"/>
          <p:cNvSpPr>
            <a:spLocks noGrp="1"/>
          </p:cNvSpPr>
          <p:nvPr>
            <p:ph type="ftr" sz="quarter" idx="11"/>
          </p:nvPr>
        </p:nvSpPr>
        <p:spPr>
          <a:xfrm>
            <a:off x="4641448" y="5724835"/>
            <a:ext cx="3493664" cy="365125"/>
          </a:xfrm>
        </p:spPr>
        <p:txBody>
          <a:bodyPr>
            <a:normAutofit/>
          </a:bodyPr>
          <a:lstStyle/>
          <a:p>
            <a:r>
              <a:rPr lang="fr-BE"/>
              <a:t>Système de Gestion de Base de Données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576055" y="6400800"/>
            <a:ext cx="6463424" cy="469558"/>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687204" y="6519134"/>
            <a:ext cx="6236864" cy="3512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720000"/>
            <a:ext cx="7024744" cy="1143000"/>
          </a:xfrm>
          <a:prstGeom prst="rect">
            <a:avLst/>
          </a:prstGeom>
        </p:spPr>
        <p:txBody>
          <a:bodyPr vert="horz" lIns="91440" tIns="45720" rIns="91440" bIns="45720" rtlCol="0" anchor="b">
            <a:normAutofit/>
          </a:bodyPr>
          <a:lstStyle/>
          <a:p>
            <a:r>
              <a:rPr lang="fr-FR" dirty="0"/>
              <a:t>Modifiez le style du titre</a:t>
            </a:r>
            <a:endParaRPr lang="en-US" dirty="0"/>
          </a:p>
        </p:txBody>
      </p:sp>
      <p:sp>
        <p:nvSpPr>
          <p:cNvPr id="3" name="Text Placeholder 2"/>
          <p:cNvSpPr>
            <a:spLocks noGrp="1"/>
          </p:cNvSpPr>
          <p:nvPr>
            <p:ph type="body" idx="1"/>
          </p:nvPr>
        </p:nvSpPr>
        <p:spPr>
          <a:xfrm>
            <a:off x="1043491" y="2051999"/>
            <a:ext cx="7020000" cy="4140000"/>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687203" y="6505233"/>
            <a:ext cx="6236865" cy="365125"/>
          </a:xfrm>
          <a:prstGeom prst="rect">
            <a:avLst/>
          </a:prstGeom>
        </p:spPr>
        <p:txBody>
          <a:bodyPr vert="horz" lIns="91440" tIns="45720" rIns="91440" bIns="45720" rtlCol="0" anchor="ctr"/>
          <a:lstStyle>
            <a:lvl1pPr algn="ctr">
              <a:defRPr sz="1200">
                <a:solidFill>
                  <a:schemeClr val="bg1"/>
                </a:solidFill>
              </a:defRPr>
            </a:lvl1pPr>
          </a:lstStyle>
          <a:p>
            <a:r>
              <a:rPr lang="fr-BE"/>
              <a:t>Système de Gestion de Base de Données</a:t>
            </a:r>
            <a:endParaRPr lang="fr-BE" dirty="0"/>
          </a:p>
        </p:txBody>
      </p:sp>
      <p:sp>
        <p:nvSpPr>
          <p:cNvPr id="61" name="ZoneTexte 60"/>
          <p:cNvSpPr txBox="1"/>
          <p:nvPr/>
        </p:nvSpPr>
        <p:spPr>
          <a:xfrm>
            <a:off x="-2" y="120770"/>
            <a:ext cx="430887" cy="6731292"/>
          </a:xfrm>
          <a:prstGeom prst="rect">
            <a:avLst/>
          </a:prstGeom>
          <a:noFill/>
        </p:spPr>
        <p:txBody>
          <a:bodyPr vert="vert270" wrap="square" rtlCol="0">
            <a:spAutoFit/>
          </a:bodyPr>
          <a:lstStyle/>
          <a:p>
            <a:pPr algn="r"/>
            <a:r>
              <a:rPr lang="fr-BE" sz="1600" dirty="0">
                <a:solidFill>
                  <a:srgbClr val="776627"/>
                </a:solidFill>
              </a:rPr>
              <a:t>A. Léonard         HEPL – Département technique      2</a:t>
            </a:r>
            <a:r>
              <a:rPr lang="fr-BE" sz="1600" baseline="30000" dirty="0">
                <a:solidFill>
                  <a:srgbClr val="776627"/>
                </a:solidFill>
              </a:rPr>
              <a:t>ème</a:t>
            </a:r>
            <a:r>
              <a:rPr lang="fr-BE" sz="1600" dirty="0">
                <a:solidFill>
                  <a:srgbClr val="776627"/>
                </a:solidFill>
              </a:rPr>
              <a:t> Informatique et système</a:t>
            </a:r>
          </a:p>
        </p:txBody>
      </p:sp>
      <p:sp>
        <p:nvSpPr>
          <p:cNvPr id="7" name="ZoneTexte 6"/>
          <p:cNvSpPr txBox="1"/>
          <p:nvPr/>
        </p:nvSpPr>
        <p:spPr>
          <a:xfrm>
            <a:off x="7507103" y="6519134"/>
            <a:ext cx="1179697" cy="369332"/>
          </a:xfrm>
          <a:prstGeom prst="rect">
            <a:avLst/>
          </a:prstGeom>
          <a:noFill/>
        </p:spPr>
        <p:txBody>
          <a:bodyPr wrap="square" rtlCol="0">
            <a:spAutoFit/>
          </a:bodyPr>
          <a:lstStyle/>
          <a:p>
            <a:pPr algn="r"/>
            <a:fld id="{30A39B69-01AA-4943-8E03-5E521F790666}" type="slidenum">
              <a:rPr lang="fr-BE" b="1" smtClean="0">
                <a:solidFill>
                  <a:schemeClr val="bg1"/>
                </a:solidFill>
              </a:rPr>
              <a:pPr algn="r"/>
              <a:t>‹N°›</a:t>
            </a:fld>
            <a:r>
              <a:rPr lang="fr-BE" b="1" dirty="0">
                <a:solidFill>
                  <a:schemeClr val="bg1"/>
                </a:solidFill>
              </a:rPr>
              <a:t> / 86</a:t>
            </a: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BE" dirty="0"/>
              <a:t>Systèmes de Gestion de Bases de Données</a:t>
            </a:r>
          </a:p>
        </p:txBody>
      </p:sp>
      <p:sp>
        <p:nvSpPr>
          <p:cNvPr id="3" name="Sous-titre 2"/>
          <p:cNvSpPr>
            <a:spLocks noGrp="1"/>
          </p:cNvSpPr>
          <p:nvPr>
            <p:ph type="subTitle" idx="1"/>
          </p:nvPr>
        </p:nvSpPr>
        <p:spPr/>
        <p:txBody>
          <a:bodyPr anchor="b"/>
          <a:lstStyle/>
          <a:p>
            <a:pPr algn="r"/>
            <a:r>
              <a:rPr lang="fr-BE" dirty="0"/>
              <a:t>A. Léonard</a:t>
            </a:r>
          </a:p>
        </p:txBody>
      </p:sp>
    </p:spTree>
    <p:extLst>
      <p:ext uri="{BB962C8B-B14F-4D97-AF65-F5344CB8AC3E}">
        <p14:creationId xmlns:p14="http://schemas.microsoft.com/office/powerpoint/2010/main" val="3758322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1. Types de données scalaires</a:t>
            </a:r>
          </a:p>
        </p:txBody>
      </p:sp>
      <p:sp>
        <p:nvSpPr>
          <p:cNvPr id="3" name="Espace réservé du contenu 2"/>
          <p:cNvSpPr>
            <a:spLocks noGrp="1"/>
          </p:cNvSpPr>
          <p:nvPr>
            <p:ph idx="1"/>
          </p:nvPr>
        </p:nvSpPr>
        <p:spPr/>
        <p:txBody>
          <a:bodyPr anchor="t">
            <a:normAutofit fontScale="92500"/>
          </a:bodyPr>
          <a:lstStyle/>
          <a:p>
            <a:pPr marL="0" indent="0">
              <a:buNone/>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1. Types de données numériques</a:t>
            </a:r>
          </a:p>
          <a:p>
            <a:pPr marL="484632" lvl="3" indent="0">
              <a:buNone/>
            </a:pPr>
            <a:r>
              <a:rPr lang="fr-BE" sz="2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NUMBER[(P, S)]</a:t>
            </a:r>
          </a:p>
          <a:p>
            <a:pPr marL="754380" lvl="1" indent="-457200">
              <a:buFont typeface="Wingdings" panose="05000000000000000000" pitchFamily="2" charset="2"/>
              <a:buChar char="Ø"/>
            </a:pPr>
            <a:endParaRPr lang="fr-BE" dirty="0"/>
          </a:p>
          <a:p>
            <a:pPr marL="297180" lvl="1" indent="0">
              <a:buNone/>
            </a:pPr>
            <a:r>
              <a:rPr lang="fr-BE" dirty="0"/>
              <a:t>P : nombre de chiffres significatifs</a:t>
            </a:r>
          </a:p>
          <a:p>
            <a:pPr marL="297180" lvl="1" indent="0">
              <a:buNone/>
            </a:pPr>
            <a:r>
              <a:rPr lang="fr-BE" dirty="0"/>
              <a:t>S : nombre de décimales</a:t>
            </a:r>
          </a:p>
          <a:p>
            <a:pPr marL="297180" lvl="1" indent="0">
              <a:buNone/>
            </a:pPr>
            <a:endParaRPr lang="fr-BE" dirty="0"/>
          </a:p>
          <a:p>
            <a:pPr marL="297180" lvl="1" indent="0">
              <a:buNone/>
            </a:pPr>
            <a:r>
              <a:rPr lang="fr-BE" dirty="0"/>
              <a:t>NUMBER possède quelques sous-types permettant une compatibilité ANSI/ISO dont, entre autres : </a:t>
            </a:r>
          </a:p>
          <a:p>
            <a:pPr marL="297180" lvl="1" indent="0">
              <a:buNone/>
            </a:pPr>
            <a:endParaRPr lang="fr-BE" dirty="0"/>
          </a:p>
          <a:p>
            <a:pPr marL="297180" lvl="1" indent="0">
              <a:buNone/>
            </a:pPr>
            <a:r>
              <a:rPr lang="fr-BE" dirty="0"/>
              <a:t>DEC ou DECIMAL : nombre, virgule fixe, de 38 chiffres max</a:t>
            </a:r>
          </a:p>
          <a:p>
            <a:pPr marL="297180" lvl="1" indent="0">
              <a:buNone/>
            </a:pPr>
            <a:r>
              <a:rPr lang="fr-BE" dirty="0"/>
              <a:t>INTEGER, INT ou SMALLINT : entier de 38 chiffres max</a:t>
            </a:r>
          </a:p>
        </p:txBody>
      </p:sp>
      <p:sp>
        <p:nvSpPr>
          <p:cNvPr id="5" name="Espace réservé du pied de page 4"/>
          <p:cNvSpPr>
            <a:spLocks noGrp="1"/>
          </p:cNvSpPr>
          <p:nvPr>
            <p:ph type="ftr" sz="quarter" idx="11"/>
          </p:nvPr>
        </p:nvSpPr>
        <p:spPr/>
        <p:txBody>
          <a:bodyPr/>
          <a:lstStyle/>
          <a:p>
            <a:r>
              <a:rPr lang="fr-BE" dirty="0"/>
              <a:t>SGBD – PL/SQL – Chapitre 2 : Types de données et variables / 1. Types de données scalaires</a:t>
            </a:r>
          </a:p>
        </p:txBody>
      </p:sp>
    </p:spTree>
    <p:extLst>
      <p:ext uri="{BB962C8B-B14F-4D97-AF65-F5344CB8AC3E}">
        <p14:creationId xmlns:p14="http://schemas.microsoft.com/office/powerpoint/2010/main" val="1717244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1. Types de données scalaires</a:t>
            </a:r>
          </a:p>
        </p:txBody>
      </p:sp>
      <p:sp>
        <p:nvSpPr>
          <p:cNvPr id="3" name="Espace réservé du contenu 2"/>
          <p:cNvSpPr>
            <a:spLocks noGrp="1"/>
          </p:cNvSpPr>
          <p:nvPr>
            <p:ph idx="1"/>
          </p:nvPr>
        </p:nvSpPr>
        <p:spPr/>
        <p:txBody>
          <a:bodyPr anchor="t">
            <a:normAutofit fontScale="92500" lnSpcReduction="10000"/>
          </a:bodyPr>
          <a:lstStyle/>
          <a:p>
            <a:pPr marL="0" indent="0">
              <a:buNone/>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1. Types de données numériques</a:t>
            </a:r>
          </a:p>
          <a:p>
            <a:pPr marL="754380" lvl="1" indent="-457200">
              <a:buFont typeface="Wingdings" panose="05000000000000000000" pitchFamily="2" charset="2"/>
              <a:buChar char="Ø"/>
            </a:pPr>
            <a:r>
              <a:rPr lang="fr-BE" dirty="0"/>
              <a:t>BINARY_INTEGER</a:t>
            </a:r>
          </a:p>
          <a:p>
            <a:pPr marL="808038" lvl="1" indent="0">
              <a:buNone/>
            </a:pPr>
            <a:r>
              <a:rPr lang="fr-BE" sz="1700" dirty="0"/>
              <a:t>Nombres entiers signés compris entre -2.147.483.647 et +2.147.483.647</a:t>
            </a:r>
            <a:endParaRPr lang="fr-BE" sz="1800" dirty="0"/>
          </a:p>
          <a:p>
            <a:pPr marL="754380" lvl="1" indent="-457200">
              <a:buFont typeface="Wingdings" panose="05000000000000000000" pitchFamily="2" charset="2"/>
              <a:buChar char="Ø"/>
            </a:pPr>
            <a:endParaRPr lang="fr-BE" dirty="0"/>
          </a:p>
          <a:p>
            <a:pPr marL="297180" lvl="1" indent="0">
              <a:buNone/>
            </a:pPr>
            <a:r>
              <a:rPr lang="fr-BE" dirty="0"/>
              <a:t>Types dérivés : </a:t>
            </a:r>
          </a:p>
          <a:p>
            <a:pPr lvl="2" indent="-342900">
              <a:buFont typeface="Wingdings" panose="05000000000000000000" pitchFamily="2" charset="2"/>
              <a:buChar char="§"/>
            </a:pPr>
            <a:r>
              <a:rPr lang="fr-BE" dirty="0"/>
              <a:t>NATURAL ou POSITIVE</a:t>
            </a:r>
          </a:p>
          <a:p>
            <a:pPr marL="781812" lvl="3" indent="0">
              <a:buNone/>
            </a:pPr>
            <a:r>
              <a:rPr lang="fr-BE" dirty="0"/>
              <a:t>Permettent de restreindre uniquement aux valeurs non négatives (pour NATURAL) ou positives (pour POSITIVE)</a:t>
            </a:r>
          </a:p>
          <a:p>
            <a:pPr lvl="2" indent="-342900">
              <a:buFont typeface="Wingdings" panose="05000000000000000000" pitchFamily="2" charset="2"/>
              <a:buChar char="§"/>
            </a:pPr>
            <a:r>
              <a:rPr lang="fr-BE" dirty="0"/>
              <a:t>NATURALN ou POSITIVEN</a:t>
            </a:r>
          </a:p>
          <a:p>
            <a:pPr marL="781812" lvl="3" indent="0">
              <a:buNone/>
            </a:pPr>
            <a:r>
              <a:rPr lang="fr-BE" dirty="0"/>
              <a:t>Idem que pour NATURAL et POSITIVE, mais n'acceptent pas la valeur nulle</a:t>
            </a:r>
          </a:p>
          <a:p>
            <a:pPr lvl="2" indent="-342900">
              <a:buFont typeface="Wingdings" panose="05000000000000000000" pitchFamily="2" charset="2"/>
              <a:buChar char="§"/>
            </a:pPr>
            <a:r>
              <a:rPr lang="fr-BE" dirty="0"/>
              <a:t>SIGNTYPE</a:t>
            </a:r>
          </a:p>
          <a:p>
            <a:pPr marL="781812" lvl="3" indent="0">
              <a:buNone/>
            </a:pPr>
            <a:r>
              <a:rPr lang="fr-BE" dirty="0"/>
              <a:t>Retreint un entier aux valeurs -1, 0, 1</a:t>
            </a:r>
          </a:p>
        </p:txBody>
      </p:sp>
      <p:sp>
        <p:nvSpPr>
          <p:cNvPr id="5" name="Espace réservé du pied de page 4"/>
          <p:cNvSpPr>
            <a:spLocks noGrp="1"/>
          </p:cNvSpPr>
          <p:nvPr>
            <p:ph type="ftr" sz="quarter" idx="11"/>
          </p:nvPr>
        </p:nvSpPr>
        <p:spPr/>
        <p:txBody>
          <a:bodyPr/>
          <a:lstStyle/>
          <a:p>
            <a:r>
              <a:rPr lang="fr-BE" dirty="0"/>
              <a:t>SGBD – PL/SQL – Chapitre 2 : Types de données et variables / 1. Types de données scalaires</a:t>
            </a:r>
          </a:p>
        </p:txBody>
      </p:sp>
    </p:spTree>
    <p:extLst>
      <p:ext uri="{BB962C8B-B14F-4D97-AF65-F5344CB8AC3E}">
        <p14:creationId xmlns:p14="http://schemas.microsoft.com/office/powerpoint/2010/main" val="1021053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1. Types de données scalaires</a:t>
            </a:r>
          </a:p>
        </p:txBody>
      </p:sp>
      <p:sp>
        <p:nvSpPr>
          <p:cNvPr id="3" name="Espace réservé du contenu 2"/>
          <p:cNvSpPr>
            <a:spLocks noGrp="1"/>
          </p:cNvSpPr>
          <p:nvPr>
            <p:ph idx="1"/>
          </p:nvPr>
        </p:nvSpPr>
        <p:spPr>
          <a:xfrm>
            <a:off x="736270" y="2051998"/>
            <a:ext cx="7897091" cy="4586308"/>
          </a:xfrm>
        </p:spPr>
        <p:txBody>
          <a:bodyPr anchor="t">
            <a:normAutofit fontScale="85000" lnSpcReduction="20000"/>
          </a:bodyPr>
          <a:lstStyle/>
          <a:p>
            <a:pPr marL="0" indent="0">
              <a:lnSpc>
                <a:spcPct val="110000"/>
              </a:lnSpc>
              <a:buNone/>
            </a:pPr>
            <a:r>
              <a:rPr lang="fr-BE"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1. Types de données numériques</a:t>
            </a:r>
          </a:p>
          <a:p>
            <a:pPr marL="754380" lvl="1" indent="-457200">
              <a:buFont typeface="Wingdings" panose="05000000000000000000" pitchFamily="2" charset="2"/>
              <a:buChar char="Ø"/>
            </a:pPr>
            <a:r>
              <a:rPr lang="fr-BE" sz="2600" dirty="0"/>
              <a:t>PLS_INTEGER</a:t>
            </a:r>
          </a:p>
          <a:p>
            <a:pPr marL="754380" lvl="1" indent="-457200">
              <a:buFont typeface="Wingdings" panose="05000000000000000000" pitchFamily="2" charset="2"/>
              <a:buChar char="Ø"/>
            </a:pPr>
            <a:endParaRPr lang="fr-BE" dirty="0"/>
          </a:p>
          <a:p>
            <a:pPr marL="457200" indent="-457200">
              <a:lnSpc>
                <a:spcPct val="120000"/>
              </a:lnSpc>
              <a:buFont typeface="Wingdings" panose="05000000000000000000" pitchFamily="2" charset="2"/>
              <a:buChar char="Ø"/>
            </a:pPr>
            <a:r>
              <a:rPr lang="fr-BE" dirty="0"/>
              <a:t>Il est plus performant que NUMBER et BINARY_INTEGER qui utilisent des librairies arithmétiques</a:t>
            </a:r>
          </a:p>
          <a:p>
            <a:pPr marL="457200" indent="-457200">
              <a:lnSpc>
                <a:spcPct val="120000"/>
              </a:lnSpc>
              <a:buFont typeface="Wingdings" panose="05000000000000000000" pitchFamily="2" charset="2"/>
              <a:buChar char="Ø"/>
            </a:pPr>
            <a:r>
              <a:rPr lang="fr-BE" dirty="0"/>
              <a:t>Même s'il possède le même rang que BINARY_INTEGER, il ne se comporte pas toujours de la même manière</a:t>
            </a:r>
          </a:p>
          <a:p>
            <a:pPr marL="457200" indent="-457200">
              <a:lnSpc>
                <a:spcPct val="120000"/>
              </a:lnSpc>
              <a:buFont typeface="Wingdings" panose="05000000000000000000" pitchFamily="2" charset="2"/>
              <a:buChar char="Ø"/>
            </a:pPr>
            <a:r>
              <a:rPr lang="fr-BE" dirty="0"/>
              <a:t>Alors que BINARY_INTEGER ne génère pas une exception lorsqu'un dépassement de capacité intervient lors d'un calcul si le résultat est transféré dans un NUMBER, PLS_INTEGER génère bien une exception</a:t>
            </a:r>
          </a:p>
          <a:p>
            <a:pPr marL="457200" indent="-457200">
              <a:lnSpc>
                <a:spcPct val="120000"/>
              </a:lnSpc>
              <a:buFont typeface="Wingdings" panose="05000000000000000000" pitchFamily="2" charset="2"/>
              <a:buChar char="Ø"/>
            </a:pPr>
            <a:r>
              <a:rPr lang="fr-BE" dirty="0"/>
              <a:t>Pour des raisons de compatibilité, il est toujours possible d'utiliser BINARY_INTEGER, mais il est conseillé d'utiliser PLS_INTEGER dans les nouvelles applications</a:t>
            </a:r>
          </a:p>
        </p:txBody>
      </p:sp>
      <p:sp>
        <p:nvSpPr>
          <p:cNvPr id="5" name="Espace réservé du pied de page 4"/>
          <p:cNvSpPr>
            <a:spLocks noGrp="1"/>
          </p:cNvSpPr>
          <p:nvPr>
            <p:ph type="ftr" sz="quarter" idx="11"/>
          </p:nvPr>
        </p:nvSpPr>
        <p:spPr/>
        <p:txBody>
          <a:bodyPr/>
          <a:lstStyle/>
          <a:p>
            <a:r>
              <a:rPr lang="fr-BE" dirty="0"/>
              <a:t>SGBD – PL/SQL – Chapitre 2 : Types de données et variables / 1. Types de données scalaires</a:t>
            </a:r>
          </a:p>
        </p:txBody>
      </p:sp>
    </p:spTree>
    <p:extLst>
      <p:ext uri="{BB962C8B-B14F-4D97-AF65-F5344CB8AC3E}">
        <p14:creationId xmlns:p14="http://schemas.microsoft.com/office/powerpoint/2010/main" val="658562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1. Types de données scalaires</a:t>
            </a:r>
          </a:p>
        </p:txBody>
      </p:sp>
      <p:sp>
        <p:nvSpPr>
          <p:cNvPr id="3" name="Espace réservé du contenu 2"/>
          <p:cNvSpPr>
            <a:spLocks noGrp="1"/>
          </p:cNvSpPr>
          <p:nvPr>
            <p:ph idx="1"/>
          </p:nvPr>
        </p:nvSpPr>
        <p:spPr/>
        <p:txBody>
          <a:bodyPr anchor="t">
            <a:normAutofit/>
          </a:bodyPr>
          <a:lstStyle/>
          <a:p>
            <a:pPr marL="0" indent="0">
              <a:lnSpc>
                <a:spcPct val="90000"/>
              </a:lnSpc>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1. Types de données numériques</a:t>
            </a:r>
          </a:p>
          <a:p>
            <a:pPr marL="754380" lvl="1" indent="-457200">
              <a:buFont typeface="Wingdings" panose="05000000000000000000" pitchFamily="2" charset="2"/>
              <a:buChar char="Ø"/>
            </a:pPr>
            <a:r>
              <a:rPr lang="fr-BE" dirty="0"/>
              <a:t>BINARY_FLOAT et BINARY_DOUBLE</a:t>
            </a:r>
          </a:p>
          <a:p>
            <a:pPr marL="754380" lvl="1" indent="-457200">
              <a:buFont typeface="Wingdings" panose="05000000000000000000" pitchFamily="2" charset="2"/>
              <a:buChar char="Ø"/>
            </a:pPr>
            <a:endParaRPr lang="fr-BE" dirty="0"/>
          </a:p>
          <a:p>
            <a:pPr marL="457200" indent="-457200">
              <a:buFont typeface="Wingdings" panose="05000000000000000000" pitchFamily="2" charset="2"/>
              <a:buChar char="Ø"/>
            </a:pPr>
            <a:r>
              <a:rPr lang="fr-BE" sz="2200" dirty="0"/>
              <a:t>Ces 2 types de données sont nouveaux depuis Oracle 10g</a:t>
            </a:r>
          </a:p>
          <a:p>
            <a:pPr marL="457200" indent="-457200">
              <a:buFont typeface="Wingdings" panose="05000000000000000000" pitchFamily="2" charset="2"/>
              <a:buChar char="Ø"/>
            </a:pPr>
            <a:r>
              <a:rPr lang="fr-BE" sz="2200" dirty="0"/>
              <a:t>Il s'agit de nombres </a:t>
            </a:r>
            <a:r>
              <a:rPr lang="fr-BE" sz="2200" i="1" dirty="0" err="1"/>
              <a:t>floating</a:t>
            </a:r>
            <a:r>
              <a:rPr lang="fr-BE" sz="2200" i="1" dirty="0"/>
              <a:t>-point</a:t>
            </a:r>
            <a:r>
              <a:rPr lang="fr-BE" sz="2200" dirty="0"/>
              <a:t> de format IEEE-754 simple et double précision</a:t>
            </a:r>
          </a:p>
          <a:p>
            <a:pPr marL="457200" indent="-457200">
              <a:buFont typeface="Wingdings" panose="05000000000000000000" pitchFamily="2" charset="2"/>
              <a:buChar char="Ø"/>
            </a:pPr>
            <a:r>
              <a:rPr lang="fr-BE" sz="2200" dirty="0"/>
              <a:t>Ils permettent d'augmenter la performance d'applications nécessitant certains types de calculs notamment certaines applications manipulant des données scientifiques.</a:t>
            </a:r>
          </a:p>
        </p:txBody>
      </p:sp>
      <p:sp>
        <p:nvSpPr>
          <p:cNvPr id="5" name="Espace réservé du pied de page 4"/>
          <p:cNvSpPr>
            <a:spLocks noGrp="1"/>
          </p:cNvSpPr>
          <p:nvPr>
            <p:ph type="ftr" sz="quarter" idx="11"/>
          </p:nvPr>
        </p:nvSpPr>
        <p:spPr/>
        <p:txBody>
          <a:bodyPr/>
          <a:lstStyle/>
          <a:p>
            <a:r>
              <a:rPr lang="fr-BE" dirty="0"/>
              <a:t>SGBD – PL/SQL – Chapitre 2 : Types de données et variables / 1. Types de données scalaires</a:t>
            </a:r>
          </a:p>
        </p:txBody>
      </p:sp>
    </p:spTree>
    <p:extLst>
      <p:ext uri="{BB962C8B-B14F-4D97-AF65-F5344CB8AC3E}">
        <p14:creationId xmlns:p14="http://schemas.microsoft.com/office/powerpoint/2010/main" val="2253097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1. Types de données scalaires</a:t>
            </a:r>
          </a:p>
        </p:txBody>
      </p:sp>
      <p:sp>
        <p:nvSpPr>
          <p:cNvPr id="3" name="Espace réservé du contenu 2"/>
          <p:cNvSpPr>
            <a:spLocks noGrp="1"/>
          </p:cNvSpPr>
          <p:nvPr>
            <p:ph idx="1"/>
          </p:nvPr>
        </p:nvSpPr>
        <p:spPr>
          <a:xfrm>
            <a:off x="641268" y="1947554"/>
            <a:ext cx="8027719" cy="4702628"/>
          </a:xfrm>
        </p:spPr>
        <p:txBody>
          <a:bodyPr anchor="t">
            <a:normAutofit fontScale="85000" lnSpcReduction="20000"/>
          </a:bodyPr>
          <a:lstStyle/>
          <a:p>
            <a:pPr marL="0" indent="0">
              <a:buNone/>
            </a:pPr>
            <a:r>
              <a:rPr lang="fr-BE"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2 . Types de données "caractères"</a:t>
            </a:r>
          </a:p>
          <a:p>
            <a:pPr marL="754380" lvl="1" indent="-457200">
              <a:buFont typeface="Wingdings" panose="05000000000000000000" pitchFamily="2" charset="2"/>
              <a:buChar char="Ø"/>
            </a:pPr>
            <a:r>
              <a:rPr lang="fr-BE" sz="2600" dirty="0"/>
              <a:t>CHAR [(maximum size [CHAR | BYTE])]</a:t>
            </a:r>
          </a:p>
          <a:p>
            <a:pPr marL="754380" lvl="1" indent="-457200">
              <a:buFont typeface="Wingdings" panose="05000000000000000000" pitchFamily="2" charset="2"/>
              <a:buChar char="Ø"/>
            </a:pPr>
            <a:endParaRPr lang="fr-BE" sz="1200" dirty="0"/>
          </a:p>
          <a:p>
            <a:pPr marL="457200" indent="-457200">
              <a:buFont typeface="Wingdings" panose="05000000000000000000" pitchFamily="2" charset="2"/>
              <a:buChar char="Ø"/>
            </a:pPr>
            <a:r>
              <a:rPr lang="fr-BE" dirty="0"/>
              <a:t>Chaînes de longueur fixe</a:t>
            </a:r>
          </a:p>
          <a:p>
            <a:pPr marL="457200" indent="-457200">
              <a:buFont typeface="Wingdings" panose="05000000000000000000" pitchFamily="2" charset="2"/>
              <a:buChar char="Ø"/>
            </a:pPr>
            <a:r>
              <a:rPr lang="fr-BE" dirty="0"/>
              <a:t>Stockage dépendant du jeu de caractères de DB</a:t>
            </a:r>
          </a:p>
          <a:p>
            <a:pPr marL="457200" indent="-457200">
              <a:buFont typeface="Wingdings" panose="05000000000000000000" pitchFamily="2" charset="2"/>
              <a:buChar char="Ø"/>
            </a:pPr>
            <a:r>
              <a:rPr lang="fr-BE" dirty="0"/>
              <a:t>Taille exprimée par défaut en bytes (maximum 32767)</a:t>
            </a:r>
          </a:p>
          <a:p>
            <a:pPr marL="457200" indent="-457200">
              <a:buFont typeface="Wingdings" panose="05000000000000000000" pitchFamily="2" charset="2"/>
              <a:buChar char="Ø"/>
            </a:pPr>
            <a:endParaRPr lang="fr-BE" sz="1200" dirty="0"/>
          </a:p>
          <a:p>
            <a:pPr marL="0" indent="0">
              <a:buNone/>
            </a:pPr>
            <a:r>
              <a:rPr lang="fr-BE" dirty="0"/>
              <a:t>ATTENTION</a:t>
            </a:r>
          </a:p>
          <a:p>
            <a:pPr marL="457200" indent="-457200">
              <a:buFont typeface="Wingdings" panose="05000000000000000000" pitchFamily="2" charset="2"/>
              <a:buChar char="Ø"/>
            </a:pPr>
            <a:r>
              <a:rPr lang="fr-BE" dirty="0"/>
              <a:t>Aux jeux de caractères multi byte (=&gt;CHAR(20 CHAR))</a:t>
            </a:r>
          </a:p>
          <a:p>
            <a:pPr marL="457200" indent="-457200">
              <a:buFont typeface="Wingdings" panose="05000000000000000000" pitchFamily="2" charset="2"/>
              <a:buChar char="Ø"/>
            </a:pPr>
            <a:r>
              <a:rPr lang="fr-BE" dirty="0"/>
              <a:t>Une variable CHAR PL/SQL peut être très longue, mais sa valeur ne peut être stockée dans une colonne de type CHAR d'une table si elle excède2000 bytes.  Le contenu d'une telle variable doit être stocké dans une colonne de type LONG : jusqu'à 2 </a:t>
            </a:r>
            <a:r>
              <a:rPr lang="fr-BE" dirty="0" err="1"/>
              <a:t>gigabytes</a:t>
            </a:r>
            <a:endParaRPr lang="fr-BE" dirty="0"/>
          </a:p>
          <a:p>
            <a:pPr marL="457200" indent="-457200">
              <a:buFont typeface="Wingdings" panose="05000000000000000000" pitchFamily="2" charset="2"/>
              <a:buChar char="Ø"/>
            </a:pPr>
            <a:endParaRPr lang="fr-BE" dirty="0"/>
          </a:p>
          <a:p>
            <a:pPr marL="457200" indent="-457200">
              <a:buFont typeface="Wingdings" panose="05000000000000000000" pitchFamily="2" charset="2"/>
              <a:buChar char="Ø"/>
            </a:pPr>
            <a:r>
              <a:rPr lang="fr-BE" dirty="0"/>
              <a:t>CHAR possède un sous-type permettant une compatibilité ANSI/ISO : CHARACTER</a:t>
            </a:r>
          </a:p>
        </p:txBody>
      </p:sp>
      <p:sp>
        <p:nvSpPr>
          <p:cNvPr id="5" name="Espace réservé du pied de page 4"/>
          <p:cNvSpPr>
            <a:spLocks noGrp="1"/>
          </p:cNvSpPr>
          <p:nvPr>
            <p:ph type="ftr" sz="quarter" idx="11"/>
          </p:nvPr>
        </p:nvSpPr>
        <p:spPr/>
        <p:txBody>
          <a:bodyPr/>
          <a:lstStyle/>
          <a:p>
            <a:r>
              <a:rPr lang="fr-BE" dirty="0"/>
              <a:t>SGBD – PL/SQL – Chapitre 2 : Types de données et variables / 1. Types de données scalaires</a:t>
            </a:r>
          </a:p>
        </p:txBody>
      </p:sp>
    </p:spTree>
    <p:extLst>
      <p:ext uri="{BB962C8B-B14F-4D97-AF65-F5344CB8AC3E}">
        <p14:creationId xmlns:p14="http://schemas.microsoft.com/office/powerpoint/2010/main" val="1545337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1. Types de données scalaires</a:t>
            </a:r>
          </a:p>
        </p:txBody>
      </p:sp>
      <p:sp>
        <p:nvSpPr>
          <p:cNvPr id="3" name="Espace réservé du contenu 2"/>
          <p:cNvSpPr>
            <a:spLocks noGrp="1"/>
          </p:cNvSpPr>
          <p:nvPr>
            <p:ph idx="1"/>
          </p:nvPr>
        </p:nvSpPr>
        <p:spPr/>
        <p:txBody>
          <a:bodyPr anchor="t">
            <a:normAutofit/>
          </a:bodyPr>
          <a:lstStyle/>
          <a:p>
            <a:pPr marL="0" indent="0">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2 . Types de données "caractères"</a:t>
            </a:r>
          </a:p>
          <a:p>
            <a:pPr marL="754380" lvl="1" indent="-457200">
              <a:buFont typeface="Wingdings" panose="05000000000000000000" pitchFamily="2" charset="2"/>
              <a:buChar char="Ø"/>
            </a:pPr>
            <a:r>
              <a:rPr lang="fr-BE" dirty="0"/>
              <a:t>VARCHAR2 (maximum size [CHAR | BYTE])</a:t>
            </a:r>
          </a:p>
          <a:p>
            <a:pPr marL="754380" lvl="1" indent="-457200">
              <a:buFont typeface="Wingdings" panose="05000000000000000000" pitchFamily="2" charset="2"/>
              <a:buChar char="Ø"/>
            </a:pPr>
            <a:endParaRPr lang="fr-BE" dirty="0"/>
          </a:p>
          <a:p>
            <a:pPr marL="457200" indent="-457200">
              <a:buFont typeface="Wingdings" panose="05000000000000000000" pitchFamily="2" charset="2"/>
              <a:buChar char="Ø"/>
            </a:pPr>
            <a:r>
              <a:rPr lang="fr-BE" dirty="0"/>
              <a:t>Chaînes de longueur variable</a:t>
            </a:r>
          </a:p>
          <a:p>
            <a:pPr marL="457200" indent="-457200">
              <a:buFont typeface="Wingdings" panose="05000000000000000000" pitchFamily="2" charset="2"/>
              <a:buChar char="Ø"/>
            </a:pPr>
            <a:r>
              <a:rPr lang="fr-BE" dirty="0"/>
              <a:t>Stockage dépendant du jeu de caractères de DB</a:t>
            </a:r>
          </a:p>
          <a:p>
            <a:pPr marL="457200" indent="-457200">
              <a:buFont typeface="Wingdings" panose="05000000000000000000" pitchFamily="2" charset="2"/>
              <a:buChar char="Ø"/>
            </a:pPr>
            <a:r>
              <a:rPr lang="fr-BE" dirty="0"/>
              <a:t>Taille exprimée par défaut en bytes (maximum 32767)</a:t>
            </a:r>
          </a:p>
          <a:p>
            <a:pPr marL="457200" indent="-457200">
              <a:buFont typeface="Wingdings" panose="05000000000000000000" pitchFamily="2" charset="2"/>
              <a:buChar char="Ø"/>
            </a:pPr>
            <a:endParaRPr lang="fr-BE" dirty="0"/>
          </a:p>
          <a:p>
            <a:pPr marL="457200" indent="-457200">
              <a:buFont typeface="Wingdings" panose="05000000000000000000" pitchFamily="2" charset="2"/>
              <a:buChar char="Ø"/>
            </a:pPr>
            <a:r>
              <a:rPr lang="fr-BE" dirty="0"/>
              <a:t>Même anomalie de stockage entre les variables et les colonnes (mais cette fois-ci, max 4000 bytes)</a:t>
            </a:r>
          </a:p>
          <a:p>
            <a:pPr marL="754380" lvl="1" indent="-457200">
              <a:buFont typeface="Wingdings" panose="05000000000000000000" pitchFamily="2" charset="2"/>
              <a:buChar char="Ø"/>
            </a:pPr>
            <a:endParaRPr lang="fr-BE" dirty="0"/>
          </a:p>
          <a:p>
            <a:pPr marL="754380" lvl="1" indent="-457200">
              <a:buFont typeface="Wingdings" panose="05000000000000000000" pitchFamily="2" charset="2"/>
              <a:buChar char="Ø"/>
            </a:pPr>
            <a:endParaRPr lang="fr-BE" dirty="0"/>
          </a:p>
        </p:txBody>
      </p:sp>
      <p:sp>
        <p:nvSpPr>
          <p:cNvPr id="5" name="Espace réservé du pied de page 4"/>
          <p:cNvSpPr>
            <a:spLocks noGrp="1"/>
          </p:cNvSpPr>
          <p:nvPr>
            <p:ph type="ftr" sz="quarter" idx="11"/>
          </p:nvPr>
        </p:nvSpPr>
        <p:spPr/>
        <p:txBody>
          <a:bodyPr/>
          <a:lstStyle/>
          <a:p>
            <a:r>
              <a:rPr lang="fr-BE" dirty="0"/>
              <a:t>SGBD – PL/SQL – Chapitre 2 : Types de données et variables / 1. Types de données scalaires</a:t>
            </a:r>
          </a:p>
        </p:txBody>
      </p:sp>
    </p:spTree>
    <p:extLst>
      <p:ext uri="{BB962C8B-B14F-4D97-AF65-F5344CB8AC3E}">
        <p14:creationId xmlns:p14="http://schemas.microsoft.com/office/powerpoint/2010/main" val="1206323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1. Types de données scalaires</a:t>
            </a:r>
          </a:p>
        </p:txBody>
      </p:sp>
      <p:sp>
        <p:nvSpPr>
          <p:cNvPr id="3" name="Espace réservé du contenu 2"/>
          <p:cNvSpPr>
            <a:spLocks noGrp="1"/>
          </p:cNvSpPr>
          <p:nvPr>
            <p:ph idx="1"/>
          </p:nvPr>
        </p:nvSpPr>
        <p:spPr/>
        <p:txBody>
          <a:bodyPr anchor="t">
            <a:normAutofit/>
          </a:bodyPr>
          <a:lstStyle/>
          <a:p>
            <a:pPr marL="0" indent="0">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2 . Types de données "caractères"</a:t>
            </a:r>
          </a:p>
          <a:p>
            <a:pPr marL="754380" lvl="1" indent="-457200">
              <a:buFont typeface="Wingdings" panose="05000000000000000000" pitchFamily="2" charset="2"/>
              <a:buChar char="Ø"/>
            </a:pPr>
            <a:r>
              <a:rPr lang="fr-BE" dirty="0"/>
              <a:t>LONG et LONG RAW</a:t>
            </a:r>
          </a:p>
          <a:p>
            <a:pPr marL="754380" lvl="1" indent="-457200">
              <a:buFont typeface="Wingdings" panose="05000000000000000000" pitchFamily="2" charset="2"/>
              <a:buChar char="Ø"/>
            </a:pPr>
            <a:endParaRPr lang="fr-BE" dirty="0"/>
          </a:p>
          <a:p>
            <a:pPr marL="0" indent="0">
              <a:buNone/>
            </a:pPr>
            <a:r>
              <a:rPr lang="fr-BE" dirty="0"/>
              <a:t>Le type LONG est similaire à VARCHAR2 sauf que le nombre maximum de bytes est 32760</a:t>
            </a:r>
          </a:p>
          <a:p>
            <a:pPr marL="0" indent="0">
              <a:buNone/>
            </a:pPr>
            <a:r>
              <a:rPr lang="fr-BE" dirty="0"/>
              <a:t>LONG RAW est similaire mais n'est pas interprété par le PL/SQL</a:t>
            </a:r>
          </a:p>
          <a:p>
            <a:pPr marL="0" indent="0">
              <a:buNone/>
            </a:pPr>
            <a:r>
              <a:rPr lang="fr-BE" dirty="0"/>
              <a:t>Les variables de type LOB sont destinées à remplacer les types LONG et LONG RAW</a:t>
            </a:r>
          </a:p>
        </p:txBody>
      </p:sp>
      <p:sp>
        <p:nvSpPr>
          <p:cNvPr id="5" name="Espace réservé du pied de page 4"/>
          <p:cNvSpPr>
            <a:spLocks noGrp="1"/>
          </p:cNvSpPr>
          <p:nvPr>
            <p:ph type="ftr" sz="quarter" idx="11"/>
          </p:nvPr>
        </p:nvSpPr>
        <p:spPr/>
        <p:txBody>
          <a:bodyPr/>
          <a:lstStyle/>
          <a:p>
            <a:r>
              <a:rPr lang="fr-BE" dirty="0"/>
              <a:t>SGBD – PL/SQL – Chapitre 2 : Types de données et variables / 1. Types de données scalaires</a:t>
            </a:r>
          </a:p>
        </p:txBody>
      </p:sp>
    </p:spTree>
    <p:extLst>
      <p:ext uri="{BB962C8B-B14F-4D97-AF65-F5344CB8AC3E}">
        <p14:creationId xmlns:p14="http://schemas.microsoft.com/office/powerpoint/2010/main" val="3575812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1. Types de données scalaires</a:t>
            </a:r>
          </a:p>
        </p:txBody>
      </p:sp>
      <p:sp>
        <p:nvSpPr>
          <p:cNvPr id="3" name="Espace réservé du contenu 2"/>
          <p:cNvSpPr>
            <a:spLocks noGrp="1"/>
          </p:cNvSpPr>
          <p:nvPr>
            <p:ph idx="1"/>
          </p:nvPr>
        </p:nvSpPr>
        <p:spPr/>
        <p:txBody>
          <a:bodyPr anchor="t">
            <a:normAutofit/>
          </a:bodyPr>
          <a:lstStyle/>
          <a:p>
            <a:pPr marL="0" indent="0">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2 . Types de données "caractères"</a:t>
            </a:r>
          </a:p>
          <a:p>
            <a:pPr marL="754380" lvl="1" indent="-457200">
              <a:buFont typeface="Wingdings" panose="05000000000000000000" pitchFamily="2" charset="2"/>
              <a:buChar char="Ø"/>
            </a:pPr>
            <a:r>
              <a:rPr lang="fr-BE" dirty="0"/>
              <a:t>RAW (maximum size)</a:t>
            </a:r>
          </a:p>
          <a:p>
            <a:pPr marL="754380" lvl="1" indent="-457200">
              <a:buFont typeface="Wingdings" panose="05000000000000000000" pitchFamily="2" charset="2"/>
              <a:buChar char="Ø"/>
            </a:pPr>
            <a:endParaRPr lang="fr-BE" dirty="0"/>
          </a:p>
          <a:p>
            <a:pPr marL="0" indent="0">
              <a:buNone/>
            </a:pPr>
            <a:r>
              <a:rPr lang="fr-BE" dirty="0"/>
              <a:t>Ce type de données permet de traiter des données binaires ou des caractères en binaire.</a:t>
            </a:r>
          </a:p>
        </p:txBody>
      </p:sp>
      <p:sp>
        <p:nvSpPr>
          <p:cNvPr id="5" name="Espace réservé du pied de page 4"/>
          <p:cNvSpPr>
            <a:spLocks noGrp="1"/>
          </p:cNvSpPr>
          <p:nvPr>
            <p:ph type="ftr" sz="quarter" idx="11"/>
          </p:nvPr>
        </p:nvSpPr>
        <p:spPr/>
        <p:txBody>
          <a:bodyPr/>
          <a:lstStyle/>
          <a:p>
            <a:r>
              <a:rPr lang="fr-BE" dirty="0"/>
              <a:t>SGBD – PL/SQL – Chapitre 2 : Types de données et variables / 1. Types de données scalaires</a:t>
            </a:r>
          </a:p>
        </p:txBody>
      </p:sp>
    </p:spTree>
    <p:extLst>
      <p:ext uri="{BB962C8B-B14F-4D97-AF65-F5344CB8AC3E}">
        <p14:creationId xmlns:p14="http://schemas.microsoft.com/office/powerpoint/2010/main" val="654231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1. Types de données scalaires</a:t>
            </a:r>
          </a:p>
        </p:txBody>
      </p:sp>
      <p:sp>
        <p:nvSpPr>
          <p:cNvPr id="3" name="Espace réservé du contenu 2"/>
          <p:cNvSpPr>
            <a:spLocks noGrp="1"/>
          </p:cNvSpPr>
          <p:nvPr>
            <p:ph idx="1"/>
          </p:nvPr>
        </p:nvSpPr>
        <p:spPr/>
        <p:txBody>
          <a:bodyPr anchor="t">
            <a:normAutofit fontScale="92500" lnSpcReduction="20000"/>
          </a:bodyPr>
          <a:lstStyle/>
          <a:p>
            <a:pPr marL="0" indent="0">
              <a:buNone/>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2 . Types de données "caractères"</a:t>
            </a:r>
          </a:p>
          <a:p>
            <a:pPr marL="754380" lvl="1" indent="-457200">
              <a:buFont typeface="Wingdings" panose="05000000000000000000" pitchFamily="2" charset="2"/>
              <a:buChar char="Ø"/>
            </a:pPr>
            <a:r>
              <a:rPr lang="fr-BE" dirty="0"/>
              <a:t>ROWID ou UROWID</a:t>
            </a:r>
          </a:p>
          <a:p>
            <a:pPr marL="754380" lvl="1" indent="-457200">
              <a:buFont typeface="Wingdings" panose="05000000000000000000" pitchFamily="2" charset="2"/>
              <a:buChar char="Ø"/>
            </a:pPr>
            <a:endParaRPr lang="fr-BE" dirty="0"/>
          </a:p>
          <a:p>
            <a:pPr marL="0" indent="0">
              <a:lnSpc>
                <a:spcPct val="120000"/>
              </a:lnSpc>
              <a:buNone/>
            </a:pPr>
            <a:r>
              <a:rPr lang="fr-BE" dirty="0"/>
              <a:t>De manière interne, chaque table de base de données possède une pseudo-colonne ROWID qui comprend une valeur binaire.  Chacune de ces valeurs (</a:t>
            </a:r>
            <a:r>
              <a:rPr lang="fr-BE" dirty="0" err="1"/>
              <a:t>rowid</a:t>
            </a:r>
            <a:r>
              <a:rPr lang="fr-BE" dirty="0"/>
              <a:t>) représente l'adresse de stockage de la ligne correspondante.</a:t>
            </a:r>
          </a:p>
          <a:p>
            <a:pPr marL="0" indent="0">
              <a:buNone/>
            </a:pPr>
            <a:endParaRPr lang="fr-BE" dirty="0"/>
          </a:p>
          <a:p>
            <a:pPr marL="0" indent="0">
              <a:buNone/>
            </a:pPr>
            <a:r>
              <a:rPr lang="fr-BE" dirty="0"/>
              <a:t>Deux types de </a:t>
            </a:r>
            <a:r>
              <a:rPr lang="fr-BE" dirty="0" err="1"/>
              <a:t>rowid</a:t>
            </a:r>
            <a:r>
              <a:rPr lang="fr-BE" dirty="0"/>
              <a:t> :</a:t>
            </a:r>
          </a:p>
          <a:p>
            <a:pPr marL="0" indent="0">
              <a:buNone/>
            </a:pPr>
            <a:endParaRPr lang="fr-BE" dirty="0"/>
          </a:p>
          <a:p>
            <a:pPr marL="0" indent="0">
              <a:buNone/>
            </a:pPr>
            <a:endParaRPr lang="fr-BE" dirty="0"/>
          </a:p>
          <a:p>
            <a:pPr marL="0" indent="0">
              <a:buNone/>
            </a:pPr>
            <a:r>
              <a:rPr lang="fr-BE" dirty="0"/>
              <a:t> </a:t>
            </a:r>
          </a:p>
          <a:p>
            <a:pPr marL="0" indent="0">
              <a:buNone/>
            </a:pPr>
            <a:endParaRPr lang="fr-BE" dirty="0"/>
          </a:p>
          <a:p>
            <a:pPr marL="754380" lvl="1" indent="-457200">
              <a:buFont typeface="Wingdings" panose="05000000000000000000" pitchFamily="2" charset="2"/>
              <a:buChar char="Ø"/>
            </a:pPr>
            <a:endParaRPr lang="fr-BE" dirty="0"/>
          </a:p>
        </p:txBody>
      </p:sp>
      <p:sp>
        <p:nvSpPr>
          <p:cNvPr id="5" name="Espace réservé du pied de page 4"/>
          <p:cNvSpPr>
            <a:spLocks noGrp="1"/>
          </p:cNvSpPr>
          <p:nvPr>
            <p:ph type="ftr" sz="quarter" idx="11"/>
          </p:nvPr>
        </p:nvSpPr>
        <p:spPr/>
        <p:txBody>
          <a:bodyPr/>
          <a:lstStyle/>
          <a:p>
            <a:r>
              <a:rPr lang="fr-BE" dirty="0"/>
              <a:t>SGBD – PL/SQL – Chapitre 2 : Types de données et variables / 1. Types de données scalaires</a:t>
            </a:r>
          </a:p>
        </p:txBody>
      </p:sp>
      <p:graphicFrame>
        <p:nvGraphicFramePr>
          <p:cNvPr id="4" name="Tableau 3"/>
          <p:cNvGraphicFramePr>
            <a:graphicFrameLocks noGrp="1"/>
          </p:cNvGraphicFramePr>
          <p:nvPr>
            <p:extLst>
              <p:ext uri="{D42A27DB-BD31-4B8C-83A1-F6EECF244321}">
                <p14:modId xmlns:p14="http://schemas.microsoft.com/office/powerpoint/2010/main" val="1921697900"/>
              </p:ext>
            </p:extLst>
          </p:nvPr>
        </p:nvGraphicFramePr>
        <p:xfrm>
          <a:off x="657099" y="5090225"/>
          <a:ext cx="7952510" cy="792480"/>
        </p:xfrm>
        <a:graphic>
          <a:graphicData uri="http://schemas.openxmlformats.org/drawingml/2006/table">
            <a:tbl>
              <a:tblPr firstRow="1" bandRow="1">
                <a:tableStyleId>{5C22544A-7EE6-4342-B048-85BDC9FD1C3A}</a:tableStyleId>
              </a:tblPr>
              <a:tblGrid>
                <a:gridCol w="2145478">
                  <a:extLst>
                    <a:ext uri="{9D8B030D-6E8A-4147-A177-3AD203B41FA5}">
                      <a16:colId xmlns:a16="http://schemas.microsoft.com/office/drawing/2014/main" xmlns="" val="20000"/>
                    </a:ext>
                  </a:extLst>
                </a:gridCol>
                <a:gridCol w="5807032">
                  <a:extLst>
                    <a:ext uri="{9D8B030D-6E8A-4147-A177-3AD203B41FA5}">
                      <a16:colId xmlns:a16="http://schemas.microsoft.com/office/drawing/2014/main" xmlns="" val="20001"/>
                    </a:ext>
                  </a:extLst>
                </a:gridCol>
              </a:tblGrid>
              <a:tr h="370840">
                <a:tc>
                  <a:txBody>
                    <a:bodyPr/>
                    <a:lstStyle/>
                    <a:p>
                      <a:r>
                        <a:rPr lang="fr-BE" sz="2000" b="0" dirty="0" err="1">
                          <a:solidFill>
                            <a:schemeClr val="tx1"/>
                          </a:solidFill>
                        </a:rPr>
                        <a:t>Rowid</a:t>
                      </a:r>
                      <a:r>
                        <a:rPr lang="fr-BE" sz="2000" b="0" dirty="0">
                          <a:solidFill>
                            <a:schemeClr val="tx1"/>
                          </a:solidFill>
                        </a:rPr>
                        <a:t> physique</a:t>
                      </a:r>
                    </a:p>
                  </a:txBody>
                  <a:tcPr>
                    <a:solidFill>
                      <a:schemeClr val="bg2">
                        <a:lumMod val="40000"/>
                        <a:lumOff val="60000"/>
                      </a:schemeClr>
                    </a:solidFill>
                  </a:tcPr>
                </a:tc>
                <a:tc>
                  <a:txBody>
                    <a:bodyPr/>
                    <a:lstStyle/>
                    <a:p>
                      <a:r>
                        <a:rPr lang="fr-BE" sz="2000" b="0" dirty="0">
                          <a:solidFill>
                            <a:schemeClr val="tx1"/>
                          </a:solidFill>
                        </a:rPr>
                        <a:t>Qui identifie une ligne</a:t>
                      </a:r>
                      <a:r>
                        <a:rPr lang="fr-BE" sz="2000" b="0" baseline="0" dirty="0">
                          <a:solidFill>
                            <a:schemeClr val="tx1"/>
                          </a:solidFill>
                        </a:rPr>
                        <a:t> dans une table ordinaire</a:t>
                      </a:r>
                      <a:endParaRPr lang="fr-BE" sz="2000" b="0" dirty="0">
                        <a:solidFill>
                          <a:schemeClr val="tx1"/>
                        </a:solidFill>
                      </a:endParaRPr>
                    </a:p>
                  </a:txBody>
                  <a:tcPr>
                    <a:solidFill>
                      <a:schemeClr val="bg2">
                        <a:lumMod val="40000"/>
                        <a:lumOff val="60000"/>
                      </a:schemeClr>
                    </a:solidFill>
                  </a:tcPr>
                </a:tc>
                <a:extLst>
                  <a:ext uri="{0D108BD9-81ED-4DB2-BD59-A6C34878D82A}">
                    <a16:rowId xmlns:a16="http://schemas.microsoft.com/office/drawing/2014/main" xmlns="" val="10000"/>
                  </a:ext>
                </a:extLst>
              </a:tr>
              <a:tr h="370840">
                <a:tc>
                  <a:txBody>
                    <a:bodyPr/>
                    <a:lstStyle/>
                    <a:p>
                      <a:r>
                        <a:rPr lang="fr-BE" sz="2000" b="0" dirty="0" err="1">
                          <a:solidFill>
                            <a:schemeClr val="tx1"/>
                          </a:solidFill>
                        </a:rPr>
                        <a:t>Rowid</a:t>
                      </a:r>
                      <a:r>
                        <a:rPr lang="fr-BE" sz="2000" b="0" dirty="0">
                          <a:solidFill>
                            <a:schemeClr val="tx1"/>
                          </a:solidFill>
                        </a:rPr>
                        <a:t> logique</a:t>
                      </a:r>
                    </a:p>
                  </a:txBody>
                  <a:tcPr>
                    <a:solidFill>
                      <a:schemeClr val="bg2">
                        <a:lumMod val="40000"/>
                        <a:lumOff val="60000"/>
                      </a:schemeClr>
                    </a:solidFill>
                  </a:tcPr>
                </a:tc>
                <a:tc>
                  <a:txBody>
                    <a:bodyPr/>
                    <a:lstStyle/>
                    <a:p>
                      <a:r>
                        <a:rPr lang="fr-BE" sz="2000" b="0" dirty="0">
                          <a:solidFill>
                            <a:schemeClr val="tx1"/>
                          </a:solidFill>
                        </a:rPr>
                        <a:t>Qui identifie une ligne dans une table organisée en index</a:t>
                      </a:r>
                    </a:p>
                  </a:txBody>
                  <a:tcPr>
                    <a:solidFill>
                      <a:schemeClr val="bg2">
                        <a:lumMod val="40000"/>
                        <a:lumOff val="60000"/>
                      </a:schemeClr>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400421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1. Types de données scalaires</a:t>
            </a:r>
          </a:p>
        </p:txBody>
      </p:sp>
      <p:sp>
        <p:nvSpPr>
          <p:cNvPr id="3" name="Espace réservé du contenu 2"/>
          <p:cNvSpPr>
            <a:spLocks noGrp="1"/>
          </p:cNvSpPr>
          <p:nvPr>
            <p:ph idx="1"/>
          </p:nvPr>
        </p:nvSpPr>
        <p:spPr>
          <a:xfrm>
            <a:off x="486889" y="2004497"/>
            <a:ext cx="8360228" cy="4669435"/>
          </a:xfrm>
        </p:spPr>
        <p:txBody>
          <a:bodyPr anchor="t">
            <a:normAutofit fontScale="92500" lnSpcReduction="20000"/>
          </a:bodyPr>
          <a:lstStyle/>
          <a:p>
            <a:pPr marL="0" indent="0">
              <a:buNone/>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2 . Types de données "caractères"</a:t>
            </a:r>
          </a:p>
          <a:p>
            <a:pPr marL="754380" lvl="1" indent="-457200">
              <a:buFont typeface="Wingdings" panose="05000000000000000000" pitchFamily="2" charset="2"/>
              <a:buChar char="Ø"/>
            </a:pPr>
            <a:r>
              <a:rPr lang="fr-BE" dirty="0"/>
              <a:t>ROWID ou UROWID</a:t>
            </a:r>
          </a:p>
          <a:p>
            <a:pPr marL="754380" lvl="1" indent="-457200">
              <a:buFont typeface="Wingdings" panose="05000000000000000000" pitchFamily="2" charset="2"/>
              <a:buChar char="Ø"/>
            </a:pPr>
            <a:endParaRPr lang="fr-BE" sz="1200" dirty="0"/>
          </a:p>
          <a:p>
            <a:pPr marL="0" indent="0">
              <a:lnSpc>
                <a:spcPct val="120000"/>
              </a:lnSpc>
              <a:buNone/>
            </a:pPr>
            <a:r>
              <a:rPr lang="fr-BE" dirty="0"/>
              <a:t>ROWID permet uniquement de traiter des </a:t>
            </a:r>
            <a:r>
              <a:rPr lang="fr-BE" i="1" dirty="0" err="1"/>
              <a:t>rowids</a:t>
            </a:r>
            <a:r>
              <a:rPr lang="fr-BE" dirty="0"/>
              <a:t> physiques</a:t>
            </a:r>
          </a:p>
          <a:p>
            <a:pPr marL="0" indent="0">
              <a:lnSpc>
                <a:spcPct val="120000"/>
              </a:lnSpc>
              <a:buNone/>
            </a:pPr>
            <a:r>
              <a:rPr lang="fr-BE" dirty="0"/>
              <a:t>UROWID (</a:t>
            </a:r>
            <a:r>
              <a:rPr lang="fr-BE" i="1" dirty="0" err="1"/>
              <a:t>rowids</a:t>
            </a:r>
            <a:r>
              <a:rPr lang="fr-BE" i="1" dirty="0"/>
              <a:t> </a:t>
            </a:r>
            <a:r>
              <a:rPr lang="fr-BE" dirty="0"/>
              <a:t>universels) permet de traiter les </a:t>
            </a:r>
            <a:r>
              <a:rPr lang="fr-BE" i="1" dirty="0" err="1"/>
              <a:t>rowids</a:t>
            </a:r>
            <a:r>
              <a:rPr lang="fr-BE" dirty="0"/>
              <a:t> physiques, logiques et "étranger", c'est-à-dire vers des tables étrangères (non Oracle).</a:t>
            </a:r>
          </a:p>
          <a:p>
            <a:pPr marL="0" indent="0">
              <a:lnSpc>
                <a:spcPct val="120000"/>
              </a:lnSpc>
              <a:buNone/>
            </a:pPr>
            <a:r>
              <a:rPr lang="fr-BE" dirty="0"/>
              <a:t>La fonction </a:t>
            </a:r>
            <a:r>
              <a:rPr lang="fr-BE" b="1" dirty="0"/>
              <a:t>CAST</a:t>
            </a:r>
            <a:r>
              <a:rPr lang="fr-BE" dirty="0"/>
              <a:t> permet de convertir une donnée de type </a:t>
            </a:r>
            <a:r>
              <a:rPr lang="fr-BE" dirty="0" err="1"/>
              <a:t>rowid</a:t>
            </a:r>
            <a:r>
              <a:rPr lang="fr-BE" dirty="0"/>
              <a:t> :</a:t>
            </a:r>
          </a:p>
          <a:p>
            <a:pPr marL="0" indent="0">
              <a:lnSpc>
                <a:spcPct val="120000"/>
              </a:lnSpc>
              <a:buNone/>
            </a:pPr>
            <a:r>
              <a:rPr lang="fr-BE" dirty="0"/>
              <a:t>    </a:t>
            </a:r>
            <a:r>
              <a:rPr lang="fr-BE" sz="2200" b="1" dirty="0">
                <a:latin typeface="Courier New" panose="02070309020205020404" pitchFamily="49" charset="0"/>
                <a:cs typeface="Courier New" panose="02070309020205020404" pitchFamily="49" charset="0"/>
              </a:rPr>
              <a:t>SELECT CAST(ROWID AS CHAR(30)) FROM DUAL;</a:t>
            </a:r>
          </a:p>
          <a:p>
            <a:pPr marL="0" indent="0">
              <a:lnSpc>
                <a:spcPct val="120000"/>
              </a:lnSpc>
              <a:buNone/>
            </a:pPr>
            <a:r>
              <a:rPr lang="fr-BE" sz="1200" dirty="0"/>
              <a:t> </a:t>
            </a:r>
          </a:p>
          <a:p>
            <a:pPr marL="0" indent="0">
              <a:lnSpc>
                <a:spcPct val="120000"/>
              </a:lnSpc>
              <a:buNone/>
            </a:pPr>
            <a:r>
              <a:rPr lang="fr-BE" dirty="0"/>
              <a:t>ROWIDTOCHAR et CHARTOROWID</a:t>
            </a:r>
          </a:p>
          <a:p>
            <a:pPr marL="0" indent="0">
              <a:lnSpc>
                <a:spcPct val="120000"/>
              </a:lnSpc>
              <a:buNone/>
            </a:pPr>
            <a:endParaRPr lang="fr-BE" sz="1200" dirty="0"/>
          </a:p>
          <a:p>
            <a:pPr marL="0" indent="0">
              <a:lnSpc>
                <a:spcPct val="120000"/>
              </a:lnSpc>
              <a:buNone/>
            </a:pPr>
            <a:r>
              <a:rPr lang="fr-BE" dirty="0"/>
              <a:t>Exception permet de capter les valeurs invalides : SYS_INVALID_ROWID</a:t>
            </a:r>
          </a:p>
          <a:p>
            <a:pPr marL="754380" lvl="1" indent="-457200">
              <a:buFont typeface="Wingdings" panose="05000000000000000000" pitchFamily="2" charset="2"/>
              <a:buChar char="Ø"/>
            </a:pPr>
            <a:endParaRPr lang="fr-BE" dirty="0"/>
          </a:p>
        </p:txBody>
      </p:sp>
      <p:sp>
        <p:nvSpPr>
          <p:cNvPr id="5" name="Espace réservé du pied de page 4"/>
          <p:cNvSpPr>
            <a:spLocks noGrp="1"/>
          </p:cNvSpPr>
          <p:nvPr>
            <p:ph type="ftr" sz="quarter" idx="11"/>
          </p:nvPr>
        </p:nvSpPr>
        <p:spPr/>
        <p:txBody>
          <a:bodyPr/>
          <a:lstStyle/>
          <a:p>
            <a:r>
              <a:rPr lang="fr-BE" dirty="0"/>
              <a:t>SGBD – PL/SQL – Chapitre 2 : Types de données et variables / 1. Types de données scalaires</a:t>
            </a:r>
          </a:p>
        </p:txBody>
      </p:sp>
    </p:spTree>
    <p:extLst>
      <p:ext uri="{BB962C8B-B14F-4D97-AF65-F5344CB8AC3E}">
        <p14:creationId xmlns:p14="http://schemas.microsoft.com/office/powerpoint/2010/main" val="282687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dirty="0"/>
              <a:t>Aperçu du contenu du cours</a:t>
            </a:r>
          </a:p>
        </p:txBody>
      </p:sp>
      <p:sp>
        <p:nvSpPr>
          <p:cNvPr id="3" name="Espace réservé du contenu 2"/>
          <p:cNvSpPr>
            <a:spLocks noGrp="1"/>
          </p:cNvSpPr>
          <p:nvPr>
            <p:ph idx="1"/>
          </p:nvPr>
        </p:nvSpPr>
        <p:spPr/>
        <p:txBody>
          <a:bodyPr anchor="ctr"/>
          <a:lstStyle/>
          <a:p>
            <a:pPr marL="514350" indent="-514350">
              <a:buFont typeface="+mj-lt"/>
              <a:buAutoNum type="arabicPeriod"/>
            </a:pPr>
            <a:r>
              <a:rPr lang="fr-BE" dirty="0"/>
              <a:t>Concepts de base</a:t>
            </a:r>
          </a:p>
          <a:p>
            <a:pPr marL="514350" indent="-514350">
              <a:buFont typeface="+mj-lt"/>
              <a:buAutoNum type="arabicPeriod"/>
            </a:pPr>
            <a:r>
              <a:rPr lang="fr-BE" dirty="0"/>
              <a:t>Modèle relationnel</a:t>
            </a:r>
          </a:p>
          <a:p>
            <a:pPr marL="514350" indent="-514350">
              <a:buFont typeface="+mj-lt"/>
              <a:buAutoNum type="arabicPeriod"/>
            </a:pPr>
            <a:r>
              <a:rPr lang="fr-BE" dirty="0"/>
              <a:t>Langage de définition des données - LDD</a:t>
            </a:r>
          </a:p>
          <a:p>
            <a:pPr marL="514350" indent="-514350">
              <a:buFont typeface="+mj-lt"/>
              <a:buAutoNum type="arabicPeriod"/>
            </a:pPr>
            <a:r>
              <a:rPr lang="fr-BE" dirty="0"/>
              <a:t>Langage de manipulation des données - LMD</a:t>
            </a:r>
          </a:p>
          <a:p>
            <a:pPr marL="514350" indent="-514350">
              <a:buFont typeface="+mj-lt"/>
              <a:buAutoNum type="arabicPeriod"/>
            </a:pPr>
            <a:r>
              <a:rPr lang="fr-BE" dirty="0"/>
              <a:t>Transactions et accès concurrents – LCD</a:t>
            </a:r>
          </a:p>
          <a:p>
            <a:pPr marL="514350" indent="-514350">
              <a:buFont typeface="+mj-lt"/>
              <a:buAutoNum type="arabicPeriod"/>
            </a:pPr>
            <a:r>
              <a:rPr lang="fr-BE" dirty="0"/>
              <a:t>Confidentialité des données</a:t>
            </a:r>
          </a:p>
          <a:p>
            <a:pPr marL="514350" indent="-514350">
              <a:buFont typeface="+mj-lt"/>
              <a:buAutoNum type="arabicPeriod"/>
            </a:pPr>
            <a:r>
              <a:rPr lang="fr-BE" dirty="0"/>
              <a:t>Vues</a:t>
            </a:r>
          </a:p>
          <a:p>
            <a:pPr marL="514350" indent="-514350">
              <a:buFont typeface="+mj-lt"/>
              <a:buAutoNum type="arabicPeriod"/>
            </a:pPr>
            <a:r>
              <a:rPr lang="fr-BE" dirty="0"/>
              <a:t>Contraintes d'intégrité et déclencheurs</a:t>
            </a:r>
          </a:p>
          <a:p>
            <a:pPr marL="514350" indent="-514350">
              <a:buFont typeface="+mj-lt"/>
              <a:buAutoNum type="arabicPeriod"/>
            </a:pPr>
            <a:r>
              <a:rPr lang="fr-BE"/>
              <a:t>PL-SQL</a:t>
            </a:r>
            <a:endParaRPr lang="fr-BE" dirty="0"/>
          </a:p>
        </p:txBody>
      </p:sp>
      <p:sp>
        <p:nvSpPr>
          <p:cNvPr id="5" name="Espace réservé du pied de page 4"/>
          <p:cNvSpPr>
            <a:spLocks noGrp="1"/>
          </p:cNvSpPr>
          <p:nvPr>
            <p:ph type="ftr" sz="quarter" idx="11"/>
          </p:nvPr>
        </p:nvSpPr>
        <p:spPr/>
        <p:txBody>
          <a:bodyPr/>
          <a:lstStyle/>
          <a:p>
            <a:r>
              <a:rPr lang="fr-BE"/>
              <a:t>Système de Gestion de Base de Données</a:t>
            </a:r>
          </a:p>
        </p:txBody>
      </p:sp>
    </p:spTree>
    <p:extLst>
      <p:ext uri="{BB962C8B-B14F-4D97-AF65-F5344CB8AC3E}">
        <p14:creationId xmlns:p14="http://schemas.microsoft.com/office/powerpoint/2010/main" val="3746285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1. Types de données scalaires</a:t>
            </a:r>
          </a:p>
        </p:txBody>
      </p:sp>
      <p:sp>
        <p:nvSpPr>
          <p:cNvPr id="3" name="Espace réservé du contenu 2"/>
          <p:cNvSpPr>
            <a:spLocks noGrp="1"/>
          </p:cNvSpPr>
          <p:nvPr>
            <p:ph idx="1"/>
          </p:nvPr>
        </p:nvSpPr>
        <p:spPr/>
        <p:txBody>
          <a:bodyPr anchor="t">
            <a:normAutofit/>
          </a:bodyPr>
          <a:lstStyle/>
          <a:p>
            <a:pPr marL="0" indent="0">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2 . Types de données "caractères"</a:t>
            </a:r>
          </a:p>
          <a:p>
            <a:pPr marL="754380" lvl="1" indent="-457200">
              <a:buFont typeface="Wingdings" panose="05000000000000000000" pitchFamily="2" charset="2"/>
              <a:buChar char="Ø"/>
            </a:pPr>
            <a:r>
              <a:rPr lang="fr-BE" dirty="0"/>
              <a:t>ROWID ou UROWID</a:t>
            </a:r>
          </a:p>
          <a:p>
            <a:pPr marL="754380" lvl="1" indent="-457200">
              <a:buFont typeface="Wingdings" panose="05000000000000000000" pitchFamily="2" charset="2"/>
              <a:buChar char="Ø"/>
            </a:pPr>
            <a:endParaRPr lang="fr-BE" sz="1200" dirty="0"/>
          </a:p>
          <a:p>
            <a:pPr marL="0" indent="0">
              <a:buNone/>
            </a:pPr>
            <a:endParaRPr lang="fr-BE" dirty="0"/>
          </a:p>
        </p:txBody>
      </p:sp>
      <p:sp>
        <p:nvSpPr>
          <p:cNvPr id="5" name="Espace réservé du pied de page 4"/>
          <p:cNvSpPr>
            <a:spLocks noGrp="1"/>
          </p:cNvSpPr>
          <p:nvPr>
            <p:ph type="ftr" sz="quarter" idx="11"/>
          </p:nvPr>
        </p:nvSpPr>
        <p:spPr/>
        <p:txBody>
          <a:bodyPr/>
          <a:lstStyle/>
          <a:p>
            <a:r>
              <a:rPr lang="fr-BE" dirty="0"/>
              <a:t>SGBD – PL/SQL – Chapitre 2 : Types de données et variables / 1. Types de données scalaires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776" y="3366529"/>
            <a:ext cx="7232073" cy="2121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0185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1. Types de données scalaires</a:t>
            </a:r>
          </a:p>
        </p:txBody>
      </p:sp>
      <p:sp>
        <p:nvSpPr>
          <p:cNvPr id="3" name="Espace réservé du contenu 2"/>
          <p:cNvSpPr>
            <a:spLocks noGrp="1"/>
          </p:cNvSpPr>
          <p:nvPr>
            <p:ph idx="1"/>
          </p:nvPr>
        </p:nvSpPr>
        <p:spPr/>
        <p:txBody>
          <a:bodyPr anchor="t">
            <a:normAutofit/>
          </a:bodyPr>
          <a:lstStyle/>
          <a:p>
            <a:pPr marL="0" indent="0">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2 . Types de données "caractères"</a:t>
            </a:r>
          </a:p>
          <a:p>
            <a:pPr marL="754380" lvl="1" indent="-457200">
              <a:buFont typeface="Wingdings" panose="05000000000000000000" pitchFamily="2" charset="2"/>
              <a:buChar char="Ø"/>
            </a:pPr>
            <a:r>
              <a:rPr lang="fr-BE" dirty="0"/>
              <a:t>ROWID ou UROWID</a:t>
            </a:r>
          </a:p>
          <a:p>
            <a:pPr marL="754380" lvl="1" indent="-457200">
              <a:buFont typeface="Wingdings" panose="05000000000000000000" pitchFamily="2" charset="2"/>
              <a:buChar char="Ø"/>
            </a:pPr>
            <a:endParaRPr lang="fr-BE" sz="1200" dirty="0"/>
          </a:p>
          <a:p>
            <a:pPr marL="0" indent="0">
              <a:buNone/>
            </a:pPr>
            <a:r>
              <a:rPr lang="fr-BE" dirty="0"/>
              <a:t>Ce format 000000FFFBBBBBBRRR possède 4 parties : </a:t>
            </a:r>
          </a:p>
          <a:p>
            <a:pPr marL="0" indent="0">
              <a:buNone/>
            </a:pPr>
            <a:endParaRPr lang="fr-BE" dirty="0"/>
          </a:p>
        </p:txBody>
      </p:sp>
      <p:sp>
        <p:nvSpPr>
          <p:cNvPr id="5" name="Espace réservé du pied de page 4"/>
          <p:cNvSpPr>
            <a:spLocks noGrp="1"/>
          </p:cNvSpPr>
          <p:nvPr>
            <p:ph type="ftr" sz="quarter" idx="11"/>
          </p:nvPr>
        </p:nvSpPr>
        <p:spPr/>
        <p:txBody>
          <a:bodyPr/>
          <a:lstStyle/>
          <a:p>
            <a:r>
              <a:rPr lang="fr-BE" dirty="0"/>
              <a:t>SGBD – PL/SQL – Chapitre 2 : Types de données et variables / 1. Types de données scalaires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5039" y="3640836"/>
            <a:ext cx="6424551" cy="2645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1500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1. Types de données scalaires</a:t>
            </a:r>
          </a:p>
        </p:txBody>
      </p:sp>
      <p:sp>
        <p:nvSpPr>
          <p:cNvPr id="3" name="Espace réservé du contenu 2"/>
          <p:cNvSpPr>
            <a:spLocks noGrp="1"/>
          </p:cNvSpPr>
          <p:nvPr>
            <p:ph idx="1"/>
          </p:nvPr>
        </p:nvSpPr>
        <p:spPr/>
        <p:txBody>
          <a:bodyPr anchor="t">
            <a:normAutofit fontScale="92500"/>
          </a:bodyPr>
          <a:lstStyle/>
          <a:p>
            <a:pPr marL="0" indent="0">
              <a:buNone/>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2 . Types de données "caractères"</a:t>
            </a:r>
          </a:p>
          <a:p>
            <a:pPr marL="754380" lvl="1" indent="-457200">
              <a:buFont typeface="Wingdings" panose="05000000000000000000" pitchFamily="2" charset="2"/>
              <a:buChar char="Ø"/>
            </a:pPr>
            <a:r>
              <a:rPr lang="fr-BE" dirty="0"/>
              <a:t>NCHAR[(maximum size)] et NVARCHAR2 (maximum size)</a:t>
            </a:r>
          </a:p>
          <a:p>
            <a:pPr marL="754380" lvl="1" indent="-457200">
              <a:buFont typeface="Wingdings" panose="05000000000000000000" pitchFamily="2" charset="2"/>
              <a:buChar char="Ø"/>
            </a:pPr>
            <a:endParaRPr lang="fr-BE" dirty="0"/>
          </a:p>
          <a:p>
            <a:pPr marL="0" indent="0">
              <a:buNone/>
            </a:pPr>
            <a:r>
              <a:rPr lang="fr-BE" dirty="0"/>
              <a:t>PL/SQL supporte essentiellement deux jeux de caractères : celui de la base de données (</a:t>
            </a:r>
            <a:r>
              <a:rPr lang="fr-BE" dirty="0" err="1"/>
              <a:t>database</a:t>
            </a:r>
            <a:r>
              <a:rPr lang="fr-BE" dirty="0"/>
              <a:t> </a:t>
            </a:r>
            <a:r>
              <a:rPr lang="fr-BE" dirty="0" err="1"/>
              <a:t>character</a:t>
            </a:r>
            <a:r>
              <a:rPr lang="fr-BE" dirty="0"/>
              <a:t> set) utilisé pour le code source et les identifiants et le national </a:t>
            </a:r>
            <a:r>
              <a:rPr lang="fr-BE" dirty="0" err="1"/>
              <a:t>character</a:t>
            </a:r>
            <a:r>
              <a:rPr lang="fr-BE" dirty="0"/>
              <a:t> set utilisé pour les données exprimées en langage natif.</a:t>
            </a:r>
          </a:p>
          <a:p>
            <a:pPr marL="0" indent="0">
              <a:buNone/>
            </a:pPr>
            <a:r>
              <a:rPr lang="fr-BE" dirty="0"/>
              <a:t>Les types de données NCHAR et NVARCHAR2 sont identiques au types CHAR et VARCHAR2 mais les données sont traitées et </a:t>
            </a:r>
            <a:r>
              <a:rPr lang="fr-BE" dirty="0" err="1"/>
              <a:t>stockéeS</a:t>
            </a:r>
            <a:r>
              <a:rPr lang="fr-BE" dirty="0"/>
              <a:t> au format du jeu de caractères national.</a:t>
            </a:r>
          </a:p>
        </p:txBody>
      </p:sp>
      <p:sp>
        <p:nvSpPr>
          <p:cNvPr id="5" name="Espace réservé du pied de page 4"/>
          <p:cNvSpPr>
            <a:spLocks noGrp="1"/>
          </p:cNvSpPr>
          <p:nvPr>
            <p:ph type="ftr" sz="quarter" idx="11"/>
          </p:nvPr>
        </p:nvSpPr>
        <p:spPr/>
        <p:txBody>
          <a:bodyPr/>
          <a:lstStyle/>
          <a:p>
            <a:r>
              <a:rPr lang="fr-BE" dirty="0"/>
              <a:t>SGBD – PL/SQL – Chapitre 2 : Types de données et variables / 1. Types de données scalaires</a:t>
            </a:r>
          </a:p>
        </p:txBody>
      </p:sp>
    </p:spTree>
    <p:extLst>
      <p:ext uri="{BB962C8B-B14F-4D97-AF65-F5344CB8AC3E}">
        <p14:creationId xmlns:p14="http://schemas.microsoft.com/office/powerpoint/2010/main" val="194394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1. Types de données scalaires</a:t>
            </a:r>
          </a:p>
        </p:txBody>
      </p:sp>
      <p:sp>
        <p:nvSpPr>
          <p:cNvPr id="3" name="Espace réservé du contenu 2"/>
          <p:cNvSpPr>
            <a:spLocks noGrp="1"/>
          </p:cNvSpPr>
          <p:nvPr>
            <p:ph idx="1"/>
          </p:nvPr>
        </p:nvSpPr>
        <p:spPr/>
        <p:txBody>
          <a:bodyPr anchor="t">
            <a:normAutofit/>
          </a:bodyPr>
          <a:lstStyle/>
          <a:p>
            <a:pPr marL="0" indent="0">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3. Type de données booléen</a:t>
            </a:r>
          </a:p>
          <a:p>
            <a:pPr marL="0" indent="0">
              <a:buNone/>
            </a:pPr>
            <a:endParaRPr lang="fr-BE" dirty="0"/>
          </a:p>
          <a:p>
            <a:pPr indent="-342900">
              <a:buFont typeface="Wingdings" panose="05000000000000000000" pitchFamily="2" charset="2"/>
              <a:buChar char="Ø"/>
            </a:pPr>
            <a:r>
              <a:rPr lang="fr-BE" dirty="0"/>
              <a:t>PL/SQL connaît les valeurs TRUE, FALSE et NULL</a:t>
            </a:r>
          </a:p>
          <a:p>
            <a:pPr indent="-342900">
              <a:buFont typeface="Wingdings" panose="05000000000000000000" pitchFamily="2" charset="2"/>
              <a:buChar char="Ø"/>
            </a:pPr>
            <a:r>
              <a:rPr lang="fr-BE" dirty="0"/>
              <a:t>SQL ne permet pas de colonne booléenne</a:t>
            </a:r>
          </a:p>
        </p:txBody>
      </p:sp>
      <p:sp>
        <p:nvSpPr>
          <p:cNvPr id="5" name="Espace réservé du pied de page 4"/>
          <p:cNvSpPr>
            <a:spLocks noGrp="1"/>
          </p:cNvSpPr>
          <p:nvPr>
            <p:ph type="ftr" sz="quarter" idx="11"/>
          </p:nvPr>
        </p:nvSpPr>
        <p:spPr/>
        <p:txBody>
          <a:bodyPr/>
          <a:lstStyle/>
          <a:p>
            <a:r>
              <a:rPr lang="fr-BE" dirty="0"/>
              <a:t>SGBD – PL/SQL – Chapitre 2 : Types de données et variables / 1. Types de données scalaires</a:t>
            </a:r>
          </a:p>
        </p:txBody>
      </p:sp>
    </p:spTree>
    <p:extLst>
      <p:ext uri="{BB962C8B-B14F-4D97-AF65-F5344CB8AC3E}">
        <p14:creationId xmlns:p14="http://schemas.microsoft.com/office/powerpoint/2010/main" val="3808051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1. Types de données scalaires</a:t>
            </a:r>
          </a:p>
        </p:txBody>
      </p:sp>
      <p:sp>
        <p:nvSpPr>
          <p:cNvPr id="3" name="Espace réservé du contenu 2"/>
          <p:cNvSpPr>
            <a:spLocks noGrp="1"/>
          </p:cNvSpPr>
          <p:nvPr>
            <p:ph idx="1"/>
          </p:nvPr>
        </p:nvSpPr>
        <p:spPr/>
        <p:txBody>
          <a:bodyPr anchor="t">
            <a:normAutofit/>
          </a:bodyPr>
          <a:lstStyle/>
          <a:p>
            <a:pPr marL="0" indent="0">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4. Types de données DATE, TIME et INTERVAL</a:t>
            </a:r>
          </a:p>
          <a:p>
            <a:pPr lvl="1" indent="-342900">
              <a:buFont typeface="Wingdings" panose="05000000000000000000" pitchFamily="2" charset="2"/>
              <a:buChar char="Ø"/>
            </a:pPr>
            <a:r>
              <a:rPr lang="fr-BE" dirty="0"/>
              <a:t>Type DATE</a:t>
            </a:r>
          </a:p>
          <a:p>
            <a:pPr lvl="1" indent="-342900">
              <a:buFont typeface="Wingdings" panose="05000000000000000000" pitchFamily="2" charset="2"/>
              <a:buChar char="Ø"/>
            </a:pPr>
            <a:r>
              <a:rPr lang="fr-BE" dirty="0"/>
              <a:t>Type TIMESTAMP [(précision)]</a:t>
            </a:r>
          </a:p>
          <a:p>
            <a:pPr lvl="1" indent="-342900">
              <a:buFont typeface="Wingdings" panose="05000000000000000000" pitchFamily="2" charset="2"/>
              <a:buChar char="Ø"/>
            </a:pPr>
            <a:r>
              <a:rPr lang="fr-BE" dirty="0"/>
              <a:t>Type INTERVAL  DAY [(précision)] TO SECOND [(précision)]</a:t>
            </a:r>
          </a:p>
          <a:p>
            <a:pPr lvl="1" indent="-342900">
              <a:buFont typeface="Wingdings" panose="05000000000000000000" pitchFamily="2" charset="2"/>
              <a:buChar char="Ø"/>
            </a:pPr>
            <a:r>
              <a:rPr lang="fr-BE" dirty="0"/>
              <a:t>Type INTERVAL  YEAR [(précision)] TO MONTH</a:t>
            </a:r>
          </a:p>
        </p:txBody>
      </p:sp>
      <p:sp>
        <p:nvSpPr>
          <p:cNvPr id="5" name="Espace réservé du pied de page 4"/>
          <p:cNvSpPr>
            <a:spLocks noGrp="1"/>
          </p:cNvSpPr>
          <p:nvPr>
            <p:ph type="ftr" sz="quarter" idx="11"/>
          </p:nvPr>
        </p:nvSpPr>
        <p:spPr/>
        <p:txBody>
          <a:bodyPr/>
          <a:lstStyle/>
          <a:p>
            <a:r>
              <a:rPr lang="fr-BE" dirty="0"/>
              <a:t>SGBD – PL/SQL – Chapitre 2 : Types de données et variables / 1. Types de données scalaires</a:t>
            </a:r>
          </a:p>
        </p:txBody>
      </p:sp>
    </p:spTree>
    <p:extLst>
      <p:ext uri="{BB962C8B-B14F-4D97-AF65-F5344CB8AC3E}">
        <p14:creationId xmlns:p14="http://schemas.microsoft.com/office/powerpoint/2010/main" val="2698431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1. Types de données scalaires</a:t>
            </a:r>
          </a:p>
        </p:txBody>
      </p:sp>
      <p:sp>
        <p:nvSpPr>
          <p:cNvPr id="3" name="Espace réservé du contenu 2"/>
          <p:cNvSpPr>
            <a:spLocks noGrp="1"/>
          </p:cNvSpPr>
          <p:nvPr>
            <p:ph idx="1"/>
          </p:nvPr>
        </p:nvSpPr>
        <p:spPr/>
        <p:txBody>
          <a:bodyPr anchor="t">
            <a:normAutofit/>
          </a:bodyPr>
          <a:lstStyle/>
          <a:p>
            <a:pPr marL="0" indent="0">
              <a:buNone/>
            </a:pPr>
            <a:r>
              <a:rPr lang="fr-BE" dirty="0"/>
              <a:t>4. Types de données DATE, TIME et INTERVAL</a:t>
            </a:r>
          </a:p>
        </p:txBody>
      </p:sp>
      <p:sp>
        <p:nvSpPr>
          <p:cNvPr id="5" name="Espace réservé du pied de page 4"/>
          <p:cNvSpPr>
            <a:spLocks noGrp="1"/>
          </p:cNvSpPr>
          <p:nvPr>
            <p:ph type="ftr" sz="quarter" idx="11"/>
          </p:nvPr>
        </p:nvSpPr>
        <p:spPr/>
        <p:txBody>
          <a:bodyPr/>
          <a:lstStyle/>
          <a:p>
            <a:r>
              <a:rPr lang="fr-BE" dirty="0"/>
              <a:t>SGBD – PL/SQL – Chapitre 2 : Types de données et variables / 1. Types de données scalaires</a:t>
            </a:r>
          </a:p>
        </p:txBody>
      </p:sp>
      <p:graphicFrame>
        <p:nvGraphicFramePr>
          <p:cNvPr id="4" name="Tableau 3"/>
          <p:cNvGraphicFramePr>
            <a:graphicFrameLocks noGrp="1"/>
          </p:cNvGraphicFramePr>
          <p:nvPr>
            <p:extLst>
              <p:ext uri="{D42A27DB-BD31-4B8C-83A1-F6EECF244321}">
                <p14:modId xmlns:p14="http://schemas.microsoft.com/office/powerpoint/2010/main" val="2311404510"/>
              </p:ext>
            </p:extLst>
          </p:nvPr>
        </p:nvGraphicFramePr>
        <p:xfrm>
          <a:off x="403761" y="1623463"/>
          <a:ext cx="8740239" cy="5234537"/>
        </p:xfrm>
        <a:graphic>
          <a:graphicData uri="http://schemas.openxmlformats.org/drawingml/2006/table">
            <a:tbl>
              <a:tblPr firstRow="1" bandRow="1">
                <a:tableStyleId>{5C22544A-7EE6-4342-B048-85BDC9FD1C3A}</a:tableStyleId>
              </a:tblPr>
              <a:tblGrid>
                <a:gridCol w="2208810">
                  <a:extLst>
                    <a:ext uri="{9D8B030D-6E8A-4147-A177-3AD203B41FA5}">
                      <a16:colId xmlns:a16="http://schemas.microsoft.com/office/drawing/2014/main" xmlns="" val="20000"/>
                    </a:ext>
                  </a:extLst>
                </a:gridCol>
                <a:gridCol w="3336967">
                  <a:extLst>
                    <a:ext uri="{9D8B030D-6E8A-4147-A177-3AD203B41FA5}">
                      <a16:colId xmlns:a16="http://schemas.microsoft.com/office/drawing/2014/main" xmlns="" val="20001"/>
                    </a:ext>
                  </a:extLst>
                </a:gridCol>
                <a:gridCol w="3194462">
                  <a:extLst>
                    <a:ext uri="{9D8B030D-6E8A-4147-A177-3AD203B41FA5}">
                      <a16:colId xmlns:a16="http://schemas.microsoft.com/office/drawing/2014/main" xmlns="" val="20002"/>
                    </a:ext>
                  </a:extLst>
                </a:gridCol>
              </a:tblGrid>
              <a:tr h="382031">
                <a:tc>
                  <a:txBody>
                    <a:bodyPr/>
                    <a:lstStyle/>
                    <a:p>
                      <a:r>
                        <a:rPr lang="fr-BE" dirty="0"/>
                        <a:t>CHAMPS</a:t>
                      </a:r>
                    </a:p>
                  </a:txBody>
                  <a:tcPr/>
                </a:tc>
                <a:tc>
                  <a:txBody>
                    <a:bodyPr/>
                    <a:lstStyle/>
                    <a:p>
                      <a:r>
                        <a:rPr lang="fr-BE" dirty="0"/>
                        <a:t>Valeurs </a:t>
                      </a:r>
                      <a:r>
                        <a:rPr lang="fr-BE" i="1" dirty="0" err="1"/>
                        <a:t>datetimes</a:t>
                      </a:r>
                      <a:r>
                        <a:rPr lang="fr-BE" i="0" dirty="0"/>
                        <a:t> possibles</a:t>
                      </a:r>
                      <a:endParaRPr lang="fr-BE" dirty="0"/>
                    </a:p>
                  </a:txBody>
                  <a:tcPr/>
                </a:tc>
                <a:tc>
                  <a:txBody>
                    <a:bodyPr/>
                    <a:lstStyle/>
                    <a:p>
                      <a:r>
                        <a:rPr lang="fr-BE" dirty="0"/>
                        <a:t>Valeurs </a:t>
                      </a:r>
                      <a:r>
                        <a:rPr lang="fr-BE" i="1" dirty="0" err="1"/>
                        <a:t>intervals</a:t>
                      </a:r>
                      <a:r>
                        <a:rPr lang="fr-BE" i="0" dirty="0"/>
                        <a:t> possibles</a:t>
                      </a:r>
                      <a:endParaRPr lang="fr-BE" dirty="0"/>
                    </a:p>
                  </a:txBody>
                  <a:tcPr/>
                </a:tc>
                <a:extLst>
                  <a:ext uri="{0D108BD9-81ED-4DB2-BD59-A6C34878D82A}">
                    <a16:rowId xmlns:a16="http://schemas.microsoft.com/office/drawing/2014/main" xmlns="" val="10000"/>
                  </a:ext>
                </a:extLst>
              </a:tr>
              <a:tr h="382031">
                <a:tc>
                  <a:txBody>
                    <a:bodyPr/>
                    <a:lstStyle/>
                    <a:p>
                      <a:r>
                        <a:rPr lang="fr-BE" sz="1600" dirty="0"/>
                        <a:t>YEAR</a:t>
                      </a:r>
                    </a:p>
                  </a:txBody>
                  <a:tcPr/>
                </a:tc>
                <a:tc>
                  <a:txBody>
                    <a:bodyPr/>
                    <a:lstStyle/>
                    <a:p>
                      <a:r>
                        <a:rPr lang="fr-BE" sz="1600" dirty="0"/>
                        <a:t>-4712 à 9999 (excepté</a:t>
                      </a:r>
                      <a:r>
                        <a:rPr lang="fr-BE" sz="1600" baseline="0" dirty="0"/>
                        <a:t> valeur 0)</a:t>
                      </a:r>
                      <a:endParaRPr lang="fr-BE" sz="1600" dirty="0"/>
                    </a:p>
                  </a:txBody>
                  <a:tcPr/>
                </a:tc>
                <a:tc>
                  <a:txBody>
                    <a:bodyPr/>
                    <a:lstStyle/>
                    <a:p>
                      <a:r>
                        <a:rPr lang="fr-BE" sz="1600" dirty="0"/>
                        <a:t>Un entier non nul</a:t>
                      </a:r>
                    </a:p>
                  </a:txBody>
                  <a:tcPr/>
                </a:tc>
                <a:extLst>
                  <a:ext uri="{0D108BD9-81ED-4DB2-BD59-A6C34878D82A}">
                    <a16:rowId xmlns:a16="http://schemas.microsoft.com/office/drawing/2014/main" xmlns="" val="10001"/>
                  </a:ext>
                </a:extLst>
              </a:tr>
              <a:tr h="382031">
                <a:tc>
                  <a:txBody>
                    <a:bodyPr/>
                    <a:lstStyle/>
                    <a:p>
                      <a:r>
                        <a:rPr lang="fr-BE" sz="1600" dirty="0"/>
                        <a:t>MONTH</a:t>
                      </a:r>
                    </a:p>
                  </a:txBody>
                  <a:tcPr/>
                </a:tc>
                <a:tc>
                  <a:txBody>
                    <a:bodyPr/>
                    <a:lstStyle/>
                    <a:p>
                      <a:r>
                        <a:rPr lang="fr-BE" sz="1600" dirty="0"/>
                        <a:t>01 à 12</a:t>
                      </a:r>
                    </a:p>
                  </a:txBody>
                  <a:tcPr/>
                </a:tc>
                <a:tc>
                  <a:txBody>
                    <a:bodyPr/>
                    <a:lstStyle/>
                    <a:p>
                      <a:r>
                        <a:rPr lang="fr-BE" sz="1600" dirty="0"/>
                        <a:t>0 à 11</a:t>
                      </a:r>
                    </a:p>
                  </a:txBody>
                  <a:tcPr/>
                </a:tc>
                <a:extLst>
                  <a:ext uri="{0D108BD9-81ED-4DB2-BD59-A6C34878D82A}">
                    <a16:rowId xmlns:a16="http://schemas.microsoft.com/office/drawing/2014/main" xmlns="" val="10002"/>
                  </a:ext>
                </a:extLst>
              </a:tr>
              <a:tr h="382031">
                <a:tc>
                  <a:txBody>
                    <a:bodyPr/>
                    <a:lstStyle/>
                    <a:p>
                      <a:r>
                        <a:rPr lang="fr-BE" sz="1600" dirty="0"/>
                        <a:t>DAY</a:t>
                      </a:r>
                    </a:p>
                  </a:txBody>
                  <a:tcPr/>
                </a:tc>
                <a:tc>
                  <a:txBody>
                    <a:bodyPr/>
                    <a:lstStyle/>
                    <a:p>
                      <a:r>
                        <a:rPr lang="fr-BE" sz="1600" dirty="0"/>
                        <a:t>01 à 31 (limité par les valeurs de MONTH et YEAR en accord avec les règles du calendrier utilisé)</a:t>
                      </a:r>
                    </a:p>
                  </a:txBody>
                  <a:tcPr/>
                </a:tc>
                <a:tc>
                  <a:txBody>
                    <a:bodyPr/>
                    <a:lstStyle/>
                    <a:p>
                      <a:r>
                        <a:rPr lang="fr-BE" sz="1600" dirty="0"/>
                        <a:t>Un entier non nul</a:t>
                      </a:r>
                    </a:p>
                  </a:txBody>
                  <a:tcPr/>
                </a:tc>
                <a:extLst>
                  <a:ext uri="{0D108BD9-81ED-4DB2-BD59-A6C34878D82A}">
                    <a16:rowId xmlns:a16="http://schemas.microsoft.com/office/drawing/2014/main" xmlns="" val="10003"/>
                  </a:ext>
                </a:extLst>
              </a:tr>
              <a:tr h="382031">
                <a:tc>
                  <a:txBody>
                    <a:bodyPr/>
                    <a:lstStyle/>
                    <a:p>
                      <a:r>
                        <a:rPr lang="fr-BE" sz="1600" dirty="0"/>
                        <a:t>HOUR</a:t>
                      </a:r>
                    </a:p>
                  </a:txBody>
                  <a:tcPr/>
                </a:tc>
                <a:tc>
                  <a:txBody>
                    <a:bodyPr/>
                    <a:lstStyle/>
                    <a:p>
                      <a:r>
                        <a:rPr lang="fr-BE" sz="1600" dirty="0"/>
                        <a:t>00 à 23</a:t>
                      </a:r>
                    </a:p>
                  </a:txBody>
                  <a:tcPr/>
                </a:tc>
                <a:tc>
                  <a:txBody>
                    <a:bodyPr/>
                    <a:lstStyle/>
                    <a:p>
                      <a:r>
                        <a:rPr lang="fr-BE" sz="1600" dirty="0"/>
                        <a:t>0 à 23</a:t>
                      </a:r>
                    </a:p>
                  </a:txBody>
                  <a:tcPr/>
                </a:tc>
                <a:extLst>
                  <a:ext uri="{0D108BD9-81ED-4DB2-BD59-A6C34878D82A}">
                    <a16:rowId xmlns:a16="http://schemas.microsoft.com/office/drawing/2014/main" xmlns="" val="10004"/>
                  </a:ext>
                </a:extLst>
              </a:tr>
              <a:tr h="382031">
                <a:tc>
                  <a:txBody>
                    <a:bodyPr/>
                    <a:lstStyle/>
                    <a:p>
                      <a:r>
                        <a:rPr lang="fr-BE" sz="1600" dirty="0"/>
                        <a:t>MINUTE</a:t>
                      </a:r>
                    </a:p>
                  </a:txBody>
                  <a:tcPr/>
                </a:tc>
                <a:tc>
                  <a:txBody>
                    <a:bodyPr/>
                    <a:lstStyle/>
                    <a:p>
                      <a:r>
                        <a:rPr lang="fr-BE" sz="1600" dirty="0"/>
                        <a:t>00 à 59</a:t>
                      </a:r>
                    </a:p>
                  </a:txBody>
                  <a:tcPr/>
                </a:tc>
                <a:tc>
                  <a:txBody>
                    <a:bodyPr/>
                    <a:lstStyle/>
                    <a:p>
                      <a:r>
                        <a:rPr lang="fr-BE" sz="1600" dirty="0"/>
                        <a:t>0 à 59</a:t>
                      </a:r>
                    </a:p>
                  </a:txBody>
                  <a:tcPr/>
                </a:tc>
                <a:extLst>
                  <a:ext uri="{0D108BD9-81ED-4DB2-BD59-A6C34878D82A}">
                    <a16:rowId xmlns:a16="http://schemas.microsoft.com/office/drawing/2014/main" xmlns="" val="10005"/>
                  </a:ext>
                </a:extLst>
              </a:tr>
              <a:tr h="382031">
                <a:tc>
                  <a:txBody>
                    <a:bodyPr/>
                    <a:lstStyle/>
                    <a:p>
                      <a:r>
                        <a:rPr lang="fr-BE" sz="1600" dirty="0"/>
                        <a:t>SECOND</a:t>
                      </a:r>
                    </a:p>
                  </a:txBody>
                  <a:tcPr/>
                </a:tc>
                <a:tc>
                  <a:txBody>
                    <a:bodyPr/>
                    <a:lstStyle/>
                    <a:p>
                      <a:r>
                        <a:rPr lang="fr-BE" sz="1600" dirty="0"/>
                        <a:t>00 à 59.9(n), où 9(n) est la précision du temps en fractions de secondes</a:t>
                      </a:r>
                    </a:p>
                  </a:txBody>
                  <a:tcPr/>
                </a:tc>
                <a:tc>
                  <a:txBody>
                    <a:bodyPr/>
                    <a:lstStyle/>
                    <a:p>
                      <a:r>
                        <a:rPr lang="fr-BE" sz="1600" dirty="0"/>
                        <a:t>0 à 59.9(n), où 9(n) est la précision de l'intervalle en fractions</a:t>
                      </a:r>
                      <a:r>
                        <a:rPr lang="fr-BE" sz="1600" baseline="0" dirty="0"/>
                        <a:t> de secondes</a:t>
                      </a:r>
                      <a:endParaRPr lang="fr-BE" sz="1600" dirty="0"/>
                    </a:p>
                  </a:txBody>
                  <a:tcPr/>
                </a:tc>
                <a:extLst>
                  <a:ext uri="{0D108BD9-81ED-4DB2-BD59-A6C34878D82A}">
                    <a16:rowId xmlns:a16="http://schemas.microsoft.com/office/drawing/2014/main" xmlns="" val="10006"/>
                  </a:ext>
                </a:extLst>
              </a:tr>
              <a:tr h="382031">
                <a:tc>
                  <a:txBody>
                    <a:bodyPr/>
                    <a:lstStyle/>
                    <a:p>
                      <a:r>
                        <a:rPr lang="fr-BE" sz="1600" dirty="0"/>
                        <a:t>TIMEZONE_HOUR</a:t>
                      </a:r>
                    </a:p>
                  </a:txBody>
                  <a:tcPr/>
                </a:tc>
                <a:tc>
                  <a:txBody>
                    <a:bodyPr/>
                    <a:lstStyle/>
                    <a:p>
                      <a:r>
                        <a:rPr lang="fr-BE" sz="1600" dirty="0"/>
                        <a:t>-12 à 14</a:t>
                      </a:r>
                    </a:p>
                  </a:txBody>
                  <a:tcPr/>
                </a:tc>
                <a:tc>
                  <a:txBody>
                    <a:bodyPr/>
                    <a:lstStyle/>
                    <a:p>
                      <a:r>
                        <a:rPr lang="fr-BE" sz="1600" dirty="0"/>
                        <a:t>Pas d'application</a:t>
                      </a:r>
                    </a:p>
                  </a:txBody>
                  <a:tcPr/>
                </a:tc>
                <a:extLst>
                  <a:ext uri="{0D108BD9-81ED-4DB2-BD59-A6C34878D82A}">
                    <a16:rowId xmlns:a16="http://schemas.microsoft.com/office/drawing/2014/main" xmlns="" val="10007"/>
                  </a:ext>
                </a:extLst>
              </a:tr>
              <a:tr h="382031">
                <a:tc>
                  <a:txBody>
                    <a:bodyPr/>
                    <a:lstStyle/>
                    <a:p>
                      <a:r>
                        <a:rPr lang="fr-BE" sz="1600" dirty="0"/>
                        <a:t>TIMEZONE_MINUTE</a:t>
                      </a:r>
                    </a:p>
                  </a:txBody>
                  <a:tcPr/>
                </a:tc>
                <a:tc>
                  <a:txBody>
                    <a:bodyPr/>
                    <a:lstStyle/>
                    <a:p>
                      <a:r>
                        <a:rPr lang="fr-BE" sz="1600" dirty="0"/>
                        <a:t>00 à 59</a:t>
                      </a:r>
                    </a:p>
                  </a:txBody>
                  <a:tcPr/>
                </a:tc>
                <a:tc>
                  <a:txBody>
                    <a:bodyPr/>
                    <a:lstStyle/>
                    <a:p>
                      <a:r>
                        <a:rPr lang="fr-BE" sz="1600" dirty="0"/>
                        <a:t>Pas d'application</a:t>
                      </a:r>
                    </a:p>
                  </a:txBody>
                  <a:tcPr/>
                </a:tc>
                <a:extLst>
                  <a:ext uri="{0D108BD9-81ED-4DB2-BD59-A6C34878D82A}">
                    <a16:rowId xmlns:a16="http://schemas.microsoft.com/office/drawing/2014/main" xmlns="" val="10008"/>
                  </a:ext>
                </a:extLst>
              </a:tr>
              <a:tr h="382031">
                <a:tc>
                  <a:txBody>
                    <a:bodyPr/>
                    <a:lstStyle/>
                    <a:p>
                      <a:r>
                        <a:rPr lang="fr-BE" sz="1600" dirty="0"/>
                        <a:t>TIMEZONE_REGION</a:t>
                      </a:r>
                    </a:p>
                  </a:txBody>
                  <a:tcPr/>
                </a:tc>
                <a:tc>
                  <a:txBody>
                    <a:bodyPr/>
                    <a:lstStyle/>
                    <a:p>
                      <a:r>
                        <a:rPr lang="fr-BE" sz="1600" dirty="0"/>
                        <a:t>Les valeurs sont disponibles dans la vue V$TIMEZONE_NAMES</a:t>
                      </a:r>
                    </a:p>
                  </a:txBody>
                  <a:tcPr/>
                </a:tc>
                <a:tc>
                  <a:txBody>
                    <a:bodyPr/>
                    <a:lstStyle/>
                    <a:p>
                      <a:r>
                        <a:rPr lang="fr-BE" sz="1600" dirty="0"/>
                        <a:t>Pas d'application</a:t>
                      </a:r>
                    </a:p>
                  </a:txBody>
                  <a:tcPr/>
                </a:tc>
                <a:extLst>
                  <a:ext uri="{0D108BD9-81ED-4DB2-BD59-A6C34878D82A}">
                    <a16:rowId xmlns:a16="http://schemas.microsoft.com/office/drawing/2014/main" xmlns="" val="10009"/>
                  </a:ext>
                </a:extLst>
              </a:tr>
              <a:tr h="382031">
                <a:tc>
                  <a:txBody>
                    <a:bodyPr/>
                    <a:lstStyle/>
                    <a:p>
                      <a:r>
                        <a:rPr lang="fr-BE" sz="1600" dirty="0"/>
                        <a:t>TIMEZONE_ABBR</a:t>
                      </a:r>
                    </a:p>
                  </a:txBody>
                  <a:tcPr/>
                </a:tc>
                <a:tc>
                  <a:txBody>
                    <a:bodyPr/>
                    <a:lstStyle/>
                    <a:p>
                      <a:r>
                        <a:rPr lang="fr-BE" sz="1600" dirty="0"/>
                        <a:t>Les valeurs sont disponibles dans la vue V$TIMEZONE_NAMES</a:t>
                      </a:r>
                    </a:p>
                  </a:txBody>
                  <a:tcPr/>
                </a:tc>
                <a:tc>
                  <a:txBody>
                    <a:bodyPr/>
                    <a:lstStyle/>
                    <a:p>
                      <a:r>
                        <a:rPr lang="fr-BE" sz="1600" dirty="0"/>
                        <a:t>Pas d'application</a:t>
                      </a:r>
                    </a:p>
                  </a:txBody>
                  <a:tcP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1066512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1. Types de données scalaires</a:t>
            </a:r>
          </a:p>
        </p:txBody>
      </p:sp>
      <p:sp>
        <p:nvSpPr>
          <p:cNvPr id="3" name="Espace réservé du contenu 2"/>
          <p:cNvSpPr>
            <a:spLocks noGrp="1"/>
          </p:cNvSpPr>
          <p:nvPr>
            <p:ph idx="1"/>
          </p:nvPr>
        </p:nvSpPr>
        <p:spPr>
          <a:xfrm>
            <a:off x="1043491" y="2051999"/>
            <a:ext cx="7589870" cy="4140000"/>
          </a:xfrm>
        </p:spPr>
        <p:txBody>
          <a:bodyPr anchor="t">
            <a:normAutofit/>
          </a:bodyPr>
          <a:lstStyle/>
          <a:p>
            <a:pPr marL="0" indent="0">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4. Types de données DATE, TIME et INTERVAL</a:t>
            </a:r>
          </a:p>
          <a:p>
            <a:pPr lvl="1" indent="-342900">
              <a:buFont typeface="Wingdings" panose="05000000000000000000" pitchFamily="2" charset="2"/>
              <a:buChar char="Ø"/>
            </a:pPr>
            <a:r>
              <a:rPr lang="fr-BE" dirty="0"/>
              <a:t>Type DATE</a:t>
            </a:r>
          </a:p>
          <a:p>
            <a:pPr lvl="1" indent="-342900">
              <a:buFont typeface="Wingdings" panose="05000000000000000000" pitchFamily="2" charset="2"/>
              <a:buChar char="Ø"/>
            </a:pPr>
            <a:endParaRPr lang="fr-BE" dirty="0"/>
          </a:p>
          <a:p>
            <a:pPr marL="0" indent="0">
              <a:buNone/>
            </a:pPr>
            <a:r>
              <a:rPr lang="fr-BE" dirty="0"/>
              <a:t>Inclut également les heures, minutes et secondes écoulées depuis minuit.</a:t>
            </a:r>
          </a:p>
          <a:p>
            <a:pPr marL="0" indent="0">
              <a:buNone/>
            </a:pPr>
            <a:endParaRPr lang="fr-BE" dirty="0"/>
          </a:p>
          <a:p>
            <a:pPr marL="0" indent="0">
              <a:buNone/>
            </a:pPr>
            <a:r>
              <a:rPr lang="fr-BE" sz="2000" b="1" dirty="0">
                <a:latin typeface="Courier New" panose="02070309020205020404" pitchFamily="49" charset="0"/>
                <a:cs typeface="Courier New" panose="02070309020205020404" pitchFamily="49" charset="0"/>
              </a:rPr>
              <a:t>SELECT CURRENT_DATE FROM DUAL;</a:t>
            </a:r>
          </a:p>
          <a:p>
            <a:pPr marL="0" indent="0">
              <a:buNone/>
            </a:pPr>
            <a:r>
              <a:rPr lang="fr-BE" sz="2000" b="1" dirty="0">
                <a:latin typeface="Courier New" panose="02070309020205020404" pitchFamily="49" charset="0"/>
                <a:cs typeface="Courier New" panose="02070309020205020404" pitchFamily="49" charset="0"/>
              </a:rPr>
              <a:t>SELECT CURRENT_DATE AS </a:t>
            </a:r>
            <a:r>
              <a:rPr lang="fr-BE" sz="2000" b="1" dirty="0" err="1">
                <a:latin typeface="Courier New" panose="02070309020205020404" pitchFamily="49" charset="0"/>
                <a:cs typeface="Courier New" panose="02070309020205020404" pitchFamily="49" charset="0"/>
              </a:rPr>
              <a:t>DateJour</a:t>
            </a:r>
            <a:r>
              <a:rPr lang="fr-BE" sz="2000" b="1" dirty="0">
                <a:latin typeface="Courier New" panose="02070309020205020404" pitchFamily="49" charset="0"/>
                <a:cs typeface="Courier New" panose="02070309020205020404" pitchFamily="49" charset="0"/>
              </a:rPr>
              <a:t> FROM DUAL;</a:t>
            </a:r>
          </a:p>
          <a:p>
            <a:pPr marL="0" indent="0">
              <a:buNone/>
            </a:pPr>
            <a:r>
              <a:rPr lang="fr-BE" sz="2000" b="1" dirty="0">
                <a:latin typeface="Courier New" panose="02070309020205020404" pitchFamily="49" charset="0"/>
                <a:cs typeface="Courier New" panose="02070309020205020404" pitchFamily="49" charset="0"/>
              </a:rPr>
              <a:t>SELECT CURRENT_DATE AS "Date du jour" FROM DUAL;</a:t>
            </a:r>
          </a:p>
        </p:txBody>
      </p:sp>
      <p:sp>
        <p:nvSpPr>
          <p:cNvPr id="5" name="Espace réservé du pied de page 4"/>
          <p:cNvSpPr>
            <a:spLocks noGrp="1"/>
          </p:cNvSpPr>
          <p:nvPr>
            <p:ph type="ftr" sz="quarter" idx="11"/>
          </p:nvPr>
        </p:nvSpPr>
        <p:spPr/>
        <p:txBody>
          <a:bodyPr/>
          <a:lstStyle/>
          <a:p>
            <a:r>
              <a:rPr lang="fr-BE" dirty="0"/>
              <a:t>SGBD – PL/SQL – Chapitre 2 : Types de données et variables / 1. Types de données scalaires</a:t>
            </a:r>
          </a:p>
        </p:txBody>
      </p:sp>
    </p:spTree>
    <p:extLst>
      <p:ext uri="{BB962C8B-B14F-4D97-AF65-F5344CB8AC3E}">
        <p14:creationId xmlns:p14="http://schemas.microsoft.com/office/powerpoint/2010/main" val="9390883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1. Types de données scalaires</a:t>
            </a:r>
          </a:p>
        </p:txBody>
      </p:sp>
      <p:sp>
        <p:nvSpPr>
          <p:cNvPr id="3" name="Espace réservé du contenu 2"/>
          <p:cNvSpPr>
            <a:spLocks noGrp="1"/>
          </p:cNvSpPr>
          <p:nvPr>
            <p:ph idx="1"/>
          </p:nvPr>
        </p:nvSpPr>
        <p:spPr>
          <a:xfrm>
            <a:off x="1043491" y="2051999"/>
            <a:ext cx="7589870" cy="4140000"/>
          </a:xfrm>
        </p:spPr>
        <p:txBody>
          <a:bodyPr anchor="t">
            <a:normAutofit/>
          </a:bodyPr>
          <a:lstStyle/>
          <a:p>
            <a:pPr marL="0" indent="0">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4. Types de données DATE, TIME et INTERVAL</a:t>
            </a:r>
          </a:p>
          <a:p>
            <a:pPr lvl="1" indent="-342900">
              <a:buFont typeface="Wingdings" panose="05000000000000000000" pitchFamily="2" charset="2"/>
              <a:buChar char="Ø"/>
            </a:pPr>
            <a:r>
              <a:rPr lang="fr-BE" dirty="0"/>
              <a:t>Type DATE</a:t>
            </a:r>
          </a:p>
          <a:p>
            <a:pPr lvl="1" indent="-342900">
              <a:buFont typeface="Wingdings" panose="05000000000000000000" pitchFamily="2" charset="2"/>
              <a:buChar char="Ø"/>
            </a:pPr>
            <a:endParaRPr lang="fr-BE" dirty="0"/>
          </a:p>
          <a:p>
            <a:pPr marL="0" indent="0">
              <a:buNone/>
            </a:pPr>
            <a:r>
              <a:rPr lang="fr-BE" sz="2000" dirty="0">
                <a:latin typeface="Courier New" panose="02070309020205020404" pitchFamily="49" charset="0"/>
                <a:cs typeface="Courier New" panose="02070309020205020404" pitchFamily="49" charset="0"/>
              </a:rPr>
              <a:t>SELECT TO_CHAR (CURRENT_DATE, </a:t>
            </a:r>
          </a:p>
          <a:p>
            <a:pPr marL="0" indent="0">
              <a:buNone/>
            </a:pPr>
            <a:r>
              <a:rPr lang="fr-BE" sz="2000" dirty="0">
                <a:latin typeface="Courier New" panose="02070309020205020404" pitchFamily="49" charset="0"/>
                <a:cs typeface="Courier New" panose="02070309020205020404" pitchFamily="49" charset="0"/>
              </a:rPr>
              <a:t>                'DAY, DD </a:t>
            </a:r>
            <a:r>
              <a:rPr lang="fr-BE" sz="2000" dirty="0" err="1">
                <a:latin typeface="Courier New" panose="02070309020205020404" pitchFamily="49" charset="0"/>
                <a:cs typeface="Courier New" panose="02070309020205020404" pitchFamily="49" charset="0"/>
              </a:rPr>
              <a:t>Month</a:t>
            </a:r>
            <a:r>
              <a:rPr lang="fr-BE" sz="2000" dirty="0">
                <a:latin typeface="Courier New" panose="02070309020205020404" pitchFamily="49" charset="0"/>
                <a:cs typeface="Courier New" panose="02070309020205020404" pitchFamily="49" charset="0"/>
              </a:rPr>
              <a:t> YYYY HH24:MI:SS')</a:t>
            </a:r>
          </a:p>
          <a:p>
            <a:pPr marL="0" indent="0">
              <a:buNone/>
            </a:pPr>
            <a:r>
              <a:rPr lang="fr-BE" sz="2000" dirty="0">
                <a:latin typeface="Courier New" panose="02070309020205020404" pitchFamily="49" charset="0"/>
                <a:cs typeface="Courier New" panose="02070309020205020404" pitchFamily="49" charset="0"/>
              </a:rPr>
              <a:t>         AS "Date du jour" </a:t>
            </a:r>
          </a:p>
          <a:p>
            <a:pPr marL="0" indent="0">
              <a:buNone/>
            </a:pPr>
            <a:r>
              <a:rPr lang="fr-BE" sz="2000" dirty="0">
                <a:latin typeface="Courier New" panose="02070309020205020404" pitchFamily="49" charset="0"/>
                <a:cs typeface="Courier New" panose="02070309020205020404" pitchFamily="49" charset="0"/>
              </a:rPr>
              <a:t>FROM DUAL;</a:t>
            </a:r>
          </a:p>
        </p:txBody>
      </p:sp>
      <p:sp>
        <p:nvSpPr>
          <p:cNvPr id="5" name="Espace réservé du pied de page 4"/>
          <p:cNvSpPr>
            <a:spLocks noGrp="1"/>
          </p:cNvSpPr>
          <p:nvPr>
            <p:ph type="ftr" sz="quarter" idx="11"/>
          </p:nvPr>
        </p:nvSpPr>
        <p:spPr/>
        <p:txBody>
          <a:bodyPr/>
          <a:lstStyle/>
          <a:p>
            <a:r>
              <a:rPr lang="fr-BE" dirty="0"/>
              <a:t>SGBD – PL/SQL – Chapitre 2 : Types de données et variables / 1. Types de données scalaires</a:t>
            </a:r>
          </a:p>
        </p:txBody>
      </p:sp>
    </p:spTree>
    <p:extLst>
      <p:ext uri="{BB962C8B-B14F-4D97-AF65-F5344CB8AC3E}">
        <p14:creationId xmlns:p14="http://schemas.microsoft.com/office/powerpoint/2010/main" val="1182767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1. Types de données scalaires</a:t>
            </a:r>
          </a:p>
        </p:txBody>
      </p:sp>
      <p:sp>
        <p:nvSpPr>
          <p:cNvPr id="3" name="Espace réservé du contenu 2"/>
          <p:cNvSpPr>
            <a:spLocks noGrp="1"/>
          </p:cNvSpPr>
          <p:nvPr>
            <p:ph idx="1"/>
          </p:nvPr>
        </p:nvSpPr>
        <p:spPr/>
        <p:txBody>
          <a:bodyPr anchor="t">
            <a:normAutofit fontScale="92500" lnSpcReduction="10000"/>
          </a:bodyPr>
          <a:lstStyle/>
          <a:p>
            <a:pPr marL="0" indent="0">
              <a:buNone/>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4. Types de données DATE, TIME et INTERVAL</a:t>
            </a:r>
          </a:p>
          <a:p>
            <a:pPr lvl="1" indent="-342900">
              <a:buFont typeface="Wingdings" panose="05000000000000000000" pitchFamily="2" charset="2"/>
              <a:buChar char="Ø"/>
            </a:pPr>
            <a:r>
              <a:rPr lang="fr-BE" dirty="0"/>
              <a:t>Type TIMESTAMP [(précision)]</a:t>
            </a:r>
          </a:p>
          <a:p>
            <a:pPr marL="0" indent="0">
              <a:buNone/>
            </a:pPr>
            <a:r>
              <a:rPr lang="fr-BE" dirty="0"/>
              <a:t>Le code suivant permet d'obtenir une précision de 3 digits :</a:t>
            </a:r>
          </a:p>
          <a:p>
            <a:pPr marL="0" indent="0">
              <a:buNone/>
            </a:pPr>
            <a:endParaRPr lang="fr-BE" dirty="0"/>
          </a:p>
          <a:p>
            <a:pPr marL="0" indent="0">
              <a:buNone/>
            </a:pPr>
            <a:r>
              <a:rPr lang="fr-BE" sz="2200" b="1" dirty="0">
                <a:latin typeface="Courier New" panose="02070309020205020404" pitchFamily="49" charset="0"/>
                <a:cs typeface="Courier New" panose="02070309020205020404" pitchFamily="49" charset="0"/>
              </a:rPr>
              <a:t>SET SERVEROUTPUT ON;</a:t>
            </a:r>
          </a:p>
          <a:p>
            <a:pPr marL="0" indent="0">
              <a:buNone/>
            </a:pPr>
            <a:r>
              <a:rPr lang="fr-BE" sz="2200" b="1" dirty="0">
                <a:latin typeface="Courier New" panose="02070309020205020404" pitchFamily="49" charset="0"/>
                <a:cs typeface="Courier New" panose="02070309020205020404" pitchFamily="49" charset="0"/>
              </a:rPr>
              <a:t>DECLARE</a:t>
            </a:r>
          </a:p>
          <a:p>
            <a:pPr marL="0" indent="0">
              <a:buNone/>
            </a:pPr>
            <a:r>
              <a:rPr lang="fr-BE" sz="2200" b="1" dirty="0">
                <a:latin typeface="Courier New" panose="02070309020205020404" pitchFamily="49" charset="0"/>
                <a:cs typeface="Courier New" panose="02070309020205020404" pitchFamily="49" charset="0"/>
              </a:rPr>
              <a:t>  </a:t>
            </a:r>
            <a:r>
              <a:rPr lang="fr-BE" sz="2200" b="1" dirty="0" err="1">
                <a:latin typeface="Courier New" panose="02070309020205020404" pitchFamily="49" charset="0"/>
                <a:cs typeface="Courier New" panose="02070309020205020404" pitchFamily="49" charset="0"/>
              </a:rPr>
              <a:t>Vtemps</a:t>
            </a:r>
            <a:r>
              <a:rPr lang="fr-BE" sz="2200" b="1" dirty="0">
                <a:latin typeface="Courier New" panose="02070309020205020404" pitchFamily="49" charset="0"/>
                <a:cs typeface="Courier New" panose="02070309020205020404" pitchFamily="49" charset="0"/>
              </a:rPr>
              <a:t> TIMESTAMP(3);</a:t>
            </a:r>
          </a:p>
          <a:p>
            <a:pPr marL="0" indent="0">
              <a:buNone/>
            </a:pPr>
            <a:r>
              <a:rPr lang="fr-BE" sz="2200" b="1" dirty="0">
                <a:latin typeface="Courier New" panose="02070309020205020404" pitchFamily="49" charset="0"/>
                <a:cs typeface="Courier New" panose="02070309020205020404" pitchFamily="49" charset="0"/>
              </a:rPr>
              <a:t>BEGIN</a:t>
            </a:r>
          </a:p>
          <a:p>
            <a:pPr marL="0" indent="0">
              <a:buNone/>
            </a:pPr>
            <a:r>
              <a:rPr lang="fr-BE" sz="2200" b="1" dirty="0">
                <a:latin typeface="Courier New" panose="02070309020205020404" pitchFamily="49" charset="0"/>
                <a:cs typeface="Courier New" panose="02070309020205020404" pitchFamily="49" charset="0"/>
              </a:rPr>
              <a:t>  SELECT CURRENT_DATE INTO </a:t>
            </a:r>
            <a:r>
              <a:rPr lang="fr-BE" sz="2200" b="1" dirty="0" err="1">
                <a:latin typeface="Courier New" panose="02070309020205020404" pitchFamily="49" charset="0"/>
                <a:cs typeface="Courier New" panose="02070309020205020404" pitchFamily="49" charset="0"/>
              </a:rPr>
              <a:t>Vtemps</a:t>
            </a:r>
            <a:r>
              <a:rPr lang="fr-BE" sz="2200" b="1" dirty="0">
                <a:latin typeface="Courier New" panose="02070309020205020404" pitchFamily="49" charset="0"/>
                <a:cs typeface="Courier New" panose="02070309020205020404" pitchFamily="49" charset="0"/>
              </a:rPr>
              <a:t> FROM DUAL;</a:t>
            </a:r>
          </a:p>
          <a:p>
            <a:pPr marL="0" indent="0">
              <a:buNone/>
            </a:pPr>
            <a:r>
              <a:rPr lang="fr-BE" sz="2200" b="1" dirty="0">
                <a:latin typeface="Courier New" panose="02070309020205020404" pitchFamily="49" charset="0"/>
                <a:cs typeface="Courier New" panose="02070309020205020404" pitchFamily="49" charset="0"/>
              </a:rPr>
              <a:t>  DBMS_OUTPUT.PUT_LINE(</a:t>
            </a:r>
            <a:r>
              <a:rPr lang="fr-BE" sz="2200" b="1" dirty="0" err="1">
                <a:latin typeface="Courier New" panose="02070309020205020404" pitchFamily="49" charset="0"/>
                <a:cs typeface="Courier New" panose="02070309020205020404" pitchFamily="49" charset="0"/>
              </a:rPr>
              <a:t>Vtemps</a:t>
            </a:r>
            <a:r>
              <a:rPr lang="fr-BE" sz="2200" b="1" dirty="0">
                <a:latin typeface="Courier New" panose="02070309020205020404" pitchFamily="49" charset="0"/>
                <a:cs typeface="Courier New" panose="02070309020205020404" pitchFamily="49" charset="0"/>
              </a:rPr>
              <a:t>);</a:t>
            </a:r>
          </a:p>
          <a:p>
            <a:pPr marL="0" indent="0">
              <a:buNone/>
            </a:pPr>
            <a:r>
              <a:rPr lang="fr-BE" sz="2200" b="1" dirty="0">
                <a:latin typeface="Courier New" panose="02070309020205020404" pitchFamily="49" charset="0"/>
                <a:cs typeface="Courier New" panose="02070309020205020404" pitchFamily="49" charset="0"/>
              </a:rPr>
              <a:t>END;</a:t>
            </a:r>
          </a:p>
        </p:txBody>
      </p:sp>
      <p:sp>
        <p:nvSpPr>
          <p:cNvPr id="5" name="Espace réservé du pied de page 4"/>
          <p:cNvSpPr>
            <a:spLocks noGrp="1"/>
          </p:cNvSpPr>
          <p:nvPr>
            <p:ph type="ftr" sz="quarter" idx="11"/>
          </p:nvPr>
        </p:nvSpPr>
        <p:spPr/>
        <p:txBody>
          <a:bodyPr/>
          <a:lstStyle/>
          <a:p>
            <a:r>
              <a:rPr lang="fr-BE" dirty="0"/>
              <a:t>SGBD – PL/SQL – Chapitre 2 : Types de données et variables / 1. Types de données scalaires</a:t>
            </a:r>
          </a:p>
        </p:txBody>
      </p:sp>
    </p:spTree>
    <p:extLst>
      <p:ext uri="{BB962C8B-B14F-4D97-AF65-F5344CB8AC3E}">
        <p14:creationId xmlns:p14="http://schemas.microsoft.com/office/powerpoint/2010/main" val="39893256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1. Types de données scalaires</a:t>
            </a:r>
          </a:p>
        </p:txBody>
      </p:sp>
      <p:sp>
        <p:nvSpPr>
          <p:cNvPr id="3" name="Espace réservé du contenu 2"/>
          <p:cNvSpPr>
            <a:spLocks noGrp="1"/>
          </p:cNvSpPr>
          <p:nvPr>
            <p:ph idx="1"/>
          </p:nvPr>
        </p:nvSpPr>
        <p:spPr/>
        <p:txBody>
          <a:bodyPr anchor="t">
            <a:normAutofit/>
          </a:bodyPr>
          <a:lstStyle/>
          <a:p>
            <a:pPr marL="0" indent="0">
              <a:lnSpc>
                <a:spcPct val="90000"/>
              </a:lnSpc>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4. Types de données DATE, TIME et INTERVAL</a:t>
            </a:r>
          </a:p>
          <a:p>
            <a:pPr lvl="1" indent="-342900">
              <a:buFont typeface="Wingdings" panose="05000000000000000000" pitchFamily="2" charset="2"/>
              <a:buChar char="Ø"/>
            </a:pPr>
            <a:r>
              <a:rPr lang="fr-BE" dirty="0"/>
              <a:t>Type INTERVAL  DAY [(précision)] TO SECOND [(précision)]</a:t>
            </a:r>
          </a:p>
          <a:p>
            <a:pPr marL="0" indent="0">
              <a:buNone/>
            </a:pPr>
            <a:endParaRPr lang="fr-BE" dirty="0"/>
          </a:p>
          <a:p>
            <a:pPr marL="0" indent="0">
              <a:buNone/>
            </a:pPr>
            <a:r>
              <a:rPr lang="fr-BE" dirty="0"/>
              <a:t>Ce type de données permet de traiter des intervalles de jours, heures, minutes et secondes.</a:t>
            </a:r>
          </a:p>
          <a:p>
            <a:pPr marL="0" indent="0">
              <a:buNone/>
            </a:pPr>
            <a:r>
              <a:rPr lang="fr-BE" dirty="0"/>
              <a:t>Les précisions permettent de définir le nombre de digits permettant d'exprimer le jour (par défaut 2) et les secondes (par défaut 6).</a:t>
            </a:r>
          </a:p>
        </p:txBody>
      </p:sp>
      <p:sp>
        <p:nvSpPr>
          <p:cNvPr id="5" name="Espace réservé du pied de page 4"/>
          <p:cNvSpPr>
            <a:spLocks noGrp="1"/>
          </p:cNvSpPr>
          <p:nvPr>
            <p:ph type="ftr" sz="quarter" idx="11"/>
          </p:nvPr>
        </p:nvSpPr>
        <p:spPr/>
        <p:txBody>
          <a:bodyPr/>
          <a:lstStyle/>
          <a:p>
            <a:r>
              <a:rPr lang="fr-BE" dirty="0"/>
              <a:t>SGBD – PL/SQL – Chapitre 2 : Types de données et variables / 1. Types de données scalaires</a:t>
            </a:r>
          </a:p>
        </p:txBody>
      </p:sp>
    </p:spTree>
    <p:extLst>
      <p:ext uri="{BB962C8B-B14F-4D97-AF65-F5344CB8AC3E}">
        <p14:creationId xmlns:p14="http://schemas.microsoft.com/office/powerpoint/2010/main" val="3799512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sz="3800" dirty="0"/>
              <a:t>Aperçu du contenu du PL/SQL</a:t>
            </a:r>
          </a:p>
        </p:txBody>
      </p:sp>
      <p:sp>
        <p:nvSpPr>
          <p:cNvPr id="3" name="Espace réservé du contenu 2"/>
          <p:cNvSpPr>
            <a:spLocks noGrp="1"/>
          </p:cNvSpPr>
          <p:nvPr>
            <p:ph idx="1"/>
          </p:nvPr>
        </p:nvSpPr>
        <p:spPr>
          <a:xfrm>
            <a:off x="1043491" y="2051998"/>
            <a:ext cx="7020000" cy="4242475"/>
          </a:xfrm>
        </p:spPr>
        <p:txBody>
          <a:bodyPr anchor="ctr">
            <a:normAutofit lnSpcReduction="10000"/>
          </a:bodyPr>
          <a:lstStyle/>
          <a:p>
            <a:pPr marL="514350" indent="-514350">
              <a:buFont typeface="+mj-lt"/>
              <a:buAutoNum type="arabicPeriod"/>
            </a:pPr>
            <a:r>
              <a:rPr lang="fr-BE" dirty="0"/>
              <a:t>PL/SQL : Généralités</a:t>
            </a:r>
          </a:p>
          <a:p>
            <a:pPr marL="514350" indent="-514350">
              <a:buFont typeface="+mj-lt"/>
              <a:buAutoNum type="arabicPeriod"/>
            </a:pPr>
            <a:r>
              <a:rPr lang="fr-BE" dirty="0"/>
              <a:t>Les types de données et les variables</a:t>
            </a:r>
          </a:p>
          <a:p>
            <a:pPr marL="514350" indent="-514350">
              <a:buFont typeface="+mj-lt"/>
              <a:buAutoNum type="arabicPeriod"/>
            </a:pPr>
            <a:r>
              <a:rPr lang="fr-BE" dirty="0"/>
              <a:t>Les structures de contrôle</a:t>
            </a:r>
          </a:p>
          <a:p>
            <a:pPr marL="514350" indent="-514350">
              <a:buFont typeface="+mj-lt"/>
              <a:buAutoNum type="arabicPeriod"/>
            </a:pPr>
            <a:r>
              <a:rPr lang="fr-BE" dirty="0"/>
              <a:t>Les exceptions</a:t>
            </a:r>
          </a:p>
          <a:p>
            <a:pPr marL="514350" indent="-514350">
              <a:buFont typeface="+mj-lt"/>
              <a:buAutoNum type="arabicPeriod"/>
            </a:pPr>
            <a:r>
              <a:rPr lang="fr-BE" dirty="0"/>
              <a:t>Les collections</a:t>
            </a:r>
          </a:p>
          <a:p>
            <a:pPr marL="514350" indent="-514350">
              <a:buFont typeface="+mj-lt"/>
              <a:buAutoNum type="arabicPeriod"/>
            </a:pPr>
            <a:r>
              <a:rPr lang="fr-BE" dirty="0"/>
              <a:t>Des records aux collections </a:t>
            </a:r>
            <a:r>
              <a:rPr lang="fr-BE" dirty="0" err="1"/>
              <a:t>bulk</a:t>
            </a:r>
            <a:endParaRPr lang="fr-BE" dirty="0"/>
          </a:p>
          <a:p>
            <a:pPr marL="514350" indent="-514350">
              <a:buFont typeface="+mj-lt"/>
              <a:buAutoNum type="arabicPeriod"/>
            </a:pPr>
            <a:r>
              <a:rPr lang="fr-BE" dirty="0"/>
              <a:t>Les procédures et les fonctions</a:t>
            </a:r>
          </a:p>
          <a:p>
            <a:pPr marL="514350" indent="-514350">
              <a:buFont typeface="+mj-lt"/>
              <a:buAutoNum type="arabicPeriod"/>
            </a:pPr>
            <a:r>
              <a:rPr lang="fr-BE" dirty="0"/>
              <a:t>Les packages</a:t>
            </a:r>
          </a:p>
          <a:p>
            <a:pPr marL="514350" indent="-514350">
              <a:buFont typeface="+mj-lt"/>
              <a:buAutoNum type="arabicPeriod"/>
            </a:pPr>
            <a:r>
              <a:rPr lang="fr-BE" dirty="0"/>
              <a:t>Les curseurs</a:t>
            </a:r>
          </a:p>
          <a:p>
            <a:pPr marL="514350" indent="-514350">
              <a:buFont typeface="+mj-lt"/>
              <a:buAutoNum type="arabicPeriod"/>
            </a:pPr>
            <a:r>
              <a:rPr lang="fr-BE" dirty="0"/>
              <a:t>Les déclencheurs</a:t>
            </a:r>
          </a:p>
        </p:txBody>
      </p:sp>
      <p:sp>
        <p:nvSpPr>
          <p:cNvPr id="5" name="Espace réservé du pied de page 4"/>
          <p:cNvSpPr>
            <a:spLocks noGrp="1"/>
          </p:cNvSpPr>
          <p:nvPr>
            <p:ph type="ftr" sz="quarter" idx="11"/>
          </p:nvPr>
        </p:nvSpPr>
        <p:spPr/>
        <p:txBody>
          <a:bodyPr/>
          <a:lstStyle/>
          <a:p>
            <a:r>
              <a:rPr lang="fr-BE"/>
              <a:t>Système de Gestion de Base de Données</a:t>
            </a:r>
          </a:p>
        </p:txBody>
      </p:sp>
    </p:spTree>
    <p:extLst>
      <p:ext uri="{BB962C8B-B14F-4D97-AF65-F5344CB8AC3E}">
        <p14:creationId xmlns:p14="http://schemas.microsoft.com/office/powerpoint/2010/main" val="2873378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1. Types de données scalaires</a:t>
            </a:r>
          </a:p>
        </p:txBody>
      </p:sp>
      <p:sp>
        <p:nvSpPr>
          <p:cNvPr id="3" name="Espace réservé du contenu 2"/>
          <p:cNvSpPr>
            <a:spLocks noGrp="1"/>
          </p:cNvSpPr>
          <p:nvPr>
            <p:ph idx="1"/>
          </p:nvPr>
        </p:nvSpPr>
        <p:spPr>
          <a:xfrm>
            <a:off x="795648" y="1923803"/>
            <a:ext cx="7861464" cy="4773880"/>
          </a:xfrm>
        </p:spPr>
        <p:txBody>
          <a:bodyPr anchor="t">
            <a:normAutofit fontScale="70000" lnSpcReduction="20000"/>
          </a:bodyPr>
          <a:lstStyle/>
          <a:p>
            <a:pPr marL="0" indent="0">
              <a:lnSpc>
                <a:spcPct val="110000"/>
              </a:lnSpc>
              <a:buNone/>
            </a:pPr>
            <a:r>
              <a:rPr lang="fr-BE" sz="31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4. Types de données DATE, TIME et INTERVAL</a:t>
            </a:r>
          </a:p>
          <a:p>
            <a:pPr lvl="1" indent="-342900">
              <a:buFont typeface="Wingdings" panose="05000000000000000000" pitchFamily="2" charset="2"/>
              <a:buChar char="Ø"/>
            </a:pPr>
            <a:r>
              <a:rPr lang="fr-BE" dirty="0"/>
              <a:t>Type INTERVAL  DAY [(précision)] TO SECOND [(précision)]</a:t>
            </a:r>
          </a:p>
          <a:p>
            <a:pPr marL="0" indent="0">
              <a:buNone/>
            </a:pPr>
            <a:endParaRPr lang="fr-BE" sz="1400" dirty="0"/>
          </a:p>
          <a:p>
            <a:pPr marL="0" indent="0">
              <a:buNone/>
            </a:pPr>
            <a:r>
              <a:rPr lang="fr-BE" dirty="0">
                <a:latin typeface="Courier New" panose="02070309020205020404" pitchFamily="49" charset="0"/>
                <a:cs typeface="Courier New" panose="02070309020205020404" pitchFamily="49" charset="0"/>
              </a:rPr>
              <a:t>DECLARE</a:t>
            </a:r>
          </a:p>
          <a:p>
            <a:pPr marL="0" indent="0">
              <a:buNone/>
            </a:pPr>
            <a:r>
              <a:rPr lang="fr-BE" dirty="0">
                <a:latin typeface="Courier New" panose="02070309020205020404" pitchFamily="49" charset="0"/>
                <a:cs typeface="Courier New" panose="02070309020205020404" pitchFamily="49" charset="0"/>
              </a:rPr>
              <a:t>  </a:t>
            </a:r>
            <a:r>
              <a:rPr lang="fr-BE" dirty="0" err="1">
                <a:latin typeface="Courier New" panose="02070309020205020404" pitchFamily="49" charset="0"/>
                <a:cs typeface="Courier New" panose="02070309020205020404" pitchFamily="49" charset="0"/>
              </a:rPr>
              <a:t>Vtemps</a:t>
            </a:r>
            <a:r>
              <a:rPr lang="fr-BE" dirty="0">
                <a:latin typeface="Courier New" panose="02070309020205020404" pitchFamily="49" charset="0"/>
                <a:cs typeface="Courier New" panose="02070309020205020404" pitchFamily="49" charset="0"/>
              </a:rPr>
              <a:t> INTERVAL DAY(1) TO SECOND (2);</a:t>
            </a:r>
          </a:p>
          <a:p>
            <a:pPr marL="0" indent="0">
              <a:buNone/>
            </a:pPr>
            <a:r>
              <a:rPr lang="fr-BE" dirty="0">
                <a:latin typeface="Courier New" panose="02070309020205020404" pitchFamily="49" charset="0"/>
                <a:cs typeface="Courier New" panose="02070309020205020404" pitchFamily="49" charset="0"/>
              </a:rPr>
              <a:t>  </a:t>
            </a:r>
            <a:r>
              <a:rPr lang="fr-BE" dirty="0" err="1">
                <a:latin typeface="Courier New" panose="02070309020205020404" pitchFamily="49" charset="0"/>
                <a:cs typeface="Courier New" panose="02070309020205020404" pitchFamily="49" charset="0"/>
              </a:rPr>
              <a:t>Vdate</a:t>
            </a:r>
            <a:r>
              <a:rPr lang="fr-BE" dirty="0">
                <a:latin typeface="Courier New" panose="02070309020205020404" pitchFamily="49" charset="0"/>
                <a:cs typeface="Courier New" panose="02070309020205020404" pitchFamily="49" charset="0"/>
              </a:rPr>
              <a:t> DATE;</a:t>
            </a:r>
          </a:p>
          <a:p>
            <a:pPr marL="0" indent="0">
              <a:buNone/>
            </a:pPr>
            <a:r>
              <a:rPr lang="fr-BE" dirty="0">
                <a:latin typeface="Courier New" panose="02070309020205020404" pitchFamily="49" charset="0"/>
                <a:cs typeface="Courier New" panose="02070309020205020404" pitchFamily="49" charset="0"/>
              </a:rPr>
              <a:t>BEGIN</a:t>
            </a:r>
          </a:p>
          <a:p>
            <a:pPr marL="0" indent="0">
              <a:buNone/>
            </a:pPr>
            <a:r>
              <a:rPr lang="fr-BE" dirty="0">
                <a:latin typeface="Courier New" panose="02070309020205020404" pitchFamily="49" charset="0"/>
                <a:cs typeface="Courier New" panose="02070309020205020404" pitchFamily="49" charset="0"/>
              </a:rPr>
              <a:t>  </a:t>
            </a:r>
            <a:r>
              <a:rPr lang="fr-BE" dirty="0" err="1">
                <a:latin typeface="Courier New" panose="02070309020205020404" pitchFamily="49" charset="0"/>
                <a:cs typeface="Courier New" panose="02070309020205020404" pitchFamily="49" charset="0"/>
              </a:rPr>
              <a:t>Vtemps</a:t>
            </a:r>
            <a:r>
              <a:rPr lang="fr-BE" dirty="0">
                <a:latin typeface="Courier New" panose="02070309020205020404" pitchFamily="49" charset="0"/>
                <a:cs typeface="Courier New" panose="02070309020205020404" pitchFamily="49" charset="0"/>
              </a:rPr>
              <a:t> := INTERVAL '4' DAY;</a:t>
            </a:r>
          </a:p>
          <a:p>
            <a:pPr marL="0" indent="0">
              <a:buNone/>
            </a:pPr>
            <a:endParaRPr lang="fr-BE" dirty="0">
              <a:latin typeface="Courier New" panose="02070309020205020404" pitchFamily="49" charset="0"/>
              <a:cs typeface="Courier New" panose="02070309020205020404" pitchFamily="49" charset="0"/>
            </a:endParaRPr>
          </a:p>
          <a:p>
            <a:pPr marL="0" indent="0">
              <a:buNone/>
            </a:pPr>
            <a:r>
              <a:rPr lang="fr-BE" dirty="0">
                <a:latin typeface="Courier New" panose="02070309020205020404" pitchFamily="49" charset="0"/>
                <a:cs typeface="Courier New" panose="02070309020205020404" pitchFamily="49" charset="0"/>
              </a:rPr>
              <a:t>  SELECT CURRENT_DATE INTO </a:t>
            </a:r>
            <a:r>
              <a:rPr lang="fr-BE" dirty="0" err="1">
                <a:latin typeface="Courier New" panose="02070309020205020404" pitchFamily="49" charset="0"/>
                <a:cs typeface="Courier New" panose="02070309020205020404" pitchFamily="49" charset="0"/>
              </a:rPr>
              <a:t>Vdate</a:t>
            </a:r>
            <a:r>
              <a:rPr lang="fr-BE" dirty="0">
                <a:latin typeface="Courier New" panose="02070309020205020404" pitchFamily="49" charset="0"/>
                <a:cs typeface="Courier New" panose="02070309020205020404" pitchFamily="49" charset="0"/>
              </a:rPr>
              <a:t> FROM DUAL;</a:t>
            </a:r>
          </a:p>
          <a:p>
            <a:pPr marL="0" indent="0">
              <a:buNone/>
            </a:pPr>
            <a:r>
              <a:rPr lang="fr-BE" dirty="0">
                <a:latin typeface="Courier New" panose="02070309020205020404" pitchFamily="49" charset="0"/>
                <a:cs typeface="Courier New" panose="02070309020205020404" pitchFamily="49" charset="0"/>
              </a:rPr>
              <a:t>  DBMS_OUTPUT.PUT_LINE ('La date d''</a:t>
            </a:r>
            <a:r>
              <a:rPr lang="fr-BE" dirty="0" err="1">
                <a:latin typeface="Courier New" panose="02070309020205020404" pitchFamily="49" charset="0"/>
                <a:cs typeface="Courier New" panose="02070309020205020404" pitchFamily="49" charset="0"/>
              </a:rPr>
              <a:t>aujourd</a:t>
            </a:r>
            <a:r>
              <a:rPr lang="fr-BE" dirty="0">
                <a:latin typeface="Courier New" panose="02070309020205020404" pitchFamily="49" charset="0"/>
                <a:cs typeface="Courier New" panose="02070309020205020404" pitchFamily="49" charset="0"/>
              </a:rPr>
              <a:t>''hui : ' </a:t>
            </a:r>
          </a:p>
          <a:p>
            <a:pPr marL="0" indent="0">
              <a:buNone/>
            </a:pPr>
            <a:r>
              <a:rPr lang="fr-BE" dirty="0">
                <a:latin typeface="Courier New" panose="02070309020205020404" pitchFamily="49" charset="0"/>
                <a:cs typeface="Courier New" panose="02070309020205020404" pitchFamily="49" charset="0"/>
              </a:rPr>
              <a:t>                        || </a:t>
            </a:r>
            <a:r>
              <a:rPr lang="fr-BE" dirty="0" err="1">
                <a:latin typeface="Courier New" panose="02070309020205020404" pitchFamily="49" charset="0"/>
                <a:cs typeface="Courier New" panose="02070309020205020404" pitchFamily="49" charset="0"/>
              </a:rPr>
              <a:t>Vdate</a:t>
            </a:r>
            <a:r>
              <a:rPr lang="fr-BE" dirty="0">
                <a:latin typeface="Courier New" panose="02070309020205020404" pitchFamily="49" charset="0"/>
                <a:cs typeface="Courier New" panose="02070309020205020404" pitchFamily="49" charset="0"/>
              </a:rPr>
              <a:t>);</a:t>
            </a:r>
          </a:p>
          <a:p>
            <a:pPr marL="0" indent="0">
              <a:buNone/>
            </a:pPr>
            <a:endParaRPr lang="fr-BE" dirty="0">
              <a:latin typeface="Courier New" panose="02070309020205020404" pitchFamily="49" charset="0"/>
              <a:cs typeface="Courier New" panose="02070309020205020404" pitchFamily="49" charset="0"/>
            </a:endParaRPr>
          </a:p>
          <a:p>
            <a:pPr marL="0" indent="0">
              <a:buNone/>
            </a:pPr>
            <a:r>
              <a:rPr lang="fr-BE" dirty="0">
                <a:latin typeface="Courier New" panose="02070309020205020404" pitchFamily="49" charset="0"/>
                <a:cs typeface="Courier New" panose="02070309020205020404" pitchFamily="49" charset="0"/>
              </a:rPr>
              <a:t>  </a:t>
            </a:r>
            <a:r>
              <a:rPr lang="fr-BE" dirty="0" err="1">
                <a:latin typeface="Courier New" panose="02070309020205020404" pitchFamily="49" charset="0"/>
                <a:cs typeface="Courier New" panose="02070309020205020404" pitchFamily="49" charset="0"/>
              </a:rPr>
              <a:t>Vdate</a:t>
            </a:r>
            <a:r>
              <a:rPr lang="fr-BE" dirty="0">
                <a:latin typeface="Courier New" panose="02070309020205020404" pitchFamily="49" charset="0"/>
                <a:cs typeface="Courier New" panose="02070309020205020404" pitchFamily="49" charset="0"/>
              </a:rPr>
              <a:t> := </a:t>
            </a:r>
            <a:r>
              <a:rPr lang="fr-BE" dirty="0" err="1">
                <a:latin typeface="Courier New" panose="02070309020205020404" pitchFamily="49" charset="0"/>
                <a:cs typeface="Courier New" panose="02070309020205020404" pitchFamily="49" charset="0"/>
              </a:rPr>
              <a:t>Vdate</a:t>
            </a:r>
            <a:r>
              <a:rPr lang="fr-BE" dirty="0">
                <a:latin typeface="Courier New" panose="02070309020205020404" pitchFamily="49" charset="0"/>
                <a:cs typeface="Courier New" panose="02070309020205020404" pitchFamily="49" charset="0"/>
              </a:rPr>
              <a:t> + </a:t>
            </a:r>
            <a:r>
              <a:rPr lang="fr-BE" dirty="0" err="1">
                <a:latin typeface="Courier New" panose="02070309020205020404" pitchFamily="49" charset="0"/>
                <a:cs typeface="Courier New" panose="02070309020205020404" pitchFamily="49" charset="0"/>
              </a:rPr>
              <a:t>Vtemps</a:t>
            </a:r>
            <a:r>
              <a:rPr lang="fr-BE" dirty="0">
                <a:latin typeface="Courier New" panose="02070309020205020404" pitchFamily="49" charset="0"/>
                <a:cs typeface="Courier New" panose="02070309020205020404" pitchFamily="49" charset="0"/>
              </a:rPr>
              <a:t>;</a:t>
            </a:r>
          </a:p>
          <a:p>
            <a:pPr marL="0" indent="0">
              <a:buNone/>
            </a:pPr>
            <a:r>
              <a:rPr lang="fr-BE" dirty="0">
                <a:latin typeface="Courier New" panose="02070309020205020404" pitchFamily="49" charset="0"/>
                <a:cs typeface="Courier New" panose="02070309020205020404" pitchFamily="49" charset="0"/>
              </a:rPr>
              <a:t>  DBMS_OUTPUT.PUT_LINE ('La date additionnée de l''intervalle : ' || </a:t>
            </a:r>
            <a:r>
              <a:rPr lang="fr-BE" dirty="0" err="1">
                <a:latin typeface="Courier New" panose="02070309020205020404" pitchFamily="49" charset="0"/>
                <a:cs typeface="Courier New" panose="02070309020205020404" pitchFamily="49" charset="0"/>
              </a:rPr>
              <a:t>Vdate</a:t>
            </a:r>
            <a:r>
              <a:rPr lang="fr-BE" dirty="0">
                <a:latin typeface="Courier New" panose="02070309020205020404" pitchFamily="49" charset="0"/>
                <a:cs typeface="Courier New" panose="02070309020205020404" pitchFamily="49" charset="0"/>
              </a:rPr>
              <a:t>);</a:t>
            </a:r>
          </a:p>
          <a:p>
            <a:pPr marL="0" indent="0">
              <a:buNone/>
            </a:pPr>
            <a:r>
              <a:rPr lang="fr-BE" dirty="0">
                <a:latin typeface="Courier New" panose="02070309020205020404" pitchFamily="49" charset="0"/>
                <a:cs typeface="Courier New" panose="02070309020205020404" pitchFamily="49" charset="0"/>
              </a:rPr>
              <a:t>END;</a:t>
            </a:r>
          </a:p>
        </p:txBody>
      </p:sp>
      <p:sp>
        <p:nvSpPr>
          <p:cNvPr id="5" name="Espace réservé du pied de page 4"/>
          <p:cNvSpPr>
            <a:spLocks noGrp="1"/>
          </p:cNvSpPr>
          <p:nvPr>
            <p:ph type="ftr" sz="quarter" idx="11"/>
          </p:nvPr>
        </p:nvSpPr>
        <p:spPr/>
        <p:txBody>
          <a:bodyPr/>
          <a:lstStyle/>
          <a:p>
            <a:r>
              <a:rPr lang="fr-BE" dirty="0"/>
              <a:t>SGBD – PL/SQL – Chapitre 2 : Types de données et variables / 1. Types de données scalaires</a:t>
            </a:r>
          </a:p>
        </p:txBody>
      </p:sp>
    </p:spTree>
    <p:extLst>
      <p:ext uri="{BB962C8B-B14F-4D97-AF65-F5344CB8AC3E}">
        <p14:creationId xmlns:p14="http://schemas.microsoft.com/office/powerpoint/2010/main" val="35160069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1. Types de données scalaires</a:t>
            </a:r>
          </a:p>
        </p:txBody>
      </p:sp>
      <p:sp>
        <p:nvSpPr>
          <p:cNvPr id="3" name="Espace réservé du contenu 2"/>
          <p:cNvSpPr>
            <a:spLocks noGrp="1"/>
          </p:cNvSpPr>
          <p:nvPr>
            <p:ph idx="1"/>
          </p:nvPr>
        </p:nvSpPr>
        <p:spPr>
          <a:xfrm>
            <a:off x="1043491" y="2051999"/>
            <a:ext cx="7554244" cy="4140000"/>
          </a:xfrm>
        </p:spPr>
        <p:txBody>
          <a:bodyPr anchor="t">
            <a:normAutofit/>
          </a:bodyPr>
          <a:lstStyle/>
          <a:p>
            <a:pPr marL="0" indent="0">
              <a:buNone/>
            </a:pPr>
            <a:r>
              <a:rPr lang="fr-BE" sz="2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4. Types de données DATE, TIME et INTERVAL</a:t>
            </a:r>
          </a:p>
          <a:p>
            <a:pPr lvl="1" indent="-342900">
              <a:buFont typeface="Wingdings" panose="05000000000000000000" pitchFamily="2" charset="2"/>
              <a:buChar char="Ø"/>
            </a:pPr>
            <a:r>
              <a:rPr lang="fr-BE" dirty="0"/>
              <a:t>Type INTERVAL  YEAR [(précision)] TO MONTH</a:t>
            </a:r>
          </a:p>
          <a:p>
            <a:pPr marL="0" indent="0">
              <a:buNone/>
            </a:pPr>
            <a:r>
              <a:rPr lang="fr-BE" dirty="0"/>
              <a:t>Ce type d'intervalle représente des intervalles d'années et de mois.</a:t>
            </a:r>
          </a:p>
          <a:p>
            <a:pPr marL="0" indent="0">
              <a:buNone/>
            </a:pPr>
            <a:r>
              <a:rPr lang="fr-BE" dirty="0"/>
              <a:t>La précision permet de déterminer le nombre de digits du champ représentant l'année.</a:t>
            </a:r>
          </a:p>
          <a:p>
            <a:pPr marL="0" indent="0">
              <a:buNone/>
            </a:pPr>
            <a:endParaRPr lang="fr-BE" dirty="0"/>
          </a:p>
          <a:p>
            <a:pPr marL="0" indent="0">
              <a:buNone/>
            </a:pPr>
            <a:r>
              <a:rPr lang="fr-BE" sz="2200" b="1" dirty="0">
                <a:latin typeface="Courier New" panose="02070309020205020404" pitchFamily="49" charset="0"/>
                <a:cs typeface="Courier New" panose="02070309020205020404" pitchFamily="49" charset="0"/>
              </a:rPr>
              <a:t>SELECT CURRENT_DATE AS d1,</a:t>
            </a:r>
          </a:p>
          <a:p>
            <a:pPr marL="0" indent="0">
              <a:buNone/>
            </a:pPr>
            <a:r>
              <a:rPr lang="fr-BE" sz="2200" b="1" dirty="0">
                <a:latin typeface="Courier New" panose="02070309020205020404" pitchFamily="49" charset="0"/>
                <a:cs typeface="Courier New" panose="02070309020205020404" pitchFamily="49" charset="0"/>
              </a:rPr>
              <a:t>	CURRENT_DATE + INTERVAL '4' YEAR AS d2 </a:t>
            </a:r>
          </a:p>
          <a:p>
            <a:pPr marL="0" indent="0">
              <a:buNone/>
            </a:pPr>
            <a:r>
              <a:rPr lang="fr-BE" sz="2200" b="1" dirty="0">
                <a:latin typeface="Courier New" panose="02070309020205020404" pitchFamily="49" charset="0"/>
                <a:cs typeface="Courier New" panose="02070309020205020404" pitchFamily="49" charset="0"/>
              </a:rPr>
              <a:t>FROM DUAL;</a:t>
            </a:r>
          </a:p>
        </p:txBody>
      </p:sp>
      <p:sp>
        <p:nvSpPr>
          <p:cNvPr id="5" name="Espace réservé du pied de page 4"/>
          <p:cNvSpPr>
            <a:spLocks noGrp="1"/>
          </p:cNvSpPr>
          <p:nvPr>
            <p:ph type="ftr" sz="quarter" idx="11"/>
          </p:nvPr>
        </p:nvSpPr>
        <p:spPr/>
        <p:txBody>
          <a:bodyPr/>
          <a:lstStyle/>
          <a:p>
            <a:r>
              <a:rPr lang="fr-BE" dirty="0"/>
              <a:t>SGBD – PL/SQL – Chapitre 2 : Types de données et variables / 1. Types de données scalaires</a:t>
            </a:r>
          </a:p>
        </p:txBody>
      </p:sp>
    </p:spTree>
    <p:extLst>
      <p:ext uri="{BB962C8B-B14F-4D97-AF65-F5344CB8AC3E}">
        <p14:creationId xmlns:p14="http://schemas.microsoft.com/office/powerpoint/2010/main" val="10132552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ctr"/>
            <a:r>
              <a:rPr lang="fr-BE" sz="3600" dirty="0"/>
              <a:t>Chapitre 2. Types </a:t>
            </a:r>
            <a:r>
              <a:rPr lang="fr-BE" sz="3600"/>
              <a:t>de données, </a:t>
            </a:r>
            <a:r>
              <a:rPr lang="fr-BE" sz="3600" dirty="0"/>
              <a:t>variables</a:t>
            </a:r>
          </a:p>
        </p:txBody>
      </p:sp>
      <p:sp>
        <p:nvSpPr>
          <p:cNvPr id="3" name="Espace réservé du contenu 2"/>
          <p:cNvSpPr>
            <a:spLocks noGrp="1"/>
          </p:cNvSpPr>
          <p:nvPr>
            <p:ph idx="1"/>
          </p:nvPr>
        </p:nvSpPr>
        <p:spPr/>
        <p:txBody>
          <a:bodyPr anchor="ctr">
            <a:normAutofit fontScale="92500" lnSpcReduction="20000"/>
          </a:bodyPr>
          <a:lstStyle/>
          <a:p>
            <a:pPr marL="514350" indent="-514350">
              <a:buFont typeface="+mj-lt"/>
              <a:buAutoNum type="arabicPeriod"/>
            </a:pPr>
            <a:r>
              <a:rPr lang="fr-BE" dirty="0"/>
              <a:t>Types de données scalaires</a:t>
            </a:r>
          </a:p>
          <a:p>
            <a:pPr marL="514350" indent="-514350">
              <a:buFont typeface="+mj-lt"/>
              <a:buAutoNum type="arabicPeriod"/>
            </a:pPr>
            <a:r>
              <a:rPr lang="fr-BE" dirty="0"/>
              <a:t>Types de données LOBS</a:t>
            </a:r>
          </a:p>
          <a:p>
            <a:pPr marL="514350" indent="-514350">
              <a:buFont typeface="+mj-lt"/>
              <a:buAutoNum type="arabicPeriod"/>
            </a:pPr>
            <a:r>
              <a:rPr lang="fr-BE" dirty="0"/>
              <a:t>Structure d'un bloc</a:t>
            </a:r>
          </a:p>
          <a:p>
            <a:pPr marL="514350" indent="-514350">
              <a:buFont typeface="+mj-lt"/>
              <a:buAutoNum type="arabicPeriod"/>
            </a:pPr>
            <a:r>
              <a:rPr lang="fr-BE" dirty="0"/>
              <a:t>Déclaration de variables</a:t>
            </a:r>
          </a:p>
          <a:p>
            <a:pPr marL="514350" indent="-514350">
              <a:buFont typeface="+mj-lt"/>
              <a:buAutoNum type="arabicPeriod"/>
            </a:pPr>
            <a:r>
              <a:rPr lang="fr-BE" dirty="0"/>
              <a:t>Types de données composite ou composés</a:t>
            </a:r>
          </a:p>
          <a:p>
            <a:pPr marL="514350" indent="-514350">
              <a:buFont typeface="+mj-lt"/>
              <a:buAutoNum type="arabicPeriod"/>
            </a:pPr>
            <a:r>
              <a:rPr lang="fr-BE" dirty="0"/>
              <a:t>Définition de sous-types</a:t>
            </a:r>
          </a:p>
          <a:p>
            <a:pPr marL="514350" indent="-514350">
              <a:buFont typeface="+mj-lt"/>
              <a:buAutoNum type="arabicPeriod"/>
            </a:pPr>
            <a:r>
              <a:rPr lang="fr-BE" dirty="0"/>
              <a:t>Conversions de type</a:t>
            </a:r>
          </a:p>
          <a:p>
            <a:pPr marL="514350" indent="-514350">
              <a:buFont typeface="+mj-lt"/>
              <a:buAutoNum type="arabicPeriod"/>
            </a:pPr>
            <a:r>
              <a:rPr lang="fr-BE" dirty="0"/>
              <a:t>Types REF</a:t>
            </a:r>
          </a:p>
          <a:p>
            <a:pPr marL="514350" indent="-514350">
              <a:buFont typeface="+mj-lt"/>
              <a:buAutoNum type="arabicPeriod"/>
            </a:pPr>
            <a:r>
              <a:rPr lang="fr-BE" dirty="0"/>
              <a:t>Visibilité des variables</a:t>
            </a:r>
          </a:p>
          <a:p>
            <a:pPr marL="514350" indent="-514350">
              <a:buFont typeface="+mj-lt"/>
              <a:buAutoNum type="arabicPeriod"/>
            </a:pPr>
            <a:r>
              <a:rPr lang="fr-BE" dirty="0"/>
              <a:t>Opérateurs et expressions</a:t>
            </a:r>
          </a:p>
          <a:p>
            <a:pPr marL="514350" indent="-514350">
              <a:buFont typeface="+mj-lt"/>
              <a:buAutoNum type="arabicPeriod"/>
            </a:pPr>
            <a:r>
              <a:rPr lang="fr-BE" dirty="0"/>
              <a:t>La logique trivalente et la valeur NULL</a:t>
            </a:r>
          </a:p>
          <a:p>
            <a:pPr marL="514350" indent="-514350">
              <a:buFont typeface="+mj-lt"/>
              <a:buAutoNum type="arabicPeriod"/>
            </a:pPr>
            <a:r>
              <a:rPr lang="fr-BE" dirty="0"/>
              <a:t>Les séquences et les pseudo-colonnes du PL/SQL</a:t>
            </a:r>
          </a:p>
        </p:txBody>
      </p:sp>
      <p:sp>
        <p:nvSpPr>
          <p:cNvPr id="5" name="Espace réservé du pied de page 4"/>
          <p:cNvSpPr>
            <a:spLocks noGrp="1"/>
          </p:cNvSpPr>
          <p:nvPr>
            <p:ph type="ftr" sz="quarter" idx="11"/>
          </p:nvPr>
        </p:nvSpPr>
        <p:spPr/>
        <p:txBody>
          <a:bodyPr/>
          <a:lstStyle/>
          <a:p>
            <a:r>
              <a:rPr lang="fr-BE" dirty="0"/>
              <a:t>SGBD – PL/SQL – Chapitre 2 : Types de données et variables</a:t>
            </a:r>
          </a:p>
        </p:txBody>
      </p:sp>
    </p:spTree>
    <p:extLst>
      <p:ext uri="{BB962C8B-B14F-4D97-AF65-F5344CB8AC3E}">
        <p14:creationId xmlns:p14="http://schemas.microsoft.com/office/powerpoint/2010/main" val="3949966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withEffect">
                                  <p:stCondLst>
                                    <p:cond delay="0"/>
                                  </p:stCondLst>
                                  <p:childTnLst>
                                    <p:animClr clrSpc="rgb" dir="cw">
                                      <p:cBhvr override="childStyle">
                                        <p:cTn id="6" dur="500" fill="hold"/>
                                        <p:tgtEl>
                                          <p:spTgt spid="3">
                                            <p:txEl>
                                              <p:pRg st="1" end="1"/>
                                            </p:txEl>
                                          </p:spTgt>
                                        </p:tgtEl>
                                        <p:attrNameLst>
                                          <p:attrName>style.color</p:attrName>
                                        </p:attrNameLst>
                                      </p:cBhvr>
                                      <p:to>
                                        <a:srgbClr val="74A50F"/>
                                      </p:to>
                                    </p:animClr>
                                    <p:animClr clrSpc="rgb" dir="cw">
                                      <p:cBhvr>
                                        <p:cTn id="7" dur="500" fill="hold"/>
                                        <p:tgtEl>
                                          <p:spTgt spid="3">
                                            <p:txEl>
                                              <p:pRg st="1" end="1"/>
                                            </p:txEl>
                                          </p:spTgt>
                                        </p:tgtEl>
                                        <p:attrNameLst>
                                          <p:attrName>fillcolor</p:attrName>
                                        </p:attrNameLst>
                                      </p:cBhvr>
                                      <p:to>
                                        <a:srgbClr val="74A50F"/>
                                      </p:to>
                                    </p:animClr>
                                    <p:set>
                                      <p:cBhvr>
                                        <p:cTn id="8" dur="500" fill="hold"/>
                                        <p:tgtEl>
                                          <p:spTgt spid="3">
                                            <p:txEl>
                                              <p:pRg st="1" end="1"/>
                                            </p:txEl>
                                          </p:spTgt>
                                        </p:tgtEl>
                                        <p:attrNameLst>
                                          <p:attrName>fill.type</p:attrName>
                                        </p:attrNameLst>
                                      </p:cBhvr>
                                      <p:to>
                                        <p:strVal val="solid"/>
                                      </p:to>
                                    </p:set>
                                    <p:set>
                                      <p:cBhvr>
                                        <p:cTn id="9" dur="500" fill="hold"/>
                                        <p:tgtEl>
                                          <p:spTgt spid="3">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2. Types de données LOBS</a:t>
            </a:r>
          </a:p>
        </p:txBody>
      </p:sp>
      <p:sp>
        <p:nvSpPr>
          <p:cNvPr id="3" name="Espace réservé du contenu 2"/>
          <p:cNvSpPr>
            <a:spLocks noGrp="1"/>
          </p:cNvSpPr>
          <p:nvPr>
            <p:ph idx="1"/>
          </p:nvPr>
        </p:nvSpPr>
        <p:spPr/>
        <p:txBody>
          <a:bodyPr anchor="t">
            <a:normAutofit/>
          </a:bodyPr>
          <a:lstStyle/>
          <a:p>
            <a:pPr marL="0" indent="0">
              <a:buNone/>
            </a:pPr>
            <a:endParaRPr lang="fr-BE" dirty="0"/>
          </a:p>
          <a:p>
            <a:pPr marL="0" indent="0">
              <a:buNone/>
            </a:pPr>
            <a:r>
              <a:rPr lang="fr-BE" dirty="0"/>
              <a:t>Sont regroupés sous cette appellation tous les </a:t>
            </a:r>
            <a:r>
              <a:rPr lang="fr-BE" i="1" dirty="0"/>
              <a:t>large </a:t>
            </a:r>
            <a:r>
              <a:rPr lang="fr-BE" i="1" dirty="0" err="1"/>
              <a:t>objects</a:t>
            </a:r>
            <a:endParaRPr lang="fr-BE" dirty="0"/>
          </a:p>
          <a:p>
            <a:pPr marL="0" indent="0">
              <a:buNone/>
            </a:pPr>
            <a:r>
              <a:rPr lang="fr-BE" dirty="0"/>
              <a:t>Ils peuvent contenir des données non structurées pouvant aller jusqu'à 4 </a:t>
            </a:r>
            <a:r>
              <a:rPr lang="fr-BE" dirty="0" err="1"/>
              <a:t>gigabytes</a:t>
            </a:r>
            <a:r>
              <a:rPr lang="fr-BE" dirty="0"/>
              <a:t>.</a:t>
            </a:r>
          </a:p>
          <a:p>
            <a:pPr marL="0" indent="0">
              <a:buNone/>
            </a:pPr>
            <a:r>
              <a:rPr lang="fr-BE" dirty="0"/>
              <a:t>Nous ne les aborderons pas dans le cadre de ce cours.</a:t>
            </a:r>
          </a:p>
        </p:txBody>
      </p:sp>
      <p:sp>
        <p:nvSpPr>
          <p:cNvPr id="5" name="Espace réservé du pied de page 4"/>
          <p:cNvSpPr>
            <a:spLocks noGrp="1"/>
          </p:cNvSpPr>
          <p:nvPr>
            <p:ph type="ftr" sz="quarter" idx="11"/>
          </p:nvPr>
        </p:nvSpPr>
        <p:spPr/>
        <p:txBody>
          <a:bodyPr/>
          <a:lstStyle/>
          <a:p>
            <a:r>
              <a:rPr lang="fr-BE" dirty="0"/>
              <a:t>SGBD – PL/SQL – Chapitre 2 : Types de données et variables / 2. Types de données  LOBS</a:t>
            </a:r>
          </a:p>
        </p:txBody>
      </p:sp>
    </p:spTree>
    <p:extLst>
      <p:ext uri="{BB962C8B-B14F-4D97-AF65-F5344CB8AC3E}">
        <p14:creationId xmlns:p14="http://schemas.microsoft.com/office/powerpoint/2010/main" val="14331270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ctr"/>
            <a:r>
              <a:rPr lang="fr-BE" sz="3600" dirty="0"/>
              <a:t>Chapitre 2. Types </a:t>
            </a:r>
            <a:r>
              <a:rPr lang="fr-BE" sz="3600"/>
              <a:t>de données, </a:t>
            </a:r>
            <a:r>
              <a:rPr lang="fr-BE" sz="3600" dirty="0"/>
              <a:t>variables</a:t>
            </a:r>
          </a:p>
        </p:txBody>
      </p:sp>
      <p:sp>
        <p:nvSpPr>
          <p:cNvPr id="3" name="Espace réservé du contenu 2"/>
          <p:cNvSpPr>
            <a:spLocks noGrp="1"/>
          </p:cNvSpPr>
          <p:nvPr>
            <p:ph idx="1"/>
          </p:nvPr>
        </p:nvSpPr>
        <p:spPr/>
        <p:txBody>
          <a:bodyPr anchor="ctr">
            <a:normAutofit fontScale="92500" lnSpcReduction="20000"/>
          </a:bodyPr>
          <a:lstStyle/>
          <a:p>
            <a:pPr marL="514350" indent="-514350">
              <a:buFont typeface="+mj-lt"/>
              <a:buAutoNum type="arabicPeriod"/>
            </a:pPr>
            <a:r>
              <a:rPr lang="fr-BE" dirty="0"/>
              <a:t>Types de données scalaires</a:t>
            </a:r>
          </a:p>
          <a:p>
            <a:pPr marL="514350" indent="-514350">
              <a:buFont typeface="+mj-lt"/>
              <a:buAutoNum type="arabicPeriod"/>
            </a:pPr>
            <a:r>
              <a:rPr lang="fr-BE" dirty="0"/>
              <a:t>Types de données LOBS</a:t>
            </a:r>
          </a:p>
          <a:p>
            <a:pPr marL="514350" indent="-514350">
              <a:buFont typeface="+mj-lt"/>
              <a:buAutoNum type="arabicPeriod"/>
            </a:pPr>
            <a:r>
              <a:rPr lang="fr-BE" dirty="0"/>
              <a:t>Structure d'un bloc</a:t>
            </a:r>
          </a:p>
          <a:p>
            <a:pPr marL="514350" indent="-514350">
              <a:buFont typeface="+mj-lt"/>
              <a:buAutoNum type="arabicPeriod"/>
            </a:pPr>
            <a:r>
              <a:rPr lang="fr-BE" dirty="0"/>
              <a:t>Déclaration de variables</a:t>
            </a:r>
          </a:p>
          <a:p>
            <a:pPr marL="514350" indent="-514350">
              <a:buFont typeface="+mj-lt"/>
              <a:buAutoNum type="arabicPeriod"/>
            </a:pPr>
            <a:r>
              <a:rPr lang="fr-BE" dirty="0"/>
              <a:t>Types de données composite ou composés</a:t>
            </a:r>
          </a:p>
          <a:p>
            <a:pPr marL="514350" indent="-514350">
              <a:buFont typeface="+mj-lt"/>
              <a:buAutoNum type="arabicPeriod"/>
            </a:pPr>
            <a:r>
              <a:rPr lang="fr-BE" dirty="0"/>
              <a:t>Définition de sous-types</a:t>
            </a:r>
          </a:p>
          <a:p>
            <a:pPr marL="514350" indent="-514350">
              <a:buFont typeface="+mj-lt"/>
              <a:buAutoNum type="arabicPeriod"/>
            </a:pPr>
            <a:r>
              <a:rPr lang="fr-BE" dirty="0"/>
              <a:t>Conversions de type</a:t>
            </a:r>
          </a:p>
          <a:p>
            <a:pPr marL="514350" indent="-514350">
              <a:buFont typeface="+mj-lt"/>
              <a:buAutoNum type="arabicPeriod"/>
            </a:pPr>
            <a:r>
              <a:rPr lang="fr-BE" dirty="0"/>
              <a:t>Types REF</a:t>
            </a:r>
          </a:p>
          <a:p>
            <a:pPr marL="514350" indent="-514350">
              <a:buFont typeface="+mj-lt"/>
              <a:buAutoNum type="arabicPeriod"/>
            </a:pPr>
            <a:r>
              <a:rPr lang="fr-BE" dirty="0"/>
              <a:t>Visibilité des variables</a:t>
            </a:r>
          </a:p>
          <a:p>
            <a:pPr marL="514350" indent="-514350">
              <a:buFont typeface="+mj-lt"/>
              <a:buAutoNum type="arabicPeriod"/>
            </a:pPr>
            <a:r>
              <a:rPr lang="fr-BE" dirty="0"/>
              <a:t>Opérateurs et expressions</a:t>
            </a:r>
          </a:p>
          <a:p>
            <a:pPr marL="514350" indent="-514350">
              <a:buFont typeface="+mj-lt"/>
              <a:buAutoNum type="arabicPeriod"/>
            </a:pPr>
            <a:r>
              <a:rPr lang="fr-BE" dirty="0"/>
              <a:t>La logique trivalente et la valeur NULL</a:t>
            </a:r>
          </a:p>
          <a:p>
            <a:pPr marL="514350" indent="-514350">
              <a:buFont typeface="+mj-lt"/>
              <a:buAutoNum type="arabicPeriod"/>
            </a:pPr>
            <a:r>
              <a:rPr lang="fr-BE" dirty="0"/>
              <a:t>Les séquences et les pseudo-colonnes du PL/SQL</a:t>
            </a:r>
          </a:p>
        </p:txBody>
      </p:sp>
      <p:sp>
        <p:nvSpPr>
          <p:cNvPr id="5" name="Espace réservé du pied de page 4"/>
          <p:cNvSpPr>
            <a:spLocks noGrp="1"/>
          </p:cNvSpPr>
          <p:nvPr>
            <p:ph type="ftr" sz="quarter" idx="11"/>
          </p:nvPr>
        </p:nvSpPr>
        <p:spPr/>
        <p:txBody>
          <a:bodyPr/>
          <a:lstStyle/>
          <a:p>
            <a:r>
              <a:rPr lang="fr-BE" dirty="0"/>
              <a:t>SGBD – PL/SQL – Chapitre 2 : Types de données et variables</a:t>
            </a:r>
          </a:p>
        </p:txBody>
      </p:sp>
    </p:spTree>
    <p:extLst>
      <p:ext uri="{BB962C8B-B14F-4D97-AF65-F5344CB8AC3E}">
        <p14:creationId xmlns:p14="http://schemas.microsoft.com/office/powerpoint/2010/main" val="3949966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withEffect">
                                  <p:stCondLst>
                                    <p:cond delay="0"/>
                                  </p:stCondLst>
                                  <p:childTnLst>
                                    <p:animClr clrSpc="rgb" dir="cw">
                                      <p:cBhvr override="childStyle">
                                        <p:cTn id="6" dur="500" fill="hold"/>
                                        <p:tgtEl>
                                          <p:spTgt spid="3">
                                            <p:txEl>
                                              <p:pRg st="2" end="2"/>
                                            </p:txEl>
                                          </p:spTgt>
                                        </p:tgtEl>
                                        <p:attrNameLst>
                                          <p:attrName>style.color</p:attrName>
                                        </p:attrNameLst>
                                      </p:cBhvr>
                                      <p:to>
                                        <a:srgbClr val="74A50F"/>
                                      </p:to>
                                    </p:animClr>
                                    <p:animClr clrSpc="rgb" dir="cw">
                                      <p:cBhvr>
                                        <p:cTn id="7" dur="500" fill="hold"/>
                                        <p:tgtEl>
                                          <p:spTgt spid="3">
                                            <p:txEl>
                                              <p:pRg st="2" end="2"/>
                                            </p:txEl>
                                          </p:spTgt>
                                        </p:tgtEl>
                                        <p:attrNameLst>
                                          <p:attrName>fillcolor</p:attrName>
                                        </p:attrNameLst>
                                      </p:cBhvr>
                                      <p:to>
                                        <a:srgbClr val="74A50F"/>
                                      </p:to>
                                    </p:animClr>
                                    <p:set>
                                      <p:cBhvr>
                                        <p:cTn id="8" dur="500" fill="hold"/>
                                        <p:tgtEl>
                                          <p:spTgt spid="3">
                                            <p:txEl>
                                              <p:pRg st="2" end="2"/>
                                            </p:txEl>
                                          </p:spTgt>
                                        </p:tgtEl>
                                        <p:attrNameLst>
                                          <p:attrName>fill.type</p:attrName>
                                        </p:attrNameLst>
                                      </p:cBhvr>
                                      <p:to>
                                        <p:strVal val="solid"/>
                                      </p:to>
                                    </p:set>
                                    <p:set>
                                      <p:cBhvr>
                                        <p:cTn id="9" dur="500" fill="hold"/>
                                        <p:tgtEl>
                                          <p:spTgt spid="3">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3. Structure d'un bloc</a:t>
            </a:r>
          </a:p>
        </p:txBody>
      </p:sp>
      <p:sp>
        <p:nvSpPr>
          <p:cNvPr id="3" name="Espace réservé du contenu 2"/>
          <p:cNvSpPr>
            <a:spLocks noGrp="1"/>
          </p:cNvSpPr>
          <p:nvPr>
            <p:ph idx="1"/>
          </p:nvPr>
        </p:nvSpPr>
        <p:spPr/>
        <p:txBody>
          <a:bodyPr anchor="ctr">
            <a:normAutofit/>
          </a:bodyPr>
          <a:lstStyle/>
          <a:p>
            <a:pPr marL="712788" indent="0">
              <a:buNone/>
            </a:pPr>
            <a:r>
              <a:rPr lang="fr-BE" sz="2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DECLARE</a:t>
            </a:r>
          </a:p>
          <a:p>
            <a:pPr marL="712788" indent="0">
              <a:buNone/>
            </a:pPr>
            <a:r>
              <a:rPr lang="fr-BE" b="1" dirty="0">
                <a:latin typeface="Courier New" panose="02070309020205020404" pitchFamily="49" charset="0"/>
                <a:cs typeface="Courier New" panose="02070309020205020404" pitchFamily="49" charset="0"/>
              </a:rPr>
              <a:t>  Variable …</a:t>
            </a:r>
          </a:p>
          <a:p>
            <a:pPr marL="712788" indent="0">
              <a:buNone/>
            </a:pPr>
            <a:r>
              <a:rPr lang="fr-BE" sz="2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BEGIN</a:t>
            </a:r>
          </a:p>
          <a:p>
            <a:pPr marL="712788" indent="0">
              <a:buNone/>
            </a:pPr>
            <a:r>
              <a:rPr lang="fr-BE" b="1" dirty="0">
                <a:latin typeface="Courier New" panose="02070309020205020404" pitchFamily="49" charset="0"/>
                <a:cs typeface="Courier New" panose="02070309020205020404" pitchFamily="49" charset="0"/>
              </a:rPr>
              <a:t>  …</a:t>
            </a:r>
          </a:p>
          <a:p>
            <a:pPr marL="712788" indent="0">
              <a:buNone/>
            </a:pPr>
            <a:r>
              <a:rPr lang="fr-BE" sz="2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EXCEPTION</a:t>
            </a:r>
          </a:p>
          <a:p>
            <a:pPr marL="712788" indent="0">
              <a:buNone/>
            </a:pPr>
            <a:r>
              <a:rPr lang="fr-BE" b="1" dirty="0">
                <a:latin typeface="Courier New" panose="02070309020205020404" pitchFamily="49" charset="0"/>
                <a:cs typeface="Courier New" panose="02070309020205020404" pitchFamily="49" charset="0"/>
              </a:rPr>
              <a:t>  …</a:t>
            </a:r>
          </a:p>
          <a:p>
            <a:pPr marL="712788" indent="0">
              <a:buNone/>
            </a:pPr>
            <a:r>
              <a:rPr lang="fr-BE" sz="2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Courier New" panose="02070309020205020404" pitchFamily="49" charset="0"/>
                <a:cs typeface="Courier New" panose="02070309020205020404" pitchFamily="49" charset="0"/>
              </a:rPr>
              <a:t>END;</a:t>
            </a:r>
          </a:p>
        </p:txBody>
      </p:sp>
      <p:sp>
        <p:nvSpPr>
          <p:cNvPr id="5" name="Espace réservé du pied de page 4"/>
          <p:cNvSpPr>
            <a:spLocks noGrp="1"/>
          </p:cNvSpPr>
          <p:nvPr>
            <p:ph type="ftr" sz="quarter" idx="11"/>
          </p:nvPr>
        </p:nvSpPr>
        <p:spPr/>
        <p:txBody>
          <a:bodyPr/>
          <a:lstStyle/>
          <a:p>
            <a:r>
              <a:rPr lang="fr-BE" dirty="0"/>
              <a:t>SGBD – PL/SQL – Chapitre 2 : Types de données et variables / 3. Structure d'un bloc</a:t>
            </a:r>
          </a:p>
        </p:txBody>
      </p:sp>
    </p:spTree>
    <p:extLst>
      <p:ext uri="{BB962C8B-B14F-4D97-AF65-F5344CB8AC3E}">
        <p14:creationId xmlns:p14="http://schemas.microsoft.com/office/powerpoint/2010/main" val="14331270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3. Structure d'un bloc</a:t>
            </a:r>
          </a:p>
        </p:txBody>
      </p:sp>
      <p:sp>
        <p:nvSpPr>
          <p:cNvPr id="3" name="Espace réservé du contenu 2"/>
          <p:cNvSpPr>
            <a:spLocks noGrp="1"/>
          </p:cNvSpPr>
          <p:nvPr>
            <p:ph idx="1"/>
          </p:nvPr>
        </p:nvSpPr>
        <p:spPr/>
        <p:txBody>
          <a:bodyPr anchor="t">
            <a:normAutofit/>
          </a:bodyPr>
          <a:lstStyle/>
          <a:p>
            <a:pPr marL="457200" indent="-457200">
              <a:buFont typeface="+mj-lt"/>
              <a:buAutoNum type="arabicPeriod"/>
            </a:pPr>
            <a:r>
              <a:rPr lang="fr-BE" sz="2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Une section de déclaration de variables</a:t>
            </a:r>
          </a:p>
          <a:p>
            <a:pPr marL="754380" lvl="1" indent="-457200">
              <a:buFont typeface="Wingdings" panose="05000000000000000000" pitchFamily="2" charset="2"/>
              <a:buChar char="Ø"/>
            </a:pPr>
            <a:r>
              <a:rPr lang="fr-BE" dirty="0">
                <a:cs typeface="Courier New" panose="02070309020205020404" pitchFamily="49" charset="0"/>
              </a:rPr>
              <a:t>Permet de stocker des données récupérées par des instructions SQL dans les colonnes des tables.  Elles peuvent également conserver des données internes au bloc.</a:t>
            </a:r>
          </a:p>
          <a:p>
            <a:pPr marL="754380" lvl="1" indent="-457200">
              <a:buFont typeface="Wingdings" panose="05000000000000000000" pitchFamily="2" charset="2"/>
              <a:buChar char="Ø"/>
            </a:pPr>
            <a:r>
              <a:rPr lang="fr-BE" dirty="0">
                <a:cs typeface="Courier New" panose="02070309020205020404" pitchFamily="49" charset="0"/>
              </a:rPr>
              <a:t>Les variables peuvent être scalaires ou composées</a:t>
            </a:r>
          </a:p>
          <a:p>
            <a:pPr marL="754380" lvl="1" indent="-457200">
              <a:buFont typeface="Wingdings" panose="05000000000000000000" pitchFamily="2" charset="2"/>
              <a:buChar char="Ø"/>
            </a:pPr>
            <a:r>
              <a:rPr lang="fr-BE" dirty="0">
                <a:cs typeface="Courier New" panose="02070309020205020404" pitchFamily="49" charset="0"/>
              </a:rPr>
              <a:t>Les variables doivent être obligatoirement déclarées avant leur utilisation</a:t>
            </a:r>
          </a:p>
          <a:p>
            <a:pPr marL="457200" indent="-457200">
              <a:buFont typeface="+mj-lt"/>
              <a:buAutoNum type="arabicPeriod"/>
            </a:pPr>
            <a:r>
              <a:rPr lang="fr-BE" sz="2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Une section d'instructions</a:t>
            </a:r>
          </a:p>
          <a:p>
            <a:pPr marL="457200" indent="-457200">
              <a:buFont typeface="+mj-lt"/>
              <a:buAutoNum type="arabicPeriod"/>
            </a:pPr>
            <a:r>
              <a:rPr lang="fr-BE" sz="2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Une section d'exception</a:t>
            </a:r>
          </a:p>
        </p:txBody>
      </p:sp>
      <p:sp>
        <p:nvSpPr>
          <p:cNvPr id="5" name="Espace réservé du pied de page 4"/>
          <p:cNvSpPr>
            <a:spLocks noGrp="1"/>
          </p:cNvSpPr>
          <p:nvPr>
            <p:ph type="ftr" sz="quarter" idx="11"/>
          </p:nvPr>
        </p:nvSpPr>
        <p:spPr/>
        <p:txBody>
          <a:bodyPr/>
          <a:lstStyle/>
          <a:p>
            <a:r>
              <a:rPr lang="fr-BE" dirty="0"/>
              <a:t>SGBD – PL/SQL – Chapitre 2 : Types de données et variables / 3. Structure d'un bloc</a:t>
            </a:r>
          </a:p>
        </p:txBody>
      </p:sp>
    </p:spTree>
    <p:extLst>
      <p:ext uri="{BB962C8B-B14F-4D97-AF65-F5344CB8AC3E}">
        <p14:creationId xmlns:p14="http://schemas.microsoft.com/office/powerpoint/2010/main" val="17679005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ctr"/>
            <a:r>
              <a:rPr lang="fr-BE" sz="3600" dirty="0"/>
              <a:t>Chapitre 2. Types </a:t>
            </a:r>
            <a:r>
              <a:rPr lang="fr-BE" sz="3600"/>
              <a:t>de données, </a:t>
            </a:r>
            <a:r>
              <a:rPr lang="fr-BE" sz="3600" dirty="0"/>
              <a:t>variables</a:t>
            </a:r>
          </a:p>
        </p:txBody>
      </p:sp>
      <p:sp>
        <p:nvSpPr>
          <p:cNvPr id="3" name="Espace réservé du contenu 2"/>
          <p:cNvSpPr>
            <a:spLocks noGrp="1"/>
          </p:cNvSpPr>
          <p:nvPr>
            <p:ph idx="1"/>
          </p:nvPr>
        </p:nvSpPr>
        <p:spPr/>
        <p:txBody>
          <a:bodyPr anchor="ctr">
            <a:normAutofit fontScale="92500" lnSpcReduction="20000"/>
          </a:bodyPr>
          <a:lstStyle/>
          <a:p>
            <a:pPr marL="514350" indent="-514350">
              <a:buFont typeface="+mj-lt"/>
              <a:buAutoNum type="arabicPeriod"/>
            </a:pPr>
            <a:r>
              <a:rPr lang="fr-BE" dirty="0"/>
              <a:t>Types de données scalaires</a:t>
            </a:r>
          </a:p>
          <a:p>
            <a:pPr marL="514350" indent="-514350">
              <a:buFont typeface="+mj-lt"/>
              <a:buAutoNum type="arabicPeriod"/>
            </a:pPr>
            <a:r>
              <a:rPr lang="fr-BE" dirty="0"/>
              <a:t>Types de données LOBS</a:t>
            </a:r>
          </a:p>
          <a:p>
            <a:pPr marL="514350" indent="-514350">
              <a:buFont typeface="+mj-lt"/>
              <a:buAutoNum type="arabicPeriod"/>
            </a:pPr>
            <a:r>
              <a:rPr lang="fr-BE" dirty="0"/>
              <a:t>Structure d'un bloc</a:t>
            </a:r>
          </a:p>
          <a:p>
            <a:pPr marL="514350" indent="-514350">
              <a:buFont typeface="+mj-lt"/>
              <a:buAutoNum type="arabicPeriod"/>
            </a:pPr>
            <a:r>
              <a:rPr lang="fr-BE" dirty="0"/>
              <a:t>Déclaration de variables</a:t>
            </a:r>
          </a:p>
          <a:p>
            <a:pPr marL="514350" indent="-514350">
              <a:buFont typeface="+mj-lt"/>
              <a:buAutoNum type="arabicPeriod"/>
            </a:pPr>
            <a:r>
              <a:rPr lang="fr-BE" dirty="0"/>
              <a:t>Types de données composite ou composés</a:t>
            </a:r>
          </a:p>
          <a:p>
            <a:pPr marL="514350" indent="-514350">
              <a:buFont typeface="+mj-lt"/>
              <a:buAutoNum type="arabicPeriod"/>
            </a:pPr>
            <a:r>
              <a:rPr lang="fr-BE" dirty="0"/>
              <a:t>Définition de sous-types</a:t>
            </a:r>
          </a:p>
          <a:p>
            <a:pPr marL="514350" indent="-514350">
              <a:buFont typeface="+mj-lt"/>
              <a:buAutoNum type="arabicPeriod"/>
            </a:pPr>
            <a:r>
              <a:rPr lang="fr-BE" dirty="0"/>
              <a:t>Conversions de type</a:t>
            </a:r>
          </a:p>
          <a:p>
            <a:pPr marL="514350" indent="-514350">
              <a:buFont typeface="+mj-lt"/>
              <a:buAutoNum type="arabicPeriod"/>
            </a:pPr>
            <a:r>
              <a:rPr lang="fr-BE" dirty="0"/>
              <a:t>Types REF</a:t>
            </a:r>
          </a:p>
          <a:p>
            <a:pPr marL="514350" indent="-514350">
              <a:buFont typeface="+mj-lt"/>
              <a:buAutoNum type="arabicPeriod"/>
            </a:pPr>
            <a:r>
              <a:rPr lang="fr-BE" dirty="0"/>
              <a:t>Visibilité des variables</a:t>
            </a:r>
          </a:p>
          <a:p>
            <a:pPr marL="514350" indent="-514350">
              <a:buFont typeface="+mj-lt"/>
              <a:buAutoNum type="arabicPeriod"/>
            </a:pPr>
            <a:r>
              <a:rPr lang="fr-BE" dirty="0"/>
              <a:t>Opérateurs et expressions</a:t>
            </a:r>
          </a:p>
          <a:p>
            <a:pPr marL="514350" indent="-514350">
              <a:buFont typeface="+mj-lt"/>
              <a:buAutoNum type="arabicPeriod"/>
            </a:pPr>
            <a:r>
              <a:rPr lang="fr-BE" dirty="0"/>
              <a:t>La logique trivalente et la valeur NULL</a:t>
            </a:r>
          </a:p>
          <a:p>
            <a:pPr marL="514350" indent="-514350">
              <a:buFont typeface="+mj-lt"/>
              <a:buAutoNum type="arabicPeriod"/>
            </a:pPr>
            <a:r>
              <a:rPr lang="fr-BE" dirty="0"/>
              <a:t>Les séquences et les pseudo-colonnes du PL/SQL</a:t>
            </a:r>
          </a:p>
        </p:txBody>
      </p:sp>
      <p:sp>
        <p:nvSpPr>
          <p:cNvPr id="5" name="Espace réservé du pied de page 4"/>
          <p:cNvSpPr>
            <a:spLocks noGrp="1"/>
          </p:cNvSpPr>
          <p:nvPr>
            <p:ph type="ftr" sz="quarter" idx="11"/>
          </p:nvPr>
        </p:nvSpPr>
        <p:spPr/>
        <p:txBody>
          <a:bodyPr/>
          <a:lstStyle/>
          <a:p>
            <a:r>
              <a:rPr lang="fr-BE" dirty="0"/>
              <a:t>SGBD – PL/SQL – Chapitre 2 : Types de données et variables</a:t>
            </a:r>
          </a:p>
        </p:txBody>
      </p:sp>
    </p:spTree>
    <p:extLst>
      <p:ext uri="{BB962C8B-B14F-4D97-AF65-F5344CB8AC3E}">
        <p14:creationId xmlns:p14="http://schemas.microsoft.com/office/powerpoint/2010/main" val="3949966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withEffect">
                                  <p:stCondLst>
                                    <p:cond delay="0"/>
                                  </p:stCondLst>
                                  <p:childTnLst>
                                    <p:animClr clrSpc="rgb" dir="cw">
                                      <p:cBhvr override="childStyle">
                                        <p:cTn id="6" dur="500" fill="hold"/>
                                        <p:tgtEl>
                                          <p:spTgt spid="3">
                                            <p:txEl>
                                              <p:pRg st="3" end="3"/>
                                            </p:txEl>
                                          </p:spTgt>
                                        </p:tgtEl>
                                        <p:attrNameLst>
                                          <p:attrName>style.color</p:attrName>
                                        </p:attrNameLst>
                                      </p:cBhvr>
                                      <p:to>
                                        <a:srgbClr val="74A50F"/>
                                      </p:to>
                                    </p:animClr>
                                    <p:animClr clrSpc="rgb" dir="cw">
                                      <p:cBhvr>
                                        <p:cTn id="7" dur="500" fill="hold"/>
                                        <p:tgtEl>
                                          <p:spTgt spid="3">
                                            <p:txEl>
                                              <p:pRg st="3" end="3"/>
                                            </p:txEl>
                                          </p:spTgt>
                                        </p:tgtEl>
                                        <p:attrNameLst>
                                          <p:attrName>fillcolor</p:attrName>
                                        </p:attrNameLst>
                                      </p:cBhvr>
                                      <p:to>
                                        <a:srgbClr val="74A50F"/>
                                      </p:to>
                                    </p:animClr>
                                    <p:set>
                                      <p:cBhvr>
                                        <p:cTn id="8" dur="500" fill="hold"/>
                                        <p:tgtEl>
                                          <p:spTgt spid="3">
                                            <p:txEl>
                                              <p:pRg st="3" end="3"/>
                                            </p:txEl>
                                          </p:spTgt>
                                        </p:tgtEl>
                                        <p:attrNameLst>
                                          <p:attrName>fill.type</p:attrName>
                                        </p:attrNameLst>
                                      </p:cBhvr>
                                      <p:to>
                                        <p:strVal val="solid"/>
                                      </p:to>
                                    </p:set>
                                    <p:set>
                                      <p:cBhvr>
                                        <p:cTn id="9" dur="500" fill="hold"/>
                                        <p:tgtEl>
                                          <p:spTgt spid="3">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4. Déclaration de variables</a:t>
            </a:r>
          </a:p>
        </p:txBody>
      </p:sp>
      <p:sp>
        <p:nvSpPr>
          <p:cNvPr id="3" name="Espace réservé du contenu 2"/>
          <p:cNvSpPr>
            <a:spLocks noGrp="1"/>
          </p:cNvSpPr>
          <p:nvPr>
            <p:ph idx="1"/>
          </p:nvPr>
        </p:nvSpPr>
        <p:spPr/>
        <p:txBody>
          <a:bodyPr anchor="ctr">
            <a:normAutofit fontScale="92500" lnSpcReduction="20000"/>
          </a:bodyPr>
          <a:lstStyle/>
          <a:p>
            <a:pPr marL="0" indent="0">
              <a:buNone/>
            </a:pPr>
            <a:r>
              <a:rPr lang="fr-BE" b="1" dirty="0" err="1">
                <a:latin typeface="Courier New" panose="02070309020205020404" pitchFamily="49" charset="0"/>
                <a:cs typeface="Courier New" panose="02070309020205020404" pitchFamily="49" charset="0"/>
              </a:rPr>
              <a:t>Nom_Variable</a:t>
            </a:r>
            <a:r>
              <a:rPr lang="fr-BE" b="1" dirty="0">
                <a:latin typeface="Courier New" panose="02070309020205020404" pitchFamily="49" charset="0"/>
                <a:cs typeface="Courier New" panose="02070309020205020404" pitchFamily="49" charset="0"/>
              </a:rPr>
              <a:t> [CONSTANT] TYPE [NOT NULL]</a:t>
            </a:r>
          </a:p>
          <a:p>
            <a:pPr marL="0" indent="0">
              <a:buNone/>
            </a:pPr>
            <a:r>
              <a:rPr lang="fr-BE" b="1" dirty="0">
                <a:latin typeface="Courier New" panose="02070309020205020404" pitchFamily="49" charset="0"/>
                <a:cs typeface="Courier New" panose="02070309020205020404" pitchFamily="49" charset="0"/>
              </a:rPr>
              <a:t>  [{DEFAULT | := ] VALEUR];</a:t>
            </a:r>
          </a:p>
          <a:p>
            <a:pPr marL="0" indent="0">
              <a:buNone/>
            </a:pPr>
            <a:endParaRPr lang="fr-BE" dirty="0"/>
          </a:p>
          <a:p>
            <a:pPr marL="712788" indent="-712788">
              <a:buNone/>
            </a:pPr>
            <a:r>
              <a:rPr lang="fr-BE" b="1" dirty="0" err="1">
                <a:latin typeface="Courier New" panose="02070309020205020404" pitchFamily="49" charset="0"/>
                <a:cs typeface="Courier New" panose="02070309020205020404" pitchFamily="49" charset="0"/>
              </a:rPr>
              <a:t>Nom_variable</a:t>
            </a:r>
            <a:r>
              <a:rPr lang="fr-BE" dirty="0"/>
              <a:t> : ce nom de variable doit être unique dans le bloc</a:t>
            </a:r>
          </a:p>
          <a:p>
            <a:pPr marL="712788" indent="-712788">
              <a:buNone/>
            </a:pPr>
            <a:r>
              <a:rPr lang="fr-BE" b="1" dirty="0">
                <a:latin typeface="Courier New" panose="02070309020205020404" pitchFamily="49" charset="0"/>
                <a:cs typeface="Courier New" panose="02070309020205020404" pitchFamily="49" charset="0"/>
              </a:rPr>
              <a:t>TYPE</a:t>
            </a:r>
            <a:r>
              <a:rPr lang="fr-BE" dirty="0"/>
              <a:t> : le type de la variable qui peut être un type scalaire ou un type composite</a:t>
            </a:r>
          </a:p>
          <a:p>
            <a:pPr marL="712788" indent="-712788">
              <a:buNone/>
            </a:pPr>
            <a:r>
              <a:rPr lang="fr-BE" b="1" dirty="0">
                <a:latin typeface="Courier New" panose="02070309020205020404" pitchFamily="49" charset="0"/>
                <a:cs typeface="Courier New" panose="02070309020205020404" pitchFamily="49" charset="0"/>
              </a:rPr>
              <a:t>CONSTANT</a:t>
            </a:r>
            <a:r>
              <a:rPr lang="fr-BE" dirty="0"/>
              <a:t> : La valeur de la variable est une constante qui ne sera pas modifiable dans le bloc</a:t>
            </a:r>
          </a:p>
          <a:p>
            <a:pPr marL="712788" indent="-712788">
              <a:buNone/>
            </a:pPr>
            <a:r>
              <a:rPr lang="fr-BE" b="1" dirty="0">
                <a:latin typeface="Courier New" panose="02070309020205020404" pitchFamily="49" charset="0"/>
                <a:cs typeface="Courier New" panose="02070309020205020404" pitchFamily="49" charset="0"/>
              </a:rPr>
              <a:t>NOT NULL </a:t>
            </a:r>
            <a:r>
              <a:rPr lang="fr-BE" dirty="0"/>
              <a:t>: la variable doit obligatoirement être assignée, sinon une erreur est générée</a:t>
            </a:r>
          </a:p>
          <a:p>
            <a:pPr marL="712788" indent="-712788">
              <a:buNone/>
            </a:pPr>
            <a:r>
              <a:rPr lang="fr-BE" b="1" dirty="0">
                <a:latin typeface="Courier New" panose="02070309020205020404" pitchFamily="49" charset="0"/>
                <a:cs typeface="Courier New" panose="02070309020205020404" pitchFamily="49" charset="0"/>
              </a:rPr>
              <a:t>:= VALEUR </a:t>
            </a:r>
            <a:r>
              <a:rPr lang="fr-BE" dirty="0"/>
              <a:t>: la variable est initialisée avec la valeur</a:t>
            </a:r>
          </a:p>
        </p:txBody>
      </p:sp>
      <p:sp>
        <p:nvSpPr>
          <p:cNvPr id="5" name="Espace réservé du pied de page 4"/>
          <p:cNvSpPr>
            <a:spLocks noGrp="1"/>
          </p:cNvSpPr>
          <p:nvPr>
            <p:ph type="ftr" sz="quarter" idx="11"/>
          </p:nvPr>
        </p:nvSpPr>
        <p:spPr/>
        <p:txBody>
          <a:bodyPr/>
          <a:lstStyle/>
          <a:p>
            <a:r>
              <a:rPr lang="fr-BE" dirty="0"/>
              <a:t>SGBD – PL/SQL – Chapitre 2 : Types de données et variables / 4. Déclaration de variables</a:t>
            </a:r>
          </a:p>
        </p:txBody>
      </p:sp>
    </p:spTree>
    <p:extLst>
      <p:ext uri="{BB962C8B-B14F-4D97-AF65-F5344CB8AC3E}">
        <p14:creationId xmlns:p14="http://schemas.microsoft.com/office/powerpoint/2010/main" val="14331270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4. Déclaration de variables</a:t>
            </a:r>
          </a:p>
        </p:txBody>
      </p:sp>
      <p:sp>
        <p:nvSpPr>
          <p:cNvPr id="3" name="Espace réservé du contenu 2"/>
          <p:cNvSpPr>
            <a:spLocks noGrp="1"/>
          </p:cNvSpPr>
          <p:nvPr>
            <p:ph idx="1"/>
          </p:nvPr>
        </p:nvSpPr>
        <p:spPr/>
        <p:txBody>
          <a:bodyPr anchor="ctr">
            <a:normAutofit fontScale="70000" lnSpcReduction="20000"/>
          </a:bodyPr>
          <a:lstStyle/>
          <a:p>
            <a:pPr marL="0" indent="0">
              <a:buNone/>
            </a:pPr>
            <a:r>
              <a:rPr lang="fr-BE" b="1" dirty="0">
                <a:latin typeface="Courier New" panose="02070309020205020404" pitchFamily="49" charset="0"/>
                <a:cs typeface="Courier New" panose="02070309020205020404" pitchFamily="49" charset="0"/>
              </a:rPr>
              <a:t>DECLARE</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Vuser</a:t>
            </a:r>
            <a:r>
              <a:rPr lang="fr-BE" b="1" dirty="0">
                <a:latin typeface="Courier New" panose="02070309020205020404" pitchFamily="49" charset="0"/>
                <a:cs typeface="Courier New" panose="02070309020205020404" pitchFamily="49" charset="0"/>
              </a:rPr>
              <a:t>			VARCHAR2(35) := USER;</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VNotNull</a:t>
            </a:r>
            <a:r>
              <a:rPr lang="fr-BE" b="1" dirty="0">
                <a:latin typeface="Courier New" panose="02070309020205020404" pitchFamily="49" charset="0"/>
                <a:cs typeface="Courier New" panose="02070309020205020404" pitchFamily="49" charset="0"/>
              </a:rPr>
              <a:t>		INTEGER	 	NOT NULL;</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Vdefaut</a:t>
            </a:r>
            <a:r>
              <a:rPr lang="fr-BE" b="1" dirty="0">
                <a:latin typeface="Courier New" panose="02070309020205020404" pitchFamily="49" charset="0"/>
                <a:cs typeface="Courier New" panose="02070309020205020404" pitchFamily="49" charset="0"/>
              </a:rPr>
              <a:t>		INTEGER 	DEFAULT 1;</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Vconst</a:t>
            </a:r>
            <a:r>
              <a:rPr lang="fr-BE" b="1" dirty="0">
                <a:latin typeface="Courier New" panose="02070309020205020404" pitchFamily="49" charset="0"/>
                <a:cs typeface="Courier New" panose="02070309020205020404" pitchFamily="49" charset="0"/>
              </a:rPr>
              <a:t>		CONSTANT 	INTEGER := 1;</a:t>
            </a:r>
          </a:p>
          <a:p>
            <a:pPr marL="0" indent="0">
              <a:buNone/>
            </a:pPr>
            <a:r>
              <a:rPr lang="fr-BE" b="1" dirty="0">
                <a:latin typeface="Courier New" panose="02070309020205020404" pitchFamily="49" charset="0"/>
                <a:cs typeface="Courier New" panose="02070309020205020404" pitchFamily="49" charset="0"/>
              </a:rPr>
              <a:t>BEGIN</a:t>
            </a:r>
          </a:p>
          <a:p>
            <a:pPr marL="0" indent="0">
              <a:buNone/>
            </a:pPr>
            <a:r>
              <a:rPr lang="fr-BE" b="1" dirty="0">
                <a:latin typeface="Courier New" panose="02070309020205020404" pitchFamily="49" charset="0"/>
                <a:cs typeface="Courier New" panose="02070309020205020404" pitchFamily="49" charset="0"/>
              </a:rPr>
              <a:t>  DBMS_OUTPUT.PUT_LINE('</a:t>
            </a:r>
            <a:r>
              <a:rPr lang="fr-BE" b="1" dirty="0" err="1">
                <a:latin typeface="Courier New" panose="02070309020205020404" pitchFamily="49" charset="0"/>
                <a:cs typeface="Courier New" panose="02070309020205020404" pitchFamily="49" charset="0"/>
              </a:rPr>
              <a:t>Vuser</a:t>
            </a:r>
            <a:r>
              <a:rPr lang="fr-BE" b="1" dirty="0">
                <a:latin typeface="Courier New" panose="02070309020205020404" pitchFamily="49" charset="0"/>
                <a:cs typeface="Courier New" panose="02070309020205020404" pitchFamily="49" charset="0"/>
              </a:rPr>
              <a:t> : ' || </a:t>
            </a:r>
            <a:r>
              <a:rPr lang="fr-BE" b="1" dirty="0" err="1">
                <a:latin typeface="Courier New" panose="02070309020205020404" pitchFamily="49" charset="0"/>
                <a:cs typeface="Courier New" panose="02070309020205020404" pitchFamily="49" charset="0"/>
              </a:rPr>
              <a:t>Vuser</a:t>
            </a:r>
            <a:r>
              <a:rPr lang="fr-BE" b="1" dirty="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  DBMS_OUTPUT.PUT_LINE('</a:t>
            </a:r>
            <a:r>
              <a:rPr lang="fr-BE" b="1" dirty="0" err="1">
                <a:latin typeface="Courier New" panose="02070309020205020404" pitchFamily="49" charset="0"/>
                <a:cs typeface="Courier New" panose="02070309020205020404" pitchFamily="49" charset="0"/>
              </a:rPr>
              <a:t>VNotNull</a:t>
            </a:r>
            <a:r>
              <a:rPr lang="fr-BE" b="1" dirty="0">
                <a:latin typeface="Courier New" panose="02070309020205020404" pitchFamily="49" charset="0"/>
                <a:cs typeface="Courier New" panose="02070309020205020404" pitchFamily="49" charset="0"/>
              </a:rPr>
              <a:t> : ' || </a:t>
            </a:r>
            <a:r>
              <a:rPr lang="fr-BE" b="1" dirty="0" err="1">
                <a:latin typeface="Courier New" panose="02070309020205020404" pitchFamily="49" charset="0"/>
                <a:cs typeface="Courier New" panose="02070309020205020404" pitchFamily="49" charset="0"/>
              </a:rPr>
              <a:t>VNotNull</a:t>
            </a:r>
            <a:r>
              <a:rPr lang="fr-BE" b="1" dirty="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  DBMS_OUTPUT.PUT_LINE('</a:t>
            </a:r>
            <a:r>
              <a:rPr lang="fr-BE" b="1" dirty="0" err="1">
                <a:latin typeface="Courier New" panose="02070309020205020404" pitchFamily="49" charset="0"/>
                <a:cs typeface="Courier New" panose="02070309020205020404" pitchFamily="49" charset="0"/>
              </a:rPr>
              <a:t>Vdefaut</a:t>
            </a:r>
            <a:r>
              <a:rPr lang="fr-BE" b="1" dirty="0">
                <a:latin typeface="Courier New" panose="02070309020205020404" pitchFamily="49" charset="0"/>
                <a:cs typeface="Courier New" panose="02070309020205020404" pitchFamily="49" charset="0"/>
              </a:rPr>
              <a:t> : ' || </a:t>
            </a:r>
            <a:r>
              <a:rPr lang="fr-BE" b="1" dirty="0" err="1">
                <a:latin typeface="Courier New" panose="02070309020205020404" pitchFamily="49" charset="0"/>
                <a:cs typeface="Courier New" panose="02070309020205020404" pitchFamily="49" charset="0"/>
              </a:rPr>
              <a:t>Vdefaut</a:t>
            </a:r>
            <a:r>
              <a:rPr lang="fr-BE" b="1" dirty="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  DBMS_OUTPUT.PUT_LINE('</a:t>
            </a:r>
            <a:r>
              <a:rPr lang="fr-BE" b="1" dirty="0" err="1">
                <a:latin typeface="Courier New" panose="02070309020205020404" pitchFamily="49" charset="0"/>
                <a:cs typeface="Courier New" panose="02070309020205020404" pitchFamily="49" charset="0"/>
              </a:rPr>
              <a:t>Vconst</a:t>
            </a:r>
            <a:r>
              <a:rPr lang="fr-BE" b="1" dirty="0">
                <a:latin typeface="Courier New" panose="02070309020205020404" pitchFamily="49" charset="0"/>
                <a:cs typeface="Courier New" panose="02070309020205020404" pitchFamily="49" charset="0"/>
              </a:rPr>
              <a:t> : ' || </a:t>
            </a:r>
            <a:r>
              <a:rPr lang="fr-BE" b="1" dirty="0" err="1">
                <a:latin typeface="Courier New" panose="02070309020205020404" pitchFamily="49" charset="0"/>
                <a:cs typeface="Courier New" panose="02070309020205020404" pitchFamily="49" charset="0"/>
              </a:rPr>
              <a:t>Vconst</a:t>
            </a:r>
            <a:r>
              <a:rPr lang="fr-BE" b="1" dirty="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EXCEPTION</a:t>
            </a:r>
          </a:p>
          <a:p>
            <a:pPr marL="0" indent="0">
              <a:buNone/>
            </a:pPr>
            <a:r>
              <a:rPr lang="fr-BE" b="1" dirty="0">
                <a:latin typeface="Courier New" panose="02070309020205020404" pitchFamily="49" charset="0"/>
                <a:cs typeface="Courier New" panose="02070309020205020404" pitchFamily="49" charset="0"/>
              </a:rPr>
              <a:t>  WHEN OTHERS THEN</a:t>
            </a:r>
          </a:p>
          <a:p>
            <a:pPr marL="0" indent="0">
              <a:buNone/>
            </a:pPr>
            <a:r>
              <a:rPr lang="fr-BE" b="1" dirty="0">
                <a:latin typeface="Courier New" panose="02070309020205020404" pitchFamily="49" charset="0"/>
                <a:cs typeface="Courier New" panose="02070309020205020404" pitchFamily="49" charset="0"/>
              </a:rPr>
              <a:t>    DBMS_OUTPUT.PUT_LINE (SQLERRM);</a:t>
            </a:r>
          </a:p>
          <a:p>
            <a:pPr marL="0" indent="0">
              <a:buNone/>
            </a:pPr>
            <a:r>
              <a:rPr lang="fr-BE" b="1" dirty="0">
                <a:latin typeface="Courier New" panose="02070309020205020404" pitchFamily="49" charset="0"/>
                <a:cs typeface="Courier New" panose="02070309020205020404" pitchFamily="49" charset="0"/>
              </a:rPr>
              <a:t>END;</a:t>
            </a:r>
            <a:endParaRPr lang="fr-BE" dirty="0"/>
          </a:p>
        </p:txBody>
      </p:sp>
      <p:sp>
        <p:nvSpPr>
          <p:cNvPr id="5" name="Espace réservé du pied de page 4"/>
          <p:cNvSpPr>
            <a:spLocks noGrp="1"/>
          </p:cNvSpPr>
          <p:nvPr>
            <p:ph type="ftr" sz="quarter" idx="11"/>
          </p:nvPr>
        </p:nvSpPr>
        <p:spPr/>
        <p:txBody>
          <a:bodyPr/>
          <a:lstStyle/>
          <a:p>
            <a:r>
              <a:rPr lang="fr-BE" dirty="0"/>
              <a:t>SGBD – PL/SQL – Chapitre 2 : Types de données et variables / 4. Déclaration de variables</a:t>
            </a:r>
          </a:p>
        </p:txBody>
      </p:sp>
    </p:spTree>
    <p:extLst>
      <p:ext uri="{BB962C8B-B14F-4D97-AF65-F5344CB8AC3E}">
        <p14:creationId xmlns:p14="http://schemas.microsoft.com/office/powerpoint/2010/main" val="41176266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8764" y="2854325"/>
            <a:ext cx="8235661" cy="1362075"/>
          </a:xfrm>
        </p:spPr>
        <p:txBody>
          <a:bodyPr anchor="ctr">
            <a:normAutofit fontScale="90000"/>
          </a:bodyPr>
          <a:lstStyle/>
          <a:p>
            <a:pPr algn="r"/>
            <a:r>
              <a:rPr lang="fr-BE" dirty="0"/>
              <a:t>PL/SQL - Chapitre 2. </a:t>
            </a:r>
            <a:br>
              <a:rPr lang="fr-BE" dirty="0"/>
            </a:br>
            <a:r>
              <a:rPr lang="fr-BE" dirty="0"/>
              <a:t>Les types de données et les variables</a:t>
            </a:r>
          </a:p>
        </p:txBody>
      </p:sp>
      <p:sp>
        <p:nvSpPr>
          <p:cNvPr id="5" name="Espace réservé du pied de page 4"/>
          <p:cNvSpPr>
            <a:spLocks noGrp="1"/>
          </p:cNvSpPr>
          <p:nvPr>
            <p:ph type="ftr" sz="quarter" idx="11"/>
          </p:nvPr>
        </p:nvSpPr>
        <p:spPr/>
        <p:txBody>
          <a:bodyPr/>
          <a:lstStyle/>
          <a:p>
            <a:r>
              <a:rPr lang="fr-BE"/>
              <a:t>Système de Gestion de Base de Données</a:t>
            </a:r>
          </a:p>
        </p:txBody>
      </p:sp>
    </p:spTree>
    <p:extLst>
      <p:ext uri="{BB962C8B-B14F-4D97-AF65-F5344CB8AC3E}">
        <p14:creationId xmlns:p14="http://schemas.microsoft.com/office/powerpoint/2010/main" val="8614080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4. Déclaration de variables</a:t>
            </a:r>
          </a:p>
        </p:txBody>
      </p:sp>
      <p:sp>
        <p:nvSpPr>
          <p:cNvPr id="3" name="Espace réservé du contenu 2"/>
          <p:cNvSpPr>
            <a:spLocks noGrp="1"/>
          </p:cNvSpPr>
          <p:nvPr>
            <p:ph idx="1"/>
          </p:nvPr>
        </p:nvSpPr>
        <p:spPr/>
        <p:txBody>
          <a:bodyPr anchor="ctr">
            <a:normAutofit/>
          </a:bodyPr>
          <a:lstStyle/>
          <a:p>
            <a:pPr marL="0" indent="0">
              <a:buNone/>
            </a:pPr>
            <a:r>
              <a:rPr lang="fr-BE" sz="1700" b="1" dirty="0">
                <a:latin typeface="Courier New" panose="02070309020205020404" pitchFamily="49" charset="0"/>
                <a:cs typeface="Courier New" panose="02070309020205020404" pitchFamily="49" charset="0"/>
              </a:rPr>
              <a:t>DECLARE</a:t>
            </a:r>
          </a:p>
          <a:p>
            <a:pPr marL="0" indent="0">
              <a:buNone/>
            </a:pPr>
            <a:r>
              <a:rPr lang="fr-BE" sz="1700" b="1" dirty="0">
                <a:latin typeface="Courier New" panose="02070309020205020404" pitchFamily="49" charset="0"/>
                <a:cs typeface="Courier New" panose="02070309020205020404" pitchFamily="49" charset="0"/>
              </a:rPr>
              <a:t>  </a:t>
            </a:r>
            <a:r>
              <a:rPr lang="fr-BE" sz="1700" b="1" dirty="0" err="1">
                <a:latin typeface="Courier New" panose="02070309020205020404" pitchFamily="49" charset="0"/>
                <a:cs typeface="Courier New" panose="02070309020205020404" pitchFamily="49" charset="0"/>
              </a:rPr>
              <a:t>VNotNull</a:t>
            </a:r>
            <a:r>
              <a:rPr lang="fr-BE" sz="1700" b="1" dirty="0">
                <a:latin typeface="Courier New" panose="02070309020205020404" pitchFamily="49" charset="0"/>
                <a:cs typeface="Courier New" panose="02070309020205020404" pitchFamily="49" charset="0"/>
              </a:rPr>
              <a:t>	INTEGER NOT NULL := 1;</a:t>
            </a:r>
          </a:p>
          <a:p>
            <a:pPr marL="0" indent="0">
              <a:buNone/>
            </a:pPr>
            <a:r>
              <a:rPr lang="fr-BE" sz="1700" b="1" dirty="0">
                <a:latin typeface="Courier New" panose="02070309020205020404" pitchFamily="49" charset="0"/>
                <a:cs typeface="Courier New" panose="02070309020205020404" pitchFamily="49" charset="0"/>
              </a:rPr>
              <a:t>  </a:t>
            </a:r>
            <a:r>
              <a:rPr lang="fr-BE" sz="1700" b="1" dirty="0" err="1">
                <a:latin typeface="Courier New" panose="02070309020205020404" pitchFamily="49" charset="0"/>
                <a:cs typeface="Courier New" panose="02070309020205020404" pitchFamily="49" charset="0"/>
              </a:rPr>
              <a:t>Vconst</a:t>
            </a:r>
            <a:r>
              <a:rPr lang="fr-BE" sz="1700" b="1" dirty="0">
                <a:latin typeface="Courier New" panose="02070309020205020404" pitchFamily="49" charset="0"/>
                <a:cs typeface="Courier New" panose="02070309020205020404" pitchFamily="49" charset="0"/>
              </a:rPr>
              <a:t> 	CONSTANT INTEGER := 1;</a:t>
            </a:r>
          </a:p>
          <a:p>
            <a:pPr marL="0" indent="0">
              <a:buNone/>
            </a:pPr>
            <a:r>
              <a:rPr lang="fr-BE" sz="1700" b="1" dirty="0">
                <a:latin typeface="Courier New" panose="02070309020205020404" pitchFamily="49" charset="0"/>
                <a:cs typeface="Courier New" panose="02070309020205020404" pitchFamily="49" charset="0"/>
              </a:rPr>
              <a:t>BEGIN</a:t>
            </a:r>
          </a:p>
          <a:p>
            <a:pPr marL="0" indent="0">
              <a:buNone/>
            </a:pPr>
            <a:r>
              <a:rPr lang="fr-BE" sz="1700" b="1" dirty="0">
                <a:latin typeface="Courier New" panose="02070309020205020404" pitchFamily="49" charset="0"/>
                <a:cs typeface="Courier New" panose="02070309020205020404" pitchFamily="49" charset="0"/>
              </a:rPr>
              <a:t>  DBMS_OUTPUT.PUT_LINE('</a:t>
            </a:r>
            <a:r>
              <a:rPr lang="fr-BE" sz="1700" b="1" dirty="0" err="1">
                <a:latin typeface="Courier New" panose="02070309020205020404" pitchFamily="49" charset="0"/>
                <a:cs typeface="Courier New" panose="02070309020205020404" pitchFamily="49" charset="0"/>
              </a:rPr>
              <a:t>VNotNull</a:t>
            </a:r>
            <a:r>
              <a:rPr lang="fr-BE" sz="1700" b="1" dirty="0">
                <a:latin typeface="Courier New" panose="02070309020205020404" pitchFamily="49" charset="0"/>
                <a:cs typeface="Courier New" panose="02070309020205020404" pitchFamily="49" charset="0"/>
              </a:rPr>
              <a:t> : ' || </a:t>
            </a:r>
            <a:r>
              <a:rPr lang="fr-BE" sz="1700" b="1" dirty="0" err="1">
                <a:latin typeface="Courier New" panose="02070309020205020404" pitchFamily="49" charset="0"/>
                <a:cs typeface="Courier New" panose="02070309020205020404" pitchFamily="49" charset="0"/>
              </a:rPr>
              <a:t>VNotNull</a:t>
            </a:r>
            <a:r>
              <a:rPr lang="fr-BE" sz="1700" b="1" dirty="0">
                <a:latin typeface="Courier New" panose="02070309020205020404" pitchFamily="49" charset="0"/>
                <a:cs typeface="Courier New" panose="02070309020205020404" pitchFamily="49" charset="0"/>
              </a:rPr>
              <a:t>);</a:t>
            </a:r>
          </a:p>
          <a:p>
            <a:pPr marL="0" indent="0">
              <a:buNone/>
            </a:pPr>
            <a:r>
              <a:rPr lang="fr-BE" sz="1700" b="1" dirty="0">
                <a:latin typeface="Courier New" panose="02070309020205020404" pitchFamily="49" charset="0"/>
                <a:cs typeface="Courier New" panose="02070309020205020404" pitchFamily="49" charset="0"/>
              </a:rPr>
              <a:t>  DBMS_OUTPUT.PUT_LINE('</a:t>
            </a:r>
            <a:r>
              <a:rPr lang="fr-BE" sz="1700" b="1" dirty="0" err="1">
                <a:latin typeface="Courier New" panose="02070309020205020404" pitchFamily="49" charset="0"/>
                <a:cs typeface="Courier New" panose="02070309020205020404" pitchFamily="49" charset="0"/>
              </a:rPr>
              <a:t>Vconst</a:t>
            </a:r>
            <a:r>
              <a:rPr lang="fr-BE" sz="1700" b="1" dirty="0">
                <a:latin typeface="Courier New" panose="02070309020205020404" pitchFamily="49" charset="0"/>
                <a:cs typeface="Courier New" panose="02070309020205020404" pitchFamily="49" charset="0"/>
              </a:rPr>
              <a:t> : ' || </a:t>
            </a:r>
            <a:r>
              <a:rPr lang="fr-BE" sz="1700" b="1" dirty="0" err="1">
                <a:latin typeface="Courier New" panose="02070309020205020404" pitchFamily="49" charset="0"/>
                <a:cs typeface="Courier New" panose="02070309020205020404" pitchFamily="49" charset="0"/>
              </a:rPr>
              <a:t>Vconst</a:t>
            </a:r>
            <a:r>
              <a:rPr lang="fr-BE" sz="1700" b="1" dirty="0">
                <a:latin typeface="Courier New" panose="02070309020205020404" pitchFamily="49" charset="0"/>
                <a:cs typeface="Courier New" panose="02070309020205020404" pitchFamily="49" charset="0"/>
              </a:rPr>
              <a:t>);</a:t>
            </a:r>
          </a:p>
          <a:p>
            <a:pPr marL="0" indent="0">
              <a:buNone/>
            </a:pPr>
            <a:r>
              <a:rPr lang="fr-BE" sz="1700" b="1" dirty="0">
                <a:latin typeface="Courier New" panose="02070309020205020404" pitchFamily="49" charset="0"/>
                <a:cs typeface="Courier New" panose="02070309020205020404" pitchFamily="49" charset="0"/>
              </a:rPr>
              <a:t>  </a:t>
            </a:r>
            <a:r>
              <a:rPr lang="fr-BE" sz="1700" b="1" dirty="0" err="1">
                <a:latin typeface="Courier New" panose="02070309020205020404" pitchFamily="49" charset="0"/>
                <a:cs typeface="Courier New" panose="02070309020205020404" pitchFamily="49" charset="0"/>
              </a:rPr>
              <a:t>VNotNull</a:t>
            </a:r>
            <a:r>
              <a:rPr lang="fr-BE" sz="1700" b="1" dirty="0">
                <a:latin typeface="Courier New" panose="02070309020205020404" pitchFamily="49" charset="0"/>
                <a:cs typeface="Courier New" panose="02070309020205020404" pitchFamily="49" charset="0"/>
              </a:rPr>
              <a:t> := 0;</a:t>
            </a:r>
          </a:p>
          <a:p>
            <a:pPr marL="0" indent="0">
              <a:buNone/>
            </a:pPr>
            <a:r>
              <a:rPr lang="fr-BE" sz="1700" b="1" dirty="0">
                <a:latin typeface="Courier New" panose="02070309020205020404" pitchFamily="49" charset="0"/>
                <a:cs typeface="Courier New" panose="02070309020205020404" pitchFamily="49" charset="0"/>
              </a:rPr>
              <a:t>  </a:t>
            </a:r>
            <a:r>
              <a:rPr lang="fr-BE" sz="1700" b="1" dirty="0" err="1">
                <a:latin typeface="Courier New" panose="02070309020205020404" pitchFamily="49" charset="0"/>
                <a:cs typeface="Courier New" panose="02070309020205020404" pitchFamily="49" charset="0"/>
              </a:rPr>
              <a:t>Vconst</a:t>
            </a:r>
            <a:r>
              <a:rPr lang="fr-BE" sz="1700" b="1" dirty="0">
                <a:latin typeface="Courier New" panose="02070309020205020404" pitchFamily="49" charset="0"/>
                <a:cs typeface="Courier New" panose="02070309020205020404" pitchFamily="49" charset="0"/>
              </a:rPr>
              <a:t> := 0;</a:t>
            </a:r>
          </a:p>
          <a:p>
            <a:pPr marL="0" indent="0">
              <a:buNone/>
            </a:pPr>
            <a:r>
              <a:rPr lang="fr-BE" sz="1700" b="1" dirty="0">
                <a:latin typeface="Courier New" panose="02070309020205020404" pitchFamily="49" charset="0"/>
                <a:cs typeface="Courier New" panose="02070309020205020404" pitchFamily="49" charset="0"/>
              </a:rPr>
              <a:t>EXCEPTION</a:t>
            </a:r>
          </a:p>
          <a:p>
            <a:pPr marL="0" indent="0">
              <a:buNone/>
            </a:pPr>
            <a:r>
              <a:rPr lang="fr-BE" sz="1700" b="1" dirty="0">
                <a:latin typeface="Courier New" panose="02070309020205020404" pitchFamily="49" charset="0"/>
                <a:cs typeface="Courier New" panose="02070309020205020404" pitchFamily="49" charset="0"/>
              </a:rPr>
              <a:t>  WHEN OTHERS THEN</a:t>
            </a:r>
          </a:p>
          <a:p>
            <a:pPr marL="0" indent="0">
              <a:buNone/>
            </a:pPr>
            <a:r>
              <a:rPr lang="fr-BE" sz="1700" b="1" dirty="0">
                <a:latin typeface="Courier New" panose="02070309020205020404" pitchFamily="49" charset="0"/>
                <a:cs typeface="Courier New" panose="02070309020205020404" pitchFamily="49" charset="0"/>
              </a:rPr>
              <a:t>    DBMS_OUTPUT.PUT_LINE (SQLERRM);</a:t>
            </a:r>
          </a:p>
          <a:p>
            <a:pPr marL="0" indent="0">
              <a:buNone/>
            </a:pPr>
            <a:r>
              <a:rPr lang="fr-BE" sz="1700" b="1" dirty="0">
                <a:latin typeface="Courier New" panose="02070309020205020404" pitchFamily="49" charset="0"/>
                <a:cs typeface="Courier New" panose="02070309020205020404" pitchFamily="49" charset="0"/>
              </a:rPr>
              <a:t>END;</a:t>
            </a:r>
            <a:endParaRPr lang="fr-BE" sz="1700" dirty="0"/>
          </a:p>
        </p:txBody>
      </p:sp>
      <p:sp>
        <p:nvSpPr>
          <p:cNvPr id="5" name="Espace réservé du pied de page 4"/>
          <p:cNvSpPr>
            <a:spLocks noGrp="1"/>
          </p:cNvSpPr>
          <p:nvPr>
            <p:ph type="ftr" sz="quarter" idx="11"/>
          </p:nvPr>
        </p:nvSpPr>
        <p:spPr/>
        <p:txBody>
          <a:bodyPr/>
          <a:lstStyle/>
          <a:p>
            <a:r>
              <a:rPr lang="fr-BE" dirty="0"/>
              <a:t>SGBD – PL/SQL – Chapitre 2 : Types de données et variables / 4. Déclaration de variables</a:t>
            </a:r>
          </a:p>
        </p:txBody>
      </p:sp>
    </p:spTree>
    <p:extLst>
      <p:ext uri="{BB962C8B-B14F-4D97-AF65-F5344CB8AC3E}">
        <p14:creationId xmlns:p14="http://schemas.microsoft.com/office/powerpoint/2010/main" val="18850248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ctr"/>
            <a:r>
              <a:rPr lang="fr-BE" sz="3600" dirty="0"/>
              <a:t>Chapitre 2. Types </a:t>
            </a:r>
            <a:r>
              <a:rPr lang="fr-BE" sz="3600"/>
              <a:t>de données, </a:t>
            </a:r>
            <a:r>
              <a:rPr lang="fr-BE" sz="3600" dirty="0"/>
              <a:t>variables</a:t>
            </a:r>
          </a:p>
        </p:txBody>
      </p:sp>
      <p:sp>
        <p:nvSpPr>
          <p:cNvPr id="3" name="Espace réservé du contenu 2"/>
          <p:cNvSpPr>
            <a:spLocks noGrp="1"/>
          </p:cNvSpPr>
          <p:nvPr>
            <p:ph idx="1"/>
          </p:nvPr>
        </p:nvSpPr>
        <p:spPr/>
        <p:txBody>
          <a:bodyPr anchor="ctr">
            <a:normAutofit fontScale="92500" lnSpcReduction="20000"/>
          </a:bodyPr>
          <a:lstStyle/>
          <a:p>
            <a:pPr marL="514350" indent="-514350">
              <a:buFont typeface="+mj-lt"/>
              <a:buAutoNum type="arabicPeriod"/>
            </a:pPr>
            <a:r>
              <a:rPr lang="fr-BE" dirty="0"/>
              <a:t>Types de données scalaires</a:t>
            </a:r>
          </a:p>
          <a:p>
            <a:pPr marL="514350" indent="-514350">
              <a:buFont typeface="+mj-lt"/>
              <a:buAutoNum type="arabicPeriod"/>
            </a:pPr>
            <a:r>
              <a:rPr lang="fr-BE" dirty="0"/>
              <a:t>Types de données LOBS</a:t>
            </a:r>
          </a:p>
          <a:p>
            <a:pPr marL="514350" indent="-514350">
              <a:buFont typeface="+mj-lt"/>
              <a:buAutoNum type="arabicPeriod"/>
            </a:pPr>
            <a:r>
              <a:rPr lang="fr-BE" dirty="0"/>
              <a:t>Structure d'un bloc</a:t>
            </a:r>
          </a:p>
          <a:p>
            <a:pPr marL="514350" indent="-514350">
              <a:buFont typeface="+mj-lt"/>
              <a:buAutoNum type="arabicPeriod"/>
            </a:pPr>
            <a:r>
              <a:rPr lang="fr-BE" dirty="0"/>
              <a:t>Déclaration de variables</a:t>
            </a:r>
          </a:p>
          <a:p>
            <a:pPr marL="514350" indent="-514350">
              <a:buFont typeface="+mj-lt"/>
              <a:buAutoNum type="arabicPeriod"/>
            </a:pPr>
            <a:r>
              <a:rPr lang="fr-BE" dirty="0"/>
              <a:t>Types de données composite ou composés</a:t>
            </a:r>
          </a:p>
          <a:p>
            <a:pPr marL="514350" indent="-514350">
              <a:buFont typeface="+mj-lt"/>
              <a:buAutoNum type="arabicPeriod"/>
            </a:pPr>
            <a:r>
              <a:rPr lang="fr-BE" dirty="0"/>
              <a:t>Définition de sous-types</a:t>
            </a:r>
          </a:p>
          <a:p>
            <a:pPr marL="514350" indent="-514350">
              <a:buFont typeface="+mj-lt"/>
              <a:buAutoNum type="arabicPeriod"/>
            </a:pPr>
            <a:r>
              <a:rPr lang="fr-BE" dirty="0"/>
              <a:t>Conversions de type</a:t>
            </a:r>
          </a:p>
          <a:p>
            <a:pPr marL="514350" indent="-514350">
              <a:buFont typeface="+mj-lt"/>
              <a:buAutoNum type="arabicPeriod"/>
            </a:pPr>
            <a:r>
              <a:rPr lang="fr-BE" dirty="0"/>
              <a:t>Types REF</a:t>
            </a:r>
          </a:p>
          <a:p>
            <a:pPr marL="514350" indent="-514350">
              <a:buFont typeface="+mj-lt"/>
              <a:buAutoNum type="arabicPeriod"/>
            </a:pPr>
            <a:r>
              <a:rPr lang="fr-BE" dirty="0"/>
              <a:t>Visibilité des variables</a:t>
            </a:r>
          </a:p>
          <a:p>
            <a:pPr marL="514350" indent="-514350">
              <a:buFont typeface="+mj-lt"/>
              <a:buAutoNum type="arabicPeriod"/>
            </a:pPr>
            <a:r>
              <a:rPr lang="fr-BE" dirty="0"/>
              <a:t>Opérateurs et expressions</a:t>
            </a:r>
          </a:p>
          <a:p>
            <a:pPr marL="514350" indent="-514350">
              <a:buFont typeface="+mj-lt"/>
              <a:buAutoNum type="arabicPeriod"/>
            </a:pPr>
            <a:r>
              <a:rPr lang="fr-BE" dirty="0"/>
              <a:t>La logique trivalente et la valeur NULL</a:t>
            </a:r>
          </a:p>
          <a:p>
            <a:pPr marL="514350" indent="-514350">
              <a:buFont typeface="+mj-lt"/>
              <a:buAutoNum type="arabicPeriod"/>
            </a:pPr>
            <a:r>
              <a:rPr lang="fr-BE" dirty="0"/>
              <a:t>Les séquences et les pseudo-colonnes du PL/SQL</a:t>
            </a:r>
          </a:p>
        </p:txBody>
      </p:sp>
      <p:sp>
        <p:nvSpPr>
          <p:cNvPr id="5" name="Espace réservé du pied de page 4"/>
          <p:cNvSpPr>
            <a:spLocks noGrp="1"/>
          </p:cNvSpPr>
          <p:nvPr>
            <p:ph type="ftr" sz="quarter" idx="11"/>
          </p:nvPr>
        </p:nvSpPr>
        <p:spPr/>
        <p:txBody>
          <a:bodyPr/>
          <a:lstStyle/>
          <a:p>
            <a:r>
              <a:rPr lang="fr-BE" dirty="0"/>
              <a:t>SGBD – PL/SQL – Chapitre 2 : Types de données et variables</a:t>
            </a:r>
          </a:p>
        </p:txBody>
      </p:sp>
    </p:spTree>
    <p:extLst>
      <p:ext uri="{BB962C8B-B14F-4D97-AF65-F5344CB8AC3E}">
        <p14:creationId xmlns:p14="http://schemas.microsoft.com/office/powerpoint/2010/main" val="3949966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withEffect">
                                  <p:stCondLst>
                                    <p:cond delay="0"/>
                                  </p:stCondLst>
                                  <p:childTnLst>
                                    <p:animClr clrSpc="rgb" dir="cw">
                                      <p:cBhvr override="childStyle">
                                        <p:cTn id="6" dur="500" fill="hold"/>
                                        <p:tgtEl>
                                          <p:spTgt spid="3">
                                            <p:txEl>
                                              <p:pRg st="4" end="4"/>
                                            </p:txEl>
                                          </p:spTgt>
                                        </p:tgtEl>
                                        <p:attrNameLst>
                                          <p:attrName>style.color</p:attrName>
                                        </p:attrNameLst>
                                      </p:cBhvr>
                                      <p:to>
                                        <a:srgbClr val="74A50F"/>
                                      </p:to>
                                    </p:animClr>
                                    <p:animClr clrSpc="rgb" dir="cw">
                                      <p:cBhvr>
                                        <p:cTn id="7" dur="500" fill="hold"/>
                                        <p:tgtEl>
                                          <p:spTgt spid="3">
                                            <p:txEl>
                                              <p:pRg st="4" end="4"/>
                                            </p:txEl>
                                          </p:spTgt>
                                        </p:tgtEl>
                                        <p:attrNameLst>
                                          <p:attrName>fillcolor</p:attrName>
                                        </p:attrNameLst>
                                      </p:cBhvr>
                                      <p:to>
                                        <a:srgbClr val="74A50F"/>
                                      </p:to>
                                    </p:animClr>
                                    <p:set>
                                      <p:cBhvr>
                                        <p:cTn id="8" dur="500" fill="hold"/>
                                        <p:tgtEl>
                                          <p:spTgt spid="3">
                                            <p:txEl>
                                              <p:pRg st="4" end="4"/>
                                            </p:txEl>
                                          </p:spTgt>
                                        </p:tgtEl>
                                        <p:attrNameLst>
                                          <p:attrName>fill.type</p:attrName>
                                        </p:attrNameLst>
                                      </p:cBhvr>
                                      <p:to>
                                        <p:strVal val="solid"/>
                                      </p:to>
                                    </p:set>
                                    <p:set>
                                      <p:cBhvr>
                                        <p:cTn id="9" dur="500" fill="hold"/>
                                        <p:tgtEl>
                                          <p:spTgt spid="3">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5. Types composites ou composés</a:t>
            </a:r>
          </a:p>
        </p:txBody>
      </p:sp>
      <p:sp>
        <p:nvSpPr>
          <p:cNvPr id="3" name="Espace réservé du contenu 2"/>
          <p:cNvSpPr>
            <a:spLocks noGrp="1"/>
          </p:cNvSpPr>
          <p:nvPr>
            <p:ph idx="1"/>
          </p:nvPr>
        </p:nvSpPr>
        <p:spPr/>
        <p:txBody>
          <a:bodyPr anchor="ctr">
            <a:normAutofit/>
          </a:bodyPr>
          <a:lstStyle/>
          <a:p>
            <a:pPr marL="514350" indent="-514350">
              <a:buFont typeface="Wingdings" panose="05000000000000000000" pitchFamily="2" charset="2"/>
              <a:buChar char="Ø"/>
            </a:pPr>
            <a:r>
              <a:rPr lang="fr-BE" dirty="0"/>
              <a:t>Ces types de données font partie des types de données définis par le programmeur PL/SQL</a:t>
            </a:r>
          </a:p>
          <a:p>
            <a:pPr marL="514350" indent="-514350">
              <a:buFont typeface="+mj-lt"/>
              <a:buAutoNum type="arabicPeriod"/>
            </a:pPr>
            <a:endParaRPr lang="fr-BE" dirty="0"/>
          </a:p>
          <a:p>
            <a:pPr marL="514350" indent="-514350">
              <a:buFont typeface="Wingdings" panose="05000000000000000000" pitchFamily="2" charset="2"/>
              <a:buChar char="Ø"/>
            </a:pPr>
            <a:r>
              <a:rPr lang="fr-BE" dirty="0"/>
              <a:t>Parmi ces types, on retrouve également les types dérivés ou sous-types, objets de la section suivante.</a:t>
            </a:r>
          </a:p>
        </p:txBody>
      </p:sp>
      <p:sp>
        <p:nvSpPr>
          <p:cNvPr id="5" name="Espace réservé du pied de page 4"/>
          <p:cNvSpPr>
            <a:spLocks noGrp="1"/>
          </p:cNvSpPr>
          <p:nvPr>
            <p:ph type="ftr" sz="quarter" idx="11"/>
          </p:nvPr>
        </p:nvSpPr>
        <p:spPr/>
        <p:txBody>
          <a:bodyPr/>
          <a:lstStyle/>
          <a:p>
            <a:r>
              <a:rPr lang="fr-BE" dirty="0"/>
              <a:t>SGBD–PL/SQL– Chapitre 2: Types de données et variables / 5.Types composites ou composés</a:t>
            </a:r>
          </a:p>
        </p:txBody>
      </p:sp>
    </p:spTree>
    <p:extLst>
      <p:ext uri="{BB962C8B-B14F-4D97-AF65-F5344CB8AC3E}">
        <p14:creationId xmlns:p14="http://schemas.microsoft.com/office/powerpoint/2010/main" val="14331270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5. Types composites ou composés</a:t>
            </a:r>
          </a:p>
        </p:txBody>
      </p:sp>
      <p:sp>
        <p:nvSpPr>
          <p:cNvPr id="3" name="Espace réservé du contenu 2"/>
          <p:cNvSpPr>
            <a:spLocks noGrp="1"/>
          </p:cNvSpPr>
          <p:nvPr>
            <p:ph idx="1"/>
          </p:nvPr>
        </p:nvSpPr>
        <p:spPr/>
        <p:txBody>
          <a:bodyPr anchor="t">
            <a:normAutofit/>
          </a:bodyPr>
          <a:lstStyle/>
          <a:p>
            <a:pPr marL="514350" indent="-514350">
              <a:buFont typeface="Wingdings" panose="05000000000000000000" pitchFamily="2" charset="2"/>
              <a:buChar char="Ø"/>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Type RECORD</a:t>
            </a:r>
          </a:p>
          <a:p>
            <a:pPr marL="0" indent="0">
              <a:buNone/>
            </a:pPr>
            <a:endParaRPr lang="fr-BE" dirty="0"/>
          </a:p>
          <a:p>
            <a:pPr marL="0" indent="0">
              <a:buNone/>
            </a:pPr>
            <a:r>
              <a:rPr lang="fr-BE" dirty="0"/>
              <a:t>Le type de données RECORD permet de déclarer des types de variables composites.</a:t>
            </a:r>
          </a:p>
          <a:p>
            <a:pPr indent="-342900">
              <a:buFont typeface="Wingdings" panose="05000000000000000000" pitchFamily="2" charset="2"/>
              <a:buChar char="§"/>
            </a:pPr>
            <a:r>
              <a:rPr lang="fr-BE" dirty="0"/>
              <a:t>Un RECORD est l'équivalent de la définition d'un enregistrement ou d'une structure de données d'un langage de 3</a:t>
            </a:r>
            <a:r>
              <a:rPr lang="fr-BE" baseline="30000" dirty="0"/>
              <a:t>ème</a:t>
            </a:r>
            <a:r>
              <a:rPr lang="fr-BE" dirty="0"/>
              <a:t> génération</a:t>
            </a:r>
          </a:p>
          <a:p>
            <a:pPr indent="-342900">
              <a:buFont typeface="Wingdings" panose="05000000000000000000" pitchFamily="2" charset="2"/>
              <a:buChar char="§"/>
            </a:pPr>
            <a:r>
              <a:rPr lang="fr-BE" dirty="0"/>
              <a:t>Il doit faire l'objet d'une déclaration d'un type de données et ensuite une variable peut être définie à l'aide de ce type</a:t>
            </a:r>
          </a:p>
        </p:txBody>
      </p:sp>
      <p:sp>
        <p:nvSpPr>
          <p:cNvPr id="5" name="Espace réservé du pied de page 4"/>
          <p:cNvSpPr>
            <a:spLocks noGrp="1"/>
          </p:cNvSpPr>
          <p:nvPr>
            <p:ph type="ftr" sz="quarter" idx="11"/>
          </p:nvPr>
        </p:nvSpPr>
        <p:spPr/>
        <p:txBody>
          <a:bodyPr/>
          <a:lstStyle/>
          <a:p>
            <a:r>
              <a:rPr lang="fr-BE" dirty="0"/>
              <a:t>SGBD–PL/SQL– Chapitre 2: Types de données et variables / 5.Types composites ou composés</a:t>
            </a:r>
          </a:p>
        </p:txBody>
      </p:sp>
    </p:spTree>
    <p:extLst>
      <p:ext uri="{BB962C8B-B14F-4D97-AF65-F5344CB8AC3E}">
        <p14:creationId xmlns:p14="http://schemas.microsoft.com/office/powerpoint/2010/main" val="40534079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5. Types composites ou composés</a:t>
            </a:r>
          </a:p>
        </p:txBody>
      </p:sp>
      <p:sp>
        <p:nvSpPr>
          <p:cNvPr id="3" name="Espace réservé du contenu 2"/>
          <p:cNvSpPr>
            <a:spLocks noGrp="1"/>
          </p:cNvSpPr>
          <p:nvPr>
            <p:ph idx="1"/>
          </p:nvPr>
        </p:nvSpPr>
        <p:spPr/>
        <p:txBody>
          <a:bodyPr anchor="t">
            <a:normAutofit/>
          </a:bodyPr>
          <a:lstStyle/>
          <a:p>
            <a:pPr marL="514350" indent="-514350">
              <a:buFont typeface="Wingdings" panose="05000000000000000000" pitchFamily="2" charset="2"/>
              <a:buChar char="Ø"/>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Type RECORD</a:t>
            </a:r>
          </a:p>
          <a:p>
            <a:pPr marL="0" indent="0">
              <a:buNone/>
            </a:pPr>
            <a:endParaRPr lang="fr-BE" dirty="0"/>
          </a:p>
          <a:p>
            <a:pPr marL="0" indent="0">
              <a:buNone/>
            </a:pPr>
            <a:r>
              <a:rPr lang="fr-BE" dirty="0"/>
              <a:t>Donc, pour déclarer un RECORD, on doit passer par deux étapes distinctes :</a:t>
            </a:r>
          </a:p>
          <a:p>
            <a:pPr indent="-342900">
              <a:buFont typeface="Wingdings" panose="05000000000000000000" pitchFamily="2" charset="2"/>
              <a:buChar char="§"/>
            </a:pPr>
            <a:r>
              <a:rPr lang="fr-BE" dirty="0"/>
              <a:t>Déclarer un TYPE correspondant à la structure voulue</a:t>
            </a:r>
          </a:p>
          <a:p>
            <a:pPr indent="-342900">
              <a:buFont typeface="Wingdings" panose="05000000000000000000" pitchFamily="2" charset="2"/>
              <a:buChar char="§"/>
            </a:pPr>
            <a:r>
              <a:rPr lang="fr-BE" dirty="0"/>
              <a:t>Utiliser ce TYPE pour déclarer une variable</a:t>
            </a:r>
          </a:p>
        </p:txBody>
      </p:sp>
      <p:sp>
        <p:nvSpPr>
          <p:cNvPr id="5" name="Espace réservé du pied de page 4"/>
          <p:cNvSpPr>
            <a:spLocks noGrp="1"/>
          </p:cNvSpPr>
          <p:nvPr>
            <p:ph type="ftr" sz="quarter" idx="11"/>
          </p:nvPr>
        </p:nvSpPr>
        <p:spPr/>
        <p:txBody>
          <a:bodyPr/>
          <a:lstStyle/>
          <a:p>
            <a:r>
              <a:rPr lang="fr-BE" dirty="0"/>
              <a:t>SGBD–PL/SQL– Chapitre 2: Types de données et variables / 5.Types composites ou composés</a:t>
            </a:r>
          </a:p>
        </p:txBody>
      </p:sp>
    </p:spTree>
    <p:extLst>
      <p:ext uri="{BB962C8B-B14F-4D97-AF65-F5344CB8AC3E}">
        <p14:creationId xmlns:p14="http://schemas.microsoft.com/office/powerpoint/2010/main" val="26560062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5. Types composites ou composés</a:t>
            </a:r>
          </a:p>
        </p:txBody>
      </p:sp>
      <p:sp>
        <p:nvSpPr>
          <p:cNvPr id="3" name="Espace réservé du contenu 2"/>
          <p:cNvSpPr>
            <a:spLocks noGrp="1"/>
          </p:cNvSpPr>
          <p:nvPr>
            <p:ph idx="1"/>
          </p:nvPr>
        </p:nvSpPr>
        <p:spPr>
          <a:xfrm>
            <a:off x="1043491" y="2051999"/>
            <a:ext cx="7625496" cy="4479430"/>
          </a:xfrm>
        </p:spPr>
        <p:txBody>
          <a:bodyPr anchor="t">
            <a:normAutofit fontScale="85000" lnSpcReduction="20000"/>
          </a:bodyPr>
          <a:lstStyle/>
          <a:p>
            <a:pPr marL="514350" indent="-514350">
              <a:buFont typeface="Wingdings" panose="05000000000000000000" pitchFamily="2" charset="2"/>
              <a:buChar char="Ø"/>
            </a:pPr>
            <a:r>
              <a:rPr lang="fr-BE"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Type RECORD</a:t>
            </a:r>
          </a:p>
          <a:p>
            <a:pPr marL="0" indent="0">
              <a:buNone/>
            </a:pPr>
            <a:endParaRPr lang="fr-BE" sz="1200" dirty="0"/>
          </a:p>
          <a:p>
            <a:pPr marL="0" indent="0">
              <a:buNone/>
            </a:pPr>
            <a:r>
              <a:rPr lang="fr-BE" dirty="0"/>
              <a:t>Exemple : (</a:t>
            </a:r>
            <a:r>
              <a:rPr lang="fr-BE" dirty="0" err="1"/>
              <a:t>cfr</a:t>
            </a:r>
            <a:r>
              <a:rPr lang="fr-BE" dirty="0"/>
              <a:t> schéma SCOTT, table </a:t>
            </a:r>
            <a:r>
              <a:rPr lang="fr-BE" dirty="0" err="1"/>
              <a:t>emp</a:t>
            </a:r>
            <a:r>
              <a:rPr lang="fr-BE" dirty="0"/>
              <a:t>)</a:t>
            </a:r>
          </a:p>
          <a:p>
            <a:pPr marL="0" indent="0">
              <a:buNone/>
            </a:pPr>
            <a:r>
              <a:rPr lang="fr-BE" b="1" dirty="0">
                <a:latin typeface="Courier New" panose="02070309020205020404" pitchFamily="49" charset="0"/>
                <a:cs typeface="Courier New" panose="02070309020205020404" pitchFamily="49" charset="0"/>
              </a:rPr>
              <a:t>DECLARE</a:t>
            </a:r>
          </a:p>
          <a:p>
            <a:pPr marL="0" indent="0">
              <a:buNone/>
            </a:pPr>
            <a:r>
              <a:rPr lang="fr-BE" b="1" dirty="0">
                <a:latin typeface="Courier New" panose="02070309020205020404" pitchFamily="49" charset="0"/>
                <a:cs typeface="Courier New" panose="02070309020205020404" pitchFamily="49" charset="0"/>
              </a:rPr>
              <a:t>  TYPE </a:t>
            </a:r>
            <a:r>
              <a:rPr lang="fr-BE" b="1" dirty="0" err="1">
                <a:latin typeface="Courier New" panose="02070309020205020404" pitchFamily="49" charset="0"/>
                <a:cs typeface="Courier New" panose="02070309020205020404" pitchFamily="49" charset="0"/>
              </a:rPr>
              <a:t>TupleEmploye</a:t>
            </a:r>
            <a:r>
              <a:rPr lang="fr-BE" b="1" dirty="0">
                <a:latin typeface="Courier New" panose="02070309020205020404" pitchFamily="49" charset="0"/>
                <a:cs typeface="Courier New" panose="02070309020205020404" pitchFamily="49" charset="0"/>
              </a:rPr>
              <a:t> IS RECORD </a:t>
            </a:r>
            <a:r>
              <a:rPr lang="fr-BE" b="1" dirty="0">
                <a:solidFill>
                  <a:srgbClr val="00B050"/>
                </a:solidFill>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EmpNo</a:t>
            </a:r>
            <a:r>
              <a:rPr lang="fr-BE" b="1" dirty="0">
                <a:latin typeface="Courier New" panose="02070309020205020404" pitchFamily="49" charset="0"/>
                <a:cs typeface="Courier New" panose="02070309020205020404" pitchFamily="49" charset="0"/>
              </a:rPr>
              <a:t>	NUMBER(4),</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Ename</a:t>
            </a:r>
            <a:r>
              <a:rPr lang="fr-BE" b="1" dirty="0">
                <a:latin typeface="Courier New" panose="02070309020205020404" pitchFamily="49" charset="0"/>
                <a:cs typeface="Courier New" panose="02070309020205020404" pitchFamily="49" charset="0"/>
              </a:rPr>
              <a:t>	VARCHAR2(10),</a:t>
            </a:r>
          </a:p>
          <a:p>
            <a:pPr marL="0" indent="0">
              <a:buNone/>
            </a:pPr>
            <a:r>
              <a:rPr lang="fr-BE" b="1" dirty="0">
                <a:latin typeface="Courier New" panose="02070309020205020404" pitchFamily="49" charset="0"/>
                <a:cs typeface="Courier New" panose="02070309020205020404" pitchFamily="49" charset="0"/>
              </a:rPr>
              <a:t>    Job		CHAR(9),</a:t>
            </a:r>
          </a:p>
          <a:p>
            <a:pPr marL="0" indent="0">
              <a:buNone/>
            </a:pPr>
            <a:r>
              <a:rPr lang="fr-BE" b="1" dirty="0">
                <a:latin typeface="Courier New" panose="02070309020205020404" pitchFamily="49" charset="0"/>
                <a:cs typeface="Courier New" panose="02070309020205020404" pitchFamily="49" charset="0"/>
              </a:rPr>
              <a:t>    Mgr		NUMBER(4),</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HireDate</a:t>
            </a:r>
            <a:r>
              <a:rPr lang="fr-BE" b="1" dirty="0">
                <a:latin typeface="Courier New" panose="02070309020205020404" pitchFamily="49" charset="0"/>
                <a:cs typeface="Courier New" panose="02070309020205020404" pitchFamily="49" charset="0"/>
              </a:rPr>
              <a:t>	DATE,</a:t>
            </a:r>
          </a:p>
          <a:p>
            <a:pPr marL="0" indent="0">
              <a:buNone/>
            </a:pPr>
            <a:r>
              <a:rPr lang="fr-BE" b="1" dirty="0">
                <a:latin typeface="Courier New" panose="02070309020205020404" pitchFamily="49" charset="0"/>
                <a:cs typeface="Courier New" panose="02070309020205020404" pitchFamily="49" charset="0"/>
              </a:rPr>
              <a:t>    Sal		NUMBER(7,2),</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Comm</a:t>
            </a:r>
            <a:r>
              <a:rPr lang="fr-BE" b="1" dirty="0">
                <a:latin typeface="Courier New" panose="02070309020205020404" pitchFamily="49" charset="0"/>
                <a:cs typeface="Courier New" panose="02070309020205020404" pitchFamily="49" charset="0"/>
              </a:rPr>
              <a:t>	NUMBER(7,2),</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DeptNo</a:t>
            </a:r>
            <a:r>
              <a:rPr lang="fr-BE" b="1" dirty="0">
                <a:latin typeface="Courier New" panose="02070309020205020404" pitchFamily="49" charset="0"/>
                <a:cs typeface="Courier New" panose="02070309020205020404" pitchFamily="49" charset="0"/>
              </a:rPr>
              <a:t>	NUMBER(2)</a:t>
            </a:r>
            <a:r>
              <a:rPr lang="fr-BE" b="1" dirty="0">
                <a:solidFill>
                  <a:srgbClr val="00B050"/>
                </a:solidFill>
                <a:latin typeface="Courier New" panose="02070309020205020404" pitchFamily="49" charset="0"/>
                <a:cs typeface="Courier New" panose="02070309020205020404" pitchFamily="49" charset="0"/>
              </a:rPr>
              <a:t>)</a:t>
            </a:r>
            <a:r>
              <a:rPr lang="fr-BE" b="1" dirty="0">
                <a:latin typeface="Courier New" panose="02070309020205020404" pitchFamily="49" charset="0"/>
                <a:cs typeface="Courier New" panose="02070309020205020404" pitchFamily="49" charset="0"/>
              </a:rPr>
              <a:t>;</a:t>
            </a:r>
          </a:p>
          <a:p>
            <a:pPr marL="0" indent="0">
              <a:buNone/>
            </a:pPr>
            <a:r>
              <a:rPr lang="fr-BE" sz="1300" b="1" dirty="0">
                <a:latin typeface="Courier New" panose="02070309020205020404" pitchFamily="49" charset="0"/>
                <a:cs typeface="Courier New" panose="02070309020205020404" pitchFamily="49" charset="0"/>
              </a:rPr>
              <a:t>  </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UnEmploye</a:t>
            </a: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TupleEmploye</a:t>
            </a:r>
            <a:r>
              <a:rPr lang="fr-BE" b="1" dirty="0">
                <a:latin typeface="Courier New" panose="02070309020205020404" pitchFamily="49" charset="0"/>
                <a:cs typeface="Courier New" panose="02070309020205020404" pitchFamily="49" charset="0"/>
              </a:rPr>
              <a:t>;</a:t>
            </a:r>
          </a:p>
        </p:txBody>
      </p:sp>
      <p:sp>
        <p:nvSpPr>
          <p:cNvPr id="5" name="Espace réservé du pied de page 4"/>
          <p:cNvSpPr>
            <a:spLocks noGrp="1"/>
          </p:cNvSpPr>
          <p:nvPr>
            <p:ph type="ftr" sz="quarter" idx="11"/>
          </p:nvPr>
        </p:nvSpPr>
        <p:spPr/>
        <p:txBody>
          <a:bodyPr/>
          <a:lstStyle/>
          <a:p>
            <a:r>
              <a:rPr lang="fr-BE" dirty="0"/>
              <a:t>SGBD–PL/SQL– Chapitre 2: Types de données et variables / 5.Types composites ou composés</a:t>
            </a:r>
          </a:p>
        </p:txBody>
      </p:sp>
    </p:spTree>
    <p:extLst>
      <p:ext uri="{BB962C8B-B14F-4D97-AF65-F5344CB8AC3E}">
        <p14:creationId xmlns:p14="http://schemas.microsoft.com/office/powerpoint/2010/main" val="25187760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5. Types composites ou composés</a:t>
            </a:r>
          </a:p>
        </p:txBody>
      </p:sp>
      <p:sp>
        <p:nvSpPr>
          <p:cNvPr id="3" name="Espace réservé du contenu 2"/>
          <p:cNvSpPr>
            <a:spLocks noGrp="1"/>
          </p:cNvSpPr>
          <p:nvPr>
            <p:ph idx="1"/>
          </p:nvPr>
        </p:nvSpPr>
        <p:spPr>
          <a:xfrm>
            <a:off x="534390" y="2051999"/>
            <a:ext cx="8372104" cy="4515056"/>
          </a:xfrm>
        </p:spPr>
        <p:txBody>
          <a:bodyPr anchor="t">
            <a:normAutofit fontScale="70000" lnSpcReduction="20000"/>
          </a:bodyPr>
          <a:lstStyle/>
          <a:p>
            <a:pPr marL="514350" indent="-514350">
              <a:buFont typeface="Wingdings" panose="05000000000000000000" pitchFamily="2" charset="2"/>
              <a:buChar char="Ø"/>
            </a:pPr>
            <a:r>
              <a:rPr lang="fr-BE" sz="3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Type RECORD</a:t>
            </a:r>
          </a:p>
          <a:p>
            <a:pPr marL="0" indent="0">
              <a:buNone/>
            </a:pPr>
            <a:endParaRPr lang="fr-BE" sz="1300" dirty="0"/>
          </a:p>
          <a:p>
            <a:pPr marL="0" indent="0">
              <a:buNone/>
            </a:pPr>
            <a:r>
              <a:rPr lang="fr-BE" sz="3100" dirty="0"/>
              <a:t>Exemple : Initialisation d'un RECORD</a:t>
            </a:r>
          </a:p>
          <a:p>
            <a:pPr marL="0" indent="0">
              <a:buNone/>
            </a:pPr>
            <a:endParaRPr lang="fr-BE" dirty="0">
              <a:latin typeface="Courier New" panose="02070309020205020404" pitchFamily="49" charset="0"/>
              <a:cs typeface="Courier New" panose="02070309020205020404" pitchFamily="49" charset="0"/>
            </a:endParaRPr>
          </a:p>
          <a:p>
            <a:pPr marL="0" indent="0">
              <a:buNone/>
            </a:pPr>
            <a:r>
              <a:rPr lang="fr-BE" b="1" dirty="0">
                <a:latin typeface="Courier New" panose="02070309020205020404" pitchFamily="49" charset="0"/>
                <a:cs typeface="Courier New" panose="02070309020205020404" pitchFamily="49" charset="0"/>
              </a:rPr>
              <a:t>DECLARE</a:t>
            </a:r>
          </a:p>
          <a:p>
            <a:pPr marL="0" indent="0">
              <a:buNone/>
            </a:pPr>
            <a:r>
              <a:rPr lang="fr-BE" b="1" dirty="0">
                <a:latin typeface="Courier New" panose="02070309020205020404" pitchFamily="49" charset="0"/>
                <a:cs typeface="Courier New" panose="02070309020205020404" pitchFamily="49" charset="0"/>
              </a:rPr>
              <a:t>  TYPE </a:t>
            </a:r>
            <a:r>
              <a:rPr lang="fr-BE" b="1" dirty="0" err="1">
                <a:latin typeface="Courier New" panose="02070309020205020404" pitchFamily="49" charset="0"/>
                <a:cs typeface="Courier New" panose="02070309020205020404" pitchFamily="49" charset="0"/>
              </a:rPr>
              <a:t>TupleEmploye</a:t>
            </a:r>
            <a:r>
              <a:rPr lang="fr-BE" b="1" dirty="0">
                <a:latin typeface="Courier New" panose="02070309020205020404" pitchFamily="49" charset="0"/>
                <a:cs typeface="Courier New" panose="02070309020205020404" pitchFamily="49" charset="0"/>
              </a:rPr>
              <a:t> IS RECORD (</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EmpNo</a:t>
            </a:r>
            <a:r>
              <a:rPr lang="fr-BE" b="1" dirty="0">
                <a:latin typeface="Courier New" panose="02070309020205020404" pitchFamily="49" charset="0"/>
                <a:cs typeface="Courier New" panose="02070309020205020404" pitchFamily="49" charset="0"/>
              </a:rPr>
              <a:t> NUMBER(4),    </a:t>
            </a:r>
            <a:r>
              <a:rPr lang="fr-BE" b="1" dirty="0" err="1">
                <a:latin typeface="Courier New" panose="02070309020205020404" pitchFamily="49" charset="0"/>
                <a:cs typeface="Courier New" panose="02070309020205020404" pitchFamily="49" charset="0"/>
              </a:rPr>
              <a:t>Ename</a:t>
            </a:r>
            <a:r>
              <a:rPr lang="fr-BE" b="1" dirty="0">
                <a:latin typeface="Courier New" panose="02070309020205020404" pitchFamily="49" charset="0"/>
                <a:cs typeface="Courier New" panose="02070309020205020404" pitchFamily="49" charset="0"/>
              </a:rPr>
              <a:t> VARCHAR2(10),  Job CHAR(9),</a:t>
            </a:r>
          </a:p>
          <a:p>
            <a:pPr marL="0" indent="0">
              <a:buNone/>
            </a:pPr>
            <a:r>
              <a:rPr lang="fr-BE" b="1" dirty="0">
                <a:latin typeface="Courier New" panose="02070309020205020404" pitchFamily="49" charset="0"/>
                <a:cs typeface="Courier New" panose="02070309020205020404" pitchFamily="49" charset="0"/>
              </a:rPr>
              <a:t>    Mgr NUMBER(4),   </a:t>
            </a:r>
            <a:r>
              <a:rPr lang="fr-BE" b="1" dirty="0" err="1">
                <a:latin typeface="Courier New" panose="02070309020205020404" pitchFamily="49" charset="0"/>
                <a:cs typeface="Courier New" panose="02070309020205020404" pitchFamily="49" charset="0"/>
              </a:rPr>
              <a:t>HireDate</a:t>
            </a:r>
            <a:r>
              <a:rPr lang="fr-BE" b="1" dirty="0">
                <a:latin typeface="Courier New" panose="02070309020205020404" pitchFamily="49" charset="0"/>
                <a:cs typeface="Courier New" panose="02070309020205020404" pitchFamily="49" charset="0"/>
              </a:rPr>
              <a:t> DATE, Sal NUMBER(7,2),</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Comm</a:t>
            </a:r>
            <a:r>
              <a:rPr lang="fr-BE" b="1" dirty="0">
                <a:latin typeface="Courier New" panose="02070309020205020404" pitchFamily="49" charset="0"/>
                <a:cs typeface="Courier New" panose="02070309020205020404" pitchFamily="49" charset="0"/>
              </a:rPr>
              <a:t> NUMBER(7,2),    </a:t>
            </a:r>
            <a:r>
              <a:rPr lang="fr-BE" b="1" dirty="0" err="1">
                <a:latin typeface="Courier New" panose="02070309020205020404" pitchFamily="49" charset="0"/>
                <a:cs typeface="Courier New" panose="02070309020205020404" pitchFamily="49" charset="0"/>
              </a:rPr>
              <a:t>DeptNo</a:t>
            </a:r>
            <a:r>
              <a:rPr lang="fr-BE" b="1" dirty="0">
                <a:latin typeface="Courier New" panose="02070309020205020404" pitchFamily="49" charset="0"/>
                <a:cs typeface="Courier New" panose="02070309020205020404" pitchFamily="49" charset="0"/>
              </a:rPr>
              <a:t> NUMBER(2));</a:t>
            </a:r>
          </a:p>
          <a:p>
            <a:pPr marL="0" indent="0">
              <a:buNone/>
            </a:pPr>
            <a:r>
              <a:rPr lang="fr-BE" sz="1200" b="1" dirty="0">
                <a:latin typeface="Courier New" panose="02070309020205020404" pitchFamily="49" charset="0"/>
                <a:cs typeface="Courier New" panose="02070309020205020404" pitchFamily="49" charset="0"/>
              </a:rPr>
              <a:t>  </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UnEmploye</a:t>
            </a: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TupleEmploye</a:t>
            </a:r>
            <a:r>
              <a:rPr lang="fr-BE" b="1" dirty="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BEGIN</a:t>
            </a:r>
          </a:p>
          <a:p>
            <a:pPr marL="0" indent="0">
              <a:buNone/>
            </a:pPr>
            <a:r>
              <a:rPr lang="fr-BE" b="1" dirty="0">
                <a:latin typeface="Courier New" panose="02070309020205020404" pitchFamily="49" charset="0"/>
                <a:cs typeface="Courier New" panose="02070309020205020404" pitchFamily="49" charset="0"/>
              </a:rPr>
              <a:t>  SELECT * INTO </a:t>
            </a:r>
            <a:r>
              <a:rPr lang="fr-BE" b="1" dirty="0" err="1">
                <a:latin typeface="Courier New" panose="02070309020205020404" pitchFamily="49" charset="0"/>
                <a:cs typeface="Courier New" panose="02070309020205020404" pitchFamily="49" charset="0"/>
              </a:rPr>
              <a:t>UnEmploye</a:t>
            </a:r>
            <a:r>
              <a:rPr lang="fr-BE" b="1" dirty="0">
                <a:latin typeface="Courier New" panose="02070309020205020404" pitchFamily="49" charset="0"/>
                <a:cs typeface="Courier New" panose="02070309020205020404" pitchFamily="49" charset="0"/>
              </a:rPr>
              <a:t> FROM </a:t>
            </a:r>
            <a:r>
              <a:rPr lang="fr-BE" b="1" dirty="0" err="1">
                <a:latin typeface="Courier New" panose="02070309020205020404" pitchFamily="49" charset="0"/>
                <a:cs typeface="Courier New" panose="02070309020205020404" pitchFamily="49" charset="0"/>
              </a:rPr>
              <a:t>emp</a:t>
            </a:r>
            <a:r>
              <a:rPr lang="fr-BE" b="1" dirty="0">
                <a:latin typeface="Courier New" panose="02070309020205020404" pitchFamily="49" charset="0"/>
                <a:cs typeface="Courier New" panose="02070309020205020404" pitchFamily="49" charset="0"/>
              </a:rPr>
              <a:t> WHERE </a:t>
            </a:r>
            <a:r>
              <a:rPr lang="fr-BE" b="1" dirty="0" err="1">
                <a:latin typeface="Courier New" panose="02070309020205020404" pitchFamily="49" charset="0"/>
                <a:cs typeface="Courier New" panose="02070309020205020404" pitchFamily="49" charset="0"/>
              </a:rPr>
              <a:t>empno</a:t>
            </a:r>
            <a:r>
              <a:rPr lang="fr-BE" b="1" dirty="0">
                <a:latin typeface="Courier New" panose="02070309020205020404" pitchFamily="49" charset="0"/>
                <a:cs typeface="Courier New" panose="02070309020205020404" pitchFamily="49" charset="0"/>
              </a:rPr>
              <a:t>=7788;</a:t>
            </a:r>
          </a:p>
          <a:p>
            <a:pPr marL="0" indent="0">
              <a:buNone/>
            </a:pPr>
            <a:r>
              <a:rPr lang="fr-BE" b="1" dirty="0">
                <a:latin typeface="Courier New" panose="02070309020205020404" pitchFamily="49" charset="0"/>
                <a:cs typeface="Courier New" panose="02070309020205020404" pitchFamily="49" charset="0"/>
              </a:rPr>
              <a:t>  DBMS_OUTPUT.PUT_LINE ('Le client 7788 : ' || </a:t>
            </a:r>
            <a:r>
              <a:rPr lang="fr-BE" b="1" dirty="0" err="1">
                <a:latin typeface="Courier New" panose="02070309020205020404" pitchFamily="49" charset="0"/>
                <a:cs typeface="Courier New" panose="02070309020205020404" pitchFamily="49" charset="0"/>
              </a:rPr>
              <a:t>UnEmploye.Ename</a:t>
            </a:r>
            <a:endParaRPr lang="fr-BE" b="1" dirty="0">
              <a:latin typeface="Courier New" panose="02070309020205020404" pitchFamily="49" charset="0"/>
              <a:cs typeface="Courier New" panose="02070309020205020404" pitchFamily="49" charset="0"/>
            </a:endParaRPr>
          </a:p>
          <a:p>
            <a:pPr marL="0" indent="0">
              <a:buNone/>
            </a:pPr>
            <a:r>
              <a:rPr lang="fr-BE" b="1" dirty="0">
                <a:latin typeface="Courier New" panose="02070309020205020404" pitchFamily="49" charset="0"/>
                <a:cs typeface="Courier New" panose="02070309020205020404" pitchFamily="49" charset="0"/>
              </a:rPr>
              <a:t>                        || ' ' || </a:t>
            </a:r>
            <a:r>
              <a:rPr lang="fr-BE" b="1" dirty="0" err="1">
                <a:latin typeface="Courier New" panose="02070309020205020404" pitchFamily="49" charset="0"/>
                <a:cs typeface="Courier New" panose="02070309020205020404" pitchFamily="49" charset="0"/>
              </a:rPr>
              <a:t>UnEmploye.Job</a:t>
            </a:r>
            <a:r>
              <a:rPr lang="fr-BE" b="1" dirty="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END;</a:t>
            </a:r>
          </a:p>
        </p:txBody>
      </p:sp>
      <p:sp>
        <p:nvSpPr>
          <p:cNvPr id="5" name="Espace réservé du pied de page 4"/>
          <p:cNvSpPr>
            <a:spLocks noGrp="1"/>
          </p:cNvSpPr>
          <p:nvPr>
            <p:ph type="ftr" sz="quarter" idx="11"/>
          </p:nvPr>
        </p:nvSpPr>
        <p:spPr/>
        <p:txBody>
          <a:bodyPr/>
          <a:lstStyle/>
          <a:p>
            <a:r>
              <a:rPr lang="fr-BE" dirty="0"/>
              <a:t>SGBD–PL/SQL– Chapitre 2: Types de données et variables / 5.Types composites ou composés</a:t>
            </a:r>
          </a:p>
        </p:txBody>
      </p:sp>
    </p:spTree>
    <p:extLst>
      <p:ext uri="{BB962C8B-B14F-4D97-AF65-F5344CB8AC3E}">
        <p14:creationId xmlns:p14="http://schemas.microsoft.com/office/powerpoint/2010/main" val="8125395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5. Types composites ou composés</a:t>
            </a:r>
          </a:p>
        </p:txBody>
      </p:sp>
      <p:sp>
        <p:nvSpPr>
          <p:cNvPr id="3" name="Espace réservé du contenu 2"/>
          <p:cNvSpPr>
            <a:spLocks noGrp="1"/>
          </p:cNvSpPr>
          <p:nvPr>
            <p:ph idx="1"/>
          </p:nvPr>
        </p:nvSpPr>
        <p:spPr>
          <a:xfrm>
            <a:off x="1045028" y="2051999"/>
            <a:ext cx="7232073" cy="4348801"/>
          </a:xfrm>
        </p:spPr>
        <p:txBody>
          <a:bodyPr anchor="t">
            <a:normAutofit/>
          </a:bodyPr>
          <a:lstStyle/>
          <a:p>
            <a:pPr marL="514350" indent="-514350">
              <a:buFont typeface="Wingdings" panose="05000000000000000000" pitchFamily="2" charset="2"/>
              <a:buChar char="Ø"/>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Utilisation de %TYPE</a:t>
            </a:r>
          </a:p>
          <a:p>
            <a:pPr marL="0" indent="0">
              <a:buNone/>
            </a:pPr>
            <a:endParaRPr lang="fr-BE" sz="2200" dirty="0"/>
          </a:p>
          <a:p>
            <a:pPr indent="-342900">
              <a:buFont typeface="Wingdings" panose="05000000000000000000" pitchFamily="2" charset="2"/>
              <a:buChar char="§"/>
            </a:pPr>
            <a:r>
              <a:rPr lang="fr-BE" sz="2200" dirty="0"/>
              <a:t>L'attribut %TYPE permet de déclarer une variable dont le type est basé sur le type d'une colonne ou d'une autre variable</a:t>
            </a:r>
          </a:p>
          <a:p>
            <a:pPr indent="-342900">
              <a:buFont typeface="Wingdings" panose="05000000000000000000" pitchFamily="2" charset="2"/>
              <a:buChar char="§"/>
            </a:pPr>
            <a:r>
              <a:rPr lang="fr-BE" sz="2200" dirty="0"/>
              <a:t>Les variables déclarées à l'aide de l'attribut %TYPE héritent du type de données de la colonne ou de la variable référencée mais non automatiquement des contraintes (comme NOT NULL ou DEFAULT)</a:t>
            </a:r>
          </a:p>
          <a:p>
            <a:pPr marL="0" indent="0">
              <a:buNone/>
            </a:pPr>
            <a:endParaRPr lang="fr-BE" dirty="0">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SGBD–PL/SQL– Chapitre 2: Types de données et variables / 5.Types composites ou composés</a:t>
            </a:r>
          </a:p>
        </p:txBody>
      </p:sp>
    </p:spTree>
    <p:extLst>
      <p:ext uri="{BB962C8B-B14F-4D97-AF65-F5344CB8AC3E}">
        <p14:creationId xmlns:p14="http://schemas.microsoft.com/office/powerpoint/2010/main" val="15360462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5. Types composites ou composés</a:t>
            </a:r>
          </a:p>
        </p:txBody>
      </p:sp>
      <p:sp>
        <p:nvSpPr>
          <p:cNvPr id="3" name="Espace réservé du contenu 2"/>
          <p:cNvSpPr>
            <a:spLocks noGrp="1"/>
          </p:cNvSpPr>
          <p:nvPr>
            <p:ph idx="1"/>
          </p:nvPr>
        </p:nvSpPr>
        <p:spPr>
          <a:xfrm>
            <a:off x="1045028" y="2051999"/>
            <a:ext cx="7232073" cy="4348801"/>
          </a:xfrm>
        </p:spPr>
        <p:txBody>
          <a:bodyPr anchor="t">
            <a:normAutofit/>
          </a:bodyPr>
          <a:lstStyle/>
          <a:p>
            <a:pPr marL="514350" indent="-514350">
              <a:buFont typeface="Wingdings" panose="05000000000000000000" pitchFamily="2" charset="2"/>
              <a:buChar char="Ø"/>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Utilisation de %TYPE</a:t>
            </a:r>
          </a:p>
          <a:p>
            <a:pPr marL="0" indent="0">
              <a:buNone/>
            </a:pPr>
            <a:endParaRPr lang="fr-BE" sz="2200" dirty="0"/>
          </a:p>
          <a:p>
            <a:pPr marL="0" indent="0">
              <a:buNone/>
            </a:pPr>
            <a:r>
              <a:rPr lang="fr-BE" sz="2200" dirty="0"/>
              <a:t>Avantages : </a:t>
            </a:r>
          </a:p>
          <a:p>
            <a:pPr indent="-342900">
              <a:buFont typeface="Wingdings" panose="05000000000000000000" pitchFamily="2" charset="2"/>
              <a:buChar char="§"/>
            </a:pPr>
            <a:r>
              <a:rPr lang="fr-BE" sz="2200" dirty="0"/>
              <a:t>Le programmeur ne doit pas nécessairement connaître le type exact de la colonne ou de la variable référencée</a:t>
            </a:r>
          </a:p>
          <a:p>
            <a:pPr indent="-342900">
              <a:buFont typeface="Wingdings" panose="05000000000000000000" pitchFamily="2" charset="2"/>
              <a:buChar char="§"/>
            </a:pPr>
            <a:r>
              <a:rPr lang="fr-BE" sz="2200" dirty="0"/>
              <a:t>Si le type de la colonne change dans la base de données, la déclaration dans le programme est adaptée automatiquement lors de l'exécution</a:t>
            </a:r>
          </a:p>
          <a:p>
            <a:pPr marL="0" indent="0">
              <a:buNone/>
            </a:pPr>
            <a:endParaRPr lang="fr-BE" dirty="0">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SGBD–PL/SQL– Chapitre 2: Types de données et variables / 5.Types composites ou composés</a:t>
            </a:r>
          </a:p>
        </p:txBody>
      </p:sp>
    </p:spTree>
    <p:extLst>
      <p:ext uri="{BB962C8B-B14F-4D97-AF65-F5344CB8AC3E}">
        <p14:creationId xmlns:p14="http://schemas.microsoft.com/office/powerpoint/2010/main" val="113590297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5. Types composites ou composés</a:t>
            </a:r>
          </a:p>
        </p:txBody>
      </p:sp>
      <p:sp>
        <p:nvSpPr>
          <p:cNvPr id="3" name="Espace réservé du contenu 2"/>
          <p:cNvSpPr>
            <a:spLocks noGrp="1"/>
          </p:cNvSpPr>
          <p:nvPr>
            <p:ph idx="1"/>
          </p:nvPr>
        </p:nvSpPr>
        <p:spPr>
          <a:xfrm>
            <a:off x="795648" y="2051999"/>
            <a:ext cx="7908966" cy="4348801"/>
          </a:xfrm>
        </p:spPr>
        <p:txBody>
          <a:bodyPr anchor="t">
            <a:normAutofit fontScale="77500" lnSpcReduction="20000"/>
          </a:bodyPr>
          <a:lstStyle/>
          <a:p>
            <a:pPr marL="514350" indent="-514350">
              <a:buFont typeface="Wingdings" panose="05000000000000000000" pitchFamily="2" charset="2"/>
              <a:buChar char="Ø"/>
            </a:pPr>
            <a:r>
              <a:rPr lang="fr-BE" sz="31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Utilisation de %TYPE</a:t>
            </a:r>
          </a:p>
          <a:p>
            <a:pPr marL="0" indent="0">
              <a:buNone/>
            </a:pPr>
            <a:endParaRPr lang="fr-BE" sz="1200" b="1" dirty="0"/>
          </a:p>
          <a:p>
            <a:pPr marL="0" indent="0">
              <a:buNone/>
            </a:pPr>
            <a:r>
              <a:rPr lang="fr-BE" b="1" dirty="0">
                <a:latin typeface="Courier New" panose="02070309020205020404" pitchFamily="49" charset="0"/>
                <a:cs typeface="Courier New" panose="02070309020205020404" pitchFamily="49" charset="0"/>
              </a:rPr>
              <a:t>DECLARE</a:t>
            </a:r>
          </a:p>
          <a:p>
            <a:pPr marL="0" indent="0">
              <a:buNone/>
            </a:pPr>
            <a:r>
              <a:rPr lang="fr-BE" b="1" dirty="0">
                <a:latin typeface="Courier New" panose="02070309020205020404" pitchFamily="49" charset="0"/>
                <a:cs typeface="Courier New" panose="02070309020205020404" pitchFamily="49" charset="0"/>
              </a:rPr>
              <a:t>  TYPE </a:t>
            </a:r>
            <a:r>
              <a:rPr lang="fr-BE" b="1" dirty="0" err="1">
                <a:latin typeface="Courier New" panose="02070309020205020404" pitchFamily="49" charset="0"/>
                <a:cs typeface="Courier New" panose="02070309020205020404" pitchFamily="49" charset="0"/>
              </a:rPr>
              <a:t>TupleEmploye</a:t>
            </a:r>
            <a:r>
              <a:rPr lang="fr-BE" b="1" dirty="0">
                <a:latin typeface="Courier New" panose="02070309020205020404" pitchFamily="49" charset="0"/>
                <a:cs typeface="Courier New" panose="02070309020205020404" pitchFamily="49" charset="0"/>
              </a:rPr>
              <a:t> IS RECORD (</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EmpNo</a:t>
            </a: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Emp.Empno%TYPE</a:t>
            </a: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Ename</a:t>
            </a: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Emp.Ename%TYPE</a:t>
            </a:r>
            <a:r>
              <a:rPr lang="fr-BE" b="1" dirty="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    Job </a:t>
            </a:r>
            <a:r>
              <a:rPr lang="fr-BE" b="1" dirty="0" err="1">
                <a:latin typeface="Courier New" panose="02070309020205020404" pitchFamily="49" charset="0"/>
                <a:cs typeface="Courier New" panose="02070309020205020404" pitchFamily="49" charset="0"/>
              </a:rPr>
              <a:t>Emp.Job%TYPE</a:t>
            </a:r>
            <a:r>
              <a:rPr lang="fr-BE" b="1" dirty="0">
                <a:latin typeface="Courier New" panose="02070309020205020404" pitchFamily="49" charset="0"/>
                <a:cs typeface="Courier New" panose="02070309020205020404" pitchFamily="49" charset="0"/>
              </a:rPr>
              <a:t>, Mgr </a:t>
            </a:r>
            <a:r>
              <a:rPr lang="fr-BE" b="1" dirty="0" err="1">
                <a:latin typeface="Courier New" panose="02070309020205020404" pitchFamily="49" charset="0"/>
                <a:cs typeface="Courier New" panose="02070309020205020404" pitchFamily="49" charset="0"/>
              </a:rPr>
              <a:t>Emp.Mgr%TYPE</a:t>
            </a:r>
            <a:r>
              <a:rPr lang="fr-BE" b="1" dirty="0">
                <a:latin typeface="Courier New" panose="02070309020205020404" pitchFamily="49" charset="0"/>
                <a:cs typeface="Courier New" panose="02070309020205020404" pitchFamily="49" charset="0"/>
              </a:rPr>
              <a:t>, </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HireDate</a:t>
            </a: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Emp.HireDate%TYPE</a:t>
            </a:r>
            <a:r>
              <a:rPr lang="fr-BE" b="1" dirty="0">
                <a:latin typeface="Courier New" panose="02070309020205020404" pitchFamily="49" charset="0"/>
                <a:cs typeface="Courier New" panose="02070309020205020404" pitchFamily="49" charset="0"/>
              </a:rPr>
              <a:t>, Sal </a:t>
            </a:r>
            <a:r>
              <a:rPr lang="fr-BE" b="1" dirty="0" err="1">
                <a:latin typeface="Courier New" panose="02070309020205020404" pitchFamily="49" charset="0"/>
                <a:cs typeface="Courier New" panose="02070309020205020404" pitchFamily="49" charset="0"/>
              </a:rPr>
              <a:t>Emp.Sal%TYPE</a:t>
            </a:r>
            <a:r>
              <a:rPr lang="fr-BE" b="1" dirty="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Comm</a:t>
            </a: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Emp.Comm%TYPE</a:t>
            </a: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DeptNo</a:t>
            </a: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Emp.DeptNo%TYPE</a:t>
            </a:r>
            <a:r>
              <a:rPr lang="fr-BE" b="1" dirty="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  </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UnEmploye</a:t>
            </a: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TupleEmploye</a:t>
            </a:r>
            <a:r>
              <a:rPr lang="fr-BE" b="1" dirty="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BEGIN</a:t>
            </a:r>
          </a:p>
          <a:p>
            <a:pPr marL="0" indent="0">
              <a:buNone/>
            </a:pPr>
            <a:r>
              <a:rPr lang="fr-BE" b="1" dirty="0">
                <a:latin typeface="Courier New" panose="02070309020205020404" pitchFamily="49" charset="0"/>
                <a:cs typeface="Courier New" panose="02070309020205020404" pitchFamily="49" charset="0"/>
              </a:rPr>
              <a:t>  SELECT * INTO </a:t>
            </a:r>
            <a:r>
              <a:rPr lang="fr-BE" b="1" dirty="0" err="1">
                <a:latin typeface="Courier New" panose="02070309020205020404" pitchFamily="49" charset="0"/>
                <a:cs typeface="Courier New" panose="02070309020205020404" pitchFamily="49" charset="0"/>
              </a:rPr>
              <a:t>UnEmploye</a:t>
            </a:r>
            <a:r>
              <a:rPr lang="fr-BE" b="1" dirty="0">
                <a:latin typeface="Courier New" panose="02070309020205020404" pitchFamily="49" charset="0"/>
                <a:cs typeface="Courier New" panose="02070309020205020404" pitchFamily="49" charset="0"/>
              </a:rPr>
              <a:t> FROM </a:t>
            </a:r>
            <a:r>
              <a:rPr lang="fr-BE" b="1" dirty="0" err="1">
                <a:latin typeface="Courier New" panose="02070309020205020404" pitchFamily="49" charset="0"/>
                <a:cs typeface="Courier New" panose="02070309020205020404" pitchFamily="49" charset="0"/>
              </a:rPr>
              <a:t>emp</a:t>
            </a:r>
            <a:r>
              <a:rPr lang="fr-BE" b="1" dirty="0">
                <a:latin typeface="Courier New" panose="02070309020205020404" pitchFamily="49" charset="0"/>
                <a:cs typeface="Courier New" panose="02070309020205020404" pitchFamily="49" charset="0"/>
              </a:rPr>
              <a:t> WHERE </a:t>
            </a:r>
            <a:r>
              <a:rPr lang="fr-BE" b="1" dirty="0" err="1">
                <a:latin typeface="Courier New" panose="02070309020205020404" pitchFamily="49" charset="0"/>
                <a:cs typeface="Courier New" panose="02070309020205020404" pitchFamily="49" charset="0"/>
              </a:rPr>
              <a:t>empno</a:t>
            </a:r>
            <a:r>
              <a:rPr lang="fr-BE" b="1" dirty="0">
                <a:latin typeface="Courier New" panose="02070309020205020404" pitchFamily="49" charset="0"/>
                <a:cs typeface="Courier New" panose="02070309020205020404" pitchFamily="49" charset="0"/>
              </a:rPr>
              <a:t>=7788;</a:t>
            </a:r>
          </a:p>
          <a:p>
            <a:pPr marL="0" indent="0">
              <a:buNone/>
            </a:pPr>
            <a:r>
              <a:rPr lang="fr-BE" b="1" dirty="0">
                <a:latin typeface="Courier New" panose="02070309020205020404" pitchFamily="49" charset="0"/>
                <a:cs typeface="Courier New" panose="02070309020205020404" pitchFamily="49" charset="0"/>
              </a:rPr>
              <a:t>  DBMS_OUTPUT.PUT_LINE ('Le client 7788 : ' || </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UnEmploye.Ename</a:t>
            </a:r>
            <a:r>
              <a:rPr lang="fr-BE" b="1" dirty="0">
                <a:latin typeface="Courier New" panose="02070309020205020404" pitchFamily="49" charset="0"/>
                <a:cs typeface="Courier New" panose="02070309020205020404" pitchFamily="49" charset="0"/>
              </a:rPr>
              <a:t> || ' ' || </a:t>
            </a:r>
            <a:r>
              <a:rPr lang="fr-BE" b="1" dirty="0" err="1">
                <a:latin typeface="Courier New" panose="02070309020205020404" pitchFamily="49" charset="0"/>
                <a:cs typeface="Courier New" panose="02070309020205020404" pitchFamily="49" charset="0"/>
              </a:rPr>
              <a:t>UnEmploye.Job</a:t>
            </a:r>
            <a:r>
              <a:rPr lang="fr-BE" b="1" dirty="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END;</a:t>
            </a:r>
          </a:p>
        </p:txBody>
      </p:sp>
      <p:sp>
        <p:nvSpPr>
          <p:cNvPr id="5" name="Espace réservé du pied de page 4"/>
          <p:cNvSpPr>
            <a:spLocks noGrp="1"/>
          </p:cNvSpPr>
          <p:nvPr>
            <p:ph type="ftr" sz="quarter" idx="11"/>
          </p:nvPr>
        </p:nvSpPr>
        <p:spPr/>
        <p:txBody>
          <a:bodyPr/>
          <a:lstStyle/>
          <a:p>
            <a:r>
              <a:rPr lang="fr-BE" dirty="0"/>
              <a:t>SGBD–PL/SQL– Chapitre 2: Types de données et variables / 5.Types composites ou composés</a:t>
            </a:r>
          </a:p>
        </p:txBody>
      </p:sp>
    </p:spTree>
    <p:extLst>
      <p:ext uri="{BB962C8B-B14F-4D97-AF65-F5344CB8AC3E}">
        <p14:creationId xmlns:p14="http://schemas.microsoft.com/office/powerpoint/2010/main" val="2826261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ctr"/>
            <a:r>
              <a:rPr lang="fr-BE" sz="3600" dirty="0"/>
              <a:t>Chapitre 2. Types </a:t>
            </a:r>
            <a:r>
              <a:rPr lang="fr-BE" sz="3600"/>
              <a:t>de données, </a:t>
            </a:r>
            <a:r>
              <a:rPr lang="fr-BE" sz="3600" dirty="0"/>
              <a:t>variables</a:t>
            </a:r>
          </a:p>
        </p:txBody>
      </p:sp>
      <p:sp>
        <p:nvSpPr>
          <p:cNvPr id="3" name="Espace réservé du contenu 2"/>
          <p:cNvSpPr>
            <a:spLocks noGrp="1"/>
          </p:cNvSpPr>
          <p:nvPr>
            <p:ph idx="1"/>
          </p:nvPr>
        </p:nvSpPr>
        <p:spPr/>
        <p:txBody>
          <a:bodyPr anchor="ctr">
            <a:normAutofit fontScale="92500" lnSpcReduction="20000"/>
          </a:bodyPr>
          <a:lstStyle/>
          <a:p>
            <a:pPr marL="514350" indent="-514350">
              <a:buFont typeface="+mj-lt"/>
              <a:buAutoNum type="arabicPeriod"/>
            </a:pPr>
            <a:r>
              <a:rPr lang="fr-BE" dirty="0"/>
              <a:t>Types de données scalaires</a:t>
            </a:r>
          </a:p>
          <a:p>
            <a:pPr marL="514350" indent="-514350">
              <a:buFont typeface="+mj-lt"/>
              <a:buAutoNum type="arabicPeriod"/>
            </a:pPr>
            <a:r>
              <a:rPr lang="fr-BE" dirty="0"/>
              <a:t>Types de données LOBS</a:t>
            </a:r>
          </a:p>
          <a:p>
            <a:pPr marL="514350" indent="-514350">
              <a:buFont typeface="+mj-lt"/>
              <a:buAutoNum type="arabicPeriod"/>
            </a:pPr>
            <a:r>
              <a:rPr lang="fr-BE" dirty="0"/>
              <a:t>Structure d'un bloc</a:t>
            </a:r>
          </a:p>
          <a:p>
            <a:pPr marL="514350" indent="-514350">
              <a:buFont typeface="+mj-lt"/>
              <a:buAutoNum type="arabicPeriod"/>
            </a:pPr>
            <a:r>
              <a:rPr lang="fr-BE" dirty="0"/>
              <a:t>Déclaration de variables</a:t>
            </a:r>
          </a:p>
          <a:p>
            <a:pPr marL="514350" indent="-514350">
              <a:buFont typeface="+mj-lt"/>
              <a:buAutoNum type="arabicPeriod"/>
            </a:pPr>
            <a:r>
              <a:rPr lang="fr-BE" dirty="0"/>
              <a:t>Types de données composite ou composés</a:t>
            </a:r>
          </a:p>
          <a:p>
            <a:pPr marL="514350" indent="-514350">
              <a:buFont typeface="+mj-lt"/>
              <a:buAutoNum type="arabicPeriod"/>
            </a:pPr>
            <a:r>
              <a:rPr lang="fr-BE" dirty="0"/>
              <a:t>Définition de sous-types</a:t>
            </a:r>
          </a:p>
          <a:p>
            <a:pPr marL="514350" indent="-514350">
              <a:buFont typeface="+mj-lt"/>
              <a:buAutoNum type="arabicPeriod"/>
            </a:pPr>
            <a:r>
              <a:rPr lang="fr-BE" dirty="0"/>
              <a:t>Conversions de type</a:t>
            </a:r>
          </a:p>
          <a:p>
            <a:pPr marL="514350" indent="-514350">
              <a:buFont typeface="+mj-lt"/>
              <a:buAutoNum type="arabicPeriod"/>
            </a:pPr>
            <a:r>
              <a:rPr lang="fr-BE" dirty="0"/>
              <a:t>Types REF</a:t>
            </a:r>
          </a:p>
          <a:p>
            <a:pPr marL="514350" indent="-514350">
              <a:buFont typeface="+mj-lt"/>
              <a:buAutoNum type="arabicPeriod"/>
            </a:pPr>
            <a:r>
              <a:rPr lang="fr-BE" dirty="0"/>
              <a:t>Visibilité des variables</a:t>
            </a:r>
          </a:p>
          <a:p>
            <a:pPr marL="514350" indent="-514350">
              <a:buFont typeface="+mj-lt"/>
              <a:buAutoNum type="arabicPeriod"/>
            </a:pPr>
            <a:r>
              <a:rPr lang="fr-BE" dirty="0"/>
              <a:t>Opérateurs et expressions</a:t>
            </a:r>
          </a:p>
          <a:p>
            <a:pPr marL="514350" indent="-514350">
              <a:buFont typeface="+mj-lt"/>
              <a:buAutoNum type="arabicPeriod"/>
            </a:pPr>
            <a:r>
              <a:rPr lang="fr-BE" dirty="0"/>
              <a:t>La logique trivalente et la valeur NULL</a:t>
            </a:r>
          </a:p>
          <a:p>
            <a:pPr marL="514350" indent="-514350">
              <a:buFont typeface="+mj-lt"/>
              <a:buAutoNum type="arabicPeriod"/>
            </a:pPr>
            <a:r>
              <a:rPr lang="fr-BE" dirty="0"/>
              <a:t>Les séquences et les pseudo-colonnes du PL/SQL</a:t>
            </a:r>
          </a:p>
        </p:txBody>
      </p:sp>
      <p:sp>
        <p:nvSpPr>
          <p:cNvPr id="5" name="Espace réservé du pied de page 4"/>
          <p:cNvSpPr>
            <a:spLocks noGrp="1"/>
          </p:cNvSpPr>
          <p:nvPr>
            <p:ph type="ftr" sz="quarter" idx="11"/>
          </p:nvPr>
        </p:nvSpPr>
        <p:spPr/>
        <p:txBody>
          <a:bodyPr/>
          <a:lstStyle/>
          <a:p>
            <a:r>
              <a:rPr lang="fr-BE" dirty="0"/>
              <a:t>SGBD – PL/SQL – Chapitre 2 : Types de données et variables</a:t>
            </a:r>
          </a:p>
        </p:txBody>
      </p:sp>
    </p:spTree>
    <p:extLst>
      <p:ext uri="{BB962C8B-B14F-4D97-AF65-F5344CB8AC3E}">
        <p14:creationId xmlns:p14="http://schemas.microsoft.com/office/powerpoint/2010/main" val="255374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withEffect">
                                  <p:stCondLst>
                                    <p:cond delay="0"/>
                                  </p:stCondLst>
                                  <p:childTnLst>
                                    <p:animClr clrSpc="rgb" dir="cw">
                                      <p:cBhvr override="childStyle">
                                        <p:cTn id="6" dur="500" fill="hold"/>
                                        <p:tgtEl>
                                          <p:spTgt spid="3">
                                            <p:txEl>
                                              <p:pRg st="0" end="0"/>
                                            </p:txEl>
                                          </p:spTgt>
                                        </p:tgtEl>
                                        <p:attrNameLst>
                                          <p:attrName>style.color</p:attrName>
                                        </p:attrNameLst>
                                      </p:cBhvr>
                                      <p:to>
                                        <a:srgbClr val="74A50F"/>
                                      </p:to>
                                    </p:animClr>
                                    <p:animClr clrSpc="rgb" dir="cw">
                                      <p:cBhvr>
                                        <p:cTn id="7" dur="500" fill="hold"/>
                                        <p:tgtEl>
                                          <p:spTgt spid="3">
                                            <p:txEl>
                                              <p:pRg st="0" end="0"/>
                                            </p:txEl>
                                          </p:spTgt>
                                        </p:tgtEl>
                                        <p:attrNameLst>
                                          <p:attrName>fillcolor</p:attrName>
                                        </p:attrNameLst>
                                      </p:cBhvr>
                                      <p:to>
                                        <a:srgbClr val="74A50F"/>
                                      </p:to>
                                    </p:animClr>
                                    <p:set>
                                      <p:cBhvr>
                                        <p:cTn id="8" dur="500" fill="hold"/>
                                        <p:tgtEl>
                                          <p:spTgt spid="3">
                                            <p:txEl>
                                              <p:pRg st="0" end="0"/>
                                            </p:txEl>
                                          </p:spTgt>
                                        </p:tgtEl>
                                        <p:attrNameLst>
                                          <p:attrName>fill.type</p:attrName>
                                        </p:attrNameLst>
                                      </p:cBhvr>
                                      <p:to>
                                        <p:strVal val="solid"/>
                                      </p:to>
                                    </p:set>
                                    <p:set>
                                      <p:cBhvr>
                                        <p:cTn id="9" dur="500" fill="hold"/>
                                        <p:tgtEl>
                                          <p:spTgt spid="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5. Types composites ou composés</a:t>
            </a:r>
          </a:p>
        </p:txBody>
      </p:sp>
      <p:sp>
        <p:nvSpPr>
          <p:cNvPr id="3" name="Espace réservé du contenu 2"/>
          <p:cNvSpPr>
            <a:spLocks noGrp="1"/>
          </p:cNvSpPr>
          <p:nvPr>
            <p:ph idx="1"/>
          </p:nvPr>
        </p:nvSpPr>
        <p:spPr>
          <a:xfrm>
            <a:off x="1045028" y="2051999"/>
            <a:ext cx="7232073" cy="4348801"/>
          </a:xfrm>
        </p:spPr>
        <p:txBody>
          <a:bodyPr anchor="t">
            <a:normAutofit/>
          </a:bodyPr>
          <a:lstStyle/>
          <a:p>
            <a:pPr marL="514350" indent="-514350">
              <a:buFont typeface="Wingdings" panose="05000000000000000000" pitchFamily="2" charset="2"/>
              <a:buChar char="Ø"/>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Utilisation de %TYPE</a:t>
            </a:r>
          </a:p>
          <a:p>
            <a:pPr marL="0" indent="0">
              <a:buNone/>
            </a:pPr>
            <a:endParaRPr lang="fr-BE" sz="2200" dirty="0"/>
          </a:p>
          <a:p>
            <a:pPr marL="0" indent="0">
              <a:buNone/>
            </a:pPr>
            <a:r>
              <a:rPr lang="fr-BE" sz="2200" dirty="0"/>
              <a:t>Les variables déclarées à l'aide de l'attribut %TYPE héritent du type de données de la colonne mais n'héritent pas forcément: </a:t>
            </a:r>
          </a:p>
          <a:p>
            <a:pPr indent="-342900">
              <a:buFont typeface="Wingdings" panose="05000000000000000000" pitchFamily="2" charset="2"/>
              <a:buChar char="§"/>
            </a:pPr>
            <a:r>
              <a:rPr lang="fr-BE" sz="2200" dirty="0"/>
              <a:t>Ni de la contrainte NOT NULL</a:t>
            </a:r>
          </a:p>
          <a:p>
            <a:pPr indent="-342900">
              <a:buFont typeface="Wingdings" panose="05000000000000000000" pitchFamily="2" charset="2"/>
              <a:buChar char="§"/>
            </a:pPr>
            <a:r>
              <a:rPr lang="fr-BE" sz="2200" dirty="0"/>
              <a:t>Ni de la clause DEFAULT</a:t>
            </a:r>
          </a:p>
          <a:p>
            <a:pPr indent="-342900">
              <a:buFont typeface="Wingdings" panose="05000000000000000000" pitchFamily="2" charset="2"/>
              <a:buChar char="§"/>
            </a:pPr>
            <a:endParaRPr lang="fr-BE" sz="2200" dirty="0"/>
          </a:p>
          <a:p>
            <a:pPr marL="0" indent="0">
              <a:buNone/>
            </a:pPr>
            <a:r>
              <a:rPr lang="fr-BE" sz="2200" dirty="0"/>
              <a:t>Il faut distinguer le cas où la variable dérive d'une variable déclarée précédemment ou d'une colonne de table !!!</a:t>
            </a:r>
          </a:p>
          <a:p>
            <a:pPr marL="0" indent="0">
              <a:buNone/>
            </a:pPr>
            <a:endParaRPr lang="fr-BE" dirty="0">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SGBD–PL/SQL– Chapitre 2: Types de données et variables / 5.Types composites ou composés</a:t>
            </a:r>
          </a:p>
        </p:txBody>
      </p:sp>
    </p:spTree>
    <p:extLst>
      <p:ext uri="{BB962C8B-B14F-4D97-AF65-F5344CB8AC3E}">
        <p14:creationId xmlns:p14="http://schemas.microsoft.com/office/powerpoint/2010/main" val="35910156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5. Types composites ou composés</a:t>
            </a:r>
          </a:p>
        </p:txBody>
      </p:sp>
      <p:sp>
        <p:nvSpPr>
          <p:cNvPr id="3" name="Espace réservé du contenu 2"/>
          <p:cNvSpPr>
            <a:spLocks noGrp="1"/>
          </p:cNvSpPr>
          <p:nvPr>
            <p:ph idx="1"/>
          </p:nvPr>
        </p:nvSpPr>
        <p:spPr>
          <a:xfrm>
            <a:off x="1045028" y="2051999"/>
            <a:ext cx="7232073" cy="4348801"/>
          </a:xfrm>
        </p:spPr>
        <p:txBody>
          <a:bodyPr anchor="t">
            <a:normAutofit/>
          </a:bodyPr>
          <a:lstStyle/>
          <a:p>
            <a:pPr marL="514350" indent="-514350">
              <a:buFont typeface="Wingdings" panose="05000000000000000000" pitchFamily="2" charset="2"/>
              <a:buChar char="Ø"/>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Utilisation de %TYPE</a:t>
            </a:r>
          </a:p>
          <a:p>
            <a:pPr marL="0" indent="0">
              <a:buNone/>
            </a:pPr>
            <a:endParaRPr lang="fr-BE" sz="2200" dirty="0"/>
          </a:p>
          <a:p>
            <a:pPr marL="0" indent="0">
              <a:buNone/>
            </a:pPr>
            <a:r>
              <a:rPr lang="fr-BE" sz="2000" b="1" dirty="0">
                <a:latin typeface="Courier New" panose="02070309020205020404" pitchFamily="49" charset="0"/>
                <a:cs typeface="Courier New" panose="02070309020205020404" pitchFamily="49" charset="0"/>
              </a:rPr>
              <a:t>DECLARE</a:t>
            </a:r>
          </a:p>
          <a:p>
            <a:pPr marL="0" indent="0">
              <a:buNone/>
            </a:pPr>
            <a:r>
              <a:rPr lang="fr-BE" sz="2000" b="1" dirty="0">
                <a:latin typeface="Courier New" panose="02070309020205020404" pitchFamily="49" charset="0"/>
                <a:cs typeface="Courier New" panose="02070309020205020404" pitchFamily="49" charset="0"/>
              </a:rPr>
              <a:t>  </a:t>
            </a:r>
            <a:r>
              <a:rPr lang="fr-BE" sz="2000" b="1" dirty="0" err="1">
                <a:latin typeface="Courier New" panose="02070309020205020404" pitchFamily="49" charset="0"/>
                <a:cs typeface="Courier New" panose="02070309020205020404" pitchFamily="49" charset="0"/>
              </a:rPr>
              <a:t>VariableDeBase</a:t>
            </a:r>
            <a:r>
              <a:rPr lang="fr-BE" sz="2000" b="1" dirty="0">
                <a:latin typeface="Courier New" panose="02070309020205020404" pitchFamily="49" charset="0"/>
                <a:cs typeface="Courier New" panose="02070309020205020404" pitchFamily="49" charset="0"/>
              </a:rPr>
              <a:t>  NUMBER NOT NULL := 0;</a:t>
            </a:r>
          </a:p>
          <a:p>
            <a:pPr marL="0" indent="0">
              <a:buNone/>
            </a:pPr>
            <a:r>
              <a:rPr lang="fr-BE" sz="2000" b="1" dirty="0">
                <a:latin typeface="Courier New" panose="02070309020205020404" pitchFamily="49" charset="0"/>
                <a:cs typeface="Courier New" panose="02070309020205020404" pitchFamily="49" charset="0"/>
              </a:rPr>
              <a:t>  </a:t>
            </a:r>
            <a:r>
              <a:rPr lang="fr-BE" sz="2000" b="1" dirty="0" err="1">
                <a:latin typeface="Courier New" panose="02070309020205020404" pitchFamily="49" charset="0"/>
                <a:cs typeface="Courier New" panose="02070309020205020404" pitchFamily="49" charset="0"/>
              </a:rPr>
              <a:t>ma_variable</a:t>
            </a:r>
            <a:r>
              <a:rPr lang="fr-BE" sz="2000" b="1" dirty="0">
                <a:latin typeface="Courier New" panose="02070309020205020404" pitchFamily="49" charset="0"/>
                <a:cs typeface="Courier New" panose="02070309020205020404" pitchFamily="49" charset="0"/>
              </a:rPr>
              <a:t>	</a:t>
            </a:r>
            <a:r>
              <a:rPr lang="fr-BE" sz="2000" b="1" dirty="0" err="1">
                <a:latin typeface="Courier New" panose="02070309020205020404" pitchFamily="49" charset="0"/>
                <a:cs typeface="Courier New" panose="02070309020205020404" pitchFamily="49" charset="0"/>
              </a:rPr>
              <a:t>VariableDeBase%TYPE</a:t>
            </a:r>
            <a:r>
              <a:rPr lang="fr-BE" sz="2000" b="1" dirty="0">
                <a:latin typeface="Courier New" panose="02070309020205020404" pitchFamily="49" charset="0"/>
                <a:cs typeface="Courier New" panose="02070309020205020404" pitchFamily="49" charset="0"/>
              </a:rPr>
              <a:t>;</a:t>
            </a:r>
          </a:p>
          <a:p>
            <a:pPr marL="0" indent="0">
              <a:buNone/>
            </a:pPr>
            <a:r>
              <a:rPr lang="fr-BE" sz="2000" b="1" dirty="0">
                <a:latin typeface="Courier New" panose="02070309020205020404" pitchFamily="49" charset="0"/>
                <a:cs typeface="Courier New" panose="02070309020205020404" pitchFamily="49" charset="0"/>
              </a:rPr>
              <a:t>BEGIN</a:t>
            </a:r>
          </a:p>
          <a:p>
            <a:pPr marL="0" indent="0">
              <a:buNone/>
            </a:pPr>
            <a:r>
              <a:rPr lang="fr-BE" sz="2000" b="1" dirty="0">
                <a:latin typeface="Courier New" panose="02070309020205020404" pitchFamily="49" charset="0"/>
                <a:cs typeface="Courier New" panose="02070309020205020404" pitchFamily="49" charset="0"/>
              </a:rPr>
              <a:t>  NULL;</a:t>
            </a:r>
          </a:p>
          <a:p>
            <a:pPr marL="0" indent="0">
              <a:buNone/>
            </a:pPr>
            <a:r>
              <a:rPr lang="fr-BE" sz="2000" b="1" dirty="0">
                <a:latin typeface="Courier New" panose="02070309020205020404" pitchFamily="49" charset="0"/>
                <a:cs typeface="Courier New" panose="02070309020205020404" pitchFamily="49" charset="0"/>
              </a:rPr>
              <a:t>END;</a:t>
            </a:r>
          </a:p>
          <a:p>
            <a:pPr marL="0" indent="0">
              <a:buNone/>
            </a:pPr>
            <a:endParaRPr lang="fr-BE" sz="2000" b="1" dirty="0">
              <a:latin typeface="Courier New" panose="02070309020205020404" pitchFamily="49" charset="0"/>
              <a:cs typeface="Courier New" panose="02070309020205020404" pitchFamily="49" charset="0"/>
            </a:endParaRPr>
          </a:p>
          <a:p>
            <a:pPr marL="0" indent="0">
              <a:buNone/>
            </a:pPr>
            <a:r>
              <a:rPr lang="fr-BE" sz="2200" dirty="0" err="1">
                <a:solidFill>
                  <a:srgbClr val="92D050"/>
                </a:solidFill>
                <a:cs typeface="Courier New" panose="02070309020205020404" pitchFamily="49" charset="0"/>
              </a:rPr>
              <a:t>ma_variable</a:t>
            </a:r>
            <a:r>
              <a:rPr lang="fr-BE" sz="2200" dirty="0">
                <a:solidFill>
                  <a:srgbClr val="92D050"/>
                </a:solidFill>
                <a:cs typeface="Courier New" panose="02070309020205020404" pitchFamily="49" charset="0"/>
              </a:rPr>
              <a:t> hérite de la contrainte NOT NULL</a:t>
            </a:r>
          </a:p>
        </p:txBody>
      </p:sp>
      <p:sp>
        <p:nvSpPr>
          <p:cNvPr id="5" name="Espace réservé du pied de page 4"/>
          <p:cNvSpPr>
            <a:spLocks noGrp="1"/>
          </p:cNvSpPr>
          <p:nvPr>
            <p:ph type="ftr" sz="quarter" idx="11"/>
          </p:nvPr>
        </p:nvSpPr>
        <p:spPr/>
        <p:txBody>
          <a:bodyPr/>
          <a:lstStyle/>
          <a:p>
            <a:r>
              <a:rPr lang="fr-BE" dirty="0"/>
              <a:t>SGBD–PL/SQL– Chapitre 2: Types de données et variables / 5.Types composites ou composés</a:t>
            </a:r>
          </a:p>
        </p:txBody>
      </p:sp>
    </p:spTree>
    <p:extLst>
      <p:ext uri="{BB962C8B-B14F-4D97-AF65-F5344CB8AC3E}">
        <p14:creationId xmlns:p14="http://schemas.microsoft.com/office/powerpoint/2010/main" val="381832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5. Types composites ou composés</a:t>
            </a:r>
          </a:p>
        </p:txBody>
      </p:sp>
      <p:sp>
        <p:nvSpPr>
          <p:cNvPr id="3" name="Espace réservé du contenu 2"/>
          <p:cNvSpPr>
            <a:spLocks noGrp="1"/>
          </p:cNvSpPr>
          <p:nvPr>
            <p:ph idx="1"/>
          </p:nvPr>
        </p:nvSpPr>
        <p:spPr>
          <a:xfrm>
            <a:off x="1045028" y="2051999"/>
            <a:ext cx="7232073" cy="4348801"/>
          </a:xfrm>
        </p:spPr>
        <p:txBody>
          <a:bodyPr anchor="t">
            <a:normAutofit fontScale="92500" lnSpcReduction="10000"/>
          </a:bodyPr>
          <a:lstStyle/>
          <a:p>
            <a:pPr marL="514350" indent="-514350">
              <a:buFont typeface="Wingdings" panose="05000000000000000000" pitchFamily="2" charset="2"/>
              <a:buChar char="Ø"/>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Utilisation de %TYPE</a:t>
            </a:r>
          </a:p>
          <a:p>
            <a:pPr marL="0" indent="0">
              <a:buNone/>
            </a:pPr>
            <a:endParaRPr lang="fr-BE" sz="2200" dirty="0"/>
          </a:p>
          <a:p>
            <a:pPr marL="0" indent="0">
              <a:buNone/>
            </a:pPr>
            <a:r>
              <a:rPr lang="fr-BE" sz="2000" b="1" dirty="0">
                <a:latin typeface="Courier New" panose="02070309020205020404" pitchFamily="49" charset="0"/>
                <a:cs typeface="Courier New" panose="02070309020205020404" pitchFamily="49" charset="0"/>
              </a:rPr>
              <a:t>DECLARE</a:t>
            </a:r>
          </a:p>
          <a:p>
            <a:pPr marL="0" indent="0">
              <a:buNone/>
            </a:pPr>
            <a:r>
              <a:rPr lang="fr-BE" sz="2000" b="1" dirty="0">
                <a:latin typeface="Courier New" panose="02070309020205020404" pitchFamily="49" charset="0"/>
                <a:cs typeface="Courier New" panose="02070309020205020404" pitchFamily="49" charset="0"/>
              </a:rPr>
              <a:t>  </a:t>
            </a:r>
            <a:r>
              <a:rPr lang="fr-BE" sz="2000" b="1" dirty="0" err="1">
                <a:latin typeface="Courier New" panose="02070309020205020404" pitchFamily="49" charset="0"/>
                <a:cs typeface="Courier New" panose="02070309020205020404" pitchFamily="49" charset="0"/>
              </a:rPr>
              <a:t>VariableDeBase</a:t>
            </a:r>
            <a:r>
              <a:rPr lang="fr-BE" sz="2000" b="1" dirty="0">
                <a:latin typeface="Courier New" panose="02070309020205020404" pitchFamily="49" charset="0"/>
                <a:cs typeface="Courier New" panose="02070309020205020404" pitchFamily="49" charset="0"/>
              </a:rPr>
              <a:t>  NUMBER DEFAULT 20;</a:t>
            </a:r>
          </a:p>
          <a:p>
            <a:pPr marL="0" indent="0">
              <a:buNone/>
            </a:pPr>
            <a:r>
              <a:rPr lang="fr-BE" sz="2000" b="1" dirty="0">
                <a:latin typeface="Courier New" panose="02070309020205020404" pitchFamily="49" charset="0"/>
                <a:cs typeface="Courier New" panose="02070309020205020404" pitchFamily="49" charset="0"/>
              </a:rPr>
              <a:t>  </a:t>
            </a:r>
            <a:r>
              <a:rPr lang="fr-BE" sz="2000" b="1" dirty="0" err="1">
                <a:latin typeface="Courier New" panose="02070309020205020404" pitchFamily="49" charset="0"/>
                <a:cs typeface="Courier New" panose="02070309020205020404" pitchFamily="49" charset="0"/>
              </a:rPr>
              <a:t>ma_variable</a:t>
            </a:r>
            <a:r>
              <a:rPr lang="fr-BE" sz="2000" b="1" dirty="0">
                <a:latin typeface="Courier New" panose="02070309020205020404" pitchFamily="49" charset="0"/>
                <a:cs typeface="Courier New" panose="02070309020205020404" pitchFamily="49" charset="0"/>
              </a:rPr>
              <a:t>     </a:t>
            </a:r>
            <a:r>
              <a:rPr lang="fr-BE" sz="2000" b="1" dirty="0" err="1">
                <a:latin typeface="Courier New" panose="02070309020205020404" pitchFamily="49" charset="0"/>
                <a:cs typeface="Courier New" panose="02070309020205020404" pitchFamily="49" charset="0"/>
              </a:rPr>
              <a:t>VariableDeBase%TYPE</a:t>
            </a:r>
            <a:r>
              <a:rPr lang="fr-BE" sz="2000" b="1" dirty="0">
                <a:latin typeface="Courier New" panose="02070309020205020404" pitchFamily="49" charset="0"/>
                <a:cs typeface="Courier New" panose="02070309020205020404" pitchFamily="49" charset="0"/>
              </a:rPr>
              <a:t>;</a:t>
            </a:r>
          </a:p>
          <a:p>
            <a:pPr marL="0" indent="0">
              <a:buNone/>
            </a:pPr>
            <a:r>
              <a:rPr lang="fr-BE" sz="2000" b="1" dirty="0">
                <a:latin typeface="Courier New" panose="02070309020205020404" pitchFamily="49" charset="0"/>
                <a:cs typeface="Courier New" panose="02070309020205020404" pitchFamily="49" charset="0"/>
              </a:rPr>
              <a:t>BEGIN</a:t>
            </a:r>
          </a:p>
          <a:p>
            <a:pPr marL="0" indent="0">
              <a:buNone/>
            </a:pPr>
            <a:r>
              <a:rPr lang="fr-BE" sz="2000" b="1" dirty="0">
                <a:latin typeface="Courier New" panose="02070309020205020404" pitchFamily="49" charset="0"/>
                <a:cs typeface="Courier New" panose="02070309020205020404" pitchFamily="49" charset="0"/>
              </a:rPr>
              <a:t>  DBMS_OUTPUT.PUT_LINE ('Variable de base ' ||</a:t>
            </a:r>
          </a:p>
          <a:p>
            <a:pPr marL="0" indent="0">
              <a:buNone/>
            </a:pPr>
            <a:r>
              <a:rPr lang="fr-BE" sz="2000" b="1" dirty="0">
                <a:latin typeface="Courier New" panose="02070309020205020404" pitchFamily="49" charset="0"/>
                <a:cs typeface="Courier New" panose="02070309020205020404" pitchFamily="49" charset="0"/>
              </a:rPr>
              <a:t>    </a:t>
            </a:r>
            <a:r>
              <a:rPr lang="fr-BE" sz="2000" b="1" dirty="0" err="1">
                <a:latin typeface="Courier New" panose="02070309020205020404" pitchFamily="49" charset="0"/>
                <a:cs typeface="Courier New" panose="02070309020205020404" pitchFamily="49" charset="0"/>
              </a:rPr>
              <a:t>VariableDeBase</a:t>
            </a:r>
            <a:r>
              <a:rPr lang="fr-BE" sz="2000" b="1" dirty="0">
                <a:latin typeface="Courier New" panose="02070309020205020404" pitchFamily="49" charset="0"/>
                <a:cs typeface="Courier New" panose="02070309020205020404" pitchFamily="49" charset="0"/>
              </a:rPr>
              <a:t>);</a:t>
            </a:r>
          </a:p>
          <a:p>
            <a:pPr marL="0" indent="0">
              <a:buNone/>
            </a:pPr>
            <a:r>
              <a:rPr lang="fr-BE" sz="2000" b="1" dirty="0">
                <a:latin typeface="Courier New" panose="02070309020205020404" pitchFamily="49" charset="0"/>
                <a:cs typeface="Courier New" panose="02070309020205020404" pitchFamily="49" charset="0"/>
              </a:rPr>
              <a:t>  DBMS_OUTPUT.PUT_LINE ('Variable dérivée ' ||</a:t>
            </a:r>
          </a:p>
          <a:p>
            <a:pPr marL="0" indent="0">
              <a:buNone/>
            </a:pPr>
            <a:r>
              <a:rPr lang="fr-BE" sz="2000" b="1" dirty="0">
                <a:latin typeface="Courier New" panose="02070309020205020404" pitchFamily="49" charset="0"/>
                <a:cs typeface="Courier New" panose="02070309020205020404" pitchFamily="49" charset="0"/>
              </a:rPr>
              <a:t>    </a:t>
            </a:r>
            <a:r>
              <a:rPr lang="fr-BE" sz="2000" b="1" dirty="0" err="1">
                <a:latin typeface="Courier New" panose="02070309020205020404" pitchFamily="49" charset="0"/>
                <a:cs typeface="Courier New" panose="02070309020205020404" pitchFamily="49" charset="0"/>
              </a:rPr>
              <a:t>ma_variable</a:t>
            </a:r>
            <a:r>
              <a:rPr lang="fr-BE" sz="2000" b="1" dirty="0">
                <a:latin typeface="Courier New" panose="02070309020205020404" pitchFamily="49" charset="0"/>
                <a:cs typeface="Courier New" panose="02070309020205020404" pitchFamily="49" charset="0"/>
              </a:rPr>
              <a:t>);</a:t>
            </a:r>
          </a:p>
          <a:p>
            <a:pPr marL="0" indent="0">
              <a:buNone/>
            </a:pPr>
            <a:r>
              <a:rPr lang="fr-BE" sz="2000" b="1" dirty="0">
                <a:latin typeface="Courier New" panose="02070309020205020404" pitchFamily="49" charset="0"/>
                <a:cs typeface="Courier New" panose="02070309020205020404" pitchFamily="49" charset="0"/>
              </a:rPr>
              <a:t>END;</a:t>
            </a:r>
          </a:p>
          <a:p>
            <a:pPr marL="0" indent="0">
              <a:buNone/>
            </a:pPr>
            <a:endParaRPr lang="fr-BE" sz="2000" b="1" dirty="0">
              <a:latin typeface="Courier New" panose="02070309020205020404" pitchFamily="49" charset="0"/>
              <a:cs typeface="Courier New" panose="02070309020205020404" pitchFamily="49" charset="0"/>
            </a:endParaRPr>
          </a:p>
          <a:p>
            <a:pPr marL="0" indent="0">
              <a:buNone/>
            </a:pPr>
            <a:r>
              <a:rPr lang="fr-BE" sz="2200" dirty="0" err="1">
                <a:solidFill>
                  <a:srgbClr val="92D050"/>
                </a:solidFill>
                <a:cs typeface="Courier New" panose="02070309020205020404" pitchFamily="49" charset="0"/>
              </a:rPr>
              <a:t>ma_variable</a:t>
            </a:r>
            <a:r>
              <a:rPr lang="fr-BE" sz="2200" dirty="0">
                <a:solidFill>
                  <a:srgbClr val="92D050"/>
                </a:solidFill>
                <a:cs typeface="Courier New" panose="02070309020205020404" pitchFamily="49" charset="0"/>
              </a:rPr>
              <a:t> n'hérite pas de la clause DEFAULT</a:t>
            </a:r>
          </a:p>
        </p:txBody>
      </p:sp>
      <p:sp>
        <p:nvSpPr>
          <p:cNvPr id="5" name="Espace réservé du pied de page 4"/>
          <p:cNvSpPr>
            <a:spLocks noGrp="1"/>
          </p:cNvSpPr>
          <p:nvPr>
            <p:ph type="ftr" sz="quarter" idx="11"/>
          </p:nvPr>
        </p:nvSpPr>
        <p:spPr/>
        <p:txBody>
          <a:bodyPr/>
          <a:lstStyle/>
          <a:p>
            <a:r>
              <a:rPr lang="fr-BE" dirty="0"/>
              <a:t>SGBD–PL/SQL– Chapitre 2: Types de données et variables / 5.Types composites ou composés</a:t>
            </a:r>
          </a:p>
        </p:txBody>
      </p:sp>
    </p:spTree>
    <p:extLst>
      <p:ext uri="{BB962C8B-B14F-4D97-AF65-F5344CB8AC3E}">
        <p14:creationId xmlns:p14="http://schemas.microsoft.com/office/powerpoint/2010/main" val="232069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anim calcmode="lin" valueType="num">
                                      <p:cBhvr additive="base">
                                        <p:cTn id="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5. Types composites ou composés</a:t>
            </a:r>
          </a:p>
        </p:txBody>
      </p:sp>
      <p:sp>
        <p:nvSpPr>
          <p:cNvPr id="3" name="Espace réservé du contenu 2"/>
          <p:cNvSpPr>
            <a:spLocks noGrp="1"/>
          </p:cNvSpPr>
          <p:nvPr>
            <p:ph idx="1"/>
          </p:nvPr>
        </p:nvSpPr>
        <p:spPr>
          <a:xfrm>
            <a:off x="795648" y="2051999"/>
            <a:ext cx="7908966" cy="4348801"/>
          </a:xfrm>
        </p:spPr>
        <p:txBody>
          <a:bodyPr anchor="t">
            <a:normAutofit fontScale="92500"/>
          </a:bodyPr>
          <a:lstStyle/>
          <a:p>
            <a:pPr marL="514350" indent="-514350">
              <a:buFont typeface="Wingdings" panose="05000000000000000000" pitchFamily="2" charset="2"/>
              <a:buChar char="Ø"/>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Utilisation de %ROWTYPE</a:t>
            </a:r>
          </a:p>
          <a:p>
            <a:pPr marL="0" indent="0">
              <a:buNone/>
            </a:pPr>
            <a:endParaRPr lang="fr-BE" sz="1100" b="1" dirty="0"/>
          </a:p>
          <a:p>
            <a:pPr marL="0" indent="0">
              <a:buNone/>
            </a:pPr>
            <a:r>
              <a:rPr lang="fr-BE" sz="2000" b="1" dirty="0">
                <a:latin typeface="Courier New" panose="02070309020205020404" pitchFamily="49" charset="0"/>
                <a:cs typeface="Courier New" panose="02070309020205020404" pitchFamily="49" charset="0"/>
              </a:rPr>
              <a:t>DECLARE</a:t>
            </a:r>
          </a:p>
          <a:p>
            <a:pPr marL="0" indent="0">
              <a:buNone/>
            </a:pPr>
            <a:r>
              <a:rPr lang="fr-BE" sz="2000" b="1" dirty="0">
                <a:latin typeface="Courier New" panose="02070309020205020404" pitchFamily="49" charset="0"/>
                <a:cs typeface="Courier New" panose="02070309020205020404" pitchFamily="49" charset="0"/>
              </a:rPr>
              <a:t>  </a:t>
            </a:r>
            <a:r>
              <a:rPr lang="fr-BE" sz="2000" b="1" dirty="0" err="1">
                <a:latin typeface="Courier New" panose="02070309020205020404" pitchFamily="49" charset="0"/>
                <a:cs typeface="Courier New" panose="02070309020205020404" pitchFamily="49" charset="0"/>
              </a:rPr>
              <a:t>UnEmploye</a:t>
            </a:r>
            <a:r>
              <a:rPr lang="fr-BE" sz="2000" b="1" dirty="0">
                <a:latin typeface="Courier New" panose="02070309020205020404" pitchFamily="49" charset="0"/>
                <a:cs typeface="Courier New" panose="02070309020205020404" pitchFamily="49" charset="0"/>
              </a:rPr>
              <a:t> </a:t>
            </a:r>
            <a:r>
              <a:rPr lang="fr-BE" sz="2000" b="1" dirty="0" err="1">
                <a:latin typeface="Courier New" panose="02070309020205020404" pitchFamily="49" charset="0"/>
                <a:cs typeface="Courier New" panose="02070309020205020404" pitchFamily="49" charset="0"/>
              </a:rPr>
              <a:t>Emp%ROWTYPE</a:t>
            </a:r>
            <a:r>
              <a:rPr lang="fr-BE" sz="2000" b="1" dirty="0">
                <a:latin typeface="Courier New" panose="02070309020205020404" pitchFamily="49" charset="0"/>
                <a:cs typeface="Courier New" panose="02070309020205020404" pitchFamily="49" charset="0"/>
              </a:rPr>
              <a:t>;</a:t>
            </a:r>
          </a:p>
          <a:p>
            <a:pPr marL="0" indent="0">
              <a:buNone/>
            </a:pPr>
            <a:r>
              <a:rPr lang="fr-BE" sz="2000" b="1" dirty="0">
                <a:latin typeface="Courier New" panose="02070309020205020404" pitchFamily="49" charset="0"/>
                <a:cs typeface="Courier New" panose="02070309020205020404" pitchFamily="49" charset="0"/>
              </a:rPr>
              <a:t>BEGIN</a:t>
            </a:r>
          </a:p>
          <a:p>
            <a:pPr marL="0" indent="0">
              <a:buNone/>
            </a:pPr>
            <a:r>
              <a:rPr lang="fr-BE" sz="2000" b="1" dirty="0">
                <a:latin typeface="Courier New" panose="02070309020205020404" pitchFamily="49" charset="0"/>
                <a:cs typeface="Courier New" panose="02070309020205020404" pitchFamily="49" charset="0"/>
              </a:rPr>
              <a:t>  SELECT * INTO </a:t>
            </a:r>
            <a:r>
              <a:rPr lang="fr-BE" sz="2000" b="1" dirty="0" err="1">
                <a:latin typeface="Courier New" panose="02070309020205020404" pitchFamily="49" charset="0"/>
                <a:cs typeface="Courier New" panose="02070309020205020404" pitchFamily="49" charset="0"/>
              </a:rPr>
              <a:t>UnEmploye</a:t>
            </a:r>
            <a:r>
              <a:rPr lang="fr-BE" sz="2000" b="1" dirty="0">
                <a:latin typeface="Courier New" panose="02070309020205020404" pitchFamily="49" charset="0"/>
                <a:cs typeface="Courier New" panose="02070309020205020404" pitchFamily="49" charset="0"/>
              </a:rPr>
              <a:t> FROM </a:t>
            </a:r>
            <a:r>
              <a:rPr lang="fr-BE" sz="2000" b="1" dirty="0" err="1">
                <a:latin typeface="Courier New" panose="02070309020205020404" pitchFamily="49" charset="0"/>
                <a:cs typeface="Courier New" panose="02070309020205020404" pitchFamily="49" charset="0"/>
              </a:rPr>
              <a:t>emp</a:t>
            </a:r>
            <a:r>
              <a:rPr lang="fr-BE" sz="2000" b="1" dirty="0">
                <a:latin typeface="Courier New" panose="02070309020205020404" pitchFamily="49" charset="0"/>
                <a:cs typeface="Courier New" panose="02070309020205020404" pitchFamily="49" charset="0"/>
              </a:rPr>
              <a:t> WHERE </a:t>
            </a:r>
            <a:r>
              <a:rPr lang="fr-BE" sz="2000" b="1" dirty="0" err="1">
                <a:latin typeface="Courier New" panose="02070309020205020404" pitchFamily="49" charset="0"/>
                <a:cs typeface="Courier New" panose="02070309020205020404" pitchFamily="49" charset="0"/>
              </a:rPr>
              <a:t>empno</a:t>
            </a:r>
            <a:r>
              <a:rPr lang="fr-BE" sz="2000" b="1" dirty="0">
                <a:latin typeface="Courier New" panose="02070309020205020404" pitchFamily="49" charset="0"/>
                <a:cs typeface="Courier New" panose="02070309020205020404" pitchFamily="49" charset="0"/>
              </a:rPr>
              <a:t>=7788;</a:t>
            </a:r>
          </a:p>
          <a:p>
            <a:pPr marL="0" indent="0">
              <a:buNone/>
            </a:pPr>
            <a:r>
              <a:rPr lang="fr-BE" sz="2000" b="1" dirty="0">
                <a:latin typeface="Courier New" panose="02070309020205020404" pitchFamily="49" charset="0"/>
                <a:cs typeface="Courier New" panose="02070309020205020404" pitchFamily="49" charset="0"/>
              </a:rPr>
              <a:t>  DBMS_OUTPUT.PUT_LINE ('Le client 7788 : ' || </a:t>
            </a:r>
          </a:p>
          <a:p>
            <a:pPr marL="0" indent="0">
              <a:buNone/>
            </a:pPr>
            <a:r>
              <a:rPr lang="fr-BE" sz="2000" b="1" dirty="0">
                <a:latin typeface="Courier New" panose="02070309020205020404" pitchFamily="49" charset="0"/>
                <a:cs typeface="Courier New" panose="02070309020205020404" pitchFamily="49" charset="0"/>
              </a:rPr>
              <a:t>          </a:t>
            </a:r>
            <a:r>
              <a:rPr lang="fr-BE" sz="2000" b="1" dirty="0" err="1">
                <a:latin typeface="Courier New" panose="02070309020205020404" pitchFamily="49" charset="0"/>
                <a:cs typeface="Courier New" panose="02070309020205020404" pitchFamily="49" charset="0"/>
              </a:rPr>
              <a:t>UnEmploye.Ename</a:t>
            </a:r>
            <a:r>
              <a:rPr lang="fr-BE" sz="2000" b="1" dirty="0">
                <a:latin typeface="Courier New" panose="02070309020205020404" pitchFamily="49" charset="0"/>
                <a:cs typeface="Courier New" panose="02070309020205020404" pitchFamily="49" charset="0"/>
              </a:rPr>
              <a:t> || ' ' || </a:t>
            </a:r>
            <a:r>
              <a:rPr lang="fr-BE" sz="2000" b="1" dirty="0" err="1">
                <a:latin typeface="Courier New" panose="02070309020205020404" pitchFamily="49" charset="0"/>
                <a:cs typeface="Courier New" panose="02070309020205020404" pitchFamily="49" charset="0"/>
              </a:rPr>
              <a:t>UnEmploye.Job</a:t>
            </a:r>
            <a:r>
              <a:rPr lang="fr-BE" sz="2000" b="1" dirty="0">
                <a:latin typeface="Courier New" panose="02070309020205020404" pitchFamily="49" charset="0"/>
                <a:cs typeface="Courier New" panose="02070309020205020404" pitchFamily="49" charset="0"/>
              </a:rPr>
              <a:t>);</a:t>
            </a:r>
          </a:p>
          <a:p>
            <a:pPr marL="0" indent="0">
              <a:buNone/>
            </a:pPr>
            <a:r>
              <a:rPr lang="fr-BE" sz="2000" b="1" dirty="0">
                <a:latin typeface="Courier New" panose="02070309020205020404" pitchFamily="49" charset="0"/>
                <a:cs typeface="Courier New" panose="02070309020205020404" pitchFamily="49" charset="0"/>
              </a:rPr>
              <a:t>END;</a:t>
            </a:r>
          </a:p>
          <a:p>
            <a:pPr marL="0" indent="0">
              <a:buNone/>
            </a:pPr>
            <a:endParaRPr lang="fr-BE" sz="1100" b="1" dirty="0">
              <a:latin typeface="Courier New" panose="02070309020205020404" pitchFamily="49" charset="0"/>
              <a:cs typeface="Courier New" panose="02070309020205020404" pitchFamily="49" charset="0"/>
            </a:endParaRPr>
          </a:p>
          <a:p>
            <a:pPr marL="0" indent="0">
              <a:buNone/>
            </a:pPr>
            <a:r>
              <a:rPr lang="fr-BE" dirty="0">
                <a:solidFill>
                  <a:srgbClr val="92D050"/>
                </a:solidFill>
                <a:cs typeface="Courier New" panose="02070309020205020404" pitchFamily="49" charset="0"/>
              </a:rPr>
              <a:t>Il n'est pas nécessaire de connaître le nom de toutes les colonnes d'une table ni le nombre et l'ordre de ces colonnes pour effectuer une sélection</a:t>
            </a:r>
          </a:p>
        </p:txBody>
      </p:sp>
      <p:sp>
        <p:nvSpPr>
          <p:cNvPr id="5" name="Espace réservé du pied de page 4"/>
          <p:cNvSpPr>
            <a:spLocks noGrp="1"/>
          </p:cNvSpPr>
          <p:nvPr>
            <p:ph type="ftr" sz="quarter" idx="11"/>
          </p:nvPr>
        </p:nvSpPr>
        <p:spPr/>
        <p:txBody>
          <a:bodyPr/>
          <a:lstStyle/>
          <a:p>
            <a:r>
              <a:rPr lang="fr-BE" dirty="0"/>
              <a:t>SGBD–PL/SQL– Chapitre 2: Types de données et variables / 5.Types composites ou composés</a:t>
            </a:r>
          </a:p>
        </p:txBody>
      </p:sp>
    </p:spTree>
    <p:extLst>
      <p:ext uri="{BB962C8B-B14F-4D97-AF65-F5344CB8AC3E}">
        <p14:creationId xmlns:p14="http://schemas.microsoft.com/office/powerpoint/2010/main" val="2866321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5. Types composites ou composés</a:t>
            </a:r>
          </a:p>
        </p:txBody>
      </p:sp>
      <p:sp>
        <p:nvSpPr>
          <p:cNvPr id="3" name="Espace réservé du contenu 2"/>
          <p:cNvSpPr>
            <a:spLocks noGrp="1"/>
          </p:cNvSpPr>
          <p:nvPr>
            <p:ph idx="1"/>
          </p:nvPr>
        </p:nvSpPr>
        <p:spPr>
          <a:xfrm>
            <a:off x="795648" y="2051999"/>
            <a:ext cx="7908966" cy="4348801"/>
          </a:xfrm>
        </p:spPr>
        <p:txBody>
          <a:bodyPr anchor="t">
            <a:normAutofit/>
          </a:bodyPr>
          <a:lstStyle/>
          <a:p>
            <a:pPr marL="514350" indent="-514350">
              <a:buFont typeface="Wingdings" panose="05000000000000000000" pitchFamily="2" charset="2"/>
              <a:buChar char="Ø"/>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Conflits de noms</a:t>
            </a:r>
          </a:p>
          <a:p>
            <a:pPr marL="0" indent="0">
              <a:buNone/>
            </a:pPr>
            <a:endParaRPr lang="fr-BE" sz="1100" b="1" dirty="0"/>
          </a:p>
          <a:p>
            <a:pPr marL="0" indent="0">
              <a:buNone/>
            </a:pPr>
            <a:r>
              <a:rPr lang="fr-BE" sz="2000" b="1" dirty="0">
                <a:latin typeface="Courier New" panose="02070309020205020404" pitchFamily="49" charset="0"/>
                <a:cs typeface="Courier New" panose="02070309020205020404" pitchFamily="49" charset="0"/>
              </a:rPr>
              <a:t>DECLARE</a:t>
            </a:r>
          </a:p>
          <a:p>
            <a:pPr marL="0" indent="0">
              <a:buNone/>
            </a:pPr>
            <a:r>
              <a:rPr lang="fr-BE" sz="2000" b="1" dirty="0">
                <a:latin typeface="Courier New" panose="02070309020205020404" pitchFamily="49" charset="0"/>
                <a:cs typeface="Courier New" panose="02070309020205020404" pitchFamily="49" charset="0"/>
              </a:rPr>
              <a:t>  </a:t>
            </a:r>
            <a:r>
              <a:rPr lang="fr-BE" sz="2000" b="1" dirty="0" err="1">
                <a:latin typeface="Courier New" panose="02070309020205020404" pitchFamily="49" charset="0"/>
                <a:cs typeface="Courier New" panose="02070309020205020404" pitchFamily="49" charset="0"/>
              </a:rPr>
              <a:t>Ename</a:t>
            </a:r>
            <a:r>
              <a:rPr lang="fr-BE" sz="2000" b="1" dirty="0">
                <a:latin typeface="Courier New" panose="02070309020205020404" pitchFamily="49" charset="0"/>
                <a:cs typeface="Courier New" panose="02070309020205020404" pitchFamily="49" charset="0"/>
              </a:rPr>
              <a:t>	</a:t>
            </a:r>
            <a:r>
              <a:rPr lang="fr-BE" sz="2000" b="1" dirty="0" err="1">
                <a:latin typeface="Courier New" panose="02070309020205020404" pitchFamily="49" charset="0"/>
                <a:cs typeface="Courier New" panose="02070309020205020404" pitchFamily="49" charset="0"/>
              </a:rPr>
              <a:t>Emp.Ename%TYPE</a:t>
            </a:r>
            <a:r>
              <a:rPr lang="fr-BE" sz="2000" b="1" dirty="0">
                <a:latin typeface="Courier New" panose="02070309020205020404" pitchFamily="49" charset="0"/>
                <a:cs typeface="Courier New" panose="02070309020205020404" pitchFamily="49" charset="0"/>
              </a:rPr>
              <a:t> := 'SCOTT';</a:t>
            </a:r>
          </a:p>
          <a:p>
            <a:pPr marL="0" indent="0">
              <a:buNone/>
            </a:pPr>
            <a:r>
              <a:rPr lang="fr-BE" sz="2000" b="1" dirty="0">
                <a:latin typeface="Courier New" panose="02070309020205020404" pitchFamily="49" charset="0"/>
                <a:cs typeface="Courier New" panose="02070309020205020404" pitchFamily="49" charset="0"/>
              </a:rPr>
              <a:t>BEGIN</a:t>
            </a:r>
          </a:p>
          <a:p>
            <a:pPr marL="0" indent="0">
              <a:buNone/>
            </a:pPr>
            <a:r>
              <a:rPr lang="fr-BE" sz="2000" b="1" dirty="0">
                <a:latin typeface="Courier New" panose="02070309020205020404" pitchFamily="49" charset="0"/>
                <a:cs typeface="Courier New" panose="02070309020205020404" pitchFamily="49" charset="0"/>
              </a:rPr>
              <a:t>  DELETE FROM </a:t>
            </a:r>
            <a:r>
              <a:rPr lang="fr-BE" sz="2000" b="1" dirty="0" err="1">
                <a:latin typeface="Courier New" panose="02070309020205020404" pitchFamily="49" charset="0"/>
                <a:cs typeface="Courier New" panose="02070309020205020404" pitchFamily="49" charset="0"/>
              </a:rPr>
              <a:t>Emp</a:t>
            </a:r>
            <a:r>
              <a:rPr lang="fr-BE" sz="2000" b="1" dirty="0">
                <a:latin typeface="Courier New" panose="02070309020205020404" pitchFamily="49" charset="0"/>
                <a:cs typeface="Courier New" panose="02070309020205020404" pitchFamily="49" charset="0"/>
              </a:rPr>
              <a:t> WHERE </a:t>
            </a:r>
            <a:r>
              <a:rPr lang="fr-BE" sz="2000" b="1" dirty="0" err="1">
                <a:latin typeface="Courier New" panose="02070309020205020404" pitchFamily="49" charset="0"/>
                <a:cs typeface="Courier New" panose="02070309020205020404" pitchFamily="49" charset="0"/>
              </a:rPr>
              <a:t>Ename</a:t>
            </a:r>
            <a:r>
              <a:rPr lang="fr-BE" sz="2000" b="1" dirty="0">
                <a:latin typeface="Courier New" panose="02070309020205020404" pitchFamily="49" charset="0"/>
                <a:cs typeface="Courier New" panose="02070309020205020404" pitchFamily="49" charset="0"/>
              </a:rPr>
              <a:t> = </a:t>
            </a:r>
            <a:r>
              <a:rPr lang="fr-BE" sz="2000" b="1" dirty="0" err="1">
                <a:latin typeface="Courier New" panose="02070309020205020404" pitchFamily="49" charset="0"/>
                <a:cs typeface="Courier New" panose="02070309020205020404" pitchFamily="49" charset="0"/>
              </a:rPr>
              <a:t>Ename</a:t>
            </a:r>
            <a:r>
              <a:rPr lang="fr-BE" sz="2000" b="1" dirty="0">
                <a:latin typeface="Courier New" panose="02070309020205020404" pitchFamily="49" charset="0"/>
                <a:cs typeface="Courier New" panose="02070309020205020404" pitchFamily="49" charset="0"/>
              </a:rPr>
              <a:t>;</a:t>
            </a:r>
          </a:p>
          <a:p>
            <a:pPr marL="0" indent="0">
              <a:buNone/>
            </a:pPr>
            <a:r>
              <a:rPr lang="fr-BE" sz="2000" b="1" dirty="0">
                <a:latin typeface="Courier New" panose="02070309020205020404" pitchFamily="49" charset="0"/>
                <a:cs typeface="Courier New" panose="02070309020205020404" pitchFamily="49" charset="0"/>
              </a:rPr>
              <a:t>  …</a:t>
            </a:r>
          </a:p>
          <a:p>
            <a:pPr marL="0" indent="0">
              <a:buNone/>
            </a:pPr>
            <a:r>
              <a:rPr lang="fr-BE" sz="2000" b="1" dirty="0">
                <a:latin typeface="Courier New" panose="02070309020205020404" pitchFamily="49" charset="0"/>
                <a:cs typeface="Courier New" panose="02070309020205020404" pitchFamily="49" charset="0"/>
              </a:rPr>
              <a:t>END;</a:t>
            </a:r>
          </a:p>
          <a:p>
            <a:pPr marL="0" indent="0">
              <a:buNone/>
            </a:pPr>
            <a:endParaRPr lang="fr-BE" sz="2000" b="1" dirty="0">
              <a:latin typeface="Courier New" panose="02070309020205020404" pitchFamily="49" charset="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SELECT * FROM </a:t>
            </a:r>
            <a:r>
              <a:rPr lang="fr-BE" sz="2000" b="1" dirty="0" err="1">
                <a:latin typeface="Courier New" panose="02070309020205020404" pitchFamily="49" charset="0"/>
                <a:cs typeface="Courier New" panose="02070309020205020404" pitchFamily="49" charset="0"/>
              </a:rPr>
              <a:t>emp</a:t>
            </a:r>
            <a:r>
              <a:rPr lang="fr-BE" sz="2000" b="1" dirty="0">
                <a:latin typeface="Courier New" panose="02070309020205020404" pitchFamily="49" charset="0"/>
                <a:cs typeface="Courier New" panose="02070309020205020404" pitchFamily="49" charset="0"/>
              </a:rPr>
              <a:t>;</a:t>
            </a:r>
          </a:p>
          <a:p>
            <a:pPr marL="0" indent="0">
              <a:buNone/>
            </a:pPr>
            <a:endParaRPr lang="fr-BE" sz="1100" b="1" dirty="0">
              <a:latin typeface="Courier New" panose="02070309020205020404" pitchFamily="49" charset="0"/>
              <a:cs typeface="Courier New" panose="02070309020205020404" pitchFamily="49" charset="0"/>
            </a:endParaRPr>
          </a:p>
          <a:p>
            <a:pPr marL="0" indent="0">
              <a:buNone/>
            </a:pPr>
            <a:r>
              <a:rPr lang="fr-BE" dirty="0">
                <a:solidFill>
                  <a:srgbClr val="92D050"/>
                </a:solidFill>
                <a:cs typeface="Courier New" panose="02070309020205020404" pitchFamily="49" charset="0"/>
              </a:rPr>
              <a:t>Aucune ligne sélectionnée : tout a été supprimé !</a:t>
            </a:r>
          </a:p>
        </p:txBody>
      </p:sp>
      <p:sp>
        <p:nvSpPr>
          <p:cNvPr id="5" name="Espace réservé du pied de page 4"/>
          <p:cNvSpPr>
            <a:spLocks noGrp="1"/>
          </p:cNvSpPr>
          <p:nvPr>
            <p:ph type="ftr" sz="quarter" idx="11"/>
          </p:nvPr>
        </p:nvSpPr>
        <p:spPr/>
        <p:txBody>
          <a:bodyPr/>
          <a:lstStyle/>
          <a:p>
            <a:r>
              <a:rPr lang="fr-BE" dirty="0"/>
              <a:t>SGBD–PL/SQL– Chapitre 2: Types de données et variables / 5.Types composites ou composés</a:t>
            </a:r>
          </a:p>
        </p:txBody>
      </p:sp>
    </p:spTree>
    <p:extLst>
      <p:ext uri="{BB962C8B-B14F-4D97-AF65-F5344CB8AC3E}">
        <p14:creationId xmlns:p14="http://schemas.microsoft.com/office/powerpoint/2010/main" val="157875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 calcmode="lin" valueType="num">
                                      <p:cBhvr additive="base">
                                        <p:cTn id="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5. Types composites ou composés</a:t>
            </a:r>
          </a:p>
        </p:txBody>
      </p:sp>
      <p:sp>
        <p:nvSpPr>
          <p:cNvPr id="3" name="Espace réservé du contenu 2"/>
          <p:cNvSpPr>
            <a:spLocks noGrp="1"/>
          </p:cNvSpPr>
          <p:nvPr>
            <p:ph idx="1"/>
          </p:nvPr>
        </p:nvSpPr>
        <p:spPr>
          <a:xfrm>
            <a:off x="795648" y="2051999"/>
            <a:ext cx="7908966" cy="4348801"/>
          </a:xfrm>
        </p:spPr>
        <p:txBody>
          <a:bodyPr anchor="t">
            <a:normAutofit/>
          </a:bodyPr>
          <a:lstStyle/>
          <a:p>
            <a:pPr marL="514350" indent="-514350">
              <a:buFont typeface="Wingdings" panose="05000000000000000000" pitchFamily="2" charset="2"/>
              <a:buChar char="Ø"/>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Conflits de noms : avec un label</a:t>
            </a:r>
          </a:p>
          <a:p>
            <a:pPr marL="0" indent="0">
              <a:buNone/>
            </a:pPr>
            <a:endParaRPr lang="fr-BE" sz="1100" b="1" dirty="0"/>
          </a:p>
          <a:p>
            <a:pPr marL="0" indent="0">
              <a:buNone/>
            </a:pPr>
            <a:r>
              <a:rPr lang="fr-BE" sz="2000" b="1" dirty="0">
                <a:latin typeface="Courier New" panose="02070309020205020404" pitchFamily="49" charset="0"/>
                <a:cs typeface="Courier New" panose="02070309020205020404" pitchFamily="49" charset="0"/>
              </a:rPr>
              <a:t>&lt;&lt;Main&gt;&gt;</a:t>
            </a:r>
          </a:p>
          <a:p>
            <a:pPr marL="0" indent="0">
              <a:buNone/>
            </a:pPr>
            <a:r>
              <a:rPr lang="fr-BE" sz="2000" b="1" dirty="0">
                <a:latin typeface="Courier New" panose="02070309020205020404" pitchFamily="49" charset="0"/>
                <a:cs typeface="Courier New" panose="02070309020205020404" pitchFamily="49" charset="0"/>
              </a:rPr>
              <a:t>DECLARE</a:t>
            </a:r>
          </a:p>
          <a:p>
            <a:pPr marL="0" indent="0">
              <a:buNone/>
            </a:pPr>
            <a:r>
              <a:rPr lang="fr-BE" sz="2000" b="1" dirty="0">
                <a:latin typeface="Courier New" panose="02070309020205020404" pitchFamily="49" charset="0"/>
                <a:cs typeface="Courier New" panose="02070309020205020404" pitchFamily="49" charset="0"/>
              </a:rPr>
              <a:t>  </a:t>
            </a:r>
            <a:r>
              <a:rPr lang="fr-BE" sz="2000" b="1" dirty="0" err="1">
                <a:latin typeface="Courier New" panose="02070309020205020404" pitchFamily="49" charset="0"/>
                <a:cs typeface="Courier New" panose="02070309020205020404" pitchFamily="49" charset="0"/>
              </a:rPr>
              <a:t>Ename</a:t>
            </a:r>
            <a:r>
              <a:rPr lang="fr-BE" sz="2000" b="1" dirty="0">
                <a:latin typeface="Courier New" panose="02070309020205020404" pitchFamily="49" charset="0"/>
                <a:cs typeface="Courier New" panose="02070309020205020404" pitchFamily="49" charset="0"/>
              </a:rPr>
              <a:t>	</a:t>
            </a:r>
            <a:r>
              <a:rPr lang="fr-BE" sz="2000" b="1" dirty="0" err="1">
                <a:latin typeface="Courier New" panose="02070309020205020404" pitchFamily="49" charset="0"/>
                <a:cs typeface="Courier New" panose="02070309020205020404" pitchFamily="49" charset="0"/>
              </a:rPr>
              <a:t>Emp.Ename%TYPE</a:t>
            </a:r>
            <a:r>
              <a:rPr lang="fr-BE" sz="2000" b="1" dirty="0">
                <a:latin typeface="Courier New" panose="02070309020205020404" pitchFamily="49" charset="0"/>
                <a:cs typeface="Courier New" panose="02070309020205020404" pitchFamily="49" charset="0"/>
              </a:rPr>
              <a:t> := 'SMITH';</a:t>
            </a:r>
          </a:p>
          <a:p>
            <a:pPr marL="0" indent="0">
              <a:buNone/>
            </a:pPr>
            <a:r>
              <a:rPr lang="fr-BE" sz="2000" b="1" dirty="0">
                <a:latin typeface="Courier New" panose="02070309020205020404" pitchFamily="49" charset="0"/>
                <a:cs typeface="Courier New" panose="02070309020205020404" pitchFamily="49" charset="0"/>
              </a:rPr>
              <a:t>BEGIN</a:t>
            </a:r>
          </a:p>
          <a:p>
            <a:pPr marL="0" indent="0">
              <a:buNone/>
            </a:pPr>
            <a:r>
              <a:rPr lang="fr-BE" sz="2000" b="1" dirty="0">
                <a:latin typeface="Courier New" panose="02070309020205020404" pitchFamily="49" charset="0"/>
                <a:cs typeface="Courier New" panose="02070309020205020404" pitchFamily="49" charset="0"/>
              </a:rPr>
              <a:t>  DELETE FROM </a:t>
            </a:r>
            <a:r>
              <a:rPr lang="fr-BE" sz="2000" b="1" dirty="0" err="1">
                <a:latin typeface="Courier New" panose="02070309020205020404" pitchFamily="49" charset="0"/>
                <a:cs typeface="Courier New" panose="02070309020205020404" pitchFamily="49" charset="0"/>
              </a:rPr>
              <a:t>Emp</a:t>
            </a:r>
            <a:r>
              <a:rPr lang="fr-BE" sz="2000" b="1" dirty="0">
                <a:latin typeface="Courier New" panose="02070309020205020404" pitchFamily="49" charset="0"/>
                <a:cs typeface="Courier New" panose="02070309020205020404" pitchFamily="49" charset="0"/>
              </a:rPr>
              <a:t> WHERE </a:t>
            </a:r>
            <a:r>
              <a:rPr lang="fr-BE" sz="2000" b="1" dirty="0" err="1">
                <a:latin typeface="Courier New" panose="02070309020205020404" pitchFamily="49" charset="0"/>
                <a:cs typeface="Courier New" panose="02070309020205020404" pitchFamily="49" charset="0"/>
              </a:rPr>
              <a:t>Main.Ename</a:t>
            </a:r>
            <a:r>
              <a:rPr lang="fr-BE" sz="2000" b="1" dirty="0">
                <a:latin typeface="Courier New" panose="02070309020205020404" pitchFamily="49" charset="0"/>
                <a:cs typeface="Courier New" panose="02070309020205020404" pitchFamily="49" charset="0"/>
              </a:rPr>
              <a:t> = </a:t>
            </a:r>
            <a:r>
              <a:rPr lang="fr-BE" sz="2000" b="1" dirty="0" err="1">
                <a:latin typeface="Courier New" panose="02070309020205020404" pitchFamily="49" charset="0"/>
                <a:cs typeface="Courier New" panose="02070309020205020404" pitchFamily="49" charset="0"/>
              </a:rPr>
              <a:t>Ename</a:t>
            </a:r>
            <a:r>
              <a:rPr lang="fr-BE" sz="2000" b="1" dirty="0">
                <a:latin typeface="Courier New" panose="02070309020205020404" pitchFamily="49" charset="0"/>
                <a:cs typeface="Courier New" panose="02070309020205020404" pitchFamily="49" charset="0"/>
              </a:rPr>
              <a:t>;</a:t>
            </a:r>
          </a:p>
          <a:p>
            <a:pPr marL="0" indent="0">
              <a:buNone/>
            </a:pPr>
            <a:r>
              <a:rPr lang="fr-BE" sz="2000" b="1" dirty="0">
                <a:latin typeface="Courier New" panose="02070309020205020404" pitchFamily="49" charset="0"/>
                <a:cs typeface="Courier New" panose="02070309020205020404" pitchFamily="49" charset="0"/>
              </a:rPr>
              <a:t>  …</a:t>
            </a:r>
          </a:p>
          <a:p>
            <a:pPr marL="0" indent="0">
              <a:buNone/>
            </a:pPr>
            <a:r>
              <a:rPr lang="fr-BE" sz="2000" b="1" dirty="0">
                <a:latin typeface="Courier New" panose="02070309020205020404" pitchFamily="49" charset="0"/>
                <a:cs typeface="Courier New" panose="02070309020205020404" pitchFamily="49" charset="0"/>
              </a:rPr>
              <a:t>END;</a:t>
            </a:r>
          </a:p>
          <a:p>
            <a:pPr marL="0" indent="0">
              <a:buNone/>
            </a:pPr>
            <a:endParaRPr lang="fr-BE" sz="2000" b="1" dirty="0">
              <a:latin typeface="Courier New" panose="02070309020205020404" pitchFamily="49" charset="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SELECT * FROM </a:t>
            </a:r>
            <a:r>
              <a:rPr lang="fr-BE" sz="2000" b="1" dirty="0" err="1">
                <a:latin typeface="Courier New" panose="02070309020205020404" pitchFamily="49" charset="0"/>
                <a:cs typeface="Courier New" panose="02070309020205020404" pitchFamily="49" charset="0"/>
              </a:rPr>
              <a:t>emp</a:t>
            </a:r>
            <a:r>
              <a:rPr lang="fr-BE" sz="2000" b="1" dirty="0">
                <a:latin typeface="Courier New" panose="02070309020205020404" pitchFamily="49" charset="0"/>
                <a:cs typeface="Courier New" panose="02070309020205020404" pitchFamily="49" charset="0"/>
              </a:rPr>
              <a:t>;</a:t>
            </a:r>
          </a:p>
          <a:p>
            <a:pPr marL="0" indent="0">
              <a:buNone/>
            </a:pPr>
            <a:endParaRPr lang="fr-BE" sz="1100" b="1" dirty="0">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SGBD–PL/SQL– Chapitre 2: Types de données et variables / 5.Types composites ou composés</a:t>
            </a:r>
          </a:p>
        </p:txBody>
      </p:sp>
    </p:spTree>
    <p:extLst>
      <p:ext uri="{BB962C8B-B14F-4D97-AF65-F5344CB8AC3E}">
        <p14:creationId xmlns:p14="http://schemas.microsoft.com/office/powerpoint/2010/main" val="46006378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ctr"/>
            <a:r>
              <a:rPr lang="fr-BE" sz="3600" dirty="0"/>
              <a:t>Chapitre 2. Types </a:t>
            </a:r>
            <a:r>
              <a:rPr lang="fr-BE" sz="3600"/>
              <a:t>de données, </a:t>
            </a:r>
            <a:r>
              <a:rPr lang="fr-BE" sz="3600" dirty="0"/>
              <a:t>variables</a:t>
            </a:r>
          </a:p>
        </p:txBody>
      </p:sp>
      <p:sp>
        <p:nvSpPr>
          <p:cNvPr id="3" name="Espace réservé du contenu 2"/>
          <p:cNvSpPr>
            <a:spLocks noGrp="1"/>
          </p:cNvSpPr>
          <p:nvPr>
            <p:ph idx="1"/>
          </p:nvPr>
        </p:nvSpPr>
        <p:spPr/>
        <p:txBody>
          <a:bodyPr anchor="ctr">
            <a:normAutofit fontScale="92500" lnSpcReduction="20000"/>
          </a:bodyPr>
          <a:lstStyle/>
          <a:p>
            <a:pPr marL="514350" indent="-514350">
              <a:buFont typeface="+mj-lt"/>
              <a:buAutoNum type="arabicPeriod"/>
            </a:pPr>
            <a:r>
              <a:rPr lang="fr-BE" dirty="0"/>
              <a:t>Types de données scalaires</a:t>
            </a:r>
          </a:p>
          <a:p>
            <a:pPr marL="514350" indent="-514350">
              <a:buFont typeface="+mj-lt"/>
              <a:buAutoNum type="arabicPeriod"/>
            </a:pPr>
            <a:r>
              <a:rPr lang="fr-BE" dirty="0"/>
              <a:t>Types de données LOBS</a:t>
            </a:r>
          </a:p>
          <a:p>
            <a:pPr marL="514350" indent="-514350">
              <a:buFont typeface="+mj-lt"/>
              <a:buAutoNum type="arabicPeriod"/>
            </a:pPr>
            <a:r>
              <a:rPr lang="fr-BE" dirty="0"/>
              <a:t>Structure d'un bloc</a:t>
            </a:r>
          </a:p>
          <a:p>
            <a:pPr marL="514350" indent="-514350">
              <a:buFont typeface="+mj-lt"/>
              <a:buAutoNum type="arabicPeriod"/>
            </a:pPr>
            <a:r>
              <a:rPr lang="fr-BE" dirty="0"/>
              <a:t>Déclaration de variables</a:t>
            </a:r>
          </a:p>
          <a:p>
            <a:pPr marL="514350" indent="-514350">
              <a:buFont typeface="+mj-lt"/>
              <a:buAutoNum type="arabicPeriod"/>
            </a:pPr>
            <a:r>
              <a:rPr lang="fr-BE" dirty="0"/>
              <a:t>Types de données composite ou composés</a:t>
            </a:r>
          </a:p>
          <a:p>
            <a:pPr marL="514350" indent="-514350">
              <a:buFont typeface="+mj-lt"/>
              <a:buAutoNum type="arabicPeriod"/>
            </a:pPr>
            <a:r>
              <a:rPr lang="fr-BE" dirty="0"/>
              <a:t>Définition de sous-types</a:t>
            </a:r>
          </a:p>
          <a:p>
            <a:pPr marL="514350" indent="-514350">
              <a:buFont typeface="+mj-lt"/>
              <a:buAutoNum type="arabicPeriod"/>
            </a:pPr>
            <a:r>
              <a:rPr lang="fr-BE" dirty="0"/>
              <a:t>Conversions de type</a:t>
            </a:r>
          </a:p>
          <a:p>
            <a:pPr marL="514350" indent="-514350">
              <a:buFont typeface="+mj-lt"/>
              <a:buAutoNum type="arabicPeriod"/>
            </a:pPr>
            <a:r>
              <a:rPr lang="fr-BE" dirty="0"/>
              <a:t>Types REF</a:t>
            </a:r>
          </a:p>
          <a:p>
            <a:pPr marL="514350" indent="-514350">
              <a:buFont typeface="+mj-lt"/>
              <a:buAutoNum type="arabicPeriod"/>
            </a:pPr>
            <a:r>
              <a:rPr lang="fr-BE" dirty="0"/>
              <a:t>Visibilité des variables</a:t>
            </a:r>
          </a:p>
          <a:p>
            <a:pPr marL="514350" indent="-514350">
              <a:buFont typeface="+mj-lt"/>
              <a:buAutoNum type="arabicPeriod"/>
            </a:pPr>
            <a:r>
              <a:rPr lang="fr-BE" dirty="0"/>
              <a:t>Opérateurs et expressions</a:t>
            </a:r>
          </a:p>
          <a:p>
            <a:pPr marL="514350" indent="-514350">
              <a:buFont typeface="+mj-lt"/>
              <a:buAutoNum type="arabicPeriod"/>
            </a:pPr>
            <a:r>
              <a:rPr lang="fr-BE" dirty="0"/>
              <a:t>La logique trivalente et la valeur NULL</a:t>
            </a:r>
          </a:p>
          <a:p>
            <a:pPr marL="514350" indent="-514350">
              <a:buFont typeface="+mj-lt"/>
              <a:buAutoNum type="arabicPeriod"/>
            </a:pPr>
            <a:r>
              <a:rPr lang="fr-BE" dirty="0"/>
              <a:t>Les séquences et les pseudo-colonnes du PL/SQL</a:t>
            </a:r>
          </a:p>
        </p:txBody>
      </p:sp>
      <p:sp>
        <p:nvSpPr>
          <p:cNvPr id="5" name="Espace réservé du pied de page 4"/>
          <p:cNvSpPr>
            <a:spLocks noGrp="1"/>
          </p:cNvSpPr>
          <p:nvPr>
            <p:ph type="ftr" sz="quarter" idx="11"/>
          </p:nvPr>
        </p:nvSpPr>
        <p:spPr/>
        <p:txBody>
          <a:bodyPr/>
          <a:lstStyle/>
          <a:p>
            <a:r>
              <a:rPr lang="fr-BE" dirty="0"/>
              <a:t>SGBD – PL/SQL – Chapitre 2 : Types de données et variables</a:t>
            </a:r>
          </a:p>
        </p:txBody>
      </p:sp>
    </p:spTree>
    <p:extLst>
      <p:ext uri="{BB962C8B-B14F-4D97-AF65-F5344CB8AC3E}">
        <p14:creationId xmlns:p14="http://schemas.microsoft.com/office/powerpoint/2010/main" val="3949966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withEffect">
                                  <p:stCondLst>
                                    <p:cond delay="0"/>
                                  </p:stCondLst>
                                  <p:childTnLst>
                                    <p:animClr clrSpc="rgb" dir="cw">
                                      <p:cBhvr override="childStyle">
                                        <p:cTn id="6" dur="500" fill="hold"/>
                                        <p:tgtEl>
                                          <p:spTgt spid="3">
                                            <p:txEl>
                                              <p:pRg st="5" end="5"/>
                                            </p:txEl>
                                          </p:spTgt>
                                        </p:tgtEl>
                                        <p:attrNameLst>
                                          <p:attrName>style.color</p:attrName>
                                        </p:attrNameLst>
                                      </p:cBhvr>
                                      <p:to>
                                        <a:srgbClr val="74A50F"/>
                                      </p:to>
                                    </p:animClr>
                                    <p:animClr clrSpc="rgb" dir="cw">
                                      <p:cBhvr>
                                        <p:cTn id="7" dur="500" fill="hold"/>
                                        <p:tgtEl>
                                          <p:spTgt spid="3">
                                            <p:txEl>
                                              <p:pRg st="5" end="5"/>
                                            </p:txEl>
                                          </p:spTgt>
                                        </p:tgtEl>
                                        <p:attrNameLst>
                                          <p:attrName>fillcolor</p:attrName>
                                        </p:attrNameLst>
                                      </p:cBhvr>
                                      <p:to>
                                        <a:srgbClr val="74A50F"/>
                                      </p:to>
                                    </p:animClr>
                                    <p:set>
                                      <p:cBhvr>
                                        <p:cTn id="8" dur="500" fill="hold"/>
                                        <p:tgtEl>
                                          <p:spTgt spid="3">
                                            <p:txEl>
                                              <p:pRg st="5" end="5"/>
                                            </p:txEl>
                                          </p:spTgt>
                                        </p:tgtEl>
                                        <p:attrNameLst>
                                          <p:attrName>fill.type</p:attrName>
                                        </p:attrNameLst>
                                      </p:cBhvr>
                                      <p:to>
                                        <p:strVal val="solid"/>
                                      </p:to>
                                    </p:set>
                                    <p:set>
                                      <p:cBhvr>
                                        <p:cTn id="9" dur="500" fill="hold"/>
                                        <p:tgtEl>
                                          <p:spTgt spid="3">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6. Définition de sous-types</a:t>
            </a:r>
          </a:p>
        </p:txBody>
      </p:sp>
      <p:sp>
        <p:nvSpPr>
          <p:cNvPr id="3" name="Espace réservé du contenu 2"/>
          <p:cNvSpPr>
            <a:spLocks noGrp="1"/>
          </p:cNvSpPr>
          <p:nvPr>
            <p:ph idx="1"/>
          </p:nvPr>
        </p:nvSpPr>
        <p:spPr/>
        <p:txBody>
          <a:bodyPr anchor="ctr">
            <a:normAutofit/>
          </a:bodyPr>
          <a:lstStyle/>
          <a:p>
            <a:pPr marL="0" indent="0">
              <a:buNone/>
            </a:pPr>
            <a:r>
              <a:rPr lang="fr-BE" dirty="0"/>
              <a:t>Voir documentation pour plus d'information</a:t>
            </a:r>
          </a:p>
        </p:txBody>
      </p:sp>
      <p:sp>
        <p:nvSpPr>
          <p:cNvPr id="5" name="Espace réservé du pied de page 4"/>
          <p:cNvSpPr>
            <a:spLocks noGrp="1"/>
          </p:cNvSpPr>
          <p:nvPr>
            <p:ph type="ftr" sz="quarter" idx="11"/>
          </p:nvPr>
        </p:nvSpPr>
        <p:spPr/>
        <p:txBody>
          <a:bodyPr/>
          <a:lstStyle/>
          <a:p>
            <a:r>
              <a:rPr lang="fr-BE" dirty="0"/>
              <a:t>SGBD – PL/SQL – Chapitre 2 : Types de données et variables / 6.  Définition de sous-types</a:t>
            </a:r>
          </a:p>
        </p:txBody>
      </p:sp>
    </p:spTree>
    <p:extLst>
      <p:ext uri="{BB962C8B-B14F-4D97-AF65-F5344CB8AC3E}">
        <p14:creationId xmlns:p14="http://schemas.microsoft.com/office/powerpoint/2010/main" val="143312703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ctr"/>
            <a:r>
              <a:rPr lang="fr-BE" sz="3600" dirty="0"/>
              <a:t>Chapitre 2. Types </a:t>
            </a:r>
            <a:r>
              <a:rPr lang="fr-BE" sz="3600"/>
              <a:t>de données, </a:t>
            </a:r>
            <a:r>
              <a:rPr lang="fr-BE" sz="3600" dirty="0"/>
              <a:t>variables</a:t>
            </a:r>
          </a:p>
        </p:txBody>
      </p:sp>
      <p:sp>
        <p:nvSpPr>
          <p:cNvPr id="3" name="Espace réservé du contenu 2"/>
          <p:cNvSpPr>
            <a:spLocks noGrp="1"/>
          </p:cNvSpPr>
          <p:nvPr>
            <p:ph idx="1"/>
          </p:nvPr>
        </p:nvSpPr>
        <p:spPr/>
        <p:txBody>
          <a:bodyPr anchor="ctr">
            <a:normAutofit fontScale="92500" lnSpcReduction="20000"/>
          </a:bodyPr>
          <a:lstStyle/>
          <a:p>
            <a:pPr marL="514350" indent="-514350">
              <a:buFont typeface="+mj-lt"/>
              <a:buAutoNum type="arabicPeriod"/>
            </a:pPr>
            <a:r>
              <a:rPr lang="fr-BE" dirty="0"/>
              <a:t>Types de données scalaires</a:t>
            </a:r>
          </a:p>
          <a:p>
            <a:pPr marL="514350" indent="-514350">
              <a:buFont typeface="+mj-lt"/>
              <a:buAutoNum type="arabicPeriod"/>
            </a:pPr>
            <a:r>
              <a:rPr lang="fr-BE" dirty="0"/>
              <a:t>Types de données LOBS</a:t>
            </a:r>
          </a:p>
          <a:p>
            <a:pPr marL="514350" indent="-514350">
              <a:buFont typeface="+mj-lt"/>
              <a:buAutoNum type="arabicPeriod"/>
            </a:pPr>
            <a:r>
              <a:rPr lang="fr-BE" dirty="0"/>
              <a:t>Structure d'un bloc</a:t>
            </a:r>
          </a:p>
          <a:p>
            <a:pPr marL="514350" indent="-514350">
              <a:buFont typeface="+mj-lt"/>
              <a:buAutoNum type="arabicPeriod"/>
            </a:pPr>
            <a:r>
              <a:rPr lang="fr-BE" dirty="0"/>
              <a:t>Déclaration de variables</a:t>
            </a:r>
          </a:p>
          <a:p>
            <a:pPr marL="514350" indent="-514350">
              <a:buFont typeface="+mj-lt"/>
              <a:buAutoNum type="arabicPeriod"/>
            </a:pPr>
            <a:r>
              <a:rPr lang="fr-BE" dirty="0"/>
              <a:t>Types de données composite ou composés</a:t>
            </a:r>
          </a:p>
          <a:p>
            <a:pPr marL="514350" indent="-514350">
              <a:buFont typeface="+mj-lt"/>
              <a:buAutoNum type="arabicPeriod"/>
            </a:pPr>
            <a:r>
              <a:rPr lang="fr-BE" dirty="0"/>
              <a:t>Définition de sous-types</a:t>
            </a:r>
          </a:p>
          <a:p>
            <a:pPr marL="514350" indent="-514350">
              <a:buFont typeface="+mj-lt"/>
              <a:buAutoNum type="arabicPeriod"/>
            </a:pPr>
            <a:r>
              <a:rPr lang="fr-BE" dirty="0"/>
              <a:t>Conversions de type</a:t>
            </a:r>
          </a:p>
          <a:p>
            <a:pPr marL="514350" indent="-514350">
              <a:buFont typeface="+mj-lt"/>
              <a:buAutoNum type="arabicPeriod"/>
            </a:pPr>
            <a:r>
              <a:rPr lang="fr-BE" dirty="0"/>
              <a:t>Types REF</a:t>
            </a:r>
          </a:p>
          <a:p>
            <a:pPr marL="514350" indent="-514350">
              <a:buFont typeface="+mj-lt"/>
              <a:buAutoNum type="arabicPeriod"/>
            </a:pPr>
            <a:r>
              <a:rPr lang="fr-BE" dirty="0"/>
              <a:t>Visibilité des variables</a:t>
            </a:r>
          </a:p>
          <a:p>
            <a:pPr marL="514350" indent="-514350">
              <a:buFont typeface="+mj-lt"/>
              <a:buAutoNum type="arabicPeriod"/>
            </a:pPr>
            <a:r>
              <a:rPr lang="fr-BE" dirty="0"/>
              <a:t>Opérateurs et expressions</a:t>
            </a:r>
          </a:p>
          <a:p>
            <a:pPr marL="514350" indent="-514350">
              <a:buFont typeface="+mj-lt"/>
              <a:buAutoNum type="arabicPeriod"/>
            </a:pPr>
            <a:r>
              <a:rPr lang="fr-BE" dirty="0"/>
              <a:t>La logique trivalente et la valeur NULL</a:t>
            </a:r>
          </a:p>
          <a:p>
            <a:pPr marL="514350" indent="-514350">
              <a:buFont typeface="+mj-lt"/>
              <a:buAutoNum type="arabicPeriod"/>
            </a:pPr>
            <a:r>
              <a:rPr lang="fr-BE" dirty="0"/>
              <a:t>Les séquences et les pseudo-colonnes du PL/SQL</a:t>
            </a:r>
          </a:p>
        </p:txBody>
      </p:sp>
      <p:sp>
        <p:nvSpPr>
          <p:cNvPr id="5" name="Espace réservé du pied de page 4"/>
          <p:cNvSpPr>
            <a:spLocks noGrp="1"/>
          </p:cNvSpPr>
          <p:nvPr>
            <p:ph type="ftr" sz="quarter" idx="11"/>
          </p:nvPr>
        </p:nvSpPr>
        <p:spPr/>
        <p:txBody>
          <a:bodyPr/>
          <a:lstStyle/>
          <a:p>
            <a:r>
              <a:rPr lang="fr-BE" dirty="0"/>
              <a:t>SGBD – PL/SQL – Chapitre 2 : Types de données et variables</a:t>
            </a:r>
          </a:p>
        </p:txBody>
      </p:sp>
    </p:spTree>
    <p:extLst>
      <p:ext uri="{BB962C8B-B14F-4D97-AF65-F5344CB8AC3E}">
        <p14:creationId xmlns:p14="http://schemas.microsoft.com/office/powerpoint/2010/main" val="3949966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withEffect">
                                  <p:stCondLst>
                                    <p:cond delay="0"/>
                                  </p:stCondLst>
                                  <p:childTnLst>
                                    <p:animClr clrSpc="rgb" dir="cw">
                                      <p:cBhvr override="childStyle">
                                        <p:cTn id="6" dur="500" fill="hold"/>
                                        <p:tgtEl>
                                          <p:spTgt spid="3">
                                            <p:txEl>
                                              <p:pRg st="6" end="6"/>
                                            </p:txEl>
                                          </p:spTgt>
                                        </p:tgtEl>
                                        <p:attrNameLst>
                                          <p:attrName>style.color</p:attrName>
                                        </p:attrNameLst>
                                      </p:cBhvr>
                                      <p:to>
                                        <a:srgbClr val="74A50F"/>
                                      </p:to>
                                    </p:animClr>
                                    <p:animClr clrSpc="rgb" dir="cw">
                                      <p:cBhvr>
                                        <p:cTn id="7" dur="500" fill="hold"/>
                                        <p:tgtEl>
                                          <p:spTgt spid="3">
                                            <p:txEl>
                                              <p:pRg st="6" end="6"/>
                                            </p:txEl>
                                          </p:spTgt>
                                        </p:tgtEl>
                                        <p:attrNameLst>
                                          <p:attrName>fillcolor</p:attrName>
                                        </p:attrNameLst>
                                      </p:cBhvr>
                                      <p:to>
                                        <a:srgbClr val="74A50F"/>
                                      </p:to>
                                    </p:animClr>
                                    <p:set>
                                      <p:cBhvr>
                                        <p:cTn id="8" dur="500" fill="hold"/>
                                        <p:tgtEl>
                                          <p:spTgt spid="3">
                                            <p:txEl>
                                              <p:pRg st="6" end="6"/>
                                            </p:txEl>
                                          </p:spTgt>
                                        </p:tgtEl>
                                        <p:attrNameLst>
                                          <p:attrName>fill.type</p:attrName>
                                        </p:attrNameLst>
                                      </p:cBhvr>
                                      <p:to>
                                        <p:strVal val="solid"/>
                                      </p:to>
                                    </p:set>
                                    <p:set>
                                      <p:cBhvr>
                                        <p:cTn id="9" dur="500" fill="hold"/>
                                        <p:tgtEl>
                                          <p:spTgt spid="3">
                                            <p:txEl>
                                              <p:pRg st="6" end="6"/>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7. Conversion de types</a:t>
            </a:r>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a:t>Conversions explicites</a:t>
            </a:r>
          </a:p>
          <a:p>
            <a:pPr marL="514350" indent="-514350">
              <a:buFont typeface="+mj-lt"/>
              <a:buAutoNum type="arabicPeriod"/>
            </a:pPr>
            <a:r>
              <a:rPr lang="fr-BE" dirty="0"/>
              <a:t>Conversions implicites</a:t>
            </a:r>
          </a:p>
        </p:txBody>
      </p:sp>
      <p:sp>
        <p:nvSpPr>
          <p:cNvPr id="5" name="Espace réservé du pied de page 4"/>
          <p:cNvSpPr>
            <a:spLocks noGrp="1"/>
          </p:cNvSpPr>
          <p:nvPr>
            <p:ph type="ftr" sz="quarter" idx="11"/>
          </p:nvPr>
        </p:nvSpPr>
        <p:spPr/>
        <p:txBody>
          <a:bodyPr/>
          <a:lstStyle/>
          <a:p>
            <a:r>
              <a:rPr lang="fr-BE" dirty="0"/>
              <a:t>SGBD – PL/SQL – Chapitre 2 : Types de données et variables / 7.  Conversion de types</a:t>
            </a:r>
          </a:p>
        </p:txBody>
      </p:sp>
    </p:spTree>
    <p:extLst>
      <p:ext uri="{BB962C8B-B14F-4D97-AF65-F5344CB8AC3E}">
        <p14:creationId xmlns:p14="http://schemas.microsoft.com/office/powerpoint/2010/main" val="14331270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1. Types de données scalaires</a:t>
            </a:r>
          </a:p>
        </p:txBody>
      </p:sp>
      <p:sp>
        <p:nvSpPr>
          <p:cNvPr id="5" name="Espace réservé du pied de page 4"/>
          <p:cNvSpPr>
            <a:spLocks noGrp="1"/>
          </p:cNvSpPr>
          <p:nvPr>
            <p:ph type="ftr" sz="quarter" idx="11"/>
          </p:nvPr>
        </p:nvSpPr>
        <p:spPr/>
        <p:txBody>
          <a:bodyPr/>
          <a:lstStyle/>
          <a:p>
            <a:r>
              <a:rPr lang="fr-BE" dirty="0"/>
              <a:t>SGBD – PL/SQL – Chapitre 2 : Types de données et variables / 1. Types de données scalaires</a:t>
            </a:r>
          </a:p>
        </p:txBody>
      </p:sp>
      <p:pic>
        <p:nvPicPr>
          <p:cNvPr id="6"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15044" y="1958007"/>
            <a:ext cx="5735782" cy="4572171"/>
          </a:xfrm>
        </p:spPr>
      </p:pic>
    </p:spTree>
    <p:extLst>
      <p:ext uri="{BB962C8B-B14F-4D97-AF65-F5344CB8AC3E}">
        <p14:creationId xmlns:p14="http://schemas.microsoft.com/office/powerpoint/2010/main" val="20672874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7. Conversion de types</a:t>
            </a:r>
          </a:p>
        </p:txBody>
      </p:sp>
      <p:sp>
        <p:nvSpPr>
          <p:cNvPr id="3" name="Espace réservé du contenu 2"/>
          <p:cNvSpPr>
            <a:spLocks noGrp="1"/>
          </p:cNvSpPr>
          <p:nvPr>
            <p:ph idx="1"/>
          </p:nvPr>
        </p:nvSpPr>
        <p:spPr/>
        <p:txBody>
          <a:bodyPr anchor="t">
            <a:normAutofit lnSpcReduction="10000"/>
          </a:bodyPr>
          <a:lstStyle/>
          <a:p>
            <a:pPr indent="-342900">
              <a:buFont typeface="Wingdings" panose="05000000000000000000" pitchFamily="2" charset="2"/>
              <a:buChar char="Ø"/>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Conversions explicites</a:t>
            </a:r>
          </a:p>
          <a:p>
            <a:pPr indent="-342900">
              <a:buFont typeface="Wingdings" panose="05000000000000000000" pitchFamily="2" charset="2"/>
              <a:buChar char="Ø"/>
            </a:pPr>
            <a:endParaRPr lang="fr-BE" dirty="0"/>
          </a:p>
          <a:p>
            <a:pPr marL="0" indent="0">
              <a:buNone/>
            </a:pPr>
            <a:r>
              <a:rPr lang="fr-BE" dirty="0"/>
              <a:t>Fonction normalisée </a:t>
            </a:r>
            <a:r>
              <a:rPr lang="fr-BE" b="1" i="1" dirty="0">
                <a:latin typeface="Courier New" panose="02070309020205020404" pitchFamily="49" charset="0"/>
                <a:cs typeface="Courier New" panose="02070309020205020404" pitchFamily="49" charset="0"/>
              </a:rPr>
              <a:t>CAST</a:t>
            </a:r>
            <a:r>
              <a:rPr lang="fr-BE" dirty="0"/>
              <a:t> disponible depuis Oracle 9iR2.</a:t>
            </a:r>
          </a:p>
          <a:p>
            <a:pPr marL="0" indent="0">
              <a:buNone/>
            </a:pPr>
            <a:endParaRPr lang="fr-BE" dirty="0"/>
          </a:p>
          <a:p>
            <a:pPr marL="0" indent="0" algn="ctr">
              <a:buNone/>
            </a:pPr>
            <a:r>
              <a:rPr lang="fr-BE" sz="2600" b="1" dirty="0">
                <a:latin typeface="Courier New" panose="02070309020205020404" pitchFamily="49" charset="0"/>
                <a:cs typeface="Courier New" panose="02070309020205020404" pitchFamily="49" charset="0"/>
              </a:rPr>
              <a:t>CAST (expression AS type)</a:t>
            </a:r>
          </a:p>
          <a:p>
            <a:pPr marL="0" indent="0">
              <a:buNone/>
            </a:pPr>
            <a:endParaRPr lang="fr-BE" dirty="0"/>
          </a:p>
          <a:p>
            <a:pPr marL="0" indent="0">
              <a:buNone/>
            </a:pPr>
            <a:r>
              <a:rPr lang="fr-BE" dirty="0"/>
              <a:t>Exemple :</a:t>
            </a:r>
          </a:p>
          <a:p>
            <a:pPr marL="0" indent="0">
              <a:buNone/>
            </a:pPr>
            <a:r>
              <a:rPr lang="fr-BE" sz="2200" b="1" dirty="0">
                <a:latin typeface="Courier New" panose="02070309020205020404" pitchFamily="49" charset="0"/>
                <a:cs typeface="Courier New" panose="02070309020205020404" pitchFamily="49" charset="0"/>
              </a:rPr>
              <a:t>SELECT CAST ('15/11/2017' AS DATE) </a:t>
            </a:r>
          </a:p>
          <a:p>
            <a:pPr marL="0" indent="0">
              <a:buNone/>
            </a:pPr>
            <a:r>
              <a:rPr lang="fr-BE" sz="2200" b="1" dirty="0">
                <a:latin typeface="Courier New" panose="02070309020205020404" pitchFamily="49" charset="0"/>
                <a:cs typeface="Courier New" panose="02070309020205020404" pitchFamily="49" charset="0"/>
              </a:rPr>
              <a:t>FROM DUAL;</a:t>
            </a:r>
          </a:p>
        </p:txBody>
      </p:sp>
      <p:sp>
        <p:nvSpPr>
          <p:cNvPr id="5" name="Espace réservé du pied de page 4"/>
          <p:cNvSpPr>
            <a:spLocks noGrp="1"/>
          </p:cNvSpPr>
          <p:nvPr>
            <p:ph type="ftr" sz="quarter" idx="11"/>
          </p:nvPr>
        </p:nvSpPr>
        <p:spPr/>
        <p:txBody>
          <a:bodyPr/>
          <a:lstStyle/>
          <a:p>
            <a:r>
              <a:rPr lang="fr-BE" dirty="0"/>
              <a:t>SGBD – PL/SQL – Chapitre 2 : Types de données et variables / 7.  Conversion de types</a:t>
            </a:r>
          </a:p>
        </p:txBody>
      </p:sp>
    </p:spTree>
    <p:extLst>
      <p:ext uri="{BB962C8B-B14F-4D97-AF65-F5344CB8AC3E}">
        <p14:creationId xmlns:p14="http://schemas.microsoft.com/office/powerpoint/2010/main" val="33075830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7. Conversion de types</a:t>
            </a:r>
          </a:p>
        </p:txBody>
      </p:sp>
      <p:sp>
        <p:nvSpPr>
          <p:cNvPr id="3" name="Espace réservé du contenu 2"/>
          <p:cNvSpPr>
            <a:spLocks noGrp="1"/>
          </p:cNvSpPr>
          <p:nvPr>
            <p:ph idx="1"/>
          </p:nvPr>
        </p:nvSpPr>
        <p:spPr>
          <a:xfrm>
            <a:off x="1043491" y="2051998"/>
            <a:ext cx="7020000" cy="4526932"/>
          </a:xfrm>
        </p:spPr>
        <p:txBody>
          <a:bodyPr anchor="t">
            <a:normAutofit lnSpcReduction="10000"/>
          </a:bodyPr>
          <a:lstStyle/>
          <a:p>
            <a:pPr indent="-342900">
              <a:buFont typeface="Wingdings" panose="05000000000000000000" pitchFamily="2" charset="2"/>
              <a:buChar char="Ø"/>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Conversions explicites</a:t>
            </a:r>
          </a:p>
          <a:p>
            <a:pPr indent="-342900">
              <a:buFont typeface="Wingdings" panose="05000000000000000000" pitchFamily="2" charset="2"/>
              <a:buChar char="Ø"/>
            </a:pPr>
            <a:endParaRPr lang="fr-BE" sz="1200" dirty="0"/>
          </a:p>
          <a:p>
            <a:pPr marL="0" indent="0">
              <a:buNone/>
            </a:pPr>
            <a:r>
              <a:rPr lang="fr-BE" dirty="0"/>
              <a:t>Il est vivement conseillé d'utiliser cette fonction, mais Oracle continue de supporter ses fonctions propriétaires :</a:t>
            </a:r>
          </a:p>
          <a:p>
            <a:pPr marL="0" indent="0">
              <a:buNone/>
            </a:pPr>
            <a:endParaRPr lang="fr-BE" sz="2200" b="1" dirty="0">
              <a:latin typeface="Courier New" panose="02070309020205020404" pitchFamily="49" charset="0"/>
              <a:cs typeface="Courier New" panose="02070309020205020404" pitchFamily="49" charset="0"/>
            </a:endParaRPr>
          </a:p>
          <a:p>
            <a:pPr marL="0" indent="0">
              <a:buNone/>
            </a:pPr>
            <a:endParaRPr lang="fr-BE" sz="2200" b="1" dirty="0">
              <a:latin typeface="Courier New" panose="02070309020205020404" pitchFamily="49" charset="0"/>
              <a:cs typeface="Courier New" panose="02070309020205020404" pitchFamily="49" charset="0"/>
            </a:endParaRPr>
          </a:p>
          <a:p>
            <a:pPr marL="0" indent="0">
              <a:buNone/>
            </a:pPr>
            <a:endParaRPr lang="fr-BE" sz="2200" b="1" dirty="0">
              <a:latin typeface="Courier New" panose="02070309020205020404" pitchFamily="49" charset="0"/>
              <a:cs typeface="Courier New" panose="02070309020205020404" pitchFamily="49" charset="0"/>
            </a:endParaRPr>
          </a:p>
          <a:p>
            <a:pPr marL="0" indent="0">
              <a:buNone/>
            </a:pPr>
            <a:endParaRPr lang="fr-BE" sz="2200" b="1" dirty="0">
              <a:latin typeface="Courier New" panose="02070309020205020404" pitchFamily="49" charset="0"/>
              <a:cs typeface="Courier New" panose="02070309020205020404" pitchFamily="49" charset="0"/>
            </a:endParaRPr>
          </a:p>
          <a:p>
            <a:pPr marL="0" indent="0">
              <a:buNone/>
            </a:pPr>
            <a:endParaRPr lang="fr-BE" sz="2200" b="1" dirty="0">
              <a:latin typeface="Courier New" panose="02070309020205020404" pitchFamily="49" charset="0"/>
              <a:cs typeface="Courier New" panose="02070309020205020404" pitchFamily="49" charset="0"/>
            </a:endParaRPr>
          </a:p>
          <a:p>
            <a:pPr marL="0" indent="0">
              <a:buNone/>
            </a:pPr>
            <a:endParaRPr lang="fr-BE" sz="2200" b="1" dirty="0">
              <a:latin typeface="Courier New" panose="02070309020205020404" pitchFamily="49" charset="0"/>
              <a:cs typeface="Courier New" panose="02070309020205020404" pitchFamily="49" charset="0"/>
            </a:endParaRPr>
          </a:p>
          <a:p>
            <a:pPr marL="0" indent="0">
              <a:buNone/>
            </a:pPr>
            <a:r>
              <a:rPr lang="fr-BE" sz="2200" dirty="0">
                <a:cs typeface="Courier New" panose="02070309020205020404" pitchFamily="49" charset="0"/>
              </a:rPr>
              <a:t>Pour les fonctions TO_NUMBER et TO_DATE, il est possible de spécifier un format précis.</a:t>
            </a:r>
          </a:p>
        </p:txBody>
      </p:sp>
      <p:sp>
        <p:nvSpPr>
          <p:cNvPr id="5" name="Espace réservé du pied de page 4"/>
          <p:cNvSpPr>
            <a:spLocks noGrp="1"/>
          </p:cNvSpPr>
          <p:nvPr>
            <p:ph type="ftr" sz="quarter" idx="11"/>
          </p:nvPr>
        </p:nvSpPr>
        <p:spPr/>
        <p:txBody>
          <a:bodyPr/>
          <a:lstStyle/>
          <a:p>
            <a:r>
              <a:rPr lang="fr-BE" dirty="0"/>
              <a:t>SGBD – PL/SQL – Chapitre 2 : Types de données et variables / 7.  Conversion de types</a:t>
            </a:r>
          </a:p>
        </p:txBody>
      </p:sp>
      <p:graphicFrame>
        <p:nvGraphicFramePr>
          <p:cNvPr id="4" name="Tableau 3"/>
          <p:cNvGraphicFramePr>
            <a:graphicFrameLocks noGrp="1"/>
          </p:cNvGraphicFramePr>
          <p:nvPr>
            <p:extLst>
              <p:ext uri="{D42A27DB-BD31-4B8C-83A1-F6EECF244321}">
                <p14:modId xmlns:p14="http://schemas.microsoft.com/office/powerpoint/2010/main" val="3538596562"/>
              </p:ext>
            </p:extLst>
          </p:nvPr>
        </p:nvGraphicFramePr>
        <p:xfrm>
          <a:off x="1512125" y="3522683"/>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gridCol w="2032000">
                  <a:extLst>
                    <a:ext uri="{9D8B030D-6E8A-4147-A177-3AD203B41FA5}">
                      <a16:colId xmlns:a16="http://schemas.microsoft.com/office/drawing/2014/main" xmlns="" val="20002"/>
                    </a:ext>
                  </a:extLst>
                </a:gridCol>
              </a:tblGrid>
              <a:tr h="370840">
                <a:tc>
                  <a:txBody>
                    <a:bodyPr/>
                    <a:lstStyle/>
                    <a:p>
                      <a:r>
                        <a:rPr lang="fr-BE" dirty="0"/>
                        <a:t>DE</a:t>
                      </a:r>
                    </a:p>
                  </a:txBody>
                  <a:tcPr/>
                </a:tc>
                <a:tc>
                  <a:txBody>
                    <a:bodyPr/>
                    <a:lstStyle/>
                    <a:p>
                      <a:r>
                        <a:rPr lang="fr-BE" dirty="0"/>
                        <a:t>A</a:t>
                      </a:r>
                    </a:p>
                  </a:txBody>
                  <a:tcPr/>
                </a:tc>
                <a:tc>
                  <a:txBody>
                    <a:bodyPr/>
                    <a:lstStyle/>
                    <a:p>
                      <a:r>
                        <a:rPr lang="fr-BE" dirty="0"/>
                        <a:t>Fonction</a:t>
                      </a:r>
                    </a:p>
                  </a:txBody>
                  <a:tcPr/>
                </a:tc>
                <a:extLst>
                  <a:ext uri="{0D108BD9-81ED-4DB2-BD59-A6C34878D82A}">
                    <a16:rowId xmlns:a16="http://schemas.microsoft.com/office/drawing/2014/main" xmlns="" val="10000"/>
                  </a:ext>
                </a:extLst>
              </a:tr>
              <a:tr h="370840">
                <a:tc>
                  <a:txBody>
                    <a:bodyPr/>
                    <a:lstStyle/>
                    <a:p>
                      <a:r>
                        <a:rPr lang="fr-BE" dirty="0"/>
                        <a:t>CHAR</a:t>
                      </a:r>
                    </a:p>
                  </a:txBody>
                  <a:tcPr/>
                </a:tc>
                <a:tc>
                  <a:txBody>
                    <a:bodyPr/>
                    <a:lstStyle/>
                    <a:p>
                      <a:r>
                        <a:rPr lang="fr-BE" dirty="0"/>
                        <a:t>NUMBER</a:t>
                      </a:r>
                    </a:p>
                  </a:txBody>
                  <a:tcPr/>
                </a:tc>
                <a:tc>
                  <a:txBody>
                    <a:bodyPr/>
                    <a:lstStyle/>
                    <a:p>
                      <a:r>
                        <a:rPr lang="fr-BE" dirty="0"/>
                        <a:t>TO_NUMBER</a:t>
                      </a:r>
                    </a:p>
                  </a:txBody>
                  <a:tcPr/>
                </a:tc>
                <a:extLst>
                  <a:ext uri="{0D108BD9-81ED-4DB2-BD59-A6C34878D82A}">
                    <a16:rowId xmlns:a16="http://schemas.microsoft.com/office/drawing/2014/main" xmlns="" val="10001"/>
                  </a:ext>
                </a:extLst>
              </a:tr>
              <a:tr h="370840">
                <a:tc>
                  <a:txBody>
                    <a:bodyPr/>
                    <a:lstStyle/>
                    <a:p>
                      <a:r>
                        <a:rPr lang="fr-BE" dirty="0"/>
                        <a:t>CHAR</a:t>
                      </a:r>
                    </a:p>
                  </a:txBody>
                  <a:tcPr/>
                </a:tc>
                <a:tc>
                  <a:txBody>
                    <a:bodyPr/>
                    <a:lstStyle/>
                    <a:p>
                      <a:r>
                        <a:rPr lang="fr-BE" dirty="0"/>
                        <a:t>DATE</a:t>
                      </a:r>
                    </a:p>
                  </a:txBody>
                  <a:tcPr/>
                </a:tc>
                <a:tc>
                  <a:txBody>
                    <a:bodyPr/>
                    <a:lstStyle/>
                    <a:p>
                      <a:r>
                        <a:rPr lang="fr-BE" dirty="0"/>
                        <a:t>TO_DATE</a:t>
                      </a:r>
                    </a:p>
                  </a:txBody>
                  <a:tcPr/>
                </a:tc>
                <a:extLst>
                  <a:ext uri="{0D108BD9-81ED-4DB2-BD59-A6C34878D82A}">
                    <a16:rowId xmlns:a16="http://schemas.microsoft.com/office/drawing/2014/main" xmlns="" val="10002"/>
                  </a:ext>
                </a:extLst>
              </a:tr>
              <a:tr h="370840">
                <a:tc>
                  <a:txBody>
                    <a:bodyPr/>
                    <a:lstStyle/>
                    <a:p>
                      <a:r>
                        <a:rPr lang="fr-BE" dirty="0"/>
                        <a:t>NUMBER</a:t>
                      </a:r>
                    </a:p>
                  </a:txBody>
                  <a:tcPr/>
                </a:tc>
                <a:tc>
                  <a:txBody>
                    <a:bodyPr/>
                    <a:lstStyle/>
                    <a:p>
                      <a:r>
                        <a:rPr lang="fr-BE" dirty="0"/>
                        <a:t>CHAR</a:t>
                      </a:r>
                    </a:p>
                  </a:txBody>
                  <a:tcPr/>
                </a:tc>
                <a:tc>
                  <a:txBody>
                    <a:bodyPr/>
                    <a:lstStyle/>
                    <a:p>
                      <a:r>
                        <a:rPr lang="fr-BE" dirty="0"/>
                        <a:t>TO_CHAR</a:t>
                      </a:r>
                    </a:p>
                  </a:txBody>
                  <a:tcPr/>
                </a:tc>
                <a:extLst>
                  <a:ext uri="{0D108BD9-81ED-4DB2-BD59-A6C34878D82A}">
                    <a16:rowId xmlns:a16="http://schemas.microsoft.com/office/drawing/2014/main" xmlns="" val="10003"/>
                  </a:ext>
                </a:extLst>
              </a:tr>
              <a:tr h="370840">
                <a:tc>
                  <a:txBody>
                    <a:bodyPr/>
                    <a:lstStyle/>
                    <a:p>
                      <a:r>
                        <a:rPr lang="fr-BE" dirty="0"/>
                        <a:t>DATE</a:t>
                      </a:r>
                    </a:p>
                  </a:txBody>
                  <a:tcPr/>
                </a:tc>
                <a:tc>
                  <a:txBody>
                    <a:bodyPr/>
                    <a:lstStyle/>
                    <a:p>
                      <a:r>
                        <a:rPr lang="fr-BE" dirty="0"/>
                        <a:t>CHAR</a:t>
                      </a:r>
                    </a:p>
                  </a:txBody>
                  <a:tcPr/>
                </a:tc>
                <a:tc>
                  <a:txBody>
                    <a:bodyPr/>
                    <a:lstStyle/>
                    <a:p>
                      <a:r>
                        <a:rPr lang="fr-BE" dirty="0"/>
                        <a:t>TO_CHAR</a:t>
                      </a:r>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400927334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7. Conversion de types</a:t>
            </a:r>
          </a:p>
        </p:txBody>
      </p:sp>
      <p:sp>
        <p:nvSpPr>
          <p:cNvPr id="3" name="Espace réservé du contenu 2"/>
          <p:cNvSpPr>
            <a:spLocks noGrp="1"/>
          </p:cNvSpPr>
          <p:nvPr>
            <p:ph idx="1"/>
          </p:nvPr>
        </p:nvSpPr>
        <p:spPr>
          <a:xfrm>
            <a:off x="605642" y="2051998"/>
            <a:ext cx="8253350" cy="4621934"/>
          </a:xfrm>
        </p:spPr>
        <p:txBody>
          <a:bodyPr anchor="t">
            <a:normAutofit fontScale="55000" lnSpcReduction="20000"/>
          </a:bodyPr>
          <a:lstStyle/>
          <a:p>
            <a:pPr indent="-342900">
              <a:buFont typeface="Wingdings" panose="05000000000000000000" pitchFamily="2" charset="2"/>
              <a:buChar char="Ø"/>
            </a:pPr>
            <a:r>
              <a:rPr lang="fr-BE"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Conversions implicites</a:t>
            </a:r>
          </a:p>
          <a:p>
            <a:pPr marL="0" indent="0">
              <a:buNone/>
            </a:pPr>
            <a:endParaRPr lang="fr-BE" b="1" dirty="0">
              <a:latin typeface="Courier New" panose="02070309020205020404" pitchFamily="49" charset="0"/>
              <a:cs typeface="Courier New" panose="02070309020205020404" pitchFamily="49" charset="0"/>
            </a:endParaRPr>
          </a:p>
          <a:p>
            <a:pPr marL="0" indent="0">
              <a:buNone/>
            </a:pPr>
            <a:r>
              <a:rPr lang="fr-BE" sz="2900" b="1" dirty="0">
                <a:latin typeface="Courier New" panose="02070309020205020404" pitchFamily="49" charset="0"/>
                <a:cs typeface="Courier New" panose="02070309020205020404" pitchFamily="49" charset="0"/>
              </a:rPr>
              <a:t>DECLARE</a:t>
            </a:r>
          </a:p>
          <a:p>
            <a:pPr marL="0" indent="0">
              <a:buNone/>
            </a:pPr>
            <a:r>
              <a:rPr lang="fr-BE" sz="2900" b="1" dirty="0">
                <a:latin typeface="Courier New" panose="02070309020205020404" pitchFamily="49" charset="0"/>
                <a:cs typeface="Courier New" panose="02070309020205020404" pitchFamily="49" charset="0"/>
              </a:rPr>
              <a:t>  </a:t>
            </a:r>
            <a:r>
              <a:rPr lang="fr-BE" sz="2900" b="1" dirty="0" err="1">
                <a:latin typeface="Courier New" panose="02070309020205020404" pitchFamily="49" charset="0"/>
                <a:cs typeface="Courier New" panose="02070309020205020404" pitchFamily="49" charset="0"/>
              </a:rPr>
              <a:t>TimeStart</a:t>
            </a:r>
            <a:r>
              <a:rPr lang="fr-BE" sz="2900" b="1" dirty="0">
                <a:latin typeface="Courier New" panose="02070309020205020404" pitchFamily="49" charset="0"/>
                <a:cs typeface="Courier New" panose="02070309020205020404" pitchFamily="49" charset="0"/>
              </a:rPr>
              <a:t>	CHAR(5);</a:t>
            </a:r>
          </a:p>
          <a:p>
            <a:pPr marL="0" indent="0">
              <a:buNone/>
            </a:pPr>
            <a:r>
              <a:rPr lang="fr-BE" sz="2900" b="1" dirty="0">
                <a:latin typeface="Courier New" panose="02070309020205020404" pitchFamily="49" charset="0"/>
                <a:cs typeface="Courier New" panose="02070309020205020404" pitchFamily="49" charset="0"/>
              </a:rPr>
              <a:t>  </a:t>
            </a:r>
            <a:r>
              <a:rPr lang="fr-BE" sz="2900" b="1" dirty="0" err="1">
                <a:latin typeface="Courier New" panose="02070309020205020404" pitchFamily="49" charset="0"/>
                <a:cs typeface="Courier New" panose="02070309020205020404" pitchFamily="49" charset="0"/>
              </a:rPr>
              <a:t>TimeFinish</a:t>
            </a:r>
            <a:r>
              <a:rPr lang="fr-BE" sz="2900" b="1" dirty="0">
                <a:latin typeface="Courier New" panose="02070309020205020404" pitchFamily="49" charset="0"/>
                <a:cs typeface="Courier New" panose="02070309020205020404" pitchFamily="49" charset="0"/>
              </a:rPr>
              <a:t>	CHAR(5);</a:t>
            </a:r>
          </a:p>
          <a:p>
            <a:pPr marL="0" indent="0">
              <a:buNone/>
            </a:pPr>
            <a:r>
              <a:rPr lang="fr-BE" sz="2900" b="1" dirty="0">
                <a:latin typeface="Courier New" panose="02070309020205020404" pitchFamily="49" charset="0"/>
                <a:cs typeface="Courier New" panose="02070309020205020404" pitchFamily="49" charset="0"/>
              </a:rPr>
              <a:t>  </a:t>
            </a:r>
            <a:r>
              <a:rPr lang="fr-BE" sz="2900" b="1" dirty="0" err="1">
                <a:latin typeface="Courier New" panose="02070309020205020404" pitchFamily="49" charset="0"/>
                <a:cs typeface="Courier New" panose="02070309020205020404" pitchFamily="49" charset="0"/>
              </a:rPr>
              <a:t>TimeElapsed</a:t>
            </a:r>
            <a:r>
              <a:rPr lang="fr-BE" sz="2900" b="1" dirty="0">
                <a:latin typeface="Courier New" panose="02070309020205020404" pitchFamily="49" charset="0"/>
                <a:cs typeface="Courier New" panose="02070309020205020404" pitchFamily="49" charset="0"/>
              </a:rPr>
              <a:t>	NUMBER(5);</a:t>
            </a:r>
          </a:p>
          <a:p>
            <a:pPr marL="0" indent="0">
              <a:buNone/>
            </a:pPr>
            <a:r>
              <a:rPr lang="fr-BE" sz="2900" b="1" dirty="0">
                <a:latin typeface="Courier New" panose="02070309020205020404" pitchFamily="49" charset="0"/>
                <a:cs typeface="Courier New" panose="02070309020205020404" pitchFamily="49" charset="0"/>
              </a:rPr>
              <a:t>BEGIN</a:t>
            </a:r>
          </a:p>
          <a:p>
            <a:pPr marL="0" indent="0">
              <a:buNone/>
            </a:pPr>
            <a:r>
              <a:rPr lang="fr-BE" sz="2900" b="1" dirty="0">
                <a:latin typeface="Courier New" panose="02070309020205020404" pitchFamily="49" charset="0"/>
                <a:cs typeface="Courier New" panose="02070309020205020404" pitchFamily="49" charset="0"/>
              </a:rPr>
              <a:t>  /* recherche du nb de secondes écoulées depuis minuit */</a:t>
            </a:r>
          </a:p>
          <a:p>
            <a:pPr marL="0" indent="0">
              <a:buNone/>
            </a:pPr>
            <a:r>
              <a:rPr lang="fr-BE" sz="2900" b="1" dirty="0">
                <a:latin typeface="Courier New" panose="02070309020205020404" pitchFamily="49" charset="0"/>
                <a:cs typeface="Courier New" panose="02070309020205020404" pitchFamily="49" charset="0"/>
              </a:rPr>
              <a:t>  SELECT TO_CHAR(CURRENT_DATE, 'SSSSS') INTO </a:t>
            </a:r>
            <a:r>
              <a:rPr lang="fr-BE" sz="2900" b="1" dirty="0" err="1">
                <a:latin typeface="Courier New" panose="02070309020205020404" pitchFamily="49" charset="0"/>
                <a:cs typeface="Courier New" panose="02070309020205020404" pitchFamily="49" charset="0"/>
              </a:rPr>
              <a:t>TimeStart</a:t>
            </a:r>
            <a:r>
              <a:rPr lang="fr-BE" sz="2900" b="1" dirty="0">
                <a:latin typeface="Courier New" panose="02070309020205020404" pitchFamily="49" charset="0"/>
                <a:cs typeface="Courier New" panose="02070309020205020404" pitchFamily="49" charset="0"/>
              </a:rPr>
              <a:t> FROM DUAL;</a:t>
            </a:r>
          </a:p>
          <a:p>
            <a:pPr marL="0" indent="0">
              <a:buNone/>
            </a:pPr>
            <a:r>
              <a:rPr lang="fr-BE" sz="2900" b="1" dirty="0">
                <a:latin typeface="Courier New" panose="02070309020205020404" pitchFamily="49" charset="0"/>
                <a:cs typeface="Courier New" panose="02070309020205020404" pitchFamily="49" charset="0"/>
              </a:rPr>
              <a:t>  -- …</a:t>
            </a:r>
          </a:p>
          <a:p>
            <a:pPr marL="0" indent="0">
              <a:buNone/>
            </a:pPr>
            <a:r>
              <a:rPr lang="fr-BE" sz="2900" b="1" dirty="0">
                <a:latin typeface="Courier New" panose="02070309020205020404" pitchFamily="49" charset="0"/>
                <a:cs typeface="Courier New" panose="02070309020205020404" pitchFamily="49" charset="0"/>
              </a:rPr>
              <a:t>  /* recherche du nb de secondes écoulées depuis minuit */</a:t>
            </a:r>
          </a:p>
          <a:p>
            <a:pPr marL="0" indent="0">
              <a:buNone/>
            </a:pPr>
            <a:r>
              <a:rPr lang="fr-BE" sz="2900" b="1" dirty="0">
                <a:latin typeface="Courier New" panose="02070309020205020404" pitchFamily="49" charset="0"/>
                <a:cs typeface="Courier New" panose="02070309020205020404" pitchFamily="49" charset="0"/>
              </a:rPr>
              <a:t> SELECT TO_CHAR(CURRENT_DATE, 'SSSSS') INTO </a:t>
            </a:r>
            <a:r>
              <a:rPr lang="fr-BE" sz="2900" b="1" dirty="0" err="1">
                <a:latin typeface="Courier New" panose="02070309020205020404" pitchFamily="49" charset="0"/>
                <a:cs typeface="Courier New" panose="02070309020205020404" pitchFamily="49" charset="0"/>
              </a:rPr>
              <a:t>TimeFinish</a:t>
            </a:r>
            <a:r>
              <a:rPr lang="fr-BE" sz="2900" b="1" dirty="0">
                <a:latin typeface="Courier New" panose="02070309020205020404" pitchFamily="49" charset="0"/>
                <a:cs typeface="Courier New" panose="02070309020205020404" pitchFamily="49" charset="0"/>
              </a:rPr>
              <a:t> FROM DUAL;  </a:t>
            </a:r>
          </a:p>
          <a:p>
            <a:pPr marL="0" indent="0">
              <a:buNone/>
            </a:pPr>
            <a:r>
              <a:rPr lang="fr-BE" sz="2900" b="1" dirty="0">
                <a:latin typeface="Courier New" panose="02070309020205020404" pitchFamily="49" charset="0"/>
                <a:cs typeface="Courier New" panose="02070309020205020404" pitchFamily="49" charset="0"/>
              </a:rPr>
              <a:t>  </a:t>
            </a:r>
            <a:r>
              <a:rPr lang="fr-BE" sz="2900" b="1" dirty="0" err="1">
                <a:latin typeface="Courier New" panose="02070309020205020404" pitchFamily="49" charset="0"/>
                <a:cs typeface="Courier New" panose="02070309020205020404" pitchFamily="49" charset="0"/>
              </a:rPr>
              <a:t>TimeElapsed</a:t>
            </a:r>
            <a:r>
              <a:rPr lang="fr-BE" sz="2900" b="1" dirty="0">
                <a:latin typeface="Courier New" panose="02070309020205020404" pitchFamily="49" charset="0"/>
                <a:cs typeface="Courier New" panose="02070309020205020404" pitchFamily="49" charset="0"/>
              </a:rPr>
              <a:t> := </a:t>
            </a:r>
            <a:r>
              <a:rPr lang="fr-BE" sz="2900" b="1" dirty="0" err="1">
                <a:latin typeface="Courier New" panose="02070309020205020404" pitchFamily="49" charset="0"/>
                <a:cs typeface="Courier New" panose="02070309020205020404" pitchFamily="49" charset="0"/>
              </a:rPr>
              <a:t>TimeFinish</a:t>
            </a:r>
            <a:r>
              <a:rPr lang="fr-BE" sz="2900" b="1" dirty="0">
                <a:latin typeface="Courier New" panose="02070309020205020404" pitchFamily="49" charset="0"/>
                <a:cs typeface="Courier New" panose="02070309020205020404" pitchFamily="49" charset="0"/>
              </a:rPr>
              <a:t> - </a:t>
            </a:r>
            <a:r>
              <a:rPr lang="fr-BE" sz="2900" b="1" dirty="0" err="1">
                <a:latin typeface="Courier New" panose="02070309020205020404" pitchFamily="49" charset="0"/>
                <a:cs typeface="Courier New" panose="02070309020205020404" pitchFamily="49" charset="0"/>
              </a:rPr>
              <a:t>TimeStart</a:t>
            </a:r>
            <a:r>
              <a:rPr lang="fr-BE" sz="2900" b="1" dirty="0">
                <a:latin typeface="Courier New" panose="02070309020205020404" pitchFamily="49" charset="0"/>
                <a:cs typeface="Courier New" panose="02070309020205020404" pitchFamily="49" charset="0"/>
              </a:rPr>
              <a:t>;</a:t>
            </a:r>
          </a:p>
          <a:p>
            <a:pPr marL="0" indent="0">
              <a:buNone/>
            </a:pPr>
            <a:r>
              <a:rPr lang="fr-BE" sz="2900" b="1" dirty="0">
                <a:latin typeface="Courier New" panose="02070309020205020404" pitchFamily="49" charset="0"/>
                <a:cs typeface="Courier New" panose="02070309020205020404" pitchFamily="49" charset="0"/>
              </a:rPr>
              <a:t>  DBMS_OUTPUT.PUT_LINE ('Temps écoulé = ' || </a:t>
            </a:r>
            <a:r>
              <a:rPr lang="fr-BE" sz="2900" b="1" dirty="0" err="1">
                <a:latin typeface="Courier New" panose="02070309020205020404" pitchFamily="49" charset="0"/>
                <a:cs typeface="Courier New" panose="02070309020205020404" pitchFamily="49" charset="0"/>
              </a:rPr>
              <a:t>TimeElapsed</a:t>
            </a:r>
            <a:r>
              <a:rPr lang="fr-BE" sz="2900" b="1" dirty="0">
                <a:latin typeface="Courier New" panose="02070309020205020404" pitchFamily="49" charset="0"/>
                <a:cs typeface="Courier New" panose="02070309020205020404" pitchFamily="49" charset="0"/>
              </a:rPr>
              <a:t>);</a:t>
            </a:r>
          </a:p>
          <a:p>
            <a:pPr marL="0" indent="0">
              <a:buNone/>
            </a:pPr>
            <a:r>
              <a:rPr lang="fr-BE" sz="2900" b="1" dirty="0">
                <a:latin typeface="Courier New" panose="02070309020205020404" pitchFamily="49" charset="0"/>
                <a:cs typeface="Courier New" panose="02070309020205020404" pitchFamily="49" charset="0"/>
              </a:rPr>
              <a:t>END;</a:t>
            </a:r>
            <a:endParaRPr lang="fr-BE" sz="1200" dirty="0"/>
          </a:p>
        </p:txBody>
      </p:sp>
      <p:sp>
        <p:nvSpPr>
          <p:cNvPr id="5" name="Espace réservé du pied de page 4"/>
          <p:cNvSpPr>
            <a:spLocks noGrp="1"/>
          </p:cNvSpPr>
          <p:nvPr>
            <p:ph type="ftr" sz="quarter" idx="11"/>
          </p:nvPr>
        </p:nvSpPr>
        <p:spPr/>
        <p:txBody>
          <a:bodyPr/>
          <a:lstStyle/>
          <a:p>
            <a:r>
              <a:rPr lang="fr-BE" dirty="0"/>
              <a:t>SGBD – PL/SQL – Chapitre 2 : Types de données et variables / 7.  Conversion de types</a:t>
            </a:r>
          </a:p>
        </p:txBody>
      </p:sp>
    </p:spTree>
    <p:extLst>
      <p:ext uri="{BB962C8B-B14F-4D97-AF65-F5344CB8AC3E}">
        <p14:creationId xmlns:p14="http://schemas.microsoft.com/office/powerpoint/2010/main" val="172379660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7. Conversion de types</a:t>
            </a:r>
          </a:p>
        </p:txBody>
      </p:sp>
      <p:sp>
        <p:nvSpPr>
          <p:cNvPr id="3" name="Espace réservé du contenu 2"/>
          <p:cNvSpPr>
            <a:spLocks noGrp="1"/>
          </p:cNvSpPr>
          <p:nvPr>
            <p:ph idx="1"/>
          </p:nvPr>
        </p:nvSpPr>
        <p:spPr>
          <a:xfrm>
            <a:off x="1043491" y="2051998"/>
            <a:ext cx="7625496" cy="4158797"/>
          </a:xfrm>
        </p:spPr>
        <p:txBody>
          <a:bodyPr anchor="t">
            <a:normAutofit fontScale="92500" lnSpcReduction="10000"/>
          </a:bodyPr>
          <a:lstStyle/>
          <a:p>
            <a:pPr indent="-342900">
              <a:buFont typeface="Wingdings" panose="05000000000000000000" pitchFamily="2" charset="2"/>
              <a:buChar char="Ø"/>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Conversions implicites</a:t>
            </a:r>
          </a:p>
          <a:p>
            <a:pPr marL="0" indent="0">
              <a:buNone/>
            </a:pPr>
            <a:endParaRPr lang="fr-BE" b="1" dirty="0">
              <a:latin typeface="Courier New" panose="02070309020205020404" pitchFamily="49" charset="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&lt;&lt;Main&gt;&gt;</a:t>
            </a:r>
          </a:p>
          <a:p>
            <a:pPr marL="0" indent="0">
              <a:buNone/>
            </a:pPr>
            <a:r>
              <a:rPr lang="fr-BE" sz="2000" b="1" dirty="0">
                <a:latin typeface="Courier New" panose="02070309020205020404" pitchFamily="49" charset="0"/>
                <a:cs typeface="Courier New" panose="02070309020205020404" pitchFamily="49" charset="0"/>
              </a:rPr>
              <a:t>DECLARE</a:t>
            </a:r>
          </a:p>
          <a:p>
            <a:pPr marL="0" indent="0">
              <a:buNone/>
            </a:pPr>
            <a:r>
              <a:rPr lang="fr-BE" sz="2000" b="1" dirty="0">
                <a:latin typeface="Courier New" panose="02070309020205020404" pitchFamily="49" charset="0"/>
                <a:cs typeface="Courier New" panose="02070309020205020404" pitchFamily="49" charset="0"/>
              </a:rPr>
              <a:t>  </a:t>
            </a:r>
            <a:r>
              <a:rPr lang="fr-BE" sz="2000" b="1" dirty="0" err="1">
                <a:latin typeface="Courier New" panose="02070309020205020404" pitchFamily="49" charset="0"/>
                <a:cs typeface="Courier New" panose="02070309020205020404" pitchFamily="49" charset="0"/>
              </a:rPr>
              <a:t>UnEmploye</a:t>
            </a:r>
            <a:r>
              <a:rPr lang="fr-BE" sz="2000" b="1" dirty="0">
                <a:latin typeface="Courier New" panose="02070309020205020404" pitchFamily="49" charset="0"/>
                <a:cs typeface="Courier New" panose="02070309020205020404" pitchFamily="49" charset="0"/>
              </a:rPr>
              <a:t>	</a:t>
            </a:r>
            <a:r>
              <a:rPr lang="fr-BE" sz="2000" b="1" dirty="0" err="1">
                <a:latin typeface="Courier New" panose="02070309020205020404" pitchFamily="49" charset="0"/>
                <a:cs typeface="Courier New" panose="02070309020205020404" pitchFamily="49" charset="0"/>
              </a:rPr>
              <a:t>Emp%ROWTYPE</a:t>
            </a:r>
            <a:r>
              <a:rPr lang="fr-BE" sz="2000" b="1" dirty="0">
                <a:latin typeface="Courier New" panose="02070309020205020404" pitchFamily="49" charset="0"/>
                <a:cs typeface="Courier New" panose="02070309020205020404" pitchFamily="49" charset="0"/>
              </a:rPr>
              <a:t>;    </a:t>
            </a:r>
          </a:p>
          <a:p>
            <a:pPr marL="0" indent="0">
              <a:buNone/>
            </a:pPr>
            <a:r>
              <a:rPr lang="fr-BE" sz="2000" b="1" dirty="0">
                <a:latin typeface="Courier New" panose="02070309020205020404" pitchFamily="49" charset="0"/>
                <a:cs typeface="Courier New" panose="02070309020205020404" pitchFamily="49" charset="0"/>
              </a:rPr>
              <a:t>                    -- </a:t>
            </a:r>
            <a:r>
              <a:rPr lang="fr-BE" sz="2000" b="1" dirty="0" err="1">
                <a:latin typeface="Courier New" panose="02070309020205020404" pitchFamily="49" charset="0"/>
                <a:cs typeface="Courier New" panose="02070309020205020404" pitchFamily="49" charset="0"/>
              </a:rPr>
              <a:t>Ename</a:t>
            </a:r>
            <a:r>
              <a:rPr lang="fr-BE" sz="2000" b="1" dirty="0">
                <a:latin typeface="Courier New" panose="02070309020205020404" pitchFamily="49" charset="0"/>
                <a:cs typeface="Courier New" panose="02070309020205020404" pitchFamily="49" charset="0"/>
              </a:rPr>
              <a:t> VARCHAR2(10)</a:t>
            </a:r>
          </a:p>
          <a:p>
            <a:pPr marL="0" indent="0">
              <a:buNone/>
            </a:pPr>
            <a:r>
              <a:rPr lang="fr-BE" sz="2000" b="1" dirty="0">
                <a:latin typeface="Courier New" panose="02070309020205020404" pitchFamily="49" charset="0"/>
                <a:cs typeface="Courier New" panose="02070309020205020404" pitchFamily="49" charset="0"/>
              </a:rPr>
              <a:t>  </a:t>
            </a:r>
            <a:r>
              <a:rPr lang="fr-BE" sz="2000" b="1" dirty="0" err="1">
                <a:latin typeface="Courier New" panose="02070309020205020404" pitchFamily="49" charset="0"/>
                <a:cs typeface="Courier New" panose="02070309020205020404" pitchFamily="49" charset="0"/>
              </a:rPr>
              <a:t>Ename</a:t>
            </a:r>
            <a:r>
              <a:rPr lang="fr-BE" sz="2000" b="1" dirty="0">
                <a:latin typeface="Courier New" panose="02070309020205020404" pitchFamily="49" charset="0"/>
                <a:cs typeface="Courier New" panose="02070309020205020404" pitchFamily="49" charset="0"/>
              </a:rPr>
              <a:t>		CHAR(20) := 'SMITH';</a:t>
            </a:r>
          </a:p>
          <a:p>
            <a:pPr marL="0" indent="0">
              <a:buNone/>
            </a:pPr>
            <a:r>
              <a:rPr lang="fr-BE" sz="2000" b="1" dirty="0">
                <a:latin typeface="Courier New" panose="02070309020205020404" pitchFamily="49" charset="0"/>
                <a:cs typeface="Courier New" panose="02070309020205020404" pitchFamily="49" charset="0"/>
              </a:rPr>
              <a:t>BEGIN</a:t>
            </a:r>
          </a:p>
          <a:p>
            <a:pPr marL="0" indent="0">
              <a:buNone/>
            </a:pPr>
            <a:r>
              <a:rPr lang="fr-BE" sz="2000" b="1" dirty="0">
                <a:latin typeface="Courier New" panose="02070309020205020404" pitchFamily="49" charset="0"/>
                <a:cs typeface="Courier New" panose="02070309020205020404" pitchFamily="49" charset="0"/>
              </a:rPr>
              <a:t>  SELECT * INTO </a:t>
            </a:r>
            <a:r>
              <a:rPr lang="fr-BE" sz="2000" b="1" dirty="0" err="1">
                <a:latin typeface="Courier New" panose="02070309020205020404" pitchFamily="49" charset="0"/>
                <a:cs typeface="Courier New" panose="02070309020205020404" pitchFamily="49" charset="0"/>
              </a:rPr>
              <a:t>UnEmploye</a:t>
            </a:r>
            <a:r>
              <a:rPr lang="fr-BE" sz="2000" b="1" dirty="0">
                <a:latin typeface="Courier New" panose="02070309020205020404" pitchFamily="49" charset="0"/>
                <a:cs typeface="Courier New" panose="02070309020205020404" pitchFamily="49" charset="0"/>
              </a:rPr>
              <a:t> FROM </a:t>
            </a:r>
            <a:r>
              <a:rPr lang="fr-BE" sz="2000" b="1" dirty="0" err="1">
                <a:latin typeface="Courier New" panose="02070309020205020404" pitchFamily="49" charset="0"/>
                <a:cs typeface="Courier New" panose="02070309020205020404" pitchFamily="49" charset="0"/>
              </a:rPr>
              <a:t>Emp</a:t>
            </a:r>
            <a:endParaRPr lang="fr-BE" sz="2000" b="1" dirty="0">
              <a:latin typeface="Courier New" panose="02070309020205020404" pitchFamily="49" charset="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  WHERE </a:t>
            </a:r>
            <a:r>
              <a:rPr lang="fr-BE" sz="2000" b="1" dirty="0" err="1">
                <a:latin typeface="Courier New" panose="02070309020205020404" pitchFamily="49" charset="0"/>
                <a:cs typeface="Courier New" panose="02070309020205020404" pitchFamily="49" charset="0"/>
              </a:rPr>
              <a:t>Ename</a:t>
            </a:r>
            <a:r>
              <a:rPr lang="fr-BE" sz="2000" b="1" dirty="0">
                <a:latin typeface="Courier New" panose="02070309020205020404" pitchFamily="49" charset="0"/>
                <a:cs typeface="Courier New" panose="02070309020205020404" pitchFamily="49" charset="0"/>
              </a:rPr>
              <a:t> = </a:t>
            </a:r>
            <a:r>
              <a:rPr lang="fr-BE" sz="2000" b="1" dirty="0" err="1">
                <a:latin typeface="Courier New" panose="02070309020205020404" pitchFamily="49" charset="0"/>
                <a:cs typeface="Courier New" panose="02070309020205020404" pitchFamily="49" charset="0"/>
              </a:rPr>
              <a:t>Main.Ename</a:t>
            </a:r>
            <a:r>
              <a:rPr lang="fr-BE" sz="2000" b="1" dirty="0">
                <a:latin typeface="Courier New" panose="02070309020205020404" pitchFamily="49" charset="0"/>
                <a:cs typeface="Courier New" panose="02070309020205020404" pitchFamily="49" charset="0"/>
              </a:rPr>
              <a:t>;</a:t>
            </a:r>
          </a:p>
          <a:p>
            <a:pPr marL="0" indent="0">
              <a:buNone/>
            </a:pPr>
            <a:r>
              <a:rPr lang="fr-BE" sz="2000" b="1" dirty="0">
                <a:latin typeface="Courier New" panose="02070309020205020404" pitchFamily="49" charset="0"/>
                <a:cs typeface="Courier New" panose="02070309020205020404" pitchFamily="49" charset="0"/>
              </a:rPr>
              <a:t>  DBMS_OUTPUT.PUT_LINE ('Employé trouvé');</a:t>
            </a:r>
          </a:p>
          <a:p>
            <a:pPr marL="0" indent="0">
              <a:buNone/>
            </a:pPr>
            <a:r>
              <a:rPr lang="fr-BE" sz="2000" b="1" dirty="0">
                <a:latin typeface="Courier New" panose="02070309020205020404" pitchFamily="49" charset="0"/>
                <a:cs typeface="Courier New" panose="02070309020205020404" pitchFamily="49" charset="0"/>
              </a:rPr>
              <a:t>END;</a:t>
            </a:r>
            <a:endParaRPr lang="fr-BE" sz="2000" dirty="0"/>
          </a:p>
        </p:txBody>
      </p:sp>
      <p:sp>
        <p:nvSpPr>
          <p:cNvPr id="5" name="Espace réservé du pied de page 4"/>
          <p:cNvSpPr>
            <a:spLocks noGrp="1"/>
          </p:cNvSpPr>
          <p:nvPr>
            <p:ph type="ftr" sz="quarter" idx="11"/>
          </p:nvPr>
        </p:nvSpPr>
        <p:spPr/>
        <p:txBody>
          <a:bodyPr/>
          <a:lstStyle/>
          <a:p>
            <a:r>
              <a:rPr lang="fr-BE" dirty="0"/>
              <a:t>SGBD – PL/SQL – Chapitre 2 : Types de données et variables / 7.  Conversion de types</a:t>
            </a:r>
          </a:p>
        </p:txBody>
      </p:sp>
    </p:spTree>
    <p:extLst>
      <p:ext uri="{BB962C8B-B14F-4D97-AF65-F5344CB8AC3E}">
        <p14:creationId xmlns:p14="http://schemas.microsoft.com/office/powerpoint/2010/main" val="13575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7. Conversion de types</a:t>
            </a:r>
          </a:p>
        </p:txBody>
      </p:sp>
      <p:sp>
        <p:nvSpPr>
          <p:cNvPr id="3" name="Espace réservé du contenu 2"/>
          <p:cNvSpPr>
            <a:spLocks noGrp="1"/>
          </p:cNvSpPr>
          <p:nvPr>
            <p:ph idx="1"/>
          </p:nvPr>
        </p:nvSpPr>
        <p:spPr>
          <a:xfrm>
            <a:off x="1043491" y="2051998"/>
            <a:ext cx="7625496" cy="4479431"/>
          </a:xfrm>
        </p:spPr>
        <p:txBody>
          <a:bodyPr anchor="t">
            <a:normAutofit fontScale="85000" lnSpcReduction="10000"/>
          </a:bodyPr>
          <a:lstStyle/>
          <a:p>
            <a:pPr indent="-342900">
              <a:buFont typeface="Wingdings" panose="05000000000000000000" pitchFamily="2" charset="2"/>
              <a:buChar char="Ø"/>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Conversions implicites</a:t>
            </a:r>
          </a:p>
          <a:p>
            <a:pPr marL="0" indent="0">
              <a:buNone/>
            </a:pPr>
            <a:endParaRPr lang="fr-BE" b="1" dirty="0">
              <a:latin typeface="Courier New" panose="02070309020205020404" pitchFamily="49" charset="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&lt;&lt;Main&gt;&gt;</a:t>
            </a:r>
          </a:p>
          <a:p>
            <a:pPr marL="0" indent="0">
              <a:buNone/>
            </a:pPr>
            <a:r>
              <a:rPr lang="fr-BE" sz="2000" b="1" dirty="0">
                <a:latin typeface="Courier New" panose="02070309020205020404" pitchFamily="49" charset="0"/>
                <a:cs typeface="Courier New" panose="02070309020205020404" pitchFamily="49" charset="0"/>
              </a:rPr>
              <a:t>DECLARE</a:t>
            </a:r>
          </a:p>
          <a:p>
            <a:pPr marL="0" indent="0">
              <a:buNone/>
            </a:pPr>
            <a:r>
              <a:rPr lang="fr-BE" sz="2000" b="1" dirty="0">
                <a:latin typeface="Courier New" panose="02070309020205020404" pitchFamily="49" charset="0"/>
                <a:cs typeface="Courier New" panose="02070309020205020404" pitchFamily="49" charset="0"/>
              </a:rPr>
              <a:t>  </a:t>
            </a:r>
            <a:r>
              <a:rPr lang="fr-BE" sz="2000" b="1" dirty="0" err="1">
                <a:latin typeface="Courier New" panose="02070309020205020404" pitchFamily="49" charset="0"/>
                <a:cs typeface="Courier New" panose="02070309020205020404" pitchFamily="49" charset="0"/>
              </a:rPr>
              <a:t>UnEmploye</a:t>
            </a:r>
            <a:r>
              <a:rPr lang="fr-BE" sz="2000" b="1" dirty="0">
                <a:latin typeface="Courier New" panose="02070309020205020404" pitchFamily="49" charset="0"/>
                <a:cs typeface="Courier New" panose="02070309020205020404" pitchFamily="49" charset="0"/>
              </a:rPr>
              <a:t>	</a:t>
            </a:r>
            <a:r>
              <a:rPr lang="fr-BE" sz="2000" b="1" dirty="0" err="1">
                <a:latin typeface="Courier New" panose="02070309020205020404" pitchFamily="49" charset="0"/>
                <a:cs typeface="Courier New" panose="02070309020205020404" pitchFamily="49" charset="0"/>
              </a:rPr>
              <a:t>Emp%ROWTYPE</a:t>
            </a:r>
            <a:r>
              <a:rPr lang="fr-BE" sz="2000" b="1" dirty="0">
                <a:latin typeface="Courier New" panose="02070309020205020404" pitchFamily="49" charset="0"/>
                <a:cs typeface="Courier New" panose="02070309020205020404" pitchFamily="49" charset="0"/>
              </a:rPr>
              <a:t>;    </a:t>
            </a:r>
          </a:p>
          <a:p>
            <a:pPr marL="0" indent="0">
              <a:buNone/>
            </a:pPr>
            <a:r>
              <a:rPr lang="fr-BE" sz="2000" b="1" dirty="0">
                <a:latin typeface="Courier New" panose="02070309020205020404" pitchFamily="49" charset="0"/>
                <a:cs typeface="Courier New" panose="02070309020205020404" pitchFamily="49" charset="0"/>
              </a:rPr>
              <a:t>                    -- </a:t>
            </a:r>
            <a:r>
              <a:rPr lang="fr-BE" sz="2000" b="1" dirty="0" err="1">
                <a:latin typeface="Courier New" panose="02070309020205020404" pitchFamily="49" charset="0"/>
                <a:cs typeface="Courier New" panose="02070309020205020404" pitchFamily="49" charset="0"/>
              </a:rPr>
              <a:t>Ename</a:t>
            </a:r>
            <a:r>
              <a:rPr lang="fr-BE" sz="2000" b="1" dirty="0">
                <a:latin typeface="Courier New" panose="02070309020205020404" pitchFamily="49" charset="0"/>
                <a:cs typeface="Courier New" panose="02070309020205020404" pitchFamily="49" charset="0"/>
              </a:rPr>
              <a:t> VARCHAR2(10)</a:t>
            </a:r>
          </a:p>
          <a:p>
            <a:pPr marL="0" indent="0">
              <a:buNone/>
            </a:pPr>
            <a:r>
              <a:rPr lang="fr-BE" sz="2000" b="1" dirty="0">
                <a:latin typeface="Courier New" panose="02070309020205020404" pitchFamily="49" charset="0"/>
                <a:cs typeface="Courier New" panose="02070309020205020404" pitchFamily="49" charset="0"/>
              </a:rPr>
              <a:t>  </a:t>
            </a:r>
            <a:r>
              <a:rPr lang="fr-BE" sz="2000" b="1" dirty="0" err="1">
                <a:latin typeface="Courier New" panose="02070309020205020404" pitchFamily="49" charset="0"/>
                <a:cs typeface="Courier New" panose="02070309020205020404" pitchFamily="49" charset="0"/>
              </a:rPr>
              <a:t>Ename</a:t>
            </a:r>
            <a:r>
              <a:rPr lang="fr-BE" sz="2000" b="1" dirty="0">
                <a:latin typeface="Courier New" panose="02070309020205020404" pitchFamily="49" charset="0"/>
                <a:cs typeface="Courier New" panose="02070309020205020404" pitchFamily="49" charset="0"/>
              </a:rPr>
              <a:t>		CHAR(20) := 'SMITH';</a:t>
            </a:r>
          </a:p>
          <a:p>
            <a:pPr marL="0" indent="0">
              <a:buNone/>
            </a:pPr>
            <a:r>
              <a:rPr lang="fr-BE" sz="2000" b="1" dirty="0">
                <a:latin typeface="Courier New" panose="02070309020205020404" pitchFamily="49" charset="0"/>
                <a:cs typeface="Courier New" panose="02070309020205020404" pitchFamily="49" charset="0"/>
              </a:rPr>
              <a:t>BEGIN</a:t>
            </a:r>
          </a:p>
          <a:p>
            <a:pPr marL="0" indent="0">
              <a:buNone/>
            </a:pPr>
            <a:r>
              <a:rPr lang="fr-BE" sz="2000" b="1" dirty="0">
                <a:latin typeface="Courier New" panose="02070309020205020404" pitchFamily="49" charset="0"/>
                <a:cs typeface="Courier New" panose="02070309020205020404" pitchFamily="49" charset="0"/>
              </a:rPr>
              <a:t>  DBMS_OUTPUT.PUT_LINE('</a:t>
            </a:r>
            <a:r>
              <a:rPr lang="fr-BE" sz="2000" b="1" dirty="0" err="1">
                <a:latin typeface="Courier New" panose="02070309020205020404" pitchFamily="49" charset="0"/>
                <a:cs typeface="Courier New" panose="02070309020205020404" pitchFamily="49" charset="0"/>
              </a:rPr>
              <a:t>Main.Ename</a:t>
            </a:r>
            <a:r>
              <a:rPr lang="fr-BE" sz="2000" b="1" dirty="0">
                <a:latin typeface="Courier New" panose="02070309020205020404" pitchFamily="49" charset="0"/>
                <a:cs typeface="Courier New" panose="02070309020205020404" pitchFamily="49" charset="0"/>
              </a:rPr>
              <a:t> = &lt;' || </a:t>
            </a:r>
          </a:p>
          <a:p>
            <a:pPr marL="0" indent="0">
              <a:buNone/>
            </a:pPr>
            <a:r>
              <a:rPr lang="fr-BE" sz="2000" b="1" dirty="0">
                <a:latin typeface="Courier New" panose="02070309020205020404" pitchFamily="49" charset="0"/>
                <a:cs typeface="Courier New" panose="02070309020205020404" pitchFamily="49" charset="0"/>
              </a:rPr>
              <a:t>    </a:t>
            </a:r>
            <a:r>
              <a:rPr lang="fr-BE" sz="2000" b="1" dirty="0" err="1">
                <a:latin typeface="Courier New" panose="02070309020205020404" pitchFamily="49" charset="0"/>
                <a:cs typeface="Courier New" panose="02070309020205020404" pitchFamily="49" charset="0"/>
              </a:rPr>
              <a:t>Main.Ename</a:t>
            </a:r>
            <a:r>
              <a:rPr lang="fr-BE" sz="2000" b="1" dirty="0">
                <a:latin typeface="Courier New" panose="02070309020205020404" pitchFamily="49" charset="0"/>
                <a:cs typeface="Courier New" panose="02070309020205020404" pitchFamily="49" charset="0"/>
              </a:rPr>
              <a:t> || '&gt;');</a:t>
            </a:r>
          </a:p>
          <a:p>
            <a:pPr marL="0" indent="0">
              <a:buNone/>
            </a:pPr>
            <a:r>
              <a:rPr lang="fr-BE" sz="2000" b="1" dirty="0">
                <a:latin typeface="Courier New" panose="02070309020205020404" pitchFamily="49" charset="0"/>
                <a:cs typeface="Courier New" panose="02070309020205020404" pitchFamily="49" charset="0"/>
              </a:rPr>
              <a:t>  SELECT * INTO </a:t>
            </a:r>
            <a:r>
              <a:rPr lang="fr-BE" sz="2000" b="1" dirty="0" err="1">
                <a:latin typeface="Courier New" panose="02070309020205020404" pitchFamily="49" charset="0"/>
                <a:cs typeface="Courier New" panose="02070309020205020404" pitchFamily="49" charset="0"/>
              </a:rPr>
              <a:t>UnEmploye</a:t>
            </a:r>
            <a:r>
              <a:rPr lang="fr-BE" sz="2000" b="1" dirty="0">
                <a:latin typeface="Courier New" panose="02070309020205020404" pitchFamily="49" charset="0"/>
                <a:cs typeface="Courier New" panose="02070309020205020404" pitchFamily="49" charset="0"/>
              </a:rPr>
              <a:t> FROM </a:t>
            </a:r>
            <a:r>
              <a:rPr lang="fr-BE" sz="2000" b="1" dirty="0" err="1">
                <a:latin typeface="Courier New" panose="02070309020205020404" pitchFamily="49" charset="0"/>
                <a:cs typeface="Courier New" panose="02070309020205020404" pitchFamily="49" charset="0"/>
              </a:rPr>
              <a:t>Emp</a:t>
            </a:r>
            <a:endParaRPr lang="fr-BE" sz="2000" b="1" dirty="0">
              <a:latin typeface="Courier New" panose="02070309020205020404" pitchFamily="49" charset="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  WHERE </a:t>
            </a:r>
            <a:r>
              <a:rPr lang="fr-BE" sz="2000" b="1" dirty="0" err="1">
                <a:latin typeface="Courier New" panose="02070309020205020404" pitchFamily="49" charset="0"/>
                <a:cs typeface="Courier New" panose="02070309020205020404" pitchFamily="49" charset="0"/>
              </a:rPr>
              <a:t>Ename</a:t>
            </a:r>
            <a:r>
              <a:rPr lang="fr-BE" sz="2000" b="1" dirty="0">
                <a:latin typeface="Courier New" panose="02070309020205020404" pitchFamily="49" charset="0"/>
                <a:cs typeface="Courier New" panose="02070309020205020404" pitchFamily="49" charset="0"/>
              </a:rPr>
              <a:t> = RTRIM(</a:t>
            </a:r>
            <a:r>
              <a:rPr lang="fr-BE" sz="2000" b="1" dirty="0" err="1">
                <a:latin typeface="Courier New" panose="02070309020205020404" pitchFamily="49" charset="0"/>
                <a:cs typeface="Courier New" panose="02070309020205020404" pitchFamily="49" charset="0"/>
              </a:rPr>
              <a:t>Main.Ename</a:t>
            </a:r>
            <a:r>
              <a:rPr lang="fr-BE" sz="2000" b="1" dirty="0">
                <a:latin typeface="Courier New" panose="02070309020205020404" pitchFamily="49" charset="0"/>
                <a:cs typeface="Courier New" panose="02070309020205020404" pitchFamily="49" charset="0"/>
              </a:rPr>
              <a:t>);</a:t>
            </a:r>
          </a:p>
          <a:p>
            <a:pPr marL="0" indent="0">
              <a:buNone/>
            </a:pPr>
            <a:r>
              <a:rPr lang="fr-BE" sz="2000" b="1" dirty="0">
                <a:latin typeface="Courier New" panose="02070309020205020404" pitchFamily="49" charset="0"/>
                <a:cs typeface="Courier New" panose="02070309020205020404" pitchFamily="49" charset="0"/>
              </a:rPr>
              <a:t>  DBMS_OUTPUT.PUT_LINE ('</a:t>
            </a:r>
            <a:r>
              <a:rPr lang="fr-BE" sz="2000" b="1" dirty="0" err="1">
                <a:latin typeface="Courier New" panose="02070309020205020404" pitchFamily="49" charset="0"/>
                <a:cs typeface="Courier New" panose="02070309020205020404" pitchFamily="49" charset="0"/>
              </a:rPr>
              <a:t>UnEmploye.Ename</a:t>
            </a:r>
            <a:r>
              <a:rPr lang="fr-BE" sz="2000" b="1" dirty="0">
                <a:latin typeface="Courier New" panose="02070309020205020404" pitchFamily="49" charset="0"/>
                <a:cs typeface="Courier New" panose="02070309020205020404" pitchFamily="49" charset="0"/>
              </a:rPr>
              <a:t> = &lt;' ||</a:t>
            </a:r>
          </a:p>
          <a:p>
            <a:pPr marL="0" indent="0">
              <a:buNone/>
            </a:pPr>
            <a:r>
              <a:rPr lang="fr-BE" sz="2000" b="1" dirty="0">
                <a:latin typeface="Courier New" panose="02070309020205020404" pitchFamily="49" charset="0"/>
                <a:cs typeface="Courier New" panose="02070309020205020404" pitchFamily="49" charset="0"/>
              </a:rPr>
              <a:t>    </a:t>
            </a:r>
            <a:r>
              <a:rPr lang="fr-BE" sz="2000" b="1" dirty="0" err="1">
                <a:latin typeface="Courier New" panose="02070309020205020404" pitchFamily="49" charset="0"/>
                <a:cs typeface="Courier New" panose="02070309020205020404" pitchFamily="49" charset="0"/>
              </a:rPr>
              <a:t>UnEmploye.Ename</a:t>
            </a:r>
            <a:r>
              <a:rPr lang="fr-BE" sz="2000" b="1" dirty="0">
                <a:latin typeface="Courier New" panose="02070309020205020404" pitchFamily="49" charset="0"/>
                <a:cs typeface="Courier New" panose="02070309020205020404" pitchFamily="49" charset="0"/>
              </a:rPr>
              <a:t> || '&gt;');</a:t>
            </a:r>
          </a:p>
          <a:p>
            <a:pPr marL="0" indent="0">
              <a:buNone/>
            </a:pPr>
            <a:r>
              <a:rPr lang="fr-BE" sz="2000" b="1" dirty="0">
                <a:latin typeface="Courier New" panose="02070309020205020404" pitchFamily="49" charset="0"/>
                <a:cs typeface="Courier New" panose="02070309020205020404" pitchFamily="49" charset="0"/>
              </a:rPr>
              <a:t>END;</a:t>
            </a:r>
            <a:endParaRPr lang="fr-BE" sz="2000" dirty="0"/>
          </a:p>
        </p:txBody>
      </p:sp>
      <p:sp>
        <p:nvSpPr>
          <p:cNvPr id="5" name="Espace réservé du pied de page 4"/>
          <p:cNvSpPr>
            <a:spLocks noGrp="1"/>
          </p:cNvSpPr>
          <p:nvPr>
            <p:ph type="ftr" sz="quarter" idx="11"/>
          </p:nvPr>
        </p:nvSpPr>
        <p:spPr/>
        <p:txBody>
          <a:bodyPr/>
          <a:lstStyle/>
          <a:p>
            <a:r>
              <a:rPr lang="fr-BE" dirty="0"/>
              <a:t>SGBD – PL/SQL – Chapitre 2 : Types de données et variables / 7.  Conversion de types</a:t>
            </a:r>
          </a:p>
        </p:txBody>
      </p:sp>
    </p:spTree>
    <p:extLst>
      <p:ext uri="{BB962C8B-B14F-4D97-AF65-F5344CB8AC3E}">
        <p14:creationId xmlns:p14="http://schemas.microsoft.com/office/powerpoint/2010/main" val="378624060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ctr"/>
            <a:r>
              <a:rPr lang="fr-BE" sz="3600" dirty="0"/>
              <a:t>Chapitre 2. Types </a:t>
            </a:r>
            <a:r>
              <a:rPr lang="fr-BE" sz="3600"/>
              <a:t>de données, </a:t>
            </a:r>
            <a:r>
              <a:rPr lang="fr-BE" sz="3600" dirty="0"/>
              <a:t>variables</a:t>
            </a:r>
          </a:p>
        </p:txBody>
      </p:sp>
      <p:sp>
        <p:nvSpPr>
          <p:cNvPr id="3" name="Espace réservé du contenu 2"/>
          <p:cNvSpPr>
            <a:spLocks noGrp="1"/>
          </p:cNvSpPr>
          <p:nvPr>
            <p:ph idx="1"/>
          </p:nvPr>
        </p:nvSpPr>
        <p:spPr/>
        <p:txBody>
          <a:bodyPr anchor="ctr">
            <a:normAutofit fontScale="92500" lnSpcReduction="20000"/>
          </a:bodyPr>
          <a:lstStyle/>
          <a:p>
            <a:pPr marL="514350" indent="-514350">
              <a:buFont typeface="+mj-lt"/>
              <a:buAutoNum type="arabicPeriod"/>
            </a:pPr>
            <a:r>
              <a:rPr lang="fr-BE" dirty="0"/>
              <a:t>Types de données scalaires</a:t>
            </a:r>
          </a:p>
          <a:p>
            <a:pPr marL="514350" indent="-514350">
              <a:buFont typeface="+mj-lt"/>
              <a:buAutoNum type="arabicPeriod"/>
            </a:pPr>
            <a:r>
              <a:rPr lang="fr-BE" dirty="0"/>
              <a:t>Types de données LOBS</a:t>
            </a:r>
          </a:p>
          <a:p>
            <a:pPr marL="514350" indent="-514350">
              <a:buFont typeface="+mj-lt"/>
              <a:buAutoNum type="arabicPeriod"/>
            </a:pPr>
            <a:r>
              <a:rPr lang="fr-BE" dirty="0"/>
              <a:t>Structure d'un bloc</a:t>
            </a:r>
          </a:p>
          <a:p>
            <a:pPr marL="514350" indent="-514350">
              <a:buFont typeface="+mj-lt"/>
              <a:buAutoNum type="arabicPeriod"/>
            </a:pPr>
            <a:r>
              <a:rPr lang="fr-BE" dirty="0"/>
              <a:t>Déclaration de variables</a:t>
            </a:r>
          </a:p>
          <a:p>
            <a:pPr marL="514350" indent="-514350">
              <a:buFont typeface="+mj-lt"/>
              <a:buAutoNum type="arabicPeriod"/>
            </a:pPr>
            <a:r>
              <a:rPr lang="fr-BE" dirty="0"/>
              <a:t>Types de données composite ou composés</a:t>
            </a:r>
          </a:p>
          <a:p>
            <a:pPr marL="514350" indent="-514350">
              <a:buFont typeface="+mj-lt"/>
              <a:buAutoNum type="arabicPeriod"/>
            </a:pPr>
            <a:r>
              <a:rPr lang="fr-BE" dirty="0"/>
              <a:t>Définition de sous-types</a:t>
            </a:r>
          </a:p>
          <a:p>
            <a:pPr marL="514350" indent="-514350">
              <a:buFont typeface="+mj-lt"/>
              <a:buAutoNum type="arabicPeriod"/>
            </a:pPr>
            <a:r>
              <a:rPr lang="fr-BE" dirty="0"/>
              <a:t>Conversions de type</a:t>
            </a:r>
          </a:p>
          <a:p>
            <a:pPr marL="514350" indent="-514350">
              <a:buFont typeface="+mj-lt"/>
              <a:buAutoNum type="arabicPeriod"/>
            </a:pPr>
            <a:r>
              <a:rPr lang="fr-BE" dirty="0"/>
              <a:t>Types REF</a:t>
            </a:r>
          </a:p>
          <a:p>
            <a:pPr marL="514350" indent="-514350">
              <a:buFont typeface="+mj-lt"/>
              <a:buAutoNum type="arabicPeriod"/>
            </a:pPr>
            <a:r>
              <a:rPr lang="fr-BE" dirty="0"/>
              <a:t>Visibilité des variables</a:t>
            </a:r>
          </a:p>
          <a:p>
            <a:pPr marL="514350" indent="-514350">
              <a:buFont typeface="+mj-lt"/>
              <a:buAutoNum type="arabicPeriod"/>
            </a:pPr>
            <a:r>
              <a:rPr lang="fr-BE" dirty="0"/>
              <a:t>Opérateurs et expressions</a:t>
            </a:r>
          </a:p>
          <a:p>
            <a:pPr marL="514350" indent="-514350">
              <a:buFont typeface="+mj-lt"/>
              <a:buAutoNum type="arabicPeriod"/>
            </a:pPr>
            <a:r>
              <a:rPr lang="fr-BE" dirty="0"/>
              <a:t>La logique trivalente et la valeur NULL</a:t>
            </a:r>
          </a:p>
          <a:p>
            <a:pPr marL="514350" indent="-514350">
              <a:buFont typeface="+mj-lt"/>
              <a:buAutoNum type="arabicPeriod"/>
            </a:pPr>
            <a:r>
              <a:rPr lang="fr-BE" dirty="0"/>
              <a:t>Les séquences et les pseudo-colonnes du PL/SQL</a:t>
            </a:r>
          </a:p>
        </p:txBody>
      </p:sp>
      <p:sp>
        <p:nvSpPr>
          <p:cNvPr id="5" name="Espace réservé du pied de page 4"/>
          <p:cNvSpPr>
            <a:spLocks noGrp="1"/>
          </p:cNvSpPr>
          <p:nvPr>
            <p:ph type="ftr" sz="quarter" idx="11"/>
          </p:nvPr>
        </p:nvSpPr>
        <p:spPr/>
        <p:txBody>
          <a:bodyPr/>
          <a:lstStyle/>
          <a:p>
            <a:r>
              <a:rPr lang="fr-BE" dirty="0"/>
              <a:t>SGBD – PL/SQL – Chapitre 2 : Types de données et variables</a:t>
            </a:r>
          </a:p>
        </p:txBody>
      </p:sp>
    </p:spTree>
    <p:extLst>
      <p:ext uri="{BB962C8B-B14F-4D97-AF65-F5344CB8AC3E}">
        <p14:creationId xmlns:p14="http://schemas.microsoft.com/office/powerpoint/2010/main" val="3949966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withEffect">
                                  <p:stCondLst>
                                    <p:cond delay="0"/>
                                  </p:stCondLst>
                                  <p:childTnLst>
                                    <p:animClr clrSpc="rgb" dir="cw">
                                      <p:cBhvr override="childStyle">
                                        <p:cTn id="6" dur="500" fill="hold"/>
                                        <p:tgtEl>
                                          <p:spTgt spid="3">
                                            <p:txEl>
                                              <p:pRg st="7" end="7"/>
                                            </p:txEl>
                                          </p:spTgt>
                                        </p:tgtEl>
                                        <p:attrNameLst>
                                          <p:attrName>style.color</p:attrName>
                                        </p:attrNameLst>
                                      </p:cBhvr>
                                      <p:to>
                                        <a:srgbClr val="74A50F"/>
                                      </p:to>
                                    </p:animClr>
                                    <p:animClr clrSpc="rgb" dir="cw">
                                      <p:cBhvr>
                                        <p:cTn id="7" dur="500" fill="hold"/>
                                        <p:tgtEl>
                                          <p:spTgt spid="3">
                                            <p:txEl>
                                              <p:pRg st="7" end="7"/>
                                            </p:txEl>
                                          </p:spTgt>
                                        </p:tgtEl>
                                        <p:attrNameLst>
                                          <p:attrName>fillcolor</p:attrName>
                                        </p:attrNameLst>
                                      </p:cBhvr>
                                      <p:to>
                                        <a:srgbClr val="74A50F"/>
                                      </p:to>
                                    </p:animClr>
                                    <p:set>
                                      <p:cBhvr>
                                        <p:cTn id="8" dur="500" fill="hold"/>
                                        <p:tgtEl>
                                          <p:spTgt spid="3">
                                            <p:txEl>
                                              <p:pRg st="7" end="7"/>
                                            </p:txEl>
                                          </p:spTgt>
                                        </p:tgtEl>
                                        <p:attrNameLst>
                                          <p:attrName>fill.type</p:attrName>
                                        </p:attrNameLst>
                                      </p:cBhvr>
                                      <p:to>
                                        <p:strVal val="solid"/>
                                      </p:to>
                                    </p:set>
                                    <p:set>
                                      <p:cBhvr>
                                        <p:cTn id="9" dur="500" fill="hold"/>
                                        <p:tgtEl>
                                          <p:spTgt spid="3">
                                            <p:txEl>
                                              <p:pRg st="7" end="7"/>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8. Types REF</a:t>
            </a:r>
          </a:p>
        </p:txBody>
      </p:sp>
      <p:sp>
        <p:nvSpPr>
          <p:cNvPr id="3" name="Espace réservé du contenu 2"/>
          <p:cNvSpPr>
            <a:spLocks noGrp="1"/>
          </p:cNvSpPr>
          <p:nvPr>
            <p:ph idx="1"/>
          </p:nvPr>
        </p:nvSpPr>
        <p:spPr/>
        <p:txBody>
          <a:bodyPr anchor="ctr">
            <a:normAutofit/>
          </a:bodyPr>
          <a:lstStyle/>
          <a:p>
            <a:pPr marL="0" indent="0">
              <a:buNone/>
            </a:pPr>
            <a:r>
              <a:rPr lang="fr-BE" dirty="0"/>
              <a:t>Les types REF (référence) représentent </a:t>
            </a:r>
            <a:r>
              <a:rPr lang="fr-BE"/>
              <a:t>des valeurs correspondant </a:t>
            </a:r>
            <a:r>
              <a:rPr lang="fr-BE" dirty="0"/>
              <a:t>à des pointeurs qui permettent de référencer d'autres objets du code.</a:t>
            </a:r>
          </a:p>
          <a:p>
            <a:pPr marL="0" indent="0">
              <a:buNone/>
            </a:pPr>
            <a:r>
              <a:rPr lang="fr-BE" dirty="0"/>
              <a:t>Certaines de ces utilisations relèvent des extensions objet-relationnelles.  Nous ne les aborderons pas.</a:t>
            </a:r>
          </a:p>
        </p:txBody>
      </p:sp>
      <p:sp>
        <p:nvSpPr>
          <p:cNvPr id="5" name="Espace réservé du pied de page 4"/>
          <p:cNvSpPr>
            <a:spLocks noGrp="1"/>
          </p:cNvSpPr>
          <p:nvPr>
            <p:ph type="ftr" sz="quarter" idx="11"/>
          </p:nvPr>
        </p:nvSpPr>
        <p:spPr/>
        <p:txBody>
          <a:bodyPr/>
          <a:lstStyle/>
          <a:p>
            <a:r>
              <a:rPr lang="fr-BE" dirty="0"/>
              <a:t>SGBD – PL/SQL – Chapitre 2 : Types de données et variables / 8. Types REF</a:t>
            </a:r>
          </a:p>
        </p:txBody>
      </p:sp>
    </p:spTree>
    <p:extLst>
      <p:ext uri="{BB962C8B-B14F-4D97-AF65-F5344CB8AC3E}">
        <p14:creationId xmlns:p14="http://schemas.microsoft.com/office/powerpoint/2010/main" val="143312703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ctr"/>
            <a:r>
              <a:rPr lang="fr-BE" sz="3600" dirty="0"/>
              <a:t>Chapitre 2. Types </a:t>
            </a:r>
            <a:r>
              <a:rPr lang="fr-BE" sz="3600"/>
              <a:t>de données, </a:t>
            </a:r>
            <a:r>
              <a:rPr lang="fr-BE" sz="3600" dirty="0"/>
              <a:t>variables</a:t>
            </a:r>
          </a:p>
        </p:txBody>
      </p:sp>
      <p:sp>
        <p:nvSpPr>
          <p:cNvPr id="3" name="Espace réservé du contenu 2"/>
          <p:cNvSpPr>
            <a:spLocks noGrp="1"/>
          </p:cNvSpPr>
          <p:nvPr>
            <p:ph idx="1"/>
          </p:nvPr>
        </p:nvSpPr>
        <p:spPr/>
        <p:txBody>
          <a:bodyPr anchor="ctr">
            <a:normAutofit fontScale="92500" lnSpcReduction="20000"/>
          </a:bodyPr>
          <a:lstStyle/>
          <a:p>
            <a:pPr marL="514350" indent="-514350">
              <a:buFont typeface="+mj-lt"/>
              <a:buAutoNum type="arabicPeriod"/>
            </a:pPr>
            <a:r>
              <a:rPr lang="fr-BE" dirty="0"/>
              <a:t>Types de données scalaires</a:t>
            </a:r>
          </a:p>
          <a:p>
            <a:pPr marL="514350" indent="-514350">
              <a:buFont typeface="+mj-lt"/>
              <a:buAutoNum type="arabicPeriod"/>
            </a:pPr>
            <a:r>
              <a:rPr lang="fr-BE" dirty="0"/>
              <a:t>Types de données LOBS</a:t>
            </a:r>
          </a:p>
          <a:p>
            <a:pPr marL="514350" indent="-514350">
              <a:buFont typeface="+mj-lt"/>
              <a:buAutoNum type="arabicPeriod"/>
            </a:pPr>
            <a:r>
              <a:rPr lang="fr-BE" dirty="0"/>
              <a:t>Structure d'un bloc</a:t>
            </a:r>
          </a:p>
          <a:p>
            <a:pPr marL="514350" indent="-514350">
              <a:buFont typeface="+mj-lt"/>
              <a:buAutoNum type="arabicPeriod"/>
            </a:pPr>
            <a:r>
              <a:rPr lang="fr-BE" dirty="0"/>
              <a:t>Déclaration de variables</a:t>
            </a:r>
          </a:p>
          <a:p>
            <a:pPr marL="514350" indent="-514350">
              <a:buFont typeface="+mj-lt"/>
              <a:buAutoNum type="arabicPeriod"/>
            </a:pPr>
            <a:r>
              <a:rPr lang="fr-BE" dirty="0"/>
              <a:t>Types de données composite ou composés</a:t>
            </a:r>
          </a:p>
          <a:p>
            <a:pPr marL="514350" indent="-514350">
              <a:buFont typeface="+mj-lt"/>
              <a:buAutoNum type="arabicPeriod"/>
            </a:pPr>
            <a:r>
              <a:rPr lang="fr-BE" dirty="0"/>
              <a:t>Définition de sous-types</a:t>
            </a:r>
          </a:p>
          <a:p>
            <a:pPr marL="514350" indent="-514350">
              <a:buFont typeface="+mj-lt"/>
              <a:buAutoNum type="arabicPeriod"/>
            </a:pPr>
            <a:r>
              <a:rPr lang="fr-BE" dirty="0"/>
              <a:t>Conversions de type</a:t>
            </a:r>
          </a:p>
          <a:p>
            <a:pPr marL="514350" indent="-514350">
              <a:buFont typeface="+mj-lt"/>
              <a:buAutoNum type="arabicPeriod"/>
            </a:pPr>
            <a:r>
              <a:rPr lang="fr-BE" dirty="0"/>
              <a:t>Types REF</a:t>
            </a:r>
          </a:p>
          <a:p>
            <a:pPr marL="514350" indent="-514350">
              <a:buFont typeface="+mj-lt"/>
              <a:buAutoNum type="arabicPeriod"/>
            </a:pPr>
            <a:r>
              <a:rPr lang="fr-BE" dirty="0"/>
              <a:t>Visibilité des variables</a:t>
            </a:r>
          </a:p>
          <a:p>
            <a:pPr marL="514350" indent="-514350">
              <a:buFont typeface="+mj-lt"/>
              <a:buAutoNum type="arabicPeriod"/>
            </a:pPr>
            <a:r>
              <a:rPr lang="fr-BE" dirty="0"/>
              <a:t>Opérateurs et expressions</a:t>
            </a:r>
          </a:p>
          <a:p>
            <a:pPr marL="514350" indent="-514350">
              <a:buFont typeface="+mj-lt"/>
              <a:buAutoNum type="arabicPeriod"/>
            </a:pPr>
            <a:r>
              <a:rPr lang="fr-BE" dirty="0"/>
              <a:t>La logique trivalente et la valeur NULL</a:t>
            </a:r>
          </a:p>
          <a:p>
            <a:pPr marL="514350" indent="-514350">
              <a:buFont typeface="+mj-lt"/>
              <a:buAutoNum type="arabicPeriod"/>
            </a:pPr>
            <a:r>
              <a:rPr lang="fr-BE" dirty="0"/>
              <a:t>Les séquences et les pseudo-colonnes du PL/SQL</a:t>
            </a:r>
          </a:p>
        </p:txBody>
      </p:sp>
      <p:sp>
        <p:nvSpPr>
          <p:cNvPr id="5" name="Espace réservé du pied de page 4"/>
          <p:cNvSpPr>
            <a:spLocks noGrp="1"/>
          </p:cNvSpPr>
          <p:nvPr>
            <p:ph type="ftr" sz="quarter" idx="11"/>
          </p:nvPr>
        </p:nvSpPr>
        <p:spPr/>
        <p:txBody>
          <a:bodyPr/>
          <a:lstStyle/>
          <a:p>
            <a:r>
              <a:rPr lang="fr-BE" dirty="0"/>
              <a:t>SGBD – PL/SQL – Chapitre 2 : Types de données et variables</a:t>
            </a:r>
          </a:p>
        </p:txBody>
      </p:sp>
    </p:spTree>
    <p:extLst>
      <p:ext uri="{BB962C8B-B14F-4D97-AF65-F5344CB8AC3E}">
        <p14:creationId xmlns:p14="http://schemas.microsoft.com/office/powerpoint/2010/main" val="3949966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withEffect">
                                  <p:stCondLst>
                                    <p:cond delay="0"/>
                                  </p:stCondLst>
                                  <p:childTnLst>
                                    <p:animClr clrSpc="rgb" dir="cw">
                                      <p:cBhvr override="childStyle">
                                        <p:cTn id="6" dur="500" fill="hold"/>
                                        <p:tgtEl>
                                          <p:spTgt spid="3">
                                            <p:txEl>
                                              <p:pRg st="8" end="8"/>
                                            </p:txEl>
                                          </p:spTgt>
                                        </p:tgtEl>
                                        <p:attrNameLst>
                                          <p:attrName>style.color</p:attrName>
                                        </p:attrNameLst>
                                      </p:cBhvr>
                                      <p:to>
                                        <a:srgbClr val="74A50F"/>
                                      </p:to>
                                    </p:animClr>
                                    <p:animClr clrSpc="rgb" dir="cw">
                                      <p:cBhvr>
                                        <p:cTn id="7" dur="500" fill="hold"/>
                                        <p:tgtEl>
                                          <p:spTgt spid="3">
                                            <p:txEl>
                                              <p:pRg st="8" end="8"/>
                                            </p:txEl>
                                          </p:spTgt>
                                        </p:tgtEl>
                                        <p:attrNameLst>
                                          <p:attrName>fillcolor</p:attrName>
                                        </p:attrNameLst>
                                      </p:cBhvr>
                                      <p:to>
                                        <a:srgbClr val="74A50F"/>
                                      </p:to>
                                    </p:animClr>
                                    <p:set>
                                      <p:cBhvr>
                                        <p:cTn id="8" dur="500" fill="hold"/>
                                        <p:tgtEl>
                                          <p:spTgt spid="3">
                                            <p:txEl>
                                              <p:pRg st="8" end="8"/>
                                            </p:txEl>
                                          </p:spTgt>
                                        </p:tgtEl>
                                        <p:attrNameLst>
                                          <p:attrName>fill.type</p:attrName>
                                        </p:attrNameLst>
                                      </p:cBhvr>
                                      <p:to>
                                        <p:strVal val="solid"/>
                                      </p:to>
                                    </p:set>
                                    <p:set>
                                      <p:cBhvr>
                                        <p:cTn id="9" dur="500" fill="hold"/>
                                        <p:tgtEl>
                                          <p:spTgt spid="3">
                                            <p:txEl>
                                              <p:pRg st="8" end="8"/>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9. Visibilité des variables</a:t>
            </a:r>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a:t>Une variable est référencée par son nom et est visible dans le bloc PL/SQL où elle a été déclarée.</a:t>
            </a:r>
          </a:p>
          <a:p>
            <a:pPr marL="514350" indent="-514350">
              <a:buFont typeface="+mj-lt"/>
              <a:buAutoNum type="arabicPeriod"/>
            </a:pPr>
            <a:r>
              <a:rPr lang="fr-BE" dirty="0"/>
              <a:t>Elle est visible également dans tous les blocs imbriqués dans celui où la déclaration a été faite pour autant qu'elle n'ait pas été redéfinie.</a:t>
            </a:r>
          </a:p>
        </p:txBody>
      </p:sp>
      <p:sp>
        <p:nvSpPr>
          <p:cNvPr id="5" name="Espace réservé du pied de page 4"/>
          <p:cNvSpPr>
            <a:spLocks noGrp="1"/>
          </p:cNvSpPr>
          <p:nvPr>
            <p:ph type="ftr" sz="quarter" idx="11"/>
          </p:nvPr>
        </p:nvSpPr>
        <p:spPr/>
        <p:txBody>
          <a:bodyPr/>
          <a:lstStyle/>
          <a:p>
            <a:r>
              <a:rPr lang="fr-BE" dirty="0"/>
              <a:t>SGBD – PL/SQL – Chapitre 2 : Types de données et variables / 9. Visibilité des variables</a:t>
            </a:r>
          </a:p>
        </p:txBody>
      </p:sp>
    </p:spTree>
    <p:extLst>
      <p:ext uri="{BB962C8B-B14F-4D97-AF65-F5344CB8AC3E}">
        <p14:creationId xmlns:p14="http://schemas.microsoft.com/office/powerpoint/2010/main" val="143312703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9. Visibilité des variables</a:t>
            </a:r>
          </a:p>
        </p:txBody>
      </p:sp>
      <p:sp>
        <p:nvSpPr>
          <p:cNvPr id="3" name="Espace réservé du contenu 2"/>
          <p:cNvSpPr>
            <a:spLocks noGrp="1"/>
          </p:cNvSpPr>
          <p:nvPr>
            <p:ph idx="1"/>
          </p:nvPr>
        </p:nvSpPr>
        <p:spPr/>
        <p:txBody>
          <a:bodyPr anchor="ctr">
            <a:normAutofit fontScale="70000" lnSpcReduction="20000"/>
          </a:bodyPr>
          <a:lstStyle/>
          <a:p>
            <a:pPr marL="0" indent="0">
              <a:buNone/>
            </a:pPr>
            <a:r>
              <a:rPr lang="fr-BE" b="1" dirty="0">
                <a:latin typeface="Courier New" panose="02070309020205020404" pitchFamily="49" charset="0"/>
                <a:cs typeface="Courier New" panose="02070309020205020404" pitchFamily="49" charset="0"/>
              </a:rPr>
              <a:t>DECLARE</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VLoc</a:t>
            </a:r>
            <a:r>
              <a:rPr lang="fr-BE" b="1" dirty="0">
                <a:latin typeface="Courier New" panose="02070309020205020404" pitchFamily="49" charset="0"/>
                <a:cs typeface="Courier New" panose="02070309020205020404" pitchFamily="49" charset="0"/>
              </a:rPr>
              <a:t>		VARCHAR2(20);</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Vuser</a:t>
            </a:r>
            <a:r>
              <a:rPr lang="fr-BE" b="1" dirty="0">
                <a:latin typeface="Courier New" panose="02070309020205020404" pitchFamily="49" charset="0"/>
                <a:cs typeface="Courier New" panose="02070309020205020404" pitchFamily="49" charset="0"/>
              </a:rPr>
              <a:t>		VARCHAR2(50) := USER;</a:t>
            </a:r>
          </a:p>
          <a:p>
            <a:pPr marL="0" indent="0">
              <a:buNone/>
            </a:pPr>
            <a:r>
              <a:rPr lang="fr-BE" b="1" dirty="0">
                <a:latin typeface="Courier New" panose="02070309020205020404" pitchFamily="49" charset="0"/>
                <a:cs typeface="Courier New" panose="02070309020205020404" pitchFamily="49" charset="0"/>
              </a:rPr>
              <a:t>BEGIN</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VLoc</a:t>
            </a:r>
            <a:r>
              <a:rPr lang="fr-BE" b="1" dirty="0">
                <a:latin typeface="Courier New" panose="02070309020205020404" pitchFamily="49" charset="0"/>
                <a:cs typeface="Courier New" panose="02070309020205020404" pitchFamily="49" charset="0"/>
              </a:rPr>
              <a:t> := 'Bloc Principal';</a:t>
            </a:r>
          </a:p>
          <a:p>
            <a:pPr marL="0" indent="0">
              <a:buNone/>
            </a:pPr>
            <a:r>
              <a:rPr lang="fr-BE" b="1" dirty="0">
                <a:latin typeface="Courier New" panose="02070309020205020404" pitchFamily="49" charset="0"/>
                <a:cs typeface="Courier New" panose="02070309020205020404" pitchFamily="49" charset="0"/>
              </a:rPr>
              <a:t>  DECLARE</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VLoc</a:t>
            </a:r>
            <a:r>
              <a:rPr lang="fr-BE" b="1" dirty="0">
                <a:latin typeface="Courier New" panose="02070309020205020404" pitchFamily="49" charset="0"/>
                <a:cs typeface="Courier New" panose="02070309020205020404" pitchFamily="49" charset="0"/>
              </a:rPr>
              <a:t> VARCHAR2(50);</a:t>
            </a:r>
          </a:p>
          <a:p>
            <a:pPr marL="0" indent="0">
              <a:buNone/>
            </a:pPr>
            <a:r>
              <a:rPr lang="fr-BE" b="1" dirty="0">
                <a:latin typeface="Courier New" panose="02070309020205020404" pitchFamily="49" charset="0"/>
                <a:cs typeface="Courier New" panose="02070309020205020404" pitchFamily="49" charset="0"/>
              </a:rPr>
              <a:t>  BEGIN</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Vloc</a:t>
            </a:r>
            <a:r>
              <a:rPr lang="fr-BE" b="1" dirty="0">
                <a:latin typeface="Courier New" panose="02070309020205020404" pitchFamily="49" charset="0"/>
                <a:cs typeface="Courier New" panose="02070309020205020404" pitchFamily="49" charset="0"/>
              </a:rPr>
              <a:t> := 'Bloc imbriqué';</a:t>
            </a:r>
          </a:p>
          <a:p>
            <a:pPr marL="0" indent="0">
              <a:buNone/>
            </a:pPr>
            <a:r>
              <a:rPr lang="fr-BE" b="1" dirty="0">
                <a:latin typeface="Courier New" panose="02070309020205020404" pitchFamily="49" charset="0"/>
                <a:cs typeface="Courier New" panose="02070309020205020404" pitchFamily="49" charset="0"/>
              </a:rPr>
              <a:t>    DBMS_OUTPUT.PUT_LINE('</a:t>
            </a:r>
            <a:r>
              <a:rPr lang="fr-BE" b="1" dirty="0" err="1">
                <a:latin typeface="Courier New" panose="02070309020205020404" pitchFamily="49" charset="0"/>
                <a:cs typeface="Courier New" panose="02070309020205020404" pitchFamily="49" charset="0"/>
              </a:rPr>
              <a:t>Vloc</a:t>
            </a:r>
            <a:r>
              <a:rPr lang="fr-BE" b="1" dirty="0">
                <a:latin typeface="Courier New" panose="02070309020205020404" pitchFamily="49" charset="0"/>
                <a:cs typeface="Courier New" panose="02070309020205020404" pitchFamily="49" charset="0"/>
              </a:rPr>
              <a:t> = ' || </a:t>
            </a:r>
            <a:r>
              <a:rPr lang="fr-BE" b="1" dirty="0" err="1">
                <a:latin typeface="Courier New" panose="02070309020205020404" pitchFamily="49" charset="0"/>
                <a:cs typeface="Courier New" panose="02070309020205020404" pitchFamily="49" charset="0"/>
              </a:rPr>
              <a:t>VLoc</a:t>
            </a:r>
            <a:r>
              <a:rPr lang="fr-BE" b="1" dirty="0">
                <a:latin typeface="Courier New" panose="02070309020205020404" pitchFamily="49" charset="0"/>
                <a:cs typeface="Courier New" panose="02070309020205020404" pitchFamily="49" charset="0"/>
              </a:rPr>
              <a:t> || </a:t>
            </a:r>
          </a:p>
          <a:p>
            <a:pPr marL="0" indent="0">
              <a:buNone/>
            </a:pPr>
            <a:r>
              <a:rPr lang="fr-BE" b="1" dirty="0">
                <a:latin typeface="Courier New" panose="02070309020205020404" pitchFamily="49" charset="0"/>
                <a:cs typeface="Courier New" panose="02070309020205020404" pitchFamily="49" charset="0"/>
              </a:rPr>
              <a:t>      ', </a:t>
            </a:r>
            <a:r>
              <a:rPr lang="fr-BE" b="1" dirty="0" err="1">
                <a:latin typeface="Courier New" panose="02070309020205020404" pitchFamily="49" charset="0"/>
                <a:cs typeface="Courier New" panose="02070309020205020404" pitchFamily="49" charset="0"/>
              </a:rPr>
              <a:t>Vuser</a:t>
            </a:r>
            <a:r>
              <a:rPr lang="fr-BE" b="1" dirty="0">
                <a:latin typeface="Courier New" panose="02070309020205020404" pitchFamily="49" charset="0"/>
                <a:cs typeface="Courier New" panose="02070309020205020404" pitchFamily="49" charset="0"/>
              </a:rPr>
              <a:t> = ' || </a:t>
            </a:r>
            <a:r>
              <a:rPr lang="fr-BE" b="1" dirty="0" err="1">
                <a:latin typeface="Courier New" panose="02070309020205020404" pitchFamily="49" charset="0"/>
                <a:cs typeface="Courier New" panose="02070309020205020404" pitchFamily="49" charset="0"/>
              </a:rPr>
              <a:t>Vuser</a:t>
            </a:r>
            <a:r>
              <a:rPr lang="fr-BE" b="1" dirty="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  END;</a:t>
            </a:r>
          </a:p>
          <a:p>
            <a:pPr marL="0" indent="0">
              <a:buNone/>
            </a:pPr>
            <a:r>
              <a:rPr lang="fr-BE" b="1" dirty="0">
                <a:latin typeface="Courier New" panose="02070309020205020404" pitchFamily="49" charset="0"/>
                <a:cs typeface="Courier New" panose="02070309020205020404" pitchFamily="49" charset="0"/>
              </a:rPr>
              <a:t>  DBMS_OUTPUT.PUT_LINE ('</a:t>
            </a:r>
            <a:r>
              <a:rPr lang="fr-BE" b="1" dirty="0" err="1">
                <a:latin typeface="Courier New" panose="02070309020205020404" pitchFamily="49" charset="0"/>
                <a:cs typeface="Courier New" panose="02070309020205020404" pitchFamily="49" charset="0"/>
              </a:rPr>
              <a:t>Vloc</a:t>
            </a:r>
            <a:r>
              <a:rPr lang="fr-BE" b="1" dirty="0">
                <a:latin typeface="Courier New" panose="02070309020205020404" pitchFamily="49" charset="0"/>
                <a:cs typeface="Courier New" panose="02070309020205020404" pitchFamily="49" charset="0"/>
              </a:rPr>
              <a:t> = ' || </a:t>
            </a:r>
            <a:r>
              <a:rPr lang="fr-BE" b="1" dirty="0" err="1">
                <a:latin typeface="Courier New" panose="02070309020205020404" pitchFamily="49" charset="0"/>
                <a:cs typeface="Courier New" panose="02070309020205020404" pitchFamily="49" charset="0"/>
              </a:rPr>
              <a:t>Vloc</a:t>
            </a:r>
            <a:r>
              <a:rPr lang="fr-BE" b="1" dirty="0">
                <a:latin typeface="Courier New" panose="02070309020205020404" pitchFamily="49" charset="0"/>
                <a:cs typeface="Courier New" panose="02070309020205020404" pitchFamily="49" charset="0"/>
              </a:rPr>
              <a:t> || </a:t>
            </a:r>
          </a:p>
          <a:p>
            <a:pPr marL="0" indent="0">
              <a:buNone/>
            </a:pPr>
            <a:r>
              <a:rPr lang="fr-BE" b="1" dirty="0">
                <a:latin typeface="Courier New" panose="02070309020205020404" pitchFamily="49" charset="0"/>
                <a:cs typeface="Courier New" panose="02070309020205020404" pitchFamily="49" charset="0"/>
              </a:rPr>
              <a:t>    ', </a:t>
            </a:r>
            <a:r>
              <a:rPr lang="fr-BE" b="1" dirty="0" err="1">
                <a:latin typeface="Courier New" panose="02070309020205020404" pitchFamily="49" charset="0"/>
                <a:cs typeface="Courier New" panose="02070309020205020404" pitchFamily="49" charset="0"/>
              </a:rPr>
              <a:t>Vuser</a:t>
            </a:r>
            <a:r>
              <a:rPr lang="fr-BE" b="1" dirty="0">
                <a:latin typeface="Courier New" panose="02070309020205020404" pitchFamily="49" charset="0"/>
                <a:cs typeface="Courier New" panose="02070309020205020404" pitchFamily="49" charset="0"/>
              </a:rPr>
              <a:t> = ' || </a:t>
            </a:r>
            <a:r>
              <a:rPr lang="fr-BE" b="1" dirty="0" err="1">
                <a:latin typeface="Courier New" panose="02070309020205020404" pitchFamily="49" charset="0"/>
                <a:cs typeface="Courier New" panose="02070309020205020404" pitchFamily="49" charset="0"/>
              </a:rPr>
              <a:t>VUser</a:t>
            </a:r>
            <a:r>
              <a:rPr lang="fr-BE" b="1" dirty="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END;</a:t>
            </a:r>
            <a:endParaRPr lang="fr-BE" dirty="0"/>
          </a:p>
        </p:txBody>
      </p:sp>
      <p:sp>
        <p:nvSpPr>
          <p:cNvPr id="5" name="Espace réservé du pied de page 4"/>
          <p:cNvSpPr>
            <a:spLocks noGrp="1"/>
          </p:cNvSpPr>
          <p:nvPr>
            <p:ph type="ftr" sz="quarter" idx="11"/>
          </p:nvPr>
        </p:nvSpPr>
        <p:spPr/>
        <p:txBody>
          <a:bodyPr/>
          <a:lstStyle/>
          <a:p>
            <a:r>
              <a:rPr lang="fr-BE" dirty="0"/>
              <a:t>SGBD – PL/SQL – Chapitre 2 : Types de données et variables / 9. Visibilité des variables</a:t>
            </a:r>
          </a:p>
        </p:txBody>
      </p:sp>
    </p:spTree>
    <p:extLst>
      <p:ext uri="{BB962C8B-B14F-4D97-AF65-F5344CB8AC3E}">
        <p14:creationId xmlns:p14="http://schemas.microsoft.com/office/powerpoint/2010/main" val="5051966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1. Types de données scalaires</a:t>
            </a:r>
          </a:p>
        </p:txBody>
      </p:sp>
      <p:sp>
        <p:nvSpPr>
          <p:cNvPr id="5" name="Espace réservé du pied de page 4"/>
          <p:cNvSpPr>
            <a:spLocks noGrp="1"/>
          </p:cNvSpPr>
          <p:nvPr>
            <p:ph type="ftr" sz="quarter" idx="11"/>
          </p:nvPr>
        </p:nvSpPr>
        <p:spPr/>
        <p:txBody>
          <a:bodyPr/>
          <a:lstStyle/>
          <a:p>
            <a:r>
              <a:rPr lang="fr-BE" dirty="0"/>
              <a:t>SGBD – PL/SQL – Chapitre 2 : Types de données et variables / 1. Types de données scalaires</a:t>
            </a:r>
          </a:p>
        </p:txBody>
      </p:sp>
      <p:sp>
        <p:nvSpPr>
          <p:cNvPr id="3" name="Espace réservé du contenu 2"/>
          <p:cNvSpPr>
            <a:spLocks noGrp="1"/>
          </p:cNvSpPr>
          <p:nvPr>
            <p:ph idx="1"/>
          </p:nvPr>
        </p:nvSpPr>
        <p:spPr/>
        <p:txBody>
          <a:bodyPr/>
          <a:lstStyle/>
          <a:p>
            <a:pPr marL="68580" indent="0">
              <a:buNone/>
            </a:pPr>
            <a:r>
              <a:rPr lang="fr-BE" dirty="0"/>
              <a:t>Quatre catégories : </a:t>
            </a:r>
          </a:p>
          <a:p>
            <a:pPr marL="68580" indent="0">
              <a:buNone/>
            </a:pPr>
            <a:endParaRPr lang="fr-BE" dirty="0"/>
          </a:p>
        </p:txBody>
      </p:sp>
      <p:graphicFrame>
        <p:nvGraphicFramePr>
          <p:cNvPr id="7" name="Tableau 6"/>
          <p:cNvGraphicFramePr>
            <a:graphicFrameLocks noGrp="1"/>
          </p:cNvGraphicFramePr>
          <p:nvPr>
            <p:extLst>
              <p:ext uri="{D42A27DB-BD31-4B8C-83A1-F6EECF244321}">
                <p14:modId xmlns:p14="http://schemas.microsoft.com/office/powerpoint/2010/main" val="589779913"/>
              </p:ext>
            </p:extLst>
          </p:nvPr>
        </p:nvGraphicFramePr>
        <p:xfrm>
          <a:off x="609600" y="2881415"/>
          <a:ext cx="7964384" cy="2834640"/>
        </p:xfrm>
        <a:graphic>
          <a:graphicData uri="http://schemas.openxmlformats.org/drawingml/2006/table">
            <a:tbl>
              <a:tblPr firstRow="1" bandRow="1">
                <a:tableStyleId>{5C22544A-7EE6-4342-B048-85BDC9FD1C3A}</a:tableStyleId>
              </a:tblPr>
              <a:tblGrid>
                <a:gridCol w="2857994">
                  <a:extLst>
                    <a:ext uri="{9D8B030D-6E8A-4147-A177-3AD203B41FA5}">
                      <a16:colId xmlns:a16="http://schemas.microsoft.com/office/drawing/2014/main" xmlns="" val="20000"/>
                    </a:ext>
                  </a:extLst>
                </a:gridCol>
                <a:gridCol w="5106390">
                  <a:extLst>
                    <a:ext uri="{9D8B030D-6E8A-4147-A177-3AD203B41FA5}">
                      <a16:colId xmlns:a16="http://schemas.microsoft.com/office/drawing/2014/main" xmlns="" val="20001"/>
                    </a:ext>
                  </a:extLst>
                </a:gridCol>
              </a:tblGrid>
              <a:tr h="370840">
                <a:tc>
                  <a:txBody>
                    <a:bodyPr/>
                    <a:lstStyle/>
                    <a:p>
                      <a:r>
                        <a:rPr lang="fr-BE" b="0" dirty="0">
                          <a:solidFill>
                            <a:schemeClr val="tx1"/>
                          </a:solidFill>
                        </a:rPr>
                        <a:t>Scalaires</a:t>
                      </a:r>
                    </a:p>
                  </a:txBody>
                  <a:tcPr>
                    <a:solidFill>
                      <a:schemeClr val="bg2">
                        <a:lumMod val="20000"/>
                        <a:lumOff val="80000"/>
                      </a:schemeClr>
                    </a:solidFill>
                  </a:tcPr>
                </a:tc>
                <a:tc>
                  <a:txBody>
                    <a:bodyPr/>
                    <a:lstStyle/>
                    <a:p>
                      <a:r>
                        <a:rPr lang="fr-BE" b="0" dirty="0">
                          <a:solidFill>
                            <a:schemeClr val="tx1"/>
                          </a:solidFill>
                        </a:rPr>
                        <a:t>Ces types sont atomiques : ce sont les types utilisés pour définir une colonne d'une table</a:t>
                      </a:r>
                    </a:p>
                  </a:txBody>
                  <a:tcPr>
                    <a:solidFill>
                      <a:schemeClr val="bg2">
                        <a:lumMod val="20000"/>
                        <a:lumOff val="80000"/>
                      </a:schemeClr>
                    </a:solidFill>
                  </a:tcPr>
                </a:tc>
                <a:extLst>
                  <a:ext uri="{0D108BD9-81ED-4DB2-BD59-A6C34878D82A}">
                    <a16:rowId xmlns:a16="http://schemas.microsoft.com/office/drawing/2014/main" xmlns="" val="10000"/>
                  </a:ext>
                </a:extLst>
              </a:tr>
              <a:tr h="370840">
                <a:tc>
                  <a:txBody>
                    <a:bodyPr/>
                    <a:lstStyle/>
                    <a:p>
                      <a:r>
                        <a:rPr lang="fr-BE" dirty="0"/>
                        <a:t>Composés</a:t>
                      </a:r>
                    </a:p>
                  </a:txBody>
                  <a:tcPr/>
                </a:tc>
                <a:tc>
                  <a:txBody>
                    <a:bodyPr/>
                    <a:lstStyle/>
                    <a:p>
                      <a:r>
                        <a:rPr lang="fr-BE" dirty="0"/>
                        <a:t>Ces</a:t>
                      </a:r>
                      <a:r>
                        <a:rPr lang="fr-BE" baseline="0" dirty="0"/>
                        <a:t> types comprennent plus d'un élément ou composant</a:t>
                      </a:r>
                      <a:endParaRPr lang="fr-BE" dirty="0"/>
                    </a:p>
                  </a:txBody>
                  <a:tcPr/>
                </a:tc>
                <a:extLst>
                  <a:ext uri="{0D108BD9-81ED-4DB2-BD59-A6C34878D82A}">
                    <a16:rowId xmlns:a16="http://schemas.microsoft.com/office/drawing/2014/main" xmlns="" val="10001"/>
                  </a:ext>
                </a:extLst>
              </a:tr>
              <a:tr h="370840">
                <a:tc>
                  <a:txBody>
                    <a:bodyPr/>
                    <a:lstStyle/>
                    <a:p>
                      <a:r>
                        <a:rPr lang="fr-BE" dirty="0"/>
                        <a:t>Références</a:t>
                      </a:r>
                    </a:p>
                  </a:txBody>
                  <a:tcPr>
                    <a:solidFill>
                      <a:schemeClr val="bg2">
                        <a:lumMod val="20000"/>
                        <a:lumOff val="80000"/>
                      </a:schemeClr>
                    </a:solidFill>
                  </a:tcPr>
                </a:tc>
                <a:tc>
                  <a:txBody>
                    <a:bodyPr/>
                    <a:lstStyle/>
                    <a:p>
                      <a:r>
                        <a:rPr lang="fr-BE" dirty="0"/>
                        <a:t>Ces types permettent de définir des références vers d'autres types</a:t>
                      </a:r>
                    </a:p>
                  </a:txBody>
                  <a:tcPr>
                    <a:solidFill>
                      <a:schemeClr val="bg2">
                        <a:lumMod val="20000"/>
                        <a:lumOff val="80000"/>
                      </a:schemeClr>
                    </a:solidFill>
                  </a:tcPr>
                </a:tc>
                <a:extLst>
                  <a:ext uri="{0D108BD9-81ED-4DB2-BD59-A6C34878D82A}">
                    <a16:rowId xmlns:a16="http://schemas.microsoft.com/office/drawing/2014/main" xmlns="" val="10002"/>
                  </a:ext>
                </a:extLst>
              </a:tr>
              <a:tr h="370840">
                <a:tc>
                  <a:txBody>
                    <a:bodyPr/>
                    <a:lstStyle/>
                    <a:p>
                      <a:r>
                        <a:rPr lang="fr-BE" dirty="0"/>
                        <a:t>Grands Objets</a:t>
                      </a:r>
                    </a:p>
                    <a:p>
                      <a:r>
                        <a:rPr lang="fr-BE" dirty="0"/>
                        <a:t>(LOB</a:t>
                      </a:r>
                      <a:r>
                        <a:rPr lang="fr-BE" baseline="0" dirty="0"/>
                        <a:t> = Large </a:t>
                      </a:r>
                      <a:r>
                        <a:rPr lang="fr-BE" baseline="0" dirty="0" err="1"/>
                        <a:t>Binary</a:t>
                      </a:r>
                      <a:r>
                        <a:rPr lang="fr-BE" baseline="0" dirty="0"/>
                        <a:t> Object)</a:t>
                      </a:r>
                      <a:endParaRPr lang="fr-BE" dirty="0"/>
                    </a:p>
                  </a:txBody>
                  <a:tcPr/>
                </a:tc>
                <a:tc>
                  <a:txBody>
                    <a:bodyPr/>
                    <a:lstStyle/>
                    <a:p>
                      <a:r>
                        <a:rPr lang="fr-BE" dirty="0"/>
                        <a:t>Ces types de données spécifient la localisation d'un "grand objet" binaire comme une image stockée dans la base de données ou un</a:t>
                      </a:r>
                      <a:r>
                        <a:rPr lang="fr-BE" baseline="0" dirty="0"/>
                        <a:t> fichier externe.</a:t>
                      </a:r>
                      <a:endParaRPr lang="fr-BE" dirty="0"/>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7080230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9. Visibilité des variables</a:t>
            </a:r>
          </a:p>
        </p:txBody>
      </p:sp>
      <p:sp>
        <p:nvSpPr>
          <p:cNvPr id="3" name="Espace réservé du contenu 2"/>
          <p:cNvSpPr>
            <a:spLocks noGrp="1"/>
          </p:cNvSpPr>
          <p:nvPr>
            <p:ph idx="1"/>
          </p:nvPr>
        </p:nvSpPr>
        <p:spPr>
          <a:xfrm>
            <a:off x="1043491" y="2051999"/>
            <a:ext cx="7020000" cy="4443804"/>
          </a:xfrm>
        </p:spPr>
        <p:txBody>
          <a:bodyPr anchor="ctr">
            <a:normAutofit fontScale="62500" lnSpcReduction="20000"/>
          </a:bodyPr>
          <a:lstStyle/>
          <a:p>
            <a:pPr marL="0" indent="0">
              <a:buNone/>
            </a:pPr>
            <a:r>
              <a:rPr lang="fr-BE" b="1" dirty="0">
                <a:latin typeface="Courier New" panose="02070309020205020404" pitchFamily="49" charset="0"/>
                <a:cs typeface="Courier New" panose="02070309020205020404" pitchFamily="49" charset="0"/>
              </a:rPr>
              <a:t>&lt;&lt;Main&gt;&gt;</a:t>
            </a:r>
          </a:p>
          <a:p>
            <a:pPr marL="0" indent="0">
              <a:buNone/>
            </a:pPr>
            <a:r>
              <a:rPr lang="fr-BE" b="1" dirty="0">
                <a:latin typeface="Courier New" panose="02070309020205020404" pitchFamily="49" charset="0"/>
                <a:cs typeface="Courier New" panose="02070309020205020404" pitchFamily="49" charset="0"/>
              </a:rPr>
              <a:t>DECLARE</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VLoc</a:t>
            </a:r>
            <a:r>
              <a:rPr lang="fr-BE" b="1" dirty="0">
                <a:latin typeface="Courier New" panose="02070309020205020404" pitchFamily="49" charset="0"/>
                <a:cs typeface="Courier New" panose="02070309020205020404" pitchFamily="49" charset="0"/>
              </a:rPr>
              <a:t>		VARCHAR2(20);</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Vuser</a:t>
            </a:r>
            <a:r>
              <a:rPr lang="fr-BE" b="1" dirty="0">
                <a:latin typeface="Courier New" panose="02070309020205020404" pitchFamily="49" charset="0"/>
                <a:cs typeface="Courier New" panose="02070309020205020404" pitchFamily="49" charset="0"/>
              </a:rPr>
              <a:t>		VARCHAR2(50) := USER;</a:t>
            </a:r>
          </a:p>
          <a:p>
            <a:pPr marL="0" indent="0">
              <a:buNone/>
            </a:pPr>
            <a:r>
              <a:rPr lang="fr-BE" b="1" dirty="0">
                <a:latin typeface="Courier New" panose="02070309020205020404" pitchFamily="49" charset="0"/>
                <a:cs typeface="Courier New" panose="02070309020205020404" pitchFamily="49" charset="0"/>
              </a:rPr>
              <a:t>BEGIN</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VLoc</a:t>
            </a:r>
            <a:r>
              <a:rPr lang="fr-BE" b="1" dirty="0">
                <a:latin typeface="Courier New" panose="02070309020205020404" pitchFamily="49" charset="0"/>
                <a:cs typeface="Courier New" panose="02070309020205020404" pitchFamily="49" charset="0"/>
              </a:rPr>
              <a:t> := 'Bloc Principal';</a:t>
            </a:r>
          </a:p>
          <a:p>
            <a:pPr marL="0" indent="0">
              <a:buNone/>
            </a:pPr>
            <a:r>
              <a:rPr lang="fr-BE" b="1" dirty="0">
                <a:latin typeface="Courier New" panose="02070309020205020404" pitchFamily="49" charset="0"/>
                <a:cs typeface="Courier New" panose="02070309020205020404" pitchFamily="49" charset="0"/>
              </a:rPr>
              <a:t>  DECLARE</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VLoc</a:t>
            </a:r>
            <a:r>
              <a:rPr lang="fr-BE" b="1" dirty="0">
                <a:latin typeface="Courier New" panose="02070309020205020404" pitchFamily="49" charset="0"/>
                <a:cs typeface="Courier New" panose="02070309020205020404" pitchFamily="49" charset="0"/>
              </a:rPr>
              <a:t> VARCHAR2(50);</a:t>
            </a:r>
          </a:p>
          <a:p>
            <a:pPr marL="0" indent="0">
              <a:buNone/>
            </a:pPr>
            <a:r>
              <a:rPr lang="fr-BE" b="1" dirty="0">
                <a:latin typeface="Courier New" panose="02070309020205020404" pitchFamily="49" charset="0"/>
                <a:cs typeface="Courier New" panose="02070309020205020404" pitchFamily="49" charset="0"/>
              </a:rPr>
              <a:t>  BEGIN</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VLoc</a:t>
            </a:r>
            <a:r>
              <a:rPr lang="fr-BE" b="1" dirty="0">
                <a:latin typeface="Courier New" panose="02070309020205020404" pitchFamily="49" charset="0"/>
                <a:cs typeface="Courier New" panose="02070309020205020404" pitchFamily="49" charset="0"/>
              </a:rPr>
              <a:t> := 'Bloc imbriqué';</a:t>
            </a:r>
          </a:p>
          <a:p>
            <a:pPr marL="0" indent="0">
              <a:buNone/>
            </a:pPr>
            <a:r>
              <a:rPr lang="fr-BE" b="1" dirty="0">
                <a:latin typeface="Courier New" panose="02070309020205020404" pitchFamily="49" charset="0"/>
                <a:cs typeface="Courier New" panose="02070309020205020404" pitchFamily="49" charset="0"/>
              </a:rPr>
              <a:t>    DBMS_OUTPUT.PUT_LINE('</a:t>
            </a:r>
            <a:r>
              <a:rPr lang="fr-BE" b="1" dirty="0" err="1">
                <a:latin typeface="Courier New" panose="02070309020205020404" pitchFamily="49" charset="0"/>
                <a:cs typeface="Courier New" panose="02070309020205020404" pitchFamily="49" charset="0"/>
              </a:rPr>
              <a:t>Vloc</a:t>
            </a:r>
            <a:r>
              <a:rPr lang="fr-BE" b="1" dirty="0">
                <a:latin typeface="Courier New" panose="02070309020205020404" pitchFamily="49" charset="0"/>
                <a:cs typeface="Courier New" panose="02070309020205020404" pitchFamily="49" charset="0"/>
              </a:rPr>
              <a:t> = ' || </a:t>
            </a:r>
            <a:r>
              <a:rPr lang="fr-BE" b="1" dirty="0" err="1">
                <a:latin typeface="Courier New" panose="02070309020205020404" pitchFamily="49" charset="0"/>
                <a:cs typeface="Courier New" panose="02070309020205020404" pitchFamily="49" charset="0"/>
              </a:rPr>
              <a:t>VLoc</a:t>
            </a:r>
            <a:r>
              <a:rPr lang="fr-BE" b="1" dirty="0">
                <a:latin typeface="Courier New" panose="02070309020205020404" pitchFamily="49" charset="0"/>
                <a:cs typeface="Courier New" panose="02070309020205020404" pitchFamily="49" charset="0"/>
              </a:rPr>
              <a:t> || </a:t>
            </a:r>
          </a:p>
          <a:p>
            <a:pPr marL="0" indent="0">
              <a:buNone/>
            </a:pPr>
            <a:r>
              <a:rPr lang="fr-BE" b="1" dirty="0">
                <a:latin typeface="Courier New" panose="02070309020205020404" pitchFamily="49" charset="0"/>
                <a:cs typeface="Courier New" panose="02070309020205020404" pitchFamily="49" charset="0"/>
              </a:rPr>
              <a:t>      ', </a:t>
            </a:r>
            <a:r>
              <a:rPr lang="fr-BE" b="1" dirty="0" err="1">
                <a:latin typeface="Courier New" panose="02070309020205020404" pitchFamily="49" charset="0"/>
                <a:cs typeface="Courier New" panose="02070309020205020404" pitchFamily="49" charset="0"/>
              </a:rPr>
              <a:t>Vuser</a:t>
            </a:r>
            <a:r>
              <a:rPr lang="fr-BE" b="1" dirty="0">
                <a:latin typeface="Courier New" panose="02070309020205020404" pitchFamily="49" charset="0"/>
                <a:cs typeface="Courier New" panose="02070309020205020404" pitchFamily="49" charset="0"/>
              </a:rPr>
              <a:t> = ' || </a:t>
            </a:r>
            <a:r>
              <a:rPr lang="fr-BE" b="1" dirty="0" err="1">
                <a:latin typeface="Courier New" panose="02070309020205020404" pitchFamily="49" charset="0"/>
                <a:cs typeface="Courier New" panose="02070309020205020404" pitchFamily="49" charset="0"/>
              </a:rPr>
              <a:t>Vuser</a:t>
            </a:r>
            <a:r>
              <a:rPr lang="fr-BE" b="1" dirty="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    DBMS_OUTPUT.PUT_LINE('</a:t>
            </a:r>
            <a:r>
              <a:rPr lang="fr-BE" b="1" dirty="0" err="1">
                <a:latin typeface="Courier New" panose="02070309020205020404" pitchFamily="49" charset="0"/>
                <a:cs typeface="Courier New" panose="02070309020205020404" pitchFamily="49" charset="0"/>
              </a:rPr>
              <a:t>Main.Vloc</a:t>
            </a:r>
            <a:r>
              <a:rPr lang="fr-BE" b="1" dirty="0">
                <a:latin typeface="Courier New" panose="02070309020205020404" pitchFamily="49" charset="0"/>
                <a:cs typeface="Courier New" panose="02070309020205020404" pitchFamily="49" charset="0"/>
              </a:rPr>
              <a:t> = ' || </a:t>
            </a:r>
            <a:r>
              <a:rPr lang="fr-BE" b="1" dirty="0" err="1">
                <a:latin typeface="Courier New" panose="02070309020205020404" pitchFamily="49" charset="0"/>
                <a:cs typeface="Courier New" panose="02070309020205020404" pitchFamily="49" charset="0"/>
              </a:rPr>
              <a:t>Main.Vloc</a:t>
            </a:r>
            <a:r>
              <a:rPr lang="fr-BE" b="1" dirty="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  END;</a:t>
            </a:r>
          </a:p>
          <a:p>
            <a:pPr marL="0" indent="0">
              <a:buNone/>
            </a:pPr>
            <a:r>
              <a:rPr lang="fr-BE" b="1" dirty="0">
                <a:latin typeface="Courier New" panose="02070309020205020404" pitchFamily="49" charset="0"/>
                <a:cs typeface="Courier New" panose="02070309020205020404" pitchFamily="49" charset="0"/>
              </a:rPr>
              <a:t>  DBMS_OUTPUT.PUT_LINE ('</a:t>
            </a:r>
            <a:r>
              <a:rPr lang="fr-BE" b="1" dirty="0" err="1">
                <a:latin typeface="Courier New" panose="02070309020205020404" pitchFamily="49" charset="0"/>
                <a:cs typeface="Courier New" panose="02070309020205020404" pitchFamily="49" charset="0"/>
              </a:rPr>
              <a:t>Vloc</a:t>
            </a:r>
            <a:r>
              <a:rPr lang="fr-BE" b="1" dirty="0">
                <a:latin typeface="Courier New" panose="02070309020205020404" pitchFamily="49" charset="0"/>
                <a:cs typeface="Courier New" panose="02070309020205020404" pitchFamily="49" charset="0"/>
              </a:rPr>
              <a:t> = ' || </a:t>
            </a:r>
            <a:r>
              <a:rPr lang="fr-BE" b="1" dirty="0" err="1">
                <a:latin typeface="Courier New" panose="02070309020205020404" pitchFamily="49" charset="0"/>
                <a:cs typeface="Courier New" panose="02070309020205020404" pitchFamily="49" charset="0"/>
              </a:rPr>
              <a:t>Vloc</a:t>
            </a:r>
            <a:r>
              <a:rPr lang="fr-BE" b="1" dirty="0">
                <a:latin typeface="Courier New" panose="02070309020205020404" pitchFamily="49" charset="0"/>
                <a:cs typeface="Courier New" panose="02070309020205020404" pitchFamily="49" charset="0"/>
              </a:rPr>
              <a:t> || </a:t>
            </a:r>
          </a:p>
          <a:p>
            <a:pPr marL="0" indent="0">
              <a:buNone/>
            </a:pPr>
            <a:r>
              <a:rPr lang="fr-BE" b="1" dirty="0">
                <a:latin typeface="Courier New" panose="02070309020205020404" pitchFamily="49" charset="0"/>
                <a:cs typeface="Courier New" panose="02070309020205020404" pitchFamily="49" charset="0"/>
              </a:rPr>
              <a:t>    ', </a:t>
            </a:r>
            <a:r>
              <a:rPr lang="fr-BE" b="1" dirty="0" err="1">
                <a:latin typeface="Courier New" panose="02070309020205020404" pitchFamily="49" charset="0"/>
                <a:cs typeface="Courier New" panose="02070309020205020404" pitchFamily="49" charset="0"/>
              </a:rPr>
              <a:t>Vuser</a:t>
            </a:r>
            <a:r>
              <a:rPr lang="fr-BE" b="1" dirty="0">
                <a:latin typeface="Courier New" panose="02070309020205020404" pitchFamily="49" charset="0"/>
                <a:cs typeface="Courier New" panose="02070309020205020404" pitchFamily="49" charset="0"/>
              </a:rPr>
              <a:t> = ' || </a:t>
            </a:r>
            <a:r>
              <a:rPr lang="fr-BE" b="1" dirty="0" err="1">
                <a:latin typeface="Courier New" panose="02070309020205020404" pitchFamily="49" charset="0"/>
                <a:cs typeface="Courier New" panose="02070309020205020404" pitchFamily="49" charset="0"/>
              </a:rPr>
              <a:t>VUser</a:t>
            </a:r>
            <a:r>
              <a:rPr lang="fr-BE" b="1" dirty="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END;</a:t>
            </a:r>
            <a:endParaRPr lang="fr-BE" dirty="0"/>
          </a:p>
        </p:txBody>
      </p:sp>
      <p:sp>
        <p:nvSpPr>
          <p:cNvPr id="5" name="Espace réservé du pied de page 4"/>
          <p:cNvSpPr>
            <a:spLocks noGrp="1"/>
          </p:cNvSpPr>
          <p:nvPr>
            <p:ph type="ftr" sz="quarter" idx="11"/>
          </p:nvPr>
        </p:nvSpPr>
        <p:spPr/>
        <p:txBody>
          <a:bodyPr/>
          <a:lstStyle/>
          <a:p>
            <a:r>
              <a:rPr lang="fr-BE" dirty="0"/>
              <a:t>SGBD – PL/SQL – Chapitre 2 : Types de données et variables / 9. Visibilité des variables</a:t>
            </a:r>
          </a:p>
        </p:txBody>
      </p:sp>
    </p:spTree>
    <p:extLst>
      <p:ext uri="{BB962C8B-B14F-4D97-AF65-F5344CB8AC3E}">
        <p14:creationId xmlns:p14="http://schemas.microsoft.com/office/powerpoint/2010/main" val="112211281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ctr"/>
            <a:r>
              <a:rPr lang="fr-BE" sz="3600" dirty="0"/>
              <a:t>Chapitre 2. Types </a:t>
            </a:r>
            <a:r>
              <a:rPr lang="fr-BE" sz="3600"/>
              <a:t>de données, </a:t>
            </a:r>
            <a:r>
              <a:rPr lang="fr-BE" sz="3600" dirty="0"/>
              <a:t>variables</a:t>
            </a:r>
          </a:p>
        </p:txBody>
      </p:sp>
      <p:sp>
        <p:nvSpPr>
          <p:cNvPr id="3" name="Espace réservé du contenu 2"/>
          <p:cNvSpPr>
            <a:spLocks noGrp="1"/>
          </p:cNvSpPr>
          <p:nvPr>
            <p:ph idx="1"/>
          </p:nvPr>
        </p:nvSpPr>
        <p:spPr/>
        <p:txBody>
          <a:bodyPr anchor="ctr">
            <a:normAutofit fontScale="92500" lnSpcReduction="20000"/>
          </a:bodyPr>
          <a:lstStyle/>
          <a:p>
            <a:pPr marL="514350" indent="-514350">
              <a:buFont typeface="+mj-lt"/>
              <a:buAutoNum type="arabicPeriod"/>
            </a:pPr>
            <a:r>
              <a:rPr lang="fr-BE" dirty="0"/>
              <a:t>Types de données scalaires</a:t>
            </a:r>
          </a:p>
          <a:p>
            <a:pPr marL="514350" indent="-514350">
              <a:buFont typeface="+mj-lt"/>
              <a:buAutoNum type="arabicPeriod"/>
            </a:pPr>
            <a:r>
              <a:rPr lang="fr-BE" dirty="0"/>
              <a:t>Types de données LOBS</a:t>
            </a:r>
          </a:p>
          <a:p>
            <a:pPr marL="514350" indent="-514350">
              <a:buFont typeface="+mj-lt"/>
              <a:buAutoNum type="arabicPeriod"/>
            </a:pPr>
            <a:r>
              <a:rPr lang="fr-BE" dirty="0"/>
              <a:t>Structure d'un bloc</a:t>
            </a:r>
          </a:p>
          <a:p>
            <a:pPr marL="514350" indent="-514350">
              <a:buFont typeface="+mj-lt"/>
              <a:buAutoNum type="arabicPeriod"/>
            </a:pPr>
            <a:r>
              <a:rPr lang="fr-BE" dirty="0"/>
              <a:t>Déclaration de variables</a:t>
            </a:r>
          </a:p>
          <a:p>
            <a:pPr marL="514350" indent="-514350">
              <a:buFont typeface="+mj-lt"/>
              <a:buAutoNum type="arabicPeriod"/>
            </a:pPr>
            <a:r>
              <a:rPr lang="fr-BE" dirty="0"/>
              <a:t>Types de données composite ou composés</a:t>
            </a:r>
          </a:p>
          <a:p>
            <a:pPr marL="514350" indent="-514350">
              <a:buFont typeface="+mj-lt"/>
              <a:buAutoNum type="arabicPeriod"/>
            </a:pPr>
            <a:r>
              <a:rPr lang="fr-BE" dirty="0"/>
              <a:t>Définition de sous-types</a:t>
            </a:r>
          </a:p>
          <a:p>
            <a:pPr marL="514350" indent="-514350">
              <a:buFont typeface="+mj-lt"/>
              <a:buAutoNum type="arabicPeriod"/>
            </a:pPr>
            <a:r>
              <a:rPr lang="fr-BE" dirty="0"/>
              <a:t>Conversions de type</a:t>
            </a:r>
          </a:p>
          <a:p>
            <a:pPr marL="514350" indent="-514350">
              <a:buFont typeface="+mj-lt"/>
              <a:buAutoNum type="arabicPeriod"/>
            </a:pPr>
            <a:r>
              <a:rPr lang="fr-BE" dirty="0"/>
              <a:t>Types REF</a:t>
            </a:r>
          </a:p>
          <a:p>
            <a:pPr marL="514350" indent="-514350">
              <a:buFont typeface="+mj-lt"/>
              <a:buAutoNum type="arabicPeriod"/>
            </a:pPr>
            <a:r>
              <a:rPr lang="fr-BE" dirty="0"/>
              <a:t>Visibilité des variables</a:t>
            </a:r>
          </a:p>
          <a:p>
            <a:pPr marL="514350" indent="-514350">
              <a:buFont typeface="+mj-lt"/>
              <a:buAutoNum type="arabicPeriod"/>
            </a:pPr>
            <a:r>
              <a:rPr lang="fr-BE" dirty="0"/>
              <a:t>Opérateurs et expressions</a:t>
            </a:r>
          </a:p>
          <a:p>
            <a:pPr marL="514350" indent="-514350">
              <a:buFont typeface="+mj-lt"/>
              <a:buAutoNum type="arabicPeriod"/>
            </a:pPr>
            <a:r>
              <a:rPr lang="fr-BE" dirty="0"/>
              <a:t>La logique trivalente et la valeur NULL</a:t>
            </a:r>
          </a:p>
          <a:p>
            <a:pPr marL="514350" indent="-514350">
              <a:buFont typeface="+mj-lt"/>
              <a:buAutoNum type="arabicPeriod"/>
            </a:pPr>
            <a:r>
              <a:rPr lang="fr-BE" dirty="0"/>
              <a:t>Les séquences et les pseudo-colonnes du PL/SQL</a:t>
            </a:r>
          </a:p>
        </p:txBody>
      </p:sp>
      <p:sp>
        <p:nvSpPr>
          <p:cNvPr id="5" name="Espace réservé du pied de page 4"/>
          <p:cNvSpPr>
            <a:spLocks noGrp="1"/>
          </p:cNvSpPr>
          <p:nvPr>
            <p:ph type="ftr" sz="quarter" idx="11"/>
          </p:nvPr>
        </p:nvSpPr>
        <p:spPr/>
        <p:txBody>
          <a:bodyPr/>
          <a:lstStyle/>
          <a:p>
            <a:r>
              <a:rPr lang="fr-BE" dirty="0"/>
              <a:t>SGBD – PL/SQL – Chapitre 2 : Types de données et variables</a:t>
            </a:r>
          </a:p>
        </p:txBody>
      </p:sp>
    </p:spTree>
    <p:extLst>
      <p:ext uri="{BB962C8B-B14F-4D97-AF65-F5344CB8AC3E}">
        <p14:creationId xmlns:p14="http://schemas.microsoft.com/office/powerpoint/2010/main" val="3949966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withEffect">
                                  <p:stCondLst>
                                    <p:cond delay="0"/>
                                  </p:stCondLst>
                                  <p:childTnLst>
                                    <p:animClr clrSpc="rgb" dir="cw">
                                      <p:cBhvr override="childStyle">
                                        <p:cTn id="6" dur="500" fill="hold"/>
                                        <p:tgtEl>
                                          <p:spTgt spid="3">
                                            <p:txEl>
                                              <p:pRg st="9" end="9"/>
                                            </p:txEl>
                                          </p:spTgt>
                                        </p:tgtEl>
                                        <p:attrNameLst>
                                          <p:attrName>style.color</p:attrName>
                                        </p:attrNameLst>
                                      </p:cBhvr>
                                      <p:to>
                                        <a:srgbClr val="74A50F"/>
                                      </p:to>
                                    </p:animClr>
                                    <p:animClr clrSpc="rgb" dir="cw">
                                      <p:cBhvr>
                                        <p:cTn id="7" dur="500" fill="hold"/>
                                        <p:tgtEl>
                                          <p:spTgt spid="3">
                                            <p:txEl>
                                              <p:pRg st="9" end="9"/>
                                            </p:txEl>
                                          </p:spTgt>
                                        </p:tgtEl>
                                        <p:attrNameLst>
                                          <p:attrName>fillcolor</p:attrName>
                                        </p:attrNameLst>
                                      </p:cBhvr>
                                      <p:to>
                                        <a:srgbClr val="74A50F"/>
                                      </p:to>
                                    </p:animClr>
                                    <p:set>
                                      <p:cBhvr>
                                        <p:cTn id="8" dur="500" fill="hold"/>
                                        <p:tgtEl>
                                          <p:spTgt spid="3">
                                            <p:txEl>
                                              <p:pRg st="9" end="9"/>
                                            </p:txEl>
                                          </p:spTgt>
                                        </p:tgtEl>
                                        <p:attrNameLst>
                                          <p:attrName>fill.type</p:attrName>
                                        </p:attrNameLst>
                                      </p:cBhvr>
                                      <p:to>
                                        <p:strVal val="solid"/>
                                      </p:to>
                                    </p:set>
                                    <p:set>
                                      <p:cBhvr>
                                        <p:cTn id="9" dur="500" fill="hold"/>
                                        <p:tgtEl>
                                          <p:spTgt spid="3">
                                            <p:txEl>
                                              <p:pRg st="9" end="9"/>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10. Opérateurs et expressions</a:t>
            </a:r>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a:t>Les expressions PL/SQL sont construites en appliquant des opérateurs à des opérandes.</a:t>
            </a:r>
          </a:p>
          <a:p>
            <a:pPr marL="514350" indent="-514350">
              <a:buFont typeface="+mj-lt"/>
              <a:buAutoNum type="arabicPeriod"/>
            </a:pPr>
            <a:r>
              <a:rPr lang="fr-BE" dirty="0"/>
              <a:t>Une opérande peut être une variable, une constante ou par exemple un littéral</a:t>
            </a:r>
          </a:p>
          <a:p>
            <a:pPr marL="514350" indent="-514350">
              <a:buFont typeface="+mj-lt"/>
              <a:buAutoNum type="arabicPeriod"/>
            </a:pPr>
            <a:r>
              <a:rPr lang="fr-BE" dirty="0"/>
              <a:t>Les expressions sont évaluées suivant la préséance des opérateurs</a:t>
            </a:r>
          </a:p>
        </p:txBody>
      </p:sp>
      <p:sp>
        <p:nvSpPr>
          <p:cNvPr id="5" name="Espace réservé du pied de page 4"/>
          <p:cNvSpPr>
            <a:spLocks noGrp="1"/>
          </p:cNvSpPr>
          <p:nvPr>
            <p:ph type="ftr" sz="quarter" idx="11"/>
          </p:nvPr>
        </p:nvSpPr>
        <p:spPr/>
        <p:txBody>
          <a:bodyPr/>
          <a:lstStyle/>
          <a:p>
            <a:r>
              <a:rPr lang="fr-BE" dirty="0"/>
              <a:t>SGBD – PL/SQL – Chapitre 2 : Types de données et variables / 10. Opérateurs et expressions</a:t>
            </a:r>
          </a:p>
        </p:txBody>
      </p:sp>
    </p:spTree>
    <p:extLst>
      <p:ext uri="{BB962C8B-B14F-4D97-AF65-F5344CB8AC3E}">
        <p14:creationId xmlns:p14="http://schemas.microsoft.com/office/powerpoint/2010/main" val="143312703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10. Opérateurs et expressions</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81197297"/>
              </p:ext>
            </p:extLst>
          </p:nvPr>
        </p:nvGraphicFramePr>
        <p:xfrm>
          <a:off x="1054863" y="2385147"/>
          <a:ext cx="7019926" cy="3606800"/>
        </p:xfrm>
        <a:graphic>
          <a:graphicData uri="http://schemas.openxmlformats.org/drawingml/2006/table">
            <a:tbl>
              <a:tblPr firstRow="1" bandRow="1">
                <a:tableStyleId>{5C22544A-7EE6-4342-B048-85BDC9FD1C3A}</a:tableStyleId>
              </a:tblPr>
              <a:tblGrid>
                <a:gridCol w="3509963">
                  <a:extLst>
                    <a:ext uri="{9D8B030D-6E8A-4147-A177-3AD203B41FA5}">
                      <a16:colId xmlns:a16="http://schemas.microsoft.com/office/drawing/2014/main" xmlns="" val="20000"/>
                    </a:ext>
                  </a:extLst>
                </a:gridCol>
                <a:gridCol w="3509963">
                  <a:extLst>
                    <a:ext uri="{9D8B030D-6E8A-4147-A177-3AD203B41FA5}">
                      <a16:colId xmlns:a16="http://schemas.microsoft.com/office/drawing/2014/main" xmlns="" val="20001"/>
                    </a:ext>
                  </a:extLst>
                </a:gridCol>
              </a:tblGrid>
              <a:tr h="370840">
                <a:tc>
                  <a:txBody>
                    <a:bodyPr/>
                    <a:lstStyle/>
                    <a:p>
                      <a:r>
                        <a:rPr lang="fr-BE" dirty="0"/>
                        <a:t>Opérateur</a:t>
                      </a:r>
                    </a:p>
                  </a:txBody>
                  <a:tcPr/>
                </a:tc>
                <a:tc>
                  <a:txBody>
                    <a:bodyPr/>
                    <a:lstStyle/>
                    <a:p>
                      <a:r>
                        <a:rPr lang="fr-BE" dirty="0"/>
                        <a:t>Opération</a:t>
                      </a:r>
                    </a:p>
                  </a:txBody>
                  <a:tcPr/>
                </a:tc>
                <a:extLst>
                  <a:ext uri="{0D108BD9-81ED-4DB2-BD59-A6C34878D82A}">
                    <a16:rowId xmlns:a16="http://schemas.microsoft.com/office/drawing/2014/main" xmlns="" val="10000"/>
                  </a:ext>
                </a:extLst>
              </a:tr>
              <a:tr h="370840">
                <a:tc>
                  <a:txBody>
                    <a:bodyPr/>
                    <a:lstStyle/>
                    <a:p>
                      <a:r>
                        <a:rPr lang="fr-BE" dirty="0"/>
                        <a:t>**</a:t>
                      </a:r>
                    </a:p>
                  </a:txBody>
                  <a:tcPr/>
                </a:tc>
                <a:tc>
                  <a:txBody>
                    <a:bodyPr/>
                    <a:lstStyle/>
                    <a:p>
                      <a:r>
                        <a:rPr lang="fr-BE" dirty="0"/>
                        <a:t>Exponentiation</a:t>
                      </a:r>
                    </a:p>
                  </a:txBody>
                  <a:tcPr/>
                </a:tc>
                <a:extLst>
                  <a:ext uri="{0D108BD9-81ED-4DB2-BD59-A6C34878D82A}">
                    <a16:rowId xmlns:a16="http://schemas.microsoft.com/office/drawing/2014/main" xmlns="" val="10001"/>
                  </a:ext>
                </a:extLst>
              </a:tr>
              <a:tr h="370840">
                <a:tc>
                  <a:txBody>
                    <a:bodyPr/>
                    <a:lstStyle/>
                    <a:p>
                      <a:r>
                        <a:rPr lang="fr-BE" dirty="0"/>
                        <a:t>-</a:t>
                      </a:r>
                    </a:p>
                  </a:txBody>
                  <a:tcPr/>
                </a:tc>
                <a:tc>
                  <a:txBody>
                    <a:bodyPr/>
                    <a:lstStyle/>
                    <a:p>
                      <a:r>
                        <a:rPr lang="fr-BE" dirty="0"/>
                        <a:t>Opposé</a:t>
                      </a:r>
                    </a:p>
                  </a:txBody>
                  <a:tcPr/>
                </a:tc>
                <a:extLst>
                  <a:ext uri="{0D108BD9-81ED-4DB2-BD59-A6C34878D82A}">
                    <a16:rowId xmlns:a16="http://schemas.microsoft.com/office/drawing/2014/main" xmlns="" val="10002"/>
                  </a:ext>
                </a:extLst>
              </a:tr>
              <a:tr h="370840">
                <a:tc>
                  <a:txBody>
                    <a:bodyPr/>
                    <a:lstStyle/>
                    <a:p>
                      <a:r>
                        <a:rPr lang="fr-BE" dirty="0"/>
                        <a:t>*, /</a:t>
                      </a:r>
                    </a:p>
                  </a:txBody>
                  <a:tcPr/>
                </a:tc>
                <a:tc>
                  <a:txBody>
                    <a:bodyPr/>
                    <a:lstStyle/>
                    <a:p>
                      <a:r>
                        <a:rPr lang="fr-BE" dirty="0"/>
                        <a:t>Multiplication, division</a:t>
                      </a:r>
                    </a:p>
                  </a:txBody>
                  <a:tcPr/>
                </a:tc>
                <a:extLst>
                  <a:ext uri="{0D108BD9-81ED-4DB2-BD59-A6C34878D82A}">
                    <a16:rowId xmlns:a16="http://schemas.microsoft.com/office/drawing/2014/main" xmlns="" val="10003"/>
                  </a:ext>
                </a:extLst>
              </a:tr>
              <a:tr h="370840">
                <a:tc>
                  <a:txBody>
                    <a:bodyPr/>
                    <a:lstStyle/>
                    <a:p>
                      <a:r>
                        <a:rPr lang="fr-BE" dirty="0"/>
                        <a:t>+, -, ||</a:t>
                      </a:r>
                    </a:p>
                  </a:txBody>
                  <a:tcPr/>
                </a:tc>
                <a:tc>
                  <a:txBody>
                    <a:bodyPr/>
                    <a:lstStyle/>
                    <a:p>
                      <a:r>
                        <a:rPr lang="fr-BE" dirty="0"/>
                        <a:t>Addition, soustraction concaténation</a:t>
                      </a:r>
                    </a:p>
                  </a:txBody>
                  <a:tcPr/>
                </a:tc>
                <a:extLst>
                  <a:ext uri="{0D108BD9-81ED-4DB2-BD59-A6C34878D82A}">
                    <a16:rowId xmlns:a16="http://schemas.microsoft.com/office/drawing/2014/main" xmlns="" val="10004"/>
                  </a:ext>
                </a:extLst>
              </a:tr>
              <a:tr h="370840">
                <a:tc>
                  <a:txBody>
                    <a:bodyPr/>
                    <a:lstStyle/>
                    <a:p>
                      <a:r>
                        <a:rPr lang="fr-BE" dirty="0"/>
                        <a:t>=, &lt;, &gt;, &lt;=, &gt;=, &lt;&gt;, !=, ~=, ^=, </a:t>
                      </a:r>
                    </a:p>
                    <a:p>
                      <a:r>
                        <a:rPr lang="fr-BE" dirty="0"/>
                        <a:t>IS NULL, LIKE, BETWEEN, IN</a:t>
                      </a:r>
                    </a:p>
                  </a:txBody>
                  <a:tcPr/>
                </a:tc>
                <a:tc>
                  <a:txBody>
                    <a:bodyPr/>
                    <a:lstStyle/>
                    <a:p>
                      <a:r>
                        <a:rPr lang="fr-BE" dirty="0"/>
                        <a:t>Comparaison</a:t>
                      </a:r>
                    </a:p>
                  </a:txBody>
                  <a:tcPr/>
                </a:tc>
                <a:extLst>
                  <a:ext uri="{0D108BD9-81ED-4DB2-BD59-A6C34878D82A}">
                    <a16:rowId xmlns:a16="http://schemas.microsoft.com/office/drawing/2014/main" xmlns="" val="10005"/>
                  </a:ext>
                </a:extLst>
              </a:tr>
              <a:tr h="370840">
                <a:tc>
                  <a:txBody>
                    <a:bodyPr/>
                    <a:lstStyle/>
                    <a:p>
                      <a:r>
                        <a:rPr lang="fr-BE" dirty="0"/>
                        <a:t>NOT</a:t>
                      </a:r>
                    </a:p>
                  </a:txBody>
                  <a:tcPr/>
                </a:tc>
                <a:tc>
                  <a:txBody>
                    <a:bodyPr/>
                    <a:lstStyle/>
                    <a:p>
                      <a:r>
                        <a:rPr lang="fr-BE" dirty="0"/>
                        <a:t>Négation logique</a:t>
                      </a:r>
                    </a:p>
                  </a:txBody>
                  <a:tcPr/>
                </a:tc>
                <a:extLst>
                  <a:ext uri="{0D108BD9-81ED-4DB2-BD59-A6C34878D82A}">
                    <a16:rowId xmlns:a16="http://schemas.microsoft.com/office/drawing/2014/main" xmlns="" val="10006"/>
                  </a:ext>
                </a:extLst>
              </a:tr>
              <a:tr h="370840">
                <a:tc>
                  <a:txBody>
                    <a:bodyPr/>
                    <a:lstStyle/>
                    <a:p>
                      <a:r>
                        <a:rPr lang="fr-BE" dirty="0"/>
                        <a:t>AND</a:t>
                      </a:r>
                    </a:p>
                  </a:txBody>
                  <a:tcPr/>
                </a:tc>
                <a:tc>
                  <a:txBody>
                    <a:bodyPr/>
                    <a:lstStyle/>
                    <a:p>
                      <a:r>
                        <a:rPr lang="fr-BE" dirty="0"/>
                        <a:t>Conjonction</a:t>
                      </a:r>
                      <a:r>
                        <a:rPr lang="fr-BE" baseline="0" dirty="0"/>
                        <a:t> (ET Logique)</a:t>
                      </a:r>
                      <a:endParaRPr lang="fr-BE" dirty="0"/>
                    </a:p>
                  </a:txBody>
                  <a:tcPr/>
                </a:tc>
                <a:extLst>
                  <a:ext uri="{0D108BD9-81ED-4DB2-BD59-A6C34878D82A}">
                    <a16:rowId xmlns:a16="http://schemas.microsoft.com/office/drawing/2014/main" xmlns="" val="10007"/>
                  </a:ext>
                </a:extLst>
              </a:tr>
              <a:tr h="370840">
                <a:tc>
                  <a:txBody>
                    <a:bodyPr/>
                    <a:lstStyle/>
                    <a:p>
                      <a:r>
                        <a:rPr lang="fr-BE" dirty="0"/>
                        <a:t>OR</a:t>
                      </a:r>
                    </a:p>
                  </a:txBody>
                  <a:tcPr/>
                </a:tc>
                <a:tc>
                  <a:txBody>
                    <a:bodyPr/>
                    <a:lstStyle/>
                    <a:p>
                      <a:r>
                        <a:rPr lang="fr-BE" dirty="0"/>
                        <a:t>OU Logique</a:t>
                      </a:r>
                    </a:p>
                  </a:txBody>
                  <a:tcPr/>
                </a:tc>
                <a:extLst>
                  <a:ext uri="{0D108BD9-81ED-4DB2-BD59-A6C34878D82A}">
                    <a16:rowId xmlns:a16="http://schemas.microsoft.com/office/drawing/2014/main" xmlns="" val="10008"/>
                  </a:ext>
                </a:extLst>
              </a:tr>
            </a:tbl>
          </a:graphicData>
        </a:graphic>
      </p:graphicFrame>
      <p:sp>
        <p:nvSpPr>
          <p:cNvPr id="5" name="Espace réservé du pied de page 4"/>
          <p:cNvSpPr>
            <a:spLocks noGrp="1"/>
          </p:cNvSpPr>
          <p:nvPr>
            <p:ph type="ftr" sz="quarter" idx="11"/>
          </p:nvPr>
        </p:nvSpPr>
        <p:spPr/>
        <p:txBody>
          <a:bodyPr/>
          <a:lstStyle/>
          <a:p>
            <a:r>
              <a:rPr lang="fr-BE" dirty="0"/>
              <a:t>SGBD – PL/SQL – Chapitre 2 : Types de données et variables / 10. Opérateurs et expressions</a:t>
            </a:r>
          </a:p>
        </p:txBody>
      </p:sp>
    </p:spTree>
    <p:extLst>
      <p:ext uri="{BB962C8B-B14F-4D97-AF65-F5344CB8AC3E}">
        <p14:creationId xmlns:p14="http://schemas.microsoft.com/office/powerpoint/2010/main" val="346266552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10. Opérateurs et expressions</a:t>
            </a:r>
          </a:p>
        </p:txBody>
      </p:sp>
      <p:sp>
        <p:nvSpPr>
          <p:cNvPr id="3" name="Espace réservé du contenu 2"/>
          <p:cNvSpPr>
            <a:spLocks noGrp="1"/>
          </p:cNvSpPr>
          <p:nvPr>
            <p:ph idx="1"/>
          </p:nvPr>
        </p:nvSpPr>
        <p:spPr/>
        <p:txBody>
          <a:bodyPr anchor="ctr">
            <a:normAutofit/>
          </a:bodyPr>
          <a:lstStyle/>
          <a:p>
            <a:pPr marL="0" indent="0">
              <a:buNone/>
            </a:pPr>
            <a:r>
              <a:rPr lang="fr-BE" dirty="0"/>
              <a:t>PL/SQL utilise des évaluations d'expression appelées</a:t>
            </a:r>
          </a:p>
          <a:p>
            <a:pPr marL="0" indent="0">
              <a:buNone/>
            </a:pPr>
            <a:r>
              <a:rPr lang="fr-BE" dirty="0"/>
              <a:t>"short-circuit"</a:t>
            </a:r>
          </a:p>
          <a:p>
            <a:pPr indent="-342900">
              <a:buFont typeface="Symbol"/>
              <a:buChar char="Þ"/>
            </a:pPr>
            <a:r>
              <a:rPr lang="fr-BE" dirty="0"/>
              <a:t>Dès que le résultat de l'expression peut être déterminé, l'évaluation s'arrête</a:t>
            </a:r>
          </a:p>
          <a:p>
            <a:pPr marL="0" indent="0">
              <a:buNone/>
            </a:pPr>
            <a:endParaRPr lang="fr-BE" dirty="0"/>
          </a:p>
          <a:p>
            <a:pPr marL="0" indent="0">
              <a:buNone/>
            </a:pPr>
            <a:r>
              <a:rPr lang="fr-BE" dirty="0"/>
              <a:t>Exemple :</a:t>
            </a:r>
          </a:p>
          <a:p>
            <a:pPr marL="712788" indent="0">
              <a:buNone/>
            </a:pPr>
            <a:r>
              <a:rPr lang="fr-BE" sz="2000" b="1" dirty="0" err="1">
                <a:latin typeface="Courier New" panose="02070309020205020404" pitchFamily="49" charset="0"/>
                <a:cs typeface="Courier New" panose="02070309020205020404" pitchFamily="49" charset="0"/>
              </a:rPr>
              <a:t>Vcontinue</a:t>
            </a:r>
            <a:r>
              <a:rPr lang="fr-BE" sz="2000" b="1" dirty="0">
                <a:latin typeface="Courier New" panose="02070309020205020404" pitchFamily="49" charset="0"/>
                <a:cs typeface="Courier New" panose="02070309020205020404" pitchFamily="49" charset="0"/>
              </a:rPr>
              <a:t>	BOOLEAN := FALSE;</a:t>
            </a:r>
          </a:p>
          <a:p>
            <a:pPr marL="712788" indent="0">
              <a:buNone/>
            </a:pPr>
            <a:r>
              <a:rPr lang="fr-BE" sz="2000" b="1" dirty="0">
                <a:latin typeface="Courier New" panose="02070309020205020404" pitchFamily="49" charset="0"/>
                <a:cs typeface="Courier New" panose="02070309020205020404" pitchFamily="49" charset="0"/>
              </a:rPr>
              <a:t>IF ((NOT </a:t>
            </a:r>
            <a:r>
              <a:rPr lang="fr-BE" sz="2000" b="1" dirty="0" err="1">
                <a:latin typeface="Courier New" panose="02070309020205020404" pitchFamily="49" charset="0"/>
                <a:cs typeface="Courier New" panose="02070309020205020404" pitchFamily="49" charset="0"/>
              </a:rPr>
              <a:t>Vcontinue</a:t>
            </a:r>
            <a:r>
              <a:rPr lang="fr-BE" sz="2000" b="1" dirty="0">
                <a:latin typeface="Courier New" panose="02070309020205020404" pitchFamily="49" charset="0"/>
                <a:cs typeface="Courier New" panose="02070309020205020404" pitchFamily="49" charset="0"/>
              </a:rPr>
              <a:t>) OR ((41/0) &gt; 0))</a:t>
            </a:r>
          </a:p>
          <a:p>
            <a:pPr marL="0" indent="0">
              <a:buNone/>
            </a:pPr>
            <a:r>
              <a:rPr lang="fr-BE" dirty="0"/>
              <a:t>Ne générera pas d'erreur de division par 0 car l'évaluation s'arrêtera après la première partie de l'expression</a:t>
            </a:r>
          </a:p>
        </p:txBody>
      </p:sp>
      <p:sp>
        <p:nvSpPr>
          <p:cNvPr id="5" name="Espace réservé du pied de page 4"/>
          <p:cNvSpPr>
            <a:spLocks noGrp="1"/>
          </p:cNvSpPr>
          <p:nvPr>
            <p:ph type="ftr" sz="quarter" idx="11"/>
          </p:nvPr>
        </p:nvSpPr>
        <p:spPr/>
        <p:txBody>
          <a:bodyPr/>
          <a:lstStyle/>
          <a:p>
            <a:r>
              <a:rPr lang="fr-BE" dirty="0"/>
              <a:t>SGBD – PL/SQL – Chapitre 2 : Types de données et variables / 10. Opérateurs et expressions</a:t>
            </a:r>
          </a:p>
        </p:txBody>
      </p:sp>
    </p:spTree>
    <p:extLst>
      <p:ext uri="{BB962C8B-B14F-4D97-AF65-F5344CB8AC3E}">
        <p14:creationId xmlns:p14="http://schemas.microsoft.com/office/powerpoint/2010/main" val="41238617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ctr"/>
            <a:r>
              <a:rPr lang="fr-BE" sz="3600" dirty="0"/>
              <a:t>Chapitre 2. Types </a:t>
            </a:r>
            <a:r>
              <a:rPr lang="fr-BE" sz="3600"/>
              <a:t>de données, </a:t>
            </a:r>
            <a:r>
              <a:rPr lang="fr-BE" sz="3600" dirty="0"/>
              <a:t>variables</a:t>
            </a:r>
          </a:p>
        </p:txBody>
      </p:sp>
      <p:sp>
        <p:nvSpPr>
          <p:cNvPr id="3" name="Espace réservé du contenu 2"/>
          <p:cNvSpPr>
            <a:spLocks noGrp="1"/>
          </p:cNvSpPr>
          <p:nvPr>
            <p:ph idx="1"/>
          </p:nvPr>
        </p:nvSpPr>
        <p:spPr/>
        <p:txBody>
          <a:bodyPr anchor="ctr">
            <a:normAutofit fontScale="92500" lnSpcReduction="20000"/>
          </a:bodyPr>
          <a:lstStyle/>
          <a:p>
            <a:pPr marL="514350" indent="-514350">
              <a:buFont typeface="+mj-lt"/>
              <a:buAutoNum type="arabicPeriod"/>
            </a:pPr>
            <a:r>
              <a:rPr lang="fr-BE" dirty="0"/>
              <a:t>Types de données scalaires</a:t>
            </a:r>
          </a:p>
          <a:p>
            <a:pPr marL="514350" indent="-514350">
              <a:buFont typeface="+mj-lt"/>
              <a:buAutoNum type="arabicPeriod"/>
            </a:pPr>
            <a:r>
              <a:rPr lang="fr-BE" dirty="0"/>
              <a:t>Types de données LOBS</a:t>
            </a:r>
          </a:p>
          <a:p>
            <a:pPr marL="514350" indent="-514350">
              <a:buFont typeface="+mj-lt"/>
              <a:buAutoNum type="arabicPeriod"/>
            </a:pPr>
            <a:r>
              <a:rPr lang="fr-BE" dirty="0"/>
              <a:t>Structure d'un bloc</a:t>
            </a:r>
          </a:p>
          <a:p>
            <a:pPr marL="514350" indent="-514350">
              <a:buFont typeface="+mj-lt"/>
              <a:buAutoNum type="arabicPeriod"/>
            </a:pPr>
            <a:r>
              <a:rPr lang="fr-BE" dirty="0"/>
              <a:t>Déclaration de variables</a:t>
            </a:r>
          </a:p>
          <a:p>
            <a:pPr marL="514350" indent="-514350">
              <a:buFont typeface="+mj-lt"/>
              <a:buAutoNum type="arabicPeriod"/>
            </a:pPr>
            <a:r>
              <a:rPr lang="fr-BE" dirty="0"/>
              <a:t>Types de données composite ou composés</a:t>
            </a:r>
          </a:p>
          <a:p>
            <a:pPr marL="514350" indent="-514350">
              <a:buFont typeface="+mj-lt"/>
              <a:buAutoNum type="arabicPeriod"/>
            </a:pPr>
            <a:r>
              <a:rPr lang="fr-BE" dirty="0"/>
              <a:t>Définition de sous-types</a:t>
            </a:r>
          </a:p>
          <a:p>
            <a:pPr marL="514350" indent="-514350">
              <a:buFont typeface="+mj-lt"/>
              <a:buAutoNum type="arabicPeriod"/>
            </a:pPr>
            <a:r>
              <a:rPr lang="fr-BE" dirty="0"/>
              <a:t>Conversions de type</a:t>
            </a:r>
          </a:p>
          <a:p>
            <a:pPr marL="514350" indent="-514350">
              <a:buFont typeface="+mj-lt"/>
              <a:buAutoNum type="arabicPeriod"/>
            </a:pPr>
            <a:r>
              <a:rPr lang="fr-BE" dirty="0"/>
              <a:t>Types REF</a:t>
            </a:r>
          </a:p>
          <a:p>
            <a:pPr marL="514350" indent="-514350">
              <a:buFont typeface="+mj-lt"/>
              <a:buAutoNum type="arabicPeriod"/>
            </a:pPr>
            <a:r>
              <a:rPr lang="fr-BE" dirty="0"/>
              <a:t>Visibilité des variables</a:t>
            </a:r>
          </a:p>
          <a:p>
            <a:pPr marL="514350" indent="-514350">
              <a:buFont typeface="+mj-lt"/>
              <a:buAutoNum type="arabicPeriod"/>
            </a:pPr>
            <a:r>
              <a:rPr lang="fr-BE" dirty="0"/>
              <a:t>Opérateurs et expressions</a:t>
            </a:r>
          </a:p>
          <a:p>
            <a:pPr marL="514350" indent="-514350">
              <a:buFont typeface="+mj-lt"/>
              <a:buAutoNum type="arabicPeriod"/>
            </a:pPr>
            <a:r>
              <a:rPr lang="fr-BE" dirty="0"/>
              <a:t>La logique trivalente et la valeur NULL</a:t>
            </a:r>
          </a:p>
          <a:p>
            <a:pPr marL="514350" indent="-514350">
              <a:buFont typeface="+mj-lt"/>
              <a:buAutoNum type="arabicPeriod"/>
            </a:pPr>
            <a:r>
              <a:rPr lang="fr-BE" dirty="0"/>
              <a:t>Les séquences et les pseudo-colonnes du PL/SQL</a:t>
            </a:r>
          </a:p>
        </p:txBody>
      </p:sp>
      <p:sp>
        <p:nvSpPr>
          <p:cNvPr id="5" name="Espace réservé du pied de page 4"/>
          <p:cNvSpPr>
            <a:spLocks noGrp="1"/>
          </p:cNvSpPr>
          <p:nvPr>
            <p:ph type="ftr" sz="quarter" idx="11"/>
          </p:nvPr>
        </p:nvSpPr>
        <p:spPr/>
        <p:txBody>
          <a:bodyPr/>
          <a:lstStyle/>
          <a:p>
            <a:r>
              <a:rPr lang="fr-BE" dirty="0"/>
              <a:t>SGBD – PL/SQL – Chapitre 2 : Types de données et variables</a:t>
            </a:r>
          </a:p>
        </p:txBody>
      </p:sp>
    </p:spTree>
    <p:extLst>
      <p:ext uri="{BB962C8B-B14F-4D97-AF65-F5344CB8AC3E}">
        <p14:creationId xmlns:p14="http://schemas.microsoft.com/office/powerpoint/2010/main" val="3949966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withEffect">
                                  <p:stCondLst>
                                    <p:cond delay="0"/>
                                  </p:stCondLst>
                                  <p:childTnLst>
                                    <p:animClr clrSpc="rgb" dir="cw">
                                      <p:cBhvr override="childStyle">
                                        <p:cTn id="6" dur="500" fill="hold"/>
                                        <p:tgtEl>
                                          <p:spTgt spid="3">
                                            <p:txEl>
                                              <p:pRg st="10" end="10"/>
                                            </p:txEl>
                                          </p:spTgt>
                                        </p:tgtEl>
                                        <p:attrNameLst>
                                          <p:attrName>style.color</p:attrName>
                                        </p:attrNameLst>
                                      </p:cBhvr>
                                      <p:to>
                                        <a:srgbClr val="74A50F"/>
                                      </p:to>
                                    </p:animClr>
                                    <p:animClr clrSpc="rgb" dir="cw">
                                      <p:cBhvr>
                                        <p:cTn id="7" dur="500" fill="hold"/>
                                        <p:tgtEl>
                                          <p:spTgt spid="3">
                                            <p:txEl>
                                              <p:pRg st="10" end="10"/>
                                            </p:txEl>
                                          </p:spTgt>
                                        </p:tgtEl>
                                        <p:attrNameLst>
                                          <p:attrName>fillcolor</p:attrName>
                                        </p:attrNameLst>
                                      </p:cBhvr>
                                      <p:to>
                                        <a:srgbClr val="74A50F"/>
                                      </p:to>
                                    </p:animClr>
                                    <p:set>
                                      <p:cBhvr>
                                        <p:cTn id="8" dur="500" fill="hold"/>
                                        <p:tgtEl>
                                          <p:spTgt spid="3">
                                            <p:txEl>
                                              <p:pRg st="10" end="10"/>
                                            </p:txEl>
                                          </p:spTgt>
                                        </p:tgtEl>
                                        <p:attrNameLst>
                                          <p:attrName>fill.type</p:attrName>
                                        </p:attrNameLst>
                                      </p:cBhvr>
                                      <p:to>
                                        <p:strVal val="solid"/>
                                      </p:to>
                                    </p:set>
                                    <p:set>
                                      <p:cBhvr>
                                        <p:cTn id="9" dur="500" fill="hold"/>
                                        <p:tgtEl>
                                          <p:spTgt spid="3">
                                            <p:txEl>
                                              <p:pRg st="10" end="1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11. Logique trivalente et valeur NULL</a:t>
            </a:r>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a:t>VRAI</a:t>
            </a:r>
          </a:p>
          <a:p>
            <a:pPr marL="514350" indent="-514350">
              <a:buFont typeface="+mj-lt"/>
              <a:buAutoNum type="arabicPeriod"/>
            </a:pPr>
            <a:endParaRPr lang="fr-BE" dirty="0"/>
          </a:p>
          <a:p>
            <a:pPr marL="514350" indent="-514350">
              <a:buFont typeface="+mj-lt"/>
              <a:buAutoNum type="arabicPeriod"/>
            </a:pPr>
            <a:r>
              <a:rPr lang="fr-BE" dirty="0"/>
              <a:t>FAUX</a:t>
            </a:r>
          </a:p>
          <a:p>
            <a:pPr marL="514350" indent="-514350">
              <a:buFont typeface="+mj-lt"/>
              <a:buAutoNum type="arabicPeriod"/>
            </a:pPr>
            <a:endParaRPr lang="fr-BE" dirty="0"/>
          </a:p>
          <a:p>
            <a:pPr marL="514350" indent="-514350">
              <a:buFont typeface="+mj-lt"/>
              <a:buAutoNum type="arabicPeriod"/>
            </a:pPr>
            <a:r>
              <a:rPr lang="fr-BE" dirty="0"/>
              <a:t>INCONNU</a:t>
            </a:r>
          </a:p>
        </p:txBody>
      </p:sp>
      <p:sp>
        <p:nvSpPr>
          <p:cNvPr id="5" name="Espace réservé du pied de page 4"/>
          <p:cNvSpPr>
            <a:spLocks noGrp="1"/>
          </p:cNvSpPr>
          <p:nvPr>
            <p:ph type="ftr" sz="quarter" idx="11"/>
          </p:nvPr>
        </p:nvSpPr>
        <p:spPr/>
        <p:txBody>
          <a:bodyPr/>
          <a:lstStyle/>
          <a:p>
            <a:r>
              <a:rPr lang="fr-BE" dirty="0"/>
              <a:t>SGBD–PL/SQL – Chapitre 2 : Types de données et variables / 11.Logique trivalente et valeur NULL</a:t>
            </a:r>
          </a:p>
        </p:txBody>
      </p:sp>
    </p:spTree>
    <p:extLst>
      <p:ext uri="{BB962C8B-B14F-4D97-AF65-F5344CB8AC3E}">
        <p14:creationId xmlns:p14="http://schemas.microsoft.com/office/powerpoint/2010/main" val="143312703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11. Logique trivalente et valeur NULL</a:t>
            </a:r>
          </a:p>
        </p:txBody>
      </p:sp>
      <p:sp>
        <p:nvSpPr>
          <p:cNvPr id="3" name="Espace réservé du contenu 2"/>
          <p:cNvSpPr>
            <a:spLocks noGrp="1"/>
          </p:cNvSpPr>
          <p:nvPr>
            <p:ph idx="1"/>
          </p:nvPr>
        </p:nvSpPr>
        <p:spPr/>
        <p:txBody>
          <a:bodyPr anchor="ctr">
            <a:normAutofit/>
          </a:bodyPr>
          <a:lstStyle/>
          <a:p>
            <a:pPr marL="0" indent="0">
              <a:buNone/>
            </a:pPr>
            <a:r>
              <a:rPr lang="fr-BE" sz="2000" b="1" dirty="0">
                <a:latin typeface="Courier New" panose="02070309020205020404" pitchFamily="49" charset="0"/>
                <a:cs typeface="Courier New" panose="02070309020205020404" pitchFamily="49" charset="0"/>
              </a:rPr>
              <a:t>DECLARE</a:t>
            </a:r>
          </a:p>
          <a:p>
            <a:pPr marL="0" indent="0">
              <a:buNone/>
            </a:pPr>
            <a:r>
              <a:rPr lang="fr-BE" sz="2000" b="1" dirty="0">
                <a:latin typeface="Courier New" panose="02070309020205020404" pitchFamily="49" charset="0"/>
                <a:cs typeface="Courier New" panose="02070309020205020404" pitchFamily="49" charset="0"/>
              </a:rPr>
              <a:t>  </a:t>
            </a:r>
            <a:r>
              <a:rPr lang="fr-BE" sz="2000" b="1" dirty="0" err="1">
                <a:latin typeface="Courier New" panose="02070309020205020404" pitchFamily="49" charset="0"/>
                <a:cs typeface="Courier New" panose="02070309020205020404" pitchFamily="49" charset="0"/>
              </a:rPr>
              <a:t>VPrix</a:t>
            </a:r>
            <a:r>
              <a:rPr lang="fr-BE" sz="2000" b="1" dirty="0">
                <a:latin typeface="Courier New" panose="02070309020205020404" pitchFamily="49" charset="0"/>
                <a:cs typeface="Courier New" panose="02070309020205020404" pitchFamily="49" charset="0"/>
              </a:rPr>
              <a:t>		NUMBER(4);</a:t>
            </a:r>
          </a:p>
          <a:p>
            <a:pPr marL="0" indent="0">
              <a:buNone/>
            </a:pPr>
            <a:r>
              <a:rPr lang="fr-BE" sz="2000" b="1" dirty="0">
                <a:latin typeface="Courier New" panose="02070309020205020404" pitchFamily="49" charset="0"/>
                <a:cs typeface="Courier New" panose="02070309020205020404" pitchFamily="49" charset="0"/>
              </a:rPr>
              <a:t>BEGIN</a:t>
            </a:r>
          </a:p>
          <a:p>
            <a:pPr marL="0" indent="0">
              <a:buNone/>
            </a:pPr>
            <a:r>
              <a:rPr lang="fr-BE" sz="2000" b="1" dirty="0">
                <a:latin typeface="Courier New" panose="02070309020205020404" pitchFamily="49" charset="0"/>
                <a:cs typeface="Courier New" panose="02070309020205020404" pitchFamily="49" charset="0"/>
              </a:rPr>
              <a:t>  </a:t>
            </a:r>
            <a:r>
              <a:rPr lang="fr-BE" sz="2000" b="1" dirty="0" err="1">
                <a:latin typeface="Courier New" panose="02070309020205020404" pitchFamily="49" charset="0"/>
                <a:cs typeface="Courier New" panose="02070309020205020404" pitchFamily="49" charset="0"/>
              </a:rPr>
              <a:t>VPrix</a:t>
            </a:r>
            <a:r>
              <a:rPr lang="fr-BE" sz="2000" b="1" dirty="0">
                <a:latin typeface="Courier New" panose="02070309020205020404" pitchFamily="49" charset="0"/>
                <a:cs typeface="Courier New" panose="02070309020205020404" pitchFamily="49" charset="0"/>
              </a:rPr>
              <a:t> := </a:t>
            </a:r>
            <a:r>
              <a:rPr lang="fr-BE" sz="2000" b="1" dirty="0" err="1">
                <a:latin typeface="Courier New" panose="02070309020205020404" pitchFamily="49" charset="0"/>
                <a:cs typeface="Courier New" panose="02070309020205020404" pitchFamily="49" charset="0"/>
              </a:rPr>
              <a:t>Vprix</a:t>
            </a:r>
            <a:r>
              <a:rPr lang="fr-BE" sz="2000" b="1" dirty="0">
                <a:latin typeface="Courier New" panose="02070309020205020404" pitchFamily="49" charset="0"/>
                <a:cs typeface="Courier New" panose="02070309020205020404" pitchFamily="49" charset="0"/>
              </a:rPr>
              <a:t> + 1000;</a:t>
            </a:r>
          </a:p>
          <a:p>
            <a:pPr marL="0" indent="0">
              <a:buNone/>
            </a:pPr>
            <a:r>
              <a:rPr lang="fr-BE" sz="2000" b="1" dirty="0">
                <a:latin typeface="Courier New" panose="02070309020205020404" pitchFamily="49" charset="0"/>
                <a:cs typeface="Courier New" panose="02070309020205020404" pitchFamily="49" charset="0"/>
              </a:rPr>
              <a:t>  DBMS_OUTPUT.PUT_LINE('</a:t>
            </a:r>
            <a:r>
              <a:rPr lang="fr-BE" sz="2000" b="1" dirty="0" err="1">
                <a:latin typeface="Courier New" panose="02070309020205020404" pitchFamily="49" charset="0"/>
                <a:cs typeface="Courier New" panose="02070309020205020404" pitchFamily="49" charset="0"/>
              </a:rPr>
              <a:t>Vprix</a:t>
            </a:r>
            <a:r>
              <a:rPr lang="fr-BE" sz="2000" b="1" dirty="0">
                <a:latin typeface="Courier New" panose="02070309020205020404" pitchFamily="49" charset="0"/>
                <a:cs typeface="Courier New" panose="02070309020205020404" pitchFamily="49" charset="0"/>
              </a:rPr>
              <a:t> = ' ||</a:t>
            </a:r>
          </a:p>
          <a:p>
            <a:pPr marL="0" indent="0">
              <a:buNone/>
            </a:pPr>
            <a:r>
              <a:rPr lang="fr-BE" sz="2000" b="1" dirty="0">
                <a:latin typeface="Courier New" panose="02070309020205020404" pitchFamily="49" charset="0"/>
                <a:cs typeface="Courier New" panose="02070309020205020404" pitchFamily="49" charset="0"/>
              </a:rPr>
              <a:t>     '&lt;' || </a:t>
            </a:r>
            <a:r>
              <a:rPr lang="fr-BE" sz="2000" b="1" dirty="0" err="1">
                <a:latin typeface="Courier New" panose="02070309020205020404" pitchFamily="49" charset="0"/>
                <a:cs typeface="Courier New" panose="02070309020205020404" pitchFamily="49" charset="0"/>
              </a:rPr>
              <a:t>Vprix</a:t>
            </a:r>
            <a:r>
              <a:rPr lang="fr-BE" sz="2000" b="1" dirty="0">
                <a:latin typeface="Courier New" panose="02070309020205020404" pitchFamily="49" charset="0"/>
                <a:cs typeface="Courier New" panose="02070309020205020404" pitchFamily="49" charset="0"/>
              </a:rPr>
              <a:t> || '&gt;');</a:t>
            </a:r>
          </a:p>
          <a:p>
            <a:pPr marL="0" indent="0">
              <a:buNone/>
            </a:pPr>
            <a:r>
              <a:rPr lang="fr-BE" sz="2000" b="1" dirty="0">
                <a:latin typeface="Courier New" panose="02070309020205020404" pitchFamily="49" charset="0"/>
                <a:cs typeface="Courier New" panose="02070309020205020404" pitchFamily="49" charset="0"/>
              </a:rPr>
              <a:t>END;</a:t>
            </a:r>
            <a:endParaRPr lang="fr-BE" sz="2000" dirty="0"/>
          </a:p>
        </p:txBody>
      </p:sp>
      <p:sp>
        <p:nvSpPr>
          <p:cNvPr id="5" name="Espace réservé du pied de page 4"/>
          <p:cNvSpPr>
            <a:spLocks noGrp="1"/>
          </p:cNvSpPr>
          <p:nvPr>
            <p:ph type="ftr" sz="quarter" idx="11"/>
          </p:nvPr>
        </p:nvSpPr>
        <p:spPr/>
        <p:txBody>
          <a:bodyPr/>
          <a:lstStyle/>
          <a:p>
            <a:r>
              <a:rPr lang="fr-BE" dirty="0"/>
              <a:t>SGBD–PL/SQL – Chapitre 2 : Types de données et variables / 11.Logique trivalente et valeur NULL</a:t>
            </a:r>
          </a:p>
        </p:txBody>
      </p:sp>
    </p:spTree>
    <p:extLst>
      <p:ext uri="{BB962C8B-B14F-4D97-AF65-F5344CB8AC3E}">
        <p14:creationId xmlns:p14="http://schemas.microsoft.com/office/powerpoint/2010/main" val="401229816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11. Logique trivalente et valeur NULL</a:t>
            </a:r>
          </a:p>
        </p:txBody>
      </p:sp>
      <p:sp>
        <p:nvSpPr>
          <p:cNvPr id="3" name="Espace réservé du contenu 2"/>
          <p:cNvSpPr>
            <a:spLocks noGrp="1"/>
          </p:cNvSpPr>
          <p:nvPr>
            <p:ph idx="1"/>
          </p:nvPr>
        </p:nvSpPr>
        <p:spPr/>
        <p:txBody>
          <a:bodyPr anchor="ctr">
            <a:normAutofit/>
          </a:bodyPr>
          <a:lstStyle/>
          <a:p>
            <a:pPr indent="-342900">
              <a:buFont typeface="Wingdings" panose="05000000000000000000" pitchFamily="2" charset="2"/>
              <a:buChar char="Ø"/>
            </a:pPr>
            <a:r>
              <a:rPr lang="fr-BE" sz="2200" dirty="0"/>
              <a:t>Norme SQL2</a:t>
            </a:r>
          </a:p>
          <a:p>
            <a:pPr lvl="1" indent="-342900">
              <a:buFont typeface="Wingdings" panose="05000000000000000000" pitchFamily="2" charset="2"/>
              <a:buChar char="§"/>
            </a:pPr>
            <a:r>
              <a:rPr lang="fr-BE" sz="2000" dirty="0"/>
              <a:t>COALESCE (</a:t>
            </a:r>
            <a:r>
              <a:rPr lang="fr-BE" sz="2000" dirty="0" err="1"/>
              <a:t>expr</a:t>
            </a:r>
            <a:r>
              <a:rPr lang="fr-BE" sz="2000" dirty="0"/>
              <a:t> [, </a:t>
            </a:r>
            <a:r>
              <a:rPr lang="fr-BE" sz="2000" dirty="0" err="1"/>
              <a:t>expr</a:t>
            </a:r>
            <a:r>
              <a:rPr lang="fr-BE" sz="2000" dirty="0"/>
              <a:t>] …)</a:t>
            </a:r>
          </a:p>
          <a:p>
            <a:pPr lvl="1" indent="-342900">
              <a:buFont typeface="Wingdings" panose="05000000000000000000" pitchFamily="2" charset="2"/>
              <a:buChar char="§"/>
            </a:pPr>
            <a:endParaRPr lang="fr-BE" sz="2000" dirty="0"/>
          </a:p>
          <a:p>
            <a:pPr indent="-342900">
              <a:buFont typeface="Wingdings" panose="05000000000000000000" pitchFamily="2" charset="2"/>
              <a:buChar char="Ø"/>
            </a:pPr>
            <a:r>
              <a:rPr lang="fr-BE" sz="2200" dirty="0"/>
              <a:t>Fonctions Oracle</a:t>
            </a:r>
          </a:p>
          <a:p>
            <a:pPr lvl="1" indent="-342900">
              <a:buFont typeface="Wingdings" panose="05000000000000000000" pitchFamily="2" charset="2"/>
              <a:buChar char="§"/>
            </a:pPr>
            <a:r>
              <a:rPr lang="fr-BE" sz="2000" dirty="0"/>
              <a:t>NVL</a:t>
            </a:r>
          </a:p>
          <a:p>
            <a:pPr lvl="1" indent="-342900">
              <a:buFont typeface="Wingdings" panose="05000000000000000000" pitchFamily="2" charset="2"/>
              <a:buChar char="§"/>
            </a:pPr>
            <a:r>
              <a:rPr lang="fr-BE" sz="2000" dirty="0"/>
              <a:t>NULLIF</a:t>
            </a:r>
          </a:p>
          <a:p>
            <a:pPr lvl="1" indent="-342900">
              <a:buFont typeface="Wingdings" panose="05000000000000000000" pitchFamily="2" charset="2"/>
              <a:buChar char="§"/>
            </a:pPr>
            <a:r>
              <a:rPr lang="fr-BE" sz="2000" dirty="0"/>
              <a:t>NVL2</a:t>
            </a:r>
          </a:p>
        </p:txBody>
      </p:sp>
      <p:sp>
        <p:nvSpPr>
          <p:cNvPr id="5" name="Espace réservé du pied de page 4"/>
          <p:cNvSpPr>
            <a:spLocks noGrp="1"/>
          </p:cNvSpPr>
          <p:nvPr>
            <p:ph type="ftr" sz="quarter" idx="11"/>
          </p:nvPr>
        </p:nvSpPr>
        <p:spPr/>
        <p:txBody>
          <a:bodyPr/>
          <a:lstStyle/>
          <a:p>
            <a:r>
              <a:rPr lang="fr-BE" dirty="0"/>
              <a:t>SGBD–PL/SQL – Chapitre 2 : Types de données et variables / 11.Logique trivalente et valeur NULL</a:t>
            </a:r>
          </a:p>
        </p:txBody>
      </p:sp>
    </p:spTree>
    <p:extLst>
      <p:ext uri="{BB962C8B-B14F-4D97-AF65-F5344CB8AC3E}">
        <p14:creationId xmlns:p14="http://schemas.microsoft.com/office/powerpoint/2010/main" val="189457827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11. Logique trivalente et valeur NULL</a:t>
            </a:r>
          </a:p>
        </p:txBody>
      </p:sp>
      <p:sp>
        <p:nvSpPr>
          <p:cNvPr id="3" name="Espace réservé du contenu 2"/>
          <p:cNvSpPr>
            <a:spLocks noGrp="1"/>
          </p:cNvSpPr>
          <p:nvPr>
            <p:ph idx="1"/>
          </p:nvPr>
        </p:nvSpPr>
        <p:spPr/>
        <p:txBody>
          <a:bodyPr anchor="ctr">
            <a:normAutofit/>
          </a:bodyPr>
          <a:lstStyle/>
          <a:p>
            <a:pPr marL="0" indent="0">
              <a:buNone/>
            </a:pPr>
            <a:r>
              <a:rPr lang="fr-BE" sz="2000" b="1" dirty="0">
                <a:latin typeface="Courier New" panose="02070309020205020404" pitchFamily="49" charset="0"/>
                <a:cs typeface="Courier New" panose="02070309020205020404" pitchFamily="49" charset="0"/>
              </a:rPr>
              <a:t>DECLARE</a:t>
            </a:r>
          </a:p>
          <a:p>
            <a:pPr marL="0" indent="0">
              <a:buNone/>
            </a:pPr>
            <a:r>
              <a:rPr lang="fr-BE" sz="2000" b="1" dirty="0">
                <a:latin typeface="Courier New" panose="02070309020205020404" pitchFamily="49" charset="0"/>
                <a:cs typeface="Courier New" panose="02070309020205020404" pitchFamily="49" charset="0"/>
              </a:rPr>
              <a:t>  </a:t>
            </a:r>
            <a:r>
              <a:rPr lang="fr-BE" sz="2000" b="1" dirty="0" err="1">
                <a:latin typeface="Courier New" panose="02070309020205020404" pitchFamily="49" charset="0"/>
                <a:cs typeface="Courier New" panose="02070309020205020404" pitchFamily="49" charset="0"/>
              </a:rPr>
              <a:t>VRistourne</a:t>
            </a:r>
            <a:r>
              <a:rPr lang="fr-BE" sz="2000" b="1" dirty="0">
                <a:latin typeface="Courier New" panose="02070309020205020404" pitchFamily="49" charset="0"/>
                <a:cs typeface="Courier New" panose="02070309020205020404" pitchFamily="49" charset="0"/>
              </a:rPr>
              <a:t>	NUMBER(4);</a:t>
            </a:r>
          </a:p>
          <a:p>
            <a:pPr marL="0" indent="0">
              <a:buNone/>
            </a:pPr>
            <a:r>
              <a:rPr lang="fr-BE" sz="2000" b="1" dirty="0">
                <a:latin typeface="Courier New" panose="02070309020205020404" pitchFamily="49" charset="0"/>
                <a:cs typeface="Courier New" panose="02070309020205020404" pitchFamily="49" charset="0"/>
              </a:rPr>
              <a:t>BEGIN</a:t>
            </a:r>
          </a:p>
          <a:p>
            <a:pPr marL="0" indent="0">
              <a:buNone/>
            </a:pPr>
            <a:r>
              <a:rPr lang="fr-BE" sz="2000" b="1" dirty="0">
                <a:latin typeface="Courier New" panose="02070309020205020404" pitchFamily="49" charset="0"/>
                <a:cs typeface="Courier New" panose="02070309020205020404" pitchFamily="49" charset="0"/>
              </a:rPr>
              <a:t>  </a:t>
            </a:r>
            <a:r>
              <a:rPr lang="fr-BE" sz="2000" b="1" dirty="0" err="1">
                <a:latin typeface="Courier New" panose="02070309020205020404" pitchFamily="49" charset="0"/>
                <a:cs typeface="Courier New" panose="02070309020205020404" pitchFamily="49" charset="0"/>
              </a:rPr>
              <a:t>VRistourne</a:t>
            </a:r>
            <a:r>
              <a:rPr lang="fr-BE" sz="2000" b="1" dirty="0">
                <a:latin typeface="Courier New" panose="02070309020205020404" pitchFamily="49" charset="0"/>
                <a:cs typeface="Courier New" panose="02070309020205020404" pitchFamily="49" charset="0"/>
              </a:rPr>
              <a:t> := COALESCE(</a:t>
            </a:r>
            <a:r>
              <a:rPr lang="fr-BE" sz="2000" b="1" dirty="0" err="1">
                <a:latin typeface="Courier New" panose="02070309020205020404" pitchFamily="49" charset="0"/>
                <a:cs typeface="Courier New" panose="02070309020205020404" pitchFamily="49" charset="0"/>
              </a:rPr>
              <a:t>VRistourne</a:t>
            </a:r>
            <a:r>
              <a:rPr lang="fr-BE" sz="2000" b="1" dirty="0">
                <a:latin typeface="Courier New" panose="02070309020205020404" pitchFamily="49" charset="0"/>
                <a:cs typeface="Courier New" panose="02070309020205020404" pitchFamily="49" charset="0"/>
              </a:rPr>
              <a:t>, 0) + 1;</a:t>
            </a:r>
          </a:p>
          <a:p>
            <a:pPr marL="0" indent="0">
              <a:buNone/>
            </a:pPr>
            <a:r>
              <a:rPr lang="fr-BE" sz="2000" b="1" dirty="0">
                <a:latin typeface="Courier New" panose="02070309020205020404" pitchFamily="49" charset="0"/>
                <a:cs typeface="Courier New" panose="02070309020205020404" pitchFamily="49" charset="0"/>
              </a:rPr>
              <a:t>  DBMS_OUTPUT.PUT_LINE('</a:t>
            </a:r>
            <a:r>
              <a:rPr lang="fr-BE" sz="2000" b="1" dirty="0" err="1">
                <a:latin typeface="Courier New" panose="02070309020205020404" pitchFamily="49" charset="0"/>
                <a:cs typeface="Courier New" panose="02070309020205020404" pitchFamily="49" charset="0"/>
              </a:rPr>
              <a:t>VRistourne</a:t>
            </a:r>
            <a:r>
              <a:rPr lang="fr-BE" sz="2000" b="1" dirty="0">
                <a:latin typeface="Courier New" panose="02070309020205020404" pitchFamily="49" charset="0"/>
                <a:cs typeface="Courier New" panose="02070309020205020404" pitchFamily="49" charset="0"/>
              </a:rPr>
              <a:t> = ' ||</a:t>
            </a:r>
          </a:p>
          <a:p>
            <a:pPr marL="0" indent="0">
              <a:buNone/>
            </a:pPr>
            <a:r>
              <a:rPr lang="fr-BE" sz="2000" b="1" dirty="0">
                <a:latin typeface="Courier New" panose="02070309020205020404" pitchFamily="49" charset="0"/>
                <a:cs typeface="Courier New" panose="02070309020205020404" pitchFamily="49" charset="0"/>
              </a:rPr>
              <a:t>     '&lt;' || </a:t>
            </a:r>
            <a:r>
              <a:rPr lang="fr-BE" sz="2000" b="1" dirty="0" err="1">
                <a:latin typeface="Courier New" panose="02070309020205020404" pitchFamily="49" charset="0"/>
                <a:cs typeface="Courier New" panose="02070309020205020404" pitchFamily="49" charset="0"/>
              </a:rPr>
              <a:t>VRistourne</a:t>
            </a:r>
            <a:r>
              <a:rPr lang="fr-BE" sz="2000" b="1" dirty="0">
                <a:latin typeface="Courier New" panose="02070309020205020404" pitchFamily="49" charset="0"/>
                <a:cs typeface="Courier New" panose="02070309020205020404" pitchFamily="49" charset="0"/>
              </a:rPr>
              <a:t> || '&gt;');</a:t>
            </a:r>
          </a:p>
          <a:p>
            <a:pPr marL="0" indent="0">
              <a:buNone/>
            </a:pPr>
            <a:r>
              <a:rPr lang="fr-BE" sz="2000" b="1" dirty="0">
                <a:latin typeface="Courier New" panose="02070309020205020404" pitchFamily="49" charset="0"/>
                <a:cs typeface="Courier New" panose="02070309020205020404" pitchFamily="49" charset="0"/>
              </a:rPr>
              <a:t>END;</a:t>
            </a:r>
            <a:endParaRPr lang="fr-BE" sz="2000" dirty="0"/>
          </a:p>
        </p:txBody>
      </p:sp>
      <p:sp>
        <p:nvSpPr>
          <p:cNvPr id="5" name="Espace réservé du pied de page 4"/>
          <p:cNvSpPr>
            <a:spLocks noGrp="1"/>
          </p:cNvSpPr>
          <p:nvPr>
            <p:ph type="ftr" sz="quarter" idx="11"/>
          </p:nvPr>
        </p:nvSpPr>
        <p:spPr/>
        <p:txBody>
          <a:bodyPr/>
          <a:lstStyle/>
          <a:p>
            <a:r>
              <a:rPr lang="fr-BE" dirty="0"/>
              <a:t>SGBD–PL/SQL – Chapitre 2 : Types de données et variables / 11.Logique trivalente et valeur NULL</a:t>
            </a:r>
          </a:p>
        </p:txBody>
      </p:sp>
    </p:spTree>
    <p:extLst>
      <p:ext uri="{BB962C8B-B14F-4D97-AF65-F5344CB8AC3E}">
        <p14:creationId xmlns:p14="http://schemas.microsoft.com/office/powerpoint/2010/main" val="2919213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1. Types de données scalaires</a:t>
            </a:r>
          </a:p>
        </p:txBody>
      </p:sp>
      <p:sp>
        <p:nvSpPr>
          <p:cNvPr id="3" name="Espace réservé du contenu 2"/>
          <p:cNvSpPr>
            <a:spLocks noGrp="1"/>
          </p:cNvSpPr>
          <p:nvPr>
            <p:ph idx="1"/>
          </p:nvPr>
        </p:nvSpPr>
        <p:spPr/>
        <p:txBody>
          <a:bodyPr anchor="ctr">
            <a:normAutofit/>
          </a:bodyPr>
          <a:lstStyle/>
          <a:p>
            <a:pPr marL="457200" indent="-457200">
              <a:buFont typeface="+mj-lt"/>
              <a:buAutoNum type="arabicPeriod"/>
            </a:pPr>
            <a:r>
              <a:rPr lang="fr-BE" dirty="0"/>
              <a:t>Types de données numériques</a:t>
            </a:r>
          </a:p>
          <a:p>
            <a:pPr marL="457200" indent="-457200">
              <a:buFont typeface="+mj-lt"/>
              <a:buAutoNum type="arabicPeriod"/>
            </a:pPr>
            <a:r>
              <a:rPr lang="fr-BE" dirty="0"/>
              <a:t>Types de données "caractères"</a:t>
            </a:r>
          </a:p>
          <a:p>
            <a:pPr marL="457200" indent="-457200">
              <a:buFont typeface="+mj-lt"/>
              <a:buAutoNum type="arabicPeriod"/>
            </a:pPr>
            <a:r>
              <a:rPr lang="fr-BE" dirty="0"/>
              <a:t>Type de données booléen</a:t>
            </a:r>
          </a:p>
          <a:p>
            <a:pPr marL="457200" indent="-457200">
              <a:buFont typeface="+mj-lt"/>
              <a:buAutoNum type="arabicPeriod"/>
            </a:pPr>
            <a:r>
              <a:rPr lang="fr-BE" dirty="0"/>
              <a:t>Types de données DATE, TIME et INTERVAL</a:t>
            </a:r>
          </a:p>
        </p:txBody>
      </p:sp>
      <p:sp>
        <p:nvSpPr>
          <p:cNvPr id="5" name="Espace réservé du pied de page 4"/>
          <p:cNvSpPr>
            <a:spLocks noGrp="1"/>
          </p:cNvSpPr>
          <p:nvPr>
            <p:ph type="ftr" sz="quarter" idx="11"/>
          </p:nvPr>
        </p:nvSpPr>
        <p:spPr/>
        <p:txBody>
          <a:bodyPr/>
          <a:lstStyle/>
          <a:p>
            <a:r>
              <a:rPr lang="fr-BE" dirty="0"/>
              <a:t>SGBD – PL/SQL – Chapitre 2 : Types de données et variables / 1. Types de données scalaires</a:t>
            </a:r>
          </a:p>
        </p:txBody>
      </p:sp>
    </p:spTree>
    <p:extLst>
      <p:ext uri="{BB962C8B-B14F-4D97-AF65-F5344CB8AC3E}">
        <p14:creationId xmlns:p14="http://schemas.microsoft.com/office/powerpoint/2010/main" val="176626452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ctr"/>
            <a:r>
              <a:rPr lang="fr-BE" sz="3600" dirty="0"/>
              <a:t>Chapitre 2. Types </a:t>
            </a:r>
            <a:r>
              <a:rPr lang="fr-BE" sz="3600"/>
              <a:t>de données, </a:t>
            </a:r>
            <a:r>
              <a:rPr lang="fr-BE" sz="3600" dirty="0"/>
              <a:t>variables</a:t>
            </a:r>
          </a:p>
        </p:txBody>
      </p:sp>
      <p:sp>
        <p:nvSpPr>
          <p:cNvPr id="3" name="Espace réservé du contenu 2"/>
          <p:cNvSpPr>
            <a:spLocks noGrp="1"/>
          </p:cNvSpPr>
          <p:nvPr>
            <p:ph idx="1"/>
          </p:nvPr>
        </p:nvSpPr>
        <p:spPr/>
        <p:txBody>
          <a:bodyPr anchor="ctr">
            <a:normAutofit fontScale="92500" lnSpcReduction="20000"/>
          </a:bodyPr>
          <a:lstStyle/>
          <a:p>
            <a:pPr marL="514350" indent="-514350">
              <a:buFont typeface="+mj-lt"/>
              <a:buAutoNum type="arabicPeriod"/>
            </a:pPr>
            <a:r>
              <a:rPr lang="fr-BE" dirty="0"/>
              <a:t>Types de données scalaires</a:t>
            </a:r>
          </a:p>
          <a:p>
            <a:pPr marL="514350" indent="-514350">
              <a:buFont typeface="+mj-lt"/>
              <a:buAutoNum type="arabicPeriod"/>
            </a:pPr>
            <a:r>
              <a:rPr lang="fr-BE" dirty="0"/>
              <a:t>Types de données LOBS</a:t>
            </a:r>
          </a:p>
          <a:p>
            <a:pPr marL="514350" indent="-514350">
              <a:buFont typeface="+mj-lt"/>
              <a:buAutoNum type="arabicPeriod"/>
            </a:pPr>
            <a:r>
              <a:rPr lang="fr-BE" dirty="0"/>
              <a:t>Structure d'un bloc</a:t>
            </a:r>
          </a:p>
          <a:p>
            <a:pPr marL="514350" indent="-514350">
              <a:buFont typeface="+mj-lt"/>
              <a:buAutoNum type="arabicPeriod"/>
            </a:pPr>
            <a:r>
              <a:rPr lang="fr-BE" dirty="0"/>
              <a:t>Déclaration de variables</a:t>
            </a:r>
          </a:p>
          <a:p>
            <a:pPr marL="514350" indent="-514350">
              <a:buFont typeface="+mj-lt"/>
              <a:buAutoNum type="arabicPeriod"/>
            </a:pPr>
            <a:r>
              <a:rPr lang="fr-BE" dirty="0"/>
              <a:t>Types de données composite ou composés</a:t>
            </a:r>
          </a:p>
          <a:p>
            <a:pPr marL="514350" indent="-514350">
              <a:buFont typeface="+mj-lt"/>
              <a:buAutoNum type="arabicPeriod"/>
            </a:pPr>
            <a:r>
              <a:rPr lang="fr-BE" dirty="0"/>
              <a:t>Définition de sous-types</a:t>
            </a:r>
          </a:p>
          <a:p>
            <a:pPr marL="514350" indent="-514350">
              <a:buFont typeface="+mj-lt"/>
              <a:buAutoNum type="arabicPeriod"/>
            </a:pPr>
            <a:r>
              <a:rPr lang="fr-BE" dirty="0"/>
              <a:t>Conversions de type</a:t>
            </a:r>
          </a:p>
          <a:p>
            <a:pPr marL="514350" indent="-514350">
              <a:buFont typeface="+mj-lt"/>
              <a:buAutoNum type="arabicPeriod"/>
            </a:pPr>
            <a:r>
              <a:rPr lang="fr-BE" dirty="0"/>
              <a:t>Types REF</a:t>
            </a:r>
          </a:p>
          <a:p>
            <a:pPr marL="514350" indent="-514350">
              <a:buFont typeface="+mj-lt"/>
              <a:buAutoNum type="arabicPeriod"/>
            </a:pPr>
            <a:r>
              <a:rPr lang="fr-BE" dirty="0"/>
              <a:t>Visibilité des variables</a:t>
            </a:r>
          </a:p>
          <a:p>
            <a:pPr marL="514350" indent="-514350">
              <a:buFont typeface="+mj-lt"/>
              <a:buAutoNum type="arabicPeriod"/>
            </a:pPr>
            <a:r>
              <a:rPr lang="fr-BE" dirty="0"/>
              <a:t>Opérateurs et expressions</a:t>
            </a:r>
          </a:p>
          <a:p>
            <a:pPr marL="514350" indent="-514350">
              <a:buFont typeface="+mj-lt"/>
              <a:buAutoNum type="arabicPeriod"/>
            </a:pPr>
            <a:r>
              <a:rPr lang="fr-BE" dirty="0"/>
              <a:t>La logique trivalents et la valeur NULL</a:t>
            </a:r>
          </a:p>
          <a:p>
            <a:pPr marL="514350" indent="-514350">
              <a:buFont typeface="+mj-lt"/>
              <a:buAutoNum type="arabicPeriod"/>
            </a:pPr>
            <a:r>
              <a:rPr lang="fr-BE" dirty="0"/>
              <a:t>Les séquences et les pseudo-colonnes du PL/SQL</a:t>
            </a:r>
          </a:p>
        </p:txBody>
      </p:sp>
      <p:sp>
        <p:nvSpPr>
          <p:cNvPr id="5" name="Espace réservé du pied de page 4"/>
          <p:cNvSpPr>
            <a:spLocks noGrp="1"/>
          </p:cNvSpPr>
          <p:nvPr>
            <p:ph type="ftr" sz="quarter" idx="11"/>
          </p:nvPr>
        </p:nvSpPr>
        <p:spPr/>
        <p:txBody>
          <a:bodyPr/>
          <a:lstStyle/>
          <a:p>
            <a:r>
              <a:rPr lang="fr-BE" dirty="0"/>
              <a:t>SGBD – PL/SQL – Chapitre 2 : Types de données et variables</a:t>
            </a:r>
          </a:p>
        </p:txBody>
      </p:sp>
    </p:spTree>
    <p:extLst>
      <p:ext uri="{BB962C8B-B14F-4D97-AF65-F5344CB8AC3E}">
        <p14:creationId xmlns:p14="http://schemas.microsoft.com/office/powerpoint/2010/main" val="3949966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withEffect">
                                  <p:stCondLst>
                                    <p:cond delay="0"/>
                                  </p:stCondLst>
                                  <p:childTnLst>
                                    <p:animClr clrSpc="rgb" dir="cw">
                                      <p:cBhvr override="childStyle">
                                        <p:cTn id="6" dur="500" fill="hold"/>
                                        <p:tgtEl>
                                          <p:spTgt spid="3">
                                            <p:txEl>
                                              <p:pRg st="11" end="11"/>
                                            </p:txEl>
                                          </p:spTgt>
                                        </p:tgtEl>
                                        <p:attrNameLst>
                                          <p:attrName>style.color</p:attrName>
                                        </p:attrNameLst>
                                      </p:cBhvr>
                                      <p:to>
                                        <a:srgbClr val="74A50F"/>
                                      </p:to>
                                    </p:animClr>
                                    <p:animClr clrSpc="rgb" dir="cw">
                                      <p:cBhvr>
                                        <p:cTn id="7" dur="500" fill="hold"/>
                                        <p:tgtEl>
                                          <p:spTgt spid="3">
                                            <p:txEl>
                                              <p:pRg st="11" end="11"/>
                                            </p:txEl>
                                          </p:spTgt>
                                        </p:tgtEl>
                                        <p:attrNameLst>
                                          <p:attrName>fillcolor</p:attrName>
                                        </p:attrNameLst>
                                      </p:cBhvr>
                                      <p:to>
                                        <a:srgbClr val="74A50F"/>
                                      </p:to>
                                    </p:animClr>
                                    <p:set>
                                      <p:cBhvr>
                                        <p:cTn id="8" dur="500" fill="hold"/>
                                        <p:tgtEl>
                                          <p:spTgt spid="3">
                                            <p:txEl>
                                              <p:pRg st="11" end="11"/>
                                            </p:txEl>
                                          </p:spTgt>
                                        </p:tgtEl>
                                        <p:attrNameLst>
                                          <p:attrName>fill.type</p:attrName>
                                        </p:attrNameLst>
                                      </p:cBhvr>
                                      <p:to>
                                        <p:strVal val="solid"/>
                                      </p:to>
                                    </p:set>
                                    <p:set>
                                      <p:cBhvr>
                                        <p:cTn id="9" dur="500" fill="hold"/>
                                        <p:tgtEl>
                                          <p:spTgt spid="3">
                                            <p:txEl>
                                              <p:pRg st="11" end="1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12. </a:t>
            </a:r>
            <a:r>
              <a:rPr lang="fr-BE" sz="3600" dirty="0" err="1"/>
              <a:t>Séq</a:t>
            </a:r>
            <a:r>
              <a:rPr lang="fr-BE" sz="3600" dirty="0"/>
              <a:t>. et pseudo-colonnes du PL/SQL</a:t>
            </a:r>
          </a:p>
        </p:txBody>
      </p:sp>
      <p:sp>
        <p:nvSpPr>
          <p:cNvPr id="3" name="Espace réservé du contenu 2"/>
          <p:cNvSpPr>
            <a:spLocks noGrp="1"/>
          </p:cNvSpPr>
          <p:nvPr>
            <p:ph idx="1"/>
          </p:nvPr>
        </p:nvSpPr>
        <p:spPr>
          <a:xfrm>
            <a:off x="1067242" y="1992621"/>
            <a:ext cx="7435490" cy="4526932"/>
          </a:xfrm>
        </p:spPr>
        <p:txBody>
          <a:bodyPr anchor="ctr">
            <a:normAutofit fontScale="77500" lnSpcReduction="20000"/>
          </a:bodyPr>
          <a:lstStyle/>
          <a:p>
            <a:pPr marL="0" indent="0">
              <a:lnSpc>
                <a:spcPct val="120000"/>
              </a:lnSpc>
              <a:buNone/>
            </a:pPr>
            <a:r>
              <a:rPr lang="fr-BE" dirty="0"/>
              <a:t>Le PL/SQL reconnaît les pseudo-colonnes de SQL telles que ROWID, CURRVAL, NEXTVAL, LEVEL et ROWNUM</a:t>
            </a:r>
          </a:p>
          <a:p>
            <a:pPr marL="0" indent="0">
              <a:lnSpc>
                <a:spcPct val="120000"/>
              </a:lnSpc>
              <a:buNone/>
            </a:pPr>
            <a:endParaRPr lang="fr-BE" dirty="0"/>
          </a:p>
          <a:p>
            <a:pPr marL="0" indent="0">
              <a:buNone/>
            </a:pPr>
            <a:r>
              <a:rPr lang="fr-BE" b="1" dirty="0">
                <a:latin typeface="Courier New" panose="02070309020205020404" pitchFamily="49" charset="0"/>
                <a:cs typeface="Courier New" panose="02070309020205020404" pitchFamily="49" charset="0"/>
              </a:rPr>
              <a:t>DECLARE</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VRowid</a:t>
            </a:r>
            <a:r>
              <a:rPr lang="fr-BE" b="1" dirty="0">
                <a:latin typeface="Courier New" panose="02070309020205020404" pitchFamily="49" charset="0"/>
                <a:cs typeface="Courier New" panose="02070309020205020404" pitchFamily="49" charset="0"/>
              </a:rPr>
              <a:t>	ROWID;</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VSal</a:t>
            </a: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Emp.Sal%TYPE</a:t>
            </a:r>
            <a:r>
              <a:rPr lang="fr-BE" b="1" dirty="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BEGIN</a:t>
            </a:r>
          </a:p>
          <a:p>
            <a:pPr marL="0" indent="0">
              <a:buNone/>
            </a:pPr>
            <a:r>
              <a:rPr lang="fr-BE" b="1" dirty="0">
                <a:latin typeface="Courier New" panose="02070309020205020404" pitchFamily="49" charset="0"/>
                <a:cs typeface="Courier New" panose="02070309020205020404" pitchFamily="49" charset="0"/>
              </a:rPr>
              <a:t>  SELECT Sal, ROWID INTO </a:t>
            </a:r>
            <a:r>
              <a:rPr lang="fr-BE" b="1" dirty="0" err="1">
                <a:latin typeface="Courier New" panose="02070309020205020404" pitchFamily="49" charset="0"/>
                <a:cs typeface="Courier New" panose="02070309020205020404" pitchFamily="49" charset="0"/>
              </a:rPr>
              <a:t>VSal</a:t>
            </a: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VRowid</a:t>
            </a:r>
            <a:r>
              <a:rPr lang="fr-BE" b="1" dirty="0">
                <a:latin typeface="Courier New" panose="02070309020205020404" pitchFamily="49" charset="0"/>
                <a:cs typeface="Courier New" panose="02070309020205020404" pitchFamily="49" charset="0"/>
              </a:rPr>
              <a:t> FROM </a:t>
            </a:r>
            <a:r>
              <a:rPr lang="fr-BE" b="1" dirty="0" err="1">
                <a:latin typeface="Courier New" panose="02070309020205020404" pitchFamily="49" charset="0"/>
                <a:cs typeface="Courier New" panose="02070309020205020404" pitchFamily="49" charset="0"/>
              </a:rPr>
              <a:t>emp</a:t>
            </a:r>
            <a:endParaRPr lang="fr-BE" b="1" dirty="0">
              <a:latin typeface="Courier New" panose="02070309020205020404" pitchFamily="49" charset="0"/>
              <a:cs typeface="Courier New" panose="02070309020205020404" pitchFamily="49" charset="0"/>
            </a:endParaRPr>
          </a:p>
          <a:p>
            <a:pPr marL="0" indent="0">
              <a:buNone/>
            </a:pPr>
            <a:r>
              <a:rPr lang="fr-BE" b="1" dirty="0">
                <a:latin typeface="Courier New" panose="02070309020205020404" pitchFamily="49" charset="0"/>
                <a:cs typeface="Courier New" panose="02070309020205020404" pitchFamily="49" charset="0"/>
              </a:rPr>
              <a:t>    WHERE </a:t>
            </a:r>
            <a:r>
              <a:rPr lang="fr-BE" b="1" dirty="0" err="1">
                <a:latin typeface="Courier New" panose="02070309020205020404" pitchFamily="49" charset="0"/>
                <a:cs typeface="Courier New" panose="02070309020205020404" pitchFamily="49" charset="0"/>
              </a:rPr>
              <a:t>Empno</a:t>
            </a:r>
            <a:r>
              <a:rPr lang="fr-BE" b="1" dirty="0">
                <a:latin typeface="Courier New" panose="02070309020205020404" pitchFamily="49" charset="0"/>
                <a:cs typeface="Courier New" panose="02070309020205020404" pitchFamily="49" charset="0"/>
              </a:rPr>
              <a:t> = 7369;</a:t>
            </a:r>
          </a:p>
          <a:p>
            <a:pPr marL="0" indent="0">
              <a:buNone/>
            </a:pPr>
            <a:r>
              <a:rPr lang="fr-BE" b="1" dirty="0">
                <a:latin typeface="Courier New" panose="02070309020205020404" pitchFamily="49" charset="0"/>
                <a:cs typeface="Courier New" panose="02070309020205020404" pitchFamily="49" charset="0"/>
              </a:rPr>
              <a:t>  -- …</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VSal</a:t>
            </a:r>
            <a:r>
              <a:rPr lang="fr-BE" b="1" dirty="0">
                <a:latin typeface="Courier New" panose="02070309020205020404" pitchFamily="49" charset="0"/>
                <a:cs typeface="Courier New" panose="02070309020205020404" pitchFamily="49" charset="0"/>
              </a:rPr>
              <a:t> := 1000;</a:t>
            </a:r>
          </a:p>
          <a:p>
            <a:pPr marL="0" indent="0">
              <a:buNone/>
            </a:pPr>
            <a:r>
              <a:rPr lang="fr-BE" b="1" dirty="0">
                <a:latin typeface="Courier New" panose="02070309020205020404" pitchFamily="49" charset="0"/>
                <a:cs typeface="Courier New" panose="02070309020205020404" pitchFamily="49" charset="0"/>
              </a:rPr>
              <a:t>  UPDATE </a:t>
            </a:r>
            <a:r>
              <a:rPr lang="fr-BE" b="1" dirty="0" err="1">
                <a:latin typeface="Courier New" panose="02070309020205020404" pitchFamily="49" charset="0"/>
                <a:cs typeface="Courier New" panose="02070309020205020404" pitchFamily="49" charset="0"/>
              </a:rPr>
              <a:t>Emp</a:t>
            </a:r>
            <a:r>
              <a:rPr lang="fr-BE" b="1" dirty="0">
                <a:latin typeface="Courier New" panose="02070309020205020404" pitchFamily="49" charset="0"/>
                <a:cs typeface="Courier New" panose="02070309020205020404" pitchFamily="49" charset="0"/>
              </a:rPr>
              <a:t> SET sal = </a:t>
            </a:r>
            <a:r>
              <a:rPr lang="fr-BE" b="1" dirty="0" err="1">
                <a:latin typeface="Courier New" panose="02070309020205020404" pitchFamily="49" charset="0"/>
                <a:cs typeface="Courier New" panose="02070309020205020404" pitchFamily="49" charset="0"/>
              </a:rPr>
              <a:t>VSal</a:t>
            </a:r>
            <a:r>
              <a:rPr lang="fr-BE" b="1" dirty="0">
                <a:latin typeface="Courier New" panose="02070309020205020404" pitchFamily="49" charset="0"/>
                <a:cs typeface="Courier New" panose="02070309020205020404" pitchFamily="49" charset="0"/>
              </a:rPr>
              <a:t> WHERE </a:t>
            </a:r>
            <a:r>
              <a:rPr lang="fr-BE" b="1" dirty="0" err="1">
                <a:latin typeface="Courier New" panose="02070309020205020404" pitchFamily="49" charset="0"/>
                <a:cs typeface="Courier New" panose="02070309020205020404" pitchFamily="49" charset="0"/>
              </a:rPr>
              <a:t>rowid</a:t>
            </a:r>
            <a:r>
              <a:rPr lang="fr-BE" b="1" dirty="0">
                <a:latin typeface="Courier New" panose="02070309020205020404" pitchFamily="49" charset="0"/>
                <a:cs typeface="Courier New" panose="02070309020205020404" pitchFamily="49" charset="0"/>
              </a:rPr>
              <a:t> = </a:t>
            </a:r>
            <a:r>
              <a:rPr lang="fr-BE" b="1" dirty="0" err="1">
                <a:latin typeface="Courier New" panose="02070309020205020404" pitchFamily="49" charset="0"/>
                <a:cs typeface="Courier New" panose="02070309020205020404" pitchFamily="49" charset="0"/>
              </a:rPr>
              <a:t>VRowid</a:t>
            </a:r>
            <a:r>
              <a:rPr lang="fr-BE" b="1" dirty="0">
                <a:latin typeface="Courier New" panose="02070309020205020404" pitchFamily="49" charset="0"/>
                <a:cs typeface="Courier New" panose="02070309020205020404" pitchFamily="49" charset="0"/>
              </a:rPr>
              <a:t>;</a:t>
            </a:r>
          </a:p>
          <a:p>
            <a:pPr marL="0" indent="0">
              <a:buNone/>
            </a:pPr>
            <a:r>
              <a:rPr lang="fr-BE" b="1">
                <a:latin typeface="Courier New" panose="02070309020205020404" pitchFamily="49" charset="0"/>
                <a:cs typeface="Courier New" panose="02070309020205020404" pitchFamily="49" charset="0"/>
              </a:rPr>
              <a:t>  -- </a:t>
            </a:r>
            <a:r>
              <a:rPr lang="fr-BE" b="1" dirty="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END;</a:t>
            </a:r>
          </a:p>
        </p:txBody>
      </p:sp>
      <p:sp>
        <p:nvSpPr>
          <p:cNvPr id="5" name="Espace réservé du pied de page 4"/>
          <p:cNvSpPr>
            <a:spLocks noGrp="1"/>
          </p:cNvSpPr>
          <p:nvPr>
            <p:ph type="ftr" sz="quarter" idx="11"/>
          </p:nvPr>
        </p:nvSpPr>
        <p:spPr/>
        <p:txBody>
          <a:bodyPr/>
          <a:lstStyle/>
          <a:p>
            <a:r>
              <a:rPr lang="fr-BE" dirty="0"/>
              <a:t>SGBD–PL/SQL–Chapitre 2: Types de données et variables / 12.Séq. et pseudo colonnes du PL/SQL </a:t>
            </a:r>
          </a:p>
        </p:txBody>
      </p:sp>
    </p:spTree>
    <p:extLst>
      <p:ext uri="{BB962C8B-B14F-4D97-AF65-F5344CB8AC3E}">
        <p14:creationId xmlns:p14="http://schemas.microsoft.com/office/powerpoint/2010/main" val="143312703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12. </a:t>
            </a:r>
            <a:r>
              <a:rPr lang="fr-BE" sz="3600" dirty="0" err="1"/>
              <a:t>Séq</a:t>
            </a:r>
            <a:r>
              <a:rPr lang="fr-BE" sz="3600" dirty="0"/>
              <a:t>. et pseudo-colonnes du PL/SQL</a:t>
            </a:r>
          </a:p>
        </p:txBody>
      </p:sp>
      <p:sp>
        <p:nvSpPr>
          <p:cNvPr id="3" name="Espace réservé du contenu 2"/>
          <p:cNvSpPr>
            <a:spLocks noGrp="1"/>
          </p:cNvSpPr>
          <p:nvPr>
            <p:ph idx="1"/>
          </p:nvPr>
        </p:nvSpPr>
        <p:spPr>
          <a:xfrm>
            <a:off x="1067241" y="1992620"/>
            <a:ext cx="7779876" cy="4752563"/>
          </a:xfrm>
        </p:spPr>
        <p:txBody>
          <a:bodyPr anchor="ctr">
            <a:normAutofit fontScale="70000" lnSpcReduction="20000"/>
          </a:bodyPr>
          <a:lstStyle/>
          <a:p>
            <a:pPr marL="0" indent="0">
              <a:buNone/>
            </a:pPr>
            <a:r>
              <a:rPr lang="fr-BE" b="1" dirty="0">
                <a:latin typeface="Courier New" panose="02070309020205020404" pitchFamily="49" charset="0"/>
                <a:cs typeface="Courier New" panose="02070309020205020404" pitchFamily="49" charset="0"/>
              </a:rPr>
              <a:t>CREATE SEQUENCE </a:t>
            </a:r>
            <a:r>
              <a:rPr lang="fr-BE" b="1" dirty="0" err="1">
                <a:latin typeface="Courier New" panose="02070309020205020404" pitchFamily="49" charset="0"/>
                <a:cs typeface="Courier New" panose="02070309020205020404" pitchFamily="49" charset="0"/>
              </a:rPr>
              <a:t>seqCours</a:t>
            </a:r>
            <a:r>
              <a:rPr lang="fr-BE" b="1" dirty="0">
                <a:latin typeface="Courier New" panose="02070309020205020404" pitchFamily="49" charset="0"/>
                <a:cs typeface="Courier New" panose="02070309020205020404" pitchFamily="49" charset="0"/>
              </a:rPr>
              <a:t> START WITH 1;</a:t>
            </a:r>
          </a:p>
          <a:p>
            <a:pPr marL="0" indent="0">
              <a:buNone/>
            </a:pPr>
            <a:r>
              <a:rPr lang="fr-BE" b="1" dirty="0">
                <a:latin typeface="Courier New" panose="02070309020205020404" pitchFamily="49" charset="0"/>
                <a:cs typeface="Courier New" panose="02070309020205020404" pitchFamily="49" charset="0"/>
              </a:rPr>
              <a:t>CREATE TABLE Cours (Nr NUMBER, Nom VARCHAR2(20));</a:t>
            </a:r>
          </a:p>
          <a:p>
            <a:pPr marL="0" indent="0">
              <a:buNone/>
            </a:pPr>
            <a:endParaRPr lang="fr-BE" b="1" dirty="0">
              <a:latin typeface="Courier New" panose="02070309020205020404" pitchFamily="49" charset="0"/>
              <a:cs typeface="Courier New" panose="02070309020205020404" pitchFamily="49" charset="0"/>
            </a:endParaRPr>
          </a:p>
          <a:p>
            <a:pPr marL="0" indent="0">
              <a:buNone/>
            </a:pPr>
            <a:r>
              <a:rPr lang="fr-BE" b="1" dirty="0">
                <a:latin typeface="Courier New" panose="02070309020205020404" pitchFamily="49" charset="0"/>
                <a:cs typeface="Courier New" panose="02070309020205020404" pitchFamily="49" charset="0"/>
              </a:rPr>
              <a:t>DECLARE</a:t>
            </a:r>
          </a:p>
          <a:p>
            <a:pPr marL="0" indent="0">
              <a:buNone/>
            </a:pP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VNr</a:t>
            </a:r>
            <a:r>
              <a:rPr lang="fr-BE" b="1" dirty="0">
                <a:latin typeface="Courier New" panose="02070309020205020404" pitchFamily="49" charset="0"/>
                <a:cs typeface="Courier New" panose="02070309020205020404" pitchFamily="49" charset="0"/>
              </a:rPr>
              <a:t>	</a:t>
            </a:r>
            <a:r>
              <a:rPr lang="fr-BE" b="1" dirty="0" err="1">
                <a:latin typeface="Courier New" panose="02070309020205020404" pitchFamily="49" charset="0"/>
                <a:cs typeface="Courier New" panose="02070309020205020404" pitchFamily="49" charset="0"/>
              </a:rPr>
              <a:t>Cours.Nr%TYPE</a:t>
            </a:r>
            <a:r>
              <a:rPr lang="fr-BE" b="1" dirty="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BEGIN</a:t>
            </a:r>
          </a:p>
          <a:p>
            <a:pPr marL="0" indent="0">
              <a:buNone/>
            </a:pPr>
            <a:r>
              <a:rPr lang="fr-BE" b="1" dirty="0">
                <a:latin typeface="Courier New" panose="02070309020205020404" pitchFamily="49" charset="0"/>
                <a:cs typeface="Courier New" panose="02070309020205020404" pitchFamily="49" charset="0"/>
              </a:rPr>
              <a:t>  INSERT INTO Cours VALUES(</a:t>
            </a:r>
            <a:r>
              <a:rPr lang="fr-BE" b="1" dirty="0" err="1">
                <a:latin typeface="Courier New" panose="02070309020205020404" pitchFamily="49" charset="0"/>
                <a:cs typeface="Courier New" panose="02070309020205020404" pitchFamily="49" charset="0"/>
              </a:rPr>
              <a:t>SeqCours.NEXTVAL</a:t>
            </a:r>
            <a:r>
              <a:rPr lang="fr-BE" b="1" dirty="0">
                <a:latin typeface="Courier New" panose="02070309020205020404" pitchFamily="49" charset="0"/>
                <a:cs typeface="Courier New" panose="02070309020205020404" pitchFamily="49" charset="0"/>
              </a:rPr>
              <a:t>, 'SGBD');</a:t>
            </a:r>
          </a:p>
          <a:p>
            <a:pPr marL="0" indent="0">
              <a:buNone/>
            </a:pPr>
            <a:r>
              <a:rPr lang="fr-BE" b="1" dirty="0">
                <a:latin typeface="Courier New" panose="02070309020205020404" pitchFamily="49" charset="0"/>
                <a:cs typeface="Courier New" panose="02070309020205020404" pitchFamily="49" charset="0"/>
              </a:rPr>
              <a:t>  SELECT Nr INTO </a:t>
            </a:r>
            <a:r>
              <a:rPr lang="fr-BE" b="1" dirty="0" err="1">
                <a:latin typeface="Courier New" panose="02070309020205020404" pitchFamily="49" charset="0"/>
                <a:cs typeface="Courier New" panose="02070309020205020404" pitchFamily="49" charset="0"/>
              </a:rPr>
              <a:t>VNr</a:t>
            </a:r>
            <a:r>
              <a:rPr lang="fr-BE" b="1" dirty="0">
                <a:latin typeface="Courier New" panose="02070309020205020404" pitchFamily="49" charset="0"/>
                <a:cs typeface="Courier New" panose="02070309020205020404" pitchFamily="49" charset="0"/>
              </a:rPr>
              <a:t> FROM Cours WHERE RTRIM(Nom) = 'SGBD';</a:t>
            </a:r>
          </a:p>
          <a:p>
            <a:pPr marL="0" indent="0">
              <a:buNone/>
            </a:pPr>
            <a:r>
              <a:rPr lang="fr-BE" b="1" dirty="0">
                <a:latin typeface="Courier New" panose="02070309020205020404" pitchFamily="49" charset="0"/>
                <a:cs typeface="Courier New" panose="02070309020205020404" pitchFamily="49" charset="0"/>
              </a:rPr>
              <a:t>  DBMS_OUTPUT.PUT_LINE('</a:t>
            </a:r>
            <a:r>
              <a:rPr lang="fr-BE" b="1" dirty="0" err="1">
                <a:latin typeface="Courier New" panose="02070309020205020404" pitchFamily="49" charset="0"/>
                <a:cs typeface="Courier New" panose="02070309020205020404" pitchFamily="49" charset="0"/>
              </a:rPr>
              <a:t>VNr</a:t>
            </a:r>
            <a:r>
              <a:rPr lang="fr-BE" b="1" dirty="0">
                <a:latin typeface="Courier New" panose="02070309020205020404" pitchFamily="49" charset="0"/>
                <a:cs typeface="Courier New" panose="02070309020205020404" pitchFamily="49" charset="0"/>
              </a:rPr>
              <a:t> = ' || </a:t>
            </a:r>
            <a:r>
              <a:rPr lang="fr-BE" b="1" dirty="0" err="1">
                <a:latin typeface="Courier New" panose="02070309020205020404" pitchFamily="49" charset="0"/>
                <a:cs typeface="Courier New" panose="02070309020205020404" pitchFamily="49" charset="0"/>
              </a:rPr>
              <a:t>VNr</a:t>
            </a:r>
            <a:r>
              <a:rPr lang="fr-BE" b="1" dirty="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  INSERT INTO Cours VALUES (</a:t>
            </a:r>
            <a:r>
              <a:rPr lang="fr-BE" b="1" dirty="0" err="1">
                <a:latin typeface="Courier New" panose="02070309020205020404" pitchFamily="49" charset="0"/>
                <a:cs typeface="Courier New" panose="02070309020205020404" pitchFamily="49" charset="0"/>
              </a:rPr>
              <a:t>SeqCours.NEXTVAL</a:t>
            </a:r>
            <a:r>
              <a:rPr lang="fr-BE" b="1" dirty="0">
                <a:latin typeface="Courier New" panose="02070309020205020404" pitchFamily="49" charset="0"/>
                <a:cs typeface="Courier New" panose="02070309020205020404" pitchFamily="49" charset="0"/>
              </a:rPr>
              <a:t>, 'C#');</a:t>
            </a:r>
          </a:p>
          <a:p>
            <a:pPr marL="0" indent="0">
              <a:buNone/>
            </a:pPr>
            <a:r>
              <a:rPr lang="fr-BE" b="1" dirty="0">
                <a:latin typeface="Courier New" panose="02070309020205020404" pitchFamily="49" charset="0"/>
                <a:cs typeface="Courier New" panose="02070309020205020404" pitchFamily="49" charset="0"/>
              </a:rPr>
              <a:t>  SELECT Nr INTO </a:t>
            </a:r>
            <a:r>
              <a:rPr lang="fr-BE" b="1" dirty="0" err="1">
                <a:latin typeface="Courier New" panose="02070309020205020404" pitchFamily="49" charset="0"/>
                <a:cs typeface="Courier New" panose="02070309020205020404" pitchFamily="49" charset="0"/>
              </a:rPr>
              <a:t>VNr</a:t>
            </a:r>
            <a:r>
              <a:rPr lang="fr-BE" b="1" dirty="0">
                <a:latin typeface="Courier New" panose="02070309020205020404" pitchFamily="49" charset="0"/>
                <a:cs typeface="Courier New" panose="02070309020205020404" pitchFamily="49" charset="0"/>
              </a:rPr>
              <a:t> FROM Cours WHERE RTRIM(Nom) = 'C#';</a:t>
            </a:r>
          </a:p>
          <a:p>
            <a:pPr marL="0" indent="0">
              <a:buNone/>
            </a:pPr>
            <a:r>
              <a:rPr lang="fr-BE" b="1" dirty="0">
                <a:latin typeface="Courier New" panose="02070309020205020404" pitchFamily="49" charset="0"/>
                <a:cs typeface="Courier New" panose="02070309020205020404" pitchFamily="49" charset="0"/>
              </a:rPr>
              <a:t>  DBMS_OUTPUT.PUT_LINE('</a:t>
            </a:r>
            <a:r>
              <a:rPr lang="fr-BE" b="1" dirty="0" err="1">
                <a:latin typeface="Courier New" panose="02070309020205020404" pitchFamily="49" charset="0"/>
                <a:cs typeface="Courier New" panose="02070309020205020404" pitchFamily="49" charset="0"/>
              </a:rPr>
              <a:t>VNr</a:t>
            </a:r>
            <a:r>
              <a:rPr lang="fr-BE" b="1" dirty="0">
                <a:latin typeface="Courier New" panose="02070309020205020404" pitchFamily="49" charset="0"/>
                <a:cs typeface="Courier New" panose="02070309020205020404" pitchFamily="49" charset="0"/>
              </a:rPr>
              <a:t> = ' || </a:t>
            </a:r>
            <a:r>
              <a:rPr lang="fr-BE" b="1" dirty="0" err="1">
                <a:latin typeface="Courier New" panose="02070309020205020404" pitchFamily="49" charset="0"/>
                <a:cs typeface="Courier New" panose="02070309020205020404" pitchFamily="49" charset="0"/>
              </a:rPr>
              <a:t>VNr</a:t>
            </a:r>
            <a:r>
              <a:rPr lang="fr-BE" b="1" dirty="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  SELECT </a:t>
            </a:r>
            <a:r>
              <a:rPr lang="fr-BE" b="1" dirty="0" err="1">
                <a:latin typeface="Courier New" panose="02070309020205020404" pitchFamily="49" charset="0"/>
                <a:cs typeface="Courier New" panose="02070309020205020404" pitchFamily="49" charset="0"/>
              </a:rPr>
              <a:t>SeqCours.CURRVAL</a:t>
            </a:r>
            <a:r>
              <a:rPr lang="fr-BE" b="1" dirty="0">
                <a:latin typeface="Courier New" panose="02070309020205020404" pitchFamily="49" charset="0"/>
                <a:cs typeface="Courier New" panose="02070309020205020404" pitchFamily="49" charset="0"/>
              </a:rPr>
              <a:t> INTO </a:t>
            </a:r>
            <a:r>
              <a:rPr lang="fr-BE" b="1" dirty="0" err="1">
                <a:latin typeface="Courier New" panose="02070309020205020404" pitchFamily="49" charset="0"/>
                <a:cs typeface="Courier New" panose="02070309020205020404" pitchFamily="49" charset="0"/>
              </a:rPr>
              <a:t>VNr</a:t>
            </a:r>
            <a:r>
              <a:rPr lang="fr-BE" b="1" dirty="0">
                <a:latin typeface="Courier New" panose="02070309020205020404" pitchFamily="49" charset="0"/>
                <a:cs typeface="Courier New" panose="02070309020205020404" pitchFamily="49" charset="0"/>
              </a:rPr>
              <a:t> FROM DUAL;</a:t>
            </a:r>
          </a:p>
          <a:p>
            <a:pPr marL="0" indent="0">
              <a:buNone/>
            </a:pPr>
            <a:r>
              <a:rPr lang="fr-BE" b="1" dirty="0">
                <a:latin typeface="Courier New" panose="02070309020205020404" pitchFamily="49" charset="0"/>
                <a:cs typeface="Courier New" panose="02070309020205020404" pitchFamily="49" charset="0"/>
              </a:rPr>
              <a:t>  DBMS_OUTPUT.PUT_LINE('</a:t>
            </a:r>
            <a:r>
              <a:rPr lang="fr-BE" b="1" dirty="0" err="1">
                <a:latin typeface="Courier New" panose="02070309020205020404" pitchFamily="49" charset="0"/>
                <a:cs typeface="Courier New" panose="02070309020205020404" pitchFamily="49" charset="0"/>
              </a:rPr>
              <a:t>VNr</a:t>
            </a:r>
            <a:r>
              <a:rPr lang="fr-BE" b="1" dirty="0">
                <a:latin typeface="Courier New" panose="02070309020205020404" pitchFamily="49" charset="0"/>
                <a:cs typeface="Courier New" panose="02070309020205020404" pitchFamily="49" charset="0"/>
              </a:rPr>
              <a:t> =' || </a:t>
            </a:r>
            <a:r>
              <a:rPr lang="fr-BE" b="1" dirty="0" err="1">
                <a:latin typeface="Courier New" panose="02070309020205020404" pitchFamily="49" charset="0"/>
                <a:cs typeface="Courier New" panose="02070309020205020404" pitchFamily="49" charset="0"/>
              </a:rPr>
              <a:t>VNr</a:t>
            </a:r>
            <a:r>
              <a:rPr lang="fr-BE" b="1" dirty="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  -- …</a:t>
            </a:r>
          </a:p>
          <a:p>
            <a:pPr marL="0" indent="0">
              <a:buNone/>
            </a:pPr>
            <a:r>
              <a:rPr lang="fr-BE" b="1" dirty="0">
                <a:latin typeface="Courier New" panose="02070309020205020404" pitchFamily="49" charset="0"/>
                <a:cs typeface="Courier New" panose="02070309020205020404" pitchFamily="49" charset="0"/>
              </a:rPr>
              <a:t>END;</a:t>
            </a:r>
          </a:p>
        </p:txBody>
      </p:sp>
      <p:sp>
        <p:nvSpPr>
          <p:cNvPr id="5" name="Espace réservé du pied de page 4"/>
          <p:cNvSpPr>
            <a:spLocks noGrp="1"/>
          </p:cNvSpPr>
          <p:nvPr>
            <p:ph type="ftr" sz="quarter" idx="11"/>
          </p:nvPr>
        </p:nvSpPr>
        <p:spPr/>
        <p:txBody>
          <a:bodyPr/>
          <a:lstStyle/>
          <a:p>
            <a:r>
              <a:rPr lang="fr-BE" dirty="0"/>
              <a:t>SGBD–PL/SQL–Chapitre 2: Types de données et variables / 12.Séq. et pseudo colonnes du PL/SQL </a:t>
            </a:r>
          </a:p>
        </p:txBody>
      </p:sp>
    </p:spTree>
    <p:extLst>
      <p:ext uri="{BB962C8B-B14F-4D97-AF65-F5344CB8AC3E}">
        <p14:creationId xmlns:p14="http://schemas.microsoft.com/office/powerpoint/2010/main" val="58171948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12. </a:t>
            </a:r>
            <a:r>
              <a:rPr lang="fr-BE" sz="3600" dirty="0" err="1"/>
              <a:t>Séq</a:t>
            </a:r>
            <a:r>
              <a:rPr lang="fr-BE" sz="3600" dirty="0"/>
              <a:t>. et pseudo-colonnes du PL/SQL</a:t>
            </a:r>
          </a:p>
        </p:txBody>
      </p:sp>
      <p:sp>
        <p:nvSpPr>
          <p:cNvPr id="3" name="Espace réservé du contenu 2"/>
          <p:cNvSpPr>
            <a:spLocks noGrp="1"/>
          </p:cNvSpPr>
          <p:nvPr>
            <p:ph idx="1"/>
          </p:nvPr>
        </p:nvSpPr>
        <p:spPr>
          <a:xfrm>
            <a:off x="1067242" y="1992621"/>
            <a:ext cx="7020000" cy="4526932"/>
          </a:xfrm>
        </p:spPr>
        <p:txBody>
          <a:bodyPr anchor="ctr">
            <a:normAutofit/>
          </a:bodyPr>
          <a:lstStyle/>
          <a:p>
            <a:pPr indent="-342900">
              <a:lnSpc>
                <a:spcPct val="120000"/>
              </a:lnSpc>
              <a:buFont typeface="Wingdings" panose="05000000000000000000" pitchFamily="2" charset="2"/>
              <a:buChar char="Ø"/>
            </a:pPr>
            <a:r>
              <a:rPr lang="fr-BE" dirty="0"/>
              <a:t>ROWNUM permet de spécifier l'ordre dans lequel une ligne est sélectionnée dans une table.  Le premier </a:t>
            </a:r>
            <a:r>
              <a:rPr lang="fr-BE" dirty="0" err="1"/>
              <a:t>tuple</a:t>
            </a:r>
            <a:r>
              <a:rPr lang="fr-BE" dirty="0"/>
              <a:t> sélectionné porte le ROWNUM 1, le deuxième le ROWNUM 2 et ainsi de suite.</a:t>
            </a:r>
          </a:p>
          <a:p>
            <a:pPr indent="-342900">
              <a:lnSpc>
                <a:spcPct val="120000"/>
              </a:lnSpc>
              <a:buFont typeface="Wingdings" panose="05000000000000000000" pitchFamily="2" charset="2"/>
              <a:buChar char="Ø"/>
            </a:pPr>
            <a:endParaRPr lang="fr-BE" dirty="0"/>
          </a:p>
          <a:p>
            <a:pPr indent="-342900">
              <a:lnSpc>
                <a:spcPct val="120000"/>
              </a:lnSpc>
              <a:buFont typeface="Wingdings" panose="05000000000000000000" pitchFamily="2" charset="2"/>
              <a:buChar char="Ø"/>
            </a:pPr>
            <a:r>
              <a:rPr lang="fr-BE" dirty="0"/>
              <a:t>ROWNUM est attribué avant l'opération de tri (ORDER BY)</a:t>
            </a:r>
          </a:p>
        </p:txBody>
      </p:sp>
      <p:sp>
        <p:nvSpPr>
          <p:cNvPr id="5" name="Espace réservé du pied de page 4"/>
          <p:cNvSpPr>
            <a:spLocks noGrp="1"/>
          </p:cNvSpPr>
          <p:nvPr>
            <p:ph type="ftr" sz="quarter" idx="11"/>
          </p:nvPr>
        </p:nvSpPr>
        <p:spPr/>
        <p:txBody>
          <a:bodyPr/>
          <a:lstStyle/>
          <a:p>
            <a:r>
              <a:rPr lang="fr-BE" dirty="0"/>
              <a:t>SGBD–PL/SQL–Chapitre 2: Types de données et variables / 12.Séq. et pseudo colonnes du PL/SQL </a:t>
            </a:r>
          </a:p>
        </p:txBody>
      </p:sp>
    </p:spTree>
    <p:extLst>
      <p:ext uri="{BB962C8B-B14F-4D97-AF65-F5344CB8AC3E}">
        <p14:creationId xmlns:p14="http://schemas.microsoft.com/office/powerpoint/2010/main" val="345004621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12. </a:t>
            </a:r>
            <a:r>
              <a:rPr lang="fr-BE" sz="3600" dirty="0" err="1"/>
              <a:t>Séq</a:t>
            </a:r>
            <a:r>
              <a:rPr lang="fr-BE" sz="3600" dirty="0"/>
              <a:t>. et pseudo-colonnes du PL/SQL</a:t>
            </a:r>
          </a:p>
        </p:txBody>
      </p:sp>
      <p:sp>
        <p:nvSpPr>
          <p:cNvPr id="3" name="Espace réservé du contenu 2"/>
          <p:cNvSpPr>
            <a:spLocks noGrp="1"/>
          </p:cNvSpPr>
          <p:nvPr>
            <p:ph idx="1"/>
          </p:nvPr>
        </p:nvSpPr>
        <p:spPr>
          <a:xfrm>
            <a:off x="1067242" y="1992621"/>
            <a:ext cx="7020000" cy="4526932"/>
          </a:xfrm>
        </p:spPr>
        <p:txBody>
          <a:bodyPr anchor="t">
            <a:normAutofit/>
          </a:bodyPr>
          <a:lstStyle/>
          <a:p>
            <a:pPr marL="0" indent="0">
              <a:lnSpc>
                <a:spcPct val="120000"/>
              </a:lnSpc>
              <a:buNone/>
            </a:pPr>
            <a:r>
              <a:rPr lang="fr-BE" sz="2200" b="1" dirty="0">
                <a:latin typeface="Courier New" panose="02070309020205020404" pitchFamily="49" charset="0"/>
                <a:cs typeface="Courier New" panose="02070309020205020404" pitchFamily="49" charset="0"/>
              </a:rPr>
              <a:t>SELECT </a:t>
            </a:r>
            <a:r>
              <a:rPr lang="fr-BE" sz="2200" b="1" dirty="0" err="1">
                <a:latin typeface="Courier New" panose="02070309020205020404" pitchFamily="49" charset="0"/>
                <a:cs typeface="Courier New" panose="02070309020205020404" pitchFamily="49" charset="0"/>
              </a:rPr>
              <a:t>Ename</a:t>
            </a:r>
            <a:r>
              <a:rPr lang="fr-BE" sz="2200" b="1" dirty="0">
                <a:latin typeface="Courier New" panose="02070309020205020404" pitchFamily="49" charset="0"/>
                <a:cs typeface="Courier New" panose="02070309020205020404" pitchFamily="49" charset="0"/>
              </a:rPr>
              <a:t> FROM </a:t>
            </a:r>
            <a:r>
              <a:rPr lang="fr-BE" sz="2200" b="1" dirty="0" err="1">
                <a:latin typeface="Courier New" panose="02070309020205020404" pitchFamily="49" charset="0"/>
                <a:cs typeface="Courier New" panose="02070309020205020404" pitchFamily="49" charset="0"/>
              </a:rPr>
              <a:t>Emp</a:t>
            </a:r>
            <a:r>
              <a:rPr lang="fr-BE" sz="2200" b="1" dirty="0">
                <a:latin typeface="Courier New" panose="02070309020205020404" pitchFamily="49" charset="0"/>
                <a:cs typeface="Courier New" panose="02070309020205020404" pitchFamily="49" charset="0"/>
              </a:rPr>
              <a:t> ORDER BY 1;</a:t>
            </a:r>
          </a:p>
          <a:p>
            <a:pPr marL="0" indent="0">
              <a:lnSpc>
                <a:spcPct val="120000"/>
              </a:lnSpc>
              <a:buNone/>
            </a:pPr>
            <a:endParaRPr lang="fr-BE" sz="2200" b="1" dirty="0">
              <a:latin typeface="Courier New" panose="02070309020205020404" pitchFamily="49" charset="0"/>
              <a:cs typeface="Courier New" panose="02070309020205020404" pitchFamily="49" charset="0"/>
            </a:endParaRPr>
          </a:p>
          <a:p>
            <a:pPr marL="0" indent="0">
              <a:lnSpc>
                <a:spcPct val="120000"/>
              </a:lnSpc>
              <a:buNone/>
            </a:pPr>
            <a:r>
              <a:rPr lang="fr-BE" sz="2200" b="1" dirty="0">
                <a:latin typeface="Courier New" panose="02070309020205020404" pitchFamily="49" charset="0"/>
                <a:cs typeface="Courier New" panose="02070309020205020404" pitchFamily="49" charset="0"/>
              </a:rPr>
              <a:t>		       sans ORDER BY :</a:t>
            </a:r>
          </a:p>
          <a:p>
            <a:pPr marL="0" indent="0">
              <a:lnSpc>
                <a:spcPct val="120000"/>
              </a:lnSpc>
              <a:buNone/>
            </a:pPr>
            <a:endParaRPr lang="fr-BE" dirty="0"/>
          </a:p>
          <a:p>
            <a:pPr marL="0" indent="0">
              <a:lnSpc>
                <a:spcPct val="120000"/>
              </a:lnSpc>
              <a:buNone/>
            </a:pPr>
            <a:endParaRPr lang="fr-BE" dirty="0"/>
          </a:p>
        </p:txBody>
      </p:sp>
      <p:sp>
        <p:nvSpPr>
          <p:cNvPr id="5" name="Espace réservé du pied de page 4"/>
          <p:cNvSpPr>
            <a:spLocks noGrp="1"/>
          </p:cNvSpPr>
          <p:nvPr>
            <p:ph type="ftr" sz="quarter" idx="11"/>
          </p:nvPr>
        </p:nvSpPr>
        <p:spPr/>
        <p:txBody>
          <a:bodyPr/>
          <a:lstStyle/>
          <a:p>
            <a:r>
              <a:rPr lang="fr-BE" dirty="0"/>
              <a:t>SGBD–PL/SQL–Chapitre 2: Types de données et variables / 12.Séq. et pseudo colonnes du PL/SQL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8952" y="2510828"/>
            <a:ext cx="1367147" cy="40094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9875" y="2410512"/>
            <a:ext cx="1312224" cy="42100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202747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12. </a:t>
            </a:r>
            <a:r>
              <a:rPr lang="fr-BE" sz="3600" dirty="0" err="1"/>
              <a:t>Séq</a:t>
            </a:r>
            <a:r>
              <a:rPr lang="fr-BE" sz="3600" dirty="0"/>
              <a:t>. et pseudo-colonnes du PL/SQL</a:t>
            </a:r>
          </a:p>
        </p:txBody>
      </p:sp>
      <p:sp>
        <p:nvSpPr>
          <p:cNvPr id="3" name="Espace réservé du contenu 2"/>
          <p:cNvSpPr>
            <a:spLocks noGrp="1"/>
          </p:cNvSpPr>
          <p:nvPr>
            <p:ph idx="1"/>
          </p:nvPr>
        </p:nvSpPr>
        <p:spPr>
          <a:xfrm>
            <a:off x="1067241" y="1992620"/>
            <a:ext cx="7779876" cy="4752563"/>
          </a:xfrm>
        </p:spPr>
        <p:txBody>
          <a:bodyPr anchor="t">
            <a:noAutofit/>
          </a:bodyPr>
          <a:lstStyle/>
          <a:p>
            <a:pPr marL="0" indent="0">
              <a:spcBef>
                <a:spcPts val="0"/>
              </a:spcBef>
              <a:buNone/>
            </a:pPr>
            <a:r>
              <a:rPr lang="fr-BE" sz="2000" b="1" dirty="0">
                <a:latin typeface="Courier New" panose="02070309020205020404" pitchFamily="49" charset="0"/>
                <a:cs typeface="Courier New" panose="02070309020205020404" pitchFamily="49" charset="0"/>
              </a:rPr>
              <a:t>DECLARE</a:t>
            </a:r>
          </a:p>
          <a:p>
            <a:pPr marL="0" indent="0">
              <a:spcBef>
                <a:spcPts val="0"/>
              </a:spcBef>
              <a:buNone/>
            </a:pPr>
            <a:r>
              <a:rPr lang="fr-BE" sz="2000" b="1" dirty="0">
                <a:latin typeface="Courier New" panose="02070309020205020404" pitchFamily="49" charset="0"/>
                <a:cs typeface="Courier New" panose="02070309020205020404" pitchFamily="49" charset="0"/>
              </a:rPr>
              <a:t>  TYPE </a:t>
            </a:r>
            <a:r>
              <a:rPr lang="fr-BE" sz="2000" b="1" dirty="0" err="1">
                <a:latin typeface="Courier New" panose="02070309020205020404" pitchFamily="49" charset="0"/>
                <a:cs typeface="Courier New" panose="02070309020205020404" pitchFamily="49" charset="0"/>
              </a:rPr>
              <a:t>TableEmployes</a:t>
            </a:r>
            <a:r>
              <a:rPr lang="fr-BE" sz="2000" b="1" dirty="0">
                <a:latin typeface="Courier New" panose="02070309020205020404" pitchFamily="49" charset="0"/>
                <a:cs typeface="Courier New" panose="02070309020205020404" pitchFamily="49" charset="0"/>
              </a:rPr>
              <a:t> IS TABLE OF </a:t>
            </a:r>
            <a:r>
              <a:rPr lang="fr-BE" sz="2000" b="1" dirty="0" err="1">
                <a:latin typeface="Courier New" panose="02070309020205020404" pitchFamily="49" charset="0"/>
                <a:cs typeface="Courier New" panose="02070309020205020404" pitchFamily="49" charset="0"/>
              </a:rPr>
              <a:t>Emp%ROWTYPE</a:t>
            </a:r>
            <a:r>
              <a:rPr lang="fr-BE" sz="2000" b="1" dirty="0">
                <a:latin typeface="Courier New" panose="02070309020205020404" pitchFamily="49" charset="0"/>
                <a:cs typeface="Courier New" panose="02070309020205020404" pitchFamily="49" charset="0"/>
              </a:rPr>
              <a:t>;</a:t>
            </a:r>
          </a:p>
          <a:p>
            <a:pPr marL="0" indent="0">
              <a:spcBef>
                <a:spcPts val="0"/>
              </a:spcBef>
              <a:buNone/>
            </a:pPr>
            <a:r>
              <a:rPr lang="fr-BE" sz="2000" b="1" dirty="0">
                <a:latin typeface="Courier New" panose="02070309020205020404" pitchFamily="49" charset="0"/>
                <a:cs typeface="Courier New" panose="02070309020205020404" pitchFamily="49" charset="0"/>
              </a:rPr>
              <a:t>  </a:t>
            </a:r>
            <a:r>
              <a:rPr lang="fr-BE" sz="2000" b="1" dirty="0" err="1">
                <a:latin typeface="Courier New" panose="02070309020205020404" pitchFamily="49" charset="0"/>
                <a:cs typeface="Courier New" panose="02070309020205020404" pitchFamily="49" charset="0"/>
              </a:rPr>
              <a:t>LesEmployes</a:t>
            </a:r>
            <a:r>
              <a:rPr lang="fr-BE" sz="2000" b="1" dirty="0">
                <a:latin typeface="Courier New" panose="02070309020205020404" pitchFamily="49" charset="0"/>
                <a:cs typeface="Courier New" panose="02070309020205020404" pitchFamily="49" charset="0"/>
              </a:rPr>
              <a:t> </a:t>
            </a:r>
            <a:r>
              <a:rPr lang="fr-BE" sz="2000" b="1" dirty="0" err="1">
                <a:latin typeface="Courier New" panose="02070309020205020404" pitchFamily="49" charset="0"/>
                <a:cs typeface="Courier New" panose="02070309020205020404" pitchFamily="49" charset="0"/>
              </a:rPr>
              <a:t>TableEmployes</a:t>
            </a:r>
            <a:r>
              <a:rPr lang="fr-BE" sz="2000" b="1" dirty="0">
                <a:latin typeface="Courier New" panose="02070309020205020404" pitchFamily="49" charset="0"/>
                <a:cs typeface="Courier New" panose="02070309020205020404" pitchFamily="49" charset="0"/>
              </a:rPr>
              <a:t>;</a:t>
            </a:r>
          </a:p>
          <a:p>
            <a:pPr marL="0" indent="0">
              <a:spcBef>
                <a:spcPts val="0"/>
              </a:spcBef>
              <a:buNone/>
            </a:pPr>
            <a:r>
              <a:rPr lang="fr-BE" sz="2000" b="1" dirty="0">
                <a:latin typeface="Courier New" panose="02070309020205020404" pitchFamily="49" charset="0"/>
                <a:cs typeface="Courier New" panose="02070309020205020404" pitchFamily="49" charset="0"/>
              </a:rPr>
              <a:t>BEGIN</a:t>
            </a:r>
          </a:p>
          <a:p>
            <a:pPr marL="0" indent="0">
              <a:spcBef>
                <a:spcPts val="0"/>
              </a:spcBef>
              <a:buNone/>
            </a:pPr>
            <a:r>
              <a:rPr lang="fr-BE" sz="2000" b="1" dirty="0">
                <a:latin typeface="Courier New" panose="02070309020205020404" pitchFamily="49" charset="0"/>
                <a:cs typeface="Courier New" panose="02070309020205020404" pitchFamily="49" charset="0"/>
              </a:rPr>
              <a:t>  SELECT * BULK COLLECT INTO </a:t>
            </a:r>
            <a:r>
              <a:rPr lang="fr-BE" sz="2000" b="1" dirty="0" err="1">
                <a:latin typeface="Courier New" panose="02070309020205020404" pitchFamily="49" charset="0"/>
                <a:cs typeface="Courier New" panose="02070309020205020404" pitchFamily="49" charset="0"/>
              </a:rPr>
              <a:t>LesEmployes</a:t>
            </a:r>
            <a:r>
              <a:rPr lang="fr-BE" sz="2000" b="1" dirty="0">
                <a:latin typeface="Courier New" panose="02070309020205020404" pitchFamily="49" charset="0"/>
                <a:cs typeface="Courier New" panose="02070309020205020404" pitchFamily="49" charset="0"/>
              </a:rPr>
              <a:t> </a:t>
            </a:r>
          </a:p>
          <a:p>
            <a:pPr marL="0" indent="0">
              <a:spcBef>
                <a:spcPts val="0"/>
              </a:spcBef>
              <a:buNone/>
            </a:pPr>
            <a:r>
              <a:rPr lang="fr-BE" sz="2000" b="1" dirty="0">
                <a:latin typeface="Courier New" panose="02070309020205020404" pitchFamily="49" charset="0"/>
                <a:cs typeface="Courier New" panose="02070309020205020404" pitchFamily="49" charset="0"/>
              </a:rPr>
              <a:t>    FROM </a:t>
            </a:r>
            <a:r>
              <a:rPr lang="fr-BE" sz="2000" b="1" dirty="0" err="1">
                <a:latin typeface="Courier New" panose="02070309020205020404" pitchFamily="49" charset="0"/>
                <a:cs typeface="Courier New" panose="02070309020205020404" pitchFamily="49" charset="0"/>
              </a:rPr>
              <a:t>Emp</a:t>
            </a:r>
            <a:endParaRPr lang="fr-BE" sz="2000" b="1" dirty="0">
              <a:latin typeface="Courier New" panose="02070309020205020404" pitchFamily="49" charset="0"/>
              <a:cs typeface="Courier New" panose="02070309020205020404" pitchFamily="49" charset="0"/>
            </a:endParaRPr>
          </a:p>
          <a:p>
            <a:pPr marL="0" indent="0">
              <a:spcBef>
                <a:spcPts val="0"/>
              </a:spcBef>
              <a:buNone/>
            </a:pPr>
            <a:r>
              <a:rPr lang="fr-BE" sz="2000" b="1" dirty="0">
                <a:latin typeface="Courier New" panose="02070309020205020404" pitchFamily="49" charset="0"/>
                <a:cs typeface="Courier New" panose="02070309020205020404" pitchFamily="49" charset="0"/>
              </a:rPr>
              <a:t>    WHERE ROWNUM &lt; 3 ORDER BY </a:t>
            </a:r>
            <a:r>
              <a:rPr lang="fr-BE" sz="2000" b="1" dirty="0" err="1">
                <a:latin typeface="Courier New" panose="02070309020205020404" pitchFamily="49" charset="0"/>
                <a:cs typeface="Courier New" panose="02070309020205020404" pitchFamily="49" charset="0"/>
              </a:rPr>
              <a:t>Ename</a:t>
            </a:r>
            <a:r>
              <a:rPr lang="fr-BE" sz="2000" b="1" dirty="0">
                <a:latin typeface="Courier New" panose="02070309020205020404" pitchFamily="49" charset="0"/>
                <a:cs typeface="Courier New" panose="02070309020205020404" pitchFamily="49" charset="0"/>
              </a:rPr>
              <a:t>;</a:t>
            </a:r>
          </a:p>
          <a:p>
            <a:pPr marL="0" indent="0">
              <a:spcBef>
                <a:spcPts val="0"/>
              </a:spcBef>
              <a:buNone/>
            </a:pPr>
            <a:r>
              <a:rPr lang="fr-BE" sz="2000" b="1" dirty="0">
                <a:latin typeface="Courier New" panose="02070309020205020404" pitchFamily="49" charset="0"/>
                <a:cs typeface="Courier New" panose="02070309020205020404" pitchFamily="49" charset="0"/>
              </a:rPr>
              <a:t>  DBMS_OUTPUT.PUT_LINE ('</a:t>
            </a:r>
            <a:r>
              <a:rPr lang="fr-BE" sz="2000" b="1" dirty="0" err="1">
                <a:latin typeface="Courier New" panose="02070309020205020404" pitchFamily="49" charset="0"/>
                <a:cs typeface="Courier New" panose="02070309020205020404" pitchFamily="49" charset="0"/>
              </a:rPr>
              <a:t>Nbre</a:t>
            </a:r>
            <a:r>
              <a:rPr lang="fr-BE" sz="2000" b="1" dirty="0">
                <a:latin typeface="Courier New" panose="02070309020205020404" pitchFamily="49" charset="0"/>
                <a:cs typeface="Courier New" panose="02070309020205020404" pitchFamily="49" charset="0"/>
              </a:rPr>
              <a:t> </a:t>
            </a:r>
            <a:r>
              <a:rPr lang="fr-BE" sz="2000" b="1" dirty="0" err="1">
                <a:latin typeface="Courier New" panose="02070309020205020404" pitchFamily="49" charset="0"/>
                <a:cs typeface="Courier New" panose="02070309020205020404" pitchFamily="49" charset="0"/>
              </a:rPr>
              <a:t>Employes</a:t>
            </a:r>
            <a:r>
              <a:rPr lang="fr-BE" sz="2000" b="1" dirty="0">
                <a:latin typeface="Courier New" panose="02070309020205020404" pitchFamily="49" charset="0"/>
                <a:cs typeface="Courier New" panose="02070309020205020404" pitchFamily="49" charset="0"/>
              </a:rPr>
              <a:t> : ' </a:t>
            </a:r>
          </a:p>
          <a:p>
            <a:pPr marL="0" indent="0">
              <a:spcBef>
                <a:spcPts val="0"/>
              </a:spcBef>
              <a:buNone/>
            </a:pPr>
            <a:r>
              <a:rPr lang="fr-BE" sz="2000" b="1" dirty="0">
                <a:latin typeface="Courier New" panose="02070309020205020404" pitchFamily="49" charset="0"/>
                <a:cs typeface="Courier New" panose="02070309020205020404" pitchFamily="49" charset="0"/>
              </a:rPr>
              <a:t>    || </a:t>
            </a:r>
            <a:r>
              <a:rPr lang="fr-BE" sz="2000" b="1" dirty="0" err="1">
                <a:latin typeface="Courier New" panose="02070309020205020404" pitchFamily="49" charset="0"/>
                <a:cs typeface="Courier New" panose="02070309020205020404" pitchFamily="49" charset="0"/>
              </a:rPr>
              <a:t>LesEmployes.COUNT</a:t>
            </a:r>
            <a:r>
              <a:rPr lang="fr-BE" sz="2000" b="1" dirty="0">
                <a:latin typeface="Courier New" panose="02070309020205020404" pitchFamily="49" charset="0"/>
                <a:cs typeface="Courier New" panose="02070309020205020404" pitchFamily="49" charset="0"/>
              </a:rPr>
              <a:t>);</a:t>
            </a:r>
          </a:p>
          <a:p>
            <a:pPr marL="0" indent="0">
              <a:spcBef>
                <a:spcPts val="0"/>
              </a:spcBef>
              <a:buNone/>
            </a:pPr>
            <a:r>
              <a:rPr lang="fr-BE" sz="2000" b="1" dirty="0">
                <a:latin typeface="Courier New" panose="02070309020205020404" pitchFamily="49" charset="0"/>
                <a:cs typeface="Courier New" panose="02070309020205020404" pitchFamily="49" charset="0"/>
              </a:rPr>
              <a:t>  DBMS_OUTPUT.PUT_LINE ('ROWNUM 1 : ' </a:t>
            </a:r>
          </a:p>
          <a:p>
            <a:pPr marL="0" indent="0">
              <a:spcBef>
                <a:spcPts val="0"/>
              </a:spcBef>
              <a:buNone/>
            </a:pPr>
            <a:r>
              <a:rPr lang="fr-BE" sz="2000" b="1" dirty="0">
                <a:latin typeface="Courier New" panose="02070309020205020404" pitchFamily="49" charset="0"/>
                <a:cs typeface="Courier New" panose="02070309020205020404" pitchFamily="49" charset="0"/>
              </a:rPr>
              <a:t>    || </a:t>
            </a:r>
            <a:r>
              <a:rPr lang="fr-BE" sz="2000" b="1" dirty="0" err="1">
                <a:latin typeface="Courier New" panose="02070309020205020404" pitchFamily="49" charset="0"/>
                <a:cs typeface="Courier New" panose="02070309020205020404" pitchFamily="49" charset="0"/>
              </a:rPr>
              <a:t>LesEmployes</a:t>
            </a:r>
            <a:r>
              <a:rPr lang="fr-BE" sz="2000" b="1" dirty="0">
                <a:latin typeface="Courier New" panose="02070309020205020404" pitchFamily="49" charset="0"/>
                <a:cs typeface="Courier New" panose="02070309020205020404" pitchFamily="49" charset="0"/>
              </a:rPr>
              <a:t>(1).</a:t>
            </a:r>
            <a:r>
              <a:rPr lang="fr-BE" sz="2000" b="1" dirty="0" err="1">
                <a:latin typeface="Courier New" panose="02070309020205020404" pitchFamily="49" charset="0"/>
                <a:cs typeface="Courier New" panose="02070309020205020404" pitchFamily="49" charset="0"/>
              </a:rPr>
              <a:t>Ename</a:t>
            </a:r>
            <a:r>
              <a:rPr lang="fr-BE" sz="2000" b="1" dirty="0">
                <a:latin typeface="Courier New" panose="02070309020205020404" pitchFamily="49" charset="0"/>
                <a:cs typeface="Courier New" panose="02070309020205020404" pitchFamily="49" charset="0"/>
              </a:rPr>
              <a:t>);</a:t>
            </a:r>
          </a:p>
          <a:p>
            <a:pPr marL="0" indent="0">
              <a:spcBef>
                <a:spcPts val="0"/>
              </a:spcBef>
              <a:buNone/>
            </a:pPr>
            <a:r>
              <a:rPr lang="fr-BE" sz="2000" b="1" dirty="0">
                <a:latin typeface="Courier New" panose="02070309020205020404" pitchFamily="49" charset="0"/>
                <a:cs typeface="Courier New" panose="02070309020205020404" pitchFamily="49" charset="0"/>
              </a:rPr>
              <a:t>  DBMS_OUTPUT.PUT_LINE ('ROWNUM 2 : ' </a:t>
            </a:r>
          </a:p>
          <a:p>
            <a:pPr marL="0" indent="0">
              <a:spcBef>
                <a:spcPts val="0"/>
              </a:spcBef>
              <a:buNone/>
            </a:pPr>
            <a:r>
              <a:rPr lang="fr-BE" sz="2000" b="1" dirty="0">
                <a:latin typeface="Courier New" panose="02070309020205020404" pitchFamily="49" charset="0"/>
                <a:cs typeface="Courier New" panose="02070309020205020404" pitchFamily="49" charset="0"/>
              </a:rPr>
              <a:t>    || </a:t>
            </a:r>
            <a:r>
              <a:rPr lang="fr-BE" sz="2000" b="1" dirty="0" err="1">
                <a:latin typeface="Courier New" panose="02070309020205020404" pitchFamily="49" charset="0"/>
                <a:cs typeface="Courier New" panose="02070309020205020404" pitchFamily="49" charset="0"/>
              </a:rPr>
              <a:t>LesEmployes</a:t>
            </a:r>
            <a:r>
              <a:rPr lang="fr-BE" sz="2000" b="1" dirty="0">
                <a:latin typeface="Courier New" panose="02070309020205020404" pitchFamily="49" charset="0"/>
                <a:cs typeface="Courier New" panose="02070309020205020404" pitchFamily="49" charset="0"/>
              </a:rPr>
              <a:t>(2).</a:t>
            </a:r>
            <a:r>
              <a:rPr lang="fr-BE" sz="2000" b="1" dirty="0" err="1">
                <a:latin typeface="Courier New" panose="02070309020205020404" pitchFamily="49" charset="0"/>
                <a:cs typeface="Courier New" panose="02070309020205020404" pitchFamily="49" charset="0"/>
              </a:rPr>
              <a:t>Ename</a:t>
            </a:r>
            <a:r>
              <a:rPr lang="fr-BE" sz="2000" b="1" dirty="0">
                <a:latin typeface="Courier New" panose="02070309020205020404" pitchFamily="49" charset="0"/>
                <a:cs typeface="Courier New" panose="02070309020205020404" pitchFamily="49" charset="0"/>
              </a:rPr>
              <a:t>);</a:t>
            </a:r>
          </a:p>
          <a:p>
            <a:pPr marL="0" indent="0">
              <a:spcBef>
                <a:spcPts val="0"/>
              </a:spcBef>
              <a:buNone/>
            </a:pPr>
            <a:r>
              <a:rPr lang="fr-BE" sz="2000" b="1" dirty="0">
                <a:latin typeface="Courier New" panose="02070309020205020404" pitchFamily="49" charset="0"/>
                <a:cs typeface="Courier New" panose="02070309020205020404" pitchFamily="49" charset="0"/>
              </a:rPr>
              <a:t>END;</a:t>
            </a:r>
          </a:p>
        </p:txBody>
      </p:sp>
      <p:sp>
        <p:nvSpPr>
          <p:cNvPr id="5" name="Espace réservé du pied de page 4"/>
          <p:cNvSpPr>
            <a:spLocks noGrp="1"/>
          </p:cNvSpPr>
          <p:nvPr>
            <p:ph type="ftr" sz="quarter" idx="11"/>
          </p:nvPr>
        </p:nvSpPr>
        <p:spPr/>
        <p:txBody>
          <a:bodyPr/>
          <a:lstStyle/>
          <a:p>
            <a:r>
              <a:rPr lang="fr-BE" dirty="0"/>
              <a:t>SGBD–PL/SQL–Chapitre 2: Types de données et variables / 12.Séq. et pseudo colonnes du PL/SQL </a:t>
            </a:r>
          </a:p>
        </p:txBody>
      </p:sp>
    </p:spTree>
    <p:extLst>
      <p:ext uri="{BB962C8B-B14F-4D97-AF65-F5344CB8AC3E}">
        <p14:creationId xmlns:p14="http://schemas.microsoft.com/office/powerpoint/2010/main" val="263105783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12. </a:t>
            </a:r>
            <a:r>
              <a:rPr lang="fr-BE" sz="3600" dirty="0" err="1"/>
              <a:t>Séq</a:t>
            </a:r>
            <a:r>
              <a:rPr lang="fr-BE" sz="3600" dirty="0"/>
              <a:t>. et pseudo-colonnes du PL/SQL</a:t>
            </a:r>
          </a:p>
        </p:txBody>
      </p:sp>
      <p:sp>
        <p:nvSpPr>
          <p:cNvPr id="3" name="Espace réservé du contenu 2"/>
          <p:cNvSpPr>
            <a:spLocks noGrp="1"/>
          </p:cNvSpPr>
          <p:nvPr>
            <p:ph idx="1"/>
          </p:nvPr>
        </p:nvSpPr>
        <p:spPr>
          <a:xfrm>
            <a:off x="1067241" y="1992620"/>
            <a:ext cx="7779876" cy="4752563"/>
          </a:xfrm>
        </p:spPr>
        <p:txBody>
          <a:bodyPr anchor="t">
            <a:noAutofit/>
          </a:bodyPr>
          <a:lstStyle/>
          <a:p>
            <a:pPr marL="0" indent="0">
              <a:spcBef>
                <a:spcPts val="0"/>
              </a:spcBef>
              <a:buNone/>
            </a:pPr>
            <a:r>
              <a:rPr lang="fr-BE" sz="2000" b="1" dirty="0">
                <a:latin typeface="Courier New" panose="02070309020205020404" pitchFamily="49" charset="0"/>
                <a:cs typeface="Courier New" panose="02070309020205020404" pitchFamily="49" charset="0"/>
              </a:rPr>
              <a:t>DECLARE</a:t>
            </a:r>
          </a:p>
          <a:p>
            <a:pPr marL="0" indent="0">
              <a:spcBef>
                <a:spcPts val="0"/>
              </a:spcBef>
              <a:buNone/>
            </a:pPr>
            <a:r>
              <a:rPr lang="fr-BE" sz="2000" b="1" dirty="0">
                <a:latin typeface="Courier New" panose="02070309020205020404" pitchFamily="49" charset="0"/>
                <a:cs typeface="Courier New" panose="02070309020205020404" pitchFamily="49" charset="0"/>
              </a:rPr>
              <a:t>  TYPE </a:t>
            </a:r>
            <a:r>
              <a:rPr lang="fr-BE" sz="2000" b="1" dirty="0" err="1">
                <a:latin typeface="Courier New" panose="02070309020205020404" pitchFamily="49" charset="0"/>
                <a:cs typeface="Courier New" panose="02070309020205020404" pitchFamily="49" charset="0"/>
              </a:rPr>
              <a:t>TableEmployes</a:t>
            </a:r>
            <a:r>
              <a:rPr lang="fr-BE" sz="2000" b="1" dirty="0">
                <a:latin typeface="Courier New" panose="02070309020205020404" pitchFamily="49" charset="0"/>
                <a:cs typeface="Courier New" panose="02070309020205020404" pitchFamily="49" charset="0"/>
              </a:rPr>
              <a:t> IS TABLE OF </a:t>
            </a:r>
            <a:r>
              <a:rPr lang="fr-BE" sz="2000" b="1" dirty="0" err="1">
                <a:latin typeface="Courier New" panose="02070309020205020404" pitchFamily="49" charset="0"/>
                <a:cs typeface="Courier New" panose="02070309020205020404" pitchFamily="49" charset="0"/>
              </a:rPr>
              <a:t>Emp%ROWTYPE</a:t>
            </a:r>
            <a:r>
              <a:rPr lang="fr-BE" sz="2000" b="1" dirty="0">
                <a:latin typeface="Courier New" panose="02070309020205020404" pitchFamily="49" charset="0"/>
                <a:cs typeface="Courier New" panose="02070309020205020404" pitchFamily="49" charset="0"/>
              </a:rPr>
              <a:t>;</a:t>
            </a:r>
          </a:p>
          <a:p>
            <a:pPr marL="0" indent="0">
              <a:spcBef>
                <a:spcPts val="0"/>
              </a:spcBef>
              <a:buNone/>
            </a:pPr>
            <a:r>
              <a:rPr lang="fr-BE" sz="2000" b="1" dirty="0">
                <a:latin typeface="Courier New" panose="02070309020205020404" pitchFamily="49" charset="0"/>
                <a:cs typeface="Courier New" panose="02070309020205020404" pitchFamily="49" charset="0"/>
              </a:rPr>
              <a:t>  </a:t>
            </a:r>
            <a:r>
              <a:rPr lang="fr-BE" sz="2000" b="1" dirty="0" err="1">
                <a:latin typeface="Courier New" panose="02070309020205020404" pitchFamily="49" charset="0"/>
                <a:cs typeface="Courier New" panose="02070309020205020404" pitchFamily="49" charset="0"/>
              </a:rPr>
              <a:t>LesEmployes</a:t>
            </a:r>
            <a:r>
              <a:rPr lang="fr-BE" sz="2000" b="1" dirty="0">
                <a:latin typeface="Courier New" panose="02070309020205020404" pitchFamily="49" charset="0"/>
                <a:cs typeface="Courier New" panose="02070309020205020404" pitchFamily="49" charset="0"/>
              </a:rPr>
              <a:t> </a:t>
            </a:r>
            <a:r>
              <a:rPr lang="fr-BE" sz="2000" b="1" dirty="0" err="1">
                <a:latin typeface="Courier New" panose="02070309020205020404" pitchFamily="49" charset="0"/>
                <a:cs typeface="Courier New" panose="02070309020205020404" pitchFamily="49" charset="0"/>
              </a:rPr>
              <a:t>TableEmployes</a:t>
            </a:r>
            <a:r>
              <a:rPr lang="fr-BE" sz="2000" b="1" dirty="0">
                <a:latin typeface="Courier New" panose="02070309020205020404" pitchFamily="49" charset="0"/>
                <a:cs typeface="Courier New" panose="02070309020205020404" pitchFamily="49" charset="0"/>
              </a:rPr>
              <a:t>;</a:t>
            </a:r>
          </a:p>
          <a:p>
            <a:pPr marL="0" indent="0">
              <a:spcBef>
                <a:spcPts val="0"/>
              </a:spcBef>
              <a:buNone/>
            </a:pPr>
            <a:r>
              <a:rPr lang="fr-BE" sz="2000" b="1" dirty="0">
                <a:latin typeface="Courier New" panose="02070309020205020404" pitchFamily="49" charset="0"/>
                <a:cs typeface="Courier New" panose="02070309020205020404" pitchFamily="49" charset="0"/>
              </a:rPr>
              <a:t>BEGIN</a:t>
            </a:r>
          </a:p>
          <a:p>
            <a:pPr marL="0" indent="0">
              <a:spcBef>
                <a:spcPts val="0"/>
              </a:spcBef>
              <a:buNone/>
            </a:pPr>
            <a:r>
              <a:rPr lang="fr-BE" sz="2000" b="1" dirty="0">
                <a:latin typeface="Courier New" panose="02070309020205020404" pitchFamily="49" charset="0"/>
                <a:cs typeface="Courier New" panose="02070309020205020404" pitchFamily="49" charset="0"/>
              </a:rPr>
              <a:t>  SELECT * BULK COLLECT INTO </a:t>
            </a:r>
            <a:r>
              <a:rPr lang="fr-BE" sz="2000" b="1" dirty="0" err="1">
                <a:latin typeface="Courier New" panose="02070309020205020404" pitchFamily="49" charset="0"/>
                <a:cs typeface="Courier New" panose="02070309020205020404" pitchFamily="49" charset="0"/>
              </a:rPr>
              <a:t>LesEmployes</a:t>
            </a:r>
            <a:r>
              <a:rPr lang="fr-BE" sz="2000" b="1" dirty="0">
                <a:latin typeface="Courier New" panose="02070309020205020404" pitchFamily="49" charset="0"/>
                <a:cs typeface="Courier New" panose="02070309020205020404" pitchFamily="49" charset="0"/>
              </a:rPr>
              <a:t> </a:t>
            </a:r>
          </a:p>
          <a:p>
            <a:pPr marL="0" indent="0">
              <a:spcBef>
                <a:spcPts val="0"/>
              </a:spcBef>
              <a:buNone/>
            </a:pPr>
            <a:r>
              <a:rPr lang="fr-BE" sz="2000" b="1" dirty="0">
                <a:latin typeface="Courier New" panose="02070309020205020404" pitchFamily="49" charset="0"/>
                <a:cs typeface="Courier New" panose="02070309020205020404" pitchFamily="49" charset="0"/>
              </a:rPr>
              <a:t>    FROM (SELECT * FROM </a:t>
            </a:r>
            <a:r>
              <a:rPr lang="fr-BE" sz="2000" b="1" dirty="0" err="1">
                <a:latin typeface="Courier New" panose="02070309020205020404" pitchFamily="49" charset="0"/>
                <a:cs typeface="Courier New" panose="02070309020205020404" pitchFamily="49" charset="0"/>
              </a:rPr>
              <a:t>Emp</a:t>
            </a:r>
            <a:r>
              <a:rPr lang="fr-BE" sz="2000" b="1" dirty="0">
                <a:latin typeface="Courier New" panose="02070309020205020404" pitchFamily="49" charset="0"/>
                <a:cs typeface="Courier New" panose="02070309020205020404" pitchFamily="49" charset="0"/>
              </a:rPr>
              <a:t> ORDER BY </a:t>
            </a:r>
            <a:r>
              <a:rPr lang="fr-BE" sz="2000" b="1" dirty="0" err="1">
                <a:latin typeface="Courier New" panose="02070309020205020404" pitchFamily="49" charset="0"/>
                <a:cs typeface="Courier New" panose="02070309020205020404" pitchFamily="49" charset="0"/>
              </a:rPr>
              <a:t>Ename</a:t>
            </a:r>
            <a:r>
              <a:rPr lang="fr-BE" sz="2000" b="1" dirty="0">
                <a:latin typeface="Courier New" panose="02070309020205020404" pitchFamily="49" charset="0"/>
                <a:cs typeface="Courier New" panose="02070309020205020404" pitchFamily="49" charset="0"/>
              </a:rPr>
              <a:t>)</a:t>
            </a:r>
          </a:p>
          <a:p>
            <a:pPr marL="0" indent="0">
              <a:spcBef>
                <a:spcPts val="0"/>
              </a:spcBef>
              <a:buNone/>
            </a:pPr>
            <a:r>
              <a:rPr lang="fr-BE" sz="2000" b="1" dirty="0">
                <a:latin typeface="Courier New" panose="02070309020205020404" pitchFamily="49" charset="0"/>
                <a:cs typeface="Courier New" panose="02070309020205020404" pitchFamily="49" charset="0"/>
              </a:rPr>
              <a:t>    WHERE ROWNUM &lt; 3;</a:t>
            </a:r>
          </a:p>
          <a:p>
            <a:pPr marL="0" indent="0">
              <a:spcBef>
                <a:spcPts val="0"/>
              </a:spcBef>
              <a:buNone/>
            </a:pPr>
            <a:r>
              <a:rPr lang="fr-BE" sz="2000" b="1" dirty="0">
                <a:latin typeface="Courier New" panose="02070309020205020404" pitchFamily="49" charset="0"/>
                <a:cs typeface="Courier New" panose="02070309020205020404" pitchFamily="49" charset="0"/>
              </a:rPr>
              <a:t>  DBMS_OUTPUT.PUT_LINE ('</a:t>
            </a:r>
            <a:r>
              <a:rPr lang="fr-BE" sz="2000" b="1" dirty="0" err="1">
                <a:latin typeface="Courier New" panose="02070309020205020404" pitchFamily="49" charset="0"/>
                <a:cs typeface="Courier New" panose="02070309020205020404" pitchFamily="49" charset="0"/>
              </a:rPr>
              <a:t>Nbre</a:t>
            </a:r>
            <a:r>
              <a:rPr lang="fr-BE" sz="2000" b="1" dirty="0">
                <a:latin typeface="Courier New" panose="02070309020205020404" pitchFamily="49" charset="0"/>
                <a:cs typeface="Courier New" panose="02070309020205020404" pitchFamily="49" charset="0"/>
              </a:rPr>
              <a:t> </a:t>
            </a:r>
            <a:r>
              <a:rPr lang="fr-BE" sz="2000" b="1" dirty="0" err="1">
                <a:latin typeface="Courier New" panose="02070309020205020404" pitchFamily="49" charset="0"/>
                <a:cs typeface="Courier New" panose="02070309020205020404" pitchFamily="49" charset="0"/>
              </a:rPr>
              <a:t>Employes</a:t>
            </a:r>
            <a:r>
              <a:rPr lang="fr-BE" sz="2000" b="1" dirty="0">
                <a:latin typeface="Courier New" panose="02070309020205020404" pitchFamily="49" charset="0"/>
                <a:cs typeface="Courier New" panose="02070309020205020404" pitchFamily="49" charset="0"/>
              </a:rPr>
              <a:t> : ' </a:t>
            </a:r>
          </a:p>
          <a:p>
            <a:pPr marL="0" indent="0">
              <a:spcBef>
                <a:spcPts val="0"/>
              </a:spcBef>
              <a:buNone/>
            </a:pPr>
            <a:r>
              <a:rPr lang="fr-BE" sz="2000" b="1" dirty="0">
                <a:latin typeface="Courier New" panose="02070309020205020404" pitchFamily="49" charset="0"/>
                <a:cs typeface="Courier New" panose="02070309020205020404" pitchFamily="49" charset="0"/>
              </a:rPr>
              <a:t>    || </a:t>
            </a:r>
            <a:r>
              <a:rPr lang="fr-BE" sz="2000" b="1" dirty="0" err="1">
                <a:latin typeface="Courier New" panose="02070309020205020404" pitchFamily="49" charset="0"/>
                <a:cs typeface="Courier New" panose="02070309020205020404" pitchFamily="49" charset="0"/>
              </a:rPr>
              <a:t>LesEmployes.COUNT</a:t>
            </a:r>
            <a:r>
              <a:rPr lang="fr-BE" sz="2000" b="1" dirty="0">
                <a:latin typeface="Courier New" panose="02070309020205020404" pitchFamily="49" charset="0"/>
                <a:cs typeface="Courier New" panose="02070309020205020404" pitchFamily="49" charset="0"/>
              </a:rPr>
              <a:t>);</a:t>
            </a:r>
          </a:p>
          <a:p>
            <a:pPr marL="0" indent="0">
              <a:spcBef>
                <a:spcPts val="0"/>
              </a:spcBef>
              <a:buNone/>
            </a:pPr>
            <a:r>
              <a:rPr lang="fr-BE" sz="2000" b="1" dirty="0">
                <a:latin typeface="Courier New" panose="02070309020205020404" pitchFamily="49" charset="0"/>
                <a:cs typeface="Courier New" panose="02070309020205020404" pitchFamily="49" charset="0"/>
              </a:rPr>
              <a:t>  DBMS_OUTPUT.PUT_LINE ('ROWNUM 1 : ' </a:t>
            </a:r>
          </a:p>
          <a:p>
            <a:pPr marL="0" indent="0">
              <a:spcBef>
                <a:spcPts val="0"/>
              </a:spcBef>
              <a:buNone/>
            </a:pPr>
            <a:r>
              <a:rPr lang="fr-BE" sz="2000" b="1" dirty="0">
                <a:latin typeface="Courier New" panose="02070309020205020404" pitchFamily="49" charset="0"/>
                <a:cs typeface="Courier New" panose="02070309020205020404" pitchFamily="49" charset="0"/>
              </a:rPr>
              <a:t>    || </a:t>
            </a:r>
            <a:r>
              <a:rPr lang="fr-BE" sz="2000" b="1" dirty="0" err="1">
                <a:latin typeface="Courier New" panose="02070309020205020404" pitchFamily="49" charset="0"/>
                <a:cs typeface="Courier New" panose="02070309020205020404" pitchFamily="49" charset="0"/>
              </a:rPr>
              <a:t>LesEmployes</a:t>
            </a:r>
            <a:r>
              <a:rPr lang="fr-BE" sz="2000" b="1" dirty="0">
                <a:latin typeface="Courier New" panose="02070309020205020404" pitchFamily="49" charset="0"/>
                <a:cs typeface="Courier New" panose="02070309020205020404" pitchFamily="49" charset="0"/>
              </a:rPr>
              <a:t>(1).</a:t>
            </a:r>
            <a:r>
              <a:rPr lang="fr-BE" sz="2000" b="1" dirty="0" err="1">
                <a:latin typeface="Courier New" panose="02070309020205020404" pitchFamily="49" charset="0"/>
                <a:cs typeface="Courier New" panose="02070309020205020404" pitchFamily="49" charset="0"/>
              </a:rPr>
              <a:t>Ename</a:t>
            </a:r>
            <a:r>
              <a:rPr lang="fr-BE" sz="2000" b="1" dirty="0">
                <a:latin typeface="Courier New" panose="02070309020205020404" pitchFamily="49" charset="0"/>
                <a:cs typeface="Courier New" panose="02070309020205020404" pitchFamily="49" charset="0"/>
              </a:rPr>
              <a:t>);</a:t>
            </a:r>
          </a:p>
          <a:p>
            <a:pPr marL="0" indent="0">
              <a:spcBef>
                <a:spcPts val="0"/>
              </a:spcBef>
              <a:buNone/>
            </a:pPr>
            <a:r>
              <a:rPr lang="fr-BE" sz="2000" b="1" dirty="0">
                <a:latin typeface="Courier New" panose="02070309020205020404" pitchFamily="49" charset="0"/>
                <a:cs typeface="Courier New" panose="02070309020205020404" pitchFamily="49" charset="0"/>
              </a:rPr>
              <a:t>  DBMS_OUTPUT.PUT_LINE ('ROWNUM 2 : ' </a:t>
            </a:r>
          </a:p>
          <a:p>
            <a:pPr marL="0" indent="0">
              <a:spcBef>
                <a:spcPts val="0"/>
              </a:spcBef>
              <a:buNone/>
            </a:pPr>
            <a:r>
              <a:rPr lang="fr-BE" sz="2000" b="1" dirty="0">
                <a:latin typeface="Courier New" panose="02070309020205020404" pitchFamily="49" charset="0"/>
                <a:cs typeface="Courier New" panose="02070309020205020404" pitchFamily="49" charset="0"/>
              </a:rPr>
              <a:t>    || </a:t>
            </a:r>
            <a:r>
              <a:rPr lang="fr-BE" sz="2000" b="1" dirty="0" err="1">
                <a:latin typeface="Courier New" panose="02070309020205020404" pitchFamily="49" charset="0"/>
                <a:cs typeface="Courier New" panose="02070309020205020404" pitchFamily="49" charset="0"/>
              </a:rPr>
              <a:t>LesEmployes</a:t>
            </a:r>
            <a:r>
              <a:rPr lang="fr-BE" sz="2000" b="1" dirty="0">
                <a:latin typeface="Courier New" panose="02070309020205020404" pitchFamily="49" charset="0"/>
                <a:cs typeface="Courier New" panose="02070309020205020404" pitchFamily="49" charset="0"/>
              </a:rPr>
              <a:t>(2).</a:t>
            </a:r>
            <a:r>
              <a:rPr lang="fr-BE" sz="2000" b="1" dirty="0" err="1">
                <a:latin typeface="Courier New" panose="02070309020205020404" pitchFamily="49" charset="0"/>
                <a:cs typeface="Courier New" panose="02070309020205020404" pitchFamily="49" charset="0"/>
              </a:rPr>
              <a:t>Ename</a:t>
            </a:r>
            <a:r>
              <a:rPr lang="fr-BE" sz="2000" b="1" dirty="0">
                <a:latin typeface="Courier New" panose="02070309020205020404" pitchFamily="49" charset="0"/>
                <a:cs typeface="Courier New" panose="02070309020205020404" pitchFamily="49" charset="0"/>
              </a:rPr>
              <a:t>);</a:t>
            </a:r>
          </a:p>
          <a:p>
            <a:pPr marL="0" indent="0">
              <a:spcBef>
                <a:spcPts val="0"/>
              </a:spcBef>
              <a:buNone/>
            </a:pPr>
            <a:r>
              <a:rPr lang="fr-BE" sz="2000" b="1" dirty="0">
                <a:latin typeface="Courier New" panose="02070309020205020404" pitchFamily="49" charset="0"/>
                <a:cs typeface="Courier New" panose="02070309020205020404" pitchFamily="49" charset="0"/>
              </a:rPr>
              <a:t>END;</a:t>
            </a:r>
          </a:p>
        </p:txBody>
      </p:sp>
      <p:sp>
        <p:nvSpPr>
          <p:cNvPr id="5" name="Espace réservé du pied de page 4"/>
          <p:cNvSpPr>
            <a:spLocks noGrp="1"/>
          </p:cNvSpPr>
          <p:nvPr>
            <p:ph type="ftr" sz="quarter" idx="11"/>
          </p:nvPr>
        </p:nvSpPr>
        <p:spPr/>
        <p:txBody>
          <a:bodyPr/>
          <a:lstStyle/>
          <a:p>
            <a:r>
              <a:rPr lang="fr-BE" dirty="0"/>
              <a:t>SGBD–PL/SQL–Chapitre 2: Types de données et variables / 12.Séq. et pseudo colonnes du PL/SQL </a:t>
            </a:r>
          </a:p>
        </p:txBody>
      </p:sp>
    </p:spTree>
    <p:extLst>
      <p:ext uri="{BB962C8B-B14F-4D97-AF65-F5344CB8AC3E}">
        <p14:creationId xmlns:p14="http://schemas.microsoft.com/office/powerpoint/2010/main" val="5542036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012" y="720000"/>
            <a:ext cx="8253352" cy="1143000"/>
          </a:xfrm>
        </p:spPr>
        <p:txBody>
          <a:bodyPr>
            <a:noAutofit/>
          </a:bodyPr>
          <a:lstStyle/>
          <a:p>
            <a:pPr algn="r"/>
            <a:r>
              <a:rPr lang="fr-BE" sz="3600" dirty="0"/>
              <a:t>Chapitre 2. Types de données, variables</a:t>
            </a:r>
            <a:br>
              <a:rPr lang="fr-BE" sz="3600" dirty="0"/>
            </a:br>
            <a:r>
              <a:rPr lang="fr-BE" sz="3600" dirty="0"/>
              <a:t>1. Types de données scalaires</a:t>
            </a:r>
          </a:p>
        </p:txBody>
      </p:sp>
      <p:sp>
        <p:nvSpPr>
          <p:cNvPr id="3" name="Espace réservé du contenu 2"/>
          <p:cNvSpPr>
            <a:spLocks noGrp="1"/>
          </p:cNvSpPr>
          <p:nvPr>
            <p:ph idx="1"/>
          </p:nvPr>
        </p:nvSpPr>
        <p:spPr/>
        <p:txBody>
          <a:bodyPr anchor="ctr">
            <a:normAutofit/>
          </a:bodyPr>
          <a:lstStyle/>
          <a:p>
            <a:pPr marL="0" indent="0">
              <a:buNone/>
            </a:pPr>
            <a:r>
              <a:rPr lang="fr-BE" dirty="0"/>
              <a:t>1. Types de données numériques</a:t>
            </a:r>
          </a:p>
          <a:p>
            <a:pPr marL="754380" lvl="1" indent="-457200">
              <a:buFont typeface="Wingdings" panose="05000000000000000000" pitchFamily="2" charset="2"/>
              <a:buChar char="Ø"/>
            </a:pPr>
            <a:r>
              <a:rPr lang="fr-BE" dirty="0"/>
              <a:t>NUMBER[(P, S)]</a:t>
            </a:r>
          </a:p>
          <a:p>
            <a:pPr marL="754380" lvl="1" indent="-457200">
              <a:buFont typeface="Wingdings" panose="05000000000000000000" pitchFamily="2" charset="2"/>
              <a:buChar char="Ø"/>
            </a:pPr>
            <a:r>
              <a:rPr lang="fr-BE" dirty="0"/>
              <a:t>BINARY_INTEGER</a:t>
            </a:r>
          </a:p>
          <a:p>
            <a:pPr marL="754380" lvl="1" indent="-457200">
              <a:buFont typeface="Wingdings" panose="05000000000000000000" pitchFamily="2" charset="2"/>
              <a:buChar char="Ø"/>
            </a:pPr>
            <a:r>
              <a:rPr lang="fr-BE" dirty="0"/>
              <a:t>PLS_INTEGER</a:t>
            </a:r>
          </a:p>
          <a:p>
            <a:pPr marL="754380" lvl="1" indent="-457200">
              <a:buFont typeface="Wingdings" panose="05000000000000000000" pitchFamily="2" charset="2"/>
              <a:buChar char="Ø"/>
            </a:pPr>
            <a:r>
              <a:rPr lang="fr-BE" dirty="0"/>
              <a:t>BINARY_FLOAT et BINARY_DOUBLE</a:t>
            </a:r>
          </a:p>
        </p:txBody>
      </p:sp>
      <p:sp>
        <p:nvSpPr>
          <p:cNvPr id="5" name="Espace réservé du pied de page 4"/>
          <p:cNvSpPr>
            <a:spLocks noGrp="1"/>
          </p:cNvSpPr>
          <p:nvPr>
            <p:ph type="ftr" sz="quarter" idx="11"/>
          </p:nvPr>
        </p:nvSpPr>
        <p:spPr/>
        <p:txBody>
          <a:bodyPr/>
          <a:lstStyle/>
          <a:p>
            <a:r>
              <a:rPr lang="fr-BE" dirty="0"/>
              <a:t>SGBD – PL/SQL – Chapitre 2 : Types de données et variables / 1. Types de données scalaires</a:t>
            </a:r>
          </a:p>
        </p:txBody>
      </p:sp>
    </p:spTree>
    <p:extLst>
      <p:ext uri="{BB962C8B-B14F-4D97-AF65-F5344CB8AC3E}">
        <p14:creationId xmlns:p14="http://schemas.microsoft.com/office/powerpoint/2010/main" val="35945769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Georgia-Garamond">
      <a:majorFont>
        <a:latin typeface="Georgia"/>
        <a:ea typeface=""/>
        <a:cs typeface=""/>
      </a:majorFont>
      <a:minorFont>
        <a:latin typeface="Garamond"/>
        <a:ea typeface=""/>
        <a:cs typeface=""/>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Modèle Vert-Brun SGBD 2ème</Template>
  <TotalTime>62199</TotalTime>
  <Words>6956</Words>
  <Application>Microsoft Office PowerPoint</Application>
  <PresentationFormat>Affichage à l'écran (4:3)</PresentationFormat>
  <Paragraphs>1393</Paragraphs>
  <Slides>86</Slides>
  <Notes>35</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86</vt:i4>
      </vt:variant>
    </vt:vector>
  </HeadingPairs>
  <TitlesOfParts>
    <vt:vector size="94" baseType="lpstr">
      <vt:lpstr>Calibri</vt:lpstr>
      <vt:lpstr>Courier New</vt:lpstr>
      <vt:lpstr>Garamond</vt:lpstr>
      <vt:lpstr>Georgia</vt:lpstr>
      <vt:lpstr>Symbol</vt:lpstr>
      <vt:lpstr>Wingdings</vt:lpstr>
      <vt:lpstr>Wingdings 2</vt:lpstr>
      <vt:lpstr>Austin</vt:lpstr>
      <vt:lpstr>Systèmes de Gestion de Bases de Données</vt:lpstr>
      <vt:lpstr>Aperçu du contenu du cours</vt:lpstr>
      <vt:lpstr>Aperçu du contenu du PL/SQL</vt:lpstr>
      <vt:lpstr>PL/SQL - Chapitre 2.  Les types de données et les variables</vt:lpstr>
      <vt:lpstr>Chapitre 2. Types de données, variables</vt:lpstr>
      <vt:lpstr>Chapitre 2. Types de données, variables 1. Types de données scalaires</vt:lpstr>
      <vt:lpstr>Chapitre 2. Types de données, variables 1. Types de données scalaires</vt:lpstr>
      <vt:lpstr>Chapitre 2. Types de données, variables 1. Types de données scalaires</vt:lpstr>
      <vt:lpstr>Chapitre 2. Types de données, variables 1. Types de données scalaires</vt:lpstr>
      <vt:lpstr>Chapitre 2. Types de données, variables 1. Types de données scalaires</vt:lpstr>
      <vt:lpstr>Chapitre 2. Types de données, variables 1. Types de données scalaires</vt:lpstr>
      <vt:lpstr>Chapitre 2. Types de données, variables 1. Types de données scalaires</vt:lpstr>
      <vt:lpstr>Chapitre 2. Types de données, variables 1. Types de données scalaires</vt:lpstr>
      <vt:lpstr>Chapitre 2. Types de données, variables 1. Types de données scalaires</vt:lpstr>
      <vt:lpstr>Chapitre 2. Types de données, variables 1. Types de données scalaires</vt:lpstr>
      <vt:lpstr>Chapitre 2. Types de données, variables 1. Types de données scalaires</vt:lpstr>
      <vt:lpstr>Chapitre 2. Types de données, variables 1. Types de données scalaires</vt:lpstr>
      <vt:lpstr>Chapitre 2. Types de données, variables 1. Types de données scalaires</vt:lpstr>
      <vt:lpstr>Chapitre 2. Types de données, variables 1. Types de données scalaires</vt:lpstr>
      <vt:lpstr>Chapitre 2. Types de données, variables 1. Types de données scalaires</vt:lpstr>
      <vt:lpstr>Chapitre 2. Types de données, variables 1. Types de données scalaires</vt:lpstr>
      <vt:lpstr>Chapitre 2. Types de données, variables 1. Types de données scalaires</vt:lpstr>
      <vt:lpstr>Chapitre 2. Types de données, variables 1. Types de données scalaires</vt:lpstr>
      <vt:lpstr>Chapitre 2. Types de données, variables 1. Types de données scalaires</vt:lpstr>
      <vt:lpstr>Chapitre 2. Types de données, variables 1. Types de données scalaires</vt:lpstr>
      <vt:lpstr>Chapitre 2. Types de données, variables 1. Types de données scalaires</vt:lpstr>
      <vt:lpstr>Chapitre 2. Types de données, variables 1. Types de données scalaires</vt:lpstr>
      <vt:lpstr>Chapitre 2. Types de données, variables 1. Types de données scalaires</vt:lpstr>
      <vt:lpstr>Chapitre 2. Types de données, variables 1. Types de données scalaires</vt:lpstr>
      <vt:lpstr>Chapitre 2. Types de données, variables 1. Types de données scalaires</vt:lpstr>
      <vt:lpstr>Chapitre 2. Types de données, variables 1. Types de données scalaires</vt:lpstr>
      <vt:lpstr>Chapitre 2. Types de données, variables</vt:lpstr>
      <vt:lpstr>Chapitre 2. Types de données, variables 2. Types de données LOBS</vt:lpstr>
      <vt:lpstr>Chapitre 2. Types de données, variables</vt:lpstr>
      <vt:lpstr>Chapitre 2. Types de données, variables 3. Structure d'un bloc</vt:lpstr>
      <vt:lpstr>Chapitre 2. Types de données, variables 3. Structure d'un bloc</vt:lpstr>
      <vt:lpstr>Chapitre 2. Types de données, variables</vt:lpstr>
      <vt:lpstr>Chapitre 2. Types de données, variables 4. Déclaration de variables</vt:lpstr>
      <vt:lpstr>Chapitre 2. Types de données, variables 4. Déclaration de variables</vt:lpstr>
      <vt:lpstr>Chapitre 2. Types de données, variables 4. Déclaration de variables</vt:lpstr>
      <vt:lpstr>Chapitre 2. Types de données, variables</vt:lpstr>
      <vt:lpstr>Chapitre 2. Types de données, variables 5. Types composites ou composés</vt:lpstr>
      <vt:lpstr>Chapitre 2. Types de données, variables 5. Types composites ou composés</vt:lpstr>
      <vt:lpstr>Chapitre 2. Types de données, variables 5. Types composites ou composés</vt:lpstr>
      <vt:lpstr>Chapitre 2. Types de données, variables 5. Types composites ou composés</vt:lpstr>
      <vt:lpstr>Chapitre 2. Types de données, variables 5. Types composites ou composés</vt:lpstr>
      <vt:lpstr>Chapitre 2. Types de données, variables 5. Types composites ou composés</vt:lpstr>
      <vt:lpstr>Chapitre 2. Types de données, variables 5. Types composites ou composés</vt:lpstr>
      <vt:lpstr>Chapitre 2. Types de données, variables 5. Types composites ou composés</vt:lpstr>
      <vt:lpstr>Chapitre 2. Types de données, variables 5. Types composites ou composés</vt:lpstr>
      <vt:lpstr>Chapitre 2. Types de données, variables 5. Types composites ou composés</vt:lpstr>
      <vt:lpstr>Chapitre 2. Types de données, variables 5. Types composites ou composés</vt:lpstr>
      <vt:lpstr>Chapitre 2. Types de données, variables 5. Types composites ou composés</vt:lpstr>
      <vt:lpstr>Chapitre 2. Types de données, variables 5. Types composites ou composés</vt:lpstr>
      <vt:lpstr>Chapitre 2. Types de données, variables 5. Types composites ou composés</vt:lpstr>
      <vt:lpstr>Chapitre 2. Types de données, variables</vt:lpstr>
      <vt:lpstr>Chapitre 2. Types de données, variables 6. Définition de sous-types</vt:lpstr>
      <vt:lpstr>Chapitre 2. Types de données, variables</vt:lpstr>
      <vt:lpstr>Chapitre 2. Types de données, variables 7. Conversion de types</vt:lpstr>
      <vt:lpstr>Chapitre 2. Types de données, variables 7. Conversion de types</vt:lpstr>
      <vt:lpstr>Chapitre 2. Types de données, variables 7. Conversion de types</vt:lpstr>
      <vt:lpstr>Chapitre 2. Types de données, variables 7. Conversion de types</vt:lpstr>
      <vt:lpstr>Chapitre 2. Types de données, variables 7. Conversion de types</vt:lpstr>
      <vt:lpstr>Chapitre 2. Types de données, variables 7. Conversion de types</vt:lpstr>
      <vt:lpstr>Chapitre 2. Types de données, variables</vt:lpstr>
      <vt:lpstr>Chapitre 2. Types de données, variables 8. Types REF</vt:lpstr>
      <vt:lpstr>Chapitre 2. Types de données, variables</vt:lpstr>
      <vt:lpstr>Chapitre 2. Types de données, variables 9. Visibilité des variables</vt:lpstr>
      <vt:lpstr>Chapitre 2. Types de données, variables 9. Visibilité des variables</vt:lpstr>
      <vt:lpstr>Chapitre 2. Types de données, variables 9. Visibilité des variables</vt:lpstr>
      <vt:lpstr>Chapitre 2. Types de données, variables</vt:lpstr>
      <vt:lpstr>Chapitre 2. Types de données, variables 10. Opérateurs et expressions</vt:lpstr>
      <vt:lpstr>Chapitre 2. Types de données, variables 10. Opérateurs et expressions</vt:lpstr>
      <vt:lpstr>Chapitre 2. Types de données, variables 10. Opérateurs et expressions</vt:lpstr>
      <vt:lpstr>Chapitre 2. Types de données, variables</vt:lpstr>
      <vt:lpstr>Chapitre 2. Types de données, variables 11. Logique trivalente et valeur NULL</vt:lpstr>
      <vt:lpstr>Chapitre 2. Types de données, variables 11. Logique trivalente et valeur NULL</vt:lpstr>
      <vt:lpstr>Chapitre 2. Types de données, variables 11. Logique trivalente et valeur NULL</vt:lpstr>
      <vt:lpstr>Chapitre 2. Types de données, variables 11. Logique trivalente et valeur NULL</vt:lpstr>
      <vt:lpstr>Chapitre 2. Types de données, variables</vt:lpstr>
      <vt:lpstr>Chapitre 2. Types de données, variables 12. Séq. et pseudo-colonnes du PL/SQL</vt:lpstr>
      <vt:lpstr>Chapitre 2. Types de données, variables 12. Séq. et pseudo-colonnes du PL/SQL</vt:lpstr>
      <vt:lpstr>Chapitre 2. Types de données, variables 12. Séq. et pseudo-colonnes du PL/SQL</vt:lpstr>
      <vt:lpstr>Chapitre 2. Types de données, variables 12. Séq. et pseudo-colonnes du PL/SQL</vt:lpstr>
      <vt:lpstr>Chapitre 2. Types de données, variables 12. Séq. et pseudo-colonnes du PL/SQL</vt:lpstr>
      <vt:lpstr>Chapitre 2. Types de données, variables 12. Séq. et pseudo-colonnes du PL/SQL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Systèmes de Gestion de Bases de Données</dc:title>
  <dc:creator>Vandenhove</dc:creator>
  <cp:lastModifiedBy>Sebastien De Dijcker</cp:lastModifiedBy>
  <cp:revision>357</cp:revision>
  <dcterms:created xsi:type="dcterms:W3CDTF">2016-02-04T16:20:07Z</dcterms:created>
  <dcterms:modified xsi:type="dcterms:W3CDTF">2021-02-24T11:06:41Z</dcterms:modified>
</cp:coreProperties>
</file>