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88" r:id="rId4"/>
    <p:sldId id="258" r:id="rId5"/>
    <p:sldId id="319" r:id="rId6"/>
    <p:sldId id="320" r:id="rId7"/>
    <p:sldId id="316" r:id="rId8"/>
    <p:sldId id="317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271" r:id="rId20"/>
    <p:sldId id="318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8DA"/>
    <a:srgbClr val="F0306B"/>
    <a:srgbClr val="FBB9DC"/>
    <a:srgbClr val="FB537B"/>
    <a:srgbClr val="FA3262"/>
    <a:srgbClr val="00CCFF"/>
    <a:srgbClr val="187CCE"/>
    <a:srgbClr val="FF0066"/>
    <a:srgbClr val="FF6600"/>
    <a:srgbClr val="67A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35" autoAdjust="0"/>
    <p:restoredTop sz="79977" autoAdjust="0"/>
  </p:normalViewPr>
  <p:slideViewPr>
    <p:cSldViewPr snapToGrid="0">
      <p:cViewPr>
        <p:scale>
          <a:sx n="60" d="100"/>
          <a:sy n="60" d="100"/>
        </p:scale>
        <p:origin x="696" y="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4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-11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 LEONARD" userId="04799335a7e0b1be" providerId="LiveId" clId="{1616781A-ECB0-42AD-AE0D-27FB13F5D1D9}"/>
    <pc:docChg chg="custSel modSld">
      <pc:chgData name="Anne LEONARD" userId="04799335a7e0b1be" providerId="LiveId" clId="{1616781A-ECB0-42AD-AE0D-27FB13F5D1D9}" dt="2019-12-03T08:50:57.608" v="3" actId="27636"/>
      <pc:docMkLst>
        <pc:docMk/>
      </pc:docMkLst>
      <pc:sldChg chg="modSp">
        <pc:chgData name="Anne LEONARD" userId="04799335a7e0b1be" providerId="LiveId" clId="{1616781A-ECB0-42AD-AE0D-27FB13F5D1D9}" dt="2019-12-03T08:50:57.608" v="3" actId="27636"/>
        <pc:sldMkLst>
          <pc:docMk/>
          <pc:sldMk cId="3709652601" sldId="322"/>
        </pc:sldMkLst>
        <pc:spChg chg="mod">
          <ac:chgData name="Anne LEONARD" userId="04799335a7e0b1be" providerId="LiveId" clId="{1616781A-ECB0-42AD-AE0D-27FB13F5D1D9}" dt="2019-12-03T08:50:57.608" v="3" actId="27636"/>
          <ac:spMkLst>
            <pc:docMk/>
            <pc:sldMk cId="3709652601" sldId="322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68056-8E3B-4384-B702-DD5B16F6E582}" type="datetimeFigureOut">
              <a:rPr lang="fr-BE" smtClean="0"/>
              <a:t>03-12-19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32A1-C308-4B5E-B738-4A20C81AE9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1251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673A2-232E-4770-8B7D-AF533C30BC35}" type="datetimeFigureOut">
              <a:rPr lang="fr-BE" smtClean="0"/>
              <a:t>02-12-19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015F8-55F0-4779-8F5B-58CFCCF2A8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591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0433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fr-BE" alt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Viteration</a:t>
            </a:r>
            <a:r>
              <a:rPr lang="fr-BE" alt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fr-BE" alt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1..3 </a:t>
            </a: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endParaRPr lang="fr-BE" altLang="fr-F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 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('</a:t>
            </a:r>
            <a:r>
              <a:rPr lang="fr-BE" altLang="fr-F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Viteration</a:t>
            </a: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 || </a:t>
            </a:r>
            <a:r>
              <a:rPr lang="fr-BE" altLang="fr-F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Viteration</a:t>
            </a: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altLang="fr-FR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LOOP</a:t>
            </a: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8814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fr-BE" alt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Viteration</a:t>
            </a:r>
            <a:r>
              <a:rPr lang="fr-BE" alt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fr-BE" alt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1..3 </a:t>
            </a: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endParaRPr lang="fr-BE" altLang="fr-F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 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('</a:t>
            </a:r>
            <a:r>
              <a:rPr lang="fr-BE" altLang="fr-F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Viteration</a:t>
            </a: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 || </a:t>
            </a:r>
            <a:r>
              <a:rPr lang="fr-BE" altLang="fr-F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Viteration</a:t>
            </a: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altLang="fr-F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Viteration</a:t>
            </a: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fr-BE" altLang="fr-F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Viteration</a:t>
            </a: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  <a:endParaRPr lang="fr-BE" altLang="fr-FR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LOOP</a:t>
            </a: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28180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En pratique, la variable </a:t>
            </a:r>
            <a:r>
              <a:rPr lang="fr-BE" dirty="0" err="1"/>
              <a:t>Viteration</a:t>
            </a:r>
            <a:r>
              <a:rPr lang="fr-BE" dirty="0"/>
              <a:t> qui est explicitement déclarée est occultée dans la boucle par la variable compteur.  </a:t>
            </a:r>
          </a:p>
          <a:p>
            <a:r>
              <a:rPr lang="fr-BE" dirty="0"/>
              <a:t>On ne sait donc pas, dans la boucle, accéder à cette variable déclarée</a:t>
            </a:r>
            <a:r>
              <a:rPr lang="fr-BE" baseline="0" dirty="0"/>
              <a:t> (sauf si on utilise un label)</a:t>
            </a:r>
            <a:endParaRPr lang="fr-BE" dirty="0"/>
          </a:p>
          <a:p>
            <a:r>
              <a:rPr lang="fr-BE" dirty="0"/>
              <a:t>En</a:t>
            </a:r>
            <a:r>
              <a:rPr lang="fr-BE" baseline="0" dirty="0"/>
              <a:t> dehors de la boucle, on ne peut accéder que à la variable </a:t>
            </a:r>
            <a:r>
              <a:rPr lang="fr-BE" baseline="0" dirty="0" err="1"/>
              <a:t>Viteration</a:t>
            </a:r>
            <a:r>
              <a:rPr lang="fr-BE" baseline="0" dirty="0"/>
              <a:t> déclarée, plus à la variable qui sert de compteur !!!</a:t>
            </a:r>
          </a:p>
          <a:p>
            <a:endParaRPr lang="fr-BE" baseline="0" dirty="0"/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Viteration</a:t>
            </a:r>
            <a:r>
              <a:rPr lang="fr-BE" alt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 ;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sz="2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fr-BE" altLang="fr-F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Viteration</a:t>
            </a:r>
            <a:r>
              <a:rPr lang="fr-BE" alt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2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fr-BE" alt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1..3 </a:t>
            </a:r>
            <a:r>
              <a:rPr lang="fr-BE" altLang="fr-FR" sz="2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endParaRPr lang="fr-BE" altLang="fr-FR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 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('</a:t>
            </a:r>
            <a:r>
              <a:rPr lang="fr-BE" altLang="fr-FR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Viteration</a:t>
            </a:r>
            <a:r>
              <a:rPr lang="fr-BE" altLang="fr-FR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 || </a:t>
            </a:r>
            <a:r>
              <a:rPr lang="fr-BE" altLang="fr-FR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Viteration</a:t>
            </a:r>
            <a:r>
              <a:rPr lang="fr-BE" altLang="fr-FR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sz="2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LOOP</a:t>
            </a:r>
            <a:r>
              <a:rPr lang="fr-BE" altLang="fr-FR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 (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'Valeur de </a:t>
            </a:r>
            <a:r>
              <a:rPr lang="fr-BE" altLang="fr-FR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Viteration</a:t>
            </a:r>
            <a:r>
              <a:rPr lang="fr-BE" altLang="fr-FR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après la boucle = ' 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|| '&lt;' || </a:t>
            </a:r>
            <a:r>
              <a:rPr lang="fr-BE" altLang="fr-FR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Viteration</a:t>
            </a:r>
            <a:r>
              <a:rPr lang="fr-BE" altLang="fr-FR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|| '&gt;');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186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80000"/>
              </a:lnSpc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NUMBER;       -- 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NULL</a:t>
            </a:r>
          </a:p>
          <a:p>
            <a:pPr>
              <a:lnSpc>
                <a:spcPct val="80000"/>
              </a:lnSpc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0 </a:t>
            </a:r>
          </a:p>
          <a:p>
            <a:pPr>
              <a:lnSpc>
                <a:spcPct val="80000"/>
              </a:lnSpc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 ('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positif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80000"/>
              </a:lnSpc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('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n''est pas positif');</a:t>
            </a:r>
          </a:p>
          <a:p>
            <a:pPr>
              <a:lnSpc>
                <a:spcPct val="80000"/>
              </a:lnSpc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 &lt; 0 </a:t>
            </a:r>
          </a:p>
          <a:p>
            <a:pPr>
              <a:lnSpc>
                <a:spcPct val="80000"/>
              </a:lnSpc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	  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 ('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négatif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n''est pas négatif');</a:t>
            </a:r>
          </a:p>
          <a:p>
            <a:pPr>
              <a:lnSpc>
                <a:spcPct val="80000"/>
              </a:lnSpc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8909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	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VContinue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BOOLEAN := FALSE;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(NOT 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VContinue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OR ((41/0) &gt; 0) 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DBMS_OUTPUT.PUT_LINE('Pas d''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erreur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 division ');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IF;</a:t>
            </a:r>
            <a:endParaRPr lang="fr-BE" altLang="fr-FR" sz="12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33700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	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BOOLEAN;      --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NULL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DBMS_OUTPUT.PUT_LINE('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TRUE');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 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fr-F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DBMS_OUTPUT.PUT_LINE ('</a:t>
            </a:r>
            <a:r>
              <a:rPr lang="en-GB" altLang="fr-FR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FALSE'); 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IF;</a:t>
            </a:r>
            <a:endParaRPr lang="fr-BE" altLang="fr-FR" sz="12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3079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	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BOOLEAN;      --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NULL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DBMS_OUTPUT.PUT_LINE('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TRUE');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ELSIF </a:t>
            </a:r>
            <a:r>
              <a:rPr lang="en-GB" altLang="fr-FR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THEN </a:t>
            </a:r>
            <a:r>
              <a:rPr lang="en-GB" altLang="fr-F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DBMS_OUTPUT.PUT_LINE ('</a:t>
            </a:r>
            <a:r>
              <a:rPr lang="en-GB" altLang="fr-FR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FALSE'); 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GB" altLang="fr-F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DBMS_OUTPUT.PUT_LINE ('</a:t>
            </a:r>
            <a:r>
              <a:rPr lang="en-GB" altLang="fr-FR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UNKNOWN'); 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IF;</a:t>
            </a:r>
            <a:endParaRPr lang="fr-BE" altLang="fr-FR" sz="12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93377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BOOLEAN;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DBMS_OUTPUT.PUT_LINE ('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TRUE');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DBMS_OUTPUT.PUT_LINE ('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FALSE');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 ('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UNKNOWN');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CASE;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3879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VGrade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CHAR(3);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VGrade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'PGD' 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DBMS_OUTPUT.PUT_LINE ('Plus 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gde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dis'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'GRD' 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DBMS_OUTPUT.PUT_LINE ('Grande 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dis'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GB" altLang="fr-FR" sz="12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'DIS' 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DBMS_OUTPUT.PUT_LINE ('Dis');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'SAT' 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DBMS_OUTPUT.PUT_LINE ('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Satis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altLang="fr-FR" sz="12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 ('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Echec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CASE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fr-BE" alt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9834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VGrade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CHAR(3);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GB" altLang="fr-F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VGrade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'PGD'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DBMS_OUTPUT.PUT_LINE ('Plus 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dis'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VGrade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'GRD'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DBMS_OUTPUT.PUT_LINE ('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dis'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VGrade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'DIS'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DBMS_OUTPUT.PUT_LINE ('Dis');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VGrade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 'SAT'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DBMS_OUTPUT.PUT_LINE ('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Satis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 ('</a:t>
            </a:r>
            <a:r>
              <a:rPr lang="en-GB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Echec</a:t>
            </a: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GB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CASE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fr-BE" altLang="fr-FR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4128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Si on déclare une variable compteur, celle-ci sera considérée</a:t>
            </a:r>
            <a:r>
              <a:rPr lang="fr-BE" baseline="0" dirty="0"/>
              <a:t> comme une autre variable !!!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094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endParaRPr lang="fr-BE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BE"/>
              <a:t>Système de Gestion de Base de Données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2FC6CB-2666-4C93-9AAF-E466CEB514E0}" type="slidenum">
              <a:rPr lang="fr-BE" smtClean="0"/>
              <a:t>‹N°›</a:t>
            </a:fld>
            <a:endParaRPr lang="fr-B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41" y="720000"/>
            <a:ext cx="8063345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  <p:sp>
        <p:nvSpPr>
          <p:cNvPr id="7" name="Forme libre 6"/>
          <p:cNvSpPr/>
          <p:nvPr/>
        </p:nvSpPr>
        <p:spPr>
          <a:xfrm>
            <a:off x="522515" y="1499191"/>
            <a:ext cx="8146472" cy="382772"/>
          </a:xfrm>
          <a:custGeom>
            <a:avLst/>
            <a:gdLst>
              <a:gd name="connsiteX0" fmla="*/ 0 w 7038753"/>
              <a:gd name="connsiteY0" fmla="*/ 0 h 1158949"/>
              <a:gd name="connsiteX1" fmla="*/ 0 w 7038753"/>
              <a:gd name="connsiteY1" fmla="*/ 1148316 h 1158949"/>
              <a:gd name="connsiteX2" fmla="*/ 7038753 w 7038753"/>
              <a:gd name="connsiteY2" fmla="*/ 1158949 h 115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8753" h="1158949">
                <a:moveTo>
                  <a:pt x="0" y="0"/>
                </a:moveTo>
                <a:lnTo>
                  <a:pt x="0" y="1148316"/>
                </a:lnTo>
                <a:lnTo>
                  <a:pt x="7038753" y="115894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8" name="Forme libre 7"/>
          <p:cNvSpPr/>
          <p:nvPr/>
        </p:nvSpPr>
        <p:spPr>
          <a:xfrm>
            <a:off x="1041991" y="1499191"/>
            <a:ext cx="7038753" cy="382772"/>
          </a:xfrm>
          <a:custGeom>
            <a:avLst/>
            <a:gdLst>
              <a:gd name="connsiteX0" fmla="*/ 0 w 7038753"/>
              <a:gd name="connsiteY0" fmla="*/ 0 h 1158949"/>
              <a:gd name="connsiteX1" fmla="*/ 0 w 7038753"/>
              <a:gd name="connsiteY1" fmla="*/ 1148316 h 1158949"/>
              <a:gd name="connsiteX2" fmla="*/ 7038753 w 7038753"/>
              <a:gd name="connsiteY2" fmla="*/ 1158949 h 115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8753" h="1158949">
                <a:moveTo>
                  <a:pt x="0" y="0"/>
                </a:moveTo>
                <a:lnTo>
                  <a:pt x="0" y="1148316"/>
                </a:lnTo>
                <a:lnTo>
                  <a:pt x="7038753" y="115894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  <p:sp>
        <p:nvSpPr>
          <p:cNvPr id="10" name="Forme libre 9"/>
          <p:cNvSpPr/>
          <p:nvPr/>
        </p:nvSpPr>
        <p:spPr>
          <a:xfrm>
            <a:off x="1041991" y="1499191"/>
            <a:ext cx="7038753" cy="382772"/>
          </a:xfrm>
          <a:custGeom>
            <a:avLst/>
            <a:gdLst>
              <a:gd name="connsiteX0" fmla="*/ 0 w 7038753"/>
              <a:gd name="connsiteY0" fmla="*/ 0 h 1158949"/>
              <a:gd name="connsiteX1" fmla="*/ 0 w 7038753"/>
              <a:gd name="connsiteY1" fmla="*/ 1148316 h 1158949"/>
              <a:gd name="connsiteX2" fmla="*/ 7038753 w 7038753"/>
              <a:gd name="connsiteY2" fmla="*/ 1158949 h 115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8753" h="1158949">
                <a:moveTo>
                  <a:pt x="0" y="0"/>
                </a:moveTo>
                <a:lnTo>
                  <a:pt x="0" y="1148316"/>
                </a:lnTo>
                <a:lnTo>
                  <a:pt x="7038753" y="115894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  <p:sp>
        <p:nvSpPr>
          <p:cNvPr id="6" name="Forme libre 5"/>
          <p:cNvSpPr/>
          <p:nvPr/>
        </p:nvSpPr>
        <p:spPr>
          <a:xfrm>
            <a:off x="1041991" y="1499191"/>
            <a:ext cx="7038753" cy="382772"/>
          </a:xfrm>
          <a:custGeom>
            <a:avLst/>
            <a:gdLst>
              <a:gd name="connsiteX0" fmla="*/ 0 w 7038753"/>
              <a:gd name="connsiteY0" fmla="*/ 0 h 1158949"/>
              <a:gd name="connsiteX1" fmla="*/ 0 w 7038753"/>
              <a:gd name="connsiteY1" fmla="*/ 1148316 h 1158949"/>
              <a:gd name="connsiteX2" fmla="*/ 7038753 w 7038753"/>
              <a:gd name="connsiteY2" fmla="*/ 1158949 h 115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8753" h="1158949">
                <a:moveTo>
                  <a:pt x="0" y="0"/>
                </a:moveTo>
                <a:lnTo>
                  <a:pt x="0" y="1148316"/>
                </a:lnTo>
                <a:lnTo>
                  <a:pt x="7038753" y="115894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fr-BE"/>
              <a:t>Système de Gestion de Base de Données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fr-BE"/>
              <a:t>Système de Gestion de Base de Données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76055" y="6400800"/>
            <a:ext cx="6463424" cy="46955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7204" y="6519134"/>
            <a:ext cx="6236864" cy="3512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804" y="720000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1" y="2051999"/>
            <a:ext cx="70200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03" y="6505233"/>
            <a:ext cx="6236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BE"/>
              <a:t>Système de Gestion de Base de Données</a:t>
            </a:r>
            <a:endParaRPr lang="fr-BE" dirty="0"/>
          </a:p>
        </p:txBody>
      </p:sp>
      <p:sp>
        <p:nvSpPr>
          <p:cNvPr id="61" name="ZoneTexte 60"/>
          <p:cNvSpPr txBox="1"/>
          <p:nvPr/>
        </p:nvSpPr>
        <p:spPr>
          <a:xfrm>
            <a:off x="-2" y="120770"/>
            <a:ext cx="430887" cy="67312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fr-BE" sz="1600" dirty="0">
                <a:solidFill>
                  <a:srgbClr val="776627"/>
                </a:solidFill>
              </a:rPr>
              <a:t>A. Léonard         HEPL – Département technique      2</a:t>
            </a:r>
            <a:r>
              <a:rPr lang="fr-BE" sz="1600" baseline="30000" dirty="0">
                <a:solidFill>
                  <a:srgbClr val="776627"/>
                </a:solidFill>
              </a:rPr>
              <a:t>ème</a:t>
            </a:r>
            <a:r>
              <a:rPr lang="fr-BE" sz="1600" dirty="0">
                <a:solidFill>
                  <a:srgbClr val="776627"/>
                </a:solidFill>
              </a:rPr>
              <a:t> Informatique et système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507103" y="6519134"/>
            <a:ext cx="117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0A39B69-01AA-4943-8E03-5E521F790666}" type="slidenum">
              <a:rPr lang="fr-BE" b="1" smtClean="0">
                <a:solidFill>
                  <a:schemeClr val="bg1"/>
                </a:solidFill>
              </a:rPr>
              <a:pPr algn="r"/>
              <a:t>‹N°›</a:t>
            </a:fld>
            <a:r>
              <a:rPr lang="fr-BE" b="1" dirty="0">
                <a:solidFill>
                  <a:schemeClr val="bg1"/>
                </a:solidFill>
              </a:rPr>
              <a:t> / 28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Systèmes de Gestion de Bases de Données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fr-BE" dirty="0"/>
              <a:t>A. Léonard</a:t>
            </a:r>
          </a:p>
        </p:txBody>
      </p:sp>
    </p:spTree>
    <p:extLst>
      <p:ext uri="{BB962C8B-B14F-4D97-AF65-F5344CB8AC3E}">
        <p14:creationId xmlns:p14="http://schemas.microsoft.com/office/powerpoint/2010/main" val="375832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766" y="720000"/>
            <a:ext cx="8063346" cy="1143000"/>
          </a:xfrm>
        </p:spPr>
        <p:txBody>
          <a:bodyPr>
            <a:noAutofit/>
          </a:bodyPr>
          <a:lstStyle/>
          <a:p>
            <a:pPr algn="r"/>
            <a:r>
              <a:rPr lang="fr-BE" sz="3600" dirty="0"/>
              <a:t>Chapitre 3. Les structures de contrôle</a:t>
            </a:r>
            <a:br>
              <a:rPr lang="fr-BE" sz="3600" dirty="0"/>
            </a:br>
            <a:r>
              <a:rPr lang="fr-BE" sz="2900" dirty="0"/>
              <a:t>2. Les structures conditionnelles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1272" y="2051999"/>
            <a:ext cx="8063346" cy="4301300"/>
          </a:xfrm>
        </p:spPr>
        <p:txBody>
          <a:bodyPr anchor="t">
            <a:normAutofit fontScale="62500" lnSpcReduction="20000"/>
          </a:bodyPr>
          <a:lstStyle/>
          <a:p>
            <a:pPr marL="0" indent="0">
              <a:buNone/>
            </a:pPr>
            <a:r>
              <a:rPr lang="fr-BE" sz="3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1.    IF THEN</a:t>
            </a:r>
          </a:p>
          <a:p>
            <a:pPr>
              <a:lnSpc>
                <a:spcPct val="80000"/>
              </a:lnSpc>
              <a:buNone/>
            </a:pPr>
            <a:endParaRPr lang="en-GB" altLang="fr-FR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fr-FR" sz="2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80000"/>
              </a:lnSpc>
              <a:buNone/>
            </a:pPr>
            <a:r>
              <a:rPr lang="en-GB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NUMBER;       -- </a:t>
            </a:r>
            <a:r>
              <a:rPr lang="en-GB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lang="en-GB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NULL</a:t>
            </a:r>
          </a:p>
          <a:p>
            <a:pPr>
              <a:lnSpc>
                <a:spcPct val="80000"/>
              </a:lnSpc>
              <a:buNone/>
            </a:pPr>
            <a:r>
              <a:rPr lang="en-GB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GB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None/>
            </a:pPr>
            <a:r>
              <a:rPr lang="en-GB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fr-FR" sz="27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0 </a:t>
            </a:r>
          </a:p>
          <a:p>
            <a:pPr>
              <a:lnSpc>
                <a:spcPct val="80000"/>
              </a:lnSpc>
              <a:buNone/>
            </a:pPr>
            <a:r>
              <a:rPr lang="en-GB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GB" altLang="fr-FR" sz="27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GB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 ('</a:t>
            </a:r>
            <a:r>
              <a:rPr lang="en-GB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lang="en-GB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positif</a:t>
            </a:r>
            <a:r>
              <a:rPr lang="en-GB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80000"/>
              </a:lnSpc>
              <a:buNone/>
            </a:pPr>
            <a:r>
              <a:rPr lang="en-GB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fr-FR" sz="27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('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n''est pas positif');</a:t>
            </a:r>
          </a:p>
          <a:p>
            <a:pPr>
              <a:lnSpc>
                <a:spcPct val="80000"/>
              </a:lnSpc>
              <a:buNone/>
            </a:pPr>
            <a:r>
              <a:rPr lang="en-GB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GB" altLang="fr-FR" sz="27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r>
              <a:rPr lang="fr-BE" altLang="fr-FR" sz="27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altLang="fr-FR" sz="27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GB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 &lt; 0 </a:t>
            </a:r>
          </a:p>
          <a:p>
            <a:pPr>
              <a:lnSpc>
                <a:spcPct val="80000"/>
              </a:lnSpc>
              <a:buNone/>
            </a:pPr>
            <a:r>
              <a:rPr lang="en-GB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	  </a:t>
            </a:r>
            <a:r>
              <a:rPr lang="en-GB" altLang="fr-FR" sz="27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GB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 ('</a:t>
            </a:r>
            <a:r>
              <a:rPr lang="en-GB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lang="en-GB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négatif</a:t>
            </a:r>
            <a:r>
              <a:rPr lang="en-GB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fr-BE" altLang="fr-FR" sz="27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('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n''est pas négatif');</a:t>
            </a:r>
          </a:p>
          <a:p>
            <a:pPr>
              <a:lnSpc>
                <a:spcPct val="80000"/>
              </a:lnSpc>
              <a:buNone/>
            </a:pPr>
            <a:r>
              <a:rPr lang="en-GB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GB" altLang="fr-FR" sz="27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r>
              <a:rPr lang="fr-BE" altLang="fr-FR" sz="27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>
              <a:lnSpc>
                <a:spcPct val="80000"/>
              </a:lnSpc>
              <a:buNone/>
            </a:pPr>
            <a:endParaRPr lang="fr-BE" altLang="fr-FR" sz="2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27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fr-BE" altLang="fr-FR" sz="27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n'est pas positif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27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fr-BE" altLang="fr-FR" sz="27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n'est pas négatif</a:t>
            </a:r>
            <a:endParaRPr lang="fr-BE" sz="2700" b="1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3 : Les structures de contrôle / 2. Les structures conditionnelles</a:t>
            </a:r>
          </a:p>
        </p:txBody>
      </p:sp>
    </p:spTree>
    <p:extLst>
      <p:ext uri="{BB962C8B-B14F-4D97-AF65-F5344CB8AC3E}">
        <p14:creationId xmlns:p14="http://schemas.microsoft.com/office/powerpoint/2010/main" val="3709652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766" y="720000"/>
            <a:ext cx="8063346" cy="1143000"/>
          </a:xfrm>
        </p:spPr>
        <p:txBody>
          <a:bodyPr>
            <a:noAutofit/>
          </a:bodyPr>
          <a:lstStyle/>
          <a:p>
            <a:pPr algn="r"/>
            <a:r>
              <a:rPr lang="fr-BE" sz="3600" dirty="0"/>
              <a:t>Chapitre 3. Les structures de contrôle</a:t>
            </a:r>
            <a:br>
              <a:rPr lang="fr-BE" sz="3600" dirty="0"/>
            </a:br>
            <a:r>
              <a:rPr lang="fr-BE" sz="2900" dirty="0"/>
              <a:t>2. Les structures conditionnelles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613622" cy="4289424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fr-BE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1.    IF THEN</a:t>
            </a:r>
          </a:p>
          <a:p>
            <a:pPr marL="82550" indent="-12700">
              <a:lnSpc>
                <a:spcPct val="120000"/>
              </a:lnSpc>
              <a:buNone/>
            </a:pPr>
            <a:r>
              <a:rPr lang="en-GB" altLang="fr-FR" sz="2800" dirty="0" err="1">
                <a:cs typeface="Courier New" panose="02070309020205020404" pitchFamily="49" charset="0"/>
              </a:rPr>
              <a:t>L'évaluation</a:t>
            </a:r>
            <a:r>
              <a:rPr lang="en-GB" altLang="fr-FR" sz="2800" dirty="0">
                <a:cs typeface="Courier New" panose="02070309020205020404" pitchFamily="49" charset="0"/>
              </a:rPr>
              <a:t> des conditions </a:t>
            </a:r>
            <a:r>
              <a:rPr lang="en-GB" altLang="fr-FR" sz="2800" dirty="0" err="1">
                <a:cs typeface="Courier New" panose="02070309020205020404" pitchFamily="49" charset="0"/>
              </a:rPr>
              <a:t>en</a:t>
            </a:r>
            <a:r>
              <a:rPr lang="en-GB" altLang="fr-FR" sz="2800" dirty="0">
                <a:cs typeface="Courier New" panose="02070309020205020404" pitchFamily="49" charset="0"/>
              </a:rPr>
              <a:t> PL/SQL suit le </a:t>
            </a:r>
            <a:r>
              <a:rPr lang="en-GB" altLang="fr-FR" sz="2800" dirty="0" err="1">
                <a:cs typeface="Courier New" panose="02070309020205020404" pitchFamily="49" charset="0"/>
              </a:rPr>
              <a:t>principe</a:t>
            </a:r>
            <a:r>
              <a:rPr lang="en-GB" altLang="fr-FR" sz="2800" dirty="0">
                <a:cs typeface="Courier New" panose="02070309020205020404" pitchFamily="49" charset="0"/>
              </a:rPr>
              <a:t> de </a:t>
            </a:r>
            <a:r>
              <a:rPr lang="en-GB" altLang="fr-FR" sz="2800" dirty="0" err="1">
                <a:cs typeface="Courier New" panose="02070309020205020404" pitchFamily="49" charset="0"/>
              </a:rPr>
              <a:t>l'évaluation</a:t>
            </a:r>
            <a:r>
              <a:rPr lang="en-GB" altLang="fr-FR" sz="2800" dirty="0">
                <a:cs typeface="Courier New" panose="02070309020205020404" pitchFamily="49" charset="0"/>
              </a:rPr>
              <a:t> </a:t>
            </a:r>
            <a:r>
              <a:rPr lang="en-GB" altLang="fr-FR" sz="2800" dirty="0" err="1">
                <a:cs typeface="Courier New" panose="02070309020205020404" pitchFamily="49" charset="0"/>
              </a:rPr>
              <a:t>rapide</a:t>
            </a:r>
            <a:r>
              <a:rPr lang="en-GB" altLang="fr-FR" sz="2800" dirty="0">
                <a:cs typeface="Courier New" panose="02070309020205020404" pitchFamily="49" charset="0"/>
              </a:rPr>
              <a:t> (short-circuit evaluation).</a:t>
            </a:r>
          </a:p>
          <a:p>
            <a:pPr marL="82550" indent="-12700">
              <a:lnSpc>
                <a:spcPct val="80000"/>
              </a:lnSpc>
              <a:buNone/>
            </a:pPr>
            <a:endParaRPr lang="en-GB" altLang="fr-FR" dirty="0"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	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VContinue</a:t>
            </a: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BOOLEAN := FALSE;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GB" altLang="fr-FR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(NOT </a:t>
            </a:r>
            <a:r>
              <a:rPr lang="en-GB" alt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VContinue</a:t>
            </a: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OR ((41/0) &gt; 0) 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fr-FR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DBMS_OUTPUT.PUT_LINE('Pas d''</a:t>
            </a:r>
            <a:r>
              <a:rPr lang="en-GB" alt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erreur</a:t>
            </a: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 division ');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GB" altLang="fr-FR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IF;</a:t>
            </a:r>
            <a:endParaRPr lang="fr-BE" altLang="fr-FR" sz="20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BE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>
              <a:lnSpc>
                <a:spcPct val="90000"/>
              </a:lnSpc>
              <a:buNone/>
            </a:pPr>
            <a:endParaRPr lang="fr-FR" alt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 d'erreur de division  </a:t>
            </a:r>
          </a:p>
          <a:p>
            <a:pPr marL="82550" indent="-12700">
              <a:lnSpc>
                <a:spcPct val="80000"/>
              </a:lnSpc>
              <a:buNone/>
            </a:pPr>
            <a:endParaRPr lang="en-GB" altLang="fr-FR" dirty="0">
              <a:cs typeface="Courier New" panose="02070309020205020404" pitchFamily="49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3 : Les structures de contrôle / 2. Les structures conditionnelles</a:t>
            </a:r>
          </a:p>
        </p:txBody>
      </p:sp>
    </p:spTree>
    <p:extLst>
      <p:ext uri="{BB962C8B-B14F-4D97-AF65-F5344CB8AC3E}">
        <p14:creationId xmlns:p14="http://schemas.microsoft.com/office/powerpoint/2010/main" val="597132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766" y="720000"/>
            <a:ext cx="8063346" cy="1143000"/>
          </a:xfrm>
        </p:spPr>
        <p:txBody>
          <a:bodyPr>
            <a:noAutofit/>
          </a:bodyPr>
          <a:lstStyle/>
          <a:p>
            <a:pPr algn="r"/>
            <a:r>
              <a:rPr lang="fr-BE" sz="3600" dirty="0"/>
              <a:t>Chapitre 3. Les structures de contrôle</a:t>
            </a:r>
            <a:br>
              <a:rPr lang="fr-BE" sz="3600" dirty="0"/>
            </a:br>
            <a:r>
              <a:rPr lang="fr-BE" sz="2900" dirty="0"/>
              <a:t>2. Les structures conditionnelles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613622" cy="4289424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fr-BE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2.    IF THEN ELSE</a:t>
            </a:r>
          </a:p>
          <a:p>
            <a:pPr marL="0" indent="0">
              <a:buNone/>
            </a:pPr>
            <a:endParaRPr lang="fr-BE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lnSpc>
                <a:spcPct val="90000"/>
              </a:lnSpc>
              <a:buNone/>
            </a:pP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	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BOOLEAN;      --</a:t>
            </a:r>
            <a:r>
              <a:rPr lang="en-GB" alt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NULL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fr-FR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fr-FR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DBMS_OUTPUT.PUT_LINE('</a:t>
            </a:r>
            <a:r>
              <a:rPr lang="en-GB" alt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TRUE');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fr-FR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 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fr-F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DBMS_OUTPUT.PUT_LINE ('</a:t>
            </a:r>
            <a:r>
              <a:rPr lang="en-GB" altLang="fr-FR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FALSE'); 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IF;</a:t>
            </a:r>
            <a:endParaRPr lang="fr-BE" altLang="fr-FR" sz="20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BE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>
              <a:lnSpc>
                <a:spcPct val="90000"/>
              </a:lnSpc>
              <a:buNone/>
            </a:pPr>
            <a:endParaRPr lang="fr-FR" alt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BE" altLang="fr-FR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pPr>
              <a:lnSpc>
                <a:spcPct val="90000"/>
              </a:lnSpc>
              <a:buNone/>
            </a:pPr>
            <a:r>
              <a:rPr lang="fr-BE" altLang="fr-F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 résultat est erroné</a:t>
            </a:r>
          </a:p>
          <a:p>
            <a:pPr marL="82550" indent="-12700">
              <a:lnSpc>
                <a:spcPct val="80000"/>
              </a:lnSpc>
              <a:buNone/>
            </a:pPr>
            <a:endParaRPr lang="en-GB" altLang="fr-FR" dirty="0">
              <a:cs typeface="Courier New" panose="02070309020205020404" pitchFamily="49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3 : Les structures de contrôle / 2. Les structures conditionnelles</a:t>
            </a:r>
          </a:p>
        </p:txBody>
      </p:sp>
    </p:spTree>
    <p:extLst>
      <p:ext uri="{BB962C8B-B14F-4D97-AF65-F5344CB8AC3E}">
        <p14:creationId xmlns:p14="http://schemas.microsoft.com/office/powerpoint/2010/main" val="1984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766" y="720000"/>
            <a:ext cx="8063346" cy="1143000"/>
          </a:xfrm>
        </p:spPr>
        <p:txBody>
          <a:bodyPr>
            <a:noAutofit/>
          </a:bodyPr>
          <a:lstStyle/>
          <a:p>
            <a:pPr algn="r"/>
            <a:r>
              <a:rPr lang="fr-BE" sz="3600" dirty="0"/>
              <a:t>Chapitre 3. Les structures de contrôle</a:t>
            </a:r>
            <a:br>
              <a:rPr lang="fr-BE" sz="3600" dirty="0"/>
            </a:br>
            <a:r>
              <a:rPr lang="fr-BE" sz="2900" dirty="0"/>
              <a:t>2. Les structures conditionnelles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613622" cy="4289424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fr-BE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3.    IF THEN ELSIF</a:t>
            </a:r>
          </a:p>
          <a:p>
            <a:pPr marL="0" indent="0">
              <a:buNone/>
            </a:pPr>
            <a:endParaRPr lang="fr-BE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lnSpc>
                <a:spcPct val="90000"/>
              </a:lnSpc>
              <a:buNone/>
            </a:pP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	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BOOLEAN;      --</a:t>
            </a:r>
            <a:r>
              <a:rPr lang="en-GB" alt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NULL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fr-FR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fr-FR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DBMS_OUTPUT.PUT_LINE('</a:t>
            </a:r>
            <a:r>
              <a:rPr lang="en-GB" alt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TRUE');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fr-FR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ELSIF </a:t>
            </a:r>
            <a:r>
              <a:rPr lang="en-GB" altLang="fr-FR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THEN </a:t>
            </a:r>
            <a:r>
              <a:rPr lang="en-GB" altLang="fr-F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DBMS_OUTPUT.PUT_LINE ('</a:t>
            </a:r>
            <a:r>
              <a:rPr lang="en-GB" altLang="fr-FR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FALSE'); 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GB" altLang="fr-F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DBMS_OUTPUT.PUT_LINE ('</a:t>
            </a:r>
            <a:r>
              <a:rPr lang="en-GB" altLang="fr-FR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UNKNOWN'); </a:t>
            </a:r>
            <a:r>
              <a:rPr lang="en-GB" altLang="fr-FR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buNone/>
            </a:pPr>
            <a:r>
              <a:rPr lang="en-GB" altLang="fr-FR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IF;</a:t>
            </a:r>
            <a:endParaRPr lang="fr-BE" altLang="fr-FR" sz="20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BE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>
              <a:lnSpc>
                <a:spcPct val="90000"/>
              </a:lnSpc>
              <a:buNone/>
            </a:pPr>
            <a:endParaRPr lang="fr-FR" alt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BE" altLang="fr-FR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UNKNOWN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3 : Les structures de contrôle / 2. Les structures conditionnelles</a:t>
            </a:r>
          </a:p>
        </p:txBody>
      </p:sp>
    </p:spTree>
    <p:extLst>
      <p:ext uri="{BB962C8B-B14F-4D97-AF65-F5344CB8AC3E}">
        <p14:creationId xmlns:p14="http://schemas.microsoft.com/office/powerpoint/2010/main" val="424682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766" y="720000"/>
            <a:ext cx="8063346" cy="1143000"/>
          </a:xfrm>
        </p:spPr>
        <p:txBody>
          <a:bodyPr>
            <a:noAutofit/>
          </a:bodyPr>
          <a:lstStyle/>
          <a:p>
            <a:pPr algn="r"/>
            <a:r>
              <a:rPr lang="fr-BE" sz="3600" dirty="0"/>
              <a:t>Chapitre 3. Les structures de contrôle</a:t>
            </a:r>
            <a:br>
              <a:rPr lang="fr-BE" sz="3600" dirty="0"/>
            </a:br>
            <a:r>
              <a:rPr lang="fr-BE" sz="2900" dirty="0"/>
              <a:t>2. Les structures conditionnelles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613622" cy="428942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4.    CASE (format 1)</a:t>
            </a:r>
          </a:p>
          <a:p>
            <a:pPr marL="0" indent="0">
              <a:buNone/>
            </a:pPr>
            <a:endParaRPr lang="fr-BE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lnSpc>
                <a:spcPct val="90000"/>
              </a:lnSpc>
              <a:buNone/>
            </a:pPr>
            <a:r>
              <a:rPr lang="fr-BE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&lt;&lt;label&gt;&gt; ]</a:t>
            </a:r>
          </a:p>
          <a:p>
            <a:pPr>
              <a:lnSpc>
                <a:spcPct val="90000"/>
              </a:lnSpc>
              <a:buNone/>
            </a:pP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fr-BE" altLang="fr-F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</a:p>
          <a:p>
            <a:pPr>
              <a:lnSpc>
                <a:spcPct val="90000"/>
              </a:lnSpc>
              <a:buNone/>
            </a:pP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WHEN </a:t>
            </a:r>
            <a:r>
              <a:rPr lang="fr-BE" altLang="fr-F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valeur</a:t>
            </a: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  <a:r>
              <a:rPr lang="fr-BE" altLang="fr-F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[,…]</a:t>
            </a:r>
          </a:p>
          <a:p>
            <a:pPr>
              <a:lnSpc>
                <a:spcPct val="90000"/>
              </a:lnSpc>
              <a:buNone/>
            </a:pP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[ELSE …]</a:t>
            </a:r>
          </a:p>
          <a:p>
            <a:pPr>
              <a:lnSpc>
                <a:spcPct val="90000"/>
              </a:lnSpc>
              <a:buNone/>
            </a:pP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CASE </a:t>
            </a:r>
            <a:r>
              <a:rPr lang="fr-BE" altLang="fr-F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[label];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3 : Les structures de contrôle / 2. Les structures conditionnelles</a:t>
            </a:r>
          </a:p>
        </p:txBody>
      </p:sp>
    </p:spTree>
    <p:extLst>
      <p:ext uri="{BB962C8B-B14F-4D97-AF65-F5344CB8AC3E}">
        <p14:creationId xmlns:p14="http://schemas.microsoft.com/office/powerpoint/2010/main" val="1863307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766" y="720000"/>
            <a:ext cx="8063346" cy="1143000"/>
          </a:xfrm>
        </p:spPr>
        <p:txBody>
          <a:bodyPr>
            <a:noAutofit/>
          </a:bodyPr>
          <a:lstStyle/>
          <a:p>
            <a:pPr algn="r"/>
            <a:r>
              <a:rPr lang="fr-BE" sz="3600" dirty="0"/>
              <a:t>Chapitre 3. Les structures de contrôle</a:t>
            </a:r>
            <a:br>
              <a:rPr lang="fr-BE" sz="3600" dirty="0"/>
            </a:br>
            <a:r>
              <a:rPr lang="fr-BE" sz="2900" dirty="0"/>
              <a:t>2. Les structures conditionnelles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613622" cy="4289424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fr-BE" sz="31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4.    CASE</a:t>
            </a:r>
          </a:p>
          <a:p>
            <a:pPr marL="0" indent="0">
              <a:buNone/>
            </a:pPr>
            <a:endParaRPr lang="fr-BE" sz="9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fr-F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BOOLEAN;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fr-FR" sz="2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GB" altLang="fr-F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en-GB" altLang="fr-FR" sz="2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en-GB" alt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GB" altLang="fr-FR" sz="2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DBMS_OUTPUT.PUT_LINE ('</a:t>
            </a:r>
            <a:r>
              <a:rPr lang="en-GB" altLang="fr-F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TRUE');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GB" altLang="fr-FR" sz="2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en-GB" alt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lang="en-GB" altLang="fr-FR" sz="2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DBMS_OUTPUT.PUT_LINE ('</a:t>
            </a:r>
            <a:r>
              <a:rPr lang="en-GB" altLang="fr-F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FALSE');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GB" altLang="fr-FR" sz="2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GB" alt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 ('</a:t>
            </a:r>
            <a:r>
              <a:rPr lang="en-GB" altLang="fr-F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UNKNOWN');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fr-FR" sz="2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CASE;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GB" alt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22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en-GB" altLang="fr-FR" sz="22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UNKNOWN</a:t>
            </a:r>
            <a:r>
              <a:rPr lang="fr-BE" altLang="fr-FR" sz="22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3 : Les structures de contrôle / 2. Les structures conditionnelles</a:t>
            </a:r>
          </a:p>
        </p:txBody>
      </p:sp>
    </p:spTree>
    <p:extLst>
      <p:ext uri="{BB962C8B-B14F-4D97-AF65-F5344CB8AC3E}">
        <p14:creationId xmlns:p14="http://schemas.microsoft.com/office/powerpoint/2010/main" val="3705802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766" y="720000"/>
            <a:ext cx="8063346" cy="1143000"/>
          </a:xfrm>
        </p:spPr>
        <p:txBody>
          <a:bodyPr>
            <a:noAutofit/>
          </a:bodyPr>
          <a:lstStyle/>
          <a:p>
            <a:pPr algn="r"/>
            <a:r>
              <a:rPr lang="fr-BE" sz="3600" dirty="0"/>
              <a:t>Chapitre 3. Les structures de contrôle</a:t>
            </a:r>
            <a:br>
              <a:rPr lang="fr-BE" sz="3600" dirty="0"/>
            </a:br>
            <a:r>
              <a:rPr lang="fr-BE" sz="2900" dirty="0"/>
              <a:t>2. Les structures conditionnelles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613622" cy="4336926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buNone/>
            </a:pPr>
            <a:r>
              <a:rPr lang="fr-BE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4.    CASE</a:t>
            </a:r>
          </a:p>
          <a:p>
            <a:pPr marL="0" indent="0">
              <a:buNone/>
            </a:pPr>
            <a:endParaRPr lang="fr-BE" sz="9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VGrade</a:t>
            </a: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CHAR(3);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19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GB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VGrade</a:t>
            </a: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GB" altLang="fr-FR" sz="19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'PGD' </a:t>
            </a:r>
            <a:r>
              <a:rPr lang="en-GB" altLang="fr-FR" sz="19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DBMS_OUTPUT.PUT_LINE ('Plus </a:t>
            </a:r>
            <a:r>
              <a:rPr lang="en-GB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gde</a:t>
            </a: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dis'</a:t>
            </a: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GB" altLang="fr-FR" sz="19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'GRD' </a:t>
            </a:r>
            <a:r>
              <a:rPr lang="en-GB" altLang="fr-FR" sz="19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DBMS_OUTPUT.PUT_LINE ('Grande </a:t>
            </a:r>
            <a:r>
              <a:rPr lang="en-GB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dis'</a:t>
            </a: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fr-FR" sz="19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GB" altLang="fr-FR" sz="19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19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'DIS' </a:t>
            </a:r>
            <a:r>
              <a:rPr lang="en-GB" altLang="fr-FR" sz="19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DBMS_OUTPUT.PUT_LINE ('Dis');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fr-FR" sz="19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'SAT' </a:t>
            </a:r>
            <a:r>
              <a:rPr lang="en-GB" altLang="fr-FR" sz="19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DBMS_OUTPUT.PUT_LINE ('</a:t>
            </a:r>
            <a:r>
              <a:rPr lang="en-GB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Satis</a:t>
            </a: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fr-FR" sz="19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altLang="fr-FR" sz="19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 ('</a:t>
            </a:r>
            <a:r>
              <a:rPr lang="en-GB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Echec</a:t>
            </a: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19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CASE</a:t>
            </a:r>
            <a:r>
              <a:rPr lang="fr-BE" altLang="fr-FR" sz="19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fr-BE" altLang="fr-F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3 : Les structures de contrôle / 2. Les structures conditionnelles</a:t>
            </a:r>
          </a:p>
        </p:txBody>
      </p:sp>
    </p:spTree>
    <p:extLst>
      <p:ext uri="{BB962C8B-B14F-4D97-AF65-F5344CB8AC3E}">
        <p14:creationId xmlns:p14="http://schemas.microsoft.com/office/powerpoint/2010/main" val="3104388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766" y="720000"/>
            <a:ext cx="8063346" cy="1143000"/>
          </a:xfrm>
        </p:spPr>
        <p:txBody>
          <a:bodyPr>
            <a:noAutofit/>
          </a:bodyPr>
          <a:lstStyle/>
          <a:p>
            <a:pPr algn="r"/>
            <a:r>
              <a:rPr lang="fr-BE" sz="3600" dirty="0"/>
              <a:t>Chapitre 3. Les structures de contrôle</a:t>
            </a:r>
            <a:br>
              <a:rPr lang="fr-BE" sz="3600" dirty="0"/>
            </a:br>
            <a:r>
              <a:rPr lang="fr-BE" sz="2900" dirty="0"/>
              <a:t>2. Les structures conditionnelles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613622" cy="43369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4.    CASE (format 2)</a:t>
            </a:r>
          </a:p>
          <a:p>
            <a:pPr marL="0" indent="0">
              <a:buNone/>
            </a:pPr>
            <a:endParaRPr lang="fr-BE" sz="9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lnSpc>
                <a:spcPct val="90000"/>
              </a:lnSpc>
              <a:buNone/>
            </a:pPr>
            <a:endParaRPr lang="fr-BE" altLang="fr-F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&lt;&lt;label&gt;&gt; ]</a:t>
            </a:r>
          </a:p>
          <a:p>
            <a:pPr>
              <a:lnSpc>
                <a:spcPct val="90000"/>
              </a:lnSpc>
              <a:buNone/>
            </a:pPr>
            <a:r>
              <a:rPr lang="fr-BE" altLang="fr-FR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endParaRPr lang="fr-BE" altLang="fr-FR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BE" altLang="fr-FR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WHEN </a:t>
            </a:r>
            <a:r>
              <a:rPr lang="fr-BE" altLang="fr-FR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</a:t>
            </a:r>
            <a:r>
              <a:rPr lang="fr-BE" altLang="fr-FR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fr-BE" altLang="fr-FR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[,…]</a:t>
            </a:r>
          </a:p>
          <a:p>
            <a:pPr>
              <a:lnSpc>
                <a:spcPct val="90000"/>
              </a:lnSpc>
              <a:buNone/>
            </a:pPr>
            <a:r>
              <a:rPr lang="fr-BE" altLang="fr-FR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[ELSE …]</a:t>
            </a:r>
          </a:p>
          <a:p>
            <a:pPr>
              <a:lnSpc>
                <a:spcPct val="90000"/>
              </a:lnSpc>
              <a:buNone/>
            </a:pPr>
            <a:r>
              <a:rPr lang="fr-BE" altLang="fr-FR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CASE </a:t>
            </a:r>
            <a:r>
              <a:rPr lang="fr-BE" altLang="fr-FR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[label];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3 : Les structures de contrôle / 2. Les structures conditionnelles</a:t>
            </a:r>
          </a:p>
        </p:txBody>
      </p:sp>
    </p:spTree>
    <p:extLst>
      <p:ext uri="{BB962C8B-B14F-4D97-AF65-F5344CB8AC3E}">
        <p14:creationId xmlns:p14="http://schemas.microsoft.com/office/powerpoint/2010/main" val="1246831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766" y="720000"/>
            <a:ext cx="8063346" cy="1143000"/>
          </a:xfrm>
        </p:spPr>
        <p:txBody>
          <a:bodyPr>
            <a:noAutofit/>
          </a:bodyPr>
          <a:lstStyle/>
          <a:p>
            <a:pPr algn="r"/>
            <a:r>
              <a:rPr lang="fr-BE" sz="3600" dirty="0"/>
              <a:t>Chapitre 3. Les structures de contrôle</a:t>
            </a:r>
            <a:br>
              <a:rPr lang="fr-BE" sz="3600" dirty="0"/>
            </a:br>
            <a:r>
              <a:rPr lang="fr-BE" sz="2900" dirty="0"/>
              <a:t>2. Les structures conditionnelles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8"/>
            <a:ext cx="7613622" cy="4420053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fr-BE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4.    CASE</a:t>
            </a:r>
          </a:p>
          <a:p>
            <a:pPr>
              <a:lnSpc>
                <a:spcPct val="90000"/>
              </a:lnSpc>
              <a:buNone/>
            </a:pPr>
            <a:endParaRPr lang="fr-BE" altLang="fr-FR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VGrade</a:t>
            </a: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CHAR(3);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GB" alt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fr-FR" sz="19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en-GB" altLang="fr-FR" sz="19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VGrade</a:t>
            </a: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'PGD'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fr-FR" sz="19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DBMS_OUTPUT.PUT_LINE ('Plus </a:t>
            </a:r>
            <a:r>
              <a:rPr lang="en-GB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</a:t>
            </a: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dis'</a:t>
            </a: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en-GB" altLang="fr-FR" sz="19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en-GB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VGrade</a:t>
            </a: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'GRD'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fr-FR" sz="19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DBMS_OUTPUT.PUT_LINE ('</a:t>
            </a:r>
            <a:r>
              <a:rPr lang="en-GB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</a:t>
            </a: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dis'</a:t>
            </a: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GB" altLang="fr-FR" sz="19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en-GB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VGrade</a:t>
            </a: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'DIS'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fr-FR" sz="19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DBMS_OUTPUT.PUT_LINE ('Dis');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GB" altLang="fr-FR" sz="19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en-GB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VGrade</a:t>
            </a: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'SAT'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fr-FR" sz="19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DBMS_OUTPUT.PUT_LINE ('</a:t>
            </a:r>
            <a:r>
              <a:rPr lang="en-GB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Satis</a:t>
            </a: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GB" altLang="fr-FR" sz="19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 ('</a:t>
            </a:r>
            <a:r>
              <a:rPr lang="en-GB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Echec</a:t>
            </a: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GB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fr-FR" sz="19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CASE</a:t>
            </a:r>
            <a:r>
              <a:rPr lang="fr-BE" altLang="fr-FR" sz="19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fr-BE" altLang="fr-FR" sz="19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3 : Les structures de contrôle / 2. Les structures conditionnelles</a:t>
            </a:r>
          </a:p>
        </p:txBody>
      </p:sp>
    </p:spTree>
    <p:extLst>
      <p:ext uri="{BB962C8B-B14F-4D97-AF65-F5344CB8AC3E}">
        <p14:creationId xmlns:p14="http://schemas.microsoft.com/office/powerpoint/2010/main" val="1750344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766" y="720000"/>
            <a:ext cx="8063346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/>
              <a:t>Chapitre 3. Les structures de contrôle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structures conditionnelles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structures itératives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3 : Les structures de contrôle</a:t>
            </a:r>
          </a:p>
        </p:txBody>
      </p:sp>
    </p:spTree>
    <p:extLst>
      <p:ext uri="{BB962C8B-B14F-4D97-AF65-F5344CB8AC3E}">
        <p14:creationId xmlns:p14="http://schemas.microsoft.com/office/powerpoint/2010/main" val="255374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Aperçu du contenu du cours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Concepts de base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Modèle relationnel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Langage de définition des données - LDD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Langage de manipulation des données - LMD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Transactions et accès concurrents – LCD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Confidentialité des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Vues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Contraintes d'intégrité et déclencheurs</a:t>
            </a:r>
          </a:p>
          <a:p>
            <a:pPr marL="514350" indent="-514350">
              <a:buFont typeface="+mj-lt"/>
              <a:buAutoNum type="arabicPeriod"/>
            </a:pPr>
            <a:r>
              <a:rPr lang="fr-BE"/>
              <a:t>PL-SQL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746285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766" y="720000"/>
            <a:ext cx="8063346" cy="1143000"/>
          </a:xfrm>
        </p:spPr>
        <p:txBody>
          <a:bodyPr>
            <a:noAutofit/>
          </a:bodyPr>
          <a:lstStyle/>
          <a:p>
            <a:pPr algn="r"/>
            <a:r>
              <a:rPr lang="fr-BE" sz="3600" dirty="0"/>
              <a:t>Chapitre 3. Les structures de contrôle</a:t>
            </a:r>
            <a:br>
              <a:rPr lang="fr-BE" sz="3600" dirty="0"/>
            </a:br>
            <a:r>
              <a:rPr lang="fr-BE" sz="2900" dirty="0"/>
              <a:t>3. Les structures itératives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BE" dirty="0"/>
              <a:t>LOOP</a:t>
            </a:r>
          </a:p>
          <a:p>
            <a:pPr marL="457200" indent="-457200">
              <a:buFont typeface="+mj-lt"/>
              <a:buAutoNum type="arabicPeriod"/>
            </a:pPr>
            <a:r>
              <a:rPr lang="fr-BE" dirty="0"/>
              <a:t>WHILE</a:t>
            </a:r>
          </a:p>
          <a:p>
            <a:pPr marL="457200" indent="-457200">
              <a:buFont typeface="+mj-lt"/>
              <a:buAutoNum type="arabicPeriod"/>
            </a:pPr>
            <a:r>
              <a:rPr lang="fr-BE" dirty="0"/>
              <a:t>FOR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3 : Les structures de contrôle / 3. Les structures itératives</a:t>
            </a:r>
          </a:p>
        </p:txBody>
      </p:sp>
    </p:spTree>
    <p:extLst>
      <p:ext uri="{BB962C8B-B14F-4D97-AF65-F5344CB8AC3E}">
        <p14:creationId xmlns:p14="http://schemas.microsoft.com/office/powerpoint/2010/main" val="220526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766" y="720000"/>
            <a:ext cx="8063346" cy="1143000"/>
          </a:xfrm>
        </p:spPr>
        <p:txBody>
          <a:bodyPr>
            <a:noAutofit/>
          </a:bodyPr>
          <a:lstStyle/>
          <a:p>
            <a:pPr algn="r"/>
            <a:r>
              <a:rPr lang="fr-BE" sz="3600" dirty="0"/>
              <a:t>Chapitre 3. Les structures de contrôle</a:t>
            </a:r>
            <a:br>
              <a:rPr lang="fr-BE" sz="3600" dirty="0"/>
            </a:br>
            <a:r>
              <a:rPr lang="fr-BE" sz="2900" dirty="0"/>
              <a:t>3. Les structures itératives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020000" cy="43013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1.    LOOP</a:t>
            </a:r>
          </a:p>
          <a:p>
            <a:pPr marL="0" indent="0">
              <a:buNone/>
            </a:pPr>
            <a:endParaRPr lang="fr-BE" sz="1400" dirty="0"/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[ &lt;&lt;label&gt;&gt; ]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endParaRPr lang="fr-BE" altLang="fr-F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fr-BE" altLang="fr-FR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[label];</a:t>
            </a:r>
          </a:p>
          <a:p>
            <a:pPr marL="0" indent="0">
              <a:buNone/>
            </a:pPr>
            <a:endParaRPr lang="fr-BE" sz="800" dirty="0"/>
          </a:p>
          <a:p>
            <a:pPr marL="0" indent="0">
              <a:buNone/>
            </a:pPr>
            <a:r>
              <a:rPr lang="fr-BE" dirty="0"/>
              <a:t>L'instruction LOOP est une boucle infinie.  Il faut veiller à définir une condition de sortie à l'aide de l'instruction EXIT : </a:t>
            </a:r>
          </a:p>
          <a:p>
            <a:pPr marL="709613" lvl="3" indent="0">
              <a:buNone/>
            </a:pP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 </a:t>
            </a:r>
            <a:r>
              <a:rPr lang="fr-BE" altLang="fr-F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[label]</a:t>
            </a: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[WHEN CONDITION];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3 : Les structures de contrôle / 3. Les structures itératives</a:t>
            </a:r>
          </a:p>
        </p:txBody>
      </p:sp>
      <p:sp>
        <p:nvSpPr>
          <p:cNvPr id="4" name="ZoneTexte 3"/>
          <p:cNvSpPr txBox="1"/>
          <p:nvPr/>
        </p:nvSpPr>
        <p:spPr>
          <a:xfrm rot="19518517">
            <a:off x="1603169" y="3598224"/>
            <a:ext cx="55932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6000" b="1" dirty="0">
                <a:ln w="10541" cmpd="sng">
                  <a:solidFill>
                    <a:srgbClr val="FF0000"/>
                  </a:solidFill>
                  <a:prstDash val="solid"/>
                </a:ln>
                <a:gradFill>
                  <a:gsLst>
                    <a:gs pos="0">
                      <a:srgbClr val="FBB9DC"/>
                    </a:gs>
                    <a:gs pos="9000">
                      <a:srgbClr val="FB537B"/>
                    </a:gs>
                    <a:gs pos="50000">
                      <a:srgbClr val="FF0000"/>
                    </a:gs>
                    <a:gs pos="79000">
                      <a:srgbClr val="F0306B"/>
                    </a:gs>
                    <a:gs pos="100000">
                      <a:srgbClr val="FCB8DA"/>
                    </a:gs>
                  </a:gsLst>
                  <a:lin ang="5400000"/>
                </a:gradFill>
              </a:rPr>
              <a:t>A EVITER !!!!</a:t>
            </a:r>
          </a:p>
        </p:txBody>
      </p:sp>
    </p:spTree>
    <p:extLst>
      <p:ext uri="{BB962C8B-B14F-4D97-AF65-F5344CB8AC3E}">
        <p14:creationId xmlns:p14="http://schemas.microsoft.com/office/powerpoint/2010/main" val="196436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766" y="720000"/>
            <a:ext cx="8063346" cy="1143000"/>
          </a:xfrm>
        </p:spPr>
        <p:txBody>
          <a:bodyPr>
            <a:noAutofit/>
          </a:bodyPr>
          <a:lstStyle/>
          <a:p>
            <a:pPr algn="r"/>
            <a:r>
              <a:rPr lang="fr-BE" sz="3600" dirty="0"/>
              <a:t>Chapitre 3. Les structures de contrôle</a:t>
            </a:r>
            <a:br>
              <a:rPr lang="fr-BE" sz="3600" dirty="0"/>
            </a:br>
            <a:r>
              <a:rPr lang="fr-BE" sz="2900" dirty="0"/>
              <a:t>3. Les structures itératives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020000" cy="43013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1.    LOOP</a:t>
            </a:r>
          </a:p>
          <a:p>
            <a:pPr marL="0" indent="0">
              <a:buNone/>
            </a:pPr>
            <a:endParaRPr lang="fr-BE" sz="1400" dirty="0"/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fr-BE" alt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BOOLEAN;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LOOP</a:t>
            </a:r>
            <a:endParaRPr lang="fr-BE" altLang="fr-F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fr-BE" altLang="fr-FR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EXIT WHEN </a:t>
            </a:r>
            <a:r>
              <a:rPr lang="fr-BE" alt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fr-BE" alt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  <a:endParaRPr lang="fr-BE" altLang="fr-FR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LOOP</a:t>
            </a: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indent="0">
              <a:buNone/>
            </a:pPr>
            <a:endParaRPr lang="fr-BE" sz="8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3 : Les structures de contrôle / 3. Les structures itératives</a:t>
            </a:r>
          </a:p>
        </p:txBody>
      </p:sp>
      <p:sp>
        <p:nvSpPr>
          <p:cNvPr id="6" name="ZoneTexte 5"/>
          <p:cNvSpPr txBox="1"/>
          <p:nvPr/>
        </p:nvSpPr>
        <p:spPr>
          <a:xfrm rot="19518517">
            <a:off x="1603169" y="3598224"/>
            <a:ext cx="55932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6000" b="1" dirty="0">
                <a:ln w="10541" cmpd="sng">
                  <a:solidFill>
                    <a:srgbClr val="FF0000"/>
                  </a:solidFill>
                  <a:prstDash val="solid"/>
                </a:ln>
                <a:gradFill>
                  <a:gsLst>
                    <a:gs pos="0">
                      <a:srgbClr val="FBB9DC"/>
                    </a:gs>
                    <a:gs pos="9000">
                      <a:srgbClr val="FB537B"/>
                    </a:gs>
                    <a:gs pos="50000">
                      <a:srgbClr val="FF0000"/>
                    </a:gs>
                    <a:gs pos="79000">
                      <a:srgbClr val="F0306B"/>
                    </a:gs>
                    <a:gs pos="100000">
                      <a:srgbClr val="FCB8DA"/>
                    </a:gs>
                  </a:gsLst>
                  <a:lin ang="5400000"/>
                </a:gradFill>
              </a:rPr>
              <a:t>A EVITER !!!!</a:t>
            </a:r>
          </a:p>
        </p:txBody>
      </p:sp>
    </p:spTree>
    <p:extLst>
      <p:ext uri="{BB962C8B-B14F-4D97-AF65-F5344CB8AC3E}">
        <p14:creationId xmlns:p14="http://schemas.microsoft.com/office/powerpoint/2010/main" val="173143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766" y="720000"/>
            <a:ext cx="8063346" cy="1143000"/>
          </a:xfrm>
        </p:spPr>
        <p:txBody>
          <a:bodyPr>
            <a:noAutofit/>
          </a:bodyPr>
          <a:lstStyle/>
          <a:p>
            <a:pPr algn="r"/>
            <a:r>
              <a:rPr lang="fr-BE" sz="3600" dirty="0"/>
              <a:t>Chapitre 3. Les structures de contrôle</a:t>
            </a:r>
            <a:br>
              <a:rPr lang="fr-BE" sz="3600" dirty="0"/>
            </a:br>
            <a:r>
              <a:rPr lang="fr-BE" sz="2900" dirty="0"/>
              <a:t>3. Les structures itératives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447367" cy="43013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2.    WHILE</a:t>
            </a:r>
          </a:p>
          <a:p>
            <a:pPr marL="0" indent="0">
              <a:buNone/>
            </a:pPr>
            <a:endParaRPr lang="fr-BE" sz="1400" dirty="0"/>
          </a:p>
          <a:p>
            <a:pPr marL="0" indent="0">
              <a:buNone/>
            </a:pPr>
            <a:endParaRPr lang="fr-BE" sz="1400" dirty="0"/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[ &lt;&lt;label&gt;&gt; ]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fr-BE" alt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</a:t>
            </a: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endParaRPr lang="fr-BE" altLang="fr-F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fr-BE" altLang="fr-FR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[label];</a:t>
            </a:r>
          </a:p>
          <a:p>
            <a:pPr marL="0" indent="0">
              <a:buNone/>
            </a:pPr>
            <a:endParaRPr lang="fr-BE" sz="800" dirty="0"/>
          </a:p>
          <a:p>
            <a:pPr marL="0" indent="0">
              <a:buNone/>
            </a:pPr>
            <a:r>
              <a:rPr lang="fr-BE" dirty="0"/>
              <a:t>L'instruction WHILE reproduit une séquence d'instructions tant que la condition reste vraie. 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3 : Les structures de contrôle / 3. Les structures itératives</a:t>
            </a:r>
          </a:p>
        </p:txBody>
      </p:sp>
    </p:spTree>
    <p:extLst>
      <p:ext uri="{BB962C8B-B14F-4D97-AF65-F5344CB8AC3E}">
        <p14:creationId xmlns:p14="http://schemas.microsoft.com/office/powerpoint/2010/main" val="2590257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766" y="720000"/>
            <a:ext cx="8063346" cy="1143000"/>
          </a:xfrm>
        </p:spPr>
        <p:txBody>
          <a:bodyPr>
            <a:noAutofit/>
          </a:bodyPr>
          <a:lstStyle/>
          <a:p>
            <a:pPr algn="r"/>
            <a:r>
              <a:rPr lang="fr-BE" sz="3600" dirty="0"/>
              <a:t>Chapitre 3. Les structures de contrôle</a:t>
            </a:r>
            <a:br>
              <a:rPr lang="fr-BE" sz="3600" dirty="0"/>
            </a:br>
            <a:r>
              <a:rPr lang="fr-BE" sz="2900" dirty="0"/>
              <a:t>3. Les structures itératives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020000" cy="43013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2.    WHILE</a:t>
            </a:r>
          </a:p>
          <a:p>
            <a:pPr marL="0" indent="0">
              <a:buNone/>
            </a:pPr>
            <a:endParaRPr lang="fr-BE" sz="1400" dirty="0"/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fr-BE" alt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BOOLEAN:=TRUE;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</a:t>
            </a:r>
            <a:r>
              <a:rPr lang="fr-BE" alt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fr-BE" alt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 </a:t>
            </a: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endParaRPr lang="fr-BE" altLang="fr-F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fr-BE" altLang="fr-FR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alt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Vtest</a:t>
            </a:r>
            <a:r>
              <a:rPr lang="fr-BE" alt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FALSE;</a:t>
            </a:r>
            <a:endParaRPr lang="fr-BE" altLang="fr-FR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LOOP</a:t>
            </a: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indent="0">
              <a:buNone/>
            </a:pPr>
            <a:endParaRPr lang="fr-BE" sz="8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3 : Les structures de contrôle / 3. Les structures itératives</a:t>
            </a:r>
          </a:p>
        </p:txBody>
      </p:sp>
    </p:spTree>
    <p:extLst>
      <p:ext uri="{BB962C8B-B14F-4D97-AF65-F5344CB8AC3E}">
        <p14:creationId xmlns:p14="http://schemas.microsoft.com/office/powerpoint/2010/main" val="4164866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766" y="720000"/>
            <a:ext cx="8063346" cy="1143000"/>
          </a:xfrm>
        </p:spPr>
        <p:txBody>
          <a:bodyPr>
            <a:noAutofit/>
          </a:bodyPr>
          <a:lstStyle/>
          <a:p>
            <a:pPr algn="r"/>
            <a:r>
              <a:rPr lang="fr-BE" sz="3600" dirty="0"/>
              <a:t>Chapitre 3. Les structures de contrôle</a:t>
            </a:r>
            <a:br>
              <a:rPr lang="fr-BE" sz="3600" dirty="0"/>
            </a:br>
            <a:r>
              <a:rPr lang="fr-BE" sz="2900" dirty="0"/>
              <a:t>3. Les structures itératives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542369" cy="43013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3.    FOR</a:t>
            </a:r>
          </a:p>
          <a:p>
            <a:pPr marL="0" indent="0">
              <a:buNone/>
            </a:pPr>
            <a:endParaRPr lang="fr-BE" sz="1400" dirty="0"/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fr-BE" alt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compteur </a:t>
            </a: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fr-BE" alt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fr-BE" alt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borne_inférieure..</a:t>
            </a:r>
            <a:r>
              <a:rPr lang="fr-BE" alt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borne_supérieure</a:t>
            </a:r>
            <a:r>
              <a:rPr lang="fr-BE" alt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endParaRPr lang="fr-BE" altLang="fr-F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…]]   </a:t>
            </a:r>
            <a:endParaRPr lang="fr-BE" altLang="fr-FR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[label];</a:t>
            </a:r>
          </a:p>
          <a:p>
            <a:pPr marL="0" indent="0">
              <a:buNone/>
            </a:pPr>
            <a:endParaRPr lang="fr-BE" sz="800" dirty="0"/>
          </a:p>
          <a:p>
            <a:pPr marL="0" indent="0">
              <a:buNone/>
            </a:pPr>
            <a:r>
              <a:rPr lang="fr-BE" sz="2000" dirty="0"/>
              <a:t>L'instruction FOR permet de définir une boucle dont le nombre d'itérations est défini entre 2 entiers.  La séquence d'instructions est exécutée pour chaque entier compris dans l'intervalle défini.</a:t>
            </a:r>
          </a:p>
          <a:p>
            <a:pPr marL="0" indent="0">
              <a:buNone/>
            </a:pPr>
            <a:r>
              <a:rPr lang="fr-BE" sz="2000" dirty="0"/>
              <a:t>Cet </a:t>
            </a:r>
            <a:r>
              <a:rPr lang="fr-BE" b="1" cap="small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indice</a:t>
            </a:r>
            <a:r>
              <a:rPr lang="fr-BE" sz="2000" dirty="0"/>
              <a:t> est </a:t>
            </a:r>
            <a:r>
              <a:rPr lang="fr-BE" b="1" cap="small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défini implicitement </a:t>
            </a:r>
            <a:r>
              <a:rPr lang="fr-BE" sz="2000" dirty="0"/>
              <a:t>dans la boucle !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3 : Les structures de contrôle / 3. Les structures itératives</a:t>
            </a:r>
          </a:p>
        </p:txBody>
      </p:sp>
    </p:spTree>
    <p:extLst>
      <p:ext uri="{BB962C8B-B14F-4D97-AF65-F5344CB8AC3E}">
        <p14:creationId xmlns:p14="http://schemas.microsoft.com/office/powerpoint/2010/main" val="3606268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766" y="720000"/>
            <a:ext cx="8063346" cy="1143000"/>
          </a:xfrm>
        </p:spPr>
        <p:txBody>
          <a:bodyPr>
            <a:noAutofit/>
          </a:bodyPr>
          <a:lstStyle/>
          <a:p>
            <a:pPr algn="r"/>
            <a:r>
              <a:rPr lang="fr-BE" sz="3600" dirty="0"/>
              <a:t>Chapitre 3. Les structures de contrôle</a:t>
            </a:r>
            <a:br>
              <a:rPr lang="fr-BE" sz="3600" dirty="0"/>
            </a:br>
            <a:r>
              <a:rPr lang="fr-BE" sz="2900" dirty="0"/>
              <a:t>3. Les structures itératives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542369" cy="43013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3.    FOR</a:t>
            </a:r>
          </a:p>
          <a:p>
            <a:pPr marL="0" indent="0">
              <a:buNone/>
            </a:pPr>
            <a:endParaRPr lang="fr-BE" sz="1400" dirty="0"/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fr-BE" alt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Viteration</a:t>
            </a:r>
            <a:r>
              <a:rPr lang="fr-BE" alt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fr-BE" alt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1..3 </a:t>
            </a: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endParaRPr lang="fr-BE" altLang="fr-F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 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('</a:t>
            </a:r>
            <a:r>
              <a:rPr lang="fr-BE" altLang="fr-F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Viteration</a:t>
            </a: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 || </a:t>
            </a:r>
            <a:r>
              <a:rPr lang="fr-BE" altLang="fr-F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Viteration</a:t>
            </a: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altLang="fr-FR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LOOP</a:t>
            </a: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712788" lvl="2" indent="0">
              <a:lnSpc>
                <a:spcPct val="90000"/>
              </a:lnSpc>
              <a:buNone/>
            </a:pPr>
            <a:endParaRPr lang="fr-BE" altLang="fr-F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Viteration</a:t>
            </a: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Viteration</a:t>
            </a: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Viteration</a:t>
            </a: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marL="0" indent="0">
              <a:buNone/>
            </a:pPr>
            <a:endParaRPr lang="fr-BE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3 : Les structures de contrôle / 3. Les structures itératives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130142" y="4904508"/>
            <a:ext cx="3075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La variable </a:t>
            </a:r>
            <a:r>
              <a:rPr lang="fr-BE" sz="2400" dirty="0" err="1"/>
              <a:t>Viteration</a:t>
            </a:r>
            <a:r>
              <a:rPr lang="fr-BE" sz="2400" dirty="0"/>
              <a:t> n'est pas déclarée !!</a:t>
            </a:r>
          </a:p>
        </p:txBody>
      </p:sp>
    </p:spTree>
    <p:extLst>
      <p:ext uri="{BB962C8B-B14F-4D97-AF65-F5344CB8AC3E}">
        <p14:creationId xmlns:p14="http://schemas.microsoft.com/office/powerpoint/2010/main" val="213326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766" y="720000"/>
            <a:ext cx="8063346" cy="1143000"/>
          </a:xfrm>
        </p:spPr>
        <p:txBody>
          <a:bodyPr>
            <a:noAutofit/>
          </a:bodyPr>
          <a:lstStyle/>
          <a:p>
            <a:pPr algn="r"/>
            <a:r>
              <a:rPr lang="fr-BE" sz="3600" dirty="0"/>
              <a:t>Chapitre 3. Les structures de contrôle</a:t>
            </a:r>
            <a:br>
              <a:rPr lang="fr-BE" sz="3600" dirty="0"/>
            </a:br>
            <a:r>
              <a:rPr lang="fr-BE" sz="2900" dirty="0"/>
              <a:t>3. Les structures itératives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542369" cy="430130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3.    FOR</a:t>
            </a:r>
          </a:p>
          <a:p>
            <a:pPr marL="0" indent="0">
              <a:buNone/>
            </a:pPr>
            <a:endParaRPr lang="fr-BE" sz="1400" dirty="0"/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fr-BE" alt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Viteration</a:t>
            </a:r>
            <a:r>
              <a:rPr lang="fr-BE" alt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fr-BE" alt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1..3 </a:t>
            </a: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endParaRPr lang="fr-BE" altLang="fr-F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 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('</a:t>
            </a:r>
            <a:r>
              <a:rPr lang="fr-BE" altLang="fr-F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Viteration</a:t>
            </a: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 || </a:t>
            </a:r>
            <a:r>
              <a:rPr lang="fr-BE" altLang="fr-F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Viteration</a:t>
            </a: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altLang="fr-F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Viteration</a:t>
            </a: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fr-BE" altLang="fr-F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Viteration</a:t>
            </a: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  <a:endParaRPr lang="fr-BE" altLang="fr-FR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LOOP</a:t>
            </a: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712788" lvl="2" indent="0">
              <a:lnSpc>
                <a:spcPct val="90000"/>
              </a:lnSpc>
              <a:buNone/>
            </a:pPr>
            <a:endParaRPr lang="fr-BE" altLang="fr-F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ERREUR à la ligne 4 :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ORA-06550: Ligne 4, colonne 1: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PLS-00363: expression 'VITERATION' ne peut être utilisée comme cible d'affectation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3 : Les structures de contrôle / 3. Les structures itératives</a:t>
            </a:r>
          </a:p>
        </p:txBody>
      </p:sp>
    </p:spTree>
    <p:extLst>
      <p:ext uri="{BB962C8B-B14F-4D97-AF65-F5344CB8AC3E}">
        <p14:creationId xmlns:p14="http://schemas.microsoft.com/office/powerpoint/2010/main" val="315481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766" y="720000"/>
            <a:ext cx="8063346" cy="1143000"/>
          </a:xfrm>
        </p:spPr>
        <p:txBody>
          <a:bodyPr>
            <a:noAutofit/>
          </a:bodyPr>
          <a:lstStyle/>
          <a:p>
            <a:pPr algn="r"/>
            <a:r>
              <a:rPr lang="fr-BE" sz="3600" dirty="0"/>
              <a:t>Chapitre 3. Les structures de contrôle</a:t>
            </a:r>
            <a:br>
              <a:rPr lang="fr-BE" sz="3600" dirty="0"/>
            </a:br>
            <a:r>
              <a:rPr lang="fr-BE" sz="2900" dirty="0"/>
              <a:t>3. Les structures itératives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542369" cy="4479430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fr-BE" sz="31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3.    FOR</a:t>
            </a:r>
          </a:p>
          <a:p>
            <a:pPr marL="0" indent="0">
              <a:buNone/>
            </a:pPr>
            <a:endParaRPr lang="fr-BE" sz="1400" dirty="0"/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Viteration</a:t>
            </a:r>
            <a:r>
              <a:rPr lang="fr-BE" alt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 ;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sz="2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fr-BE" altLang="fr-F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Viteration</a:t>
            </a:r>
            <a:r>
              <a:rPr lang="fr-BE" alt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2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fr-BE" alt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1..3 </a:t>
            </a:r>
            <a:r>
              <a:rPr lang="fr-BE" altLang="fr-FR" sz="2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endParaRPr lang="fr-BE" altLang="fr-FR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 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('</a:t>
            </a:r>
            <a:r>
              <a:rPr lang="fr-BE" altLang="fr-FR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Viteration</a:t>
            </a:r>
            <a:r>
              <a:rPr lang="fr-BE" altLang="fr-FR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 || </a:t>
            </a:r>
            <a:r>
              <a:rPr lang="fr-BE" altLang="fr-FR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Viteration</a:t>
            </a:r>
            <a:r>
              <a:rPr lang="fr-BE" altLang="fr-FR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sz="2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LOOP</a:t>
            </a:r>
            <a:r>
              <a:rPr lang="fr-BE" altLang="fr-FR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 (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'Valeur de </a:t>
            </a:r>
            <a:r>
              <a:rPr lang="fr-BE" altLang="fr-FR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Viteration</a:t>
            </a:r>
            <a:r>
              <a:rPr lang="fr-BE" altLang="fr-FR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après la boucle = ' 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|| '&lt;' || </a:t>
            </a:r>
            <a:r>
              <a:rPr lang="fr-BE" altLang="fr-FR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Viteration</a:t>
            </a:r>
            <a:r>
              <a:rPr lang="fr-BE" altLang="fr-FR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|| '&gt;');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712788" lvl="2" indent="0">
              <a:lnSpc>
                <a:spcPct val="90000"/>
              </a:lnSpc>
              <a:buNone/>
            </a:pPr>
            <a:endParaRPr lang="fr-BE" altLang="fr-FR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sz="22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Viteration</a:t>
            </a:r>
            <a:r>
              <a:rPr lang="fr-BE" altLang="fr-FR" sz="2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sz="22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Viteration</a:t>
            </a:r>
            <a:r>
              <a:rPr lang="fr-BE" altLang="fr-FR" sz="2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altLang="fr-FR" sz="22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Viteration</a:t>
            </a:r>
            <a:r>
              <a:rPr lang="fr-BE" altLang="fr-FR" sz="2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marL="712788" lvl="2" indent="0">
              <a:lnSpc>
                <a:spcPct val="90000"/>
              </a:lnSpc>
              <a:buNone/>
            </a:pPr>
            <a:r>
              <a:rPr lang="fr-BE" sz="2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Valeur de </a:t>
            </a:r>
            <a:r>
              <a:rPr lang="fr-BE" sz="22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Viteration</a:t>
            </a:r>
            <a:r>
              <a:rPr lang="fr-BE" sz="2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après la boucle = &lt;&gt;</a:t>
            </a:r>
            <a:endParaRPr lang="fr-BE" sz="2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3 : Les structures de contrôle / 3. Les structures itératives</a:t>
            </a:r>
          </a:p>
        </p:txBody>
      </p:sp>
    </p:spTree>
    <p:extLst>
      <p:ext uri="{BB962C8B-B14F-4D97-AF65-F5344CB8AC3E}">
        <p14:creationId xmlns:p14="http://schemas.microsoft.com/office/powerpoint/2010/main" val="81527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3800" dirty="0"/>
              <a:t>Aperçu du contenu du PL/SQL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8"/>
            <a:ext cx="7020000" cy="4242475"/>
          </a:xfrm>
        </p:spPr>
        <p:txBody>
          <a:bodyPr anchor="ctr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PL/SQL : Généralités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types de données et les variables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structures de contrôle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exceptions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collections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Des records aux collections </a:t>
            </a:r>
            <a:r>
              <a:rPr lang="fr-BE" dirty="0" err="1"/>
              <a:t>bulk</a:t>
            </a:r>
            <a:endParaRPr lang="fr-BE" dirty="0"/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procédures et les fonctions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packages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curseurs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déclencheurs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287337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3263" y="2854325"/>
            <a:ext cx="8031162" cy="1362075"/>
          </a:xfrm>
        </p:spPr>
        <p:txBody>
          <a:bodyPr anchor="ctr">
            <a:normAutofit/>
          </a:bodyPr>
          <a:lstStyle/>
          <a:p>
            <a:pPr algn="r"/>
            <a:r>
              <a:rPr lang="fr-BE" dirty="0"/>
              <a:t>PL/SQL - Chapitre 3. </a:t>
            </a:r>
            <a:br>
              <a:rPr lang="fr-BE" dirty="0"/>
            </a:br>
            <a:r>
              <a:rPr lang="fr-BE" dirty="0"/>
              <a:t>Les structures de contrôle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86140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766" y="720000"/>
            <a:ext cx="8063346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/>
              <a:t>Chapitre 3. Les structures de contrôle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structures conditionnelles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structures itératives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3 : Les structures de contrôle</a:t>
            </a:r>
          </a:p>
        </p:txBody>
      </p:sp>
    </p:spTree>
    <p:extLst>
      <p:ext uri="{BB962C8B-B14F-4D97-AF65-F5344CB8AC3E}">
        <p14:creationId xmlns:p14="http://schemas.microsoft.com/office/powerpoint/2010/main" val="119230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766" y="720000"/>
            <a:ext cx="8063346" cy="1143000"/>
          </a:xfrm>
        </p:spPr>
        <p:txBody>
          <a:bodyPr>
            <a:noAutofit/>
          </a:bodyPr>
          <a:lstStyle/>
          <a:p>
            <a:pPr algn="r"/>
            <a:r>
              <a:rPr lang="fr-BE" sz="3600" dirty="0"/>
              <a:t>Chapitre 3. Les structures de contrôle</a:t>
            </a:r>
            <a:br>
              <a:rPr lang="fr-BE" sz="3600" dirty="0"/>
            </a:br>
            <a:r>
              <a:rPr lang="fr-BE" sz="2900" dirty="0"/>
              <a:t>1. Introduction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3 : Les structures de contrôle / 1. Introduction</a:t>
            </a:r>
          </a:p>
        </p:txBody>
      </p:sp>
      <p:pic>
        <p:nvPicPr>
          <p:cNvPr id="6" name="Picture 4" descr="Description of lnpls008.gif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958" y="2281918"/>
            <a:ext cx="7561262" cy="367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766" y="720000"/>
            <a:ext cx="8063346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/>
              <a:t>Chapitre 3. Les structures de contrôle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structures conditionnelles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structures itératives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3 : Les structures de contrôle</a:t>
            </a:r>
          </a:p>
        </p:txBody>
      </p:sp>
    </p:spTree>
    <p:extLst>
      <p:ext uri="{BB962C8B-B14F-4D97-AF65-F5344CB8AC3E}">
        <p14:creationId xmlns:p14="http://schemas.microsoft.com/office/powerpoint/2010/main" val="123866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766" y="720000"/>
            <a:ext cx="8063346" cy="1143000"/>
          </a:xfrm>
        </p:spPr>
        <p:txBody>
          <a:bodyPr>
            <a:noAutofit/>
          </a:bodyPr>
          <a:lstStyle/>
          <a:p>
            <a:pPr algn="r"/>
            <a:r>
              <a:rPr lang="fr-BE" sz="3600" dirty="0"/>
              <a:t>Chapitre 3. Les structures de contrôle</a:t>
            </a:r>
            <a:br>
              <a:rPr lang="fr-BE" sz="3600" dirty="0"/>
            </a:br>
            <a:r>
              <a:rPr lang="fr-BE" sz="2900" dirty="0"/>
              <a:t>2. Les structures conditionnelles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BE" dirty="0"/>
              <a:t>IF THEN</a:t>
            </a:r>
          </a:p>
          <a:p>
            <a:pPr marL="457200" indent="-457200">
              <a:buFont typeface="+mj-lt"/>
              <a:buAutoNum type="arabicPeriod"/>
            </a:pPr>
            <a:r>
              <a:rPr lang="fr-BE" dirty="0"/>
              <a:t>IF THEN ELSE</a:t>
            </a:r>
          </a:p>
          <a:p>
            <a:pPr marL="457200" indent="-457200">
              <a:buFont typeface="+mj-lt"/>
              <a:buAutoNum type="arabicPeriod"/>
            </a:pPr>
            <a:r>
              <a:rPr lang="fr-BE" dirty="0"/>
              <a:t>IF THEN ELSIF</a:t>
            </a:r>
          </a:p>
          <a:p>
            <a:pPr marL="457200" indent="-457200">
              <a:buFont typeface="+mj-lt"/>
              <a:buAutoNum type="arabicPeriod"/>
            </a:pPr>
            <a:r>
              <a:rPr lang="fr-BE" dirty="0"/>
              <a:t>CASE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3 : Les structures de contrôle / 2. Les structures conditionnelles</a:t>
            </a:r>
          </a:p>
        </p:txBody>
      </p:sp>
    </p:spTree>
    <p:extLst>
      <p:ext uri="{BB962C8B-B14F-4D97-AF65-F5344CB8AC3E}">
        <p14:creationId xmlns:p14="http://schemas.microsoft.com/office/powerpoint/2010/main" val="1690271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766" y="720000"/>
            <a:ext cx="8063346" cy="1143000"/>
          </a:xfrm>
        </p:spPr>
        <p:txBody>
          <a:bodyPr>
            <a:noAutofit/>
          </a:bodyPr>
          <a:lstStyle/>
          <a:p>
            <a:pPr algn="r"/>
            <a:r>
              <a:rPr lang="fr-BE" sz="3600" dirty="0"/>
              <a:t>Chapitre 3. Les structures de contrôle</a:t>
            </a:r>
            <a:br>
              <a:rPr lang="fr-BE" sz="3600" dirty="0"/>
            </a:br>
            <a:r>
              <a:rPr lang="fr-BE" sz="2900" dirty="0"/>
              <a:t>2. Les structures conditionnelles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1.    IF THEN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Les instructions comprises dans la branche THEN ne sont exécutées que si la condition est évaluée à </a:t>
            </a:r>
            <a:r>
              <a:rPr lang="fr-B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VRAI</a:t>
            </a:r>
            <a:r>
              <a:rPr lang="fr-BE" dirty="0"/>
              <a:t>.</a:t>
            </a:r>
          </a:p>
          <a:p>
            <a:pPr marL="0" indent="0">
              <a:buNone/>
            </a:pPr>
            <a:r>
              <a:rPr lang="fr-BE" dirty="0"/>
              <a:t>Si la condition est évaluée à </a:t>
            </a:r>
            <a:r>
              <a:rPr lang="fr-B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FAUX ou INCONNU</a:t>
            </a:r>
            <a:r>
              <a:rPr lang="fr-BE" dirty="0"/>
              <a:t>, le contrôle passe à l'instruction qui suit le END IF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3 : Les structures de contrôle / 2. Les structures conditionnelles</a:t>
            </a:r>
          </a:p>
        </p:txBody>
      </p:sp>
    </p:spTree>
    <p:extLst>
      <p:ext uri="{BB962C8B-B14F-4D97-AF65-F5344CB8AC3E}">
        <p14:creationId xmlns:p14="http://schemas.microsoft.com/office/powerpoint/2010/main" val="353189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Georgia-Garamond">
      <a:majorFont>
        <a:latin typeface="Georgia"/>
        <a:ea typeface=""/>
        <a:cs typeface=""/>
      </a:majorFont>
      <a:minorFont>
        <a:latin typeface="Garamond"/>
        <a:ea typeface=""/>
        <a:cs typeface="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 Vert-Brun SGBD 2ème</Template>
  <TotalTime>61440</TotalTime>
  <Words>1642</Words>
  <Application>Microsoft Office PowerPoint</Application>
  <PresentationFormat>Affichage à l'écran (4:3)</PresentationFormat>
  <Paragraphs>448</Paragraphs>
  <Slides>28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Calibri</vt:lpstr>
      <vt:lpstr>Courier New</vt:lpstr>
      <vt:lpstr>Garamond</vt:lpstr>
      <vt:lpstr>Georgia</vt:lpstr>
      <vt:lpstr>Wingdings 2</vt:lpstr>
      <vt:lpstr>Austin</vt:lpstr>
      <vt:lpstr>Systèmes de Gestion de Bases de Données</vt:lpstr>
      <vt:lpstr>Aperçu du contenu du cours</vt:lpstr>
      <vt:lpstr>Aperçu du contenu du PL/SQL</vt:lpstr>
      <vt:lpstr>PL/SQL - Chapitre 3.  Les structures de contrôle</vt:lpstr>
      <vt:lpstr>Chapitre 3. Les structures de contrôle</vt:lpstr>
      <vt:lpstr>Chapitre 3. Les structures de contrôle 1. Introduction</vt:lpstr>
      <vt:lpstr>Chapitre 3. Les structures de contrôle</vt:lpstr>
      <vt:lpstr>Chapitre 3. Les structures de contrôle 2. Les structures conditionnelles</vt:lpstr>
      <vt:lpstr>Chapitre 3. Les structures de contrôle 2. Les structures conditionnelles</vt:lpstr>
      <vt:lpstr>Chapitre 3. Les structures de contrôle 2. Les structures conditionnelles</vt:lpstr>
      <vt:lpstr>Chapitre 3. Les structures de contrôle 2. Les structures conditionnelles</vt:lpstr>
      <vt:lpstr>Chapitre 3. Les structures de contrôle 2. Les structures conditionnelles</vt:lpstr>
      <vt:lpstr>Chapitre 3. Les structures de contrôle 2. Les structures conditionnelles</vt:lpstr>
      <vt:lpstr>Chapitre 3. Les structures de contrôle 2. Les structures conditionnelles</vt:lpstr>
      <vt:lpstr>Chapitre 3. Les structures de contrôle 2. Les structures conditionnelles</vt:lpstr>
      <vt:lpstr>Chapitre 3. Les structures de contrôle 2. Les structures conditionnelles</vt:lpstr>
      <vt:lpstr>Chapitre 3. Les structures de contrôle 2. Les structures conditionnelles</vt:lpstr>
      <vt:lpstr>Chapitre 3. Les structures de contrôle 2. Les structures conditionnelles</vt:lpstr>
      <vt:lpstr>Chapitre 3. Les structures de contrôle</vt:lpstr>
      <vt:lpstr>Chapitre 3. Les structures de contrôle 3. Les structures itératives</vt:lpstr>
      <vt:lpstr>Chapitre 3. Les structures de contrôle 3. Les structures itératives</vt:lpstr>
      <vt:lpstr>Chapitre 3. Les structures de contrôle 3. Les structures itératives</vt:lpstr>
      <vt:lpstr>Chapitre 3. Les structures de contrôle 3. Les structures itératives</vt:lpstr>
      <vt:lpstr>Chapitre 3. Les structures de contrôle 3. Les structures itératives</vt:lpstr>
      <vt:lpstr>Chapitre 3. Les structures de contrôle 3. Les structures itératives</vt:lpstr>
      <vt:lpstr>Chapitre 3. Les structures de contrôle 3. Les structures itératives</vt:lpstr>
      <vt:lpstr>Chapitre 3. Les structures de contrôle 3. Les structures itératives</vt:lpstr>
      <vt:lpstr>Chapitre 3. Les structures de contrôle 3. Les structures itératives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Systèmes de Gestion de Bases de Données</dc:title>
  <dc:creator>Vandenhove</dc:creator>
  <cp:lastModifiedBy>Anne LEONARD</cp:lastModifiedBy>
  <cp:revision>316</cp:revision>
  <dcterms:created xsi:type="dcterms:W3CDTF">2016-02-04T16:20:07Z</dcterms:created>
  <dcterms:modified xsi:type="dcterms:W3CDTF">2019-12-03T08:51:03Z</dcterms:modified>
</cp:coreProperties>
</file>