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326" r:id="rId2"/>
    <p:sldId id="361" r:id="rId3"/>
    <p:sldId id="363" r:id="rId4"/>
    <p:sldId id="364" r:id="rId5"/>
    <p:sldId id="360" r:id="rId6"/>
    <p:sldId id="362" r:id="rId7"/>
    <p:sldId id="327" r:id="rId8"/>
    <p:sldId id="349" r:id="rId9"/>
    <p:sldId id="350" r:id="rId10"/>
    <p:sldId id="351" r:id="rId11"/>
    <p:sldId id="334" r:id="rId12"/>
    <p:sldId id="346" r:id="rId13"/>
    <p:sldId id="347" r:id="rId14"/>
    <p:sldId id="348" r:id="rId15"/>
    <p:sldId id="359" r:id="rId16"/>
    <p:sldId id="339" r:id="rId17"/>
    <p:sldId id="352" r:id="rId18"/>
    <p:sldId id="353" r:id="rId19"/>
    <p:sldId id="354" r:id="rId20"/>
    <p:sldId id="355" r:id="rId21"/>
    <p:sldId id="328" r:id="rId22"/>
    <p:sldId id="335" r:id="rId23"/>
    <p:sldId id="365" r:id="rId24"/>
    <p:sldId id="329" r:id="rId25"/>
    <p:sldId id="343" r:id="rId26"/>
    <p:sldId id="344" r:id="rId27"/>
    <p:sldId id="345" r:id="rId28"/>
    <p:sldId id="340" r:id="rId29"/>
    <p:sldId id="356" r:id="rId30"/>
    <p:sldId id="357" r:id="rId31"/>
    <p:sldId id="358" r:id="rId32"/>
    <p:sldId id="366" r:id="rId33"/>
    <p:sldId id="341" r:id="rId34"/>
    <p:sldId id="3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ymond McDermott" initials="RM" lastIdx="2" clrIdx="0">
    <p:extLst>
      <p:ext uri="{19B8F6BF-5375-455C-9EA6-DF929625EA0E}">
        <p15:presenceInfo xmlns:p15="http://schemas.microsoft.com/office/powerpoint/2012/main" userId="af6833da5ffc1f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96F0"/>
    <a:srgbClr val="663300"/>
    <a:srgbClr val="F28440"/>
    <a:srgbClr val="E95959"/>
    <a:srgbClr val="59D70B"/>
    <a:srgbClr val="D57F2C"/>
    <a:srgbClr val="08A8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69108" autoAdjust="0"/>
  </p:normalViewPr>
  <p:slideViewPr>
    <p:cSldViewPr snapToGrid="0">
      <p:cViewPr varScale="1">
        <p:scale>
          <a:sx n="60" d="100"/>
          <a:sy n="60" d="100"/>
        </p:scale>
        <p:origin x="206" y="53"/>
      </p:cViewPr>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varScale="1">
        <p:scale>
          <a:sx n="77" d="100"/>
          <a:sy n="77" d="100"/>
        </p:scale>
        <p:origin x="3211"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55B285-FBA9-4BD3-9251-73E95C4EBD47}" type="datetimeFigureOut">
              <a:rPr lang="en-US" smtClean="0"/>
              <a:t>6/13/2015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5D771-DC90-4A80-997D-415DCE5B6515}" type="slidenum">
              <a:rPr lang="en-US" smtClean="0"/>
              <a:t>‹#›</a:t>
            </a:fld>
            <a:endParaRPr lang="en-US"/>
          </a:p>
        </p:txBody>
      </p:sp>
    </p:spTree>
    <p:extLst>
      <p:ext uri="{BB962C8B-B14F-4D97-AF65-F5344CB8AC3E}">
        <p14:creationId xmlns:p14="http://schemas.microsoft.com/office/powerpoint/2010/main" val="39337886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4A547-059C-4995-8195-8BC798133443}" type="datetimeFigureOut">
              <a:rPr lang="en-US" smtClean="0"/>
              <a:t>6/13/2015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FA3EA-27D7-4BD7-81C0-296FB59BCD5B}" type="slidenum">
              <a:rPr lang="en-US" smtClean="0"/>
              <a:t>‹#›</a:t>
            </a:fld>
            <a:endParaRPr lang="en-US" dirty="0"/>
          </a:p>
        </p:txBody>
      </p:sp>
    </p:spTree>
    <p:extLst>
      <p:ext uri="{BB962C8B-B14F-4D97-AF65-F5344CB8AC3E}">
        <p14:creationId xmlns:p14="http://schemas.microsoft.com/office/powerpoint/2010/main" val="79369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United_States_Department_of_Defense" TargetMode="External"/><Relationship Id="rId3" Type="http://schemas.openxmlformats.org/officeDocument/2006/relationships/hyperlink" Target="http://en.wikipedia.org/wiki/Alan_Kay" TargetMode="External"/><Relationship Id="rId7" Type="http://schemas.openxmlformats.org/officeDocument/2006/relationships/hyperlink" Target="http://en.wikipedia.org/wiki/Document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en.wikipedia.org/wiki/Maintenance,_repair,_and_operations" TargetMode="External"/><Relationship Id="rId5" Type="http://schemas.openxmlformats.org/officeDocument/2006/relationships/hyperlink" Target="http://en.wikipedia.org/wiki/Dynabook#cite_note-2" TargetMode="External"/><Relationship Id="rId4" Type="http://schemas.openxmlformats.org/officeDocument/2006/relationships/hyperlink" Target="http://en.wikipedia.org/wiki/Dynabook#cite_note-1"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8FA3EA-27D7-4BD7-81C0-296FB59BCD5B}" type="slidenum">
              <a:rPr lang="en-US" smtClean="0"/>
              <a:t>1</a:t>
            </a:fld>
            <a:endParaRPr lang="en-US" dirty="0"/>
          </a:p>
        </p:txBody>
      </p:sp>
    </p:spTree>
    <p:extLst>
      <p:ext uri="{BB962C8B-B14F-4D97-AF65-F5344CB8AC3E}">
        <p14:creationId xmlns:p14="http://schemas.microsoft.com/office/powerpoint/2010/main" val="1875506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FA3EA-27D7-4BD7-81C0-296FB59BCD5B}" type="slidenum">
              <a:rPr lang="en-US" smtClean="0"/>
              <a:t>2</a:t>
            </a:fld>
            <a:endParaRPr lang="en-US" dirty="0"/>
          </a:p>
        </p:txBody>
      </p:sp>
    </p:spTree>
    <p:extLst>
      <p:ext uri="{BB962C8B-B14F-4D97-AF65-F5344CB8AC3E}">
        <p14:creationId xmlns:p14="http://schemas.microsoft.com/office/powerpoint/2010/main" val="3461224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FA3EA-27D7-4BD7-81C0-296FB59BCD5B}" type="slidenum">
              <a:rPr lang="en-US" smtClean="0"/>
              <a:t>4</a:t>
            </a:fld>
            <a:endParaRPr lang="en-US" dirty="0"/>
          </a:p>
        </p:txBody>
      </p:sp>
    </p:spTree>
    <p:extLst>
      <p:ext uri="{BB962C8B-B14F-4D97-AF65-F5344CB8AC3E}">
        <p14:creationId xmlns:p14="http://schemas.microsoft.com/office/powerpoint/2010/main" val="3131487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anyone know</a:t>
            </a:r>
            <a:r>
              <a:rPr lang="en-US" baseline="0" dirty="0" smtClean="0"/>
              <a:t> what this is? </a:t>
            </a:r>
          </a:p>
          <a:p>
            <a:endParaRPr lang="en-US" baseline="0" dirty="0" smtClean="0"/>
          </a:p>
          <a:p>
            <a:r>
              <a:rPr lang="en-US" baseline="0" dirty="0" smtClean="0"/>
              <a:t>I will buy you a beer or give you a cookie if you do…</a:t>
            </a:r>
            <a:endParaRPr lang="en-US" dirty="0"/>
          </a:p>
        </p:txBody>
      </p:sp>
      <p:sp>
        <p:nvSpPr>
          <p:cNvPr id="4" name="Slide Number Placeholder 3"/>
          <p:cNvSpPr>
            <a:spLocks noGrp="1"/>
          </p:cNvSpPr>
          <p:nvPr>
            <p:ph type="sldNum" sz="quarter" idx="10"/>
          </p:nvPr>
        </p:nvSpPr>
        <p:spPr/>
        <p:txBody>
          <a:bodyPr/>
          <a:lstStyle/>
          <a:p>
            <a:fld id="{FE8FA3EA-27D7-4BD7-81C0-296FB59BCD5B}" type="slidenum">
              <a:rPr lang="en-US" smtClean="0"/>
              <a:t>8</a:t>
            </a:fld>
            <a:endParaRPr lang="en-US" dirty="0"/>
          </a:p>
        </p:txBody>
      </p:sp>
    </p:spTree>
    <p:extLst>
      <p:ext uri="{BB962C8B-B14F-4D97-AF65-F5344CB8AC3E}">
        <p14:creationId xmlns:p14="http://schemas.microsoft.com/office/powerpoint/2010/main" val="1957015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the 1960s, let me repeat that, the </a:t>
            </a:r>
            <a:r>
              <a:rPr lang="en-US" b="1" dirty="0" smtClean="0"/>
              <a:t>1960s </a:t>
            </a:r>
            <a:r>
              <a:rPr lang="en-US" b="0" dirty="0" smtClean="0"/>
              <a:t>version of the iPad. </a:t>
            </a:r>
          </a:p>
          <a:p>
            <a:endParaRPr lang="en-US" b="0" dirty="0" smtClean="0"/>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KiddiComp</a:t>
            </a:r>
            <a:r>
              <a:rPr lang="en-US" sz="1200" b="0" i="0" kern="1200" dirty="0" smtClean="0">
                <a:solidFill>
                  <a:schemeClr val="tx1"/>
                </a:solidFill>
                <a:effectLst/>
                <a:latin typeface="+mn-lt"/>
                <a:ea typeface="+mn-ea"/>
                <a:cs typeface="+mn-cs"/>
              </a:rPr>
              <a:t> concept, envisioned by </a:t>
            </a:r>
            <a:r>
              <a:rPr lang="en-US" sz="1200" b="0" i="0" u="none" strike="noStrike" kern="1200" dirty="0" smtClean="0">
                <a:solidFill>
                  <a:schemeClr val="tx1"/>
                </a:solidFill>
                <a:effectLst/>
                <a:latin typeface="+mn-lt"/>
                <a:ea typeface="+mn-ea"/>
                <a:cs typeface="+mn-cs"/>
                <a:hlinkClick r:id="rId3" tooltip="Alan Kay"/>
              </a:rPr>
              <a:t>Alan Kay</a:t>
            </a:r>
            <a:r>
              <a:rPr lang="en-US" sz="1200" b="0" i="0" kern="1200" dirty="0" smtClean="0">
                <a:solidFill>
                  <a:schemeClr val="tx1"/>
                </a:solidFill>
                <a:effectLst/>
                <a:latin typeface="+mn-lt"/>
                <a:ea typeface="+mn-ea"/>
                <a:cs typeface="+mn-cs"/>
              </a:rPr>
              <a:t> in 1968, while a PhD candidate</a:t>
            </a:r>
            <a:r>
              <a:rPr lang="en-US" sz="1200" b="0" i="0" u="none" strike="noStrike" kern="1200" baseline="30000" dirty="0" smtClean="0">
                <a:solidFill>
                  <a:schemeClr val="tx1"/>
                </a:solidFill>
                <a:effectLst/>
                <a:latin typeface="+mn-lt"/>
                <a:ea typeface="+mn-ea"/>
                <a:cs typeface="+mn-cs"/>
                <a:hlinkClick r:id="rId4"/>
              </a:rPr>
              <a:t>[1]</a:t>
            </a:r>
            <a:r>
              <a:rPr lang="en-US" sz="1200" b="0" i="0" u="none" strike="noStrike" kern="1200" baseline="30000" dirty="0" smtClean="0">
                <a:solidFill>
                  <a:schemeClr val="tx1"/>
                </a:solidFill>
                <a:effectLst/>
                <a:latin typeface="+mn-lt"/>
                <a:ea typeface="+mn-ea"/>
                <a:cs typeface="+mn-cs"/>
                <a:hlinkClick r:id="rId5"/>
              </a:rPr>
              <a:t>[2]</a:t>
            </a:r>
            <a:r>
              <a:rPr lang="en-US" sz="1200" b="0" i="0" kern="1200" dirty="0" smtClean="0">
                <a:solidFill>
                  <a:schemeClr val="tx1"/>
                </a:solidFill>
                <a:effectLst/>
                <a:latin typeface="+mn-lt"/>
                <a:ea typeface="+mn-ea"/>
                <a:cs typeface="+mn-cs"/>
              </a:rPr>
              <a:t> and later developed and described as the </a:t>
            </a:r>
            <a:r>
              <a:rPr lang="en-US" sz="1200" b="1" i="0" kern="1200" dirty="0" smtClean="0">
                <a:solidFill>
                  <a:schemeClr val="tx1"/>
                </a:solidFill>
                <a:effectLst/>
                <a:latin typeface="+mn-lt"/>
                <a:ea typeface="+mn-ea"/>
                <a:cs typeface="+mn-cs"/>
              </a:rPr>
              <a:t>Dynabook</a:t>
            </a:r>
            <a:r>
              <a:rPr lang="en-US" sz="1200" b="0" i="0" kern="1200" dirty="0" smtClean="0">
                <a:solidFill>
                  <a:schemeClr val="tx1"/>
                </a:solidFill>
                <a:effectLst/>
                <a:latin typeface="+mn-lt"/>
                <a:ea typeface="+mn-ea"/>
                <a:cs typeface="+mn-cs"/>
              </a:rPr>
              <a:t> in his 1972 proposal </a:t>
            </a:r>
            <a:r>
              <a:rPr lang="en-US" sz="1200" b="1" i="0" kern="1200" dirty="0" smtClean="0">
                <a:solidFill>
                  <a:schemeClr val="tx1"/>
                </a:solidFill>
                <a:effectLst/>
                <a:latin typeface="+mn-lt"/>
                <a:ea typeface="+mn-ea"/>
                <a:cs typeface="+mn-cs"/>
              </a:rPr>
              <a:t>A personal computer for children of all ages</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Part of the motivation and funding for the Dynabook project came from the need for portable </a:t>
            </a:r>
            <a:r>
              <a:rPr lang="en-US" sz="1200" b="0" i="0" kern="1200" dirty="0" err="1" smtClean="0">
                <a:solidFill>
                  <a:schemeClr val="tx1"/>
                </a:solidFill>
                <a:effectLst/>
                <a:latin typeface="+mn-lt"/>
                <a:ea typeface="+mn-ea"/>
                <a:cs typeface="+mn-cs"/>
              </a:rPr>
              <a:t>military</a:t>
            </a:r>
            <a:r>
              <a:rPr lang="en-US" sz="1200" b="0" i="0" u="none" strike="noStrike" kern="1200" dirty="0" err="1" smtClean="0">
                <a:solidFill>
                  <a:schemeClr val="tx1"/>
                </a:solidFill>
                <a:effectLst/>
                <a:latin typeface="+mn-lt"/>
                <a:ea typeface="+mn-ea"/>
                <a:cs typeface="+mn-cs"/>
                <a:hlinkClick r:id="rId6" tooltip="Maintenance, repair, and operations"/>
              </a:rPr>
              <a:t>maintenance</a:t>
            </a:r>
            <a:r>
              <a:rPr lang="en-US" sz="1200" b="0" i="0" u="none" strike="noStrike" kern="1200" dirty="0" smtClean="0">
                <a:solidFill>
                  <a:schemeClr val="tx1"/>
                </a:solidFill>
                <a:effectLst/>
                <a:latin typeface="+mn-lt"/>
                <a:ea typeface="+mn-ea"/>
                <a:cs typeface="+mn-cs"/>
                <a:hlinkClick r:id="rId6" tooltip="Maintenance, repair, and operations"/>
              </a:rPr>
              <a:t>, repair, and operations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tooltip="Documentation"/>
              </a:rPr>
              <a:t>documentation</a:t>
            </a:r>
            <a:r>
              <a:rPr lang="en-US" sz="1200" b="0" i="0" kern="1200" dirty="0" smtClean="0">
                <a:solidFill>
                  <a:schemeClr val="tx1"/>
                </a:solidFill>
                <a:effectLst/>
                <a:latin typeface="+mn-lt"/>
                <a:ea typeface="+mn-ea"/>
                <a:cs typeface="+mn-cs"/>
              </a:rPr>
              <a:t>. Eliminating the need to move large amounts of difficult-to-access paper in a dynamic military theatre provided significant </a:t>
            </a:r>
            <a:r>
              <a:rPr lang="en-US" sz="1200" b="0" i="0" u="none" strike="noStrike" kern="1200" dirty="0" smtClean="0">
                <a:solidFill>
                  <a:schemeClr val="tx1"/>
                </a:solidFill>
                <a:effectLst/>
                <a:latin typeface="+mn-lt"/>
                <a:ea typeface="+mn-ea"/>
                <a:cs typeface="+mn-cs"/>
                <a:hlinkClick r:id="rId8" tooltip="United States Department of Defense"/>
              </a:rPr>
              <a:t>US Department of Defense</a:t>
            </a:r>
            <a:r>
              <a:rPr lang="en-US" sz="1200" b="0" i="0" kern="1200" dirty="0" smtClean="0">
                <a:solidFill>
                  <a:schemeClr val="tx1"/>
                </a:solidFill>
                <a:effectLst/>
                <a:latin typeface="+mn-lt"/>
                <a:ea typeface="+mn-ea"/>
                <a:cs typeface="+mn-cs"/>
              </a:rPr>
              <a:t> funding.</a:t>
            </a:r>
          </a:p>
          <a:p>
            <a:endParaRPr lang="en-US" sz="1200" b="0" i="0"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FE8FA3EA-27D7-4BD7-81C0-296FB59BCD5B}" type="slidenum">
              <a:rPr lang="en-US" smtClean="0"/>
              <a:t>9</a:t>
            </a:fld>
            <a:endParaRPr lang="en-US" dirty="0"/>
          </a:p>
        </p:txBody>
      </p:sp>
    </p:spTree>
    <p:extLst>
      <p:ext uri="{BB962C8B-B14F-4D97-AF65-F5344CB8AC3E}">
        <p14:creationId xmlns:p14="http://schemas.microsoft.com/office/powerpoint/2010/main" val="3124120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 spent a very happy and inspiring year as a visiting scientist with the Learning Research </a:t>
            </a:r>
            <a:r>
              <a:rPr lang="en-US" sz="1200" b="0" i="0" kern="1200" dirty="0" err="1" smtClean="0">
                <a:solidFill>
                  <a:schemeClr val="tx1"/>
                </a:solidFill>
                <a:effectLst/>
                <a:latin typeface="+mn-lt"/>
                <a:ea typeface="+mn-ea"/>
                <a:cs typeface="+mn-cs"/>
              </a:rPr>
              <a:t>Gorup</a:t>
            </a:r>
            <a:r>
              <a:rPr lang="en-US" sz="1200" b="0" i="0" kern="1200" dirty="0" smtClean="0">
                <a:solidFill>
                  <a:schemeClr val="tx1"/>
                </a:solidFill>
                <a:effectLst/>
                <a:latin typeface="+mn-lt"/>
                <a:ea typeface="+mn-ea"/>
                <a:cs typeface="+mn-cs"/>
              </a:rPr>
              <a:t> (LRG) at Xerox PARC from the summer </a:t>
            </a:r>
            <a:r>
              <a:rPr lang="en-US" sz="1200" b="0" i="0" kern="1200" dirty="0" err="1" smtClean="0">
                <a:solidFill>
                  <a:schemeClr val="tx1"/>
                </a:solidFill>
                <a:effectLst/>
                <a:latin typeface="+mn-lt"/>
                <a:ea typeface="+mn-ea"/>
                <a:cs typeface="+mn-cs"/>
              </a:rPr>
              <a:t>og</a:t>
            </a:r>
            <a:r>
              <a:rPr lang="en-US" sz="1200" b="0" i="0" kern="1200" dirty="0" smtClean="0">
                <a:solidFill>
                  <a:schemeClr val="tx1"/>
                </a:solidFill>
                <a:effectLst/>
                <a:latin typeface="+mn-lt"/>
                <a:ea typeface="+mn-ea"/>
                <a:cs typeface="+mn-cs"/>
              </a:rPr>
              <a:t> 1978 to the summer of 1979. This group was dedicated to Alan Kay's vision of the Dynabook; a portable computer that should contain all data of interest to its owner/user. Very importantly, these data included the programs the owner used to manipulate them. The owner/user should be able to understand and write the programs, thus gaining ascendancy over the computer.</a:t>
            </a:r>
            <a:endParaRPr lang="en-US" dirty="0"/>
          </a:p>
        </p:txBody>
      </p:sp>
      <p:sp>
        <p:nvSpPr>
          <p:cNvPr id="4" name="Slide Number Placeholder 3"/>
          <p:cNvSpPr>
            <a:spLocks noGrp="1"/>
          </p:cNvSpPr>
          <p:nvPr>
            <p:ph type="sldNum" sz="quarter" idx="10"/>
          </p:nvPr>
        </p:nvSpPr>
        <p:spPr/>
        <p:txBody>
          <a:bodyPr/>
          <a:lstStyle/>
          <a:p>
            <a:fld id="{FE8FA3EA-27D7-4BD7-81C0-296FB59BCD5B}" type="slidenum">
              <a:rPr lang="en-US" smtClean="0"/>
              <a:t>10</a:t>
            </a:fld>
            <a:endParaRPr lang="en-US" dirty="0"/>
          </a:p>
        </p:txBody>
      </p:sp>
    </p:spTree>
    <p:extLst>
      <p:ext uri="{BB962C8B-B14F-4D97-AF65-F5344CB8AC3E}">
        <p14:creationId xmlns:p14="http://schemas.microsoft.com/office/powerpoint/2010/main" val="3895344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Television</a:t>
            </a:r>
            <a:r>
              <a:rPr lang="en-US" baseline="0" dirty="0" smtClean="0"/>
              <a:t> Comparison (TV (View), Cable Provider (Model), Remote (Controller))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E8FA3EA-27D7-4BD7-81C0-296FB59BCD5B}" type="slidenum">
              <a:rPr lang="en-US" smtClean="0"/>
              <a:t>12</a:t>
            </a:fld>
            <a:endParaRPr lang="en-US" dirty="0"/>
          </a:p>
        </p:txBody>
      </p:sp>
    </p:spTree>
    <p:extLst>
      <p:ext uri="{BB962C8B-B14F-4D97-AF65-F5344CB8AC3E}">
        <p14:creationId xmlns:p14="http://schemas.microsoft.com/office/powerpoint/2010/main" val="3466687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Handles logic</a:t>
            </a:r>
            <a:r>
              <a:rPr lang="en-US" baseline="0" dirty="0" smtClean="0"/>
              <a:t> that doesn’t belong in the View or the Model.</a:t>
            </a:r>
          </a:p>
          <a:p>
            <a:endParaRPr lang="en-US" baseline="0" dirty="0" smtClean="0"/>
          </a:p>
          <a:p>
            <a:r>
              <a:rPr lang="en-US" baseline="0" dirty="0" smtClean="0"/>
              <a:t>i.e. Security, Persistence, Logging, etc.</a:t>
            </a:r>
          </a:p>
          <a:p>
            <a:endParaRPr lang="en-US" baseline="0" dirty="0" smtClean="0"/>
          </a:p>
        </p:txBody>
      </p:sp>
      <p:sp>
        <p:nvSpPr>
          <p:cNvPr id="4" name="Slide Number Placeholder 3"/>
          <p:cNvSpPr>
            <a:spLocks noGrp="1"/>
          </p:cNvSpPr>
          <p:nvPr>
            <p:ph type="sldNum" sz="quarter" idx="10"/>
          </p:nvPr>
        </p:nvSpPr>
        <p:spPr/>
        <p:txBody>
          <a:bodyPr/>
          <a:lstStyle/>
          <a:p>
            <a:fld id="{FE8FA3EA-27D7-4BD7-81C0-296FB59BCD5B}" type="slidenum">
              <a:rPr lang="en-US" smtClean="0"/>
              <a:t>14</a:t>
            </a:fld>
            <a:endParaRPr lang="en-US" dirty="0"/>
          </a:p>
        </p:txBody>
      </p:sp>
    </p:spTree>
    <p:extLst>
      <p:ext uri="{BB962C8B-B14F-4D97-AF65-F5344CB8AC3E}">
        <p14:creationId xmlns:p14="http://schemas.microsoft.com/office/powerpoint/2010/main" val="1184472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BAFEF9-2394-4FB7-8823-688D34B0797A}" type="datetimeFigureOut">
              <a:rPr lang="en-US" smtClean="0"/>
              <a:t>6/13/2015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35866859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BAFEF9-2394-4FB7-8823-688D34B0797A}" type="datetimeFigureOut">
              <a:rPr lang="en-US" smtClean="0"/>
              <a:t>6/13/2015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346424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tx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BAFEF9-2394-4FB7-8823-688D34B0797A}" type="datetimeFigureOut">
              <a:rPr lang="en-US" smtClean="0"/>
              <a:t>6/13/2015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3560555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0" y="2203221"/>
            <a:ext cx="10515600" cy="3596147"/>
          </a:xfrm>
        </p:spPr>
        <p:txBody>
          <a:bodyPr/>
          <a:lstStyle>
            <a:lvl1pPr marL="0" indent="0">
              <a:buNone/>
              <a:defRPr>
                <a:solidFill>
                  <a:schemeClr val="bg1">
                    <a:lumMod val="85000"/>
                  </a:schemeClr>
                </a:solidFill>
                <a:latin typeface="+mn-lt"/>
              </a:defRPr>
            </a:lvl1pPr>
            <a:lvl2pPr>
              <a:defRPr>
                <a:solidFill>
                  <a:schemeClr val="bg1">
                    <a:lumMod val="85000"/>
                  </a:schemeClr>
                </a:solidFill>
                <a:latin typeface="+mn-lt"/>
              </a:defRPr>
            </a:lvl2pPr>
            <a:lvl3pPr>
              <a:defRPr>
                <a:solidFill>
                  <a:schemeClr val="bg1">
                    <a:lumMod val="85000"/>
                  </a:schemeClr>
                </a:solidFill>
                <a:latin typeface="+mn-lt"/>
              </a:defRPr>
            </a:lvl3pPr>
            <a:lvl4pPr>
              <a:defRPr>
                <a:solidFill>
                  <a:schemeClr val="bg1">
                    <a:lumMod val="85000"/>
                  </a:schemeClr>
                </a:solidFill>
                <a:latin typeface="+mn-lt"/>
              </a:defRPr>
            </a:lvl4pPr>
            <a:lvl5pPr>
              <a:defRPr>
                <a:solidFill>
                  <a:schemeClr val="bg1">
                    <a:lumMod val="85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BAFEF9-2394-4FB7-8823-688D34B0797A}" type="datetimeFigureOut">
              <a:rPr lang="en-US" smtClean="0"/>
              <a:t>6/13/2015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18445513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BAFEF9-2394-4FB7-8823-688D34B0797A}" type="datetimeFigureOut">
              <a:rPr lang="en-US" smtClean="0"/>
              <a:t>6/13/2015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17036478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BAFEF9-2394-4FB7-8823-688D34B0797A}" type="datetimeFigureOut">
              <a:rPr lang="en-US" smtClean="0"/>
              <a:t>6/13/2015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4984705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BAFEF9-2394-4FB7-8823-688D34B0797A}" type="datetimeFigureOut">
              <a:rPr lang="en-US" smtClean="0"/>
              <a:t>6/13/2015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3047679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lumMod val="75000"/>
                  </a:schemeClr>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BAFEF9-2394-4FB7-8823-688D34B0797A}" type="datetimeFigureOut">
              <a:rPr lang="en-US" smtClean="0"/>
              <a:t>6/13/2015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36785406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BAFEF9-2394-4FB7-8823-688D34B0797A}" type="datetimeFigureOut">
              <a:rPr lang="en-US" smtClean="0"/>
              <a:t>6/13/2015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2778413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BAFEF9-2394-4FB7-8823-688D34B0797A}" type="datetimeFigureOut">
              <a:rPr lang="en-US" smtClean="0"/>
              <a:t>6/13/2015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40874337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BAFEF9-2394-4FB7-8823-688D34B0797A}" type="datetimeFigureOut">
              <a:rPr lang="en-US" smtClean="0"/>
              <a:t>6/13/2015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F1C4E8-AC29-432E-9F07-8D4D57738045}" type="slidenum">
              <a:rPr lang="en-US" smtClean="0"/>
              <a:t>‹#›</a:t>
            </a:fld>
            <a:endParaRPr lang="en-US" dirty="0"/>
          </a:p>
        </p:txBody>
      </p:sp>
    </p:spTree>
    <p:extLst>
      <p:ext uri="{BB962C8B-B14F-4D97-AF65-F5344CB8AC3E}">
        <p14:creationId xmlns:p14="http://schemas.microsoft.com/office/powerpoint/2010/main" val="191181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AFEF9-2394-4FB7-8823-688D34B0797A}" type="datetimeFigureOut">
              <a:rPr lang="en-US" smtClean="0"/>
              <a:t>6/13/2015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1C4E8-AC29-432E-9F07-8D4D57738045}" type="slidenum">
              <a:rPr lang="en-US" smtClean="0"/>
              <a:t>‹#›</a:t>
            </a:fld>
            <a:endParaRPr lang="en-US" dirty="0"/>
          </a:p>
        </p:txBody>
      </p:sp>
    </p:spTree>
    <p:extLst>
      <p:ext uri="{BB962C8B-B14F-4D97-AF65-F5344CB8AC3E}">
        <p14:creationId xmlns:p14="http://schemas.microsoft.com/office/powerpoint/2010/main" val="1482235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6">
              <a:lumMod val="75000"/>
            </a:schemeClr>
          </a:solidFill>
          <a:latin typeface="Microsoft YaHei UI Light" panose="020B0502040204020203" pitchFamily="34" charset="-122"/>
          <a:ea typeface="Microsoft YaHei UI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bg1">
              <a:lumMod val="95000"/>
            </a:schemeClr>
          </a:solidFill>
          <a:latin typeface="+mn-lt"/>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lumMod val="95000"/>
            </a:schemeClr>
          </a:solidFill>
          <a:latin typeface="+mn-lt"/>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bg1">
              <a:lumMod val="95000"/>
            </a:schemeClr>
          </a:solidFill>
          <a:latin typeface="+mn-lt"/>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bg1">
              <a:lumMod val="95000"/>
            </a:schemeClr>
          </a:solidFill>
          <a:latin typeface="+mn-lt"/>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bg1">
              <a:lumMod val="95000"/>
            </a:schemeClr>
          </a:solidFill>
          <a:latin typeface="+mn-lt"/>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blog.codinghorror.com/understanding-model-view-controller/" TargetMode="External"/><Relationship Id="rId2" Type="http://schemas.openxmlformats.org/officeDocument/2006/relationships/hyperlink" Target="https://msdn.microsoft.com/en-us/library/ff649643.aspx" TargetMode="External"/><Relationship Id="rId1" Type="http://schemas.openxmlformats.org/officeDocument/2006/relationships/slideLayout" Target="../slideLayouts/slideLayout2.xml"/><Relationship Id="rId4" Type="http://schemas.openxmlformats.org/officeDocument/2006/relationships/hyperlink" Target="https://heim.ifi.uio.no/~trygver/themes/mvc/mvc-index.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restapitutorial.com/lessons/httpmethods.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24839"/>
          </a:xfrm>
        </p:spPr>
        <p:txBody>
          <a:bodyPr/>
          <a:lstStyle/>
          <a:p>
            <a:pPr algn="ctr"/>
            <a:r>
              <a:rPr lang="en-US" sz="5400" dirty="0" smtClean="0">
                <a:solidFill>
                  <a:srgbClr val="00B0F0"/>
                </a:solidFill>
              </a:rPr>
              <a:t>Model</a:t>
            </a:r>
            <a:r>
              <a:rPr lang="en-US" sz="5400" dirty="0" smtClean="0">
                <a:solidFill>
                  <a:schemeClr val="accent1">
                    <a:lumMod val="75000"/>
                  </a:schemeClr>
                </a:solidFill>
              </a:rPr>
              <a:t> </a:t>
            </a:r>
            <a:r>
              <a:rPr lang="en-US" sz="5400" dirty="0" smtClean="0">
                <a:solidFill>
                  <a:schemeClr val="accent4">
                    <a:lumMod val="60000"/>
                    <a:lumOff val="40000"/>
                  </a:schemeClr>
                </a:solidFill>
              </a:rPr>
              <a:t>View</a:t>
            </a:r>
            <a:r>
              <a:rPr lang="en-US" sz="5400" dirty="0" smtClean="0">
                <a:solidFill>
                  <a:schemeClr val="accent1">
                    <a:lumMod val="75000"/>
                  </a:schemeClr>
                </a:solidFill>
              </a:rPr>
              <a:t> </a:t>
            </a:r>
            <a:r>
              <a:rPr lang="en-US" sz="5400" dirty="0" smtClean="0">
                <a:solidFill>
                  <a:schemeClr val="accent6">
                    <a:lumMod val="60000"/>
                    <a:lumOff val="40000"/>
                  </a:schemeClr>
                </a:solidFill>
              </a:rPr>
              <a:t>Controller</a:t>
            </a:r>
            <a:endParaRPr lang="en-US" dirty="0">
              <a:solidFill>
                <a:schemeClr val="accent6">
                  <a:lumMod val="75000"/>
                </a:schemeClr>
              </a:solidFill>
            </a:endParaRPr>
          </a:p>
        </p:txBody>
      </p:sp>
    </p:spTree>
    <p:extLst>
      <p:ext uri="{BB962C8B-B14F-4D97-AF65-F5344CB8AC3E}">
        <p14:creationId xmlns:p14="http://schemas.microsoft.com/office/powerpoint/2010/main" val="1909002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995423" y="398585"/>
            <a:ext cx="2066400" cy="584775"/>
          </a:xfrm>
          <a:prstGeom prst="rect">
            <a:avLst/>
          </a:prstGeom>
          <a:noFill/>
        </p:spPr>
        <p:txBody>
          <a:bodyPr wrap="none" rtlCol="0">
            <a:spAutoFit/>
          </a:bodyPr>
          <a:lstStyle/>
          <a:p>
            <a:pPr algn="ctr"/>
            <a:r>
              <a:rPr lang="en-US" sz="3200" dirty="0" smtClean="0">
                <a:solidFill>
                  <a:schemeClr val="bg1">
                    <a:lumMod val="95000"/>
                  </a:schemeClr>
                </a:solidFill>
              </a:rPr>
              <a:t>Xerox PARC</a:t>
            </a:r>
            <a:endParaRPr lang="en-US" sz="3200" dirty="0">
              <a:solidFill>
                <a:schemeClr val="bg1">
                  <a:lumMod val="95000"/>
                </a:schemeClr>
              </a:solidFill>
            </a:endParaRPr>
          </a:p>
        </p:txBody>
      </p:sp>
      <p:pic>
        <p:nvPicPr>
          <p:cNvPr id="8" name="Picture Placeholder 7"/>
          <p:cNvPicPr>
            <a:picLocks noGrp="1" noChangeAspect="1"/>
          </p:cNvPicPr>
          <p:nvPr>
            <p:ph type="pic" idx="1"/>
          </p:nvPr>
        </p:nvPicPr>
        <p:blipFill>
          <a:blip r:embed="rId3">
            <a:extLst>
              <a:ext uri="{28A0092B-C50C-407E-A947-70E740481C1C}">
                <a14:useLocalDpi xmlns:a14="http://schemas.microsoft.com/office/drawing/2010/main" val="0"/>
              </a:ext>
            </a:extLst>
          </a:blip>
          <a:srcRect l="7764" r="7764"/>
          <a:stretch>
            <a:fillRect/>
          </a:stretch>
        </p:blipFill>
        <p:spPr>
          <a:xfrm>
            <a:off x="5616943" y="1280502"/>
            <a:ext cx="6172200" cy="4873625"/>
          </a:xfrm>
        </p:spPr>
      </p:pic>
      <p:sp>
        <p:nvSpPr>
          <p:cNvPr id="9" name="TextBox 8"/>
          <p:cNvSpPr txBox="1"/>
          <p:nvPr/>
        </p:nvSpPr>
        <p:spPr>
          <a:xfrm>
            <a:off x="199292" y="1280502"/>
            <a:ext cx="5228493" cy="3970318"/>
          </a:xfrm>
          <a:prstGeom prst="rect">
            <a:avLst/>
          </a:prstGeom>
          <a:noFill/>
        </p:spPr>
        <p:txBody>
          <a:bodyPr wrap="square" rtlCol="0">
            <a:spAutoFit/>
          </a:bodyPr>
          <a:lstStyle/>
          <a:p>
            <a:pPr algn="ctr"/>
            <a:r>
              <a:rPr lang="en-US" dirty="0" smtClean="0">
                <a:solidFill>
                  <a:schemeClr val="bg1">
                    <a:lumMod val="95000"/>
                  </a:schemeClr>
                </a:solidFill>
              </a:rPr>
              <a:t>Late 1978-79</a:t>
            </a:r>
          </a:p>
          <a:p>
            <a:pPr algn="ctr"/>
            <a:endParaRPr lang="en-US" dirty="0" smtClean="0">
              <a:solidFill>
                <a:schemeClr val="bg1">
                  <a:lumMod val="95000"/>
                </a:schemeClr>
              </a:solidFill>
            </a:endParaRPr>
          </a:p>
          <a:p>
            <a:pPr algn="ctr"/>
            <a:r>
              <a:rPr lang="en-US" dirty="0" err="1" smtClean="0">
                <a:solidFill>
                  <a:schemeClr val="bg1">
                    <a:lumMod val="95000"/>
                  </a:schemeClr>
                </a:solidFill>
              </a:rPr>
              <a:t>Trygve</a:t>
            </a:r>
            <a:r>
              <a:rPr lang="en-US" dirty="0" smtClean="0">
                <a:solidFill>
                  <a:schemeClr val="bg1">
                    <a:lumMod val="95000"/>
                  </a:schemeClr>
                </a:solidFill>
              </a:rPr>
              <a:t> </a:t>
            </a:r>
            <a:r>
              <a:rPr lang="en-US" dirty="0" err="1" smtClean="0">
                <a:solidFill>
                  <a:schemeClr val="bg1">
                    <a:lumMod val="95000"/>
                  </a:schemeClr>
                </a:solidFill>
              </a:rPr>
              <a:t>Reenskaugh</a:t>
            </a:r>
            <a:r>
              <a:rPr lang="en-US" dirty="0" smtClean="0">
                <a:solidFill>
                  <a:schemeClr val="bg1">
                    <a:lumMod val="95000"/>
                  </a:schemeClr>
                </a:solidFill>
              </a:rPr>
              <a:t> was visiting the Learning Research Group at Xerox PARC</a:t>
            </a:r>
          </a:p>
          <a:p>
            <a:pPr algn="ctr"/>
            <a:endParaRPr lang="en-US" dirty="0">
              <a:solidFill>
                <a:schemeClr val="bg1">
                  <a:lumMod val="95000"/>
                </a:schemeClr>
              </a:solidFill>
            </a:endParaRPr>
          </a:p>
          <a:p>
            <a:pPr algn="ctr"/>
            <a:r>
              <a:rPr lang="en-US" dirty="0" smtClean="0">
                <a:solidFill>
                  <a:schemeClr val="bg1">
                    <a:lumMod val="95000"/>
                  </a:schemeClr>
                </a:solidFill>
              </a:rPr>
              <a:t>Co-created or posited the ideas and notions of MVC (with Adele Goldberg and others) prior to the creation of Smalltalk</a:t>
            </a:r>
          </a:p>
          <a:p>
            <a:pPr algn="ctr"/>
            <a:endParaRPr lang="en-US" dirty="0">
              <a:solidFill>
                <a:schemeClr val="bg1">
                  <a:lumMod val="95000"/>
                </a:schemeClr>
              </a:solidFill>
            </a:endParaRPr>
          </a:p>
          <a:p>
            <a:pPr algn="ctr"/>
            <a:r>
              <a:rPr lang="en-US" dirty="0" smtClean="0">
                <a:solidFill>
                  <a:schemeClr val="bg1">
                    <a:lumMod val="95000"/>
                  </a:schemeClr>
                </a:solidFill>
              </a:rPr>
              <a:t>Original intent was to shorten to gap between the User’s mental model of the data and the computer’s model of the data</a:t>
            </a:r>
          </a:p>
          <a:p>
            <a:pPr algn="ctr"/>
            <a:endParaRPr lang="en-US" dirty="0">
              <a:solidFill>
                <a:schemeClr val="bg1">
                  <a:lumMod val="95000"/>
                </a:schemeClr>
              </a:solidFill>
            </a:endParaRPr>
          </a:p>
          <a:p>
            <a:pPr algn="ctr"/>
            <a:endParaRPr lang="en-US" dirty="0">
              <a:solidFill>
                <a:schemeClr val="bg1">
                  <a:lumMod val="95000"/>
                </a:schemeClr>
              </a:solidFill>
            </a:endParaRPr>
          </a:p>
        </p:txBody>
      </p:sp>
      <p:sp>
        <p:nvSpPr>
          <p:cNvPr id="10" name="TextBox 9"/>
          <p:cNvSpPr txBox="1"/>
          <p:nvPr/>
        </p:nvSpPr>
        <p:spPr>
          <a:xfrm>
            <a:off x="10003994" y="6266603"/>
            <a:ext cx="1902380" cy="369332"/>
          </a:xfrm>
          <a:prstGeom prst="rect">
            <a:avLst/>
          </a:prstGeom>
          <a:noFill/>
        </p:spPr>
        <p:txBody>
          <a:bodyPr wrap="none" rtlCol="0">
            <a:spAutoFit/>
          </a:bodyPr>
          <a:lstStyle/>
          <a:p>
            <a:r>
              <a:rPr lang="en-US" dirty="0" err="1" smtClean="0">
                <a:solidFill>
                  <a:schemeClr val="bg1">
                    <a:lumMod val="95000"/>
                  </a:schemeClr>
                </a:solidFill>
              </a:rPr>
              <a:t>Trygve</a:t>
            </a:r>
            <a:r>
              <a:rPr lang="en-US" dirty="0" smtClean="0">
                <a:solidFill>
                  <a:schemeClr val="bg1">
                    <a:lumMod val="95000"/>
                  </a:schemeClr>
                </a:solidFill>
              </a:rPr>
              <a:t> </a:t>
            </a:r>
            <a:r>
              <a:rPr lang="en-US" dirty="0" err="1" smtClean="0">
                <a:solidFill>
                  <a:schemeClr val="bg1">
                    <a:lumMod val="95000"/>
                  </a:schemeClr>
                </a:solidFill>
              </a:rPr>
              <a:t>Reenskaug</a:t>
            </a:r>
            <a:endParaRPr lang="en-US" dirty="0">
              <a:solidFill>
                <a:schemeClr val="bg1">
                  <a:lumMod val="95000"/>
                </a:schemeClr>
              </a:solidFill>
            </a:endParaRPr>
          </a:p>
        </p:txBody>
      </p:sp>
      <p:sp>
        <p:nvSpPr>
          <p:cNvPr id="12" name="TextBox 11"/>
          <p:cNvSpPr txBox="1"/>
          <p:nvPr/>
        </p:nvSpPr>
        <p:spPr>
          <a:xfrm>
            <a:off x="8356608" y="6266603"/>
            <a:ext cx="776816" cy="369332"/>
          </a:xfrm>
          <a:prstGeom prst="rect">
            <a:avLst/>
          </a:prstGeom>
          <a:noFill/>
        </p:spPr>
        <p:txBody>
          <a:bodyPr wrap="none" rtlCol="0">
            <a:spAutoFit/>
          </a:bodyPr>
          <a:lstStyle/>
          <a:p>
            <a:r>
              <a:rPr lang="en-US" dirty="0" err="1" smtClean="0">
                <a:solidFill>
                  <a:schemeClr val="bg1">
                    <a:lumMod val="95000"/>
                  </a:schemeClr>
                </a:solidFill>
              </a:rPr>
              <a:t>Koopa</a:t>
            </a:r>
            <a:endParaRPr lang="en-US" dirty="0">
              <a:solidFill>
                <a:schemeClr val="bg1">
                  <a:lumMod val="95000"/>
                </a:schemeClr>
              </a:solidFill>
            </a:endParaRPr>
          </a:p>
        </p:txBody>
      </p:sp>
      <p:cxnSp>
        <p:nvCxnSpPr>
          <p:cNvPr id="14" name="Straight Arrow Connector 13"/>
          <p:cNvCxnSpPr>
            <a:stCxn id="12" idx="0"/>
          </p:cNvCxnSpPr>
          <p:nvPr/>
        </p:nvCxnSpPr>
        <p:spPr>
          <a:xfrm flipV="1">
            <a:off x="8745016" y="5685692"/>
            <a:ext cx="152799" cy="580911"/>
          </a:xfrm>
          <a:prstGeom prst="straightConnector1">
            <a:avLst/>
          </a:prstGeom>
          <a:ln w="412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681046" y="3176954"/>
            <a:ext cx="3622431" cy="691662"/>
          </a:xfrm>
          <a:prstGeom prst="straightConnector1">
            <a:avLst/>
          </a:prstGeom>
          <a:ln w="41275">
            <a:solidFill>
              <a:srgbClr val="C00000">
                <a:alpha val="43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031631" y="2133600"/>
            <a:ext cx="4736123" cy="1969477"/>
          </a:xfrm>
          <a:prstGeom prst="straightConnector1">
            <a:avLst/>
          </a:prstGeom>
          <a:ln w="41275">
            <a:solidFill>
              <a:srgbClr val="C00000">
                <a:alpha val="52000"/>
              </a:srgbClr>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698742">
            <a:off x="8026265" y="4857283"/>
            <a:ext cx="1590298" cy="1149509"/>
          </a:xfrm>
          <a:prstGeom prst="rect">
            <a:avLst/>
          </a:prstGeom>
        </p:spPr>
      </p:pic>
    </p:spTree>
    <p:extLst>
      <p:ext uri="{BB962C8B-B14F-4D97-AF65-F5344CB8AC3E}">
        <p14:creationId xmlns:p14="http://schemas.microsoft.com/office/powerpoint/2010/main" val="145888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fade">
                                      <p:cBhvr>
                                        <p:cTn id="22" dur="500"/>
                                        <p:tgtEl>
                                          <p:spTgt spid="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70586"/>
          </a:xfrm>
        </p:spPr>
        <p:txBody>
          <a:bodyPr/>
          <a:lstStyle/>
          <a:p>
            <a:pPr algn="ctr"/>
            <a:r>
              <a:rPr lang="en-US" dirty="0" smtClean="0">
                <a:solidFill>
                  <a:srgbClr val="00B0F0"/>
                </a:solidFill>
              </a:rPr>
              <a:t>The MVC Pattern</a:t>
            </a:r>
            <a:endParaRPr lang="en-US" dirty="0">
              <a:solidFill>
                <a:srgbClr val="00B0F0"/>
              </a:solidFill>
            </a:endParaRPr>
          </a:p>
        </p:txBody>
      </p:sp>
    </p:spTree>
    <p:extLst>
      <p:ext uri="{BB962C8B-B14F-4D97-AF65-F5344CB8AC3E}">
        <p14:creationId xmlns:p14="http://schemas.microsoft.com/office/powerpoint/2010/main" val="3794469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3496F0"/>
                </a:solidFill>
              </a:rPr>
              <a:t>Models</a:t>
            </a:r>
            <a:endParaRPr lang="en-US" dirty="0">
              <a:solidFill>
                <a:srgbClr val="3496F0"/>
              </a:solidFill>
            </a:endParaRPr>
          </a:p>
        </p:txBody>
      </p:sp>
      <p:sp>
        <p:nvSpPr>
          <p:cNvPr id="3" name="Content Placeholder 2"/>
          <p:cNvSpPr>
            <a:spLocks noGrp="1"/>
          </p:cNvSpPr>
          <p:nvPr>
            <p:ph idx="1"/>
          </p:nvPr>
        </p:nvSpPr>
        <p:spPr>
          <a:xfrm>
            <a:off x="838200" y="2039815"/>
            <a:ext cx="10515600" cy="4349262"/>
          </a:xfrm>
        </p:spPr>
        <p:txBody>
          <a:bodyPr>
            <a:normAutofit lnSpcReduction="10000"/>
          </a:bodyPr>
          <a:lstStyle/>
          <a:p>
            <a:pPr algn="ctr"/>
            <a:r>
              <a:rPr lang="en-US" dirty="0" smtClean="0"/>
              <a:t>Represent knowledge (data)</a:t>
            </a:r>
          </a:p>
          <a:p>
            <a:pPr algn="ctr"/>
            <a:endParaRPr lang="en-US" dirty="0"/>
          </a:p>
          <a:p>
            <a:pPr algn="ctr"/>
            <a:r>
              <a:rPr lang="en-US" dirty="0" smtClean="0"/>
              <a:t>Should represent specific domain/area of business concern(s)</a:t>
            </a:r>
          </a:p>
          <a:p>
            <a:pPr algn="ctr"/>
            <a:endParaRPr lang="en-US" dirty="0"/>
          </a:p>
          <a:p>
            <a:pPr algn="ctr"/>
            <a:r>
              <a:rPr lang="en-US" dirty="0" smtClean="0"/>
              <a:t>Have and maintain </a:t>
            </a:r>
            <a:r>
              <a:rPr lang="en-US" dirty="0" smtClean="0">
                <a:solidFill>
                  <a:schemeClr val="accent4">
                    <a:lumMod val="40000"/>
                    <a:lumOff val="60000"/>
                  </a:schemeClr>
                </a:solidFill>
              </a:rPr>
              <a:t>State</a:t>
            </a:r>
          </a:p>
          <a:p>
            <a:pPr algn="ctr"/>
            <a:endParaRPr lang="en-US" dirty="0"/>
          </a:p>
          <a:p>
            <a:pPr algn="ctr"/>
            <a:r>
              <a:rPr lang="en-US" dirty="0" smtClean="0"/>
              <a:t>Single Object, or a grouping of Objects (Composition/Aggregation)</a:t>
            </a:r>
            <a:endParaRPr lang="en-US" dirty="0"/>
          </a:p>
        </p:txBody>
      </p:sp>
    </p:spTree>
    <p:extLst>
      <p:ext uri="{BB962C8B-B14F-4D97-AF65-F5344CB8AC3E}">
        <p14:creationId xmlns:p14="http://schemas.microsoft.com/office/powerpoint/2010/main" val="129150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3496F0"/>
                </a:solidFill>
              </a:rPr>
              <a:t>Views</a:t>
            </a:r>
            <a:endParaRPr lang="en-US" dirty="0">
              <a:solidFill>
                <a:srgbClr val="3496F0"/>
              </a:solidFill>
            </a:endParaRPr>
          </a:p>
        </p:txBody>
      </p:sp>
      <p:sp>
        <p:nvSpPr>
          <p:cNvPr id="3" name="Content Placeholder 2"/>
          <p:cNvSpPr>
            <a:spLocks noGrp="1"/>
          </p:cNvSpPr>
          <p:nvPr>
            <p:ph idx="1"/>
          </p:nvPr>
        </p:nvSpPr>
        <p:spPr>
          <a:xfrm>
            <a:off x="838200" y="1690689"/>
            <a:ext cx="10515600" cy="4545988"/>
          </a:xfrm>
        </p:spPr>
        <p:txBody>
          <a:bodyPr>
            <a:normAutofit fontScale="92500" lnSpcReduction="10000"/>
          </a:bodyPr>
          <a:lstStyle/>
          <a:p>
            <a:pPr algn="ctr"/>
            <a:r>
              <a:rPr lang="en-US" dirty="0" smtClean="0"/>
              <a:t>What the User sees</a:t>
            </a:r>
          </a:p>
          <a:p>
            <a:pPr algn="ctr"/>
            <a:endParaRPr lang="en-US" dirty="0"/>
          </a:p>
          <a:p>
            <a:pPr algn="ctr"/>
            <a:r>
              <a:rPr lang="en-US" dirty="0" smtClean="0"/>
              <a:t>Visual re</a:t>
            </a:r>
            <a:r>
              <a:rPr lang="en-US" dirty="0" smtClean="0">
                <a:solidFill>
                  <a:schemeClr val="accent4">
                    <a:lumMod val="40000"/>
                    <a:lumOff val="60000"/>
                  </a:schemeClr>
                </a:solidFill>
              </a:rPr>
              <a:t>presentation</a:t>
            </a:r>
            <a:r>
              <a:rPr lang="en-US" dirty="0" smtClean="0"/>
              <a:t> of the Model</a:t>
            </a:r>
          </a:p>
          <a:p>
            <a:pPr algn="ctr"/>
            <a:endParaRPr lang="en-US" dirty="0"/>
          </a:p>
          <a:p>
            <a:pPr algn="ctr"/>
            <a:r>
              <a:rPr lang="en-US" dirty="0" smtClean="0"/>
              <a:t>“Presentation Filter”</a:t>
            </a:r>
          </a:p>
          <a:p>
            <a:pPr algn="ctr"/>
            <a:endParaRPr lang="en-US" dirty="0"/>
          </a:p>
          <a:p>
            <a:pPr algn="ctr"/>
            <a:r>
              <a:rPr lang="en-US" dirty="0" smtClean="0">
                <a:solidFill>
                  <a:schemeClr val="accent6">
                    <a:lumMod val="75000"/>
                  </a:schemeClr>
                </a:solidFill>
              </a:rPr>
              <a:t>Observes</a:t>
            </a:r>
            <a:r>
              <a:rPr lang="en-US" dirty="0" smtClean="0">
                <a:solidFill>
                  <a:schemeClr val="accent4">
                    <a:lumMod val="40000"/>
                    <a:lumOff val="60000"/>
                  </a:schemeClr>
                </a:solidFill>
              </a:rPr>
              <a:t> </a:t>
            </a:r>
            <a:r>
              <a:rPr lang="en-US" dirty="0" smtClean="0"/>
              <a:t>changes in the Model</a:t>
            </a:r>
          </a:p>
          <a:p>
            <a:pPr algn="ctr"/>
            <a:endParaRPr lang="en-US" dirty="0"/>
          </a:p>
          <a:p>
            <a:pPr algn="ctr"/>
            <a:r>
              <a:rPr lang="en-US" dirty="0" smtClean="0"/>
              <a:t>May also receive </a:t>
            </a:r>
            <a:r>
              <a:rPr lang="en-US" dirty="0" smtClean="0">
                <a:solidFill>
                  <a:schemeClr val="accent6">
                    <a:lumMod val="75000"/>
                  </a:schemeClr>
                </a:solidFill>
              </a:rPr>
              <a:t>messages </a:t>
            </a:r>
            <a:r>
              <a:rPr lang="en-US" dirty="0" smtClean="0"/>
              <a:t>(updates) from the Controller</a:t>
            </a:r>
          </a:p>
          <a:p>
            <a:pPr algn="ctr"/>
            <a:endParaRPr lang="en-US" dirty="0"/>
          </a:p>
          <a:p>
            <a:pPr algn="ctr"/>
            <a:endParaRPr lang="en-US" dirty="0"/>
          </a:p>
        </p:txBody>
      </p:sp>
    </p:spTree>
    <p:extLst>
      <p:ext uri="{BB962C8B-B14F-4D97-AF65-F5344CB8AC3E}">
        <p14:creationId xmlns:p14="http://schemas.microsoft.com/office/powerpoint/2010/main" val="4062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3496F0"/>
                </a:solidFill>
              </a:rPr>
              <a:t>Controllers</a:t>
            </a:r>
            <a:endParaRPr lang="en-US" dirty="0">
              <a:solidFill>
                <a:srgbClr val="3496F0"/>
              </a:solidFill>
            </a:endParaRPr>
          </a:p>
        </p:txBody>
      </p:sp>
      <p:sp>
        <p:nvSpPr>
          <p:cNvPr id="3" name="Content Placeholder 2"/>
          <p:cNvSpPr>
            <a:spLocks noGrp="1"/>
          </p:cNvSpPr>
          <p:nvPr>
            <p:ph idx="1"/>
          </p:nvPr>
        </p:nvSpPr>
        <p:spPr>
          <a:xfrm>
            <a:off x="838200" y="1690688"/>
            <a:ext cx="10515600" cy="4639774"/>
          </a:xfrm>
        </p:spPr>
        <p:txBody>
          <a:bodyPr>
            <a:normAutofit fontScale="92500" lnSpcReduction="10000"/>
          </a:bodyPr>
          <a:lstStyle/>
          <a:p>
            <a:pPr algn="ctr"/>
            <a:r>
              <a:rPr lang="en-US" dirty="0" smtClean="0"/>
              <a:t>What the User interacts with</a:t>
            </a:r>
          </a:p>
          <a:p>
            <a:pPr algn="ctr"/>
            <a:endParaRPr lang="en-US" dirty="0"/>
          </a:p>
          <a:p>
            <a:pPr algn="ctr"/>
            <a:r>
              <a:rPr lang="en-US" dirty="0" smtClean="0"/>
              <a:t>Arranges the View(s)</a:t>
            </a:r>
          </a:p>
          <a:p>
            <a:pPr algn="ctr"/>
            <a:endParaRPr lang="en-US" dirty="0"/>
          </a:p>
          <a:p>
            <a:pPr algn="ctr"/>
            <a:r>
              <a:rPr lang="en-US" dirty="0" smtClean="0"/>
              <a:t>May handle complex application logic external to Models</a:t>
            </a:r>
          </a:p>
          <a:p>
            <a:pPr algn="ctr"/>
            <a:endParaRPr lang="en-US" dirty="0"/>
          </a:p>
          <a:p>
            <a:pPr algn="ctr"/>
            <a:r>
              <a:rPr lang="en-US" dirty="0" smtClean="0"/>
              <a:t>Responds to </a:t>
            </a:r>
            <a:r>
              <a:rPr lang="en-US" dirty="0" smtClean="0">
                <a:solidFill>
                  <a:schemeClr val="accent6">
                    <a:lumMod val="75000"/>
                  </a:schemeClr>
                </a:solidFill>
              </a:rPr>
              <a:t>Commands </a:t>
            </a:r>
            <a:r>
              <a:rPr lang="en-US" dirty="0" smtClean="0"/>
              <a:t>from the User</a:t>
            </a:r>
          </a:p>
          <a:p>
            <a:pPr algn="ctr"/>
            <a:endParaRPr lang="en-US" dirty="0" smtClean="0"/>
          </a:p>
          <a:p>
            <a:pPr algn="ctr"/>
            <a:r>
              <a:rPr lang="en-US" dirty="0" smtClean="0"/>
              <a:t>Sends (passes) </a:t>
            </a:r>
            <a:r>
              <a:rPr lang="en-US" dirty="0" smtClean="0">
                <a:solidFill>
                  <a:schemeClr val="accent6">
                    <a:lumMod val="75000"/>
                  </a:schemeClr>
                </a:solidFill>
              </a:rPr>
              <a:t>messages </a:t>
            </a:r>
            <a:r>
              <a:rPr lang="en-US" dirty="0" smtClean="0"/>
              <a:t>to the View</a:t>
            </a:r>
            <a:endParaRPr lang="en-US" dirty="0"/>
          </a:p>
        </p:txBody>
      </p:sp>
    </p:spTree>
    <p:extLst>
      <p:ext uri="{BB962C8B-B14F-4D97-AF65-F5344CB8AC3E}">
        <p14:creationId xmlns:p14="http://schemas.microsoft.com/office/powerpoint/2010/main" val="186831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375" y="2147887"/>
            <a:ext cx="4667250" cy="2562225"/>
          </a:xfrm>
          <a:prstGeom prst="rect">
            <a:avLst/>
          </a:prstGeom>
        </p:spPr>
      </p:pic>
    </p:spTree>
    <p:extLst>
      <p:ext uri="{BB962C8B-B14F-4D97-AF65-F5344CB8AC3E}">
        <p14:creationId xmlns:p14="http://schemas.microsoft.com/office/powerpoint/2010/main" val="23212082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70586"/>
          </a:xfrm>
        </p:spPr>
        <p:txBody>
          <a:bodyPr/>
          <a:lstStyle/>
          <a:p>
            <a:pPr algn="ctr"/>
            <a:r>
              <a:rPr lang="en-US" dirty="0" smtClean="0">
                <a:solidFill>
                  <a:srgbClr val="00B0F0"/>
                </a:solidFill>
              </a:rPr>
              <a:t>Separated Presentation</a:t>
            </a:r>
            <a:endParaRPr lang="en-US" dirty="0">
              <a:solidFill>
                <a:srgbClr val="00B0F0"/>
              </a:solidFill>
            </a:endParaRPr>
          </a:p>
        </p:txBody>
      </p:sp>
    </p:spTree>
    <p:extLst>
      <p:ext uri="{BB962C8B-B14F-4D97-AF65-F5344CB8AC3E}">
        <p14:creationId xmlns:p14="http://schemas.microsoft.com/office/powerpoint/2010/main" val="2192157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83275"/>
          </a:xfrm>
        </p:spPr>
        <p:txBody>
          <a:bodyPr>
            <a:noAutofit/>
          </a:bodyPr>
          <a:lstStyle/>
          <a:p>
            <a:pPr algn="ctr"/>
            <a:r>
              <a:rPr lang="en-US" sz="2800" dirty="0">
                <a:solidFill>
                  <a:schemeClr val="bg1">
                    <a:lumMod val="95000"/>
                  </a:schemeClr>
                </a:solidFill>
              </a:rPr>
              <a:t>Ensure that any code that manipulates </a:t>
            </a:r>
            <a:r>
              <a:rPr lang="en-US" sz="2800" dirty="0">
                <a:solidFill>
                  <a:schemeClr val="accent4">
                    <a:lumMod val="60000"/>
                    <a:lumOff val="40000"/>
                  </a:schemeClr>
                </a:solidFill>
              </a:rPr>
              <a:t>presentation</a:t>
            </a:r>
            <a:r>
              <a:rPr lang="en-US" sz="2800" dirty="0">
                <a:solidFill>
                  <a:schemeClr val="bg1">
                    <a:lumMod val="95000"/>
                  </a:schemeClr>
                </a:solidFill>
              </a:rPr>
              <a:t> only manipulates </a:t>
            </a:r>
            <a:r>
              <a:rPr lang="en-US" sz="2800" dirty="0">
                <a:solidFill>
                  <a:schemeClr val="accent4">
                    <a:lumMod val="60000"/>
                    <a:lumOff val="40000"/>
                  </a:schemeClr>
                </a:solidFill>
              </a:rPr>
              <a:t>presentation</a:t>
            </a:r>
            <a:r>
              <a:rPr lang="en-US" sz="2800" dirty="0">
                <a:solidFill>
                  <a:schemeClr val="bg1">
                    <a:lumMod val="95000"/>
                  </a:schemeClr>
                </a:solidFill>
              </a:rPr>
              <a:t>, pushing all </a:t>
            </a:r>
            <a:r>
              <a:rPr lang="en-US" sz="2800" dirty="0">
                <a:solidFill>
                  <a:schemeClr val="accent1">
                    <a:lumMod val="75000"/>
                  </a:schemeClr>
                </a:solidFill>
              </a:rPr>
              <a:t>domain </a:t>
            </a:r>
            <a:r>
              <a:rPr lang="en-US" sz="2800" dirty="0">
                <a:solidFill>
                  <a:schemeClr val="bg1">
                    <a:lumMod val="95000"/>
                  </a:schemeClr>
                </a:solidFill>
              </a:rPr>
              <a:t>and data source logic into </a:t>
            </a:r>
            <a:r>
              <a:rPr lang="en-US" sz="2800" u="sng" dirty="0">
                <a:solidFill>
                  <a:schemeClr val="bg1">
                    <a:lumMod val="95000"/>
                  </a:schemeClr>
                </a:solidFill>
              </a:rPr>
              <a:t>clearly</a:t>
            </a:r>
            <a:r>
              <a:rPr lang="en-US" sz="2800" dirty="0">
                <a:solidFill>
                  <a:schemeClr val="bg1">
                    <a:lumMod val="95000"/>
                  </a:schemeClr>
                </a:solidFill>
              </a:rPr>
              <a:t> </a:t>
            </a:r>
            <a:r>
              <a:rPr lang="en-US" sz="2800" u="sng" dirty="0" smtClean="0">
                <a:solidFill>
                  <a:schemeClr val="accent2">
                    <a:lumMod val="75000"/>
                  </a:schemeClr>
                </a:solidFill>
              </a:rPr>
              <a:t>separated</a:t>
            </a:r>
            <a:r>
              <a:rPr lang="en-US" sz="2800" dirty="0" smtClean="0">
                <a:solidFill>
                  <a:schemeClr val="accent2">
                    <a:lumMod val="75000"/>
                  </a:schemeClr>
                </a:solidFill>
              </a:rPr>
              <a:t> </a:t>
            </a:r>
            <a:r>
              <a:rPr lang="en-US" sz="2800" dirty="0" smtClean="0">
                <a:solidFill>
                  <a:schemeClr val="bg1">
                    <a:lumMod val="95000"/>
                  </a:schemeClr>
                </a:solidFill>
              </a:rPr>
              <a:t>areas </a:t>
            </a:r>
            <a:r>
              <a:rPr lang="en-US" sz="2800" dirty="0">
                <a:solidFill>
                  <a:schemeClr val="bg1">
                    <a:lumMod val="95000"/>
                  </a:schemeClr>
                </a:solidFill>
              </a:rPr>
              <a:t>of the program.</a:t>
            </a:r>
          </a:p>
        </p:txBody>
      </p:sp>
    </p:spTree>
    <p:extLst>
      <p:ext uri="{BB962C8B-B14F-4D97-AF65-F5344CB8AC3E}">
        <p14:creationId xmlns:p14="http://schemas.microsoft.com/office/powerpoint/2010/main" val="2661802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83275"/>
          </a:xfrm>
        </p:spPr>
        <p:txBody>
          <a:bodyPr>
            <a:noAutofit/>
          </a:bodyPr>
          <a:lstStyle/>
          <a:p>
            <a:pPr algn="ctr"/>
            <a:r>
              <a:rPr lang="en-US" sz="2800" dirty="0">
                <a:solidFill>
                  <a:schemeClr val="bg1">
                    <a:lumMod val="95000"/>
                  </a:schemeClr>
                </a:solidFill>
              </a:rPr>
              <a:t>As well as a </a:t>
            </a:r>
            <a:r>
              <a:rPr lang="en-US" sz="2800" dirty="0">
                <a:solidFill>
                  <a:schemeClr val="accent2">
                    <a:lumMod val="75000"/>
                  </a:schemeClr>
                </a:solidFill>
              </a:rPr>
              <a:t>separation</a:t>
            </a:r>
            <a:r>
              <a:rPr lang="en-US" sz="2800" dirty="0">
                <a:solidFill>
                  <a:schemeClr val="bg1">
                    <a:lumMod val="95000"/>
                  </a:schemeClr>
                </a:solidFill>
              </a:rPr>
              <a:t>, there is also a strict visibility rule. The </a:t>
            </a:r>
            <a:r>
              <a:rPr lang="en-US" sz="2800" dirty="0">
                <a:solidFill>
                  <a:schemeClr val="accent4">
                    <a:lumMod val="60000"/>
                    <a:lumOff val="40000"/>
                  </a:schemeClr>
                </a:solidFill>
              </a:rPr>
              <a:t>presentation</a:t>
            </a:r>
            <a:r>
              <a:rPr lang="en-US" sz="2800" dirty="0">
                <a:solidFill>
                  <a:schemeClr val="bg1">
                    <a:lumMod val="95000"/>
                  </a:schemeClr>
                </a:solidFill>
              </a:rPr>
              <a:t> is able to call the </a:t>
            </a:r>
            <a:r>
              <a:rPr lang="en-US" sz="2800" dirty="0">
                <a:solidFill>
                  <a:schemeClr val="accent1">
                    <a:lumMod val="75000"/>
                  </a:schemeClr>
                </a:solidFill>
              </a:rPr>
              <a:t>domain</a:t>
            </a:r>
            <a:r>
              <a:rPr lang="en-US" sz="2800" dirty="0">
                <a:solidFill>
                  <a:schemeClr val="bg1">
                    <a:lumMod val="95000"/>
                  </a:schemeClr>
                </a:solidFill>
              </a:rPr>
              <a:t> but not </a:t>
            </a:r>
            <a:r>
              <a:rPr lang="en-US" sz="2800" dirty="0" smtClean="0">
                <a:solidFill>
                  <a:schemeClr val="bg1">
                    <a:lumMod val="95000"/>
                  </a:schemeClr>
                </a:solidFill>
              </a:rPr>
              <a:t>vice-versa.</a:t>
            </a:r>
            <a:endParaRPr lang="en-US" sz="2800" dirty="0">
              <a:solidFill>
                <a:schemeClr val="bg1">
                  <a:lumMod val="95000"/>
                </a:schemeClr>
              </a:solidFill>
            </a:endParaRPr>
          </a:p>
        </p:txBody>
      </p:sp>
    </p:spTree>
    <p:extLst>
      <p:ext uri="{BB962C8B-B14F-4D97-AF65-F5344CB8AC3E}">
        <p14:creationId xmlns:p14="http://schemas.microsoft.com/office/powerpoint/2010/main" val="4137746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246" y="247895"/>
            <a:ext cx="11394831" cy="6106013"/>
          </a:xfrm>
        </p:spPr>
        <p:txBody>
          <a:bodyPr>
            <a:noAutofit/>
          </a:bodyPr>
          <a:lstStyle/>
          <a:p>
            <a:pPr algn="ctr"/>
            <a:r>
              <a:rPr lang="en-US" sz="2800" dirty="0">
                <a:solidFill>
                  <a:schemeClr val="bg1">
                    <a:lumMod val="95000"/>
                  </a:schemeClr>
                </a:solidFill>
              </a:rPr>
              <a:t>The point here is that the </a:t>
            </a:r>
            <a:r>
              <a:rPr lang="en-US" sz="2800" dirty="0">
                <a:solidFill>
                  <a:schemeClr val="accent1">
                    <a:lumMod val="75000"/>
                  </a:schemeClr>
                </a:solidFill>
              </a:rPr>
              <a:t>domain </a:t>
            </a:r>
            <a:r>
              <a:rPr lang="en-US" sz="2800" dirty="0">
                <a:solidFill>
                  <a:schemeClr val="bg1">
                    <a:lumMod val="95000"/>
                  </a:schemeClr>
                </a:solidFill>
              </a:rPr>
              <a:t>should be utterly unaware</a:t>
            </a:r>
            <a:r>
              <a:rPr lang="en-US" sz="2800" dirty="0">
                <a:solidFill>
                  <a:schemeClr val="accent4">
                    <a:lumMod val="60000"/>
                    <a:lumOff val="40000"/>
                  </a:schemeClr>
                </a:solidFill>
              </a:rPr>
              <a:t> </a:t>
            </a:r>
            <a:r>
              <a:rPr lang="en-US" sz="2800" dirty="0">
                <a:solidFill>
                  <a:schemeClr val="bg1">
                    <a:lumMod val="95000"/>
                  </a:schemeClr>
                </a:solidFill>
              </a:rPr>
              <a:t>of what </a:t>
            </a:r>
            <a:r>
              <a:rPr lang="en-US" sz="2800" dirty="0">
                <a:solidFill>
                  <a:schemeClr val="accent4">
                    <a:lumMod val="60000"/>
                    <a:lumOff val="40000"/>
                  </a:schemeClr>
                </a:solidFill>
              </a:rPr>
              <a:t>presentations</a:t>
            </a:r>
            <a:r>
              <a:rPr lang="en-US" sz="2800" dirty="0">
                <a:solidFill>
                  <a:schemeClr val="bg1">
                    <a:lumMod val="95000"/>
                  </a:schemeClr>
                </a:solidFill>
              </a:rPr>
              <a:t> may be used with it. This both helps keep the </a:t>
            </a:r>
            <a:r>
              <a:rPr lang="en-US" sz="2800" dirty="0" smtClean="0">
                <a:solidFill>
                  <a:schemeClr val="accent2">
                    <a:lumMod val="75000"/>
                  </a:schemeClr>
                </a:solidFill>
              </a:rPr>
              <a:t>concerns </a:t>
            </a:r>
            <a:r>
              <a:rPr lang="en-US" sz="2800" dirty="0">
                <a:solidFill>
                  <a:schemeClr val="accent2">
                    <a:lumMod val="75000"/>
                  </a:schemeClr>
                </a:solidFill>
              </a:rPr>
              <a:t>separate </a:t>
            </a:r>
            <a:r>
              <a:rPr lang="en-US" sz="2800" dirty="0">
                <a:solidFill>
                  <a:schemeClr val="bg1">
                    <a:lumMod val="95000"/>
                  </a:schemeClr>
                </a:solidFill>
              </a:rPr>
              <a:t>and also supports using multiple </a:t>
            </a:r>
            <a:r>
              <a:rPr lang="en-US" sz="2800" dirty="0">
                <a:solidFill>
                  <a:schemeClr val="accent4">
                    <a:lumMod val="60000"/>
                    <a:lumOff val="40000"/>
                  </a:schemeClr>
                </a:solidFill>
              </a:rPr>
              <a:t>presentations</a:t>
            </a:r>
            <a:r>
              <a:rPr lang="en-US" sz="2800" dirty="0">
                <a:solidFill>
                  <a:schemeClr val="bg1">
                    <a:lumMod val="95000"/>
                  </a:schemeClr>
                </a:solidFill>
              </a:rPr>
              <a:t> with the same </a:t>
            </a:r>
            <a:r>
              <a:rPr lang="en-US" sz="2800" dirty="0">
                <a:solidFill>
                  <a:schemeClr val="accent1">
                    <a:lumMod val="75000"/>
                  </a:schemeClr>
                </a:solidFill>
              </a:rPr>
              <a:t>domain </a:t>
            </a:r>
            <a:r>
              <a:rPr lang="en-US" sz="2800" dirty="0">
                <a:solidFill>
                  <a:schemeClr val="bg1">
                    <a:lumMod val="95000"/>
                  </a:schemeClr>
                </a:solidFill>
              </a:rPr>
              <a:t>code.</a:t>
            </a:r>
          </a:p>
        </p:txBody>
      </p:sp>
    </p:spTree>
    <p:extLst>
      <p:ext uri="{BB962C8B-B14F-4D97-AF65-F5344CB8AC3E}">
        <p14:creationId xmlns:p14="http://schemas.microsoft.com/office/powerpoint/2010/main" val="3158298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Who I Am And Why You Should Care About Everything I Say Today</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lnSpcReduction="10000"/>
          </a:bodyPr>
          <a:lstStyle/>
          <a:p>
            <a:r>
              <a:rPr lang="en-US" dirty="0" smtClean="0"/>
              <a:t>Software Engineer at feature[23]</a:t>
            </a:r>
          </a:p>
          <a:p>
            <a:endParaRPr lang="en-US" dirty="0"/>
          </a:p>
          <a:p>
            <a:r>
              <a:rPr lang="en-US" sz="2800" dirty="0" smtClean="0"/>
              <a:t>Graduate of UNF</a:t>
            </a:r>
            <a:r>
              <a:rPr lang="en-US" sz="2800" dirty="0" smtClean="0">
                <a:solidFill>
                  <a:schemeClr val="bg1"/>
                </a:solidFill>
              </a:rPr>
              <a:t> </a:t>
            </a:r>
            <a:r>
              <a:rPr lang="en-US" sz="1600" dirty="0" smtClean="0"/>
              <a:t>(Computing === Awesome &amp;&amp; $$$) </a:t>
            </a:r>
            <a:r>
              <a:rPr lang="en-US" sz="2800" dirty="0" smtClean="0"/>
              <a:t>and Florida State </a:t>
            </a:r>
            <a:r>
              <a:rPr lang="en-US" sz="1600" dirty="0" smtClean="0"/>
              <a:t>(Guitar === Awesome)</a:t>
            </a:r>
          </a:p>
          <a:p>
            <a:endParaRPr lang="en-US" dirty="0"/>
          </a:p>
          <a:p>
            <a:r>
              <a:rPr lang="en-US" dirty="0" smtClean="0"/>
              <a:t>I like cool buzzwords like Domain Driven Design, Functional Reactive Programming, The Internet of Things, Software Ethics, Software Architecture, and Software Archaeology</a:t>
            </a:r>
            <a:endParaRPr lang="en-US" dirty="0"/>
          </a:p>
        </p:txBody>
      </p:sp>
    </p:spTree>
    <p:extLst>
      <p:ext uri="{BB962C8B-B14F-4D97-AF65-F5344CB8AC3E}">
        <p14:creationId xmlns:p14="http://schemas.microsoft.com/office/powerpoint/2010/main" val="250594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246" y="247895"/>
            <a:ext cx="11394831" cy="6106013"/>
          </a:xfrm>
        </p:spPr>
        <p:txBody>
          <a:bodyPr>
            <a:noAutofit/>
          </a:bodyPr>
          <a:lstStyle/>
          <a:p>
            <a:pPr algn="ctr"/>
            <a:r>
              <a:rPr lang="en-US" sz="2800" dirty="0">
                <a:solidFill>
                  <a:schemeClr val="bg1">
                    <a:lumMod val="95000"/>
                  </a:schemeClr>
                </a:solidFill>
              </a:rPr>
              <a:t>Although the </a:t>
            </a:r>
            <a:r>
              <a:rPr lang="en-US" sz="2800" dirty="0">
                <a:solidFill>
                  <a:schemeClr val="accent1">
                    <a:lumMod val="75000"/>
                  </a:schemeClr>
                </a:solidFill>
              </a:rPr>
              <a:t>domain</a:t>
            </a:r>
            <a:r>
              <a:rPr lang="en-US" sz="2800" dirty="0">
                <a:solidFill>
                  <a:schemeClr val="bg1">
                    <a:lumMod val="95000"/>
                  </a:schemeClr>
                </a:solidFill>
              </a:rPr>
              <a:t> cannot call the </a:t>
            </a:r>
            <a:r>
              <a:rPr lang="en-US" sz="2800" dirty="0">
                <a:solidFill>
                  <a:schemeClr val="accent4">
                    <a:lumMod val="60000"/>
                    <a:lumOff val="40000"/>
                  </a:schemeClr>
                </a:solidFill>
              </a:rPr>
              <a:t>presentation</a:t>
            </a:r>
            <a:r>
              <a:rPr lang="en-US" sz="2800" dirty="0">
                <a:solidFill>
                  <a:schemeClr val="bg1">
                    <a:lumMod val="95000"/>
                  </a:schemeClr>
                </a:solidFill>
              </a:rPr>
              <a:t> it's often necessary for the </a:t>
            </a:r>
            <a:r>
              <a:rPr lang="en-US" sz="2800" dirty="0">
                <a:solidFill>
                  <a:schemeClr val="accent1">
                    <a:lumMod val="75000"/>
                  </a:schemeClr>
                </a:solidFill>
              </a:rPr>
              <a:t>domain</a:t>
            </a:r>
            <a:r>
              <a:rPr lang="en-US" sz="2800" dirty="0">
                <a:solidFill>
                  <a:schemeClr val="bg1">
                    <a:lumMod val="95000"/>
                  </a:schemeClr>
                </a:solidFill>
              </a:rPr>
              <a:t> to </a:t>
            </a:r>
            <a:r>
              <a:rPr lang="en-US" sz="2800" dirty="0"/>
              <a:t>notify</a:t>
            </a:r>
            <a:r>
              <a:rPr lang="en-US" sz="2800" dirty="0">
                <a:solidFill>
                  <a:schemeClr val="bg1">
                    <a:lumMod val="95000"/>
                  </a:schemeClr>
                </a:solidFill>
              </a:rPr>
              <a:t> the </a:t>
            </a:r>
            <a:r>
              <a:rPr lang="en-US" sz="2800" dirty="0">
                <a:solidFill>
                  <a:schemeClr val="accent4">
                    <a:lumMod val="60000"/>
                    <a:lumOff val="40000"/>
                  </a:schemeClr>
                </a:solidFill>
              </a:rPr>
              <a:t>presentation</a:t>
            </a:r>
            <a:r>
              <a:rPr lang="en-US" sz="2800" dirty="0">
                <a:solidFill>
                  <a:schemeClr val="bg1">
                    <a:lumMod val="95000"/>
                  </a:schemeClr>
                </a:solidFill>
              </a:rPr>
              <a:t> if any changes occur. </a:t>
            </a:r>
            <a:r>
              <a:rPr lang="en-US" sz="2800" dirty="0"/>
              <a:t>Observer</a:t>
            </a:r>
            <a:r>
              <a:rPr lang="en-US" sz="2800" dirty="0">
                <a:solidFill>
                  <a:schemeClr val="bg1">
                    <a:lumMod val="95000"/>
                  </a:schemeClr>
                </a:solidFill>
              </a:rPr>
              <a:t> is the usual solution to this problem. The </a:t>
            </a:r>
            <a:r>
              <a:rPr lang="en-US" sz="2800" dirty="0">
                <a:solidFill>
                  <a:schemeClr val="accent1">
                    <a:lumMod val="75000"/>
                  </a:schemeClr>
                </a:solidFill>
              </a:rPr>
              <a:t>domain</a:t>
            </a:r>
            <a:r>
              <a:rPr lang="en-US" sz="2800" dirty="0">
                <a:solidFill>
                  <a:schemeClr val="bg1">
                    <a:lumMod val="95000"/>
                  </a:schemeClr>
                </a:solidFill>
              </a:rPr>
              <a:t> fires an </a:t>
            </a:r>
            <a:r>
              <a:rPr lang="en-US" sz="2800" dirty="0"/>
              <a:t>event</a:t>
            </a:r>
            <a:r>
              <a:rPr lang="en-US" sz="2800" dirty="0">
                <a:solidFill>
                  <a:schemeClr val="bg1">
                    <a:lumMod val="95000"/>
                  </a:schemeClr>
                </a:solidFill>
              </a:rPr>
              <a:t> which is </a:t>
            </a:r>
            <a:r>
              <a:rPr lang="en-US" sz="2800" dirty="0"/>
              <a:t>observed</a:t>
            </a:r>
            <a:r>
              <a:rPr lang="en-US" sz="2800" dirty="0">
                <a:solidFill>
                  <a:schemeClr val="bg1">
                    <a:lumMod val="95000"/>
                  </a:schemeClr>
                </a:solidFill>
              </a:rPr>
              <a:t> the by </a:t>
            </a:r>
            <a:r>
              <a:rPr lang="en-US" sz="2800" dirty="0">
                <a:solidFill>
                  <a:schemeClr val="accent4">
                    <a:lumMod val="60000"/>
                    <a:lumOff val="40000"/>
                  </a:schemeClr>
                </a:solidFill>
              </a:rPr>
              <a:t>presentation</a:t>
            </a:r>
            <a:r>
              <a:rPr lang="en-US" sz="2800" dirty="0">
                <a:solidFill>
                  <a:schemeClr val="bg1">
                    <a:lumMod val="95000"/>
                  </a:schemeClr>
                </a:solidFill>
              </a:rPr>
              <a:t>, the </a:t>
            </a:r>
            <a:r>
              <a:rPr lang="en-US" sz="2800" dirty="0">
                <a:solidFill>
                  <a:schemeClr val="accent4">
                    <a:lumMod val="60000"/>
                    <a:lumOff val="40000"/>
                  </a:schemeClr>
                </a:solidFill>
              </a:rPr>
              <a:t>presentation</a:t>
            </a:r>
            <a:r>
              <a:rPr lang="en-US" sz="2800" dirty="0">
                <a:solidFill>
                  <a:schemeClr val="bg1">
                    <a:lumMod val="95000"/>
                  </a:schemeClr>
                </a:solidFill>
              </a:rPr>
              <a:t> then re-reads data from the </a:t>
            </a:r>
            <a:r>
              <a:rPr lang="en-US" sz="2800" dirty="0">
                <a:solidFill>
                  <a:schemeClr val="accent1">
                    <a:lumMod val="75000"/>
                  </a:schemeClr>
                </a:solidFill>
              </a:rPr>
              <a:t>domain</a:t>
            </a:r>
            <a:r>
              <a:rPr lang="en-US" sz="2800" dirty="0">
                <a:solidFill>
                  <a:schemeClr val="bg1">
                    <a:lumMod val="95000"/>
                  </a:schemeClr>
                </a:solidFill>
              </a:rPr>
              <a:t> as needed.</a:t>
            </a:r>
          </a:p>
        </p:txBody>
      </p:sp>
    </p:spTree>
    <p:extLst>
      <p:ext uri="{BB962C8B-B14F-4D97-AF65-F5344CB8AC3E}">
        <p14:creationId xmlns:p14="http://schemas.microsoft.com/office/powerpoint/2010/main" val="12799888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70586"/>
          </a:xfrm>
        </p:spPr>
        <p:txBody>
          <a:bodyPr/>
          <a:lstStyle/>
          <a:p>
            <a:pPr algn="ctr"/>
            <a:r>
              <a:rPr lang="en-US" dirty="0" smtClean="0">
                <a:solidFill>
                  <a:srgbClr val="00B0F0"/>
                </a:solidFill>
              </a:rPr>
              <a:t>Desktop</a:t>
            </a:r>
            <a:endParaRPr lang="en-US" dirty="0">
              <a:solidFill>
                <a:srgbClr val="00B0F0"/>
              </a:solidFill>
            </a:endParaRPr>
          </a:p>
        </p:txBody>
      </p:sp>
    </p:spTree>
    <p:extLst>
      <p:ext uri="{BB962C8B-B14F-4D97-AF65-F5344CB8AC3E}">
        <p14:creationId xmlns:p14="http://schemas.microsoft.com/office/powerpoint/2010/main" val="3179848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75906" y="2570813"/>
            <a:ext cx="1671403" cy="876924"/>
          </a:xfrm>
          <a:prstGeom prst="rect">
            <a:avLst/>
          </a:prstGeom>
          <a:solidFill>
            <a:schemeClr val="accent1">
              <a:lumMod val="75000"/>
            </a:schemeClr>
          </a:solidFill>
          <a:ln>
            <a:solidFill>
              <a:schemeClr val="accent1">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Model</a:t>
            </a:r>
            <a:endParaRPr lang="en-US" dirty="0"/>
          </a:p>
        </p:txBody>
      </p:sp>
      <p:sp>
        <p:nvSpPr>
          <p:cNvPr id="5" name="Rectangle 4"/>
          <p:cNvSpPr/>
          <p:nvPr/>
        </p:nvSpPr>
        <p:spPr>
          <a:xfrm>
            <a:off x="5426953" y="2570813"/>
            <a:ext cx="1671403" cy="876924"/>
          </a:xfrm>
          <a:prstGeom prst="rect">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6" name="Rectangle 5"/>
          <p:cNvSpPr/>
          <p:nvPr/>
        </p:nvSpPr>
        <p:spPr>
          <a:xfrm>
            <a:off x="2878000" y="2570813"/>
            <a:ext cx="1671403" cy="876924"/>
          </a:xfrm>
          <a:prstGeom prst="rect">
            <a:avLst/>
          </a:prstGeom>
          <a:solidFill>
            <a:schemeClr val="accent4">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cxnSp>
        <p:nvCxnSpPr>
          <p:cNvPr id="8" name="Straight Arrow Connector 7"/>
          <p:cNvCxnSpPr>
            <a:stCxn id="6" idx="3"/>
            <a:endCxn id="5" idx="1"/>
          </p:cNvCxnSpPr>
          <p:nvPr/>
        </p:nvCxnSpPr>
        <p:spPr>
          <a:xfrm>
            <a:off x="4549403" y="3009275"/>
            <a:ext cx="877550" cy="0"/>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098356" y="3024338"/>
            <a:ext cx="877550" cy="0"/>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6" idx="2"/>
            <a:endCxn id="4" idx="2"/>
          </p:cNvCxnSpPr>
          <p:nvPr/>
        </p:nvCxnSpPr>
        <p:spPr>
          <a:xfrm rot="16200000" flipH="1">
            <a:off x="6262655" y="898784"/>
            <a:ext cx="12700" cy="5097906"/>
          </a:xfrm>
          <a:prstGeom prst="curvedConnector3">
            <a:avLst>
              <a:gd name="adj1" fmla="val 6529409"/>
            </a:avLst>
          </a:prstGeom>
          <a:ln w="412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504460" y="1562058"/>
            <a:ext cx="2766787" cy="923330"/>
          </a:xfrm>
          <a:prstGeom prst="rect">
            <a:avLst/>
          </a:prstGeom>
          <a:noFill/>
        </p:spPr>
        <p:txBody>
          <a:bodyPr wrap="square" rtlCol="0">
            <a:spAutoFit/>
          </a:bodyPr>
          <a:lstStyle/>
          <a:p>
            <a:r>
              <a:rPr lang="en-US" dirty="0" smtClean="0">
                <a:solidFill>
                  <a:schemeClr val="bg1"/>
                </a:solidFill>
              </a:rPr>
              <a:t>The User updates some information in the UI and clicks a Save button.</a:t>
            </a:r>
          </a:p>
        </p:txBody>
      </p:sp>
      <p:sp>
        <p:nvSpPr>
          <p:cNvPr id="28" name="TextBox 27"/>
          <p:cNvSpPr txBox="1"/>
          <p:nvPr/>
        </p:nvSpPr>
        <p:spPr>
          <a:xfrm>
            <a:off x="4988178" y="1549563"/>
            <a:ext cx="2907541" cy="923330"/>
          </a:xfrm>
          <a:prstGeom prst="rect">
            <a:avLst/>
          </a:prstGeom>
          <a:noFill/>
        </p:spPr>
        <p:txBody>
          <a:bodyPr wrap="square" rtlCol="0">
            <a:spAutoFit/>
          </a:bodyPr>
          <a:lstStyle/>
          <a:p>
            <a:r>
              <a:rPr lang="en-US" dirty="0" smtClean="0">
                <a:solidFill>
                  <a:schemeClr val="bg1"/>
                </a:solidFill>
              </a:rPr>
              <a:t>The Controller responds to the user’s interaction and sends the data to the Model.</a:t>
            </a:r>
          </a:p>
        </p:txBody>
      </p:sp>
      <p:sp>
        <p:nvSpPr>
          <p:cNvPr id="29" name="TextBox 28"/>
          <p:cNvSpPr txBox="1"/>
          <p:nvPr/>
        </p:nvSpPr>
        <p:spPr>
          <a:xfrm>
            <a:off x="7895719" y="1552793"/>
            <a:ext cx="2766787" cy="923330"/>
          </a:xfrm>
          <a:prstGeom prst="rect">
            <a:avLst/>
          </a:prstGeom>
          <a:noFill/>
        </p:spPr>
        <p:txBody>
          <a:bodyPr wrap="square" rtlCol="0">
            <a:spAutoFit/>
          </a:bodyPr>
          <a:lstStyle/>
          <a:p>
            <a:r>
              <a:rPr lang="en-US" dirty="0" smtClean="0">
                <a:solidFill>
                  <a:schemeClr val="bg1"/>
                </a:solidFill>
              </a:rPr>
              <a:t>The Model updates its internal state (data), and notifies its observers.</a:t>
            </a:r>
          </a:p>
        </p:txBody>
      </p:sp>
      <p:sp>
        <p:nvSpPr>
          <p:cNvPr id="30" name="TextBox 29"/>
          <p:cNvSpPr txBox="1"/>
          <p:nvPr/>
        </p:nvSpPr>
        <p:spPr>
          <a:xfrm>
            <a:off x="397530" y="3856645"/>
            <a:ext cx="3490323" cy="923330"/>
          </a:xfrm>
          <a:prstGeom prst="rect">
            <a:avLst/>
          </a:prstGeom>
          <a:noFill/>
        </p:spPr>
        <p:txBody>
          <a:bodyPr wrap="square" rtlCol="0">
            <a:spAutoFit/>
          </a:bodyPr>
          <a:lstStyle/>
          <a:p>
            <a:r>
              <a:rPr lang="en-US" dirty="0" smtClean="0">
                <a:solidFill>
                  <a:schemeClr val="bg1"/>
                </a:solidFill>
              </a:rPr>
              <a:t>The View observes the change in the Model and updates (refreshes) itself with the new data.</a:t>
            </a:r>
          </a:p>
        </p:txBody>
      </p:sp>
      <p:cxnSp>
        <p:nvCxnSpPr>
          <p:cNvPr id="11" name="Straight Connector 10"/>
          <p:cNvCxnSpPr/>
          <p:nvPr/>
        </p:nvCxnSpPr>
        <p:spPr>
          <a:xfrm flipH="1">
            <a:off x="117231" y="164123"/>
            <a:ext cx="11723" cy="6400800"/>
          </a:xfrm>
          <a:prstGeom prst="line">
            <a:avLst/>
          </a:prstGeom>
          <a:ln w="34925">
            <a:solidFill>
              <a:schemeClr val="bg1">
                <a:alpha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2027878" y="164123"/>
            <a:ext cx="11723" cy="6400800"/>
          </a:xfrm>
          <a:prstGeom prst="line">
            <a:avLst/>
          </a:prstGeom>
          <a:ln w="34925">
            <a:solidFill>
              <a:schemeClr val="bg1">
                <a:alpha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3092" y="164123"/>
            <a:ext cx="11928231" cy="0"/>
          </a:xfrm>
          <a:prstGeom prst="line">
            <a:avLst/>
          </a:prstGeom>
          <a:ln w="34925">
            <a:solidFill>
              <a:schemeClr val="bg1">
                <a:alpha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11370" y="6564923"/>
            <a:ext cx="11928231" cy="0"/>
          </a:xfrm>
          <a:prstGeom prst="line">
            <a:avLst/>
          </a:prstGeom>
          <a:ln w="34925">
            <a:solidFill>
              <a:schemeClr val="bg1">
                <a:alpha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5646" y="197350"/>
            <a:ext cx="2642839" cy="369332"/>
          </a:xfrm>
          <a:prstGeom prst="rect">
            <a:avLst/>
          </a:prstGeom>
          <a:noFill/>
        </p:spPr>
        <p:txBody>
          <a:bodyPr wrap="none" rtlCol="0">
            <a:spAutoFit/>
          </a:bodyPr>
          <a:lstStyle/>
          <a:p>
            <a:r>
              <a:rPr lang="en-US" dirty="0" smtClean="0">
                <a:solidFill>
                  <a:schemeClr val="bg1">
                    <a:lumMod val="95000"/>
                  </a:schemeClr>
                </a:solidFill>
              </a:rPr>
              <a:t>Single Application Domain</a:t>
            </a:r>
            <a:endParaRPr lang="en-US" dirty="0">
              <a:solidFill>
                <a:schemeClr val="bg1">
                  <a:lumMod val="95000"/>
                </a:schemeClr>
              </a:solidFill>
            </a:endParaRPr>
          </a:p>
        </p:txBody>
      </p:sp>
      <p:sp>
        <p:nvSpPr>
          <p:cNvPr id="23" name="Rectangle 22"/>
          <p:cNvSpPr/>
          <p:nvPr/>
        </p:nvSpPr>
        <p:spPr>
          <a:xfrm>
            <a:off x="10122886" y="5285441"/>
            <a:ext cx="1671403" cy="876924"/>
          </a:xfrm>
          <a:prstGeom prst="rect">
            <a:avLst/>
          </a:prstGeom>
          <a:solidFill>
            <a:schemeClr val="accent4">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25" name="Rectangle 24"/>
          <p:cNvSpPr/>
          <p:nvPr/>
        </p:nvSpPr>
        <p:spPr>
          <a:xfrm>
            <a:off x="8096900" y="5285441"/>
            <a:ext cx="1671403" cy="876924"/>
          </a:xfrm>
          <a:prstGeom prst="rect">
            <a:avLst/>
          </a:prstGeom>
          <a:solidFill>
            <a:schemeClr val="accent4">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27" name="Rectangle 26"/>
          <p:cNvSpPr/>
          <p:nvPr/>
        </p:nvSpPr>
        <p:spPr>
          <a:xfrm>
            <a:off x="6070914" y="5285441"/>
            <a:ext cx="1671403" cy="876924"/>
          </a:xfrm>
          <a:prstGeom prst="rect">
            <a:avLst/>
          </a:prstGeom>
          <a:solidFill>
            <a:schemeClr val="accent4">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cxnSp>
        <p:nvCxnSpPr>
          <p:cNvPr id="16" name="Straight Arrow Connector 15"/>
          <p:cNvCxnSpPr>
            <a:stCxn id="25" idx="0"/>
            <a:endCxn id="4" idx="2"/>
          </p:cNvCxnSpPr>
          <p:nvPr/>
        </p:nvCxnSpPr>
        <p:spPr>
          <a:xfrm flipH="1" flipV="1">
            <a:off x="8811608" y="3447737"/>
            <a:ext cx="120994" cy="1837704"/>
          </a:xfrm>
          <a:prstGeom prst="straightConnector1">
            <a:avLst/>
          </a:prstGeom>
          <a:ln w="4445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3" idx="0"/>
            <a:endCxn id="4" idx="2"/>
          </p:cNvCxnSpPr>
          <p:nvPr/>
        </p:nvCxnSpPr>
        <p:spPr>
          <a:xfrm flipH="1" flipV="1">
            <a:off x="8811608" y="3447737"/>
            <a:ext cx="2146980" cy="1837704"/>
          </a:xfrm>
          <a:prstGeom prst="straightConnector1">
            <a:avLst/>
          </a:prstGeom>
          <a:ln w="4445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7" idx="0"/>
            <a:endCxn id="4" idx="2"/>
          </p:cNvCxnSpPr>
          <p:nvPr/>
        </p:nvCxnSpPr>
        <p:spPr>
          <a:xfrm flipV="1">
            <a:off x="6906616" y="3447737"/>
            <a:ext cx="1904992" cy="1837704"/>
          </a:xfrm>
          <a:prstGeom prst="straightConnector1">
            <a:avLst/>
          </a:prstGeom>
          <a:ln w="4445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778682" y="5504901"/>
            <a:ext cx="3490323" cy="646331"/>
          </a:xfrm>
          <a:prstGeom prst="rect">
            <a:avLst/>
          </a:prstGeom>
          <a:noFill/>
        </p:spPr>
        <p:txBody>
          <a:bodyPr wrap="square" rtlCol="0">
            <a:spAutoFit/>
          </a:bodyPr>
          <a:lstStyle/>
          <a:p>
            <a:r>
              <a:rPr lang="en-US" dirty="0" smtClean="0">
                <a:solidFill>
                  <a:schemeClr val="bg1"/>
                </a:solidFill>
              </a:rPr>
              <a:t>Other Views can read from the same Model as it updates</a:t>
            </a:r>
          </a:p>
        </p:txBody>
      </p:sp>
    </p:spTree>
    <p:extLst>
      <p:ext uri="{BB962C8B-B14F-4D97-AF65-F5344CB8AC3E}">
        <p14:creationId xmlns:p14="http://schemas.microsoft.com/office/powerpoint/2010/main" val="242417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par>
                                <p:cTn id="65" presetID="10"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par>
                                <p:cTn id="68" presetID="10"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500"/>
                                        <p:tgtEl>
                                          <p:spTgt spid="2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fade">
                                      <p:cBhvr>
                                        <p:cTn id="8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6" grpId="0"/>
      <p:bldP spid="28" grpId="0"/>
      <p:bldP spid="29" grpId="0"/>
      <p:bldP spid="30" grpId="0"/>
      <p:bldP spid="14" grpId="0"/>
      <p:bldP spid="23" grpId="0" animBg="1"/>
      <p:bldP spid="25" grpId="0" animBg="1"/>
      <p:bldP spid="27" grpId="0" animBg="1"/>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43078"/>
          </a:xfrm>
        </p:spPr>
        <p:txBody>
          <a:bodyPr/>
          <a:lstStyle/>
          <a:p>
            <a:pPr algn="ctr"/>
            <a:r>
              <a:rPr lang="en-US" dirty="0" smtClean="0">
                <a:solidFill>
                  <a:srgbClr val="3496F0"/>
                </a:solidFill>
              </a:rPr>
              <a:t>Demo</a:t>
            </a:r>
            <a:endParaRPr lang="en-US" dirty="0">
              <a:solidFill>
                <a:srgbClr val="3496F0"/>
              </a:solidFill>
            </a:endParaRPr>
          </a:p>
        </p:txBody>
      </p:sp>
    </p:spTree>
    <p:extLst>
      <p:ext uri="{BB962C8B-B14F-4D97-AF65-F5344CB8AC3E}">
        <p14:creationId xmlns:p14="http://schemas.microsoft.com/office/powerpoint/2010/main" val="943819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70586"/>
          </a:xfrm>
        </p:spPr>
        <p:txBody>
          <a:bodyPr/>
          <a:lstStyle/>
          <a:p>
            <a:pPr algn="ctr"/>
            <a:r>
              <a:rPr lang="en-US" dirty="0" smtClean="0">
                <a:solidFill>
                  <a:srgbClr val="00B0F0"/>
                </a:solidFill>
              </a:rPr>
              <a:t>Web</a:t>
            </a:r>
            <a:endParaRPr lang="en-US" dirty="0">
              <a:solidFill>
                <a:srgbClr val="00B0F0"/>
              </a:solidFill>
            </a:endParaRPr>
          </a:p>
        </p:txBody>
      </p:sp>
    </p:spTree>
    <p:extLst>
      <p:ext uri="{BB962C8B-B14F-4D97-AF65-F5344CB8AC3E}">
        <p14:creationId xmlns:p14="http://schemas.microsoft.com/office/powerpoint/2010/main" val="40422279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47900" y="3447737"/>
            <a:ext cx="1671403" cy="876924"/>
          </a:xfrm>
          <a:prstGeom prst="rect">
            <a:avLst/>
          </a:prstGeom>
          <a:solidFill>
            <a:schemeClr val="accent1">
              <a:lumMod val="75000"/>
            </a:schemeClr>
          </a:solidFill>
          <a:ln>
            <a:solidFill>
              <a:schemeClr val="accent1">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Model</a:t>
            </a:r>
            <a:endParaRPr lang="en-US" dirty="0"/>
          </a:p>
        </p:txBody>
      </p:sp>
      <p:sp>
        <p:nvSpPr>
          <p:cNvPr id="5" name="Rectangle 4"/>
          <p:cNvSpPr/>
          <p:nvPr/>
        </p:nvSpPr>
        <p:spPr>
          <a:xfrm>
            <a:off x="5576855" y="2570813"/>
            <a:ext cx="1671403" cy="876924"/>
          </a:xfrm>
          <a:prstGeom prst="rect">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6" name="Rectangle 5"/>
          <p:cNvSpPr/>
          <p:nvPr/>
        </p:nvSpPr>
        <p:spPr>
          <a:xfrm>
            <a:off x="2405810" y="3447737"/>
            <a:ext cx="1671403" cy="876924"/>
          </a:xfrm>
          <a:prstGeom prst="rect">
            <a:avLst/>
          </a:prstGeom>
          <a:solidFill>
            <a:schemeClr val="accent4">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cxnSp>
        <p:nvCxnSpPr>
          <p:cNvPr id="27" name="Straight Arrow Connector 26"/>
          <p:cNvCxnSpPr>
            <a:stCxn id="5" idx="3"/>
            <a:endCxn id="4" idx="1"/>
          </p:cNvCxnSpPr>
          <p:nvPr/>
        </p:nvCxnSpPr>
        <p:spPr>
          <a:xfrm>
            <a:off x="7248258" y="3009275"/>
            <a:ext cx="1499642" cy="876924"/>
          </a:xfrm>
          <a:prstGeom prst="straightConnector1">
            <a:avLst/>
          </a:prstGeom>
          <a:ln w="44450">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3"/>
            <a:endCxn id="5" idx="1"/>
          </p:cNvCxnSpPr>
          <p:nvPr/>
        </p:nvCxnSpPr>
        <p:spPr>
          <a:xfrm flipV="1">
            <a:off x="4077213" y="3009275"/>
            <a:ext cx="1499642" cy="876924"/>
          </a:xfrm>
          <a:prstGeom prst="straightConnector1">
            <a:avLst/>
          </a:prstGeom>
          <a:ln w="44450">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213204" y="2686109"/>
            <a:ext cx="4086516" cy="646331"/>
          </a:xfrm>
          <a:prstGeom prst="rect">
            <a:avLst/>
          </a:prstGeom>
          <a:noFill/>
        </p:spPr>
        <p:txBody>
          <a:bodyPr wrap="square" rtlCol="0">
            <a:spAutoFit/>
          </a:bodyPr>
          <a:lstStyle/>
          <a:p>
            <a:r>
              <a:rPr lang="en-US" dirty="0" smtClean="0">
                <a:solidFill>
                  <a:schemeClr val="bg1"/>
                </a:solidFill>
              </a:rPr>
              <a:t>User interactions in the UI trigger Actions (Methods/Functions) in the Controller</a:t>
            </a:r>
          </a:p>
        </p:txBody>
      </p:sp>
      <p:sp>
        <p:nvSpPr>
          <p:cNvPr id="37" name="TextBox 36"/>
          <p:cNvSpPr txBox="1"/>
          <p:nvPr/>
        </p:nvSpPr>
        <p:spPr>
          <a:xfrm>
            <a:off x="4772259" y="1733895"/>
            <a:ext cx="3280594" cy="646331"/>
          </a:xfrm>
          <a:prstGeom prst="rect">
            <a:avLst/>
          </a:prstGeom>
          <a:noFill/>
        </p:spPr>
        <p:txBody>
          <a:bodyPr wrap="square" rtlCol="0">
            <a:spAutoFit/>
          </a:bodyPr>
          <a:lstStyle/>
          <a:p>
            <a:r>
              <a:rPr lang="en-US" dirty="0" smtClean="0">
                <a:solidFill>
                  <a:schemeClr val="bg1"/>
                </a:solidFill>
              </a:rPr>
              <a:t>The Controller decides what to do in response to the interaction.</a:t>
            </a:r>
          </a:p>
        </p:txBody>
      </p:sp>
      <p:sp>
        <p:nvSpPr>
          <p:cNvPr id="38" name="TextBox 37"/>
          <p:cNvSpPr txBox="1"/>
          <p:nvPr/>
        </p:nvSpPr>
        <p:spPr>
          <a:xfrm>
            <a:off x="7926015" y="2357023"/>
            <a:ext cx="3596482" cy="923330"/>
          </a:xfrm>
          <a:prstGeom prst="rect">
            <a:avLst/>
          </a:prstGeom>
          <a:noFill/>
        </p:spPr>
        <p:txBody>
          <a:bodyPr wrap="square" rtlCol="0">
            <a:spAutoFit/>
          </a:bodyPr>
          <a:lstStyle/>
          <a:p>
            <a:r>
              <a:rPr lang="en-US" dirty="0" smtClean="0">
                <a:solidFill>
                  <a:schemeClr val="bg1"/>
                </a:solidFill>
              </a:rPr>
              <a:t>The Controller may retrieve an existing Model, or create a new one, and update its state (properties).</a:t>
            </a:r>
          </a:p>
        </p:txBody>
      </p:sp>
      <p:sp>
        <p:nvSpPr>
          <p:cNvPr id="39" name="TextBox 38"/>
          <p:cNvSpPr txBox="1"/>
          <p:nvPr/>
        </p:nvSpPr>
        <p:spPr>
          <a:xfrm>
            <a:off x="7785359" y="4807430"/>
            <a:ext cx="3596483" cy="646331"/>
          </a:xfrm>
          <a:prstGeom prst="rect">
            <a:avLst/>
          </a:prstGeom>
          <a:noFill/>
        </p:spPr>
        <p:txBody>
          <a:bodyPr wrap="square" rtlCol="0">
            <a:spAutoFit/>
          </a:bodyPr>
          <a:lstStyle/>
          <a:p>
            <a:r>
              <a:rPr lang="en-US" dirty="0" smtClean="0">
                <a:solidFill>
                  <a:schemeClr val="bg1"/>
                </a:solidFill>
              </a:rPr>
              <a:t>Typically, the state of the Model will be persisted (usually via a database).</a:t>
            </a:r>
          </a:p>
        </p:txBody>
      </p:sp>
      <p:sp>
        <p:nvSpPr>
          <p:cNvPr id="40" name="TextBox 39"/>
          <p:cNvSpPr txBox="1"/>
          <p:nvPr/>
        </p:nvSpPr>
        <p:spPr>
          <a:xfrm>
            <a:off x="4725286" y="3753381"/>
            <a:ext cx="3503378" cy="923330"/>
          </a:xfrm>
          <a:prstGeom prst="rect">
            <a:avLst/>
          </a:prstGeom>
          <a:noFill/>
        </p:spPr>
        <p:txBody>
          <a:bodyPr wrap="square" rtlCol="0">
            <a:spAutoFit/>
          </a:bodyPr>
          <a:lstStyle/>
          <a:p>
            <a:r>
              <a:rPr lang="en-US" dirty="0" smtClean="0">
                <a:solidFill>
                  <a:schemeClr val="bg1"/>
                </a:solidFill>
              </a:rPr>
              <a:t>The Controller creates a new View with the update Model and returns it to the browser over HTTP.</a:t>
            </a:r>
          </a:p>
        </p:txBody>
      </p:sp>
      <p:sp>
        <p:nvSpPr>
          <p:cNvPr id="41" name="TextBox 40"/>
          <p:cNvSpPr txBox="1"/>
          <p:nvPr/>
        </p:nvSpPr>
        <p:spPr>
          <a:xfrm>
            <a:off x="335093" y="4807430"/>
            <a:ext cx="5842738" cy="923330"/>
          </a:xfrm>
          <a:prstGeom prst="rect">
            <a:avLst/>
          </a:prstGeom>
          <a:noFill/>
        </p:spPr>
        <p:txBody>
          <a:bodyPr wrap="square" rtlCol="0">
            <a:spAutoFit/>
          </a:bodyPr>
          <a:lstStyle/>
          <a:p>
            <a:r>
              <a:rPr lang="en-US" dirty="0" smtClean="0">
                <a:solidFill>
                  <a:schemeClr val="bg1"/>
                </a:solidFill>
              </a:rPr>
              <a:t>The browser renders the new state of the Model, and the user may continue to interact with the updated Model’s data.</a:t>
            </a:r>
          </a:p>
        </p:txBody>
      </p:sp>
    </p:spTree>
    <p:extLst>
      <p:ext uri="{BB962C8B-B14F-4D97-AF65-F5344CB8AC3E}">
        <p14:creationId xmlns:p14="http://schemas.microsoft.com/office/powerpoint/2010/main" val="62804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6" grpId="0"/>
      <p:bldP spid="37" grpId="0"/>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47900" y="3447737"/>
            <a:ext cx="1671403" cy="876924"/>
          </a:xfrm>
          <a:prstGeom prst="rect">
            <a:avLst/>
          </a:prstGeom>
          <a:solidFill>
            <a:schemeClr val="accent1">
              <a:lumMod val="75000"/>
            </a:schemeClr>
          </a:solidFill>
          <a:ln>
            <a:solidFill>
              <a:schemeClr val="accent1">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Model</a:t>
            </a:r>
            <a:endParaRPr lang="en-US" dirty="0"/>
          </a:p>
        </p:txBody>
      </p:sp>
      <p:sp>
        <p:nvSpPr>
          <p:cNvPr id="5" name="Rectangle 4"/>
          <p:cNvSpPr/>
          <p:nvPr/>
        </p:nvSpPr>
        <p:spPr>
          <a:xfrm>
            <a:off x="5576855" y="2570813"/>
            <a:ext cx="1671403" cy="876924"/>
          </a:xfrm>
          <a:prstGeom prst="rect">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6" name="Rectangle 5"/>
          <p:cNvSpPr/>
          <p:nvPr/>
        </p:nvSpPr>
        <p:spPr>
          <a:xfrm>
            <a:off x="2405810" y="3447737"/>
            <a:ext cx="1671403" cy="876924"/>
          </a:xfrm>
          <a:prstGeom prst="rect">
            <a:avLst/>
          </a:prstGeom>
          <a:solidFill>
            <a:schemeClr val="accent4">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cxnSp>
        <p:nvCxnSpPr>
          <p:cNvPr id="27" name="Straight Arrow Connector 26"/>
          <p:cNvCxnSpPr>
            <a:stCxn id="5" idx="3"/>
            <a:endCxn id="4" idx="1"/>
          </p:cNvCxnSpPr>
          <p:nvPr/>
        </p:nvCxnSpPr>
        <p:spPr>
          <a:xfrm>
            <a:off x="7248258" y="3009275"/>
            <a:ext cx="1499642" cy="876924"/>
          </a:xfrm>
          <a:prstGeom prst="straightConnector1">
            <a:avLst/>
          </a:prstGeom>
          <a:ln w="44450">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3"/>
            <a:endCxn id="5" idx="1"/>
          </p:cNvCxnSpPr>
          <p:nvPr/>
        </p:nvCxnSpPr>
        <p:spPr>
          <a:xfrm flipV="1">
            <a:off x="4077213" y="3009275"/>
            <a:ext cx="1499642" cy="876924"/>
          </a:xfrm>
          <a:prstGeom prst="straightConnector1">
            <a:avLst/>
          </a:prstGeom>
          <a:ln w="44450">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4840942" y="150607"/>
            <a:ext cx="21515" cy="6497619"/>
          </a:xfrm>
          <a:prstGeom prst="line">
            <a:avLst/>
          </a:prstGeom>
          <a:ln w="38100">
            <a:solidFill>
              <a:schemeClr val="bg1">
                <a:lumMod val="95000"/>
                <a:alpha val="44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88777" y="139849"/>
            <a:ext cx="1218603" cy="692497"/>
          </a:xfrm>
          <a:prstGeom prst="rect">
            <a:avLst/>
          </a:prstGeom>
          <a:noFill/>
        </p:spPr>
        <p:txBody>
          <a:bodyPr wrap="none" rtlCol="0">
            <a:spAutoFit/>
          </a:bodyPr>
          <a:lstStyle/>
          <a:p>
            <a:pPr algn="ctr"/>
            <a:r>
              <a:rPr lang="en-US" sz="2800" dirty="0" smtClean="0">
                <a:solidFill>
                  <a:schemeClr val="bg1">
                    <a:lumMod val="95000"/>
                    <a:alpha val="82000"/>
                  </a:schemeClr>
                </a:solidFill>
              </a:rPr>
              <a:t>Server</a:t>
            </a:r>
          </a:p>
          <a:p>
            <a:pPr algn="ctr"/>
            <a:r>
              <a:rPr lang="en-US" sz="1100" dirty="0" smtClean="0">
                <a:solidFill>
                  <a:schemeClr val="bg1">
                    <a:lumMod val="95000"/>
                    <a:alpha val="82000"/>
                  </a:schemeClr>
                </a:solidFill>
              </a:rPr>
              <a:t>(Web Application)</a:t>
            </a:r>
            <a:endParaRPr lang="en-US" sz="900" dirty="0">
              <a:solidFill>
                <a:schemeClr val="bg1">
                  <a:lumMod val="95000"/>
                  <a:alpha val="82000"/>
                </a:schemeClr>
              </a:solidFill>
            </a:endParaRPr>
          </a:p>
        </p:txBody>
      </p:sp>
      <p:sp>
        <p:nvSpPr>
          <p:cNvPr id="16" name="TextBox 15"/>
          <p:cNvSpPr txBox="1"/>
          <p:nvPr/>
        </p:nvSpPr>
        <p:spPr>
          <a:xfrm>
            <a:off x="1933524" y="139021"/>
            <a:ext cx="1043234" cy="707886"/>
          </a:xfrm>
          <a:prstGeom prst="rect">
            <a:avLst/>
          </a:prstGeom>
          <a:noFill/>
        </p:spPr>
        <p:txBody>
          <a:bodyPr wrap="none" rtlCol="0">
            <a:spAutoFit/>
          </a:bodyPr>
          <a:lstStyle/>
          <a:p>
            <a:pPr algn="ctr"/>
            <a:r>
              <a:rPr lang="en-US" sz="2800" dirty="0" smtClean="0">
                <a:solidFill>
                  <a:schemeClr val="bg1">
                    <a:lumMod val="95000"/>
                    <a:alpha val="82000"/>
                  </a:schemeClr>
                </a:solidFill>
              </a:rPr>
              <a:t>Client</a:t>
            </a:r>
          </a:p>
          <a:p>
            <a:pPr algn="ctr"/>
            <a:r>
              <a:rPr lang="en-US" sz="1100" dirty="0" smtClean="0">
                <a:solidFill>
                  <a:schemeClr val="bg1">
                    <a:lumMod val="95000"/>
                    <a:alpha val="82000"/>
                  </a:schemeClr>
                </a:solidFill>
              </a:rPr>
              <a:t>(aka Browser)</a:t>
            </a:r>
            <a:endParaRPr lang="en-US" dirty="0">
              <a:solidFill>
                <a:schemeClr val="bg1">
                  <a:lumMod val="95000"/>
                  <a:alpha val="82000"/>
                </a:schemeClr>
              </a:solidFill>
            </a:endParaRPr>
          </a:p>
        </p:txBody>
      </p:sp>
      <p:sp>
        <p:nvSpPr>
          <p:cNvPr id="8" name="TextBox 7"/>
          <p:cNvSpPr txBox="1"/>
          <p:nvPr/>
        </p:nvSpPr>
        <p:spPr>
          <a:xfrm>
            <a:off x="155761" y="4746133"/>
            <a:ext cx="4598760" cy="1477328"/>
          </a:xfrm>
          <a:prstGeom prst="rect">
            <a:avLst/>
          </a:prstGeom>
          <a:noFill/>
        </p:spPr>
        <p:txBody>
          <a:bodyPr wrap="square" rtlCol="0">
            <a:spAutoFit/>
          </a:bodyPr>
          <a:lstStyle/>
          <a:p>
            <a:pPr algn="ctr"/>
            <a:r>
              <a:rPr lang="en-US" u="sng" dirty="0" smtClean="0">
                <a:solidFill>
                  <a:schemeClr val="bg1">
                    <a:lumMod val="95000"/>
                  </a:schemeClr>
                </a:solidFill>
              </a:rPr>
              <a:t>Responsibilities</a:t>
            </a:r>
          </a:p>
          <a:p>
            <a:pPr algn="ctr"/>
            <a:endParaRPr lang="en-US" u="sng" dirty="0" smtClean="0">
              <a:solidFill>
                <a:schemeClr val="bg1">
                  <a:lumMod val="95000"/>
                </a:schemeClr>
              </a:solidFill>
            </a:endParaRPr>
          </a:p>
          <a:p>
            <a:pPr marL="285750" indent="-285750" algn="ctr">
              <a:buFont typeface="Arial" panose="020B0604020202020204" pitchFamily="34" charset="0"/>
              <a:buChar char="•"/>
            </a:pPr>
            <a:r>
              <a:rPr lang="en-US" dirty="0">
                <a:solidFill>
                  <a:schemeClr val="bg1">
                    <a:lumMod val="95000"/>
                  </a:schemeClr>
                </a:solidFill>
              </a:rPr>
              <a:t>GET/POST data to/from </a:t>
            </a:r>
            <a:r>
              <a:rPr lang="en-US" dirty="0" smtClean="0">
                <a:solidFill>
                  <a:schemeClr val="bg1">
                    <a:lumMod val="95000"/>
                  </a:schemeClr>
                </a:solidFill>
              </a:rPr>
              <a:t>Server</a:t>
            </a:r>
          </a:p>
          <a:p>
            <a:pPr marL="285750" indent="-285750" algn="ctr">
              <a:buFont typeface="Arial" panose="020B0604020202020204" pitchFamily="34" charset="0"/>
              <a:buChar char="•"/>
            </a:pPr>
            <a:r>
              <a:rPr lang="en-US" dirty="0" smtClean="0">
                <a:solidFill>
                  <a:schemeClr val="bg1">
                    <a:lumMod val="95000"/>
                  </a:schemeClr>
                </a:solidFill>
              </a:rPr>
              <a:t>Render HTML from the Server</a:t>
            </a:r>
          </a:p>
          <a:p>
            <a:pPr marL="285750" indent="-285750" algn="ctr">
              <a:buFont typeface="Arial" panose="020B0604020202020204" pitchFamily="34" charset="0"/>
              <a:buChar char="•"/>
            </a:pPr>
            <a:r>
              <a:rPr lang="en-US" dirty="0" smtClean="0">
                <a:solidFill>
                  <a:schemeClr val="bg1">
                    <a:lumMod val="95000"/>
                  </a:schemeClr>
                </a:solidFill>
              </a:rPr>
              <a:t>Respond to User interactions</a:t>
            </a:r>
          </a:p>
        </p:txBody>
      </p:sp>
      <p:sp>
        <p:nvSpPr>
          <p:cNvPr id="18" name="TextBox 17"/>
          <p:cNvSpPr txBox="1"/>
          <p:nvPr/>
        </p:nvSpPr>
        <p:spPr>
          <a:xfrm>
            <a:off x="5698698" y="4746133"/>
            <a:ext cx="4598760" cy="1754326"/>
          </a:xfrm>
          <a:prstGeom prst="rect">
            <a:avLst/>
          </a:prstGeom>
          <a:noFill/>
        </p:spPr>
        <p:txBody>
          <a:bodyPr wrap="square" rtlCol="0">
            <a:spAutoFit/>
          </a:bodyPr>
          <a:lstStyle/>
          <a:p>
            <a:pPr algn="ctr"/>
            <a:r>
              <a:rPr lang="en-US" u="sng" dirty="0" smtClean="0">
                <a:solidFill>
                  <a:schemeClr val="bg1">
                    <a:lumMod val="95000"/>
                  </a:schemeClr>
                </a:solidFill>
              </a:rPr>
              <a:t>Responsibilities</a:t>
            </a:r>
          </a:p>
          <a:p>
            <a:pPr algn="ctr"/>
            <a:endParaRPr lang="en-US" u="sng" dirty="0" smtClean="0">
              <a:solidFill>
                <a:schemeClr val="bg1">
                  <a:lumMod val="95000"/>
                </a:schemeClr>
              </a:solidFill>
            </a:endParaRPr>
          </a:p>
          <a:p>
            <a:pPr marL="285750" indent="-285750" algn="ctr">
              <a:buFont typeface="Arial" panose="020B0604020202020204" pitchFamily="34" charset="0"/>
              <a:buChar char="•"/>
            </a:pPr>
            <a:r>
              <a:rPr lang="en-US" dirty="0" smtClean="0">
                <a:solidFill>
                  <a:schemeClr val="bg1">
                    <a:lumMod val="95000"/>
                  </a:schemeClr>
                </a:solidFill>
              </a:rPr>
              <a:t>Accept/Respond to HTTP Requests</a:t>
            </a:r>
          </a:p>
          <a:p>
            <a:pPr marL="285750" indent="-285750" algn="ctr">
              <a:buFont typeface="Arial" panose="020B0604020202020204" pitchFamily="34" charset="0"/>
              <a:buChar char="•"/>
            </a:pPr>
            <a:r>
              <a:rPr lang="en-US" dirty="0" smtClean="0">
                <a:solidFill>
                  <a:schemeClr val="bg1">
                    <a:lumMod val="95000"/>
                  </a:schemeClr>
                </a:solidFill>
              </a:rPr>
              <a:t>Handle/Direct Application Logic</a:t>
            </a:r>
          </a:p>
          <a:p>
            <a:pPr marL="285750" indent="-285750" algn="ctr">
              <a:buFont typeface="Arial" panose="020B0604020202020204" pitchFamily="34" charset="0"/>
              <a:buChar char="•"/>
            </a:pPr>
            <a:r>
              <a:rPr lang="en-US" dirty="0" smtClean="0">
                <a:solidFill>
                  <a:schemeClr val="bg1">
                    <a:lumMod val="95000"/>
                  </a:schemeClr>
                </a:solidFill>
              </a:rPr>
              <a:t>Data Persistence and Retrieval</a:t>
            </a:r>
          </a:p>
          <a:p>
            <a:pPr marL="285750" indent="-285750" algn="ctr">
              <a:buFont typeface="Arial" panose="020B0604020202020204" pitchFamily="34" charset="0"/>
              <a:buChar char="•"/>
            </a:pPr>
            <a:endParaRPr lang="en-US" dirty="0" smtClean="0">
              <a:solidFill>
                <a:schemeClr val="bg1">
                  <a:lumMod val="95000"/>
                </a:schemeClr>
              </a:solidFill>
            </a:endParaRPr>
          </a:p>
        </p:txBody>
      </p:sp>
    </p:spTree>
    <p:extLst>
      <p:ext uri="{BB962C8B-B14F-4D97-AF65-F5344CB8AC3E}">
        <p14:creationId xmlns:p14="http://schemas.microsoft.com/office/powerpoint/2010/main" val="263371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3"/>
                                        </p:tgtEl>
                                      </p:cBhvr>
                                    </p:animEffect>
                                    <p:set>
                                      <p:cBhvr>
                                        <p:cTn id="7" dur="1" fill="hold">
                                          <p:stCondLst>
                                            <p:cond delay="499"/>
                                          </p:stCondLst>
                                        </p:cTn>
                                        <p:tgtEl>
                                          <p:spTgt spid="3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7"/>
                                        </p:tgtEl>
                                      </p:cBhvr>
                                    </p:animEffect>
                                    <p:set>
                                      <p:cBhvr>
                                        <p:cTn id="10" dur="1" fill="hold">
                                          <p:stCondLst>
                                            <p:cond delay="499"/>
                                          </p:stCondLst>
                                        </p:cTn>
                                        <p:tgtEl>
                                          <p:spTgt spid="2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8"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47900" y="3447737"/>
            <a:ext cx="1671403" cy="876924"/>
          </a:xfrm>
          <a:prstGeom prst="rect">
            <a:avLst/>
          </a:prstGeom>
          <a:solidFill>
            <a:schemeClr val="accent1">
              <a:lumMod val="75000"/>
            </a:schemeClr>
          </a:solidFill>
          <a:ln>
            <a:solidFill>
              <a:schemeClr val="accent1">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Model</a:t>
            </a:r>
            <a:endParaRPr lang="en-US" dirty="0"/>
          </a:p>
        </p:txBody>
      </p:sp>
      <p:sp>
        <p:nvSpPr>
          <p:cNvPr id="3" name="Rectangle 2"/>
          <p:cNvSpPr/>
          <p:nvPr/>
        </p:nvSpPr>
        <p:spPr>
          <a:xfrm>
            <a:off x="5576855" y="2570813"/>
            <a:ext cx="1671403" cy="876924"/>
          </a:xfrm>
          <a:prstGeom prst="rect">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4" name="Rectangle 3"/>
          <p:cNvSpPr/>
          <p:nvPr/>
        </p:nvSpPr>
        <p:spPr>
          <a:xfrm>
            <a:off x="2405810" y="3447737"/>
            <a:ext cx="1671403" cy="876924"/>
          </a:xfrm>
          <a:prstGeom prst="rect">
            <a:avLst/>
          </a:prstGeom>
          <a:solidFill>
            <a:schemeClr val="accent4">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9" name="Can 8"/>
          <p:cNvSpPr/>
          <p:nvPr/>
        </p:nvSpPr>
        <p:spPr>
          <a:xfrm>
            <a:off x="10630318" y="304800"/>
            <a:ext cx="1184031" cy="149229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SQL</a:t>
            </a:r>
          </a:p>
          <a:p>
            <a:pPr algn="ctr"/>
            <a:r>
              <a:rPr lang="en-US" dirty="0" smtClean="0"/>
              <a:t>Database</a:t>
            </a:r>
            <a:endParaRPr lang="en-US" dirty="0"/>
          </a:p>
        </p:txBody>
      </p:sp>
      <p:cxnSp>
        <p:nvCxnSpPr>
          <p:cNvPr id="12" name="Straight Arrow Connector 11"/>
          <p:cNvCxnSpPr>
            <a:stCxn id="9" idx="3"/>
          </p:cNvCxnSpPr>
          <p:nvPr/>
        </p:nvCxnSpPr>
        <p:spPr>
          <a:xfrm flipH="1">
            <a:off x="9583601" y="1797090"/>
            <a:ext cx="1638733" cy="1650647"/>
          </a:xfrm>
          <a:prstGeom prst="straightConnector1">
            <a:avLst/>
          </a:prstGeom>
          <a:ln w="44450">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2"/>
            <a:endCxn id="3" idx="3"/>
          </p:cNvCxnSpPr>
          <p:nvPr/>
        </p:nvCxnSpPr>
        <p:spPr>
          <a:xfrm flipH="1">
            <a:off x="7248258" y="1050945"/>
            <a:ext cx="3382060" cy="1958330"/>
          </a:xfrm>
          <a:prstGeom prst="straightConnector1">
            <a:avLst/>
          </a:prstGeom>
          <a:ln w="44450">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77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70586"/>
          </a:xfrm>
        </p:spPr>
        <p:txBody>
          <a:bodyPr/>
          <a:lstStyle/>
          <a:p>
            <a:pPr algn="ctr"/>
            <a:r>
              <a:rPr lang="en-US" dirty="0" smtClean="0">
                <a:solidFill>
                  <a:srgbClr val="00B0F0"/>
                </a:solidFill>
              </a:rPr>
              <a:t>View Models &amp; Mutant Models</a:t>
            </a:r>
            <a:endParaRPr lang="en-US" dirty="0">
              <a:solidFill>
                <a:srgbClr val="00B0F0"/>
              </a:solidFill>
            </a:endParaRPr>
          </a:p>
        </p:txBody>
      </p:sp>
    </p:spTree>
    <p:extLst>
      <p:ext uri="{BB962C8B-B14F-4D97-AF65-F5344CB8AC3E}">
        <p14:creationId xmlns:p14="http://schemas.microsoft.com/office/powerpoint/2010/main" val="23816323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3755"/>
            <a:ext cx="10515600" cy="5931876"/>
          </a:xfrm>
        </p:spPr>
        <p:txBody>
          <a:bodyPr/>
          <a:lstStyle/>
          <a:p>
            <a:pPr algn="ctr"/>
            <a:endParaRPr lang="en-US" dirty="0" smtClean="0"/>
          </a:p>
          <a:p>
            <a:pPr algn="ctr"/>
            <a:r>
              <a:rPr lang="en-US" dirty="0" smtClean="0"/>
              <a:t>Group multiple Objects or Values into one Object</a:t>
            </a:r>
          </a:p>
          <a:p>
            <a:pPr algn="ctr"/>
            <a:endParaRPr lang="en-US" dirty="0"/>
          </a:p>
          <a:p>
            <a:pPr algn="ctr"/>
            <a:r>
              <a:rPr lang="en-US" dirty="0" smtClean="0"/>
              <a:t>View reads from this Object instead of your Model</a:t>
            </a:r>
          </a:p>
          <a:p>
            <a:pPr algn="ctr"/>
            <a:endParaRPr lang="en-US" dirty="0"/>
          </a:p>
          <a:p>
            <a:pPr algn="ctr"/>
            <a:r>
              <a:rPr lang="en-US" dirty="0" smtClean="0"/>
              <a:t>ViewModels can also hide properties of the Model you don’t want exposed to the User</a:t>
            </a:r>
          </a:p>
          <a:p>
            <a:pPr algn="ctr"/>
            <a:endParaRPr lang="en-US" dirty="0"/>
          </a:p>
          <a:p>
            <a:pPr algn="ctr"/>
            <a:r>
              <a:rPr lang="en-US" dirty="0" smtClean="0"/>
              <a:t>ViewModels keep View-specific logic from polluting Models (Domain Objects)</a:t>
            </a:r>
          </a:p>
        </p:txBody>
      </p:sp>
    </p:spTree>
    <p:extLst>
      <p:ext uri="{BB962C8B-B14F-4D97-AF65-F5344CB8AC3E}">
        <p14:creationId xmlns:p14="http://schemas.microsoft.com/office/powerpoint/2010/main" val="95923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92825"/>
          </a:xfrm>
        </p:spPr>
        <p:txBody>
          <a:bodyPr/>
          <a:lstStyle/>
          <a:p>
            <a:pPr algn="ctr"/>
            <a:r>
              <a:rPr lang="en-US" dirty="0" smtClean="0">
                <a:solidFill>
                  <a:srgbClr val="3496F0"/>
                </a:solidFill>
              </a:rPr>
              <a:t>Review</a:t>
            </a:r>
            <a:endParaRPr lang="en-US" dirty="0">
              <a:solidFill>
                <a:srgbClr val="3496F0"/>
              </a:solidFill>
            </a:endParaRPr>
          </a:p>
        </p:txBody>
      </p:sp>
    </p:spTree>
    <p:extLst>
      <p:ext uri="{BB962C8B-B14F-4D97-AF65-F5344CB8AC3E}">
        <p14:creationId xmlns:p14="http://schemas.microsoft.com/office/powerpoint/2010/main" val="13532412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70586"/>
          </a:xfrm>
        </p:spPr>
        <p:txBody>
          <a:bodyPr/>
          <a:lstStyle/>
          <a:p>
            <a:pPr algn="ctr"/>
            <a:r>
              <a:rPr lang="en-US" dirty="0" smtClean="0">
                <a:solidFill>
                  <a:srgbClr val="00B0F0"/>
                </a:solidFill>
              </a:rPr>
              <a:t>Data Transfer Objects</a:t>
            </a:r>
            <a:endParaRPr lang="en-US" dirty="0">
              <a:solidFill>
                <a:srgbClr val="00B0F0"/>
              </a:solidFill>
            </a:endParaRPr>
          </a:p>
        </p:txBody>
      </p:sp>
    </p:spTree>
    <p:extLst>
      <p:ext uri="{BB962C8B-B14F-4D97-AF65-F5344CB8AC3E}">
        <p14:creationId xmlns:p14="http://schemas.microsoft.com/office/powerpoint/2010/main" val="38188687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5138"/>
            <a:ext cx="10515600" cy="5873261"/>
          </a:xfrm>
        </p:spPr>
        <p:txBody>
          <a:bodyPr/>
          <a:lstStyle/>
          <a:p>
            <a:pPr algn="ctr"/>
            <a:endParaRPr lang="en-US" dirty="0" smtClean="0"/>
          </a:p>
          <a:p>
            <a:pPr algn="ctr"/>
            <a:endParaRPr lang="en-US" dirty="0" smtClean="0"/>
          </a:p>
          <a:p>
            <a:pPr algn="ctr"/>
            <a:r>
              <a:rPr lang="en-US" dirty="0" smtClean="0"/>
              <a:t>Data </a:t>
            </a:r>
            <a:r>
              <a:rPr lang="en-US" dirty="0"/>
              <a:t>Transfer Objects were originally for reducing the number of Remote Procedure </a:t>
            </a:r>
            <a:r>
              <a:rPr lang="en-US" dirty="0" smtClean="0"/>
              <a:t>Calls</a:t>
            </a:r>
          </a:p>
          <a:p>
            <a:pPr algn="ctr"/>
            <a:endParaRPr lang="en-US" dirty="0"/>
          </a:p>
          <a:p>
            <a:pPr algn="ctr"/>
            <a:r>
              <a:rPr lang="en-US" dirty="0" smtClean="0"/>
              <a:t>Need to be serializable for over the wire transmissions</a:t>
            </a:r>
          </a:p>
          <a:p>
            <a:pPr algn="ctr"/>
            <a:endParaRPr lang="en-US" dirty="0"/>
          </a:p>
          <a:p>
            <a:pPr algn="ctr"/>
            <a:r>
              <a:rPr lang="en-US" dirty="0" smtClean="0"/>
              <a:t>Encapsulating the serialization logic in the DTO prevents that logic from polluting your domain Objects</a:t>
            </a:r>
            <a:endParaRPr lang="en-US" dirty="0"/>
          </a:p>
          <a:p>
            <a:endParaRPr lang="en-US" dirty="0"/>
          </a:p>
        </p:txBody>
      </p:sp>
    </p:spTree>
    <p:extLst>
      <p:ext uri="{BB962C8B-B14F-4D97-AF65-F5344CB8AC3E}">
        <p14:creationId xmlns:p14="http://schemas.microsoft.com/office/powerpoint/2010/main" val="192288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43078"/>
          </a:xfrm>
        </p:spPr>
        <p:txBody>
          <a:bodyPr/>
          <a:lstStyle/>
          <a:p>
            <a:pPr algn="ctr"/>
            <a:r>
              <a:rPr lang="en-US" dirty="0" smtClean="0">
                <a:solidFill>
                  <a:srgbClr val="3496F0"/>
                </a:solidFill>
              </a:rPr>
              <a:t>Demo</a:t>
            </a:r>
            <a:endParaRPr lang="en-US" dirty="0">
              <a:solidFill>
                <a:srgbClr val="3496F0"/>
              </a:solidFill>
            </a:endParaRPr>
          </a:p>
        </p:txBody>
      </p:sp>
    </p:spTree>
    <p:extLst>
      <p:ext uri="{BB962C8B-B14F-4D97-AF65-F5344CB8AC3E}">
        <p14:creationId xmlns:p14="http://schemas.microsoft.com/office/powerpoint/2010/main" val="1589800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70586"/>
          </a:xfrm>
        </p:spPr>
        <p:txBody>
          <a:bodyPr/>
          <a:lstStyle/>
          <a:p>
            <a:pPr algn="ctr"/>
            <a:r>
              <a:rPr lang="en-US" dirty="0" smtClean="0">
                <a:solidFill>
                  <a:srgbClr val="00B0F0"/>
                </a:solidFill>
              </a:rPr>
              <a:t>Questions?</a:t>
            </a:r>
            <a:endParaRPr lang="en-US" dirty="0">
              <a:solidFill>
                <a:srgbClr val="00B0F0"/>
              </a:solidFill>
            </a:endParaRPr>
          </a:p>
        </p:txBody>
      </p:sp>
    </p:spTree>
    <p:extLst>
      <p:ext uri="{BB962C8B-B14F-4D97-AF65-F5344CB8AC3E}">
        <p14:creationId xmlns:p14="http://schemas.microsoft.com/office/powerpoint/2010/main" val="12754846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3496F0"/>
                </a:solidFill>
              </a:rPr>
              <a:t>Resources</a:t>
            </a:r>
            <a:endParaRPr lang="en-US" dirty="0">
              <a:solidFill>
                <a:srgbClr val="3496F0"/>
              </a:solidFill>
            </a:endParaRPr>
          </a:p>
        </p:txBody>
      </p:sp>
      <p:sp>
        <p:nvSpPr>
          <p:cNvPr id="3" name="Content Placeholder 2"/>
          <p:cNvSpPr>
            <a:spLocks noGrp="1"/>
          </p:cNvSpPr>
          <p:nvPr>
            <p:ph idx="1"/>
          </p:nvPr>
        </p:nvSpPr>
        <p:spPr/>
        <p:txBody>
          <a:bodyPr>
            <a:normAutofit fontScale="92500" lnSpcReduction="20000"/>
          </a:bodyPr>
          <a:lstStyle/>
          <a:p>
            <a:pPr algn="ctr"/>
            <a:r>
              <a:rPr lang="en-US" dirty="0">
                <a:hlinkClick r:id="rId2"/>
              </a:rPr>
              <a:t>http://</a:t>
            </a:r>
            <a:r>
              <a:rPr lang="en-US" dirty="0" smtClean="0">
                <a:hlinkClick r:id="rId2"/>
              </a:rPr>
              <a:t>martinfowler.com/eaaDev/uiArchs.html</a:t>
            </a:r>
          </a:p>
          <a:p>
            <a:pPr algn="ctr"/>
            <a:endParaRPr lang="en-US" dirty="0">
              <a:hlinkClick r:id="rId2"/>
            </a:endParaRPr>
          </a:p>
          <a:p>
            <a:pPr algn="ctr"/>
            <a:r>
              <a:rPr lang="en-US" dirty="0" smtClean="0">
                <a:hlinkClick r:id="rId2"/>
              </a:rPr>
              <a:t>https</a:t>
            </a:r>
            <a:r>
              <a:rPr lang="en-US" dirty="0">
                <a:hlinkClick r:id="rId2"/>
              </a:rPr>
              <a:t>://</a:t>
            </a:r>
            <a:r>
              <a:rPr lang="en-US" dirty="0" smtClean="0">
                <a:hlinkClick r:id="rId2"/>
              </a:rPr>
              <a:t>msdn.microsoft.com/en-us/library/ff649643.aspx</a:t>
            </a:r>
            <a:endParaRPr lang="en-US" dirty="0" smtClean="0"/>
          </a:p>
          <a:p>
            <a:pPr algn="ctr"/>
            <a:endParaRPr lang="en-US" dirty="0"/>
          </a:p>
          <a:p>
            <a:pPr algn="ctr"/>
            <a:r>
              <a:rPr lang="en-US" dirty="0">
                <a:hlinkClick r:id="rId3"/>
              </a:rPr>
              <a:t>http://blog.codinghorror.com/understanding-model-view-controller</a:t>
            </a:r>
            <a:r>
              <a:rPr lang="en-US" dirty="0" smtClean="0">
                <a:hlinkClick r:id="rId3"/>
              </a:rPr>
              <a:t>/</a:t>
            </a:r>
            <a:endParaRPr lang="en-US" dirty="0" smtClean="0"/>
          </a:p>
          <a:p>
            <a:pPr algn="ctr"/>
            <a:endParaRPr lang="en-US" dirty="0"/>
          </a:p>
          <a:p>
            <a:pPr algn="ctr"/>
            <a:r>
              <a:rPr lang="en-US" dirty="0">
                <a:hlinkClick r:id="rId4"/>
              </a:rPr>
              <a:t>https://heim.ifi.uio.no/~</a:t>
            </a:r>
            <a:r>
              <a:rPr lang="en-US" dirty="0" smtClean="0">
                <a:hlinkClick r:id="rId4"/>
              </a:rPr>
              <a:t>trygver/themes/mvc/mvc-index.html</a:t>
            </a:r>
            <a:endParaRPr lang="en-US" dirty="0" smtClean="0"/>
          </a:p>
          <a:p>
            <a:pPr algn="ctr"/>
            <a:endParaRPr lang="en-US" dirty="0" smtClean="0"/>
          </a:p>
          <a:p>
            <a:pPr algn="ctr"/>
            <a:endParaRPr lang="en-US" dirty="0"/>
          </a:p>
          <a:p>
            <a:pPr algn="ctr"/>
            <a:endParaRPr lang="en-US" dirty="0"/>
          </a:p>
        </p:txBody>
      </p:sp>
    </p:spTree>
    <p:extLst>
      <p:ext uri="{BB962C8B-B14F-4D97-AF65-F5344CB8AC3E}">
        <p14:creationId xmlns:p14="http://schemas.microsoft.com/office/powerpoint/2010/main" val="2219507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26916" y="313747"/>
            <a:ext cx="785664" cy="369332"/>
          </a:xfrm>
          <a:prstGeom prst="rect">
            <a:avLst/>
          </a:prstGeom>
          <a:noFill/>
        </p:spPr>
        <p:txBody>
          <a:bodyPr wrap="none" rtlCol="0">
            <a:spAutoFit/>
          </a:bodyPr>
          <a:lstStyle/>
          <a:p>
            <a:r>
              <a:rPr lang="en-US" dirty="0" smtClean="0">
                <a:solidFill>
                  <a:schemeClr val="bg1">
                    <a:lumMod val="95000"/>
                  </a:schemeClr>
                </a:solidFill>
              </a:rPr>
              <a:t>Server</a:t>
            </a:r>
            <a:endParaRPr lang="en-US" dirty="0">
              <a:solidFill>
                <a:schemeClr val="bg1">
                  <a:lumMod val="95000"/>
                </a:schemeClr>
              </a:solidFill>
            </a:endParaRPr>
          </a:p>
        </p:txBody>
      </p:sp>
      <p:sp>
        <p:nvSpPr>
          <p:cNvPr id="3" name="TextBox 2"/>
          <p:cNvSpPr txBox="1"/>
          <p:nvPr/>
        </p:nvSpPr>
        <p:spPr>
          <a:xfrm>
            <a:off x="2266949" y="313747"/>
            <a:ext cx="725968" cy="369332"/>
          </a:xfrm>
          <a:prstGeom prst="rect">
            <a:avLst/>
          </a:prstGeom>
          <a:noFill/>
        </p:spPr>
        <p:txBody>
          <a:bodyPr wrap="none" rtlCol="0">
            <a:spAutoFit/>
          </a:bodyPr>
          <a:lstStyle/>
          <a:p>
            <a:r>
              <a:rPr lang="en-US" dirty="0" smtClean="0">
                <a:solidFill>
                  <a:schemeClr val="bg1">
                    <a:lumMod val="95000"/>
                  </a:schemeClr>
                </a:solidFill>
              </a:rPr>
              <a:t>Client</a:t>
            </a:r>
            <a:endParaRPr lang="en-US" dirty="0">
              <a:solidFill>
                <a:schemeClr val="bg1">
                  <a:lumMod val="95000"/>
                </a:schemeClr>
              </a:solidFill>
            </a:endParaRPr>
          </a:p>
        </p:txBody>
      </p:sp>
      <p:cxnSp>
        <p:nvCxnSpPr>
          <p:cNvPr id="9" name="Straight Connector 8"/>
          <p:cNvCxnSpPr/>
          <p:nvPr/>
        </p:nvCxnSpPr>
        <p:spPr>
          <a:xfrm>
            <a:off x="6017079" y="130629"/>
            <a:ext cx="19070" cy="6639822"/>
          </a:xfrm>
          <a:prstGeom prst="line">
            <a:avLst/>
          </a:prstGeom>
          <a:ln w="31750">
            <a:solidFill>
              <a:schemeClr val="bg1">
                <a:lumMod val="75000"/>
                <a:alpha val="46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539082" y="1492740"/>
            <a:ext cx="3427871" cy="10695"/>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539082" y="1899809"/>
            <a:ext cx="3423686" cy="15247"/>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827270" y="1915056"/>
            <a:ext cx="1081515" cy="369332"/>
          </a:xfrm>
          <a:prstGeom prst="rect">
            <a:avLst/>
          </a:prstGeom>
          <a:noFill/>
        </p:spPr>
        <p:txBody>
          <a:bodyPr wrap="none" rtlCol="0">
            <a:spAutoFit/>
          </a:bodyPr>
          <a:lstStyle/>
          <a:p>
            <a:r>
              <a:rPr lang="en-US" dirty="0" smtClean="0">
                <a:solidFill>
                  <a:schemeClr val="bg1">
                    <a:lumMod val="95000"/>
                  </a:schemeClr>
                </a:solidFill>
              </a:rPr>
              <a:t>Response</a:t>
            </a:r>
            <a:endParaRPr lang="en-US" dirty="0">
              <a:solidFill>
                <a:schemeClr val="bg1">
                  <a:lumMod val="95000"/>
                </a:schemeClr>
              </a:solidFill>
            </a:endParaRPr>
          </a:p>
        </p:txBody>
      </p:sp>
      <p:sp>
        <p:nvSpPr>
          <p:cNvPr id="22" name="TextBox 21"/>
          <p:cNvSpPr txBox="1"/>
          <p:nvPr/>
        </p:nvSpPr>
        <p:spPr>
          <a:xfrm>
            <a:off x="4549841" y="1125024"/>
            <a:ext cx="944297" cy="369332"/>
          </a:xfrm>
          <a:prstGeom prst="rect">
            <a:avLst/>
          </a:prstGeom>
          <a:noFill/>
        </p:spPr>
        <p:txBody>
          <a:bodyPr wrap="none" rtlCol="0">
            <a:spAutoFit/>
          </a:bodyPr>
          <a:lstStyle/>
          <a:p>
            <a:r>
              <a:rPr lang="en-US" dirty="0" smtClean="0">
                <a:solidFill>
                  <a:schemeClr val="bg1">
                    <a:lumMod val="95000"/>
                  </a:schemeClr>
                </a:solidFill>
              </a:rPr>
              <a:t>Request</a:t>
            </a:r>
            <a:endParaRPr lang="en-US" dirty="0">
              <a:solidFill>
                <a:schemeClr val="bg1">
                  <a:lumMod val="95000"/>
                </a:schemeClr>
              </a:solidFill>
            </a:endParaRPr>
          </a:p>
        </p:txBody>
      </p:sp>
      <p:sp>
        <p:nvSpPr>
          <p:cNvPr id="24" name="Can 23"/>
          <p:cNvSpPr/>
          <p:nvPr/>
        </p:nvSpPr>
        <p:spPr>
          <a:xfrm>
            <a:off x="8303234" y="3937483"/>
            <a:ext cx="1245141" cy="1391056"/>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Database</a:t>
            </a:r>
            <a:endParaRPr lang="en-US" dirty="0"/>
          </a:p>
        </p:txBody>
      </p:sp>
      <p:sp>
        <p:nvSpPr>
          <p:cNvPr id="25" name="Rectangle 24"/>
          <p:cNvSpPr/>
          <p:nvPr/>
        </p:nvSpPr>
        <p:spPr>
          <a:xfrm>
            <a:off x="7962767" y="1233897"/>
            <a:ext cx="1926076" cy="89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Application</a:t>
            </a:r>
            <a:endParaRPr lang="en-US" dirty="0"/>
          </a:p>
        </p:txBody>
      </p:sp>
      <p:sp>
        <p:nvSpPr>
          <p:cNvPr id="27" name="Rectangle 26"/>
          <p:cNvSpPr/>
          <p:nvPr/>
        </p:nvSpPr>
        <p:spPr>
          <a:xfrm>
            <a:off x="265439" y="1260808"/>
            <a:ext cx="1746251" cy="868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(Your Laptop)</a:t>
            </a:r>
            <a:endParaRPr lang="en-US" dirty="0"/>
          </a:p>
        </p:txBody>
      </p:sp>
      <p:sp>
        <p:nvSpPr>
          <p:cNvPr id="28" name="Rectangle 27"/>
          <p:cNvSpPr/>
          <p:nvPr/>
        </p:nvSpPr>
        <p:spPr>
          <a:xfrm>
            <a:off x="2811893" y="1260808"/>
            <a:ext cx="1727189" cy="878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Browser</a:t>
            </a:r>
            <a:endParaRPr lang="en-US" dirty="0"/>
          </a:p>
        </p:txBody>
      </p:sp>
      <p:cxnSp>
        <p:nvCxnSpPr>
          <p:cNvPr id="31" name="Straight Arrow Connector 30"/>
          <p:cNvCxnSpPr/>
          <p:nvPr/>
        </p:nvCxnSpPr>
        <p:spPr>
          <a:xfrm>
            <a:off x="2011690" y="1492740"/>
            <a:ext cx="800203" cy="0"/>
          </a:xfrm>
          <a:prstGeom prst="straightConnector1">
            <a:avLst/>
          </a:prstGeom>
          <a:ln w="412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8642998" y="2149049"/>
            <a:ext cx="0" cy="1788434"/>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9212580" y="2149049"/>
            <a:ext cx="0" cy="1788434"/>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357602" y="3612108"/>
            <a:ext cx="2855654" cy="369332"/>
          </a:xfrm>
          <a:prstGeom prst="rect">
            <a:avLst/>
          </a:prstGeom>
          <a:noFill/>
        </p:spPr>
        <p:txBody>
          <a:bodyPr wrap="none" rtlCol="0">
            <a:spAutoFit/>
          </a:bodyPr>
          <a:lstStyle/>
          <a:p>
            <a:r>
              <a:rPr lang="en-US" dirty="0" smtClean="0">
                <a:solidFill>
                  <a:schemeClr val="bg1">
                    <a:lumMod val="95000"/>
                  </a:schemeClr>
                </a:solidFill>
              </a:rPr>
              <a:t>Write (Save, Update, Delete)</a:t>
            </a:r>
            <a:endParaRPr lang="en-US" dirty="0">
              <a:solidFill>
                <a:schemeClr val="bg1">
                  <a:lumMod val="95000"/>
                </a:schemeClr>
              </a:solidFill>
            </a:endParaRPr>
          </a:p>
        </p:txBody>
      </p:sp>
      <p:sp>
        <p:nvSpPr>
          <p:cNvPr id="55" name="TextBox 54"/>
          <p:cNvSpPr txBox="1"/>
          <p:nvPr/>
        </p:nvSpPr>
        <p:spPr>
          <a:xfrm>
            <a:off x="7119855" y="3419068"/>
            <a:ext cx="1425711" cy="369332"/>
          </a:xfrm>
          <a:prstGeom prst="rect">
            <a:avLst/>
          </a:prstGeom>
          <a:noFill/>
        </p:spPr>
        <p:txBody>
          <a:bodyPr wrap="none" rtlCol="0">
            <a:spAutoFit/>
          </a:bodyPr>
          <a:lstStyle/>
          <a:p>
            <a:r>
              <a:rPr lang="en-US" dirty="0" smtClean="0">
                <a:solidFill>
                  <a:schemeClr val="bg1">
                    <a:lumMod val="95000"/>
                  </a:schemeClr>
                </a:solidFill>
              </a:rPr>
              <a:t>Read (Query)</a:t>
            </a:r>
            <a:endParaRPr lang="en-US" dirty="0">
              <a:solidFill>
                <a:schemeClr val="bg1">
                  <a:lumMod val="95000"/>
                </a:schemeClr>
              </a:solidFill>
            </a:endParaRPr>
          </a:p>
        </p:txBody>
      </p:sp>
      <p:cxnSp>
        <p:nvCxnSpPr>
          <p:cNvPr id="70" name="Straight Arrow Connector 69"/>
          <p:cNvCxnSpPr/>
          <p:nvPr/>
        </p:nvCxnSpPr>
        <p:spPr>
          <a:xfrm flipH="1">
            <a:off x="2011690" y="1915056"/>
            <a:ext cx="800203" cy="0"/>
          </a:xfrm>
          <a:prstGeom prst="straightConnector1">
            <a:avLst/>
          </a:prstGeom>
          <a:ln w="412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65440" y="2816174"/>
            <a:ext cx="2684610" cy="2862322"/>
          </a:xfrm>
          <a:prstGeom prst="rect">
            <a:avLst/>
          </a:prstGeom>
          <a:noFill/>
        </p:spPr>
        <p:txBody>
          <a:bodyPr wrap="square" rtlCol="0">
            <a:spAutoFit/>
          </a:bodyPr>
          <a:lstStyle/>
          <a:p>
            <a:pPr algn="ctr"/>
            <a:r>
              <a:rPr lang="en-US" b="1" dirty="0" smtClean="0">
                <a:solidFill>
                  <a:schemeClr val="accent6">
                    <a:lumMod val="60000"/>
                    <a:lumOff val="40000"/>
                  </a:schemeClr>
                </a:solidFill>
              </a:rPr>
              <a:t>Request</a:t>
            </a:r>
          </a:p>
          <a:p>
            <a:pPr algn="ctr"/>
            <a:r>
              <a:rPr lang="en-US" dirty="0" smtClean="0">
                <a:solidFill>
                  <a:schemeClr val="bg1">
                    <a:lumMod val="95000"/>
                  </a:schemeClr>
                </a:solidFill>
              </a:rPr>
              <a:t> </a:t>
            </a:r>
          </a:p>
          <a:p>
            <a:pPr algn="ctr"/>
            <a:r>
              <a:rPr lang="en-US" i="1" dirty="0" smtClean="0">
                <a:solidFill>
                  <a:schemeClr val="bg1">
                    <a:lumMod val="95000"/>
                  </a:schemeClr>
                </a:solidFill>
              </a:rPr>
              <a:t>Http Verbs: </a:t>
            </a:r>
            <a:r>
              <a:rPr lang="en-US" dirty="0" smtClean="0">
                <a:solidFill>
                  <a:schemeClr val="bg1">
                    <a:lumMod val="95000"/>
                  </a:schemeClr>
                </a:solidFill>
              </a:rPr>
              <a:t>GET, POST, PUT, DELETE</a:t>
            </a:r>
          </a:p>
          <a:p>
            <a:pPr algn="ctr"/>
            <a:endParaRPr lang="en-US" dirty="0">
              <a:solidFill>
                <a:schemeClr val="bg1">
                  <a:lumMod val="95000"/>
                </a:schemeClr>
              </a:solidFill>
            </a:endParaRPr>
          </a:p>
          <a:p>
            <a:pPr algn="ctr"/>
            <a:r>
              <a:rPr lang="en-US" dirty="0" smtClean="0">
                <a:solidFill>
                  <a:schemeClr val="bg1">
                    <a:lumMod val="95000"/>
                  </a:schemeClr>
                </a:solidFill>
              </a:rPr>
              <a:t>Form Submission</a:t>
            </a:r>
          </a:p>
          <a:p>
            <a:pPr algn="ctr"/>
            <a:endParaRPr lang="en-US" dirty="0">
              <a:solidFill>
                <a:schemeClr val="bg1">
                  <a:lumMod val="95000"/>
                </a:schemeClr>
              </a:solidFill>
            </a:endParaRPr>
          </a:p>
          <a:p>
            <a:pPr algn="ctr"/>
            <a:r>
              <a:rPr lang="en-US" dirty="0" smtClean="0">
                <a:solidFill>
                  <a:schemeClr val="bg1">
                    <a:lumMod val="95000"/>
                  </a:schemeClr>
                </a:solidFill>
              </a:rPr>
              <a:t>AJAX</a:t>
            </a:r>
          </a:p>
          <a:p>
            <a:pPr algn="ctr"/>
            <a:endParaRPr lang="en-US" dirty="0">
              <a:solidFill>
                <a:schemeClr val="bg1">
                  <a:lumMod val="95000"/>
                </a:schemeClr>
              </a:solidFill>
            </a:endParaRPr>
          </a:p>
          <a:p>
            <a:pPr algn="ctr"/>
            <a:endParaRPr lang="en-US" dirty="0" smtClean="0">
              <a:solidFill>
                <a:schemeClr val="bg1">
                  <a:lumMod val="95000"/>
                </a:schemeClr>
              </a:solidFill>
            </a:endParaRPr>
          </a:p>
        </p:txBody>
      </p:sp>
      <p:sp>
        <p:nvSpPr>
          <p:cNvPr id="74" name="TextBox 73"/>
          <p:cNvSpPr txBox="1"/>
          <p:nvPr/>
        </p:nvSpPr>
        <p:spPr>
          <a:xfrm>
            <a:off x="2888326" y="2810460"/>
            <a:ext cx="2684610" cy="2862322"/>
          </a:xfrm>
          <a:prstGeom prst="rect">
            <a:avLst/>
          </a:prstGeom>
          <a:noFill/>
        </p:spPr>
        <p:txBody>
          <a:bodyPr wrap="square" rtlCol="0">
            <a:spAutoFit/>
          </a:bodyPr>
          <a:lstStyle/>
          <a:p>
            <a:pPr algn="ctr"/>
            <a:r>
              <a:rPr lang="fr-FR" b="1" dirty="0" smtClean="0">
                <a:solidFill>
                  <a:schemeClr val="accent4">
                    <a:lumMod val="60000"/>
                    <a:lumOff val="40000"/>
                  </a:schemeClr>
                </a:solidFill>
              </a:rPr>
              <a:t>Response</a:t>
            </a:r>
          </a:p>
          <a:p>
            <a:pPr algn="ctr"/>
            <a:endParaRPr lang="fr-FR" i="1" dirty="0" smtClean="0">
              <a:solidFill>
                <a:schemeClr val="bg1">
                  <a:lumMod val="95000"/>
                </a:schemeClr>
              </a:solidFill>
            </a:endParaRPr>
          </a:p>
          <a:p>
            <a:pPr algn="ctr"/>
            <a:r>
              <a:rPr lang="fr-FR" i="1" dirty="0" smtClean="0">
                <a:solidFill>
                  <a:schemeClr val="bg1">
                    <a:lumMod val="95000"/>
                  </a:schemeClr>
                </a:solidFill>
              </a:rPr>
              <a:t>Content-Type</a:t>
            </a:r>
            <a:r>
              <a:rPr lang="fr-FR" dirty="0">
                <a:solidFill>
                  <a:schemeClr val="bg1">
                    <a:lumMod val="95000"/>
                  </a:schemeClr>
                </a:solidFill>
              </a:rPr>
              <a:t>: HTML, JSON, XML, etc</a:t>
            </a:r>
            <a:r>
              <a:rPr lang="fr-FR" dirty="0" smtClean="0">
                <a:solidFill>
                  <a:schemeClr val="bg1">
                    <a:lumMod val="95000"/>
                  </a:schemeClr>
                </a:solidFill>
              </a:rPr>
              <a:t>.</a:t>
            </a:r>
          </a:p>
          <a:p>
            <a:pPr algn="ctr"/>
            <a:endParaRPr lang="fr-FR" dirty="0">
              <a:solidFill>
                <a:schemeClr val="bg1">
                  <a:lumMod val="95000"/>
                </a:schemeClr>
              </a:solidFill>
            </a:endParaRPr>
          </a:p>
          <a:p>
            <a:pPr algn="ctr"/>
            <a:r>
              <a:rPr lang="fr-FR" i="1" dirty="0" smtClean="0">
                <a:solidFill>
                  <a:schemeClr val="bg1">
                    <a:lumMod val="95000"/>
                  </a:schemeClr>
                </a:solidFill>
              </a:rPr>
              <a:t>Message Body: </a:t>
            </a:r>
            <a:r>
              <a:rPr lang="fr-FR" dirty="0" smtClean="0">
                <a:solidFill>
                  <a:schemeClr val="bg1">
                    <a:lumMod val="95000"/>
                  </a:schemeClr>
                </a:solidFill>
              </a:rPr>
              <a:t>The actual bytes (data)</a:t>
            </a:r>
          </a:p>
          <a:p>
            <a:pPr algn="ctr"/>
            <a:endParaRPr lang="fr-FR" i="1" dirty="0">
              <a:solidFill>
                <a:schemeClr val="bg1">
                  <a:lumMod val="95000"/>
                </a:schemeClr>
              </a:solidFill>
            </a:endParaRPr>
          </a:p>
          <a:p>
            <a:pPr algn="ctr"/>
            <a:r>
              <a:rPr lang="fr-FR" i="1" dirty="0" smtClean="0">
                <a:solidFill>
                  <a:schemeClr val="bg1">
                    <a:lumMod val="95000"/>
                  </a:schemeClr>
                </a:solidFill>
              </a:rPr>
              <a:t>Response Codes:</a:t>
            </a:r>
            <a:r>
              <a:rPr lang="fr-FR" dirty="0" smtClean="0">
                <a:solidFill>
                  <a:schemeClr val="bg1">
                    <a:lumMod val="95000"/>
                  </a:schemeClr>
                </a:solidFill>
              </a:rPr>
              <a:t> 200, 300, 400, 500, etc.</a:t>
            </a:r>
            <a:endParaRPr lang="fr-FR" i="1" dirty="0">
              <a:solidFill>
                <a:schemeClr val="bg1">
                  <a:lumMod val="95000"/>
                </a:schemeClr>
              </a:solidFill>
            </a:endParaRPr>
          </a:p>
        </p:txBody>
      </p:sp>
      <p:sp>
        <p:nvSpPr>
          <p:cNvPr id="75" name="TextBox 74"/>
          <p:cNvSpPr txBox="1"/>
          <p:nvPr/>
        </p:nvSpPr>
        <p:spPr>
          <a:xfrm>
            <a:off x="265439" y="6124120"/>
            <a:ext cx="4960520" cy="369332"/>
          </a:xfrm>
          <a:prstGeom prst="rect">
            <a:avLst/>
          </a:prstGeom>
          <a:noFill/>
        </p:spPr>
        <p:txBody>
          <a:bodyPr wrap="square" rtlCol="0">
            <a:spAutoFit/>
          </a:bodyPr>
          <a:lstStyle/>
          <a:p>
            <a:pPr algn="ctr"/>
            <a:r>
              <a:rPr lang="en-US" dirty="0" smtClean="0">
                <a:solidFill>
                  <a:schemeClr val="bg1">
                    <a:lumMod val="95000"/>
                  </a:schemeClr>
                </a:solidFill>
                <a:hlinkClick r:id="rId3"/>
              </a:rPr>
              <a:t>API Tutorial</a:t>
            </a:r>
            <a:endParaRPr lang="en-US" dirty="0">
              <a:solidFill>
                <a:schemeClr val="bg1">
                  <a:lumMod val="95000"/>
                </a:schemeClr>
              </a:solidFill>
            </a:endParaRPr>
          </a:p>
        </p:txBody>
      </p:sp>
    </p:spTree>
    <p:extLst>
      <p:ext uri="{BB962C8B-B14F-4D97-AF65-F5344CB8AC3E}">
        <p14:creationId xmlns:p14="http://schemas.microsoft.com/office/powerpoint/2010/main" val="377545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fade">
                                      <p:cBhvr>
                                        <p:cTn id="38" dur="500"/>
                                        <p:tgtEl>
                                          <p:spTgt spid="54"/>
                                        </p:tgtEl>
                                      </p:cBhvr>
                                    </p:animEffect>
                                  </p:childTnLst>
                                </p:cTn>
                              </p:par>
                              <p:par>
                                <p:cTn id="39" presetID="10"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par>
                                <p:cTn id="47" presetID="10"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500"/>
                                        <p:tgtEl>
                                          <p:spTgt spid="7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fade">
                                      <p:cBhvr>
                                        <p:cTn id="67" dur="500"/>
                                        <p:tgtEl>
                                          <p:spTgt spid="7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fade">
                                      <p:cBhvr>
                                        <p:cTn id="70" dur="500"/>
                                        <p:tgtEl>
                                          <p:spTgt spid="7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5"/>
                                        </p:tgtEl>
                                        <p:attrNameLst>
                                          <p:attrName>style.visibility</p:attrName>
                                        </p:attrNameLst>
                                      </p:cBhvr>
                                      <p:to>
                                        <p:strVal val="visible"/>
                                      </p:to>
                                    </p:set>
                                    <p:animEffect transition="in" filter="fade">
                                      <p:cBhvr>
                                        <p:cTn id="7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animBg="1"/>
      <p:bldP spid="25" grpId="0" animBg="1"/>
      <p:bldP spid="27" grpId="0" animBg="1"/>
      <p:bldP spid="28" grpId="0" animBg="1"/>
      <p:bldP spid="54" grpId="0"/>
      <p:bldP spid="55" grpId="0"/>
      <p:bldP spid="73" grpId="0"/>
      <p:bldP spid="74" grpId="0"/>
      <p:bldP spid="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710" y="1767268"/>
            <a:ext cx="5028784" cy="3206231"/>
          </a:xfrm>
          <a:prstGeom prst="rect">
            <a:avLst/>
          </a:prstGeom>
        </p:spPr>
      </p:pic>
      <p:sp>
        <p:nvSpPr>
          <p:cNvPr id="3" name="TextBox 2"/>
          <p:cNvSpPr txBox="1"/>
          <p:nvPr/>
        </p:nvSpPr>
        <p:spPr>
          <a:xfrm>
            <a:off x="1647300" y="1066800"/>
            <a:ext cx="4209166" cy="461665"/>
          </a:xfrm>
          <a:prstGeom prst="rect">
            <a:avLst/>
          </a:prstGeom>
          <a:noFill/>
        </p:spPr>
        <p:txBody>
          <a:bodyPr wrap="none" rtlCol="0">
            <a:spAutoFit/>
          </a:bodyPr>
          <a:lstStyle/>
          <a:p>
            <a:r>
              <a:rPr lang="en-US" sz="2400" dirty="0" smtClean="0">
                <a:solidFill>
                  <a:schemeClr val="bg1">
                    <a:lumMod val="95000"/>
                  </a:schemeClr>
                </a:solidFill>
              </a:rPr>
              <a:t>Right now, this is probably you…</a:t>
            </a:r>
            <a:endParaRPr lang="en-US" sz="2400" dirty="0">
              <a:solidFill>
                <a:schemeClr val="bg1">
                  <a:lumMod val="95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4804" y="910770"/>
            <a:ext cx="3424828" cy="5263662"/>
          </a:xfrm>
          <a:prstGeom prst="rect">
            <a:avLst/>
          </a:prstGeom>
        </p:spPr>
      </p:pic>
      <p:sp>
        <p:nvSpPr>
          <p:cNvPr id="6" name="TextBox 5"/>
          <p:cNvSpPr txBox="1"/>
          <p:nvPr/>
        </p:nvSpPr>
        <p:spPr>
          <a:xfrm>
            <a:off x="6783225" y="3139550"/>
            <a:ext cx="708848" cy="461665"/>
          </a:xfrm>
          <a:prstGeom prst="rect">
            <a:avLst/>
          </a:prstGeom>
          <a:noFill/>
        </p:spPr>
        <p:txBody>
          <a:bodyPr wrap="none" rtlCol="0">
            <a:spAutoFit/>
          </a:bodyPr>
          <a:lstStyle/>
          <a:p>
            <a:r>
              <a:rPr lang="en-US" sz="2400" dirty="0" smtClean="0">
                <a:solidFill>
                  <a:schemeClr val="bg1">
                    <a:lumMod val="95000"/>
                  </a:schemeClr>
                </a:solidFill>
              </a:rPr>
              <a:t>Or…</a:t>
            </a:r>
            <a:endParaRPr lang="en-US" sz="2400" dirty="0">
              <a:solidFill>
                <a:schemeClr val="bg1">
                  <a:lumMod val="95000"/>
                </a:schemeClr>
              </a:solidFill>
            </a:endParaRPr>
          </a:p>
        </p:txBody>
      </p:sp>
    </p:spTree>
    <p:extLst>
      <p:ext uri="{BB962C8B-B14F-4D97-AF65-F5344CB8AC3E}">
        <p14:creationId xmlns:p14="http://schemas.microsoft.com/office/powerpoint/2010/main" val="293132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145" y="1222616"/>
            <a:ext cx="3780692" cy="378069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873" y="2071018"/>
            <a:ext cx="5200162" cy="3768538"/>
          </a:xfrm>
          <a:prstGeom prst="rect">
            <a:avLst/>
          </a:prstGeom>
        </p:spPr>
      </p:pic>
      <p:sp>
        <p:nvSpPr>
          <p:cNvPr id="5" name="TextBox 4"/>
          <p:cNvSpPr txBox="1"/>
          <p:nvPr/>
        </p:nvSpPr>
        <p:spPr>
          <a:xfrm>
            <a:off x="257908" y="636462"/>
            <a:ext cx="5619167" cy="461665"/>
          </a:xfrm>
          <a:prstGeom prst="rect">
            <a:avLst/>
          </a:prstGeom>
          <a:noFill/>
        </p:spPr>
        <p:txBody>
          <a:bodyPr wrap="none" rtlCol="0">
            <a:spAutoFit/>
          </a:bodyPr>
          <a:lstStyle/>
          <a:p>
            <a:r>
              <a:rPr lang="en-US" sz="2400" dirty="0" smtClean="0">
                <a:solidFill>
                  <a:schemeClr val="bg1">
                    <a:lumMod val="95000"/>
                  </a:schemeClr>
                </a:solidFill>
              </a:rPr>
              <a:t>After the presentation, this should be you…</a:t>
            </a:r>
            <a:endParaRPr lang="en-US" sz="2400" dirty="0">
              <a:solidFill>
                <a:schemeClr val="bg1">
                  <a:lumMod val="95000"/>
                </a:schemeClr>
              </a:solidFill>
            </a:endParaRPr>
          </a:p>
        </p:txBody>
      </p:sp>
      <p:sp>
        <p:nvSpPr>
          <p:cNvPr id="6" name="TextBox 5"/>
          <p:cNvSpPr txBox="1"/>
          <p:nvPr/>
        </p:nvSpPr>
        <p:spPr>
          <a:xfrm>
            <a:off x="6656270" y="1284647"/>
            <a:ext cx="4460067" cy="461665"/>
          </a:xfrm>
          <a:prstGeom prst="rect">
            <a:avLst/>
          </a:prstGeom>
          <a:noFill/>
        </p:spPr>
        <p:txBody>
          <a:bodyPr wrap="none" rtlCol="0">
            <a:spAutoFit/>
          </a:bodyPr>
          <a:lstStyle/>
          <a:p>
            <a:r>
              <a:rPr lang="en-US" sz="2400" dirty="0" smtClean="0">
                <a:solidFill>
                  <a:schemeClr val="bg1">
                    <a:lumMod val="95000"/>
                  </a:schemeClr>
                </a:solidFill>
              </a:rPr>
              <a:t>And Dr. </a:t>
            </a:r>
            <a:r>
              <a:rPr lang="en-US" sz="2400" dirty="0" err="1" smtClean="0">
                <a:solidFill>
                  <a:schemeClr val="bg1">
                    <a:lumMod val="95000"/>
                  </a:schemeClr>
                </a:solidFill>
              </a:rPr>
              <a:t>Umapathy</a:t>
            </a:r>
            <a:r>
              <a:rPr lang="en-US" sz="2400" dirty="0" smtClean="0">
                <a:solidFill>
                  <a:schemeClr val="bg1">
                    <a:lumMod val="95000"/>
                  </a:schemeClr>
                </a:solidFill>
              </a:rPr>
              <a:t> should be like…</a:t>
            </a:r>
            <a:endParaRPr lang="en-US" sz="2400" dirty="0">
              <a:solidFill>
                <a:schemeClr val="bg1">
                  <a:lumMod val="95000"/>
                </a:schemeClr>
              </a:solidFill>
            </a:endParaRPr>
          </a:p>
        </p:txBody>
      </p:sp>
    </p:spTree>
    <p:extLst>
      <p:ext uri="{BB962C8B-B14F-4D97-AF65-F5344CB8AC3E}">
        <p14:creationId xmlns:p14="http://schemas.microsoft.com/office/powerpoint/2010/main" val="137469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70586"/>
          </a:xfrm>
        </p:spPr>
        <p:txBody>
          <a:bodyPr/>
          <a:lstStyle/>
          <a:p>
            <a:pPr algn="ctr"/>
            <a:r>
              <a:rPr lang="en-US" dirty="0" smtClean="0">
                <a:solidFill>
                  <a:srgbClr val="00B0F0"/>
                </a:solidFill>
              </a:rPr>
              <a:t>History</a:t>
            </a:r>
            <a:endParaRPr lang="en-US" dirty="0">
              <a:solidFill>
                <a:srgbClr val="00B0F0"/>
              </a:solidFill>
            </a:endParaRPr>
          </a:p>
        </p:txBody>
      </p:sp>
    </p:spTree>
    <p:extLst>
      <p:ext uri="{BB962C8B-B14F-4D97-AF65-F5344CB8AC3E}">
        <p14:creationId xmlns:p14="http://schemas.microsoft.com/office/powerpoint/2010/main" val="802597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4587" y="1559169"/>
            <a:ext cx="6810548" cy="3575538"/>
          </a:xfrm>
          <a:prstGeom prst="rect">
            <a:avLst/>
          </a:prstGeom>
        </p:spPr>
      </p:pic>
    </p:spTree>
    <p:extLst>
      <p:ext uri="{BB962C8B-B14F-4D97-AF65-F5344CB8AC3E}">
        <p14:creationId xmlns:p14="http://schemas.microsoft.com/office/powerpoint/2010/main" val="507823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622911" y="1754065"/>
            <a:ext cx="3433274" cy="4682661"/>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4957" y="1754065"/>
            <a:ext cx="7175500" cy="4686300"/>
          </a:xfrm>
          <a:prstGeom prst="rect">
            <a:avLst/>
          </a:prstGeom>
        </p:spPr>
      </p:pic>
      <p:sp>
        <p:nvSpPr>
          <p:cNvPr id="7" name="TextBox 6"/>
          <p:cNvSpPr txBox="1"/>
          <p:nvPr/>
        </p:nvSpPr>
        <p:spPr>
          <a:xfrm>
            <a:off x="3006704" y="398585"/>
            <a:ext cx="6043834" cy="584775"/>
          </a:xfrm>
          <a:prstGeom prst="rect">
            <a:avLst/>
          </a:prstGeom>
          <a:noFill/>
        </p:spPr>
        <p:txBody>
          <a:bodyPr wrap="none" rtlCol="0">
            <a:spAutoFit/>
          </a:bodyPr>
          <a:lstStyle/>
          <a:p>
            <a:pPr algn="ctr"/>
            <a:r>
              <a:rPr lang="en-US" sz="3200" dirty="0" smtClean="0">
                <a:solidFill>
                  <a:schemeClr val="bg1">
                    <a:lumMod val="95000"/>
                  </a:schemeClr>
                </a:solidFill>
              </a:rPr>
              <a:t>The Dynabook (aka the 1960s iPad)</a:t>
            </a:r>
            <a:endParaRPr lang="en-US" sz="3200" dirty="0">
              <a:solidFill>
                <a:schemeClr val="bg1">
                  <a:lumMod val="95000"/>
                </a:schemeClr>
              </a:solidFill>
            </a:endParaRPr>
          </a:p>
        </p:txBody>
      </p:sp>
      <p:sp>
        <p:nvSpPr>
          <p:cNvPr id="2" name="TextBox 1"/>
          <p:cNvSpPr txBox="1"/>
          <p:nvPr/>
        </p:nvSpPr>
        <p:spPr>
          <a:xfrm>
            <a:off x="1848131" y="1384733"/>
            <a:ext cx="982833" cy="369332"/>
          </a:xfrm>
          <a:prstGeom prst="rect">
            <a:avLst/>
          </a:prstGeom>
          <a:noFill/>
        </p:spPr>
        <p:txBody>
          <a:bodyPr wrap="none" rtlCol="0">
            <a:spAutoFit/>
          </a:bodyPr>
          <a:lstStyle/>
          <a:p>
            <a:r>
              <a:rPr lang="en-US" dirty="0" smtClean="0">
                <a:solidFill>
                  <a:schemeClr val="bg1">
                    <a:lumMod val="95000"/>
                  </a:schemeClr>
                </a:solidFill>
              </a:rPr>
              <a:t>Alan Kay</a:t>
            </a:r>
            <a:endParaRPr lang="en-US" dirty="0">
              <a:solidFill>
                <a:schemeClr val="bg1">
                  <a:lumMod val="95000"/>
                </a:schemeClr>
              </a:solidFill>
            </a:endParaRPr>
          </a:p>
        </p:txBody>
      </p:sp>
      <p:sp>
        <p:nvSpPr>
          <p:cNvPr id="3" name="TextBox 2"/>
          <p:cNvSpPr txBox="1"/>
          <p:nvPr/>
        </p:nvSpPr>
        <p:spPr>
          <a:xfrm>
            <a:off x="598846" y="6436726"/>
            <a:ext cx="9857763" cy="369332"/>
          </a:xfrm>
          <a:prstGeom prst="rect">
            <a:avLst/>
          </a:prstGeom>
          <a:noFill/>
        </p:spPr>
        <p:txBody>
          <a:bodyPr wrap="none" rtlCol="0">
            <a:spAutoFit/>
          </a:bodyPr>
          <a:lstStyle/>
          <a:p>
            <a:r>
              <a:rPr lang="en-US" dirty="0" smtClean="0">
                <a:solidFill>
                  <a:schemeClr val="bg1">
                    <a:lumMod val="95000"/>
                  </a:schemeClr>
                </a:solidFill>
              </a:rPr>
              <a:t>You should probably go read his stuff. Sort of an important/super smart person. (He’s kind of a big deal)</a:t>
            </a:r>
            <a:endParaRPr lang="en-US" dirty="0">
              <a:solidFill>
                <a:schemeClr val="bg1">
                  <a:lumMod val="95000"/>
                </a:schemeClr>
              </a:solidFill>
            </a:endParaRPr>
          </a:p>
        </p:txBody>
      </p:sp>
    </p:spTree>
    <p:extLst>
      <p:ext uri="{BB962C8B-B14F-4D97-AF65-F5344CB8AC3E}">
        <p14:creationId xmlns:p14="http://schemas.microsoft.com/office/powerpoint/2010/main" val="52533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actions.pptx" id="{37D48301-C683-4715-9B63-CC36A7C80361}" vid="{D8F9BC3D-0C37-43D1-98F0-DF280A40DE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5786</TotalTime>
  <Words>924</Words>
  <Application>Microsoft Office PowerPoint</Application>
  <PresentationFormat>Widescreen</PresentationFormat>
  <Paragraphs>180</Paragraphs>
  <Slides>34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Microsoft YaHei UI Light</vt:lpstr>
      <vt:lpstr>Arial</vt:lpstr>
      <vt:lpstr>Calibri</vt:lpstr>
      <vt:lpstr>Verdana</vt:lpstr>
      <vt:lpstr>Office Theme</vt:lpstr>
      <vt:lpstr>Model View Controller</vt:lpstr>
      <vt:lpstr>Who I Am And Why You Should Care About Everything I Say Today</vt:lpstr>
      <vt:lpstr>Review</vt:lpstr>
      <vt:lpstr>PowerPoint Presentation</vt:lpstr>
      <vt:lpstr>PowerPoint Presentation</vt:lpstr>
      <vt:lpstr>PowerPoint Presentation</vt:lpstr>
      <vt:lpstr>History</vt:lpstr>
      <vt:lpstr>PowerPoint Presentation</vt:lpstr>
      <vt:lpstr>PowerPoint Presentation</vt:lpstr>
      <vt:lpstr>PowerPoint Presentation</vt:lpstr>
      <vt:lpstr>The MVC Pattern</vt:lpstr>
      <vt:lpstr>Models</vt:lpstr>
      <vt:lpstr>Views</vt:lpstr>
      <vt:lpstr>Controllers</vt:lpstr>
      <vt:lpstr>PowerPoint Presentation</vt:lpstr>
      <vt:lpstr>Separated Presentation</vt:lpstr>
      <vt:lpstr>Ensure that any code that manipulates presentation only manipulates presentation, pushing all domain and data source logic into clearly separated areas of the program.</vt:lpstr>
      <vt:lpstr>As well as a separation, there is also a strict visibility rule. The presentation is able to call the domain but not vice-versa.</vt:lpstr>
      <vt:lpstr>The point here is that the domain should be utterly unaware of what presentations may be used with it. This both helps keep the concerns separate and also supports using multiple presentations with the same domain code.</vt:lpstr>
      <vt:lpstr>Although the domain cannot call the presentation it's often necessary for the domain to notify the presentation if any changes occur. Observer is the usual solution to this problem. The domain fires an event which is observed the by presentation, the presentation then re-reads data from the domain as needed.</vt:lpstr>
      <vt:lpstr>Desktop</vt:lpstr>
      <vt:lpstr>PowerPoint Presentation</vt:lpstr>
      <vt:lpstr>Demo</vt:lpstr>
      <vt:lpstr>Web</vt:lpstr>
      <vt:lpstr>PowerPoint Presentation</vt:lpstr>
      <vt:lpstr>PowerPoint Presentation</vt:lpstr>
      <vt:lpstr>PowerPoint Presentation</vt:lpstr>
      <vt:lpstr>View Models &amp; Mutant Models</vt:lpstr>
      <vt:lpstr>PowerPoint Presentation</vt:lpstr>
      <vt:lpstr>Data Transfer Objects</vt:lpstr>
      <vt:lpstr>PowerPoint Presentation</vt:lpstr>
      <vt:lpstr>Demo</vt:lpstr>
      <vt:lpstr>Questions?</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View Controller</dc:title>
  <dc:creator>Raymond McDermott</dc:creator>
  <cp:lastModifiedBy>Raymond McDermott</cp:lastModifiedBy>
  <cp:revision>67</cp:revision>
  <dcterms:created xsi:type="dcterms:W3CDTF">2015-05-25T17:21:37Z</dcterms:created>
  <dcterms:modified xsi:type="dcterms:W3CDTF">2015-06-13T15:34:04Z</dcterms:modified>
</cp:coreProperties>
</file>