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448" r:id="rId3"/>
    <p:sldId id="436" r:id="rId4"/>
    <p:sldId id="437" r:id="rId5"/>
    <p:sldId id="403" r:id="rId6"/>
    <p:sldId id="397" r:id="rId7"/>
    <p:sldId id="435" r:id="rId8"/>
    <p:sldId id="398" r:id="rId9"/>
    <p:sldId id="364" r:id="rId10"/>
    <p:sldId id="367" r:id="rId11"/>
    <p:sldId id="369" r:id="rId12"/>
    <p:sldId id="370" r:id="rId13"/>
    <p:sldId id="371" r:id="rId14"/>
    <p:sldId id="372" r:id="rId15"/>
    <p:sldId id="410" r:id="rId16"/>
    <p:sldId id="390" r:id="rId17"/>
    <p:sldId id="404" r:id="rId18"/>
    <p:sldId id="405" r:id="rId19"/>
    <p:sldId id="376" r:id="rId20"/>
    <p:sldId id="378" r:id="rId21"/>
    <p:sldId id="43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CC"/>
    <a:srgbClr val="3333CC"/>
    <a:srgbClr val="FF3300"/>
    <a:srgbClr val="008080"/>
    <a:srgbClr val="FFFF99"/>
    <a:srgbClr val="EAEAFA"/>
    <a:srgbClr val="FFEAE5"/>
    <a:srgbClr val="99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723" autoAdjust="0"/>
    <p:restoredTop sz="91263" autoAdjust="0"/>
  </p:normalViewPr>
  <p:slideViewPr>
    <p:cSldViewPr snapToGrid="0">
      <p:cViewPr varScale="1">
        <p:scale>
          <a:sx n="114" d="100"/>
          <a:sy n="114" d="100"/>
        </p:scale>
        <p:origin x="13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15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5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6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10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11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12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Custom Comparison Operators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Templates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Standard Template Library (STL)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Iterators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Algorithms (sort, etc.)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On-your-own Study: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Inline Functions, Template Exercise, More STL Algorithms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10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11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Function Template Details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10673" y="3263286"/>
            <a:ext cx="3754438" cy="3524251"/>
            <a:chOff x="3320" y="1933"/>
            <a:chExt cx="2365" cy="222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257"/>
              <a:ext cx="2347" cy="185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20" y="1933"/>
              <a:ext cx="2223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6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endParaRPr lang="en-US" sz="3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r>
                <a:rPr lang="en-US" sz="400" dirty="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 dirty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x,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32" grpId="0" animBg="1"/>
      <p:bldP spid="452632" grpId="1" animBg="1"/>
      <p:bldP spid="452632" grpId="2" animBg="1"/>
      <p:bldP spid="452632" grpId="3" animBg="1"/>
      <p:bldP spid="452626" grpId="0"/>
      <p:bldP spid="452627" grpId="0"/>
      <p:bldP spid="4526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13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endParaRPr lang="en-US" sz="4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getRandomItem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x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 dirty="0"/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14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type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template &lt;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typename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Data&gt;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/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equal, check bite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613" y="3981881"/>
            <a:ext cx="5433325" cy="3113087"/>
            <a:chOff x="291614" y="3981881"/>
            <a:chExt cx="4362450" cy="31130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09077" y="4458131"/>
              <a:ext cx="4116387" cy="23780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91614" y="3981881"/>
              <a:ext cx="4362450" cy="31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Data&gt;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winner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(Data &amp;x, Data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if (x </a:t>
              </a:r>
              <a:r>
                <a:rPr lang="en-US" dirty="0">
                  <a:solidFill>
                    <a:srgbClr val="FF00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y)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“first one wins!\n”;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else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“second one wins!\n”;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153" y="-159026"/>
            <a:ext cx="5327372" cy="1143000"/>
          </a:xfrm>
          <a:noFill/>
          <a:ln/>
        </p:spPr>
        <p:txBody>
          <a:bodyPr/>
          <a:lstStyle/>
          <a:p>
            <a:r>
              <a:rPr lang="en-US" sz="2800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59135" y="234770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your templated function </a:t>
            </a:r>
            <a:b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uses a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 templated variables…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165725" cy="1723549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operator&gt;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26830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cs typeface="Times New Roman" pitchFamily="18" charset="0"/>
              </a:rPr>
              <a:t>operator&gt;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</a:t>
            </a:r>
            <a:r>
              <a:rPr lang="en-US" sz="1600" dirty="0" err="1">
                <a:cs typeface="Times New Roman" pitchFamily="18" charset="0"/>
              </a:rPr>
              <a:t>a,const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&amp;b)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if (</a:t>
            </a:r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 &gt; </a:t>
            </a:r>
            <a:r>
              <a:rPr lang="en-US" dirty="0" err="1"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763243" y="2147024"/>
            <a:ext cx="327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So if you use such a function with a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user-defined class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27644" y="3886200"/>
            <a:ext cx="3276600" cy="2877711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br>
              <a:rPr lang="en-US" dirty="0">
                <a:ea typeface="MS Mincho" pitchFamily="49" charset="-128"/>
                <a:cs typeface="Times New Roman" pitchFamily="18" charset="0"/>
              </a:rPr>
            </a:br>
            <a:endParaRPr lang="en-US" sz="7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24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59135" y="1190897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Then C++ expects that all variables passed in will have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that operator defined.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939115" y="4389438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i1=3, i2=4;</a:t>
            </a: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winner</a:t>
            </a:r>
            <a:r>
              <a:rPr lang="en-US" dirty="0">
                <a:cs typeface="Times New Roman" pitchFamily="18" charset="0"/>
              </a:rPr>
              <a:t>(i1,i2);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07325" y="536481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791312" y="6052189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284922" y="3623419"/>
            <a:ext cx="1581461" cy="577778"/>
          </a:xfrm>
          <a:prstGeom prst="wedgeRoundRectCallout">
            <a:avLst>
              <a:gd name="adj1" fmla="val 36308"/>
              <a:gd name="adj2" fmla="val 24749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Like this…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007705" y="2662928"/>
            <a:ext cx="3452881" cy="1578822"/>
          </a:xfrm>
          <a:prstGeom prst="wedgeRoundRectCallout">
            <a:avLst>
              <a:gd name="adj1" fmla="val 65477"/>
              <a:gd name="adj2" fmla="val 8386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in this case, that’s OK, since C++ has built-in  comparison operators defined for integers.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8078" y="5072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a(5), b(6);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388" y="5781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c(3), d(4);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41567" y="2826152"/>
            <a:ext cx="363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You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define a comparison operator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for that class!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14645" y="3505280"/>
            <a:ext cx="363481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Don’t forget or you’ll </a:t>
            </a:r>
            <a:r>
              <a:rPr lang="en-US" sz="17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suffer</a:t>
            </a:r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1915115" y="2470189"/>
            <a:ext cx="3452881" cy="932396"/>
          </a:xfrm>
          <a:prstGeom prst="wedgeRoundRectCallout">
            <a:avLst>
              <a:gd name="adj1" fmla="val -45345"/>
              <a:gd name="adj2" fmla="val -19329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&gt; operator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is defined for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Dogs</a:t>
            </a: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385454" y="3488686"/>
            <a:ext cx="2622822" cy="932396"/>
          </a:xfrm>
          <a:prstGeom prst="wedgeRoundRectCallout">
            <a:avLst>
              <a:gd name="adj1" fmla="val -2586"/>
              <a:gd name="adj2" fmla="val 1552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comparison will now work!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008275" y="4490537"/>
            <a:ext cx="2591972" cy="1090464"/>
          </a:xfrm>
          <a:prstGeom prst="wedgeRoundRectCallout">
            <a:avLst>
              <a:gd name="adj1" fmla="val 71488"/>
              <a:gd name="adj2" fmla="val 180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we use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winner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with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/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3" grpId="0"/>
      <p:bldP spid="517144" grpId="0"/>
      <p:bldP spid="20" grpId="0" animBg="1"/>
      <p:bldP spid="20" grpId="1" animBg="1"/>
      <p:bldP spid="21" grpId="0" animBg="1"/>
      <p:bldP spid="21" grpId="1" animBg="1"/>
      <p:bldP spid="4" grpId="0"/>
      <p:bldP spid="5" grpId="0"/>
      <p:bldP spid="24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17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727712" y="4591878"/>
            <a:ext cx="4267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queue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classes!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53113" y="517542"/>
            <a:ext cx="5898174" cy="5912461"/>
            <a:chOff x="2190750" y="1047750"/>
            <a:chExt cx="5898174" cy="59124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0" y="1047750"/>
              <a:ext cx="5898174" cy="58981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69500" y="1105612"/>
              <a:ext cx="43406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PROFESSOR SPENDS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10 MINUTES ON SYNTAX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2034" y="5759882"/>
              <a:ext cx="52556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THEN SAYS “YOU DON’T HAVE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TO MEMORIZE THIS”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6240" y="1252249"/>
            <a:ext cx="5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WRITES 50 DIFFERENT SORT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6240" y="5680906"/>
            <a:ext cx="512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DATA WAS ALREADY SORTED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92487-A44B-44E1-8668-DBDD8BD4747B}"/>
              </a:ext>
            </a:extLst>
          </p:cNvPr>
          <p:cNvGrpSpPr/>
          <p:nvPr/>
        </p:nvGrpSpPr>
        <p:grpSpPr>
          <a:xfrm>
            <a:off x="2632953" y="457200"/>
            <a:ext cx="3931827" cy="5952014"/>
            <a:chOff x="2632953" y="457200"/>
            <a:chExt cx="3931827" cy="59520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F001F-ADE6-463D-8093-FABCFD6C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53" y="457200"/>
              <a:ext cx="3931827" cy="59520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92928-87DE-4A47-9E6B-06759B92173A}"/>
                </a:ext>
              </a:extLst>
            </p:cNvPr>
            <p:cNvSpPr/>
            <p:nvPr/>
          </p:nvSpPr>
          <p:spPr bwMode="auto">
            <a:xfrm>
              <a:off x="3002604" y="2516221"/>
              <a:ext cx="1063557" cy="55399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Implement polymorphism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+mj-lt"/>
                </a:rPr>
                <a:t>in C++.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8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8481" y="1812925"/>
            <a:ext cx="4123245" cy="3462486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 err="1">
                <a:cs typeface="Times New Roman" pitchFamily="18" charset="0"/>
              </a:rPr>
              <a:t>int</a:t>
            </a:r>
            <a:r>
              <a:rPr lang="en-US" sz="1900" dirty="0">
                <a:cs typeface="Times New Roman" pitchFamily="18" charset="0"/>
              </a:rPr>
              <a:t> 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names;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</a:t>
            </a:r>
            <a:r>
              <a:rPr lang="en-US" sz="1900" dirty="0" err="1">
                <a:cs typeface="Times New Roman" pitchFamily="18" charset="0"/>
              </a:rPr>
              <a:t>Seymore</a:t>
            </a:r>
            <a:r>
              <a:rPr lang="en-US" sz="1900" dirty="0">
                <a:cs typeface="Times New Roman" pitchFamily="18" charset="0"/>
              </a:rPr>
              <a:t>”);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(“Butts”);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DB573-F00D-4756-A941-00796EB5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5" y="1975296"/>
            <a:ext cx="617142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Generic Programming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359" y="144635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you could program 50x faster than everyone else?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91" y="2403482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That’s what generic programming is all about.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275" y="3428692"/>
            <a:ext cx="62601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We’ll learn how to do stuff like: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Write a single generic function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that can sort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0070C0"/>
                </a:solidFill>
              </a:rPr>
              <a:t> type data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</a:rPr>
              <a:t>Write a linked list class that can hold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7030A0"/>
                </a:solidFill>
              </a:rPr>
              <a:t> type of value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</a:rPr>
              <a:t>Define once, re-use infinitely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5414" r="7500" b="21798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5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6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like this…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return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your class…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from your class!</a:t>
            </a: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value: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322" y="965109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  <a:r>
              <a:rPr lang="en-US" sz="9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</a:t>
            </a:r>
            <a:endParaRPr lang="en-US" sz="1700" dirty="0">
              <a:solidFill>
                <a:srgbClr val="FF00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7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6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4993775" y="1983932"/>
            <a:ext cx="4016375" cy="1343025"/>
          </a:xfrm>
          <a:prstGeom prst="wedgeRoundRectCallout">
            <a:avLst>
              <a:gd name="adj1" fmla="val -41718"/>
              <a:gd name="adj2" fmla="val -1011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Don’t forget to make it a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– otherwise it won’t work when you compare </a:t>
            </a:r>
            <a:r>
              <a:rPr lang="en-US" sz="2000" b="0" dirty="0" err="1"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8" grpId="0"/>
      <p:bldP spid="9" grpId="0"/>
      <p:bldP spid="10" grpId="0"/>
      <p:bldP spid="18" grpId="0" animBg="1"/>
      <p:bldP spid="18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5" grpId="0"/>
      <p:bldP spid="17" grpId="0" animBg="1"/>
      <p:bldP spid="17" grpId="1" animBg="1"/>
      <p:bldP spid="12" grpId="0" animBg="1"/>
      <p:bldP spid="12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8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And here’s how they work!</a:t>
            </a: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&gt;= 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operator in your code causes 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258763" y="3067294"/>
            <a:ext cx="4508500" cy="1946713"/>
          </a:xfrm>
          <a:prstGeom prst="wedgeRoundRectCallout">
            <a:avLst>
              <a:gd name="adj1" fmla="val 36340"/>
              <a:gd name="adj2" fmla="val -1373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in Dog!</a:t>
            </a:r>
          </a:p>
          <a:p>
            <a:pPr algn="ctr"/>
            <a:endParaRPr lang="en-US" sz="1000" b="0" i="1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4282" r="68040" b="18678"/>
          <a:stretch/>
        </p:blipFill>
        <p:spPr bwMode="auto">
          <a:xfrm>
            <a:off x="130990" y="6031811"/>
            <a:ext cx="5540188" cy="7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8234354" y="3740418"/>
            <a:ext cx="825355" cy="369332"/>
          </a:xfrm>
          <a:prstGeom prst="rect">
            <a:avLst/>
          </a:prstGeom>
          <a:solidFill>
            <a:srgbClr val="FFFF99">
              <a:alpha val="94902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sp>
        <p:nvSpPr>
          <p:cNvPr id="39" name="AutoShape 55"/>
          <p:cNvSpPr>
            <a:spLocks noChangeArrowheads="1"/>
          </p:cNvSpPr>
          <p:nvPr/>
        </p:nvSpPr>
        <p:spPr bwMode="auto">
          <a:xfrm>
            <a:off x="5561013" y="2329681"/>
            <a:ext cx="3033169" cy="960388"/>
          </a:xfrm>
          <a:prstGeom prst="wedgeRoundRectCallout">
            <a:avLst>
              <a:gd name="adj1" fmla="val 48295"/>
              <a:gd name="adj2" fmla="val 9429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If you forget the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keyword…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1611162" y="5191867"/>
            <a:ext cx="3033169" cy="960388"/>
          </a:xfrm>
          <a:prstGeom prst="wedgeRoundRectCallout">
            <a:avLst>
              <a:gd name="adj1" fmla="val 54921"/>
              <a:gd name="adj2" fmla="val 9220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You’ll see this kind of cryptic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6" grpId="1"/>
      <p:bldP spid="536617" grpId="0"/>
      <p:bldP spid="536617" grpId="1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  <p:bldP spid="40" grpId="0" animBg="1"/>
      <p:bldP spid="40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endParaRPr lang="en-US" sz="12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/>
          </a:p>
          <a:p>
            <a:r>
              <a:rPr lang="en-US" sz="800">
                <a:ea typeface="MS Mincho" pitchFamily="49" charset="-128"/>
                <a:cs typeface="Times New Roman" pitchFamily="18" charset="0"/>
              </a:rPr>
              <a:t> </a:t>
            </a:r>
            <a:endParaRPr lang="en-US" sz="8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(a,b);</a:t>
            </a:r>
            <a:endParaRPr lang="en-US"/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(c,d);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52247</TotalTime>
  <Words>3076</Words>
  <Application>Microsoft Office PowerPoint</Application>
  <PresentationFormat>On-screen Show (4:3)</PresentationFormat>
  <Paragraphs>756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Mincho</vt:lpstr>
      <vt:lpstr>Comic Sans MS</vt:lpstr>
      <vt:lpstr>Courier New</vt:lpstr>
      <vt:lpstr>Impact</vt:lpstr>
      <vt:lpstr>Times New Roman</vt:lpstr>
      <vt:lpstr>Wingdings</vt:lpstr>
      <vt:lpstr>Default Design</vt:lpstr>
      <vt:lpstr>TEMPLATES</vt:lpstr>
      <vt:lpstr>PowerPoint Presentation</vt:lpstr>
      <vt:lpstr>Generic Programming</vt:lpstr>
      <vt:lpstr>PowerPoint Presentation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Multi-type Templates</vt:lpstr>
      <vt:lpstr>Part 3: Writing Generic Classes</vt:lpstr>
      <vt:lpstr>PowerPoint Presentation</vt:lpstr>
      <vt:lpstr>Template Classes</vt:lpstr>
      <vt:lpstr>Template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Caterina Pentcheva</cp:lastModifiedBy>
  <cp:revision>4923</cp:revision>
  <dcterms:created xsi:type="dcterms:W3CDTF">2002-10-09T05:27:34Z</dcterms:created>
  <dcterms:modified xsi:type="dcterms:W3CDTF">2018-09-08T17:34:37Z</dcterms:modified>
</cp:coreProperties>
</file>