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dbba6d1af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dbba6d1af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dbba6d1af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dbba6d1af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dbba6d1af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dbba6d1af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041971b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041971b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041971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041971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041971b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041971b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041971b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041971b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041971b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041971b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041971bd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041971bd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041971b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041971b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dbba6d1a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dbba6d1a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041971b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041971b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041971b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041971b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041971b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041971b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dbba6d1af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dbba6d1af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dbba6d1af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dbba6d1af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dbba6d1af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dbba6d1af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dbba6d1af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dbba6d1af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dbba6d1af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dbba6d1af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dbba6d1af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dbba6d1af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dbba6d1af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dbba6d1af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8" y="1130300"/>
            <a:ext cx="8520600" cy="2052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2"/>
                </a:solidFill>
              </a:rPr>
              <a:t>Análisis del precio de Airbnb: Un estudio de regresión</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¿Existe una correlación entre el precio de un alojamiento y la cantidad de reseñas que tiene?</a:t>
            </a:r>
            <a:endParaRPr>
              <a:solidFill>
                <a:schemeClr val="lt1"/>
              </a:solidFill>
            </a:endParaRPr>
          </a:p>
          <a:p>
            <a:pPr indent="0" lvl="0" marL="0" rtl="0" algn="ctr">
              <a:spcBef>
                <a:spcPts val="1200"/>
              </a:spcBef>
              <a:spcAft>
                <a:spcPts val="1200"/>
              </a:spcAft>
              <a:buNone/>
            </a:pPr>
            <a:r>
              <a:rPr lang="es">
                <a:solidFill>
                  <a:schemeClr val="lt1"/>
                </a:solidFill>
              </a:rPr>
              <a:t>Se observa una dispersión considerable en los datos, lo que indica que la relación entre precio y número de reseñas no es totalmente determinística. Existen anuncios con precios altos y pocas reseñas, y viceversa.</a:t>
            </a:r>
            <a:endParaRPr>
              <a:solidFill>
                <a:schemeClr val="lt1"/>
              </a:solidFill>
            </a:endParaRPr>
          </a:p>
        </p:txBody>
      </p:sp>
      <p:pic>
        <p:nvPicPr>
          <p:cNvPr id="117" name="Google Shape;117;p22"/>
          <p:cNvPicPr preferRelativeResize="0"/>
          <p:nvPr/>
        </p:nvPicPr>
        <p:blipFill>
          <a:blip r:embed="rId3">
            <a:alphaModFix/>
          </a:blip>
          <a:stretch>
            <a:fillRect/>
          </a:stretch>
        </p:blipFill>
        <p:spPr>
          <a:xfrm>
            <a:off x="4714100" y="898463"/>
            <a:ext cx="4265975" cy="3346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2076175" y="2100450"/>
            <a:ext cx="5334900" cy="942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 sz="2600">
                <a:solidFill>
                  <a:schemeClr val="lt1"/>
                </a:solidFill>
                <a:latin typeface="Merriweather"/>
                <a:ea typeface="Merriweather"/>
                <a:cs typeface="Merriweather"/>
                <a:sym typeface="Merriweather"/>
              </a:rPr>
              <a:t>Insights y recomendaciones</a:t>
            </a:r>
            <a:endParaRPr sz="2600">
              <a:solidFill>
                <a:schemeClr val="lt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71500" y="62275"/>
            <a:ext cx="8949300" cy="4935900"/>
          </a:xfrm>
          <a:prstGeom prst="rect">
            <a:avLst/>
          </a:prstGeom>
        </p:spPr>
        <p:txBody>
          <a:bodyPr anchorCtr="0" anchor="ctr" bIns="91425" lIns="91425" spcFirstLastPara="1" rIns="91425" wrap="square" tIns="91425">
            <a:normAutofit/>
          </a:bodyPr>
          <a:lstStyle/>
          <a:p>
            <a:pPr indent="0" lvl="0" marL="0" rtl="0" algn="ctr">
              <a:lnSpc>
                <a:spcPct val="95000"/>
              </a:lnSpc>
              <a:spcBef>
                <a:spcPts val="0"/>
              </a:spcBef>
              <a:spcAft>
                <a:spcPts val="0"/>
              </a:spcAft>
              <a:buSzPts val="852"/>
              <a:buNone/>
            </a:pPr>
            <a:r>
              <a:rPr lang="es" sz="1315">
                <a:solidFill>
                  <a:schemeClr val="lt1"/>
                </a:solidFill>
                <a:latin typeface="Merriweather"/>
                <a:ea typeface="Merriweather"/>
                <a:cs typeface="Merriweather"/>
                <a:sym typeface="Merriweather"/>
              </a:rPr>
              <a:t>Recomendaciones basadas en las visualizaciones</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Precio:</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Establecer un precio competitivo: El precio debe ser acorde con el mercado y las características del alojamiento. </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Destacar las características d</a:t>
            </a:r>
            <a:r>
              <a:rPr lang="es" sz="1315">
                <a:solidFill>
                  <a:schemeClr val="lt1"/>
                </a:solidFill>
                <a:latin typeface="Merriweather"/>
                <a:ea typeface="Merriweather"/>
                <a:cs typeface="Merriweather"/>
                <a:sym typeface="Merriweather"/>
              </a:rPr>
              <a:t>el alojamiento </a:t>
            </a:r>
            <a:r>
              <a:rPr lang="es" sz="1315">
                <a:solidFill>
                  <a:schemeClr val="lt1"/>
                </a:solidFill>
                <a:latin typeface="Merriweather"/>
                <a:ea typeface="Merriweather"/>
                <a:cs typeface="Merriweather"/>
                <a:sym typeface="Merriweather"/>
              </a:rPr>
              <a:t>que lo hacen único o valioso, como una ubicación céntrica, una vista espectacular o un diseño moderno, es importante destacarlas en la descripción del anuncio para justificar un precio más alto.</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Ubicación:</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La ubicación es uno de los factores más importantes que los huéspedes consideran al elegir un alojamiento. Destacar la ubicación del alojamiento en la descripción del anuncio y mencionar las atracciones, restaurantes y servicios cercanos. Ofrecer transporte o información sobre cómo llegar al alojamiento.</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1200"/>
              </a:spcAft>
              <a:buSzPts val="852"/>
              <a:buNone/>
            </a:pPr>
            <a:r>
              <a:rPr lang="es" sz="1315">
                <a:solidFill>
                  <a:schemeClr val="lt1"/>
                </a:solidFill>
                <a:latin typeface="Merriweather"/>
                <a:ea typeface="Merriweather"/>
                <a:cs typeface="Merriweather"/>
                <a:sym typeface="Merriweather"/>
              </a:rPr>
              <a:t>En general, las recomendaciones se basan en la idea de que el precio, la ubicación  y  las características del alojamiento  son factores clave que influyen en la decisión de los huéspedes de reservar un alojamiento.</a:t>
            </a:r>
            <a:endParaRPr sz="1315">
              <a:solidFill>
                <a:schemeClr val="lt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2076175" y="2100450"/>
            <a:ext cx="5334900" cy="942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 sz="2600">
                <a:solidFill>
                  <a:schemeClr val="lt1"/>
                </a:solidFill>
                <a:latin typeface="Merriweather"/>
                <a:ea typeface="Merriweather"/>
                <a:cs typeface="Merriweather"/>
                <a:sym typeface="Merriweather"/>
              </a:rPr>
              <a:t>Evaluación de modelos</a:t>
            </a:r>
            <a:endParaRPr sz="2600">
              <a:solidFill>
                <a:schemeClr val="lt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71500" y="62275"/>
            <a:ext cx="8949300" cy="49359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0"/>
              </a:spcAft>
              <a:buSzPts val="852"/>
              <a:buNone/>
            </a:pPr>
            <a:r>
              <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Después de explorar los datos, observamos  que el precio tiene una leve correlación positiva con las siguientes variables:</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neighbourhood_group,instant_bookable, cancellation_policy, room type, service free y number of reviews</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y una leve correlación negativa con las siguientes variables:</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Construccion year, minimum_nights, review rate number y availability 365. </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Por lo tanto, decidimos comparar diferentes algoritmos de regresión para predecir el precio (target) de una vivienda en AirBNB en función de sus características (feature).</a:t>
            </a:r>
            <a:endParaRPr sz="1315">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1200"/>
              </a:spcAft>
              <a:buSzPts val="852"/>
              <a:buNone/>
            </a:pPr>
            <a:r>
              <a:t/>
            </a:r>
            <a:endParaRPr sz="1315">
              <a:solidFill>
                <a:schemeClr val="lt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1103550" y="1501350"/>
            <a:ext cx="7164600" cy="2279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 sz="2600">
                <a:solidFill>
                  <a:schemeClr val="lt1"/>
                </a:solidFill>
                <a:latin typeface="Merriweather"/>
                <a:ea typeface="Merriweather"/>
                <a:cs typeface="Merriweather"/>
                <a:sym typeface="Merriweather"/>
              </a:rPr>
              <a:t>Comparación</a:t>
            </a:r>
            <a:r>
              <a:rPr lang="es" sz="2600">
                <a:solidFill>
                  <a:schemeClr val="lt1"/>
                </a:solidFill>
                <a:latin typeface="Merriweather"/>
                <a:ea typeface="Merriweather"/>
                <a:cs typeface="Merriweather"/>
                <a:sym typeface="Merriweather"/>
              </a:rPr>
              <a:t> entre conjunto de variables</a:t>
            </a:r>
            <a:endParaRPr sz="2600">
              <a:solidFill>
                <a:schemeClr val="lt1"/>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71500" y="62275"/>
            <a:ext cx="8949300" cy="49359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0"/>
              </a:spcAft>
              <a:buSzPts val="852"/>
              <a:buNone/>
            </a:pPr>
            <a:r>
              <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Con el objetivo de identificar patrones ocultos en los datos, se aplicó un análisis de clustering a dos conjuntos de variables. Para seleccionar el número óptimo de clusters en cada conjunto, se calculó el coeficiente de silhouette. Este índice permitió evaluar la calidad de la partición de los datos en función de la cohesión interna y la separación entre clusters</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t/>
            </a:r>
            <a:endParaRPr sz="1315">
              <a:solidFill>
                <a:schemeClr val="lt1"/>
              </a:solidFill>
              <a:latin typeface="Merriweather"/>
              <a:ea typeface="Merriweather"/>
              <a:cs typeface="Merriweather"/>
              <a:sym typeface="Merriweather"/>
            </a:endParaRPr>
          </a:p>
          <a:p>
            <a:pPr indent="-311150" lvl="0" marL="457200" rtl="0" algn="just">
              <a:lnSpc>
                <a:spcPct val="95000"/>
              </a:lnSpc>
              <a:spcBef>
                <a:spcPts val="1200"/>
              </a:spcBef>
              <a:spcAft>
                <a:spcPts val="0"/>
              </a:spcAft>
              <a:buClr>
                <a:schemeClr val="lt1"/>
              </a:buClr>
              <a:buSzPts val="1300"/>
              <a:buFont typeface="Merriweather"/>
              <a:buChar char="●"/>
            </a:pPr>
            <a:r>
              <a:rPr lang="es" sz="1315">
                <a:solidFill>
                  <a:schemeClr val="lt1"/>
                </a:solidFill>
                <a:latin typeface="Merriweather"/>
                <a:ea typeface="Merriweather"/>
                <a:cs typeface="Merriweather"/>
                <a:sym typeface="Merriweather"/>
              </a:rPr>
              <a:t>x_1/y_1</a:t>
            </a:r>
            <a:r>
              <a:rPr lang="es" sz="1014">
                <a:solidFill>
                  <a:schemeClr val="lt1"/>
                </a:solidFill>
                <a:latin typeface="Merriweather"/>
                <a:ea typeface="Merriweather"/>
                <a:cs typeface="Merriweather"/>
                <a:sym typeface="Merriweather"/>
              </a:rPr>
              <a:t>,</a:t>
            </a:r>
            <a:r>
              <a:rPr lang="es" sz="1315">
                <a:solidFill>
                  <a:schemeClr val="lt1"/>
                </a:solidFill>
                <a:latin typeface="Merriweather"/>
                <a:ea typeface="Merriweather"/>
                <a:cs typeface="Merriweather"/>
                <a:sym typeface="Merriweather"/>
              </a:rPr>
              <a:t>  igual al número óptimo de cluster.</a:t>
            </a:r>
            <a:endParaRPr sz="1315">
              <a:solidFill>
                <a:schemeClr val="lt1"/>
              </a:solidFill>
              <a:latin typeface="Merriweather"/>
              <a:ea typeface="Merriweather"/>
              <a:cs typeface="Merriweather"/>
              <a:sym typeface="Merriweather"/>
            </a:endParaRPr>
          </a:p>
          <a:p>
            <a:pPr indent="0" lvl="0" marL="457200" rtl="0" algn="just">
              <a:lnSpc>
                <a:spcPct val="95000"/>
              </a:lnSpc>
              <a:spcBef>
                <a:spcPts val="1200"/>
              </a:spcBef>
              <a:spcAft>
                <a:spcPts val="0"/>
              </a:spcAft>
              <a:buNone/>
            </a:pPr>
            <a:r>
              <a:t/>
            </a:r>
            <a:endParaRPr sz="1315">
              <a:solidFill>
                <a:schemeClr val="lt1"/>
              </a:solidFill>
              <a:latin typeface="Merriweather"/>
              <a:ea typeface="Merriweather"/>
              <a:cs typeface="Merriweather"/>
              <a:sym typeface="Merriweather"/>
            </a:endParaRPr>
          </a:p>
          <a:p>
            <a:pPr indent="-311150" lvl="0" marL="457200" rtl="0" algn="just">
              <a:lnSpc>
                <a:spcPct val="95000"/>
              </a:lnSpc>
              <a:spcBef>
                <a:spcPts val="1200"/>
              </a:spcBef>
              <a:spcAft>
                <a:spcPts val="0"/>
              </a:spcAft>
              <a:buClr>
                <a:schemeClr val="lt1"/>
              </a:buClr>
              <a:buSzPts val="1300"/>
              <a:buFont typeface="Merriweather"/>
              <a:buChar char="●"/>
            </a:pPr>
            <a:r>
              <a:rPr lang="es" sz="1315">
                <a:solidFill>
                  <a:schemeClr val="lt1"/>
                </a:solidFill>
                <a:latin typeface="Merriweather"/>
                <a:ea typeface="Merriweather"/>
                <a:cs typeface="Merriweather"/>
                <a:sym typeface="Merriweather"/>
              </a:rPr>
              <a:t>x_2/y_2, igual o superior  al número óptimo de cluster.</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t/>
            </a:r>
            <a:endParaRPr sz="1315">
              <a:solidFill>
                <a:schemeClr val="lt1"/>
              </a:solidFill>
              <a:latin typeface="Merriweather"/>
              <a:ea typeface="Merriweather"/>
              <a:cs typeface="Merriweather"/>
              <a:sym typeface="Merriweather"/>
            </a:endParaRPr>
          </a:p>
          <a:p>
            <a:pPr indent="0" lvl="0" marL="0" rtl="0" algn="l">
              <a:lnSpc>
                <a:spcPct val="95000"/>
              </a:lnSpc>
              <a:spcBef>
                <a:spcPts val="1200"/>
              </a:spcBef>
              <a:spcAft>
                <a:spcPts val="1200"/>
              </a:spcAft>
              <a:buSzPts val="852"/>
              <a:buNone/>
            </a:pPr>
            <a:r>
              <a:t/>
            </a:r>
            <a:endParaRPr sz="1315">
              <a:solidFill>
                <a:schemeClr val="lt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Interpretación del MSE:</a:t>
            </a:r>
            <a:endParaRPr>
              <a:solidFill>
                <a:schemeClr val="lt1"/>
              </a:solidFill>
            </a:endParaRPr>
          </a:p>
          <a:p>
            <a:pPr indent="0" lvl="0" marL="0" rtl="0" algn="ctr">
              <a:spcBef>
                <a:spcPts val="1200"/>
              </a:spcBef>
              <a:spcAft>
                <a:spcPts val="0"/>
              </a:spcAft>
              <a:buNone/>
            </a:pPr>
            <a:r>
              <a:t/>
            </a:r>
            <a:endParaRPr>
              <a:solidFill>
                <a:schemeClr val="lt1"/>
              </a:solidFill>
            </a:endParaRPr>
          </a:p>
          <a:p>
            <a:pPr indent="0" lvl="0" marL="0" rtl="0" algn="ctr">
              <a:spcBef>
                <a:spcPts val="1200"/>
              </a:spcBef>
              <a:spcAft>
                <a:spcPts val="1200"/>
              </a:spcAft>
              <a:buNone/>
            </a:pPr>
            <a:r>
              <a:rPr lang="es">
                <a:solidFill>
                  <a:schemeClr val="lt1"/>
                </a:solidFill>
              </a:rPr>
              <a:t>Un valor de MSE bajo indica que el modelo predice los valores con mayor precisión, ya que las diferencias entre los valores predichos y reales son menores en promedio. Un valor de MSE alto indica que el modelo predice los valores con menor precisión, ya que las diferencias entre los valores predichos y reales son mayores en promedio.</a:t>
            </a:r>
            <a:endParaRPr>
              <a:solidFill>
                <a:schemeClr val="lt1"/>
              </a:solidFill>
            </a:endParaRPr>
          </a:p>
        </p:txBody>
      </p:sp>
      <p:pic>
        <p:nvPicPr>
          <p:cNvPr id="153" name="Google Shape;153;p29"/>
          <p:cNvPicPr preferRelativeResize="0"/>
          <p:nvPr/>
        </p:nvPicPr>
        <p:blipFill>
          <a:blip r:embed="rId3">
            <a:alphaModFix/>
          </a:blip>
          <a:stretch>
            <a:fillRect/>
          </a:stretch>
        </p:blipFill>
        <p:spPr>
          <a:xfrm>
            <a:off x="4708925" y="860725"/>
            <a:ext cx="4337126" cy="323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Interpretación del RMSE:</a:t>
            </a:r>
            <a:endParaRPr>
              <a:solidFill>
                <a:schemeClr val="lt1"/>
              </a:solidFill>
            </a:endParaRPr>
          </a:p>
          <a:p>
            <a:pPr indent="0" lvl="0" marL="0" rtl="0" algn="ctr">
              <a:spcBef>
                <a:spcPts val="1200"/>
              </a:spcBef>
              <a:spcAft>
                <a:spcPts val="0"/>
              </a:spcAft>
              <a:buNone/>
            </a:pPr>
            <a:r>
              <a:t/>
            </a:r>
            <a:endParaRPr>
              <a:solidFill>
                <a:schemeClr val="lt1"/>
              </a:solidFill>
            </a:endParaRPr>
          </a:p>
          <a:p>
            <a:pPr indent="0" lvl="0" marL="0" rtl="0" algn="ctr">
              <a:spcBef>
                <a:spcPts val="1200"/>
              </a:spcBef>
              <a:spcAft>
                <a:spcPts val="1200"/>
              </a:spcAft>
              <a:buNone/>
            </a:pPr>
            <a:r>
              <a:rPr lang="es">
                <a:solidFill>
                  <a:schemeClr val="lt1"/>
                </a:solidFill>
              </a:rPr>
              <a:t>El RMSE se expresa en las mismas unidades que la variable objetivo, lo que facilita la interpretación de la magnitud del error. Un valor de RMSE bajo indica que el modelo predice los valores con mayor precisión, ya que las diferencias promedio entre los valores predichos y reales son menores. Un valor de RMSE alto indica que el modelo predice los valores con menor precisión, ya que las diferencias promedio entre los valores predichos y reales son mayores.</a:t>
            </a:r>
            <a:endParaRPr>
              <a:solidFill>
                <a:schemeClr val="lt1"/>
              </a:solidFill>
            </a:endParaRPr>
          </a:p>
        </p:txBody>
      </p:sp>
      <p:pic>
        <p:nvPicPr>
          <p:cNvPr id="159" name="Google Shape;159;p30"/>
          <p:cNvPicPr preferRelativeResize="0"/>
          <p:nvPr/>
        </p:nvPicPr>
        <p:blipFill>
          <a:blip r:embed="rId3">
            <a:alphaModFix/>
          </a:blip>
          <a:stretch>
            <a:fillRect/>
          </a:stretch>
        </p:blipFill>
        <p:spPr>
          <a:xfrm>
            <a:off x="4634050" y="917324"/>
            <a:ext cx="4390200" cy="3278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Interpretación del R²:</a:t>
            </a:r>
            <a:endParaRPr>
              <a:solidFill>
                <a:schemeClr val="lt1"/>
              </a:solidFill>
            </a:endParaRPr>
          </a:p>
          <a:p>
            <a:pPr indent="0" lvl="0" marL="0" rtl="0" algn="ctr">
              <a:spcBef>
                <a:spcPts val="1200"/>
              </a:spcBef>
              <a:spcAft>
                <a:spcPts val="0"/>
              </a:spcAft>
              <a:buNone/>
            </a:pPr>
            <a:r>
              <a:t/>
            </a:r>
            <a:endParaRPr>
              <a:solidFill>
                <a:schemeClr val="lt1"/>
              </a:solidFill>
            </a:endParaRPr>
          </a:p>
          <a:p>
            <a:pPr indent="0" lvl="0" marL="0" rtl="0" algn="ctr">
              <a:spcBef>
                <a:spcPts val="1200"/>
              </a:spcBef>
              <a:spcAft>
                <a:spcPts val="1200"/>
              </a:spcAft>
              <a:buNone/>
            </a:pPr>
            <a:r>
              <a:rPr lang="es">
                <a:solidFill>
                  <a:schemeClr val="lt1"/>
                </a:solidFill>
              </a:rPr>
              <a:t>Un valor de R² mayor que 0.5 generalmente se considera una buena correlación entre las variables. Un valor de R² cercano a 1 indica que el modelo explica casi toda la variabilidad de la variable objetivo. Un valor de R² cercano a 0 indica que el modelo no explica bien la variabilidad de la variable objetivo y puede ser necesario ajustar el modelo o considerar otras variables.</a:t>
            </a:r>
            <a:endParaRPr>
              <a:solidFill>
                <a:schemeClr val="lt1"/>
              </a:solidFill>
            </a:endParaRPr>
          </a:p>
        </p:txBody>
      </p:sp>
      <p:pic>
        <p:nvPicPr>
          <p:cNvPr id="165" name="Google Shape;165;p31"/>
          <p:cNvPicPr preferRelativeResize="0"/>
          <p:nvPr/>
        </p:nvPicPr>
        <p:blipFill>
          <a:blip r:embed="rId3">
            <a:alphaModFix/>
          </a:blip>
          <a:stretch>
            <a:fillRect/>
          </a:stretch>
        </p:blipFill>
        <p:spPr>
          <a:xfrm>
            <a:off x="4666150" y="860725"/>
            <a:ext cx="4394401" cy="328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41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t>Agenda</a:t>
            </a:r>
            <a:endParaRPr sz="2600"/>
          </a:p>
          <a:p>
            <a:pPr indent="0" lvl="0" marL="0" rtl="0" algn="l">
              <a:spcBef>
                <a:spcPts val="0"/>
              </a:spcBef>
              <a:spcAft>
                <a:spcPts val="0"/>
              </a:spcAft>
              <a:buNone/>
            </a:pPr>
            <a:r>
              <a:t/>
            </a:r>
            <a:endParaRPr/>
          </a:p>
          <a:p>
            <a:pPr indent="-368300" lvl="0" marL="457200" rtl="0" algn="l">
              <a:spcBef>
                <a:spcPts val="0"/>
              </a:spcBef>
              <a:spcAft>
                <a:spcPts val="0"/>
              </a:spcAft>
              <a:buSzPts val="2200"/>
              <a:buChar char="●"/>
            </a:pPr>
            <a:r>
              <a:rPr lang="es" sz="2200"/>
              <a:t>Contexto</a:t>
            </a:r>
            <a:endParaRPr sz="2200"/>
          </a:p>
          <a:p>
            <a:pPr indent="-368300" lvl="0" marL="457200" rtl="0" algn="l">
              <a:spcBef>
                <a:spcPts val="0"/>
              </a:spcBef>
              <a:spcAft>
                <a:spcPts val="0"/>
              </a:spcAft>
              <a:buSzPts val="2200"/>
              <a:buChar char="●"/>
            </a:pPr>
            <a:r>
              <a:rPr lang="es" sz="2200"/>
              <a:t>Hipótesis y objetivo </a:t>
            </a:r>
            <a:endParaRPr sz="2200"/>
          </a:p>
          <a:p>
            <a:pPr indent="-368300" lvl="0" marL="457200" rtl="0" algn="l">
              <a:spcBef>
                <a:spcPts val="0"/>
              </a:spcBef>
              <a:spcAft>
                <a:spcPts val="0"/>
              </a:spcAft>
              <a:buSzPts val="2200"/>
              <a:buChar char="●"/>
            </a:pPr>
            <a:r>
              <a:rPr lang="es" sz="2200"/>
              <a:t>EDA</a:t>
            </a:r>
            <a:endParaRPr sz="2200"/>
          </a:p>
          <a:p>
            <a:pPr indent="-368300" lvl="0" marL="457200" rtl="0" algn="l">
              <a:spcBef>
                <a:spcPts val="0"/>
              </a:spcBef>
              <a:spcAft>
                <a:spcPts val="0"/>
              </a:spcAft>
              <a:buSzPts val="2200"/>
              <a:buChar char="●"/>
            </a:pPr>
            <a:r>
              <a:rPr lang="es" sz="2200"/>
              <a:t>Insights y recomendaciones</a:t>
            </a:r>
            <a:endParaRPr sz="2200"/>
          </a:p>
        </p:txBody>
      </p:sp>
      <p:pic>
        <p:nvPicPr>
          <p:cNvPr id="70" name="Google Shape;70;p14"/>
          <p:cNvPicPr preferRelativeResize="0"/>
          <p:nvPr/>
        </p:nvPicPr>
        <p:blipFill>
          <a:blip r:embed="rId3">
            <a:alphaModFix/>
          </a:blip>
          <a:stretch>
            <a:fillRect/>
          </a:stretch>
        </p:blipFill>
        <p:spPr>
          <a:xfrm>
            <a:off x="4572000" y="397350"/>
            <a:ext cx="4348800" cy="4348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idx="1" type="body"/>
          </p:nvPr>
        </p:nvSpPr>
        <p:spPr>
          <a:xfrm>
            <a:off x="1103550" y="1501350"/>
            <a:ext cx="7164600" cy="2279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 sz="2600">
                <a:solidFill>
                  <a:schemeClr val="lt1"/>
                </a:solidFill>
                <a:latin typeface="Merriweather"/>
                <a:ea typeface="Merriweather"/>
                <a:cs typeface="Merriweather"/>
                <a:sym typeface="Merriweather"/>
              </a:rPr>
              <a:t>Conclusiones</a:t>
            </a:r>
            <a:endParaRPr sz="2600">
              <a:solidFill>
                <a:schemeClr val="lt1"/>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idx="1" type="body"/>
          </p:nvPr>
        </p:nvSpPr>
        <p:spPr>
          <a:xfrm>
            <a:off x="71500" y="62275"/>
            <a:ext cx="8949300" cy="4935900"/>
          </a:xfrm>
          <a:prstGeom prst="rect">
            <a:avLst/>
          </a:prstGeom>
        </p:spPr>
        <p:txBody>
          <a:bodyPr anchorCtr="0" anchor="ctr" bIns="91425" lIns="91425" spcFirstLastPara="1" rIns="91425" wrap="square" tIns="91425">
            <a:normAutofit/>
          </a:bodyPr>
          <a:lstStyle/>
          <a:p>
            <a:pPr indent="0" lvl="0" marL="0" rtl="0" algn="ctr">
              <a:lnSpc>
                <a:spcPct val="95000"/>
              </a:lnSpc>
              <a:spcBef>
                <a:spcPts val="0"/>
              </a:spcBef>
              <a:spcAft>
                <a:spcPts val="0"/>
              </a:spcAft>
              <a:buSzPts val="852"/>
              <a:buNone/>
            </a:pPr>
            <a:r>
              <a:rPr lang="es" sz="1315">
                <a:solidFill>
                  <a:schemeClr val="lt1"/>
                </a:solidFill>
                <a:latin typeface="Merriweather"/>
                <a:ea typeface="Merriweather"/>
                <a:cs typeface="Merriweather"/>
                <a:sym typeface="Merriweather"/>
              </a:rPr>
              <a:t>Basándonos en los resultados proporcionados por las variables podemos extraer lo siguiente:</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El modelo con el menor MSE y RMSE es el "Árbol de Decisión".</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Esto significa que el modelo predice los precios de Airbnb con la menor diferencia promedio respecto a los valores reales. Su MSE y RMSE indican un alto nivel de precisión en las predicciones.</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Los modelos con el mayor R² son el "Random Forest" y "Árbol de Decisión".</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Un R² de 0.99 indica que estos modelos explican casi el 100% de la variabilidad en los precios de Airbnb. </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0"/>
              </a:spcAft>
              <a:buSzPts val="852"/>
              <a:buNone/>
            </a:pPr>
            <a:r>
              <a:rPr lang="es" sz="1315">
                <a:solidFill>
                  <a:schemeClr val="lt1"/>
                </a:solidFill>
                <a:latin typeface="Merriweather"/>
                <a:ea typeface="Merriweather"/>
                <a:cs typeface="Merriweather"/>
                <a:sym typeface="Merriweather"/>
              </a:rPr>
              <a:t>El modelo "Gradient Boosting" tiene un buen equilibrio entre MSE, RMSE y R² para ambos conjuntos de variables.</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1200"/>
              </a:spcAft>
              <a:buSzPts val="852"/>
              <a:buNone/>
            </a:pPr>
            <a:r>
              <a:rPr lang="es" sz="1315">
                <a:solidFill>
                  <a:schemeClr val="lt1"/>
                </a:solidFill>
                <a:latin typeface="Merriweather"/>
                <a:ea typeface="Merriweather"/>
                <a:cs typeface="Merriweather"/>
                <a:sym typeface="Merriweather"/>
              </a:rPr>
              <a:t>Los modelos "Regresión Lineal" y "K-Nearest Neighbors" tienen un rendimiento inferior en comparación con los demás.</a:t>
            </a:r>
            <a:endParaRPr sz="1315">
              <a:solidFill>
                <a:schemeClr val="lt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71500" y="62275"/>
            <a:ext cx="8949300" cy="4935900"/>
          </a:xfrm>
          <a:prstGeom prst="rect">
            <a:avLst/>
          </a:prstGeom>
        </p:spPr>
        <p:txBody>
          <a:bodyPr anchorCtr="0" anchor="ctr" bIns="91425" lIns="91425" spcFirstLastPara="1" rIns="91425" wrap="square" tIns="91425">
            <a:normAutofit/>
          </a:bodyPr>
          <a:lstStyle/>
          <a:p>
            <a:pPr indent="0" lvl="0" marL="0" rtl="0" algn="ctr">
              <a:lnSpc>
                <a:spcPct val="95000"/>
              </a:lnSpc>
              <a:spcBef>
                <a:spcPts val="0"/>
              </a:spcBef>
              <a:spcAft>
                <a:spcPts val="0"/>
              </a:spcAft>
              <a:buSzPts val="852"/>
              <a:buNone/>
            </a:pPr>
            <a:r>
              <a:rPr lang="es" sz="1315">
                <a:solidFill>
                  <a:schemeClr val="lt1"/>
                </a:solidFill>
                <a:latin typeface="Merriweather"/>
                <a:ea typeface="Merriweather"/>
                <a:cs typeface="Merriweather"/>
                <a:sym typeface="Merriweather"/>
              </a:rPr>
              <a:t>Los modelos evaluados arrojaron resultados interesantes. El Árbol de Decisión y el Random Forest sobresalieron en términos de rendimiento general, sin embargo, el alto valor de R² en el conjunto de prueba sugiere que podrían estar </a:t>
            </a:r>
            <a:r>
              <a:rPr lang="es" sz="1315">
                <a:solidFill>
                  <a:schemeClr val="lt1"/>
                </a:solidFill>
                <a:latin typeface="Merriweather"/>
                <a:ea typeface="Merriweather"/>
                <a:cs typeface="Merriweather"/>
                <a:sym typeface="Merriweather"/>
              </a:rPr>
              <a:t>sobreajustados</a:t>
            </a:r>
            <a:r>
              <a:rPr lang="es" sz="1315">
                <a:solidFill>
                  <a:schemeClr val="lt1"/>
                </a:solidFill>
                <a:latin typeface="Merriweather"/>
                <a:ea typeface="Merriweather"/>
                <a:cs typeface="Merriweather"/>
                <a:sym typeface="Merriweather"/>
              </a:rPr>
              <a:t> a los datos de entrenamiento. </a:t>
            </a:r>
            <a:endParaRPr sz="1315">
              <a:solidFill>
                <a:schemeClr val="lt1"/>
              </a:solidFill>
              <a:latin typeface="Merriweather"/>
              <a:ea typeface="Merriweather"/>
              <a:cs typeface="Merriweather"/>
              <a:sym typeface="Merriweather"/>
            </a:endParaRPr>
          </a:p>
          <a:p>
            <a:pPr indent="0" lvl="0" marL="0" rtl="0" algn="ctr">
              <a:lnSpc>
                <a:spcPct val="95000"/>
              </a:lnSpc>
              <a:spcBef>
                <a:spcPts val="1200"/>
              </a:spcBef>
              <a:spcAft>
                <a:spcPts val="1200"/>
              </a:spcAft>
              <a:buSzPts val="852"/>
              <a:buNone/>
            </a:pPr>
            <a:r>
              <a:rPr lang="es" sz="1315">
                <a:solidFill>
                  <a:schemeClr val="lt1"/>
                </a:solidFill>
                <a:latin typeface="Merriweather"/>
                <a:ea typeface="Merriweather"/>
                <a:cs typeface="Merriweather"/>
                <a:sym typeface="Merriweather"/>
              </a:rPr>
              <a:t>Por otro lado, Gradient Boosting demostró un balance más robusto entre precisión (MSE, RMSE) y capacidad explicativa (R²), lo que lo posiciona como un candidato sólido para su implementación. Su R² superior a 0.8 indica un excelente ajuste al modelo, mientras que los valores de MSE y RMSE sugieren una precisión de predicción satisfactoria</a:t>
            </a:r>
            <a:endParaRPr sz="1315">
              <a:solidFill>
                <a:schemeClr val="l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Contexto comercial</a:t>
            </a:r>
            <a:endParaRPr/>
          </a:p>
          <a:p>
            <a:pPr indent="0" lvl="0" marL="0" rtl="0" algn="l">
              <a:spcBef>
                <a:spcPts val="1200"/>
              </a:spcBef>
              <a:spcAft>
                <a:spcPts val="0"/>
              </a:spcAft>
              <a:buNone/>
            </a:pPr>
            <a:r>
              <a:rPr lang="es"/>
              <a:t>El mercado de alquileres vacacionales es altamente competitivo. Los propietarios de alojamientos deben diferenciarse de la competencia para atraer a los huéspedes. Los huéspedes buscan alojamientos que sean cómodos, asequibles y bien ubicados.</a:t>
            </a:r>
            <a:endParaRPr/>
          </a:p>
          <a:p>
            <a:pPr indent="0" lvl="0" marL="0" rtl="0" algn="l">
              <a:spcBef>
                <a:spcPts val="1200"/>
              </a:spcBef>
              <a:spcAft>
                <a:spcPts val="0"/>
              </a:spcAft>
              <a:buNone/>
            </a:pPr>
            <a:r>
              <a:rPr lang="es"/>
              <a:t>Contexto analítico</a:t>
            </a:r>
            <a:endParaRPr/>
          </a:p>
          <a:p>
            <a:pPr indent="0" lvl="0" marL="0" rtl="0" algn="l">
              <a:spcBef>
                <a:spcPts val="1200"/>
              </a:spcBef>
              <a:spcAft>
                <a:spcPts val="1200"/>
              </a:spcAft>
              <a:buNone/>
            </a:pPr>
            <a:r>
              <a:rPr lang="es"/>
              <a:t>Se dispone de un conjunto de datos que contiene información sobre el alojamiento, como precio, ubicación, características, reseñas de los huéspedes, etc. Se pueden utilizar técnicas de análisis de datos para identificar los factores que influyen en la decisión de los huéspedes de reservar un alojamiento.</a:t>
            </a:r>
            <a:endParaRPr/>
          </a:p>
        </p:txBody>
      </p:sp>
      <p:sp>
        <p:nvSpPr>
          <p:cNvPr id="76" name="Google Shape;76;p15"/>
          <p:cNvSpPr txBox="1"/>
          <p:nvPr>
            <p:ph type="title"/>
          </p:nvPr>
        </p:nvSpPr>
        <p:spPr>
          <a:xfrm>
            <a:off x="311725" y="500925"/>
            <a:ext cx="37065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2600"/>
              <a:t>Contexto</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34800" y="500925"/>
            <a:ext cx="37065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2600"/>
              <a:t>Hipótesis y objetivo </a:t>
            </a:r>
            <a:endParaRPr sz="2600"/>
          </a:p>
        </p:txBody>
      </p:sp>
      <p:sp>
        <p:nvSpPr>
          <p:cNvPr id="82" name="Google Shape;82;p16"/>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1200"/>
              <a:t>Hipótesis</a:t>
            </a:r>
            <a:endParaRPr sz="1200"/>
          </a:p>
          <a:p>
            <a:pPr indent="0" lvl="0" marL="0" rtl="0" algn="ctr">
              <a:spcBef>
                <a:spcPts val="1200"/>
              </a:spcBef>
              <a:spcAft>
                <a:spcPts val="0"/>
              </a:spcAft>
              <a:buNone/>
            </a:pPr>
            <a:r>
              <a:rPr lang="es" sz="1200"/>
              <a:t>¿El tipo de habitación tiene un impacto en el precio? ¿La ciudad donde se encuentra un alojamiento influye en su precio? ¿Existe una correlación entre el precio de un alojamiento y la cantidad de reseñas que tiene?</a:t>
            </a:r>
            <a:endParaRPr sz="1200"/>
          </a:p>
          <a:p>
            <a:pPr indent="0" lvl="0" marL="0" rtl="0" algn="ctr">
              <a:spcBef>
                <a:spcPts val="1200"/>
              </a:spcBef>
              <a:spcAft>
                <a:spcPts val="0"/>
              </a:spcAft>
              <a:buNone/>
            </a:pPr>
            <a:r>
              <a:rPr lang="es" sz="1200"/>
              <a:t>Objetivos</a:t>
            </a:r>
            <a:endParaRPr sz="1200"/>
          </a:p>
          <a:p>
            <a:pPr indent="0" lvl="0" marL="0" rtl="0" algn="ctr">
              <a:spcBef>
                <a:spcPts val="1200"/>
              </a:spcBef>
              <a:spcAft>
                <a:spcPts val="1200"/>
              </a:spcAft>
              <a:buNone/>
            </a:pPr>
            <a:r>
              <a:rPr lang="es" sz="1200"/>
              <a:t>Regresión: predecir el precio de una vivienda en AirBNB en función de sus características.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2076175" y="2100450"/>
            <a:ext cx="5334900" cy="942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 sz="2600">
                <a:solidFill>
                  <a:schemeClr val="lt1"/>
                </a:solidFill>
                <a:latin typeface="Merriweather"/>
                <a:ea typeface="Merriweather"/>
                <a:cs typeface="Merriweather"/>
                <a:sym typeface="Merriweather"/>
              </a:rPr>
              <a:t>Análisis</a:t>
            </a:r>
            <a:r>
              <a:rPr lang="es" sz="2600">
                <a:solidFill>
                  <a:schemeClr val="lt1"/>
                </a:solidFill>
                <a:latin typeface="Merriweather"/>
                <a:ea typeface="Merriweather"/>
                <a:cs typeface="Merriweather"/>
                <a:sym typeface="Merriweather"/>
              </a:rPr>
              <a:t> exploratorio de datos</a:t>
            </a:r>
            <a:endParaRPr sz="2600">
              <a:solidFill>
                <a:schemeClr val="lt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693650" y="899863"/>
            <a:ext cx="4328551" cy="3343775"/>
          </a:xfrm>
          <a:prstGeom prst="rect">
            <a:avLst/>
          </a:prstGeom>
          <a:noFill/>
          <a:ln>
            <a:noFill/>
          </a:ln>
        </p:spPr>
      </p:pic>
      <p:sp>
        <p:nvSpPr>
          <p:cNvPr id="93" name="Google Shape;93;p18"/>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
                <a:solidFill>
                  <a:schemeClr val="lt1"/>
                </a:solidFill>
              </a:rPr>
              <a:t>El gráfico muestra el número de ofertas de alquiler en cinco zonas de la ciudad de Nueva York: Bronx, Brooklyn, Manhattan, Queens y Staten Island. El eje horizontal del gráfico muestra las zonas de alquiler, y el eje vertical muestra el número de ofertas de alquiler.Se aprecia que en Manhatthan y Brooklyn son la zonas de </a:t>
            </a:r>
            <a:r>
              <a:rPr lang="es">
                <a:solidFill>
                  <a:schemeClr val="lt1"/>
                </a:solidFill>
              </a:rPr>
              <a:t>más</a:t>
            </a:r>
            <a:r>
              <a:rPr lang="es">
                <a:solidFill>
                  <a:schemeClr val="lt1"/>
                </a:solidFill>
              </a:rPr>
              <a:t> ofertas seguido por Queens.</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
                <a:solidFill>
                  <a:schemeClr val="lt1"/>
                </a:solidFill>
              </a:rPr>
              <a:t>El gráfico muestra la distribución de diferentes tipos de habitaciones.La mayoría de las habitaciones en la plataforma de alojamiento son habitaciones privadas o habitaciones enteras/apartamentos. Esto sugiere que la plataforma es más popular entre los viajeros que buscan un alojamiento privado e independiente</a:t>
            </a:r>
            <a:endParaRPr>
              <a:solidFill>
                <a:schemeClr val="lt1"/>
              </a:solidFill>
            </a:endParaRPr>
          </a:p>
        </p:txBody>
      </p:sp>
      <p:pic>
        <p:nvPicPr>
          <p:cNvPr id="99" name="Google Shape;99;p19"/>
          <p:cNvPicPr preferRelativeResize="0"/>
          <p:nvPr/>
        </p:nvPicPr>
        <p:blipFill>
          <a:blip r:embed="rId3">
            <a:alphaModFix/>
          </a:blip>
          <a:stretch>
            <a:fillRect/>
          </a:stretch>
        </p:blipFill>
        <p:spPr>
          <a:xfrm>
            <a:off x="4797500" y="832763"/>
            <a:ext cx="4055350" cy="3477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¿El tipo de habitación tiene un impacto en el precio?</a:t>
            </a:r>
            <a:endParaRPr>
              <a:solidFill>
                <a:schemeClr val="lt1"/>
              </a:solidFill>
            </a:endParaRPr>
          </a:p>
          <a:p>
            <a:pPr indent="0" lvl="0" marL="0" rtl="0" algn="ctr">
              <a:spcBef>
                <a:spcPts val="1200"/>
              </a:spcBef>
              <a:spcAft>
                <a:spcPts val="1200"/>
              </a:spcAft>
              <a:buNone/>
            </a:pPr>
            <a:r>
              <a:rPr lang="es">
                <a:solidFill>
                  <a:schemeClr val="lt1"/>
                </a:solidFill>
              </a:rPr>
              <a:t>El gráfico muestra que el precio promedio de una habitación por noche varía significativamente según el tipo de habitación.Las habitaciones privadas tienen un precio promedio más alto que las habitaciones compartidas</a:t>
            </a:r>
            <a:endParaRPr>
              <a:solidFill>
                <a:schemeClr val="lt1"/>
              </a:solidFill>
            </a:endParaRPr>
          </a:p>
        </p:txBody>
      </p:sp>
      <p:pic>
        <p:nvPicPr>
          <p:cNvPr id="105" name="Google Shape;105;p20"/>
          <p:cNvPicPr preferRelativeResize="0"/>
          <p:nvPr/>
        </p:nvPicPr>
        <p:blipFill>
          <a:blip r:embed="rId3">
            <a:alphaModFix/>
          </a:blip>
          <a:stretch>
            <a:fillRect/>
          </a:stretch>
        </p:blipFill>
        <p:spPr>
          <a:xfrm>
            <a:off x="4789650" y="910000"/>
            <a:ext cx="4236551" cy="332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2" type="body"/>
          </p:nvPr>
        </p:nvSpPr>
        <p:spPr>
          <a:xfrm>
            <a:off x="303100" y="572600"/>
            <a:ext cx="3954000" cy="411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chemeClr val="lt1"/>
                </a:solidFill>
              </a:rPr>
              <a:t>¿La ciudad donde se encuentra un alojamiento influye en su precio?</a:t>
            </a:r>
            <a:endParaRPr>
              <a:solidFill>
                <a:schemeClr val="lt1"/>
              </a:solidFill>
            </a:endParaRPr>
          </a:p>
          <a:p>
            <a:pPr indent="0" lvl="0" marL="0" rtl="0" algn="ctr">
              <a:spcBef>
                <a:spcPts val="1200"/>
              </a:spcBef>
              <a:spcAft>
                <a:spcPts val="1200"/>
              </a:spcAft>
              <a:buNone/>
            </a:pPr>
            <a:r>
              <a:rPr lang="es">
                <a:solidFill>
                  <a:schemeClr val="lt1"/>
                </a:solidFill>
              </a:rPr>
              <a:t>El gráfico muestra que el precio promedio de un alquiler varía significativamente entre los vecindarios de la ciudad de Nueva York. En Manhattan pueden esperar pagar el precio más alto, mientras que en Staten Island pueden encontrar los precios más baratas.</a:t>
            </a:r>
            <a:endParaRPr>
              <a:solidFill>
                <a:schemeClr val="lt1"/>
              </a:solidFill>
            </a:endParaRPr>
          </a:p>
        </p:txBody>
      </p:sp>
      <p:pic>
        <p:nvPicPr>
          <p:cNvPr id="111" name="Google Shape;111;p21"/>
          <p:cNvPicPr preferRelativeResize="0"/>
          <p:nvPr/>
        </p:nvPicPr>
        <p:blipFill>
          <a:blip r:embed="rId3">
            <a:alphaModFix/>
          </a:blip>
          <a:stretch>
            <a:fillRect/>
          </a:stretch>
        </p:blipFill>
        <p:spPr>
          <a:xfrm>
            <a:off x="4737000" y="1163713"/>
            <a:ext cx="4312275" cy="2816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