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88" r:id="rId4"/>
    <p:sldId id="258" r:id="rId5"/>
    <p:sldId id="272" r:id="rId6"/>
    <p:sldId id="295" r:id="rId7"/>
    <p:sldId id="274" r:id="rId8"/>
    <p:sldId id="273" r:id="rId9"/>
    <p:sldId id="296" r:id="rId10"/>
    <p:sldId id="287" r:id="rId11"/>
    <p:sldId id="285" r:id="rId12"/>
    <p:sldId id="286" r:id="rId13"/>
    <p:sldId id="269" r:id="rId14"/>
    <p:sldId id="276" r:id="rId15"/>
    <p:sldId id="278" r:id="rId16"/>
    <p:sldId id="289" r:id="rId17"/>
    <p:sldId id="279" r:id="rId18"/>
    <p:sldId id="280" r:id="rId19"/>
    <p:sldId id="284" r:id="rId20"/>
    <p:sldId id="290" r:id="rId21"/>
    <p:sldId id="291" r:id="rId22"/>
    <p:sldId id="292" r:id="rId23"/>
    <p:sldId id="293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7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20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52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12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3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4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6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0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3DC30-2A31-4AD2-8300-533E064FA1C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62868A-8356-4289-82DE-4ECF47AD1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9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umascan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 smtClean="0"/>
              <a:t>Puma Scan</a:t>
            </a:r>
            <a:r>
              <a:rPr lang="zh-CN" altLang="en-US" sz="4400" dirty="0" smtClean="0"/>
              <a:t>代码安全检查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784170" cy="6888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Puma Scan community VS Pro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4" y="1234440"/>
            <a:ext cx="9025128" cy="51425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51192" y="3502152"/>
            <a:ext cx="1627632" cy="1975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8432"/>
            <a:ext cx="8596668" cy="752856"/>
          </a:xfrm>
        </p:spPr>
        <p:txBody>
          <a:bodyPr/>
          <a:lstStyle/>
          <a:p>
            <a:r>
              <a:rPr lang="en-US" dirty="0" smtClean="0"/>
              <a:t>Puma Scan Pro</a:t>
            </a:r>
            <a:r>
              <a:rPr lang="zh-CN" altLang="en-US" dirty="0" smtClean="0"/>
              <a:t>中的几个概念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5880"/>
            <a:ext cx="3620346" cy="4715483"/>
          </a:xfrm>
        </p:spPr>
        <p:txBody>
          <a:bodyPr>
            <a:normAutofit/>
          </a:bodyPr>
          <a:lstStyle/>
          <a:p>
            <a:r>
              <a:rPr lang="en-US" dirty="0" smtClean="0"/>
              <a:t>Tainted source</a:t>
            </a:r>
          </a:p>
          <a:p>
            <a:pPr marL="0" indent="0">
              <a:buNone/>
            </a:pPr>
            <a:r>
              <a:rPr lang="zh-CN" altLang="en-US" dirty="0" smtClean="0"/>
              <a:t>自定义</a:t>
            </a:r>
            <a:r>
              <a:rPr lang="en-US" altLang="zh-CN" dirty="0" smtClean="0"/>
              <a:t>tainted source</a:t>
            </a:r>
            <a:r>
              <a:rPr lang="zh-CN" altLang="en-US" dirty="0" smtClean="0"/>
              <a:t>的一个示例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1200" dirty="0"/>
              <a:t>{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 err="1"/>
              <a:t>RuleIds</a:t>
            </a:r>
            <a:r>
              <a:rPr lang="en-US" sz="1200" dirty="0"/>
              <a:t>": ["SEC0106", "SEC0107", "SEC0108"],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Flag": "Web</a:t>
            </a:r>
            <a:r>
              <a:rPr lang="en-US" sz="1200" dirty="0" smtClean="0"/>
              <a:t>",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"Syntax": "</a:t>
            </a:r>
            <a:r>
              <a:rPr lang="en-US" sz="1200" dirty="0" err="1"/>
              <a:t>ElementAccessExpressionSyntax</a:t>
            </a:r>
            <a:r>
              <a:rPr lang="en-US" sz="1200" dirty="0" smtClean="0"/>
              <a:t>",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"Namespace": "</a:t>
            </a:r>
            <a:r>
              <a:rPr lang="en-US" sz="1200" dirty="0" err="1"/>
              <a:t>Telerik.Web.UI</a:t>
            </a:r>
            <a:r>
              <a:rPr lang="en-US" sz="1200" dirty="0" smtClean="0"/>
              <a:t>",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"Type": "</a:t>
            </a:r>
            <a:r>
              <a:rPr lang="en-US" sz="1200" dirty="0" err="1"/>
              <a:t>RadAutoCompleteBox</a:t>
            </a:r>
            <a:r>
              <a:rPr lang="en-US" sz="1200" dirty="0" smtClean="0"/>
              <a:t>",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"Property": "Text</a:t>
            </a:r>
            <a:r>
              <a:rPr lang="en-US" sz="1200" dirty="0" smtClean="0"/>
              <a:t>",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"Method": "get"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5668" y="1325880"/>
            <a:ext cx="4195764" cy="4715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Cleanse method</a:t>
            </a:r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自定义</a:t>
            </a:r>
            <a:r>
              <a:rPr lang="en-US" altLang="zh-CN" dirty="0" smtClean="0"/>
              <a:t>cleanse method </a:t>
            </a:r>
            <a:r>
              <a:rPr lang="zh-CN" altLang="en-US" dirty="0" smtClean="0"/>
              <a:t>的一个示例 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sz="1200" dirty="0" smtClean="0"/>
              <a:t>{ </a:t>
            </a:r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 err="1"/>
              <a:t>RuleIds</a:t>
            </a:r>
            <a:r>
              <a:rPr lang="en-US" sz="1200" dirty="0"/>
              <a:t>": [ "SEC0111" </a:t>
            </a:r>
            <a:r>
              <a:rPr lang="en-US" sz="1200" dirty="0" smtClean="0"/>
              <a:t>],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"Flag": "Web</a:t>
            </a:r>
            <a:r>
              <a:rPr lang="en-US" sz="1200" dirty="0" smtClean="0"/>
              <a:t>",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"Syntax": "</a:t>
            </a:r>
            <a:r>
              <a:rPr lang="en-US" sz="1200" dirty="0" err="1"/>
              <a:t>InvocationExpressionSyntax</a:t>
            </a:r>
            <a:r>
              <a:rPr lang="en-US" sz="1200" dirty="0"/>
              <a:t>",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Namespace": "</a:t>
            </a:r>
            <a:r>
              <a:rPr lang="en-US" sz="1200" dirty="0" err="1"/>
              <a:t>Puma.Prey.Common.Validation</a:t>
            </a:r>
            <a:r>
              <a:rPr lang="en-US" sz="1200" dirty="0"/>
              <a:t>",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Type": "Validator",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"</a:t>
            </a:r>
            <a:r>
              <a:rPr lang="en-US" sz="1200" dirty="0"/>
              <a:t>Method": "</a:t>
            </a:r>
            <a:r>
              <a:rPr lang="en-US" sz="1200" dirty="0" err="1"/>
              <a:t>IsValidFilePath</a:t>
            </a:r>
            <a:r>
              <a:rPr lang="en-US" sz="1200" dirty="0"/>
              <a:t>"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Puma Scan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8217"/>
            <a:ext cx="8596668" cy="4313146"/>
          </a:xfrm>
        </p:spPr>
        <p:txBody>
          <a:bodyPr/>
          <a:lstStyle/>
          <a:p>
            <a:r>
              <a:rPr lang="en-US" dirty="0" smtClean="0"/>
              <a:t>License</a:t>
            </a:r>
            <a:r>
              <a:rPr lang="zh-CN" altLang="en-US" dirty="0" smtClean="0"/>
              <a:t>的价格</a:t>
            </a:r>
            <a:r>
              <a:rPr lang="en-US" altLang="zh-CN" dirty="0" smtClean="0"/>
              <a:t>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199</a:t>
            </a:r>
            <a:r>
              <a:rPr lang="zh-CN" altLang="en-US" dirty="0" smtClean="0"/>
              <a:t>美元：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个终端用户，相同的用户可安装在三台工作机器上。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4999</a:t>
            </a:r>
            <a:r>
              <a:rPr lang="zh-CN" altLang="en-US" dirty="0" smtClean="0"/>
              <a:t>美元：用于服务器上，支持所有用户使用。并提供额外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个终端用户</a:t>
            </a:r>
            <a:r>
              <a:rPr lang="en-US" altLang="zh-CN" dirty="0" smtClean="0"/>
              <a:t>license.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我们的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策略。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需要多少个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一个终端用户？ 两个终端用户（杭州长沙各一个）？一个服务器授权？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dirty="0" smtClean="0"/>
              <a:t>在服务器上需要特定的外网访问功能。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Puma scan</a:t>
            </a:r>
            <a:r>
              <a:rPr lang="zh-CN" altLang="en-US" dirty="0" smtClean="0"/>
              <a:t>的使用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70481" y="324433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HMACSHA256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2" y="1592603"/>
            <a:ext cx="4883377" cy="3303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81" y="1557218"/>
            <a:ext cx="6076950" cy="37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01701"/>
            <a:ext cx="10622280" cy="7961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目前代码里找到的问题及需要的改动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30953"/>
              </p:ext>
            </p:extLst>
          </p:nvPr>
        </p:nvGraphicFramePr>
        <p:xfrm>
          <a:off x="594360" y="1389885"/>
          <a:ext cx="11018520" cy="485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953">
                  <a:extLst>
                    <a:ext uri="{9D8B030D-6E8A-4147-A177-3AD203B41FA5}">
                      <a16:colId xmlns:a16="http://schemas.microsoft.com/office/drawing/2014/main" val="3144666393"/>
                    </a:ext>
                  </a:extLst>
                </a:gridCol>
                <a:gridCol w="7537567">
                  <a:extLst>
                    <a:ext uri="{9D8B030D-6E8A-4147-A177-3AD203B41FA5}">
                      <a16:colId xmlns:a16="http://schemas.microsoft.com/office/drawing/2014/main" val="3900262370"/>
                    </a:ext>
                  </a:extLst>
                </a:gridCol>
              </a:tblGrid>
              <a:tr h="538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编号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  <a:latin typeface="Calibri" panose="020F0502020204030204" pitchFamily="34" charset="0"/>
                          <a:ea typeface="DengXian"/>
                        </a:rPr>
                        <a:t>说明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366466"/>
                  </a:ext>
                </a:extLst>
              </a:tr>
              <a:tr h="538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SEC0024-Unencoded Response Write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Response.Write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DengXian"/>
                        </a:rPr>
                        <a:t>的时候，要用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Encode.HtmlEncode</a:t>
                      </a:r>
                      <a:r>
                        <a:rPr lang="zh-CN" sz="1400">
                          <a:effectLst/>
                          <a:latin typeface="Calibri" panose="020F0502020204030204" pitchFamily="34" charset="0"/>
                          <a:ea typeface="DengXian"/>
                        </a:rPr>
                        <a:t>处理变量。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7398481"/>
                  </a:ext>
                </a:extLst>
              </a:tr>
              <a:tr h="538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SEC0025-Weak Algorithm: 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DES</a:t>
                      </a: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加密已不推荐，要改用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AES</a:t>
                      </a: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算法。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543908"/>
                  </a:ext>
                </a:extLst>
              </a:tr>
              <a:tr h="538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SEC0027-Weak Algorithm: MD5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MD5CryptoServiceProvider</a:t>
                      </a: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已不推荐，改用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SHA256Managed </a:t>
                      </a: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或更推荐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SHA512Managed</a:t>
                      </a: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458469"/>
                  </a:ext>
                </a:extLst>
              </a:tr>
              <a:tr h="538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SEC0105-Unencoded Label Text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对所有网页上的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label</a:t>
                      </a: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赋值要进行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Encoder.HtmlEncode</a:t>
                      </a: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操作。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410392"/>
                  </a:ext>
                </a:extLst>
              </a:tr>
              <a:tr h="538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SEC0107-SQL Injection: ADO.NET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SQL</a:t>
                      </a: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拼接问题，会导致注入功击。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00508"/>
                  </a:ext>
                </a:extLst>
              </a:tr>
              <a:tr h="538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SEC0110-Unvalidated Web Form Redirect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要用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return URL</a:t>
                      </a: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进行检查，确保其为相对路径。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81429"/>
                  </a:ext>
                </a:extLst>
              </a:tr>
              <a:tr h="538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SEC0112-Path Tampering: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Unvalidated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File Path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对传入的路径要进行检查，确保不包含危险字符。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0055484"/>
                  </a:ext>
                </a:extLst>
              </a:tr>
              <a:tr h="538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SEC0114-LDAP Injection Directory Entry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对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domain</a:t>
                      </a: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要进行</a:t>
                      </a:r>
                      <a:r>
                        <a:rPr lang="en-US" sz="1100" dirty="0" err="1">
                          <a:effectLst/>
                          <a:latin typeface="Verdana" panose="020B0604030504040204" pitchFamily="34" charset="0"/>
                          <a:ea typeface="SimSun" panose="02010600030101010101" pitchFamily="2" charset="-122"/>
                        </a:rPr>
                        <a:t>LdapDistinguishedNameEncode</a:t>
                      </a:r>
                      <a:r>
                        <a:rPr lang="zh-CN" sz="1100" dirty="0">
                          <a:effectLst/>
                          <a:latin typeface="Calibri" panose="020F0502020204030204" pitchFamily="34" charset="0"/>
                          <a:ea typeface="DengXian"/>
                        </a:rPr>
                        <a:t>操作。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85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" y="365125"/>
            <a:ext cx="10515600" cy="11710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SEC0024-Unencoded Response </a:t>
            </a:r>
            <a:r>
              <a:rPr lang="en-US" sz="2800" dirty="0" smtClean="0">
                <a:latin typeface="Calibri" panose="020F0502020204030204" pitchFamily="34" charset="0"/>
                <a:ea typeface="SimSun" panose="02010600030101010101" pitchFamily="2" charset="-122"/>
              </a:rPr>
              <a:t>Write</a:t>
            </a:r>
            <a:r>
              <a:rPr lang="zh-CN" altLang="en-US" sz="2400" dirty="0" smtClean="0">
                <a:latin typeface="Calibri" panose="020F0502020204030204" pitchFamily="34" charset="0"/>
                <a:ea typeface="SimSun" panose="02010600030101010101" pitchFamily="2" charset="-122"/>
              </a:rPr>
              <a:t>与</a:t>
            </a:r>
            <a:r>
              <a:rPr lang="en-US" altLang="zh-CN" sz="2400" dirty="0" smtClean="0">
                <a:latin typeface="Calibri" panose="020F0502020204030204" pitchFamily="34" charset="0"/>
                <a:ea typeface="SimSun" panose="02010600030101010101" pitchFamily="2" charset="-122"/>
              </a:rPr>
              <a:t/>
            </a:r>
            <a:br>
              <a:rPr lang="en-US" altLang="zh-CN" sz="2400" dirty="0" smtClean="0">
                <a:latin typeface="Calibri" panose="020F0502020204030204" pitchFamily="34" charset="0"/>
                <a:ea typeface="SimSun" panose="02010600030101010101" pitchFamily="2" charset="-122"/>
              </a:rPr>
            </a:b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</a:rPr>
              <a:t>SEC0110-Unvalidated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Web Form Redirect</a:t>
            </a:r>
            <a:b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</a:b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/>
            </a:r>
            <a:b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19" y="2024824"/>
            <a:ext cx="5267325" cy="277177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4005072" y="2587752"/>
            <a:ext cx="3200400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05472" y="258775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为什么代码中要注释掉？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37819" y="5010912"/>
            <a:ext cx="745165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建议改动：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1</a:t>
            </a:r>
            <a:r>
              <a:rPr lang="zh-CN" altLang="en-US" sz="1600" dirty="0" smtClean="0"/>
              <a:t>、对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进行</a:t>
            </a:r>
            <a:r>
              <a:rPr lang="zh-CN" altLang="en-US" sz="1600" dirty="0"/>
              <a:t>检</a:t>
            </a:r>
            <a:r>
              <a:rPr lang="zh-CN" altLang="en-US" sz="1600" dirty="0" smtClean="0"/>
              <a:t>验。</a:t>
            </a:r>
            <a:endParaRPr lang="en-US" altLang="zh-CN" sz="1600" dirty="0" smtClean="0"/>
          </a:p>
          <a:p>
            <a:r>
              <a:rPr lang="en-US" sz="1600" dirty="0" smtClean="0"/>
              <a:t>       2</a:t>
            </a:r>
            <a:r>
              <a:rPr lang="zh-CN" altLang="en-US" sz="1600" dirty="0" smtClean="0"/>
              <a:t>、对</a:t>
            </a:r>
            <a:r>
              <a:rPr lang="en-US" altLang="zh-CN" sz="1600" dirty="0" err="1" smtClean="0"/>
              <a:t>Response.Write</a:t>
            </a:r>
            <a:r>
              <a:rPr lang="zh-CN" altLang="en-US" sz="1600" dirty="0" smtClean="0"/>
              <a:t>的文本进行</a:t>
            </a:r>
            <a:r>
              <a:rPr lang="en-US" altLang="zh-CN" sz="1600" dirty="0" err="1" smtClean="0"/>
              <a:t>Encoder.HtmlEncode</a:t>
            </a:r>
            <a:r>
              <a:rPr lang="zh-CN" altLang="en-US" sz="1600" dirty="0" smtClean="0"/>
              <a:t>操作。</a:t>
            </a:r>
            <a:endParaRPr lang="en-US" altLang="zh-CN" sz="1600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sz="1200" dirty="0" smtClean="0"/>
              <a:t>（</a:t>
            </a:r>
            <a:r>
              <a:rPr lang="en-US" sz="1200" dirty="0" err="1" smtClean="0"/>
              <a:t>Microsoft.Security.Application.Encoder.HtmlEncode</a:t>
            </a:r>
            <a:r>
              <a:rPr lang="zh-CN" altLang="en-US" sz="1200" dirty="0" smtClean="0"/>
              <a:t>或</a:t>
            </a:r>
            <a:r>
              <a:rPr lang="en-US" sz="1200" dirty="0" err="1" smtClean="0"/>
              <a:t>System.Web.HttpServerUtility.HtmlEncode</a:t>
            </a:r>
            <a:r>
              <a:rPr lang="zh-CN" altLang="en-US" sz="1200" dirty="0" smtClean="0"/>
              <a:t>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4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SEC0025-Weak Algorithm: </a:t>
            </a: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</a:rPr>
              <a:t>DES</a:t>
            </a:r>
            <a:r>
              <a:rPr lang="zh-CN" altLang="en-US" sz="2400" dirty="0" smtClean="0">
                <a:latin typeface="Calibri" panose="020F0502020204030204" pitchFamily="34" charset="0"/>
                <a:ea typeface="SimSun" panose="02010600030101010101" pitchFamily="2" charset="-122"/>
              </a:rPr>
              <a:t>与</a:t>
            </a:r>
            <a:r>
              <a:rPr lang="en-US" altLang="zh-CN" sz="2400" dirty="0" smtClean="0">
                <a:latin typeface="Calibri" panose="020F0502020204030204" pitchFamily="34" charset="0"/>
                <a:ea typeface="SimSun" panose="02010600030101010101" pitchFamily="2" charset="-122"/>
              </a:rPr>
              <a:t/>
            </a:r>
            <a:br>
              <a:rPr lang="en-US" altLang="zh-CN" sz="2400" dirty="0" smtClean="0">
                <a:latin typeface="Calibri" panose="020F0502020204030204" pitchFamily="34" charset="0"/>
                <a:ea typeface="SimSun" panose="02010600030101010101" pitchFamily="2" charset="-122"/>
              </a:rPr>
            </a:b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SEC0027-Weak Algorithm: MD5</a:t>
            </a:r>
            <a:b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</a:b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/>
            </a:r>
            <a:b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60435"/>
            <a:ext cx="7448550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16667"/>
            <a:ext cx="7219950" cy="962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9536" y="5221224"/>
            <a:ext cx="896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建议改动</a:t>
            </a:r>
            <a:r>
              <a:rPr lang="en-US" altLang="zh-CN" sz="1600" dirty="0" smtClean="0"/>
              <a:t>:</a:t>
            </a:r>
          </a:p>
          <a:p>
            <a:r>
              <a:rPr lang="en-US" sz="1600" dirty="0" smtClean="0"/>
              <a:t>1</a:t>
            </a:r>
            <a:r>
              <a:rPr lang="zh-CN" altLang="en-US" sz="1600" dirty="0" smtClean="0"/>
              <a:t>、用</a:t>
            </a:r>
            <a:r>
              <a:rPr lang="en-US" altLang="zh-CN" sz="1600" dirty="0" smtClean="0"/>
              <a:t>AES</a:t>
            </a:r>
            <a:r>
              <a:rPr lang="zh-CN" altLang="en-US" sz="1600" dirty="0" smtClean="0"/>
              <a:t>加密算法</a:t>
            </a:r>
            <a:r>
              <a:rPr lang="en-US" altLang="zh-CN" sz="1600" dirty="0" smtClean="0"/>
              <a:t>(</a:t>
            </a:r>
            <a:r>
              <a:rPr lang="en-US" sz="1200" dirty="0" err="1" smtClean="0"/>
              <a:t>AesManaged</a:t>
            </a:r>
            <a:r>
              <a:rPr lang="zh-CN" altLang="en-US" sz="1200" dirty="0" smtClean="0"/>
              <a:t>类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来代替</a:t>
            </a:r>
            <a:r>
              <a:rPr lang="en-US" altLang="zh-CN" sz="1600" dirty="0" smtClean="0"/>
              <a:t>DES</a:t>
            </a:r>
            <a:r>
              <a:rPr lang="zh-CN" altLang="en-US" sz="1600" dirty="0" smtClean="0"/>
              <a:t>加密算法</a:t>
            </a:r>
            <a:r>
              <a:rPr lang="en-US" altLang="zh-CN" sz="1600" dirty="0" smtClean="0"/>
              <a:t>(</a:t>
            </a:r>
            <a:r>
              <a:rPr lang="en-US" sz="1200" dirty="0" err="1" smtClean="0"/>
              <a:t>DESCryptoServiceProvider</a:t>
            </a:r>
            <a:r>
              <a:rPr lang="zh-CN" altLang="en-US" sz="1200" dirty="0" smtClean="0"/>
              <a:t>类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sz="1600" dirty="0" smtClean="0"/>
              <a:t>2</a:t>
            </a:r>
            <a:r>
              <a:rPr lang="zh-CN" altLang="en-US" sz="1600" dirty="0" smtClean="0"/>
              <a:t>、用</a:t>
            </a:r>
            <a:r>
              <a:rPr lang="en-US" altLang="zh-CN" sz="1600" dirty="0" smtClean="0"/>
              <a:t>SHA256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SHA512(</a:t>
            </a:r>
            <a:r>
              <a:rPr lang="en-US" sz="1200" dirty="0" smtClean="0"/>
              <a:t>SHA256Managed</a:t>
            </a:r>
            <a:r>
              <a:rPr lang="zh-CN" altLang="en-US" sz="1200" dirty="0" smtClean="0"/>
              <a:t>类或</a:t>
            </a:r>
            <a:r>
              <a:rPr lang="en-US" sz="1200" dirty="0" smtClean="0"/>
              <a:t>SHA512Managed</a:t>
            </a:r>
            <a:r>
              <a:rPr lang="zh-CN" altLang="en-US" sz="1200" dirty="0" smtClean="0"/>
              <a:t>类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来代替</a:t>
            </a:r>
            <a:r>
              <a:rPr lang="en-US" altLang="zh-CN" sz="1600" dirty="0" smtClean="0"/>
              <a:t>MD5</a:t>
            </a:r>
            <a:r>
              <a:rPr lang="zh-CN" altLang="en-US" sz="1600" dirty="0" smtClean="0"/>
              <a:t>算法</a:t>
            </a:r>
            <a:r>
              <a:rPr lang="en-US" altLang="zh-CN" sz="1600" dirty="0" smtClean="0"/>
              <a:t>(</a:t>
            </a:r>
            <a:r>
              <a:rPr lang="en-US" sz="1200" dirty="0" smtClean="0"/>
              <a:t>MD5CryptoServiceProvider</a:t>
            </a:r>
            <a:r>
              <a:rPr lang="zh-CN" altLang="en-US" sz="1200" dirty="0" smtClean="0"/>
              <a:t>类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71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SimSun" panose="02010600030101010101" pitchFamily="2" charset="-122"/>
              </a:rPr>
              <a:t>SEC0107-SQL Injection: </a:t>
            </a:r>
            <a:r>
              <a:rPr lang="en-US" sz="3200" dirty="0" smtClean="0">
                <a:latin typeface="Calibri" panose="020F0502020204030204" pitchFamily="34" charset="0"/>
                <a:ea typeface="SimSun" panose="02010600030101010101" pitchFamily="2" charset="-122"/>
              </a:rPr>
              <a:t>ADO.NET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62456"/>
            <a:ext cx="548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不少代码存在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拼接问题</a:t>
            </a:r>
            <a:r>
              <a:rPr lang="en-US" altLang="zh-CN" dirty="0" smtClean="0"/>
              <a:t>(+</a:t>
            </a:r>
            <a:r>
              <a:rPr lang="zh-CN" altLang="en-US" dirty="0" smtClean="0"/>
              <a:t>拼接和</a:t>
            </a:r>
            <a:r>
              <a:rPr lang="en-US" altLang="zh-CN" dirty="0" err="1" smtClean="0"/>
              <a:t>string.format</a:t>
            </a:r>
            <a:r>
              <a:rPr lang="zh-CN" altLang="en-US" dirty="0" smtClean="0"/>
              <a:t>拼接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0116"/>
            <a:ext cx="9410700" cy="1476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3926"/>
            <a:ext cx="8572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SimSun" panose="02010600030101010101" pitchFamily="2" charset="-122"/>
              </a:rPr>
              <a:t>SEC0107-SQL Injection: </a:t>
            </a:r>
            <a:r>
              <a:rPr lang="en-US" sz="3200" dirty="0" smtClean="0">
                <a:latin typeface="Calibri" panose="020F0502020204030204" pitchFamily="34" charset="0"/>
                <a:ea typeface="SimSun" panose="02010600030101010101" pitchFamily="2" charset="-122"/>
              </a:rPr>
              <a:t>ADO.NET </a:t>
            </a:r>
            <a:r>
              <a:rPr lang="zh-CN" altLang="en-US" sz="3200" dirty="0" smtClean="0">
                <a:latin typeface="Calibri" panose="020F0502020204030204" pitchFamily="34" charset="0"/>
                <a:ea typeface="SimSun" panose="02010600030101010101" pitchFamily="2" charset="-122"/>
              </a:rPr>
              <a:t>安全问题误报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7080"/>
            <a:ext cx="7210425" cy="1857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3544" y="41970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安全上没问题，但是哪些方面有问题？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025210"/>
            <a:ext cx="9001887" cy="483171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8160" y="328549"/>
            <a:ext cx="10515600" cy="9424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SimSun" panose="02010600030101010101" pitchFamily="2" charset="-122"/>
              </a:rPr>
              <a:t>SEC0107-SQL Injection: </a:t>
            </a:r>
            <a:r>
              <a:rPr lang="en-US" sz="3200" dirty="0" smtClean="0">
                <a:latin typeface="Calibri" panose="020F0502020204030204" pitchFamily="34" charset="0"/>
                <a:ea typeface="SimSun" panose="02010600030101010101" pitchFamily="2" charset="-122"/>
              </a:rPr>
              <a:t>ADO.NET </a:t>
            </a:r>
            <a:r>
              <a:rPr lang="zh-CN" altLang="en-US" sz="3200" dirty="0" smtClean="0">
                <a:latin typeface="Calibri" panose="020F0502020204030204" pitchFamily="34" charset="0"/>
                <a:ea typeface="SimSun" panose="02010600030101010101" pitchFamily="2" charset="-122"/>
              </a:rPr>
              <a:t>安全问题误报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603447" y="609726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安全上没问题，但是哪些方面有问题？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4286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新闻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41" y="1740577"/>
            <a:ext cx="9492343" cy="35991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3" y="1303713"/>
            <a:ext cx="9174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Georgia" panose="02040502050405020303" pitchFamily="18" charset="0"/>
              </a:rPr>
              <a:t>Sears and Delta Airlines Suffer Card Breaches via Shared Live Chat Provider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1136" y="5638419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https://www.247.ai/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5638419"/>
            <a:ext cx="11906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</a:rPr>
              <a:t>SEC0105-Unencoded Label Text</a:t>
            </a:r>
            <a:br>
              <a:rPr lang="en-US" dirty="0">
                <a:latin typeface="Calibri" panose="020F0502020204030204" pitchFamily="34" charset="0"/>
                <a:ea typeface="SimSun" panose="02010600030101010101" pitchFamily="2" charset="-12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9549"/>
            <a:ext cx="5181600" cy="2447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535425"/>
            <a:ext cx="859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建议改动：</a:t>
            </a:r>
            <a:endParaRPr lang="en-US" altLang="zh-CN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1</a:t>
            </a:r>
            <a:r>
              <a:rPr lang="zh-CN" altLang="en-US" sz="1600" dirty="0" smtClean="0"/>
              <a:t>、对要给控制赋值的文</a:t>
            </a:r>
            <a:r>
              <a:rPr lang="zh-CN" altLang="en-US" sz="1600" dirty="0"/>
              <a:t>本进行</a:t>
            </a:r>
            <a:r>
              <a:rPr lang="en-US" altLang="zh-CN" sz="1600" dirty="0" err="1"/>
              <a:t>Encoder.HtmlEncode</a:t>
            </a:r>
            <a:r>
              <a:rPr lang="zh-CN" altLang="en-US" sz="1600" dirty="0"/>
              <a:t>操作。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200" dirty="0"/>
              <a:t>（</a:t>
            </a:r>
            <a:r>
              <a:rPr lang="en-US" sz="1200" dirty="0" err="1"/>
              <a:t>Microsoft.Security.Application.Encoder.HtmlEncode</a:t>
            </a:r>
            <a:r>
              <a:rPr lang="zh-CN" altLang="en-US" sz="1200" dirty="0"/>
              <a:t>或</a:t>
            </a:r>
            <a:r>
              <a:rPr lang="en-US" sz="1200" dirty="0" err="1"/>
              <a:t>System.Web.HttpServerUtility.HtmlEncode</a:t>
            </a:r>
            <a:r>
              <a:rPr lang="zh-CN" altLang="en-US" sz="1200" dirty="0"/>
              <a:t>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78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41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</a:rPr>
              <a:t>SEC0112-Path Tampering: </a:t>
            </a:r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</a:rPr>
              <a:t>Unvalidated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</a:rPr>
              <a:t> File Path</a:t>
            </a:r>
            <a:br>
              <a:rPr lang="en-US" dirty="0">
                <a:latin typeface="Calibri" panose="020F0502020204030204" pitchFamily="34" charset="0"/>
                <a:ea typeface="SimSun" panose="02010600030101010101" pitchFamily="2" charset="-12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57159"/>
            <a:ext cx="6010275" cy="1952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727448"/>
            <a:ext cx="959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建议修改：</a:t>
            </a:r>
            <a:endParaRPr lang="en-US" altLang="zh-CN" sz="1600" dirty="0" smtClean="0"/>
          </a:p>
          <a:p>
            <a:r>
              <a:rPr lang="en-US" sz="1600" dirty="0" smtClean="0"/>
              <a:t>1</a:t>
            </a:r>
            <a:r>
              <a:rPr lang="zh-CN" altLang="en-US" sz="1600" dirty="0" smtClean="0"/>
              <a:t>、在文件操作前先进行文件路径检查，确保不包含</a:t>
            </a:r>
            <a:r>
              <a:rPr lang="en-US" altLang="zh-CN" sz="1600" dirty="0" smtClean="0"/>
              <a:t>..\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../</a:t>
            </a:r>
            <a:r>
              <a:rPr lang="zh-CN" altLang="en-US" sz="1600" dirty="0" smtClean="0"/>
              <a:t>等危险字符，也确保路径在某个可控的范围内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78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740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</a:rPr>
              <a:t>SEC0114-LDAP Injection Directory Entry</a:t>
            </a:r>
            <a:br>
              <a:rPr lang="en-US" dirty="0">
                <a:latin typeface="Calibri" panose="020F0502020204030204" pitchFamily="34" charset="0"/>
                <a:ea typeface="SimSun" panose="02010600030101010101" pitchFamily="2" charset="-12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90141"/>
            <a:ext cx="10039350" cy="196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416552"/>
            <a:ext cx="69251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建议改动：</a:t>
            </a:r>
            <a:endParaRPr lang="en-US" altLang="zh-CN" sz="1600" dirty="0" smtClean="0"/>
          </a:p>
          <a:p>
            <a:r>
              <a:rPr lang="en-US" sz="1600" dirty="0" smtClean="0"/>
              <a:t>1</a:t>
            </a:r>
            <a:r>
              <a:rPr lang="zh-CN" altLang="en-US" sz="1600" dirty="0" smtClean="0"/>
              <a:t>、对</a:t>
            </a:r>
            <a:r>
              <a:rPr lang="en-US" altLang="zh-CN" sz="1600" dirty="0" smtClean="0"/>
              <a:t>domain</a:t>
            </a:r>
            <a:r>
              <a:rPr lang="zh-CN" altLang="en-US" sz="1600" dirty="0" smtClean="0"/>
              <a:t>的字符串要进行</a:t>
            </a:r>
            <a:r>
              <a:rPr lang="en-US" sz="1600" dirty="0" err="1" smtClean="0"/>
              <a:t>Encoder.LdapDistinguishedNameEncode</a:t>
            </a:r>
            <a:r>
              <a:rPr lang="zh-CN" altLang="en-US" sz="1600" dirty="0" smtClean="0"/>
              <a:t>操作</a:t>
            </a:r>
            <a:r>
              <a:rPr lang="en-US" altLang="zh-CN" sz="1600" dirty="0" smtClean="0"/>
              <a:t>.</a:t>
            </a:r>
          </a:p>
          <a:p>
            <a:r>
              <a:rPr lang="en-US" sz="1200" dirty="0" smtClean="0"/>
              <a:t>(</a:t>
            </a:r>
            <a:r>
              <a:rPr lang="en-US" sz="1200" dirty="0" err="1"/>
              <a:t>Microsoft.Security.Application.LdapDistinguishedNameEncode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38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609600"/>
            <a:ext cx="8596668" cy="605647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其他规则的处理方法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1371600"/>
            <a:ext cx="8596668" cy="37490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https://pumascan.com</a:t>
            </a:r>
            <a:r>
              <a:rPr lang="en-US" dirty="0" smtClean="0"/>
              <a:t> </a:t>
            </a:r>
            <a:r>
              <a:rPr lang="zh-CN" altLang="en-US" dirty="0" smtClean="0"/>
              <a:t>有详细的示例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02856"/>
            <a:ext cx="7390338" cy="45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5072" y="2761488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92D050"/>
                </a:solidFill>
              </a:rPr>
              <a:t>questions</a:t>
            </a:r>
            <a:r>
              <a:rPr lang="zh-CN" altLang="en-US" sz="4400" dirty="0" smtClean="0">
                <a:solidFill>
                  <a:srgbClr val="92D050"/>
                </a:solidFill>
              </a:rPr>
              <a:t> </a:t>
            </a:r>
            <a:r>
              <a:rPr lang="en-US" altLang="zh-CN" sz="4400" dirty="0" smtClean="0">
                <a:solidFill>
                  <a:srgbClr val="92D050"/>
                </a:solidFill>
              </a:rPr>
              <a:t>?</a:t>
            </a:r>
            <a:endParaRPr lang="en-US" sz="4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416"/>
          </a:xfrm>
        </p:spPr>
        <p:txBody>
          <a:bodyPr/>
          <a:lstStyle/>
          <a:p>
            <a:r>
              <a:rPr lang="zh-CN" altLang="en-US" dirty="0" smtClean="0"/>
              <a:t>本文档内容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345"/>
            <a:ext cx="8596668" cy="4587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2200" b="1" dirty="0" smtClean="0"/>
              <a:t>微软</a:t>
            </a:r>
            <a:r>
              <a:rPr lang="en-US" altLang="zh-CN" sz="2200" b="1" dirty="0" smtClean="0"/>
              <a:t>VS</a:t>
            </a:r>
            <a:r>
              <a:rPr lang="zh-CN" altLang="en-US" sz="2200" b="1" dirty="0" smtClean="0"/>
              <a:t>中自带</a:t>
            </a:r>
            <a:r>
              <a:rPr lang="en-US" altLang="zh-CN" sz="2200" b="1" dirty="0"/>
              <a:t>S</a:t>
            </a:r>
            <a:r>
              <a:rPr lang="en-US" altLang="zh-CN" sz="2200" b="1" dirty="0" smtClean="0"/>
              <a:t>ecurity Rules</a:t>
            </a:r>
            <a:r>
              <a:rPr lang="zh-CN" altLang="en-US" sz="2200" b="1" dirty="0" smtClean="0"/>
              <a:t>及其相应功能</a:t>
            </a:r>
            <a:endParaRPr lang="en-US" altLang="zh-CN" sz="2200" b="1" dirty="0" smtClean="0"/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 Security rules</a:t>
            </a:r>
            <a:r>
              <a:rPr lang="zh-CN" altLang="en-US" dirty="0" smtClean="0"/>
              <a:t>相关规则和关注点</a:t>
            </a:r>
            <a:r>
              <a:rPr lang="en-US" dirty="0" smtClean="0"/>
              <a:t>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 smtClean="0"/>
              <a:t>Puma Scan</a:t>
            </a:r>
            <a:r>
              <a:rPr lang="zh-CN" altLang="en-US" sz="2200" b="1" dirty="0" smtClean="0"/>
              <a:t>及其相应的功能</a:t>
            </a:r>
            <a:endParaRPr lang="en-US" altLang="zh-CN" sz="2200" b="1" dirty="0" smtClean="0"/>
          </a:p>
          <a:p>
            <a:pPr marL="514350" indent="-514350">
              <a:buFont typeface="+mj-lt"/>
              <a:buAutoNum type="romanLcPeriod"/>
            </a:pPr>
            <a:r>
              <a:rPr lang="en-US" altLang="zh-CN" dirty="0" smtClean="0"/>
              <a:t>Puma scan</a:t>
            </a:r>
            <a:r>
              <a:rPr lang="zh-CN" altLang="en-US" dirty="0" smtClean="0"/>
              <a:t>的特点</a:t>
            </a:r>
            <a:endParaRPr lang="en-US" altLang="zh-CN" dirty="0" smtClean="0"/>
          </a:p>
          <a:p>
            <a:pPr marL="514350" indent="-514350">
              <a:buFont typeface="+mj-lt"/>
              <a:buAutoNum type="romanLcPeriod"/>
            </a:pPr>
            <a:r>
              <a:rPr lang="en-US" altLang="zh-CN" dirty="0" smtClean="0"/>
              <a:t>Puma Scan</a:t>
            </a:r>
            <a:r>
              <a:rPr lang="zh-CN" altLang="en-US" dirty="0" smtClean="0"/>
              <a:t>的相关规则和关注点</a:t>
            </a:r>
            <a:endParaRPr lang="en-US" altLang="zh-CN" dirty="0" smtClean="0"/>
          </a:p>
          <a:p>
            <a:pPr marL="514350" indent="-514350">
              <a:buFont typeface="+mj-lt"/>
              <a:buAutoNum type="romanLcPeriod"/>
            </a:pPr>
            <a:r>
              <a:rPr lang="en-US" altLang="zh-CN" dirty="0" smtClean="0"/>
              <a:t>Puma Scan Pro</a:t>
            </a:r>
            <a:r>
              <a:rPr lang="zh-CN" altLang="en-US" dirty="0" smtClean="0"/>
              <a:t>版本中提供的相关功能及概念</a:t>
            </a:r>
            <a:endParaRPr lang="en-US" altLang="zh-CN" dirty="0" smtClean="0"/>
          </a:p>
          <a:p>
            <a:pPr marL="514350" indent="-514350">
              <a:buFont typeface="+mj-lt"/>
              <a:buAutoNum type="romanLcPeriod"/>
            </a:pPr>
            <a:r>
              <a:rPr lang="en-US" altLang="zh-CN" dirty="0" smtClean="0"/>
              <a:t>Puma Scan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讨论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2200" b="1" dirty="0"/>
              <a:t>目</a:t>
            </a:r>
            <a:r>
              <a:rPr lang="zh-CN" altLang="en-US" sz="2200" b="1" dirty="0" smtClean="0"/>
              <a:t>前代码里找到的问题及相应的改动</a:t>
            </a:r>
            <a:endParaRPr lang="en-US" altLang="zh-CN" sz="2200" b="1" dirty="0" smtClean="0"/>
          </a:p>
          <a:p>
            <a:pPr marL="0" indent="0">
              <a:buNone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4401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4491"/>
          </a:xfrm>
        </p:spPr>
        <p:txBody>
          <a:bodyPr/>
          <a:lstStyle/>
          <a:p>
            <a:r>
              <a:rPr lang="en-US" dirty="0" smtClean="0"/>
              <a:t>VS</a:t>
            </a:r>
            <a:r>
              <a:rPr lang="zh-CN" altLang="en-US" dirty="0" smtClean="0"/>
              <a:t>中自带的</a:t>
            </a:r>
            <a:r>
              <a:rPr lang="en-US" dirty="0" smtClean="0"/>
              <a:t>Security Rules in Rule set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3960"/>
            <a:ext cx="655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52171"/>
              </p:ext>
            </p:extLst>
          </p:nvPr>
        </p:nvGraphicFramePr>
        <p:xfrm>
          <a:off x="384049" y="1170433"/>
          <a:ext cx="10113263" cy="494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559">
                  <a:extLst>
                    <a:ext uri="{9D8B030D-6E8A-4147-A177-3AD203B41FA5}">
                      <a16:colId xmlns:a16="http://schemas.microsoft.com/office/drawing/2014/main" val="1640144626"/>
                    </a:ext>
                  </a:extLst>
                </a:gridCol>
                <a:gridCol w="4273302">
                  <a:extLst>
                    <a:ext uri="{9D8B030D-6E8A-4147-A177-3AD203B41FA5}">
                      <a16:colId xmlns:a16="http://schemas.microsoft.com/office/drawing/2014/main" val="3474888053"/>
                    </a:ext>
                  </a:extLst>
                </a:gridCol>
                <a:gridCol w="3400402">
                  <a:extLst>
                    <a:ext uri="{9D8B030D-6E8A-4147-A177-3AD203B41FA5}">
                      <a16:colId xmlns:a16="http://schemas.microsoft.com/office/drawing/2014/main" val="163573649"/>
                    </a:ext>
                  </a:extLst>
                </a:gridCol>
              </a:tblGrid>
              <a:tr h="4132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类型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规则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关注点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80513"/>
                  </a:ext>
                </a:extLst>
              </a:tr>
              <a:tr h="4132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SQL</a:t>
                      </a:r>
                      <a:r>
                        <a:rPr lang="zh-CN" altLang="en-US" dirty="0" smtClean="0"/>
                        <a:t>相关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CA2100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SQL</a:t>
                      </a:r>
                      <a:r>
                        <a:rPr lang="zh-CN" altLang="en-US" dirty="0" smtClean="0"/>
                        <a:t>拼接导致注入安全问题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89013"/>
                  </a:ext>
                </a:extLst>
              </a:tr>
              <a:tr h="56674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原生代码相关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如：</a:t>
                      </a:r>
                      <a:r>
                        <a:rPr lang="en-US" altLang="zh-CN" dirty="0" smtClean="0"/>
                        <a:t>P/Invoke)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CA2102 CA2111 CA2115 CA2118 CA2138 CA2139 CA2145 CA2149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、指针的安全应用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dirty="0" smtClean="0"/>
                        <a:t>2</a:t>
                      </a:r>
                      <a:r>
                        <a:rPr lang="zh-CN" altLang="en-US" dirty="0" smtClean="0"/>
                        <a:t>、与原先代码相关的</a:t>
                      </a:r>
                      <a:r>
                        <a:rPr lang="en-US" altLang="zh-CN" dirty="0" smtClean="0"/>
                        <a:t>Attribute</a:t>
                      </a:r>
                      <a:r>
                        <a:rPr lang="zh-CN" altLang="en-US" dirty="0" smtClean="0"/>
                        <a:t>应用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8801"/>
                  </a:ext>
                </a:extLst>
              </a:tr>
              <a:tr h="124683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代码访问安全性相关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CA2106</a:t>
                      </a:r>
                      <a:r>
                        <a:rPr lang="en-US" baseline="0" dirty="0" smtClean="0"/>
                        <a:t> CA2107 CA2108 CA2109 CA2112 CA2114 CA2116 CA2117 CA2122 CA2123 CA2126 CA2130 CA2131 CA2132 CA2133 CA2134 CA2135 CA2136 CA2137 CA2140</a:t>
                      </a:r>
                    </a:p>
                    <a:p>
                      <a:pPr algn="l"/>
                      <a:r>
                        <a:rPr lang="en-US" dirty="0" smtClean="0"/>
                        <a:t>CA2140 CA2142 CA2143 CA2144 </a:t>
                      </a:r>
                      <a:r>
                        <a:rPr lang="en-US" altLang="zh-CN" dirty="0" smtClean="0"/>
                        <a:t>CA2146</a:t>
                      </a:r>
                      <a:r>
                        <a:rPr lang="en-US" altLang="zh-CN" baseline="0" dirty="0" smtClean="0"/>
                        <a:t> CA2147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.net</a:t>
                      </a:r>
                      <a:r>
                        <a:rPr lang="zh-CN" altLang="en-US" dirty="0" smtClean="0"/>
                        <a:t>代码访问安全机制的例外检查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dirty="0" err="1" smtClean="0"/>
                        <a:t>.net</a:t>
                      </a:r>
                      <a:r>
                        <a:rPr lang="en-US" baseline="0" dirty="0" smtClean="0"/>
                        <a:t> 4</a:t>
                      </a:r>
                      <a:r>
                        <a:rPr lang="zh-CN" altLang="en-US" baseline="0" dirty="0" smtClean="0"/>
                        <a:t>版本后对代码安全性的更改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32261"/>
                  </a:ext>
                </a:extLst>
              </a:tr>
              <a:tr h="41323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序列化与文件操作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CA2120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95810"/>
                  </a:ext>
                </a:extLst>
              </a:tr>
              <a:tr h="260066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程序集属性相关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CA2210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程序集要进行强名称签名。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70215"/>
                  </a:ext>
                </a:extLst>
              </a:tr>
              <a:tr h="41323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杂项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CA2103 CA2104 CA2105 CA2119 CA2121 CA2124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26981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4049" y="256268"/>
            <a:ext cx="10515600" cy="914165"/>
          </a:xfrm>
        </p:spPr>
        <p:txBody>
          <a:bodyPr/>
          <a:lstStyle/>
          <a:p>
            <a:r>
              <a:rPr lang="en-US" dirty="0" smtClean="0"/>
              <a:t>Security Rules</a:t>
            </a:r>
            <a:r>
              <a:rPr lang="zh-CN" altLang="en-US" dirty="0" smtClean="0"/>
              <a:t>相关规则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9971"/>
          </a:xfrm>
        </p:spPr>
        <p:txBody>
          <a:bodyPr/>
          <a:lstStyle/>
          <a:p>
            <a:r>
              <a:rPr lang="en-US" dirty="0" smtClean="0"/>
              <a:t>Puma Scan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0830"/>
            <a:ext cx="9755970" cy="2590800"/>
          </a:xfrm>
        </p:spPr>
        <p:txBody>
          <a:bodyPr/>
          <a:lstStyle/>
          <a:p>
            <a:r>
              <a:rPr lang="en-US" altLang="zh-CN" sz="2400" dirty="0" smtClean="0"/>
              <a:t>OWASP</a:t>
            </a:r>
            <a:r>
              <a:rPr lang="zh-CN" altLang="en-US" sz="2400" dirty="0" smtClean="0"/>
              <a:t>推荐的</a:t>
            </a:r>
            <a:r>
              <a:rPr lang="en-US" altLang="zh-CN" sz="2400" dirty="0" smtClean="0"/>
              <a:t>C#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应用程序安全扫描工具之一。</a:t>
            </a:r>
            <a:endParaRPr lang="en-US" altLang="zh-CN" sz="2400" dirty="0" smtClean="0"/>
          </a:p>
          <a:p>
            <a:r>
              <a:rPr lang="zh-CN" altLang="en-US" sz="2400" dirty="0" smtClean="0"/>
              <a:t>成立时间： </a:t>
            </a:r>
            <a:r>
              <a:rPr lang="en-US" altLang="zh-CN" sz="2400" dirty="0" smtClean="0"/>
              <a:t>2016</a:t>
            </a:r>
            <a:r>
              <a:rPr lang="zh-CN" altLang="en-US" sz="2400" dirty="0" smtClean="0"/>
              <a:t>年上半年</a:t>
            </a:r>
            <a:endParaRPr lang="en-US" altLang="zh-CN" sz="2400" dirty="0" smtClean="0"/>
          </a:p>
          <a:p>
            <a:r>
              <a:rPr lang="zh-CN" altLang="en-US" sz="2400" dirty="0" smtClean="0"/>
              <a:t>目前版本：</a:t>
            </a:r>
            <a:r>
              <a:rPr lang="en-US" altLang="zh-CN" sz="2400" dirty="0" smtClean="0"/>
              <a:t>1.0.7 for community version, 0.7.2 for pro version. </a:t>
            </a:r>
          </a:p>
          <a:p>
            <a:r>
              <a:rPr lang="zh-CN" altLang="en-US" sz="2400" dirty="0" smtClean="0"/>
              <a:t>工作原理：基于</a:t>
            </a:r>
            <a:r>
              <a:rPr lang="en-US" altLang="zh-CN" sz="2400" dirty="0" smtClean="0"/>
              <a:t>Roslyn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4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36" y="383413"/>
            <a:ext cx="10515600" cy="111620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为什么有了微软</a:t>
            </a:r>
            <a:r>
              <a:rPr lang="en-US" altLang="zh-CN" sz="3200" dirty="0" smtClean="0"/>
              <a:t>Security rule</a:t>
            </a:r>
            <a:r>
              <a:rPr lang="zh-CN" altLang="en-US" sz="3200" dirty="0" smtClean="0"/>
              <a:t>，我们还需要</a:t>
            </a:r>
            <a:r>
              <a:rPr lang="en-US" altLang="zh-CN" sz="3200" dirty="0" smtClean="0"/>
              <a:t>Puma scan?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777242"/>
              </p:ext>
            </p:extLst>
          </p:nvPr>
        </p:nvGraphicFramePr>
        <p:xfrm>
          <a:off x="554736" y="1802241"/>
          <a:ext cx="10515600" cy="354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741">
                  <a:extLst>
                    <a:ext uri="{9D8B030D-6E8A-4147-A177-3AD203B41FA5}">
                      <a16:colId xmlns:a16="http://schemas.microsoft.com/office/drawing/2014/main" val="2577744958"/>
                    </a:ext>
                  </a:extLst>
                </a:gridCol>
                <a:gridCol w="3128555">
                  <a:extLst>
                    <a:ext uri="{9D8B030D-6E8A-4147-A177-3AD203B41FA5}">
                      <a16:colId xmlns:a16="http://schemas.microsoft.com/office/drawing/2014/main" val="112777190"/>
                    </a:ext>
                  </a:extLst>
                </a:gridCol>
                <a:gridCol w="5099304">
                  <a:extLst>
                    <a:ext uri="{9D8B030D-6E8A-4147-A177-3AD203B41FA5}">
                      <a16:colId xmlns:a16="http://schemas.microsoft.com/office/drawing/2014/main" val="577089838"/>
                    </a:ext>
                  </a:extLst>
                </a:gridCol>
              </a:tblGrid>
              <a:tr h="7019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r>
                        <a:rPr lang="en-US" baseline="0" dirty="0" smtClean="0"/>
                        <a:t> Security 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Puma</a:t>
                      </a:r>
                      <a:r>
                        <a:rPr lang="en-US" baseline="0" dirty="0" smtClean="0"/>
                        <a:t> scan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60972"/>
                  </a:ext>
                </a:extLst>
              </a:tr>
              <a:tr h="6646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关注点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内部代码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程序集的访问安全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外部攻击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119544"/>
                  </a:ext>
                </a:extLst>
              </a:tr>
              <a:tr h="7660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对安全的关注范围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广</a:t>
                      </a:r>
                      <a:endParaRPr lang="en-US" altLang="zh-CN" dirty="0" smtClean="0"/>
                    </a:p>
                    <a:p>
                      <a:r>
                        <a:rPr lang="zh-CN" altLang="en-US" sz="1600" dirty="0" smtClean="0"/>
                        <a:t>如：方法，类、程序集、</a:t>
                      </a:r>
                      <a:r>
                        <a:rPr lang="en-US" altLang="zh-CN" sz="1600" dirty="0" err="1" smtClean="0"/>
                        <a:t>AppDomain</a:t>
                      </a:r>
                      <a:r>
                        <a:rPr lang="zh-CN" altLang="en-US" sz="1600" dirty="0" smtClean="0"/>
                        <a:t>级别等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窄</a:t>
                      </a:r>
                      <a:endParaRPr lang="en-US" altLang="zh-CN" dirty="0" smtClean="0"/>
                    </a:p>
                    <a:p>
                      <a:r>
                        <a:rPr lang="zh-CN" altLang="en-US" sz="1600" dirty="0" smtClean="0"/>
                        <a:t>只关注网站级别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83382"/>
                  </a:ext>
                </a:extLst>
              </a:tr>
              <a:tr h="1329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对于我们代码的实际情况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以</a:t>
                      </a:r>
                      <a:r>
                        <a:rPr lang="en-US" altLang="zh-CN" dirty="0" smtClean="0"/>
                        <a:t>framework </a:t>
                      </a:r>
                      <a:r>
                        <a:rPr lang="zh-CN" altLang="en-US" dirty="0" smtClean="0"/>
                        <a:t>代码为例</a:t>
                      </a:r>
                      <a:r>
                        <a:rPr lang="en-US" altLang="zh-C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运行出</a:t>
                      </a:r>
                      <a:r>
                        <a:rPr lang="en-US" altLang="zh-CN" dirty="0" smtClean="0"/>
                        <a:t>CA2100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CA2210</a:t>
                      </a:r>
                      <a:r>
                        <a:rPr lang="zh-CN" altLang="en-US" dirty="0" smtClean="0"/>
                        <a:t>警告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Community</a:t>
                      </a:r>
                      <a:r>
                        <a:rPr lang="zh-CN" altLang="en-US" dirty="0" smtClean="0"/>
                        <a:t>版运行出</a:t>
                      </a:r>
                      <a:r>
                        <a:rPr lang="en-US" altLang="zh-CN" dirty="0" smtClean="0"/>
                        <a:t>SEC0024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SEC0025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SEC0027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SEC0105 SEC0107</a:t>
                      </a:r>
                      <a:r>
                        <a:rPr lang="en-US" altLang="zh-CN" baseline="0" dirty="0" smtClean="0"/>
                        <a:t> SEC0110 SEC0112 SEC0114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04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2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64034"/>
              </p:ext>
            </p:extLst>
          </p:nvPr>
        </p:nvGraphicFramePr>
        <p:xfrm>
          <a:off x="381000" y="1078992"/>
          <a:ext cx="10308336" cy="545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298">
                  <a:extLst>
                    <a:ext uri="{9D8B030D-6E8A-4147-A177-3AD203B41FA5}">
                      <a16:colId xmlns:a16="http://schemas.microsoft.com/office/drawing/2014/main" val="365449163"/>
                    </a:ext>
                  </a:extLst>
                </a:gridCol>
                <a:gridCol w="2918082">
                  <a:extLst>
                    <a:ext uri="{9D8B030D-6E8A-4147-A177-3AD203B41FA5}">
                      <a16:colId xmlns:a16="http://schemas.microsoft.com/office/drawing/2014/main" val="2624259407"/>
                    </a:ext>
                  </a:extLst>
                </a:gridCol>
                <a:gridCol w="5362956">
                  <a:extLst>
                    <a:ext uri="{9D8B030D-6E8A-4147-A177-3AD203B41FA5}">
                      <a16:colId xmlns:a16="http://schemas.microsoft.com/office/drawing/2014/main" val="3583867790"/>
                    </a:ext>
                  </a:extLst>
                </a:gridCol>
              </a:tblGrid>
              <a:tr h="586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规则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关注点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16614"/>
                  </a:ext>
                </a:extLst>
              </a:tr>
              <a:tr h="5868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配置相关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SEC0001---SEC0021</a:t>
                      </a:r>
                      <a:r>
                        <a:rPr lang="zh-CN" altLang="en-US" dirty="0" smtClean="0"/>
                        <a:t>（共</a:t>
                      </a:r>
                      <a:r>
                        <a:rPr lang="en-US" altLang="zh-CN" dirty="0" smtClean="0"/>
                        <a:t>21</a:t>
                      </a:r>
                      <a:r>
                        <a:rPr lang="zh-CN" altLang="en-US" dirty="0" smtClean="0"/>
                        <a:t>条）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配置文件中对</a:t>
                      </a:r>
                      <a:r>
                        <a:rPr lang="en-US" altLang="zh-CN" dirty="0" err="1" smtClean="0"/>
                        <a:t>system.web</a:t>
                      </a:r>
                      <a:r>
                        <a:rPr lang="zh-CN" altLang="en-US" dirty="0" smtClean="0"/>
                        <a:t>相关配置的检查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92081"/>
                  </a:ext>
                </a:extLst>
              </a:tr>
              <a:tr h="806367">
                <a:tc>
                  <a:txBody>
                    <a:bodyPr/>
                    <a:lstStyle/>
                    <a:p>
                      <a:r>
                        <a:rPr lang="en-US" dirty="0" smtClean="0"/>
                        <a:t>XSS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SEC0024 SEC0100---SEC0105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、对所有写到页面上的文本进行</a:t>
                      </a:r>
                      <a:r>
                        <a:rPr lang="en-US" altLang="zh-CN" dirty="0" err="1" smtClean="0"/>
                        <a:t>HtmlEncode</a:t>
                      </a:r>
                      <a:r>
                        <a:rPr lang="zh-CN" altLang="en-US" dirty="0" smtClean="0"/>
                        <a:t>操作</a:t>
                      </a:r>
                      <a:endParaRPr lang="en-US" altLang="zh-CN" dirty="0" smtClean="0"/>
                    </a:p>
                    <a:p>
                      <a:r>
                        <a:rPr lang="en-US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(&lt;%=),(&lt;%#)</a:t>
                      </a:r>
                      <a:r>
                        <a:rPr lang="zh-CN" altLang="en-US" dirty="0" smtClean="0"/>
                        <a:t>项检查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46808"/>
                  </a:ext>
                </a:extLst>
              </a:tr>
              <a:tr h="5868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加减密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SEC0025---SEC0028 SEC0115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、将强度低的加密算法换成强度高的加密算法</a:t>
                      </a:r>
                      <a:endParaRPr lang="en-US" altLang="zh-CN" dirty="0" smtClean="0"/>
                    </a:p>
                    <a:p>
                      <a:r>
                        <a:rPr lang="en-US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并不随机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07829"/>
                  </a:ext>
                </a:extLst>
              </a:tr>
              <a:tr h="5868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不安全的反序列化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SEC0029 SEC0030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序列化时，附带摘要。反序列化前，要先进行摘要验证。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63339"/>
                  </a:ext>
                </a:extLst>
              </a:tr>
              <a:tr h="5868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SEC0106</a:t>
                      </a:r>
                      <a:r>
                        <a:rPr lang="en-US" baseline="0" dirty="0" smtClean="0"/>
                        <a:t> SEC0107 SEC0114 SEC0117 SEC0118 SEC0119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注入问题（</a:t>
                      </a:r>
                      <a:r>
                        <a:rPr lang="en-US" altLang="zh-CN" dirty="0" err="1" smtClean="0"/>
                        <a:t>ADO.net</a:t>
                      </a:r>
                      <a:r>
                        <a:rPr lang="en-US" altLang="zh-CN" baseline="0" dirty="0" err="1" smtClean="0"/>
                        <a:t>,LINQ,EF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r>
                        <a:rPr lang="en-US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LDAP</a:t>
                      </a:r>
                      <a:r>
                        <a:rPr lang="zh-CN" altLang="en-US" dirty="0" smtClean="0"/>
                        <a:t>注入问题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13368"/>
                  </a:ext>
                </a:extLst>
              </a:tr>
              <a:tr h="5868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密码相关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SEC0017 SEC0018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、密码强度要达到一定程度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72607"/>
                  </a:ext>
                </a:extLst>
              </a:tr>
              <a:tr h="5868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相关验证缺失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SEC0019 SEC0022</a:t>
                      </a:r>
                      <a:r>
                        <a:rPr lang="en-US" baseline="0" dirty="0" smtClean="0"/>
                        <a:t> SEC0023 SEC0109---SEC0113 SEC0116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、在</a:t>
                      </a:r>
                      <a:r>
                        <a:rPr lang="en-US" altLang="zh-CN" dirty="0" smtClean="0"/>
                        <a:t>asp.net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mvc</a:t>
                      </a:r>
                      <a:r>
                        <a:rPr lang="zh-CN" altLang="en-US" baseline="0" dirty="0" smtClean="0"/>
                        <a:t>中，相关的预设属性的应用</a:t>
                      </a:r>
                      <a:endParaRPr lang="en-US" altLang="zh-CN" baseline="0" dirty="0" smtClean="0"/>
                    </a:p>
                    <a:p>
                      <a:r>
                        <a:rPr lang="en-US" baseline="0" dirty="0" smtClean="0"/>
                        <a:t>2</a:t>
                      </a:r>
                      <a:r>
                        <a:rPr lang="zh-CN" altLang="en-US" baseline="0" dirty="0" smtClean="0"/>
                        <a:t>、文件路径的安全应用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92010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246253"/>
            <a:ext cx="10515600" cy="83273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Puma Scan</a:t>
            </a:r>
            <a:r>
              <a:rPr lang="zh-CN" altLang="en-US" sz="3200" dirty="0" smtClean="0"/>
              <a:t>中的相关规则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86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7863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Puma Scan</a:t>
            </a:r>
            <a:r>
              <a:rPr lang="zh-CN" altLang="en-US" sz="3200" dirty="0" smtClean="0"/>
              <a:t>规则对比 </a:t>
            </a:r>
            <a:r>
              <a:rPr lang="en-US" sz="3200" dirty="0" smtClean="0"/>
              <a:t>OWASP Top 10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40" y="1471605"/>
            <a:ext cx="8728139" cy="47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21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5E3331F2CB54390F3E4A7792B6E72" ma:contentTypeVersion="5" ma:contentTypeDescription="Create a new document." ma:contentTypeScope="" ma:versionID="b3bc75183fc6ed9878c1f2e2a655687b">
  <xsd:schema xmlns:xsd="http://www.w3.org/2001/XMLSchema" xmlns:xs="http://www.w3.org/2001/XMLSchema" xmlns:p="http://schemas.microsoft.com/office/2006/metadata/properties" xmlns:ns2="7ad7d985-c508-4c96-b2dd-b8ba87f73d50" targetNamespace="http://schemas.microsoft.com/office/2006/metadata/properties" ma:root="true" ma:fieldsID="f8da87013ad05f36db5540b937dd011f" ns2:_="">
    <xsd:import namespace="7ad7d985-c508-4c96-b2dd-b8ba87f73d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7d985-c508-4c96-b2dd-b8ba87f73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833384-72D3-4602-A1F1-0F83514EA2DA}"/>
</file>

<file path=customXml/itemProps2.xml><?xml version="1.0" encoding="utf-8"?>
<ds:datastoreItem xmlns:ds="http://schemas.openxmlformats.org/officeDocument/2006/customXml" ds:itemID="{E04BD1D2-5B79-4130-9B67-45E08D7B6F3F}"/>
</file>

<file path=customXml/itemProps3.xml><?xml version="1.0" encoding="utf-8"?>
<ds:datastoreItem xmlns:ds="http://schemas.openxmlformats.org/officeDocument/2006/customXml" ds:itemID="{24BE4196-37B5-462F-A363-F8025E9626CB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1360</TotalTime>
  <Words>1485</Words>
  <Application>Microsoft Office PowerPoint</Application>
  <PresentationFormat>Widescreen</PresentationFormat>
  <Paragraphs>169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DengXian</vt:lpstr>
      <vt:lpstr>方正姚体</vt:lpstr>
      <vt:lpstr>SimSun</vt:lpstr>
      <vt:lpstr>华文新魏</vt:lpstr>
      <vt:lpstr>Arial</vt:lpstr>
      <vt:lpstr>Calibri</vt:lpstr>
      <vt:lpstr>Consolas</vt:lpstr>
      <vt:lpstr>Georgia</vt:lpstr>
      <vt:lpstr>Trebuchet MS</vt:lpstr>
      <vt:lpstr>Verdana</vt:lpstr>
      <vt:lpstr>Wingdings</vt:lpstr>
      <vt:lpstr>Wingdings 3</vt:lpstr>
      <vt:lpstr>Facet</vt:lpstr>
      <vt:lpstr>Puma Scan代码安全检查</vt:lpstr>
      <vt:lpstr>新闻</vt:lpstr>
      <vt:lpstr>本文档内容</vt:lpstr>
      <vt:lpstr>VS中自带的Security Rules in Rule set</vt:lpstr>
      <vt:lpstr>Security Rules相关规则</vt:lpstr>
      <vt:lpstr>Puma Scan简介</vt:lpstr>
      <vt:lpstr>为什么有了微软Security rule，我们还需要Puma scan?</vt:lpstr>
      <vt:lpstr>Puma Scan中的相关规则</vt:lpstr>
      <vt:lpstr>Puma Scan规则对比 OWASP Top 10</vt:lpstr>
      <vt:lpstr>Puma Scan community VS Pro</vt:lpstr>
      <vt:lpstr>Puma Scan Pro中的几个概念</vt:lpstr>
      <vt:lpstr>Puma Scan的license问题</vt:lpstr>
      <vt:lpstr>Puma scan的使用</vt:lpstr>
      <vt:lpstr>目前代码里找到的问题及需要的改动</vt:lpstr>
      <vt:lpstr>SEC0024-Unencoded Response Write与 SEC0110-Unvalidated Web Form Redirect  </vt:lpstr>
      <vt:lpstr>SEC0025-Weak Algorithm: DES与 SEC0027-Weak Algorithm: MD5  </vt:lpstr>
      <vt:lpstr>SEC0107-SQL Injection: ADO.NET</vt:lpstr>
      <vt:lpstr>SEC0107-SQL Injection: ADO.NET 安全问题误报</vt:lpstr>
      <vt:lpstr>SEC0107-SQL Injection: ADO.NET 安全问题误报</vt:lpstr>
      <vt:lpstr>SEC0105-Unencoded Label Text </vt:lpstr>
      <vt:lpstr>SEC0112-Path Tampering: Unvalidated File Path </vt:lpstr>
      <vt:lpstr>SEC0114-LDAP Injection Directory Entry </vt:lpstr>
      <vt:lpstr>其他规则的处理方法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代码安全检查</dc:title>
  <dc:creator>Yan</dc:creator>
  <cp:lastModifiedBy>Yan</cp:lastModifiedBy>
  <cp:revision>82</cp:revision>
  <dcterms:created xsi:type="dcterms:W3CDTF">2018-04-20T09:22:48Z</dcterms:created>
  <dcterms:modified xsi:type="dcterms:W3CDTF">2018-04-25T07:25:43Z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0x0101008735E3331F2CB54390F3E4A7792B6E72</vt:lpwstr>
  </property>
</Properties>
</file>