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4" r:id="rId3"/>
    <p:sldId id="265" r:id="rId4"/>
    <p:sldId id="269" r:id="rId5"/>
    <p:sldId id="267" r:id="rId6"/>
    <p:sldId id="268"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0E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EA883-B900-4671-9BB4-9A3E18512504}" v="1" dt="2024-04-22T01:37:15.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FBB03-BBA6-442F-B083-A58C2666760B}" type="datetimeFigureOut">
              <a:rPr lang="pt-BR" smtClean="0"/>
              <a:t>21/04/2024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EE17A-4CFC-4336-953A-F0B13DA88D2F}" type="slidenum">
              <a:rPr lang="pt-BR" smtClean="0"/>
              <a:t>‹nº›</a:t>
            </a:fld>
            <a:endParaRPr lang="pt-BR"/>
          </a:p>
        </p:txBody>
      </p:sp>
    </p:spTree>
    <p:extLst>
      <p:ext uri="{BB962C8B-B14F-4D97-AF65-F5344CB8AC3E}">
        <p14:creationId xmlns:p14="http://schemas.microsoft.com/office/powerpoint/2010/main" val="193874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58EC1-55B4-399D-CDD9-1C3FC61D662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EB51C64-200C-0EBA-7304-058E2372D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A25F882-A7EE-808E-7200-6A7640F652E0}"/>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5" name="Espaço Reservado para Rodapé 4">
            <a:extLst>
              <a:ext uri="{FF2B5EF4-FFF2-40B4-BE49-F238E27FC236}">
                <a16:creationId xmlns:a16="http://schemas.microsoft.com/office/drawing/2014/main" id="{85063939-E6AE-8D94-56D0-23BB4B35C5F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D186EF1-B24C-8995-561B-DD582280DAFE}"/>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398304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032F3-7E4C-9573-C8FA-C2AAC687E35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9DB7631-7133-91D8-0AAB-523F51AC820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1517E38-5969-7F34-5414-8FFD877F5B19}"/>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5" name="Espaço Reservado para Rodapé 4">
            <a:extLst>
              <a:ext uri="{FF2B5EF4-FFF2-40B4-BE49-F238E27FC236}">
                <a16:creationId xmlns:a16="http://schemas.microsoft.com/office/drawing/2014/main" id="{B7EA159D-90E7-7F3E-1031-42992BDD41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34AB873-C811-1E8C-052F-9819484E5792}"/>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296396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5E9B66-A40B-66A4-EC62-42C709C5E0C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EE22F43-11A9-E036-BADC-22CA4202D2E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DFA70A9-455B-A8D9-74D6-25A2F0109AF0}"/>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5" name="Espaço Reservado para Rodapé 4">
            <a:extLst>
              <a:ext uri="{FF2B5EF4-FFF2-40B4-BE49-F238E27FC236}">
                <a16:creationId xmlns:a16="http://schemas.microsoft.com/office/drawing/2014/main" id="{EB0D564F-D3AF-CFB6-27FE-D440335EC30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F54DC47-D96F-1AC1-DF95-41F1DE7EDDF6}"/>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363532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484410-E200-E7E1-BC1D-08970B764F6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8AD4DA4-37AE-3CD4-A9C5-D168C0808CC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A321E65-BFED-A569-30D3-7C1DB76E2FC3}"/>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5" name="Espaço Reservado para Rodapé 4">
            <a:extLst>
              <a:ext uri="{FF2B5EF4-FFF2-40B4-BE49-F238E27FC236}">
                <a16:creationId xmlns:a16="http://schemas.microsoft.com/office/drawing/2014/main" id="{EA670AED-752F-07B4-E398-EEDCA78FC5D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CA2E09A-26D8-8C80-7C41-8564502A4807}"/>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67886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F56A6-C2FE-48AB-1560-BE6995F31F5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BF30C9E-7054-3015-4DE5-0A51EA473B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FCE60DA-0B28-6E68-4CB2-2CF1435F5F20}"/>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5" name="Espaço Reservado para Rodapé 4">
            <a:extLst>
              <a:ext uri="{FF2B5EF4-FFF2-40B4-BE49-F238E27FC236}">
                <a16:creationId xmlns:a16="http://schemas.microsoft.com/office/drawing/2014/main" id="{0A9D46C0-FEAA-07B5-C771-517DBE39143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058A749-5D37-FE0C-ECED-CFB7330FBD72}"/>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229113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A85E0-DE10-CD8B-5D43-44D168E1228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E62315E-E9B9-B626-0D67-9A5E44A950A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6290935-3A1B-11EA-1863-73AE25A1202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A535680-BBB0-F982-383D-B42EC293F53A}"/>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6" name="Espaço Reservado para Rodapé 5">
            <a:extLst>
              <a:ext uri="{FF2B5EF4-FFF2-40B4-BE49-F238E27FC236}">
                <a16:creationId xmlns:a16="http://schemas.microsoft.com/office/drawing/2014/main" id="{E60F2986-3E51-519E-DB48-0323CCAA544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0E468B2-2DD9-3D72-C154-DEF4603E73CC}"/>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75167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7E68C-FF80-65DC-372B-3D6CA9973D6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EDC7CA0-88B3-A2AC-60BF-EF790AE46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9C45479-B570-1277-CD59-ADB00398CAB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1CC2424-51D9-299C-16A7-A4097A6BA6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8EDAF14-A3B4-8386-393B-6007BC532CE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54A8EC9-5C59-1039-FB1C-68031608F89E}"/>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8" name="Espaço Reservado para Rodapé 7">
            <a:extLst>
              <a:ext uri="{FF2B5EF4-FFF2-40B4-BE49-F238E27FC236}">
                <a16:creationId xmlns:a16="http://schemas.microsoft.com/office/drawing/2014/main" id="{B2AB6C35-F600-7113-7016-8D711B607BA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A111631-E062-A73A-6E17-28CE1A9D9014}"/>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40523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7B57E-D667-E13E-62D1-8DFA9DAFE95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1856706-7518-38B9-6899-D97EB04CC2A7}"/>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4" name="Espaço Reservado para Rodapé 3">
            <a:extLst>
              <a:ext uri="{FF2B5EF4-FFF2-40B4-BE49-F238E27FC236}">
                <a16:creationId xmlns:a16="http://schemas.microsoft.com/office/drawing/2014/main" id="{9498CA10-DEDE-B7EC-942D-5A35B8B864E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90C02BD-03F7-409A-70F4-1AF8F5BDCD46}"/>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240102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BB4DAF5-217B-8E4B-4013-933578228CCE}"/>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3" name="Espaço Reservado para Rodapé 2">
            <a:extLst>
              <a:ext uri="{FF2B5EF4-FFF2-40B4-BE49-F238E27FC236}">
                <a16:creationId xmlns:a16="http://schemas.microsoft.com/office/drawing/2014/main" id="{2D14FDD1-BF7B-4D7A-EDB3-48CFFD7000D8}"/>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10F07D-F72D-E458-A2D4-510625F7F691}"/>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213489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3DD9B-E40D-D6D2-4B58-DEC2C586B0D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D7AC5A4-D790-43C4-BAE7-30059802BA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847476F-79A9-275C-4F1B-5362E1E3C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6D1BC6D-AB43-7714-07A9-D104C48B63B3}"/>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6" name="Espaço Reservado para Rodapé 5">
            <a:extLst>
              <a:ext uri="{FF2B5EF4-FFF2-40B4-BE49-F238E27FC236}">
                <a16:creationId xmlns:a16="http://schemas.microsoft.com/office/drawing/2014/main" id="{1BB8F46B-774D-91A6-BD5A-D401C0255A4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64B17B6-05AC-B7CF-265F-81A3EF700D52}"/>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304685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7031B-E11C-88A3-584F-1507A0C27F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D06895F-DFEF-D90A-9CF9-8DC24D716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DD31CD2-C2D7-BED4-0A6B-54C0978C6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968B6A1-0CD6-E9C7-4F1C-824A8BC7316E}"/>
              </a:ext>
            </a:extLst>
          </p:cNvPr>
          <p:cNvSpPr>
            <a:spLocks noGrp="1"/>
          </p:cNvSpPr>
          <p:nvPr>
            <p:ph type="dt" sz="half" idx="10"/>
          </p:nvPr>
        </p:nvSpPr>
        <p:spPr/>
        <p:txBody>
          <a:bodyPr/>
          <a:lstStyle/>
          <a:p>
            <a:fld id="{BBBE4544-23B1-480C-965C-B44231840FAC}" type="datetimeFigureOut">
              <a:rPr lang="pt-BR" smtClean="0"/>
              <a:t>21/04/2024</a:t>
            </a:fld>
            <a:endParaRPr lang="pt-BR"/>
          </a:p>
        </p:txBody>
      </p:sp>
      <p:sp>
        <p:nvSpPr>
          <p:cNvPr id="6" name="Espaço Reservado para Rodapé 5">
            <a:extLst>
              <a:ext uri="{FF2B5EF4-FFF2-40B4-BE49-F238E27FC236}">
                <a16:creationId xmlns:a16="http://schemas.microsoft.com/office/drawing/2014/main" id="{DF7BB4A3-6E93-63C1-44B0-4FBA8540BB9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C0AAF54-330F-B97B-4A09-D95C894B48AF}"/>
              </a:ext>
            </a:extLst>
          </p:cNvPr>
          <p:cNvSpPr>
            <a:spLocks noGrp="1"/>
          </p:cNvSpPr>
          <p:nvPr>
            <p:ph type="sldNum" sz="quarter" idx="12"/>
          </p:nvPr>
        </p:nvSpPr>
        <p:spPr/>
        <p:txBody>
          <a:bodyPr/>
          <a:lstStyle/>
          <a:p>
            <a:fld id="{4FD50057-DDBE-4DB9-B6ED-9134129D93DF}" type="slidenum">
              <a:rPr lang="pt-BR" smtClean="0"/>
              <a:t>‹nº›</a:t>
            </a:fld>
            <a:endParaRPr lang="pt-BR"/>
          </a:p>
        </p:txBody>
      </p:sp>
    </p:spTree>
    <p:extLst>
      <p:ext uri="{BB962C8B-B14F-4D97-AF65-F5344CB8AC3E}">
        <p14:creationId xmlns:p14="http://schemas.microsoft.com/office/powerpoint/2010/main" val="21583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37B6F3E-10B9-149D-26A7-2A3AE3588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8A93C67-4ABB-3A17-2547-7358343FA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E307DBC-5A90-5FF4-6624-8F3CFC200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BE4544-23B1-480C-965C-B44231840FAC}" type="datetimeFigureOut">
              <a:rPr lang="pt-BR" smtClean="0"/>
              <a:t>21/04/2024</a:t>
            </a:fld>
            <a:endParaRPr lang="pt-BR"/>
          </a:p>
        </p:txBody>
      </p:sp>
      <p:sp>
        <p:nvSpPr>
          <p:cNvPr id="5" name="Espaço Reservado para Rodapé 4">
            <a:extLst>
              <a:ext uri="{FF2B5EF4-FFF2-40B4-BE49-F238E27FC236}">
                <a16:creationId xmlns:a16="http://schemas.microsoft.com/office/drawing/2014/main" id="{D96B1C17-C7D1-2521-8214-15B52EDAC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B5E187A-4AB1-7B20-29F6-F285939AB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D50057-DDBE-4DB9-B6ED-9134129D93DF}" type="slidenum">
              <a:rPr lang="pt-BR" smtClean="0"/>
              <a:t>‹nº›</a:t>
            </a:fld>
            <a:endParaRPr lang="pt-BR"/>
          </a:p>
        </p:txBody>
      </p:sp>
    </p:spTree>
    <p:extLst>
      <p:ext uri="{BB962C8B-B14F-4D97-AF65-F5344CB8AC3E}">
        <p14:creationId xmlns:p14="http://schemas.microsoft.com/office/powerpoint/2010/main" val="220750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igma.com/file/vsZyMfYGqJWONabQeJjcFz/Apptite?type=design&amp;node-id=0%3A1&amp;mode=design&amp;t=fXce2AN3IIt5YjL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9F94074E-C7FD-AE0E-4DF8-784F1F56C1C2}"/>
              </a:ext>
            </a:extLst>
          </p:cNvPr>
          <p:cNvSpPr>
            <a:spLocks noGrp="1"/>
          </p:cNvSpPr>
          <p:nvPr>
            <p:ph type="ctrTitle"/>
          </p:nvPr>
        </p:nvSpPr>
        <p:spPr>
          <a:xfrm>
            <a:off x="242910" y="1598246"/>
            <a:ext cx="4626709" cy="5122985"/>
          </a:xfrm>
        </p:spPr>
        <p:txBody>
          <a:bodyPr anchor="t">
            <a:normAutofit/>
          </a:bodyPr>
          <a:lstStyle/>
          <a:p>
            <a:pPr algn="r"/>
            <a:r>
              <a:rPr lang="pt-BR" sz="8000">
                <a:solidFill>
                  <a:srgbClr val="FFFFFF"/>
                </a:solidFill>
              </a:rPr>
              <a:t>TI-FRONT END</a:t>
            </a:r>
          </a:p>
        </p:txBody>
      </p:sp>
      <p:sp>
        <p:nvSpPr>
          <p:cNvPr id="3" name="Subtítulo 2">
            <a:extLst>
              <a:ext uri="{FF2B5EF4-FFF2-40B4-BE49-F238E27FC236}">
                <a16:creationId xmlns:a16="http://schemas.microsoft.com/office/drawing/2014/main" id="{632B155A-002A-78BC-5821-9AEB6EEF7A94}"/>
              </a:ext>
            </a:extLst>
          </p:cNvPr>
          <p:cNvSpPr>
            <a:spLocks noGrp="1"/>
          </p:cNvSpPr>
          <p:nvPr>
            <p:ph type="subTitle" idx="1"/>
          </p:nvPr>
        </p:nvSpPr>
        <p:spPr>
          <a:xfrm>
            <a:off x="5792994" y="1590840"/>
            <a:ext cx="5672176" cy="5095221"/>
          </a:xfrm>
        </p:spPr>
        <p:txBody>
          <a:bodyPr>
            <a:normAutofit/>
          </a:bodyPr>
          <a:lstStyle/>
          <a:p>
            <a:pPr algn="l"/>
            <a:endParaRPr lang="pt-BR" sz="4100" dirty="0">
              <a:solidFill>
                <a:srgbClr val="FFFFFF"/>
              </a:solidFill>
            </a:endParaRPr>
          </a:p>
          <a:p>
            <a:pPr algn="l"/>
            <a:endParaRPr lang="pt-BR" sz="4100" dirty="0">
              <a:solidFill>
                <a:srgbClr val="FFFFFF"/>
              </a:solidFill>
            </a:endParaRPr>
          </a:p>
          <a:p>
            <a:pPr algn="l"/>
            <a:endParaRPr lang="pt-BR" sz="4100" dirty="0">
              <a:solidFill>
                <a:srgbClr val="FFFFFF"/>
              </a:solidFill>
            </a:endParaRPr>
          </a:p>
          <a:p>
            <a:pPr algn="l"/>
            <a:endParaRPr lang="pt-BR" sz="4100" dirty="0">
              <a:solidFill>
                <a:srgbClr val="FFFFFF"/>
              </a:solidFill>
            </a:endParaRPr>
          </a:p>
          <a:p>
            <a:pPr algn="l"/>
            <a:r>
              <a:rPr lang="pt-BR" sz="3200" dirty="0">
                <a:solidFill>
                  <a:srgbClr val="FFFFFF"/>
                </a:solidFill>
              </a:rPr>
              <a:t>Participantes: Júlia Lasmar, Fernanda Soares, Laura Heráclito, Laura </a:t>
            </a:r>
            <a:r>
              <a:rPr lang="pt-BR" sz="3200" dirty="0" err="1">
                <a:solidFill>
                  <a:srgbClr val="FFFFFF"/>
                </a:solidFill>
              </a:rPr>
              <a:t>Persilva</a:t>
            </a:r>
            <a:r>
              <a:rPr lang="pt-BR" sz="3200" dirty="0">
                <a:solidFill>
                  <a:srgbClr val="FFFFFF"/>
                </a:solidFill>
              </a:rPr>
              <a:t>, Vitória Santos</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Imagem 4" descr="Desenho de personagem de desenhos animados com texto preto sobre fundo branco&#10;&#10;Descrição gerada automaticamente com confiança média">
            <a:extLst>
              <a:ext uri="{FF2B5EF4-FFF2-40B4-BE49-F238E27FC236}">
                <a16:creationId xmlns:a16="http://schemas.microsoft.com/office/drawing/2014/main" id="{535269E8-E8EF-D9F7-F994-EAEA02B5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345" y="1589368"/>
            <a:ext cx="4291473" cy="1959577"/>
          </a:xfrm>
          <a:prstGeom prst="rect">
            <a:avLst/>
          </a:prstGeom>
        </p:spPr>
      </p:pic>
    </p:spTree>
    <p:extLst>
      <p:ext uri="{BB962C8B-B14F-4D97-AF65-F5344CB8AC3E}">
        <p14:creationId xmlns:p14="http://schemas.microsoft.com/office/powerpoint/2010/main" val="309554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2D31B1-AA6A-533A-8BCE-176BD0BB3C04}"/>
              </a:ext>
            </a:extLst>
          </p:cNvPr>
          <p:cNvSpPr>
            <a:spLocks noGrp="1"/>
          </p:cNvSpPr>
          <p:nvPr>
            <p:ph type="title"/>
          </p:nvPr>
        </p:nvSpPr>
        <p:spPr>
          <a:xfrm>
            <a:off x="686834" y="1153572"/>
            <a:ext cx="3200400" cy="4461163"/>
          </a:xfrm>
        </p:spPr>
        <p:txBody>
          <a:bodyPr>
            <a:normAutofit/>
          </a:bodyPr>
          <a:lstStyle/>
          <a:p>
            <a:r>
              <a:rPr lang="pt-BR" sz="34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Problema: Dificuldade na filtragem de restaurantes específicos com o que o usuário deseja.</a:t>
            </a:r>
            <a:br>
              <a:rPr lang="pt-BR" sz="34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pt-BR" sz="3400">
              <a:solidFill>
                <a:srgbClr val="FFFFFF"/>
              </a:solidFill>
            </a:endParaRP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3638C798-16D7-F4FF-9E75-405A8A2541BF}"/>
              </a:ext>
            </a:extLst>
          </p:cNvPr>
          <p:cNvSpPr>
            <a:spLocks noGrp="1"/>
          </p:cNvSpPr>
          <p:nvPr>
            <p:ph idx="1"/>
          </p:nvPr>
        </p:nvSpPr>
        <p:spPr>
          <a:xfrm>
            <a:off x="4447308" y="591344"/>
            <a:ext cx="6906491" cy="5585619"/>
          </a:xfrm>
        </p:spPr>
        <p:txBody>
          <a:bodyPr anchor="ctr">
            <a:normAutofit/>
          </a:bodyPr>
          <a:lstStyle/>
          <a:p>
            <a:pPr marL="0" indent="0">
              <a:buNone/>
            </a:pPr>
            <a:r>
              <a:rPr lang="pt-BR"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Objetivo/justificativa: </a:t>
            </a:r>
            <a:r>
              <a:rPr lang="pt-BR" kern="100" dirty="0">
                <a:effectLst/>
                <a:latin typeface="Aptos" panose="020B0004020202020204" pitchFamily="34" charset="0"/>
                <a:ea typeface="Aptos" panose="020B0004020202020204" pitchFamily="34" charset="0"/>
                <a:cs typeface="Times New Roman" panose="02020603050405020304" pitchFamily="18" charset="0"/>
              </a:rPr>
              <a:t>Criar um site que auxilie o usuário a encontrar os restaurantes que deseja, principalmente quem está em lugares novos e não conhece seus pontos de comida, pois muitas pessoas sentem a necessidade de achar um lugar para comer específico e de seu gosto, mas não conseguem.</a:t>
            </a:r>
          </a:p>
          <a:p>
            <a:endParaRPr lang="pt-BR" dirty="0"/>
          </a:p>
        </p:txBody>
      </p:sp>
    </p:spTree>
    <p:extLst>
      <p:ext uri="{BB962C8B-B14F-4D97-AF65-F5344CB8AC3E}">
        <p14:creationId xmlns:p14="http://schemas.microsoft.com/office/powerpoint/2010/main" val="117939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2D31B1-AA6A-533A-8BCE-176BD0BB3C04}"/>
              </a:ext>
            </a:extLst>
          </p:cNvPr>
          <p:cNvSpPr>
            <a:spLocks noGrp="1"/>
          </p:cNvSpPr>
          <p:nvPr>
            <p:ph type="title"/>
          </p:nvPr>
        </p:nvSpPr>
        <p:spPr>
          <a:xfrm>
            <a:off x="1456148" y="2894627"/>
            <a:ext cx="3240506" cy="1326849"/>
          </a:xfrm>
        </p:spPr>
        <p:txBody>
          <a:bodyPr>
            <a:normAutofit/>
          </a:bodyPr>
          <a:lstStyle/>
          <a:p>
            <a:r>
              <a:rPr lang="pt-BR" sz="34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Público-alvo?</a:t>
            </a:r>
            <a:br>
              <a:rPr lang="pt-BR" sz="34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endParaRPr lang="pt-BR" sz="3400" dirty="0">
              <a:solidFill>
                <a:srgbClr val="FFFFFF"/>
              </a:solidFill>
            </a:endParaRPr>
          </a:p>
        </p:txBody>
      </p:sp>
      <p:sp>
        <p:nvSpPr>
          <p:cNvPr id="30"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3638C798-16D7-F4FF-9E75-405A8A2541BF}"/>
              </a:ext>
            </a:extLst>
          </p:cNvPr>
          <p:cNvSpPr>
            <a:spLocks noGrp="1"/>
          </p:cNvSpPr>
          <p:nvPr>
            <p:ph idx="1"/>
          </p:nvPr>
        </p:nvSpPr>
        <p:spPr>
          <a:xfrm>
            <a:off x="5370153" y="1526033"/>
            <a:ext cx="5536397" cy="3935281"/>
          </a:xfrm>
        </p:spPr>
        <p:txBody>
          <a:bodyPr>
            <a:normAutofit/>
          </a:bodyPr>
          <a:lstStyle/>
          <a:p>
            <a:pPr marL="0" indent="0">
              <a:buNone/>
            </a:pPr>
            <a:r>
              <a:rPr lang="pt-BR" dirty="0"/>
              <a:t>	Nosso site tem como objetivo atingir todos os que gostam de sair para comer. Dessa forma, isso implica um site abrangente para todos os gostos, queremos que pessoas de grupos completamente diferentes possam encontrar um lugar que bate de acordo com suas expectativas.</a:t>
            </a:r>
          </a:p>
        </p:txBody>
      </p:sp>
    </p:spTree>
    <p:extLst>
      <p:ext uri="{BB962C8B-B14F-4D97-AF65-F5344CB8AC3E}">
        <p14:creationId xmlns:p14="http://schemas.microsoft.com/office/powerpoint/2010/main" val="185984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029EC88-4B9D-B396-8B6E-137F758AD7F5}"/>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kern="1200" dirty="0" err="1">
                <a:solidFill>
                  <a:srgbClr val="FFFFFF"/>
                </a:solidFill>
                <a:latin typeface="+mj-lt"/>
                <a:ea typeface="+mj-ea"/>
                <a:cs typeface="+mj-cs"/>
              </a:rPr>
              <a:t>Requisitos</a:t>
            </a:r>
            <a:r>
              <a:rPr lang="en-US" kern="1200" dirty="0">
                <a:solidFill>
                  <a:srgbClr val="FFFFFF"/>
                </a:solidFill>
                <a:latin typeface="+mj-lt"/>
                <a:ea typeface="+mj-ea"/>
                <a:cs typeface="+mj-cs"/>
              </a:rPr>
              <a:t> </a:t>
            </a:r>
            <a:r>
              <a:rPr lang="en-US" kern="1200" dirty="0" err="1">
                <a:solidFill>
                  <a:srgbClr val="FFFFFF"/>
                </a:solidFill>
                <a:latin typeface="+mj-lt"/>
                <a:ea typeface="+mj-ea"/>
                <a:cs typeface="+mj-cs"/>
              </a:rPr>
              <a:t>funcionais</a:t>
            </a:r>
            <a:r>
              <a:rPr lang="en-US" kern="1200" dirty="0">
                <a:solidFill>
                  <a:srgbClr val="FFFFFF"/>
                </a:solidFill>
                <a:latin typeface="+mj-lt"/>
                <a:ea typeface="+mj-ea"/>
                <a:cs typeface="+mj-cs"/>
              </a:rPr>
              <a:t> e </a:t>
            </a:r>
            <a:r>
              <a:rPr lang="en-US" kern="1200" dirty="0" err="1">
                <a:solidFill>
                  <a:srgbClr val="FFFFFF"/>
                </a:solidFill>
                <a:latin typeface="+mj-lt"/>
                <a:ea typeface="+mj-ea"/>
                <a:cs typeface="+mj-cs"/>
              </a:rPr>
              <a:t>não</a:t>
            </a:r>
            <a:r>
              <a:rPr lang="en-US" kern="1200" dirty="0">
                <a:solidFill>
                  <a:srgbClr val="FFFFFF"/>
                </a:solidFill>
                <a:latin typeface="+mj-lt"/>
                <a:ea typeface="+mj-ea"/>
                <a:cs typeface="+mj-cs"/>
              </a:rPr>
              <a:t> </a:t>
            </a:r>
            <a:r>
              <a:rPr lang="en-US" kern="1200" dirty="0" err="1">
                <a:solidFill>
                  <a:srgbClr val="FFFFFF"/>
                </a:solidFill>
                <a:latin typeface="+mj-lt"/>
                <a:ea typeface="+mj-ea"/>
                <a:cs typeface="+mj-cs"/>
              </a:rPr>
              <a:t>funcionais</a:t>
            </a:r>
            <a:endParaRPr lang="en-US" kern="1200" dirty="0">
              <a:solidFill>
                <a:srgbClr val="FFFFFF"/>
              </a:solidFill>
              <a:latin typeface="+mj-lt"/>
              <a:ea typeface="+mj-ea"/>
              <a:cs typeface="+mj-cs"/>
            </a:endParaRPr>
          </a:p>
        </p:txBody>
      </p:sp>
      <p:sp>
        <p:nvSpPr>
          <p:cNvPr id="12"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E470330-D939-17AC-5B68-9AD31BCBD824}"/>
              </a:ext>
            </a:extLst>
          </p:cNvPr>
          <p:cNvSpPr>
            <a:spLocks/>
          </p:cNvSpPr>
          <p:nvPr/>
        </p:nvSpPr>
        <p:spPr>
          <a:xfrm>
            <a:off x="838200" y="1800911"/>
            <a:ext cx="5181600" cy="4351338"/>
          </a:xfrm>
          <a:prstGeom prst="rect">
            <a:avLst/>
          </a:prstGeom>
        </p:spPr>
        <p:txBody>
          <a:bodyPr/>
          <a:lstStyle/>
          <a:p>
            <a:pPr>
              <a:spcAft>
                <a:spcPts val="600"/>
              </a:spcAft>
            </a:pPr>
            <a:r>
              <a:rPr lang="pt-BR" sz="2000" kern="1200" dirty="0">
                <a:solidFill>
                  <a:schemeClr val="tx1"/>
                </a:solidFill>
                <a:latin typeface="+mn-lt"/>
                <a:ea typeface="+mn-ea"/>
                <a:cs typeface="+mn-cs"/>
              </a:rPr>
              <a:t>Funcionais</a:t>
            </a:r>
          </a:p>
          <a:p>
            <a:pPr marL="285750" indent="-285750">
              <a:spcAft>
                <a:spcPts val="600"/>
              </a:spcAft>
              <a:buFont typeface="Arial" panose="020B0604020202020204" pitchFamily="34" charset="0"/>
              <a:buChar char="•"/>
            </a:pPr>
            <a:r>
              <a:rPr lang="pt-BR" dirty="0"/>
              <a:t>Filtros de preço, distância, culinária, etc.</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Reservar mesa direto do site.</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Pasta para salvar restaurantes que já foi, quer ir, não voltaria e favoritos.</a:t>
            </a:r>
          </a:p>
          <a:p>
            <a:pPr marL="285750" indent="-285750">
              <a:spcAft>
                <a:spcPts val="600"/>
              </a:spcAft>
              <a:buFont typeface="Arial" panose="020B0604020202020204" pitchFamily="34" charset="0"/>
              <a:buChar char="•"/>
            </a:pPr>
            <a:r>
              <a:rPr lang="pt-BR" dirty="0"/>
              <a:t>Aba de comentários em cada restaurante</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Fotos postadas pelo estabelecimento e pelo cliente do ambiente.</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Menu online.</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Relato de experiências reais de outros usuários.</a:t>
            </a:r>
          </a:p>
          <a:p>
            <a:pPr marL="285750" indent="-285750">
              <a:spcAft>
                <a:spcPts val="600"/>
              </a:spcAft>
              <a:buFont typeface="Arial" panose="020B0604020202020204" pitchFamily="34" charset="0"/>
              <a:buChar cha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Fila de espera do local atualizada</a:t>
            </a:r>
          </a:p>
          <a:p>
            <a:pPr marL="285750" indent="-285750">
              <a:spcAft>
                <a:spcPts val="600"/>
              </a:spcAft>
              <a:buFont typeface="Arial" panose="020B0604020202020204" pitchFamily="34" charset="0"/>
              <a:buChar char="•"/>
            </a:pPr>
            <a:endParaRPr lang="pt-BR" dirty="0"/>
          </a:p>
          <a:p>
            <a:pPr marL="285750" indent="-285750">
              <a:spcAft>
                <a:spcPts val="600"/>
              </a:spcAft>
              <a:buFont typeface="Arial" panose="020B0604020202020204" pitchFamily="34" charset="0"/>
              <a:buChar char="•"/>
            </a:pPr>
            <a:endParaRPr lang="pt-BR" dirty="0"/>
          </a:p>
        </p:txBody>
      </p:sp>
      <p:sp>
        <p:nvSpPr>
          <p:cNvPr id="4" name="Espaço Reservado para Conteúdo 3">
            <a:extLst>
              <a:ext uri="{FF2B5EF4-FFF2-40B4-BE49-F238E27FC236}">
                <a16:creationId xmlns:a16="http://schemas.microsoft.com/office/drawing/2014/main" id="{A00A6DC1-6B0A-3B09-7AC2-211AAD49F9BB}"/>
              </a:ext>
            </a:extLst>
          </p:cNvPr>
          <p:cNvSpPr>
            <a:spLocks/>
          </p:cNvSpPr>
          <p:nvPr/>
        </p:nvSpPr>
        <p:spPr>
          <a:xfrm>
            <a:off x="6172200" y="1800911"/>
            <a:ext cx="5181600" cy="4351338"/>
          </a:xfrm>
          <a:prstGeom prst="rect">
            <a:avLst/>
          </a:prstGeom>
        </p:spPr>
        <p:txBody>
          <a:bodyPr/>
          <a:lstStyle/>
          <a:p>
            <a:pPr>
              <a:spcAft>
                <a:spcPts val="600"/>
              </a:spcAft>
            </a:pPr>
            <a:r>
              <a:rPr lang="pt-BR" sz="2000" kern="1200" dirty="0">
                <a:solidFill>
                  <a:schemeClr val="tx1"/>
                </a:solidFill>
                <a:latin typeface="+mn-lt"/>
                <a:ea typeface="+mn-ea"/>
                <a:cs typeface="+mn-cs"/>
              </a:rPr>
              <a:t>Não funcionais</a:t>
            </a:r>
          </a:p>
          <a:p>
            <a:pPr marL="285750" indent="-285750">
              <a:spcAft>
                <a:spcPts val="600"/>
              </a:spcAft>
              <a:buFont typeface="Arial" panose="020B0604020202020204" pitchFamily="34" charset="0"/>
              <a:buChar char="•"/>
            </a:pPr>
            <a:r>
              <a:rPr lang="pt-BR" dirty="0"/>
              <a:t>Alcance da maior quantidade de locais possíveis para atender um maior grupo de pessoas</a:t>
            </a:r>
          </a:p>
          <a:p>
            <a:pPr marL="285750" indent="-285750">
              <a:spcAft>
                <a:spcPts val="600"/>
              </a:spcAft>
              <a:buFont typeface="Arial" panose="020B0604020202020204" pitchFamily="34" charset="0"/>
              <a:buChar char="•"/>
            </a:pPr>
            <a:r>
              <a:rPr lang="pt-BR" dirty="0"/>
              <a:t>Junção de usuários com restaurantes e usuários com usuários</a:t>
            </a:r>
          </a:p>
          <a:p>
            <a:pPr marL="285750" indent="-285750">
              <a:spcAft>
                <a:spcPts val="600"/>
              </a:spcAft>
              <a:buFont typeface="Arial" panose="020B0604020202020204" pitchFamily="34" charset="0"/>
              <a:buChar char="•"/>
            </a:pPr>
            <a:endParaRPr lang="pt-BR" dirty="0"/>
          </a:p>
          <a:p>
            <a:pPr marL="285750" indent="-285750">
              <a:spcAft>
                <a:spcPts val="600"/>
              </a:spcAft>
              <a:buFont typeface="Arial" panose="020B0604020202020204" pitchFamily="34" charset="0"/>
              <a:buChar char="•"/>
            </a:pPr>
            <a:endParaRPr lang="pt-BR" dirty="0"/>
          </a:p>
        </p:txBody>
      </p:sp>
    </p:spTree>
    <p:extLst>
      <p:ext uri="{BB962C8B-B14F-4D97-AF65-F5344CB8AC3E}">
        <p14:creationId xmlns:p14="http://schemas.microsoft.com/office/powerpoint/2010/main" val="271314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CFFB69F6-A9F5-AE1F-16AA-729ABDD53B00}"/>
              </a:ext>
            </a:extLst>
          </p:cNvPr>
          <p:cNvSpPr>
            <a:spLocks noGrp="1"/>
          </p:cNvSpPr>
          <p:nvPr>
            <p:ph type="title"/>
          </p:nvPr>
        </p:nvSpPr>
        <p:spPr>
          <a:xfrm>
            <a:off x="540774" y="301521"/>
            <a:ext cx="10515600" cy="1348065"/>
          </a:xfrm>
        </p:spPr>
        <p:txBody>
          <a:bodyPr>
            <a:normAutofit/>
          </a:bodyPr>
          <a:lstStyle/>
          <a:p>
            <a:r>
              <a:rPr lang="pt-BR" sz="5400" dirty="0">
                <a:solidFill>
                  <a:srgbClr val="FFFFFF"/>
                </a:solidFill>
              </a:rPr>
              <a:t>Metodologia</a:t>
            </a:r>
          </a:p>
        </p:txBody>
      </p:sp>
      <p:pic>
        <p:nvPicPr>
          <p:cNvPr id="5" name="Espaço Reservado para Conteúdo 4">
            <a:extLst>
              <a:ext uri="{FF2B5EF4-FFF2-40B4-BE49-F238E27FC236}">
                <a16:creationId xmlns:a16="http://schemas.microsoft.com/office/drawing/2014/main" id="{3B2659CB-5EDA-49D4-1967-591B2AE64333}"/>
              </a:ext>
            </a:extLst>
          </p:cNvPr>
          <p:cNvPicPr>
            <a:picLocks noGrp="1" noChangeAspect="1"/>
          </p:cNvPicPr>
          <p:nvPr>
            <p:ph idx="1"/>
          </p:nvPr>
        </p:nvPicPr>
        <p:blipFill>
          <a:blip r:embed="rId2"/>
          <a:stretch>
            <a:fillRect/>
          </a:stretch>
        </p:blipFill>
        <p:spPr>
          <a:xfrm>
            <a:off x="5350873" y="1914533"/>
            <a:ext cx="6583362" cy="3817674"/>
          </a:xfrm>
        </p:spPr>
      </p:pic>
      <p:sp>
        <p:nvSpPr>
          <p:cNvPr id="11" name="CaixaDeTexto 10">
            <a:extLst>
              <a:ext uri="{FF2B5EF4-FFF2-40B4-BE49-F238E27FC236}">
                <a16:creationId xmlns:a16="http://schemas.microsoft.com/office/drawing/2014/main" id="{72677091-16C3-359D-B7AF-F20A71E35210}"/>
              </a:ext>
            </a:extLst>
          </p:cNvPr>
          <p:cNvSpPr txBox="1"/>
          <p:nvPr/>
        </p:nvSpPr>
        <p:spPr>
          <a:xfrm>
            <a:off x="5350873" y="1588359"/>
            <a:ext cx="3982065" cy="307777"/>
          </a:xfrm>
          <a:prstGeom prst="rect">
            <a:avLst/>
          </a:prstGeom>
          <a:noFill/>
        </p:spPr>
        <p:txBody>
          <a:bodyPr wrap="square" rtlCol="0">
            <a:spAutoFit/>
          </a:bodyPr>
          <a:lstStyle/>
          <a:p>
            <a:r>
              <a:rPr lang="pt-BR" sz="1400" dirty="0">
                <a:solidFill>
                  <a:schemeClr val="bg1"/>
                </a:solidFill>
              </a:rPr>
              <a:t>Nosso quadro de organização de tarefas</a:t>
            </a:r>
          </a:p>
        </p:txBody>
      </p:sp>
      <p:sp>
        <p:nvSpPr>
          <p:cNvPr id="12" name="CaixaDeTexto 11">
            <a:extLst>
              <a:ext uri="{FF2B5EF4-FFF2-40B4-BE49-F238E27FC236}">
                <a16:creationId xmlns:a16="http://schemas.microsoft.com/office/drawing/2014/main" id="{A73984E9-9B57-097C-3DB2-450568F51B8C}"/>
              </a:ext>
            </a:extLst>
          </p:cNvPr>
          <p:cNvSpPr txBox="1"/>
          <p:nvPr/>
        </p:nvSpPr>
        <p:spPr>
          <a:xfrm>
            <a:off x="540774" y="2392209"/>
            <a:ext cx="4473678" cy="2862322"/>
          </a:xfrm>
          <a:prstGeom prst="rect">
            <a:avLst/>
          </a:prstGeom>
          <a:noFill/>
        </p:spPr>
        <p:txBody>
          <a:bodyPr wrap="square" rtlCol="0">
            <a:spAutoFit/>
          </a:bodyPr>
          <a:lstStyle/>
          <a:p>
            <a:r>
              <a:rPr lang="pt-BR" dirty="0"/>
              <a:t>Dividimos o trabalho em:</a:t>
            </a:r>
          </a:p>
          <a:p>
            <a:pPr marL="285750" indent="-285750">
              <a:buFont typeface="Arial" panose="020B0604020202020204" pitchFamily="34" charset="0"/>
              <a:buChar char="•"/>
            </a:pPr>
            <a:r>
              <a:rPr lang="pt-BR" dirty="0"/>
              <a:t>Parte do </a:t>
            </a:r>
            <a:r>
              <a:rPr lang="pt-BR" dirty="0" err="1"/>
              <a:t>Github</a:t>
            </a:r>
            <a:r>
              <a:rPr lang="pt-BR" dirty="0"/>
              <a:t> e </a:t>
            </a:r>
            <a:r>
              <a:rPr lang="pt-BR" dirty="0" err="1"/>
              <a:t>Kanban</a:t>
            </a:r>
            <a:r>
              <a:rPr lang="pt-BR" dirty="0"/>
              <a:t> – ficou com a Laura Heráclito</a:t>
            </a:r>
          </a:p>
          <a:p>
            <a:pPr marL="285750" indent="-285750">
              <a:buFont typeface="Arial" panose="020B0604020202020204" pitchFamily="34" charset="0"/>
              <a:buChar char="•"/>
            </a:pPr>
            <a:r>
              <a:rPr lang="pt-BR" dirty="0"/>
              <a:t>Organização da documentação e Power Point – ficou com a Laura </a:t>
            </a:r>
            <a:r>
              <a:rPr lang="pt-BR" dirty="0" err="1"/>
              <a:t>Persilva</a:t>
            </a:r>
            <a:endParaRPr lang="pt-BR" dirty="0"/>
          </a:p>
          <a:p>
            <a:pPr marL="285750" indent="-285750">
              <a:buFont typeface="Arial" panose="020B0604020202020204" pitchFamily="34" charset="0"/>
              <a:buChar char="•"/>
            </a:pPr>
            <a:r>
              <a:rPr lang="pt-BR" dirty="0"/>
              <a:t>Entrevistas e montagem de personas – ficou com a Vitória</a:t>
            </a:r>
          </a:p>
          <a:p>
            <a:pPr marL="285750" indent="-285750">
              <a:buFont typeface="Arial" panose="020B0604020202020204" pitchFamily="34" charset="0"/>
              <a:buChar char="•"/>
            </a:pPr>
            <a:r>
              <a:rPr lang="pt-BR" dirty="0"/>
              <a:t>Montagem do protótipo interativo e fluxo de usuário – ficou com a Fernanda</a:t>
            </a:r>
          </a:p>
          <a:p>
            <a:pPr marL="285750" indent="-285750">
              <a:buFont typeface="Arial" panose="020B0604020202020204" pitchFamily="34" charset="0"/>
              <a:buChar char="•"/>
            </a:pPr>
            <a:r>
              <a:rPr lang="pt-BR" dirty="0"/>
              <a:t>Metodologias – ficou com a Júlia</a:t>
            </a:r>
          </a:p>
        </p:txBody>
      </p:sp>
    </p:spTree>
    <p:extLst>
      <p:ext uri="{BB962C8B-B14F-4D97-AF65-F5344CB8AC3E}">
        <p14:creationId xmlns:p14="http://schemas.microsoft.com/office/powerpoint/2010/main" val="70268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CE6512E-CDFE-241F-9000-204CAEC95E31}"/>
              </a:ext>
            </a:extLst>
          </p:cNvPr>
          <p:cNvSpPr>
            <a:spLocks noGrp="1"/>
          </p:cNvSpPr>
          <p:nvPr>
            <p:ph type="title"/>
          </p:nvPr>
        </p:nvSpPr>
        <p:spPr>
          <a:xfrm>
            <a:off x="841248" y="548640"/>
            <a:ext cx="3600860" cy="5431536"/>
          </a:xfrm>
        </p:spPr>
        <p:txBody>
          <a:bodyPr>
            <a:normAutofit/>
          </a:bodyPr>
          <a:lstStyle/>
          <a:p>
            <a:r>
              <a:rPr lang="pt-BR" sz="5400" dirty="0"/>
              <a:t>Protótipo interativo:</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358FD2E0-C7DC-B912-0D12-90B3646D66C4}"/>
              </a:ext>
            </a:extLst>
          </p:cNvPr>
          <p:cNvSpPr>
            <a:spLocks noGrp="1"/>
          </p:cNvSpPr>
          <p:nvPr>
            <p:ph idx="1"/>
          </p:nvPr>
        </p:nvSpPr>
        <p:spPr>
          <a:xfrm>
            <a:off x="5126418" y="552091"/>
            <a:ext cx="6224335" cy="5431536"/>
          </a:xfrm>
        </p:spPr>
        <p:txBody>
          <a:bodyPr anchor="ctr">
            <a:normAutofit/>
          </a:bodyPr>
          <a:lstStyle/>
          <a:p>
            <a:r>
              <a:rPr lang="pt-BR" sz="2200" dirty="0">
                <a:hlinkClick r:id="rId2"/>
              </a:rPr>
              <a:t>Link Protótipo</a:t>
            </a:r>
            <a:endParaRPr lang="pt-BR" sz="2200" dirty="0"/>
          </a:p>
        </p:txBody>
      </p:sp>
    </p:spTree>
    <p:extLst>
      <p:ext uri="{BB962C8B-B14F-4D97-AF65-F5344CB8AC3E}">
        <p14:creationId xmlns:p14="http://schemas.microsoft.com/office/powerpoint/2010/main" val="82796679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TM03457464[[fn=Dividendo]]</Template>
  <TotalTime>2766</TotalTime>
  <Words>302</Words>
  <Application>Microsoft Office PowerPoint</Application>
  <PresentationFormat>Widescreen</PresentationFormat>
  <Paragraphs>32</Paragraphs>
  <Slides>6</Slides>
  <Notes>0</Notes>
  <HiddenSlides>0</HiddenSlides>
  <MMClips>0</MMClips>
  <ScaleCrop>false</ScaleCrop>
  <HeadingPairs>
    <vt:vector size="4" baseType="variant">
      <vt:variant>
        <vt:lpstr>Tema</vt:lpstr>
      </vt:variant>
      <vt:variant>
        <vt:i4>1</vt:i4>
      </vt:variant>
      <vt:variant>
        <vt:lpstr>Títulos de slides</vt:lpstr>
      </vt:variant>
      <vt:variant>
        <vt:i4>6</vt:i4>
      </vt:variant>
    </vt:vector>
  </HeadingPairs>
  <TitlesOfParts>
    <vt:vector size="7" baseType="lpstr">
      <vt:lpstr>Tema do Office</vt:lpstr>
      <vt:lpstr>TI-FRONT END</vt:lpstr>
      <vt:lpstr>Problema: Dificuldade na filtragem de restaurantes específicos com o que o usuário deseja. </vt:lpstr>
      <vt:lpstr>Público-alvo? </vt:lpstr>
      <vt:lpstr>Requisitos funcionais e não funcionais</vt:lpstr>
      <vt:lpstr>Metodologia</vt:lpstr>
      <vt:lpstr>Protótipo interativo: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TI-FRONT END</dc:title>
  <dc:creator>LAURA PERSILVA ARAUJO</dc:creator>
  <cp:lastModifiedBy>LAURA PERSILVA ARAUJO</cp:lastModifiedBy>
  <cp:revision>9</cp:revision>
  <dcterms:created xsi:type="dcterms:W3CDTF">2024-04-10T14:16:40Z</dcterms:created>
  <dcterms:modified xsi:type="dcterms:W3CDTF">2024-04-22T01:37:26Z</dcterms:modified>
</cp:coreProperties>
</file>