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4" r:id="rId4"/>
  </p:sldIdLst>
  <p:sldSz cx="13004800" cy="9753600"/>
  <p:notesSz cx="6858000" cy="9144000"/>
  <p:defaultTextStyle>
    <a:defPPr>
      <a:defRPr lang="en-US"/>
    </a:defPPr>
    <a:lvl1pPr marL="0" lvl="0" indent="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1pPr>
    <a:lvl2pPr marL="0" lvl="1" indent="2286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2pPr>
    <a:lvl3pPr marL="0" lvl="2" indent="4572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3pPr>
    <a:lvl4pPr marL="0" lvl="3" indent="6858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4pPr>
    <a:lvl5pPr marL="0" lvl="4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5pPr>
    <a:lvl6pPr marL="2286000" lvl="5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6pPr>
    <a:lvl7pPr marL="2743200" lvl="6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7pPr>
    <a:lvl8pPr marL="3200400" lvl="7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8pPr>
    <a:lvl9pPr marL="3657600" lvl="8" indent="914400" algn="l" defTabSz="584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600" b="0" i="0" u="none" kern="1200" baseline="0">
        <a:solidFill>
          <a:srgbClr val="000000"/>
        </a:solidFill>
        <a:latin typeface="Helvetica Light" pitchFamily="34" charset="0"/>
        <a:ea typeface="+mn-ea"/>
        <a:cs typeface="+mn-cs"/>
        <a:sym typeface="Helvetica Light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1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82"/>
  </p:normalViewPr>
  <p:slideViewPr>
    <p:cSldViewPr snapToGrid="0" snapToObjects="1" showGuides="1">
      <p:cViewPr>
        <p:scale>
          <a:sx n="66" d="100"/>
          <a:sy n="66" d="100"/>
        </p:scale>
        <p:origin x="495" y="-519"/>
      </p:cViewPr>
      <p:guideLst>
        <p:guide orient="horz" pos="3072"/>
        <p:guide pos="41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14339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05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1127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29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"/>
          <p:cNvSpPr/>
          <p:nvPr userDrawn="1"/>
        </p:nvSpPr>
        <p:spPr>
          <a:xfrm>
            <a:off x="6743700" y="8050213"/>
            <a:ext cx="6078538" cy="1182687"/>
          </a:xfrm>
          <a:prstGeom prst="rect">
            <a:avLst/>
          </a:prstGeom>
          <a:noFill/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7" name="Rectangle"/>
          <p:cNvSpPr/>
          <p:nvPr userDrawn="1"/>
        </p:nvSpPr>
        <p:spPr>
          <a:xfrm>
            <a:off x="415925" y="1971675"/>
            <a:ext cx="5849938" cy="5821363"/>
          </a:xfrm>
          <a:prstGeom prst="rect">
            <a:avLst/>
          </a:prstGeom>
          <a:noFill/>
          <a:ln w="9525" cap="flat" cmpd="sng">
            <a:solidFill>
              <a:srgbClr val="53535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8" name="Circle"/>
          <p:cNvSpPr/>
          <p:nvPr userDrawn="1"/>
        </p:nvSpPr>
        <p:spPr>
          <a:xfrm>
            <a:off x="6745288" y="1844675"/>
            <a:ext cx="6075362" cy="6075363"/>
          </a:xfrm>
          <a:prstGeom prst="ellipse">
            <a:avLst/>
          </a:prstGeom>
          <a:noFill/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lIns="50800" tIns="50800" rIns="50800" bIns="50800" anchor="ctr" anchorCtr="0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sp>
        <p:nvSpPr>
          <p:cNvPr id="3079" name="Line"/>
          <p:cNvSpPr/>
          <p:nvPr userDrawn="1"/>
        </p:nvSpPr>
        <p:spPr>
          <a:xfrm>
            <a:off x="6753225" y="4883150"/>
            <a:ext cx="2922588" cy="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0" name="Line"/>
          <p:cNvSpPr/>
          <p:nvPr userDrawn="1"/>
        </p:nvSpPr>
        <p:spPr>
          <a:xfrm>
            <a:off x="9661525" y="4894263"/>
            <a:ext cx="2198688" cy="2198687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1" name="Line"/>
          <p:cNvSpPr/>
          <p:nvPr userDrawn="1"/>
        </p:nvSpPr>
        <p:spPr>
          <a:xfrm flipV="1">
            <a:off x="9661525" y="2676525"/>
            <a:ext cx="2209800" cy="220980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82" name="Benefits"/>
          <p:cNvSpPr txBox="1"/>
          <p:nvPr userDrawn="1"/>
        </p:nvSpPr>
        <p:spPr>
          <a:xfrm>
            <a:off x="931863" y="2927350"/>
            <a:ext cx="1770062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Benefits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3" name="Features"/>
          <p:cNvSpPr txBox="1"/>
          <p:nvPr userDrawn="1"/>
        </p:nvSpPr>
        <p:spPr>
          <a:xfrm>
            <a:off x="912813" y="6054725"/>
            <a:ext cx="1924050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Features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4" name="Experience"/>
          <p:cNvSpPr txBox="1"/>
          <p:nvPr userDrawn="1"/>
        </p:nvSpPr>
        <p:spPr>
          <a:xfrm>
            <a:off x="3910013" y="4576763"/>
            <a:ext cx="2222500" cy="6111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 sz="3300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Experience</a:t>
            </a:r>
            <a:endParaRPr lang="en-US" altLang="zh-CN" sz="3300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5" name="Needs"/>
          <p:cNvSpPr txBox="1"/>
          <p:nvPr userDrawn="1"/>
        </p:nvSpPr>
        <p:spPr>
          <a:xfrm>
            <a:off x="8018463" y="6080125"/>
            <a:ext cx="1436687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Needs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6" name="Wants"/>
          <p:cNvSpPr txBox="1"/>
          <p:nvPr userDrawn="1"/>
        </p:nvSpPr>
        <p:spPr>
          <a:xfrm>
            <a:off x="8032750" y="3248025"/>
            <a:ext cx="1409700" cy="655638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Wants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7" name="Fears"/>
          <p:cNvSpPr txBox="1"/>
          <p:nvPr userDrawn="1"/>
        </p:nvSpPr>
        <p:spPr>
          <a:xfrm>
            <a:off x="10948988" y="4554538"/>
            <a:ext cx="1282700" cy="65563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Fears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8" name="Substitutes"/>
          <p:cNvSpPr txBox="1"/>
          <p:nvPr userDrawn="1"/>
        </p:nvSpPr>
        <p:spPr>
          <a:xfrm>
            <a:off x="8589963" y="8296275"/>
            <a:ext cx="2386012" cy="657225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Substitutes</a:t>
            </a:r>
            <a:endParaRPr lang="en-US" altLang="zh-CN"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89" name="Line"/>
          <p:cNvSpPr/>
          <p:nvPr userDrawn="1"/>
        </p:nvSpPr>
        <p:spPr>
          <a:xfrm flipV="1">
            <a:off x="3344863" y="1997075"/>
            <a:ext cx="0" cy="5770563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90" name="Line"/>
          <p:cNvSpPr/>
          <p:nvPr userDrawn="1"/>
        </p:nvSpPr>
        <p:spPr>
          <a:xfrm>
            <a:off x="431800" y="4881563"/>
            <a:ext cx="3006725" cy="0"/>
          </a:xfrm>
          <a:prstGeom prst="line">
            <a:avLst/>
          </a:prstGeom>
          <a:ln w="9525" cap="flat" cmpd="sng">
            <a:solidFill>
              <a:srgbClr val="535353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91" name="Product"/>
          <p:cNvSpPr txBox="1"/>
          <p:nvPr userDrawn="1"/>
        </p:nvSpPr>
        <p:spPr>
          <a:xfrm>
            <a:off x="2297113" y="1138238"/>
            <a:ext cx="2087562" cy="6873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 sz="3800" b="1">
                <a:latin typeface="Futura Medium" pitchFamily="34" charset="-79"/>
                <a:cs typeface="Gotham" pitchFamily="2" charset="0"/>
                <a:sym typeface="Gotham" pitchFamily="2" charset="0"/>
              </a:rPr>
              <a:t>Product</a:t>
            </a:r>
            <a:endParaRPr lang="en-US" altLang="zh-CN" sz="3800" b="1">
              <a:latin typeface="Futura Medium" pitchFamily="34" charset="-79"/>
              <a:ea typeface="Gotham" pitchFamily="2" charset="0"/>
              <a:sym typeface="Gotham" pitchFamily="2" charset="0"/>
            </a:endParaRPr>
          </a:p>
        </p:txBody>
      </p:sp>
      <p:sp>
        <p:nvSpPr>
          <p:cNvPr id="3092" name="Customer"/>
          <p:cNvSpPr txBox="1"/>
          <p:nvPr userDrawn="1"/>
        </p:nvSpPr>
        <p:spPr>
          <a:xfrm>
            <a:off x="8529638" y="1138238"/>
            <a:ext cx="2549525" cy="687387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ctr" eaLnBrk="1">
              <a:buNone/>
            </a:pPr>
            <a:r>
              <a:rPr lang="en-US" altLang="zh-CN" sz="3800" b="1">
                <a:latin typeface="Futura Medium" pitchFamily="34" charset="-79"/>
                <a:cs typeface="Gotham" pitchFamily="2" charset="0"/>
                <a:sym typeface="Gotham" pitchFamily="2" charset="0"/>
              </a:rPr>
              <a:t>Customer</a:t>
            </a:r>
            <a:endParaRPr lang="en-US" altLang="zh-CN" sz="3800" b="1">
              <a:latin typeface="Futura Medium" pitchFamily="34" charset="-79"/>
              <a:ea typeface="Gotham" pitchFamily="2" charset="0"/>
              <a:sym typeface="Gotham" pitchFamily="2" charset="0"/>
            </a:endParaRPr>
          </a:p>
        </p:txBody>
      </p:sp>
      <p:sp>
        <p:nvSpPr>
          <p:cNvPr id="3093" name="Based on the work of Steve Blank, Clayton Christensen, Seth Godin, Yves Pigneur and Alex Osterwalder. Released under creative commons license to encourage adaption and iteration. No rights asserted."/>
          <p:cNvSpPr txBox="1"/>
          <p:nvPr userDrawn="1"/>
        </p:nvSpPr>
        <p:spPr>
          <a:xfrm>
            <a:off x="365125" y="9440863"/>
            <a:ext cx="11590338" cy="24130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>
            <a:spAutoFit/>
          </a:bodyPr>
          <a:lstStyle/>
          <a:p>
            <a:pPr lvl="0" algn="just" eaLnBrk="1">
              <a:buNone/>
            </a:pPr>
            <a:r>
              <a:rPr lang="en-US" altLang="zh-CN" sz="900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Based on the work of Steve Blank, Clayton Christensen, Seth Godin, Yves </a:t>
            </a:r>
            <a:r>
              <a:rPr lang="en-US" altLang="zh-CN" sz="900" err="1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Pigneur</a:t>
            </a:r>
            <a:r>
              <a:rPr lang="en-US" altLang="zh-CN" sz="900">
                <a:solidFill>
                  <a:srgbClr val="595959"/>
                </a:solidFill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 and Alex Osterwalder. Released under creative commons license to encourage adaption and iteration. No rights asserted.</a:t>
            </a:r>
            <a:endParaRPr lang="en-US" altLang="zh-CN" sz="900">
              <a:solidFill>
                <a:srgbClr val="595959"/>
              </a:solidFill>
              <a:latin typeface="Arial" panose="020B0604020202020204" pitchFamily="34" charset="0"/>
              <a:ea typeface="Gotham Light" pitchFamily="2" charset="0"/>
              <a:sym typeface="Gotham Light" pitchFamily="2" charset="0"/>
            </a:endParaRPr>
          </a:p>
        </p:txBody>
      </p:sp>
      <p:sp>
        <p:nvSpPr>
          <p:cNvPr id="3094" name="Triangle"/>
          <p:cNvSpPr/>
          <p:nvPr userDrawn="1"/>
        </p:nvSpPr>
        <p:spPr>
          <a:xfrm rot="-5400000">
            <a:off x="6221413" y="4802188"/>
            <a:ext cx="512762" cy="188912"/>
          </a:xfrm>
          <a:custGeom>
            <a:avLst/>
            <a:gdLst/>
            <a:ahLst/>
            <a:cxnLst>
              <a:cxn ang="0">
                <a:pos x="256769" y="94017"/>
              </a:cxn>
              <a:cxn ang="5898240">
                <a:pos x="256769" y="94017"/>
              </a:cxn>
              <a:cxn ang="11796480">
                <a:pos x="256769" y="94017"/>
              </a:cxn>
              <a:cxn ang="17694720">
                <a:pos x="256769" y="94017"/>
              </a:cxn>
            </a:cxnLst>
            <a:rect l="0" t="0" r="0" b="0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A6AAA9">
              <a:alpha val="100000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Circle"/>
          <p:cNvSpPr/>
          <p:nvPr userDrawn="1"/>
        </p:nvSpPr>
        <p:spPr>
          <a:xfrm>
            <a:off x="9221788" y="4310063"/>
            <a:ext cx="1139825" cy="1139825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85888D"/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 lIns="50800" tIns="50800" rIns="50800" bIns="50800" anchor="ctr" anchorCtr="0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pic>
        <p:nvPicPr>
          <p:cNvPr id="3096" name="Image" descr="Imag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3863" y="4510088"/>
            <a:ext cx="938212" cy="742950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3097" name="Square"/>
          <p:cNvSpPr/>
          <p:nvPr userDrawn="1"/>
        </p:nvSpPr>
        <p:spPr>
          <a:xfrm>
            <a:off x="2867025" y="4460875"/>
            <a:ext cx="839788" cy="83978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0800" tIns="50800" rIns="50800" bIns="50800" anchor="ctr" anchorCtr="0"/>
          <a:lstStyle/>
          <a:p>
            <a:pPr lvl="0" algn="ctr" eaLnBrk="1">
              <a:buNone/>
            </a:pPr>
            <a:endParaRPr sz="2400">
              <a:latin typeface="Helvetica Light" pitchFamily="34" charset="0"/>
            </a:endParaRPr>
          </a:p>
        </p:txBody>
      </p:sp>
      <p:pic>
        <p:nvPicPr>
          <p:cNvPr id="3098" name="download_img2.png" descr="download_img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188" y="4557713"/>
            <a:ext cx="541337" cy="649287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99" name="Company:…"/>
          <p:cNvSpPr/>
          <p:nvPr userDrawn="1"/>
        </p:nvSpPr>
        <p:spPr>
          <a:xfrm>
            <a:off x="417513" y="8050213"/>
            <a:ext cx="5848350" cy="1201737"/>
          </a:xfrm>
          <a:prstGeom prst="rect">
            <a:avLst/>
          </a:prstGeom>
          <a:noFill/>
          <a:ln w="12700" cap="flat" cmpd="sng">
            <a:solidFill>
              <a:srgbClr val="85888D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6200" tIns="76200" rIns="76200" bIns="76200"/>
          <a:lstStyle/>
          <a:p>
            <a:pPr lvl="0" algn="l" eaLnBrk="1">
              <a:lnSpc>
                <a:spcPct val="125000"/>
              </a:lnSpc>
              <a:buNone/>
            </a:pPr>
            <a:endParaRPr sz="1700">
              <a:latin typeface="Arial" panose="020B0604020202020204" pitchFamily="34" charset="0"/>
              <a:ea typeface="Gotham" pitchFamily="2" charset="0"/>
              <a:sym typeface="Gotham" pitchFamily="2" charset="0"/>
            </a:endParaRPr>
          </a:p>
        </p:txBody>
      </p:sp>
      <p:sp>
        <p:nvSpPr>
          <p:cNvPr id="3100" name="Features"/>
          <p:cNvSpPr txBox="1"/>
          <p:nvPr userDrawn="1"/>
        </p:nvSpPr>
        <p:spPr>
          <a:xfrm>
            <a:off x="496888" y="8107363"/>
            <a:ext cx="1595437" cy="105251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ctr" anchorCtr="0">
            <a:spAutoFit/>
          </a:bodyPr>
          <a:lstStyle/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Company:</a:t>
            </a:r>
          </a:p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Product:</a:t>
            </a:r>
          </a:p>
          <a:p>
            <a:pPr lvl="0" algn="l" eaLnBrk="1">
              <a:lnSpc>
                <a:spcPct val="125000"/>
              </a:lnSpc>
              <a:buNone/>
            </a:pPr>
            <a:r>
              <a:rPr lang="en-NZ" altLang="zh-CN" sz="1700">
                <a:latin typeface="Arial" panose="020B0604020202020204" pitchFamily="34" charset="0"/>
                <a:cs typeface="Gotham" pitchFamily="2" charset="0"/>
                <a:sym typeface="Gotham" pitchFamily="2" charset="0"/>
              </a:rPr>
              <a:t>Ideal customer:</a:t>
            </a:r>
            <a:endParaRPr lang="en-NZ" altLang="zh-CN" sz="1700">
              <a:latin typeface="Arial" panose="020B0604020202020204" pitchFamily="34" charset="0"/>
              <a:ea typeface="Gotham" pitchFamily="2" charset="0"/>
              <a:sym typeface="Gotham" pitchFamily="2" charset="0"/>
            </a:endParaRPr>
          </a:p>
        </p:txBody>
      </p:sp>
      <p:sp>
        <p:nvSpPr>
          <p:cNvPr id="3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32346" y="444500"/>
            <a:ext cx="11619954" cy="437037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>
              <a:buNone/>
            </a:pPr>
            <a:fld id="{9A0DB2DC-4C9A-4742-B13C-FB6460FD3503}" type="slidenum">
              <a:rPr lang="en-NZ" altLang="zh-CN">
                <a:cs typeface="Gotham Light" pitchFamily="2" charset="0"/>
                <a:sym typeface="Gotham Light" pitchFamily="2" charset="0"/>
              </a:rPr>
              <a:t>‹#›</a:t>
            </a:fld>
            <a:endParaRPr lang="en-NZ" altLang="zh-CN">
              <a:latin typeface="Helvetica Light" pitchFamily="34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02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2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150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74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98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22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 marL="444500" marR="0" lvl="0" indent="-444500" algn="l" defTabSz="584200" rtl="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defRPr/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24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 anchor="t" anchorCtr="0"/>
          <a:lstStyle/>
          <a:p>
            <a:pPr eaLnBrk="1">
              <a:buNone/>
            </a:pPr>
            <a:fld id="{9A0DB2DC-4C9A-4742-B13C-FB6460FD3503}" type="slidenum">
              <a:rPr lang="zh-CN" altLang="en-US">
                <a:latin typeface="Arial" panose="020B0604020202020204" pitchFamily="34" charset="0"/>
                <a:cs typeface="Gotham Light" pitchFamily="2" charset="0"/>
                <a:sym typeface="Gotham Light" pitchFamily="2" charset="0"/>
              </a:rPr>
              <a:t>‹#›</a:t>
            </a:fld>
            <a:endParaRPr lang="zh-CN" altLang="en-US">
              <a:latin typeface="Arial" panose="020B0604020202020204" pitchFamily="34" charset="0"/>
              <a:ea typeface="Gotham Light" pitchFamily="2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ody Level One…"/>
          <p:cNvSpPr txBox="1">
            <a:spLocks noGrp="1"/>
          </p:cNvSpPr>
          <p:nvPr>
            <p:ph type="body" idx="1"/>
          </p:nvPr>
        </p:nvSpPr>
        <p:spPr>
          <a:xfrm>
            <a:off x="13188950" y="1954213"/>
            <a:ext cx="12372975" cy="8070850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lstStyle/>
          <a:p>
            <a:pPr lvl="0"/>
            <a:r>
              <a:rPr lang="en-US" altLang="zh-CN"/>
              <a:t>Body Level One</a:t>
            </a:r>
          </a:p>
          <a:p>
            <a:pPr lvl="1"/>
            <a:r>
              <a:rPr lang="en-US" altLang="zh-CN"/>
              <a:t>Body Level Two</a:t>
            </a:r>
          </a:p>
          <a:p>
            <a:pPr lvl="2"/>
            <a:r>
              <a:rPr lang="en-US" altLang="zh-CN"/>
              <a:t>Body Level Three</a:t>
            </a:r>
          </a:p>
          <a:p>
            <a:pPr lvl="3"/>
            <a:r>
              <a:rPr lang="en-US" altLang="zh-CN"/>
              <a:t>Body Level Four</a:t>
            </a:r>
          </a:p>
          <a:p>
            <a:pPr lvl="4"/>
            <a:r>
              <a:rPr lang="en-US" altLang="zh-CN"/>
              <a:t>Body Level Five</a:t>
            </a:r>
          </a:p>
        </p:txBody>
      </p:sp>
      <p:sp>
        <p:nvSpPr>
          <p:cNvPr id="1027" name="Line"/>
          <p:cNvSpPr/>
          <p:nvPr userDrawn="1"/>
        </p:nvSpPr>
        <p:spPr>
          <a:xfrm>
            <a:off x="306388" y="992188"/>
            <a:ext cx="12498387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1028" name="Line"/>
          <p:cNvSpPr/>
          <p:nvPr userDrawn="1"/>
        </p:nvSpPr>
        <p:spPr>
          <a:xfrm>
            <a:off x="306388" y="9409113"/>
            <a:ext cx="12498387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1029" name="Title Text"/>
          <p:cNvSpPr txBox="1">
            <a:spLocks noGrp="1"/>
          </p:cNvSpPr>
          <p:nvPr>
            <p:ph type="title"/>
          </p:nvPr>
        </p:nvSpPr>
        <p:spPr>
          <a:xfrm>
            <a:off x="431800" y="444500"/>
            <a:ext cx="11620500" cy="436563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/>
          <a:lstStyle/>
          <a:p>
            <a:pPr lvl="0"/>
            <a:r>
              <a:rPr lang="en-US" altLang="zh-CN"/>
              <a:t>Title Text</a:t>
            </a:r>
          </a:p>
        </p:txBody>
      </p:sp>
      <p:sp>
        <p:nvSpPr>
          <p:cNvPr id="10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68225" y="9440863"/>
            <a:ext cx="368300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50800" tIns="50800" rIns="50800" bIns="50800"/>
          <a:lstStyle>
            <a:lvl1pPr algn="ctr">
              <a:defRPr sz="1100">
                <a:solidFill>
                  <a:srgbClr val="595959"/>
                </a:solidFill>
                <a:latin typeface="Arial" panose="020B0604020202020204" pitchFamily="34" charset="0"/>
              </a:defRPr>
            </a:lvl1pPr>
          </a:lstStyle>
          <a:p>
            <a:pPr lvl="0" eaLnBrk="1">
              <a:buNone/>
            </a:pPr>
            <a:fld id="{9A0DB2DC-4C9A-4742-B13C-FB6460FD3503}" type="slidenum">
              <a:rPr lang="en-NZ" altLang="zh-CN">
                <a:cs typeface="Gotham Light" pitchFamily="2" charset="0"/>
                <a:sym typeface="Gotham Light" pitchFamily="2" charset="0"/>
              </a:rPr>
              <a:t>‹#›</a:t>
            </a:fld>
            <a:endParaRPr lang="en-NZ" altLang="zh-CN">
              <a:latin typeface="Helvetica Light" pitchFamily="34" charset="0"/>
              <a:cs typeface="Gotham Light" pitchFamily="2" charset="0"/>
              <a:sym typeface="Gotham Ligh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sldNum="0"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00" b="1" i="0" u="none" strike="noStrike" cap="none" spc="0" baseline="0">
          <a:ln>
            <a:noFill/>
          </a:ln>
          <a:solidFill>
            <a:srgbClr val="000000"/>
          </a:solidFill>
          <a:uFillTx/>
          <a:latin typeface="Futura Medium" pitchFamily="34" charset="-79"/>
          <a:ea typeface="+mn-ea"/>
          <a:cs typeface="Futura Medium" pitchFamily="34" charset="-79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62FAE30-C6F5-4F9A-9CE0-B076B4D6DD47}"/>
              </a:ext>
            </a:extLst>
          </p:cNvPr>
          <p:cNvSpPr txBox="1"/>
          <p:nvPr/>
        </p:nvSpPr>
        <p:spPr>
          <a:xfrm>
            <a:off x="885247" y="2625643"/>
            <a:ext cx="11342255" cy="601190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       我们组构思的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APP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叫做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Stage between mother and baby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（亲子驿站）是一个母婴亲子交流的软件。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       在这款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APP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中，我们提供了科学的观察，从而给出专业的意见。产品的交互性很强，不同的用户之间可以进行实时的交流，其中更有专家，开设讲坛，及时回帖，解决，母亲们提出的问题。在这个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APP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使用的时候，用户可以类似于其他的社交软件一样，发帖，表达自己的“带娃思想”，也可以发表自己的问题，让其他有经验的“妈妈”来解答，不同的是，我们的专家会有特别的区域，而却是由专家表示的 ，孩子是祖国的未来，要求的安全和专业性是很重要的，所以每次发言的审核也是很严谨的（这也是区分于其他社交软件的重要一点）。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     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F55C48-70C4-4C6B-8C72-15C14D55392F}"/>
              </a:ext>
            </a:extLst>
          </p:cNvPr>
          <p:cNvSpPr txBox="1"/>
          <p:nvPr/>
        </p:nvSpPr>
        <p:spPr>
          <a:xfrm>
            <a:off x="4067175" y="1417657"/>
            <a:ext cx="4978400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introduction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499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62FAE30-C6F5-4F9A-9CE0-B076B4D6DD47}"/>
              </a:ext>
            </a:extLst>
          </p:cNvPr>
          <p:cNvSpPr txBox="1"/>
          <p:nvPr/>
        </p:nvSpPr>
        <p:spPr>
          <a:xfrm>
            <a:off x="885247" y="1432469"/>
            <a:ext cx="11342255" cy="88742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 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我们软件因为用户是母婴，所以我们考虑到的第一点就是简便，要做到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easy to use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。为了鼓励母亲们，帮助他人，分享经验，所以每次的发言都会获得一些鼓励值，凭一定的鼓励值可以换取相应的母婴用品。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提供的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experience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：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742950" marR="0" indent="-7429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Record good memories and activities</a:t>
            </a:r>
          </a:p>
          <a:p>
            <a:pPr marL="742950" marR="0" indent="-7429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Monitoring maternal and infant health</a:t>
            </a:r>
          </a:p>
          <a:p>
            <a:pPr marL="742950" marR="0" indent="-7429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Relieve Negative emotions</a:t>
            </a:r>
          </a:p>
          <a:p>
            <a:pPr marL="742950" marR="0" indent="-742950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Helvetica Light"/>
              </a:rPr>
              <a:t>Experience sharing in child care</a:t>
            </a:r>
          </a:p>
          <a:p>
            <a:pPr marL="742950" marR="0" indent="-74295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742950" marR="0" indent="-74295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5209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"/>
          <p:cNvSpPr/>
          <p:nvPr/>
        </p:nvSpPr>
        <p:spPr>
          <a:xfrm>
            <a:off x="306388" y="992188"/>
            <a:ext cx="12498387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</p:spPr>
      </p:sp>
      <p:sp>
        <p:nvSpPr>
          <p:cNvPr id="307" name="Everything…"/>
          <p:cNvSpPr/>
          <p:nvPr/>
        </p:nvSpPr>
        <p:spPr>
          <a:xfrm>
            <a:off x="4532313" y="2255838"/>
            <a:ext cx="1258888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Record good memories</a:t>
            </a:r>
            <a:r>
              <a:rPr lang="zh-CN" alt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 activities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08" name="Never  forget"/>
          <p:cNvSpPr/>
          <p:nvPr/>
        </p:nvSpPr>
        <p:spPr>
          <a:xfrm>
            <a:off x="3760788" y="3441700"/>
            <a:ext cx="1257300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Monitoring maternal and infant health</a:t>
            </a:r>
          </a:p>
        </p:txBody>
      </p:sp>
      <p:sp>
        <p:nvSpPr>
          <p:cNvPr id="309" name="External brain"/>
          <p:cNvSpPr/>
          <p:nvPr/>
        </p:nvSpPr>
        <p:spPr>
          <a:xfrm>
            <a:off x="4802188" y="5286375"/>
            <a:ext cx="1257300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Relieve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/>
              <a:t>Negative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emotions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0" name="Fast  to use"/>
          <p:cNvSpPr/>
          <p:nvPr/>
        </p:nvSpPr>
        <p:spPr>
          <a:xfrm>
            <a:off x="1881188" y="3756006"/>
            <a:ext cx="1401762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Give </a:t>
            </a: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kumimoji="0" lang="en-US" altLang="zh-CN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ncouragement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1" name="Easy  syncing"/>
          <p:cNvSpPr/>
          <p:nvPr/>
        </p:nvSpPr>
        <p:spPr>
          <a:xfrm>
            <a:off x="531813" y="3552031"/>
            <a:ext cx="1257300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Expert guidance</a:t>
            </a:r>
          </a:p>
        </p:txBody>
      </p:sp>
      <p:sp>
        <p:nvSpPr>
          <p:cNvPr id="312" name="Share notes with people"/>
          <p:cNvSpPr/>
          <p:nvPr/>
        </p:nvSpPr>
        <p:spPr>
          <a:xfrm>
            <a:off x="9920288" y="2444750"/>
            <a:ext cx="1257300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Share notes with people</a:t>
            </a:r>
          </a:p>
        </p:txBody>
      </p:sp>
      <p:sp>
        <p:nvSpPr>
          <p:cNvPr id="313" name="Single system"/>
          <p:cNvSpPr/>
          <p:nvPr/>
        </p:nvSpPr>
        <p:spPr>
          <a:xfrm>
            <a:off x="7585075" y="3914775"/>
            <a:ext cx="1257300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Easy to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Understand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baby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4" name="Fast to  enter things"/>
          <p:cNvSpPr/>
          <p:nvPr/>
        </p:nvSpPr>
        <p:spPr>
          <a:xfrm>
            <a:off x="8343900" y="2279650"/>
            <a:ext cx="1257300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Solve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Puzzles in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Raising child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5" name="Rich  meta data"/>
          <p:cNvSpPr/>
          <p:nvPr/>
        </p:nvSpPr>
        <p:spPr>
          <a:xfrm>
            <a:off x="1935163" y="6853238"/>
            <a:ext cx="1258888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Profession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advice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6" name="Sync across devices"/>
          <p:cNvSpPr/>
          <p:nvPr/>
        </p:nvSpPr>
        <p:spPr>
          <a:xfrm>
            <a:off x="1401763" y="5102225"/>
            <a:ext cx="1257300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ern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Comic Sans MS" panose="030F0702030302020204"/>
              </a:rPr>
              <a:t>Strong interactivity</a:t>
            </a:r>
          </a:p>
        </p:txBody>
      </p:sp>
      <p:sp>
        <p:nvSpPr>
          <p:cNvPr id="317" name="Remember…"/>
          <p:cNvSpPr/>
          <p:nvPr/>
        </p:nvSpPr>
        <p:spPr>
          <a:xfrm>
            <a:off x="7164388" y="5140325"/>
            <a:ext cx="1257300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Monitor baby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health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8" name="Locked into  a system"/>
          <p:cNvSpPr/>
          <p:nvPr/>
        </p:nvSpPr>
        <p:spPr>
          <a:xfrm>
            <a:off x="10987088" y="5286375"/>
            <a:ext cx="1439862" cy="787400"/>
          </a:xfrm>
          <a:prstGeom prst="rect">
            <a:avLst/>
          </a:prstGeom>
          <a:solidFill>
            <a:schemeClr val="accent5">
              <a:hueOff val="-444211"/>
              <a:satOff val="-14913"/>
              <a:lumOff val="22857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Lock of 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ffective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communication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19" name="Loosing  things"/>
          <p:cNvSpPr/>
          <p:nvPr/>
        </p:nvSpPr>
        <p:spPr>
          <a:xfrm>
            <a:off x="10917238" y="3706813"/>
            <a:ext cx="1257300" cy="787400"/>
          </a:xfrm>
          <a:prstGeom prst="rect">
            <a:avLst/>
          </a:prstGeom>
          <a:solidFill>
            <a:schemeClr val="accent5">
              <a:hueOff val="-444211"/>
              <a:satOff val="-14913"/>
              <a:lumOff val="22857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Babies get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Health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problems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0" name="Remember everything"/>
          <p:cNvSpPr/>
          <p:nvPr/>
        </p:nvSpPr>
        <p:spPr>
          <a:xfrm>
            <a:off x="4032250" y="6659563"/>
            <a:ext cx="1257300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Experience sharing in child care</a:t>
            </a:r>
          </a:p>
        </p:txBody>
      </p:sp>
      <p:sp>
        <p:nvSpPr>
          <p:cNvPr id="321" name="Save information"/>
          <p:cNvSpPr/>
          <p:nvPr/>
        </p:nvSpPr>
        <p:spPr>
          <a:xfrm>
            <a:off x="9920288" y="6545263"/>
            <a:ext cx="1257300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Relieve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/>
              <a:t>emotions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2" name="Email to yourself"/>
          <p:cNvSpPr/>
          <p:nvPr/>
        </p:nvSpPr>
        <p:spPr>
          <a:xfrm>
            <a:off x="6881813" y="8231188"/>
            <a:ext cx="1257300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Parenting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kern="0" dirty="0"/>
              <a:t>books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3" name="Text documents"/>
          <p:cNvSpPr/>
          <p:nvPr/>
        </p:nvSpPr>
        <p:spPr>
          <a:xfrm>
            <a:off x="11426825" y="8347075"/>
            <a:ext cx="1257300" cy="78740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Nursery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diary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4" name="Write things down"/>
          <p:cNvSpPr/>
          <p:nvPr/>
        </p:nvSpPr>
        <p:spPr>
          <a:xfrm>
            <a:off x="8529638" y="6683375"/>
            <a:ext cx="1257300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Professional</a:t>
            </a:r>
            <a:r>
              <a:rPr lang="en-US" kern="0" dirty="0"/>
              <a:t> and scientific advice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5" name="Include  images"/>
          <p:cNvSpPr/>
          <p:nvPr/>
        </p:nvSpPr>
        <p:spPr>
          <a:xfrm>
            <a:off x="531813" y="6627813"/>
            <a:ext cx="1257300" cy="787400"/>
          </a:xfrm>
          <a:prstGeom prst="rect">
            <a:avLst/>
          </a:prstGeom>
          <a:solidFill>
            <a:schemeClr val="accent1">
              <a:satOff val="-3353"/>
              <a:lumOff val="26614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cientific</a:t>
            </a:r>
          </a:p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pPr>
            <a:r>
              <a:rPr lang="en-US" sz="1500" kern="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observation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26" name="Simple"/>
          <p:cNvSpPr/>
          <p:nvPr/>
        </p:nvSpPr>
        <p:spPr>
          <a:xfrm>
            <a:off x="900113" y="2085975"/>
            <a:ext cx="1257300" cy="787400"/>
          </a:xfrm>
          <a:prstGeom prst="rect">
            <a:avLst/>
          </a:prstGeom>
          <a:solidFill>
            <a:schemeClr val="accent2">
              <a:hueOff val="-2473792"/>
              <a:satOff val="-50207"/>
              <a:lumOff val="23543"/>
            </a:schemeClr>
          </a:solidFill>
          <a:ln w="12700">
            <a:miter lim="400000"/>
          </a:ln>
          <a:effectLst>
            <a:outerShdw blurRad="190500" dist="12700" dir="5400000" rotWithShape="0">
              <a:srgbClr val="000000">
                <a:alpha val="63524"/>
              </a:srgbClr>
            </a:outerShdw>
          </a:effectLst>
        </p:spPr>
        <p:txBody>
          <a:bodyPr lIns="12700" tIns="12700" rIns="12700" bIns="12700" anchor="ctr"/>
          <a:lstStyle>
            <a:lvl1pPr>
              <a:defRPr sz="15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defRPr>
            </a:lvl1pPr>
          </a:lstStyle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simple and convenient</a:t>
            </a:r>
          </a:p>
        </p:txBody>
      </p:sp>
      <p:sp>
        <p:nvSpPr>
          <p:cNvPr id="19478" name="Evernote…"/>
          <p:cNvSpPr txBox="1"/>
          <p:nvPr/>
        </p:nvSpPr>
        <p:spPr>
          <a:xfrm>
            <a:off x="2254250" y="8061365"/>
            <a:ext cx="2641600" cy="1114344"/>
          </a:xfrm>
          <a:prstGeom prst="rect">
            <a:avLst/>
          </a:prstGeom>
          <a:noFill/>
          <a:ln w="12700">
            <a:noFill/>
          </a:ln>
        </p:spPr>
        <p:txBody>
          <a:bodyPr lIns="50800" tIns="50800" rIns="50800" bIns="50800" anchor="ctr" anchorCtr="0">
            <a:spAutoFit/>
          </a:bodyPr>
          <a:lstStyle/>
          <a:p>
            <a:pPr eaLnBrk="1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2B4C85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Record</a:t>
            </a:r>
          </a:p>
          <a:p>
            <a:pPr eaLnBrk="1">
              <a:lnSpc>
                <a:spcPct val="120000"/>
              </a:lnSpc>
              <a:buNone/>
            </a:pPr>
            <a:r>
              <a:rPr lang="en-US" altLang="zh-CN" sz="1200" dirty="0">
                <a:solidFill>
                  <a:srgbClr val="2B4C85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Stage between mother and baby</a:t>
            </a:r>
            <a:r>
              <a:rPr lang="zh-CN" altLang="en-US" sz="1200" dirty="0">
                <a:solidFill>
                  <a:srgbClr val="2B4C85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（亲子驿站）</a:t>
            </a:r>
            <a:endParaRPr lang="en-US" altLang="zh-CN" sz="1200" dirty="0">
              <a:solidFill>
                <a:srgbClr val="2B4C85"/>
              </a:solidFill>
              <a:latin typeface="Comic Sans MS" panose="030F0702030302020204" pitchFamily="66" charset="0"/>
              <a:cs typeface="Comic Sans MS" panose="030F0702030302020204" pitchFamily="66" charset="0"/>
              <a:sym typeface="Comic Sans MS" panose="030F0702030302020204" pitchFamily="66" charset="0"/>
            </a:endParaRPr>
          </a:p>
          <a:p>
            <a:pPr eaLnBrk="1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rgbClr val="2B4C85"/>
                </a:solidFill>
                <a:latin typeface="Comic Sans MS" panose="030F0702030302020204" pitchFamily="66" charset="0"/>
                <a:cs typeface="Comic Sans MS" panose="030F0702030302020204" pitchFamily="66" charset="0"/>
                <a:sym typeface="Comic Sans MS" panose="030F0702030302020204" pitchFamily="66" charset="0"/>
              </a:rPr>
              <a:t>Mobile professionals</a:t>
            </a:r>
            <a:endParaRPr lang="en-US" altLang="zh-CN" sz="1600" dirty="0">
              <a:solidFill>
                <a:srgbClr val="2B4C85"/>
              </a:solidFill>
              <a:latin typeface="Comic Sans MS" panose="030F0702030302020204" pitchFamily="66" charset="0"/>
              <a:ea typeface="Comic Sans MS" panose="030F0702030302020204" pitchFamily="66" charset="0"/>
              <a:sym typeface="Comic Sans MS" panose="030F0702030302020204" pitchFamily="66" charset="0"/>
            </a:endParaRPr>
          </a:p>
        </p:txBody>
      </p:sp>
      <p:sp>
        <p:nvSpPr>
          <p:cNvPr id="19479" name="Title 3"/>
          <p:cNvSpPr>
            <a:spLocks noGrp="1"/>
          </p:cNvSpPr>
          <p:nvPr>
            <p:ph type="title" hasCustomPrompt="1"/>
          </p:nvPr>
        </p:nvSpPr>
        <p:spPr>
          <a:xfrm>
            <a:off x="431800" y="444500"/>
            <a:ext cx="11620500" cy="436563"/>
          </a:xfrm>
        </p:spPr>
        <p:txBody>
          <a:bodyPr vert="horz" wrap="square" lIns="50800" tIns="50800" rIns="50800" bIns="50800" anchor="ctr" anchorCtr="0"/>
          <a:lstStyle/>
          <a:p>
            <a:pPr eaLnBrk="1" hangingPunct="1">
              <a:buNone/>
            </a:pPr>
            <a:r>
              <a:rPr lang="en-NZ" altLang="zh-CN"/>
              <a:t>Value Proposition Canvas</a:t>
            </a:r>
            <a:endParaRPr lang="en-US" altLang="zh-CN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5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mic Sans MS" panose="030F0702030302020204"/>
            <a:ea typeface="Comic Sans MS" panose="030F0702030302020204"/>
            <a:cs typeface="Comic Sans MS" panose="030F0702030302020204"/>
            <a:sym typeface="Comic Sans MS" panose="030F07020303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345</Words>
  <Application>Microsoft Office PowerPoint</Application>
  <PresentationFormat>自定义</PresentationFormat>
  <Paragraphs>52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Avenir Roman</vt:lpstr>
      <vt:lpstr>Futura Medium</vt:lpstr>
      <vt:lpstr>Helvetica Light</vt:lpstr>
      <vt:lpstr>华文楷体</vt:lpstr>
      <vt:lpstr>Arial</vt:lpstr>
      <vt:lpstr>Comic Sans MS</vt:lpstr>
      <vt:lpstr>Helvetica</vt:lpstr>
      <vt:lpstr>1_White</vt:lpstr>
      <vt:lpstr>PowerPoint 演示文稿</vt:lpstr>
      <vt:lpstr>PowerPoint 演示文稿</vt:lpstr>
      <vt:lpstr>Value Proposition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温 欣</cp:lastModifiedBy>
  <cp:revision>19</cp:revision>
  <dcterms:created xsi:type="dcterms:W3CDTF">2021-07-13T12:32:15Z</dcterms:created>
  <dcterms:modified xsi:type="dcterms:W3CDTF">2021-07-19T06:26:37Z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C33C808DCA87469D963F36748BD06337</vt:lpwstr>
  </property>
  <property fmtid="{D5CDD505-2E9C-101B-9397-08002B2CF9AE}" pid="3" name="KSOProductBuildVer">
    <vt:lpwstr>2052-11.1.0.10578</vt:lpwstr>
  </property>
</Properties>
</file>