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46D0E-6D22-4035-93F3-99261F2DA01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1610-4CF7-403F-8C27-45910FA416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53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21610-4CF7-403F-8C27-45910FA416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5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1CA90-3C0C-4C7B-B364-C4402C825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4B3948-80D5-4C7C-B9CF-B8EF6BDFD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637B89-D01C-4919-A886-FABA29DD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7550-AA23-4C52-A603-670A12C9619F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4CC190-B99D-46D4-895F-3C2FDB54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E9FCCF-E878-473B-B246-A8563051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4C31-F37A-4E7E-BE61-FC4F0F9A48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31EBE-17D0-49B5-9435-A90E7182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C95725-69AE-419D-BB0D-DE75B182E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B96944-7C9D-4AC8-98AA-FD2BD0F3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7550-AA23-4C52-A603-670A12C9619F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571156-D93C-4ECF-B667-C31A581F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E7B83C-0DAF-4152-AF43-7A8B8F43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4C31-F37A-4E7E-BE61-FC4F0F9A48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3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E351E4-5606-4022-8BD3-3B2BC4EFA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944182-02F0-4C01-931D-FDB8537FA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2F8D69-3BB0-4C6C-8180-79A46D00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7550-AA23-4C52-A603-670A12C9619F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6633B8-8AB8-47CF-A2FB-078AF242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B54E71-06D6-4CD5-A35A-3EC86D83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4C31-F37A-4E7E-BE61-FC4F0F9A48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9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EC29C-776E-48E2-B000-6BCD1489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21FD52-30F5-4718-BBBB-55FD68F9E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A5E3DE-223A-439F-8380-7322F862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7550-AA23-4C52-A603-670A12C9619F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9D3447-D55B-4650-8955-AD4CF6905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28234E-7C18-4874-A241-9F4281974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4C31-F37A-4E7E-BE61-FC4F0F9A48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1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43D82-23A4-4554-93DE-DDACB4A0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91CD16-744B-4280-B2A4-95701099E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50E0FC-7A82-4F49-BF87-D4A33A518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7550-AA23-4C52-A603-670A12C9619F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57B5B5-9FB5-4B46-B1C0-D2CC49AA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1F4138-0B82-4FC5-9E60-6C460A6E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4C31-F37A-4E7E-BE61-FC4F0F9A48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8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D365D-695C-4C28-8938-9294503FE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CCB472-D09F-4A03-ADC7-BB01D920D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D8F500-C97E-4881-A584-D455E260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E586E6-C6BE-4CAB-9698-D784E1A7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7550-AA23-4C52-A603-670A12C9619F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081DF8-20C1-4CEC-B020-D7E7DBBB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8F3CD0-145A-435F-A5A0-FC1352AA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4C31-F37A-4E7E-BE61-FC4F0F9A48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5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3B2E4-99BB-4C53-9BC1-12F6548D9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23B182-5277-4B56-96F0-B610370BE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E49AF3-C7B8-4065-9DC2-89C832C0F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8A907C-4B53-431D-8ABE-44395B453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1402F64-1588-4EDF-9E48-CA70C69CA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965078F-DEA2-454C-8ED4-9CE56DF3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7550-AA23-4C52-A603-670A12C9619F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221242A-D56E-43AB-8BB6-EF54A2EB3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6C1D5A2-4C26-4B34-8CAA-72C5CEE37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4C31-F37A-4E7E-BE61-FC4F0F9A48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2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088BA-CA30-48FF-BD4A-12065969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6B58543-9A47-4DD7-9541-8076712F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7550-AA23-4C52-A603-670A12C9619F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51325A6-2E5C-4020-B37F-554D1822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ED0D42-7980-45FF-B304-1E42D6FA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4C31-F37A-4E7E-BE61-FC4F0F9A48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7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B171CD-1BD3-4D6E-A284-12B107CA3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7550-AA23-4C52-A603-670A12C9619F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4F9AF8-DD09-41C4-91CC-9B73E8A0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F48FA5-0838-42FF-89EF-A35D5A0F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4C31-F37A-4E7E-BE61-FC4F0F9A48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1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81879-B17F-4C7B-82D7-CE0731F36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CA3643-F4DE-488C-92F7-BF61B729C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6E769E-54FB-4F1C-BEFB-542F800F2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84A16F-F7B1-4A05-9B26-03DE63B12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7550-AA23-4C52-A603-670A12C9619F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D8C022-7924-4ACD-8694-FC9356DFC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CAE0ED-B64F-4218-A734-1EB983EC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4C31-F37A-4E7E-BE61-FC4F0F9A48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5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D7D4C-CB41-4647-9701-B4D08F33A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E906EB7-43A9-4B34-A59F-F3FD8A7C9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4BF5D2-881B-4846-82F6-AF0A7C7E9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F11D3F-8A80-48B7-9202-BBF7439B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7550-AA23-4C52-A603-670A12C9619F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DDBBB3-1CAA-41DB-B76C-5B1811A9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0C74EF-5D6C-4496-A98E-138F35F4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4C31-F37A-4E7E-BE61-FC4F0F9A48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0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8A2206B-57B9-49A3-8109-7EF0269C5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FBF25C-7266-430C-A4D2-33A9D8F1D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6C7EB4-E576-4A62-95AC-110DEABE0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97550-AA23-4C52-A603-670A12C9619F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3B8F67-1A67-4EE8-B0EB-1712BE628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BA4A09-2E2F-4488-9877-AB793A7E5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B4C31-F37A-4E7E-BE61-FC4F0F9A48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2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A9E44-544A-46C8-B17B-821BC8484E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Regression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impact</a:t>
            </a:r>
            <a:r>
              <a:rPr lang="pt-BR" dirty="0"/>
              <a:t> </a:t>
            </a:r>
            <a:r>
              <a:rPr lang="pt-BR" dirty="0" err="1"/>
              <a:t>damage</a:t>
            </a:r>
            <a:r>
              <a:rPr lang="pt-BR" dirty="0"/>
              <a:t> </a:t>
            </a:r>
            <a:r>
              <a:rPr lang="pt-BR" dirty="0" err="1"/>
              <a:t>energies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shearography</a:t>
            </a:r>
            <a:r>
              <a:rPr lang="pt-BR" dirty="0"/>
              <a:t> </a:t>
            </a:r>
            <a:r>
              <a:rPr lang="pt-BR" dirty="0" err="1"/>
              <a:t>images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7F37DA-9DA7-4A04-921F-AD23A6FC2C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94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D9BA1-95AA-4139-8917-2BF6B097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2200" dirty="0" err="1"/>
              <a:t>Feature</a:t>
            </a:r>
            <a:r>
              <a:rPr lang="pt-BR" sz="2200" dirty="0"/>
              <a:t> </a:t>
            </a:r>
            <a:r>
              <a:rPr lang="pt-BR" sz="2200" dirty="0" err="1"/>
              <a:t>extraction</a:t>
            </a:r>
            <a:r>
              <a:rPr lang="pt-BR" sz="2200" dirty="0"/>
              <a:t>: </a:t>
            </a:r>
            <a:r>
              <a:rPr lang="pt-BR" sz="2200" dirty="0" err="1"/>
              <a:t>deviation</a:t>
            </a:r>
            <a:r>
              <a:rPr lang="pt-BR" sz="2200" dirty="0"/>
              <a:t> </a:t>
            </a:r>
            <a:r>
              <a:rPr lang="pt-BR" sz="2200" dirty="0" err="1"/>
              <a:t>on</a:t>
            </a:r>
            <a:r>
              <a:rPr lang="pt-BR" sz="2200" dirty="0"/>
              <a:t> </a:t>
            </a:r>
            <a:r>
              <a:rPr lang="pt-BR" sz="2200" dirty="0" err="1"/>
              <a:t>axis</a:t>
            </a:r>
            <a:br>
              <a:rPr lang="pt-BR" sz="2200" dirty="0"/>
            </a:br>
            <a:r>
              <a:rPr lang="pt-BR" sz="2200" dirty="0" err="1"/>
              <a:t>regression</a:t>
            </a:r>
            <a:r>
              <a:rPr lang="pt-BR" sz="2200" dirty="0"/>
              <a:t> </a:t>
            </a:r>
            <a:r>
              <a:rPr lang="pt-BR" sz="2200" dirty="0" err="1"/>
              <a:t>method</a:t>
            </a:r>
            <a:r>
              <a:rPr lang="pt-BR" sz="2200" dirty="0"/>
              <a:t>: </a:t>
            </a:r>
            <a:r>
              <a:rPr lang="pt-BR" sz="2200" dirty="0" err="1"/>
              <a:t>random</a:t>
            </a:r>
            <a:r>
              <a:rPr lang="pt-BR" sz="2200" dirty="0"/>
              <a:t> </a:t>
            </a:r>
            <a:r>
              <a:rPr lang="pt-BR" sz="2200" dirty="0" err="1"/>
              <a:t>forest</a:t>
            </a:r>
            <a:endParaRPr lang="en-US" sz="2200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954203A8-3124-475B-BA9C-893435D2E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330875"/>
              </p:ext>
            </p:extLst>
          </p:nvPr>
        </p:nvGraphicFramePr>
        <p:xfrm>
          <a:off x="181262" y="1219030"/>
          <a:ext cx="4230940" cy="2003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735">
                  <a:extLst>
                    <a:ext uri="{9D8B030D-6E8A-4147-A177-3AD203B41FA5}">
                      <a16:colId xmlns:a16="http://schemas.microsoft.com/office/drawing/2014/main" val="2282629247"/>
                    </a:ext>
                  </a:extLst>
                </a:gridCol>
                <a:gridCol w="1060320">
                  <a:extLst>
                    <a:ext uri="{9D8B030D-6E8A-4147-A177-3AD203B41FA5}">
                      <a16:colId xmlns:a16="http://schemas.microsoft.com/office/drawing/2014/main" val="3459514517"/>
                    </a:ext>
                  </a:extLst>
                </a:gridCol>
                <a:gridCol w="1065320">
                  <a:extLst>
                    <a:ext uri="{9D8B030D-6E8A-4147-A177-3AD203B41FA5}">
                      <a16:colId xmlns:a16="http://schemas.microsoft.com/office/drawing/2014/main" val="898612138"/>
                    </a:ext>
                  </a:extLst>
                </a:gridCol>
                <a:gridCol w="1047565">
                  <a:extLst>
                    <a:ext uri="{9D8B030D-6E8A-4147-A177-3AD203B41FA5}">
                      <a16:colId xmlns:a16="http://schemas.microsoft.com/office/drawing/2014/main" val="3804117115"/>
                    </a:ext>
                  </a:extLst>
                </a:gridCol>
              </a:tblGrid>
              <a:tr h="806119">
                <a:tc>
                  <a:txBody>
                    <a:bodyPr/>
                    <a:lstStyle/>
                    <a:p>
                      <a:r>
                        <a:rPr lang="pt-BR" sz="1000" dirty="0" err="1"/>
                        <a:t>Parameters</a:t>
                      </a:r>
                      <a:r>
                        <a:rPr lang="pt-BR" sz="1000" dirty="0"/>
                        <a:t>:</a:t>
                      </a:r>
                    </a:p>
                    <a:p>
                      <a:r>
                        <a:rPr lang="pt-BR" sz="1000" dirty="0"/>
                        <a:t>IM_SIZE*, SMOOTH(Yes </a:t>
                      </a:r>
                      <a:r>
                        <a:rPr lang="pt-BR" sz="1000" dirty="0" err="1"/>
                        <a:t>or</a:t>
                      </a:r>
                      <a:r>
                        <a:rPr lang="pt-BR" sz="1000" dirty="0"/>
                        <a:t> NO)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RF </a:t>
                      </a:r>
                      <a:r>
                        <a:rPr lang="pt-BR" sz="1000" dirty="0" err="1"/>
                        <a:t>parameters</a:t>
                      </a:r>
                      <a:r>
                        <a:rPr lang="pt-BR" sz="1000" dirty="0"/>
                        <a:t>: </a:t>
                      </a:r>
                      <a:r>
                        <a:rPr lang="pt-BR" sz="1000" dirty="0" err="1"/>
                        <a:t>estimators</a:t>
                      </a:r>
                      <a:r>
                        <a:rPr lang="pt-BR" sz="1000" dirty="0"/>
                        <a:t>, </a:t>
                      </a:r>
                      <a:r>
                        <a:rPr lang="pt-BR" sz="1000" dirty="0" err="1"/>
                        <a:t>max_depth</a:t>
                      </a:r>
                      <a:r>
                        <a:rPr lang="pt-BR" sz="1000" dirty="0"/>
                        <a:t>, </a:t>
                      </a:r>
                      <a:r>
                        <a:rPr lang="pt-BR" sz="1000" dirty="0" err="1"/>
                        <a:t>leaf_size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MAPE/R2Score (VAL)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MAPE/R2Score (Test)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58769"/>
                  </a:ext>
                </a:extLst>
              </a:tr>
              <a:tr h="598722">
                <a:tc>
                  <a:txBody>
                    <a:bodyPr/>
                    <a:lstStyle/>
                    <a:p>
                      <a:r>
                        <a:rPr lang="pt-BR" sz="1000" dirty="0"/>
                        <a:t>(329, 329), NO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40, 3, 3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18.215/0.908</a:t>
                      </a:r>
                      <a:endParaRPr lang="en-US" sz="1000" dirty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10.149/0.96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823694"/>
                  </a:ext>
                </a:extLst>
              </a:tr>
              <a:tr h="598722">
                <a:tc>
                  <a:txBody>
                    <a:bodyPr/>
                    <a:lstStyle/>
                    <a:p>
                      <a:r>
                        <a:rPr lang="pt-BR" sz="1000" dirty="0"/>
                        <a:t>(329, 329), YES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40, 3, 3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20.853/0.893</a:t>
                      </a:r>
                      <a:endParaRPr lang="en-US" sz="1000" dirty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11.197/0.9428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158729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BC2160A7-6511-4BCA-8EF8-CB24D5889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43" y="4536192"/>
            <a:ext cx="2492890" cy="189998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0EFC11C-628E-4DB0-BE89-4687B5B394F7}"/>
              </a:ext>
            </a:extLst>
          </p:cNvPr>
          <p:cNvSpPr txBox="1"/>
          <p:nvPr/>
        </p:nvSpPr>
        <p:spPr>
          <a:xfrm>
            <a:off x="532660" y="3718786"/>
            <a:ext cx="2929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* </a:t>
            </a:r>
            <a:r>
              <a:rPr lang="pt-BR" dirty="0" err="1"/>
              <a:t>Image</a:t>
            </a:r>
            <a:r>
              <a:rPr lang="pt-BR" dirty="0"/>
              <a:t> </a:t>
            </a:r>
            <a:r>
              <a:rPr lang="pt-BR" dirty="0" err="1"/>
              <a:t>size</a:t>
            </a:r>
            <a:r>
              <a:rPr lang="pt-BR" dirty="0"/>
              <a:t> </a:t>
            </a:r>
            <a:r>
              <a:rPr lang="pt-BR" dirty="0" err="1"/>
              <a:t>reduction</a:t>
            </a:r>
            <a:r>
              <a:rPr lang="pt-BR" dirty="0"/>
              <a:t> leads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worse</a:t>
            </a:r>
            <a:r>
              <a:rPr lang="pt-BR" dirty="0"/>
              <a:t> </a:t>
            </a:r>
            <a:r>
              <a:rPr lang="pt-BR" dirty="0" err="1"/>
              <a:t>results</a:t>
            </a:r>
            <a:r>
              <a:rPr lang="pt-B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3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D9BA1-95AA-4139-8917-2BF6B097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2200" dirty="0" err="1"/>
              <a:t>Feature</a:t>
            </a:r>
            <a:r>
              <a:rPr lang="pt-BR" sz="2200" dirty="0"/>
              <a:t> </a:t>
            </a:r>
            <a:r>
              <a:rPr lang="pt-BR" sz="2200" dirty="0" err="1"/>
              <a:t>extraction</a:t>
            </a:r>
            <a:r>
              <a:rPr lang="pt-BR" sz="2200" dirty="0"/>
              <a:t>: HOG</a:t>
            </a:r>
            <a:br>
              <a:rPr lang="pt-BR" sz="2200" dirty="0"/>
            </a:br>
            <a:r>
              <a:rPr lang="pt-BR" sz="2200" dirty="0" err="1"/>
              <a:t>regression</a:t>
            </a:r>
            <a:r>
              <a:rPr lang="pt-BR" sz="2200" dirty="0"/>
              <a:t> </a:t>
            </a:r>
            <a:r>
              <a:rPr lang="pt-BR" sz="2200" dirty="0" err="1"/>
              <a:t>method</a:t>
            </a:r>
            <a:r>
              <a:rPr lang="pt-BR" sz="2200" dirty="0"/>
              <a:t>: </a:t>
            </a:r>
            <a:r>
              <a:rPr lang="pt-BR" sz="2200" dirty="0" err="1"/>
              <a:t>random</a:t>
            </a:r>
            <a:r>
              <a:rPr lang="pt-BR" sz="2200" dirty="0"/>
              <a:t> </a:t>
            </a:r>
            <a:r>
              <a:rPr lang="pt-BR" sz="2200" dirty="0" err="1"/>
              <a:t>forest</a:t>
            </a:r>
            <a:endParaRPr lang="en-US" sz="2200" dirty="0"/>
          </a:p>
        </p:txBody>
      </p:sp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BF476775-7F0B-4AC8-9BA3-56CF6DF44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679915"/>
              </p:ext>
            </p:extLst>
          </p:nvPr>
        </p:nvGraphicFramePr>
        <p:xfrm>
          <a:off x="133166" y="1325563"/>
          <a:ext cx="5772220" cy="275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737">
                  <a:extLst>
                    <a:ext uri="{9D8B030D-6E8A-4147-A177-3AD203B41FA5}">
                      <a16:colId xmlns:a16="http://schemas.microsoft.com/office/drawing/2014/main" val="2282629247"/>
                    </a:ext>
                  </a:extLst>
                </a:gridCol>
                <a:gridCol w="1022761">
                  <a:extLst>
                    <a:ext uri="{9D8B030D-6E8A-4147-A177-3AD203B41FA5}">
                      <a16:colId xmlns:a16="http://schemas.microsoft.com/office/drawing/2014/main" val="1068046132"/>
                    </a:ext>
                  </a:extLst>
                </a:gridCol>
                <a:gridCol w="1022761">
                  <a:extLst>
                    <a:ext uri="{9D8B030D-6E8A-4147-A177-3AD203B41FA5}">
                      <a16:colId xmlns:a16="http://schemas.microsoft.com/office/drawing/2014/main" val="549965931"/>
                    </a:ext>
                  </a:extLst>
                </a:gridCol>
                <a:gridCol w="1142207">
                  <a:extLst>
                    <a:ext uri="{9D8B030D-6E8A-4147-A177-3AD203B41FA5}">
                      <a16:colId xmlns:a16="http://schemas.microsoft.com/office/drawing/2014/main" val="898612138"/>
                    </a:ext>
                  </a:extLst>
                </a:gridCol>
                <a:gridCol w="1016754">
                  <a:extLst>
                    <a:ext uri="{9D8B030D-6E8A-4147-A177-3AD203B41FA5}">
                      <a16:colId xmlns:a16="http://schemas.microsoft.com/office/drawing/2014/main" val="38041171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1400" dirty="0"/>
                        <a:t>IM_SIZE, CELLS_PER_BLOCK, PIXELS_PER_CELL, ORIENTATIONS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Total </a:t>
                      </a:r>
                      <a:r>
                        <a:rPr lang="pt-BR" sz="1400" dirty="0" err="1"/>
                        <a:t>number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of</a:t>
                      </a:r>
                      <a:r>
                        <a:rPr lang="pt-BR" sz="1400" dirty="0"/>
                        <a:t> HOG </a:t>
                      </a:r>
                      <a:r>
                        <a:rPr lang="pt-BR" sz="1400" dirty="0" err="1"/>
                        <a:t>parameters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RF </a:t>
                      </a:r>
                      <a:r>
                        <a:rPr lang="pt-BR" sz="1400" dirty="0" err="1"/>
                        <a:t>parameters</a:t>
                      </a:r>
                      <a:r>
                        <a:rPr lang="pt-BR" sz="1400" dirty="0"/>
                        <a:t>: </a:t>
                      </a:r>
                      <a:r>
                        <a:rPr lang="pt-BR" sz="1400" dirty="0" err="1"/>
                        <a:t>estimators</a:t>
                      </a:r>
                      <a:r>
                        <a:rPr lang="pt-BR" sz="1400" dirty="0"/>
                        <a:t>, </a:t>
                      </a:r>
                      <a:r>
                        <a:rPr lang="pt-BR" sz="1400" dirty="0" err="1"/>
                        <a:t>max_depth</a:t>
                      </a:r>
                      <a:r>
                        <a:rPr lang="pt-BR" sz="1400" dirty="0"/>
                        <a:t>, </a:t>
                      </a:r>
                      <a:r>
                        <a:rPr lang="pt-BR" sz="1400" dirty="0" err="1"/>
                        <a:t>leaf_size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/>
                        <a:t>Mean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Absolute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Error</a:t>
                      </a:r>
                      <a:r>
                        <a:rPr lang="pt-BR" sz="1400" dirty="0"/>
                        <a:t>/R2Score (VAL)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/>
                        <a:t>Mean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Absolute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Error</a:t>
                      </a:r>
                      <a:r>
                        <a:rPr lang="pt-BR" sz="1400" dirty="0"/>
                        <a:t>/R2Score (Test)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58769"/>
                  </a:ext>
                </a:extLst>
              </a:tr>
              <a:tr h="691900">
                <a:tc>
                  <a:txBody>
                    <a:bodyPr/>
                    <a:lstStyle/>
                    <a:p>
                      <a:r>
                        <a:rPr lang="pt-BR" sz="1400" dirty="0"/>
                        <a:t>329x329, 2x2, 24x24, 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4608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1.895/0.153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823694"/>
                  </a:ext>
                </a:extLst>
              </a:tr>
              <a:tr h="6919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1.038/0.776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158729"/>
                  </a:ext>
                </a:extLst>
              </a:tr>
            </a:tbl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BC77C578-B69D-4774-9382-CFFE762D5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937" y="360687"/>
            <a:ext cx="3816772" cy="292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5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D9BA1-95AA-4139-8917-2BF6B097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2200" dirty="0" err="1"/>
              <a:t>Feature</a:t>
            </a:r>
            <a:r>
              <a:rPr lang="pt-BR" sz="2200" dirty="0"/>
              <a:t> </a:t>
            </a:r>
            <a:r>
              <a:rPr lang="pt-BR" sz="2200" dirty="0" err="1"/>
              <a:t>extraction</a:t>
            </a:r>
            <a:r>
              <a:rPr lang="pt-BR" sz="2200" dirty="0"/>
              <a:t>: HOG + PCA</a:t>
            </a:r>
            <a:br>
              <a:rPr lang="pt-BR" sz="2200" dirty="0"/>
            </a:br>
            <a:r>
              <a:rPr lang="pt-BR" sz="2200" dirty="0" err="1"/>
              <a:t>regression</a:t>
            </a:r>
            <a:r>
              <a:rPr lang="pt-BR" sz="2200" dirty="0"/>
              <a:t> </a:t>
            </a:r>
            <a:r>
              <a:rPr lang="pt-BR" sz="2200" dirty="0" err="1"/>
              <a:t>method</a:t>
            </a:r>
            <a:r>
              <a:rPr lang="pt-BR" sz="2200" dirty="0"/>
              <a:t>: </a:t>
            </a:r>
            <a:r>
              <a:rPr lang="pt-BR" sz="2200" dirty="0" err="1"/>
              <a:t>random</a:t>
            </a:r>
            <a:r>
              <a:rPr lang="pt-BR" sz="2200" dirty="0"/>
              <a:t> </a:t>
            </a:r>
            <a:r>
              <a:rPr lang="pt-BR" sz="2200" dirty="0" err="1"/>
              <a:t>forest</a:t>
            </a:r>
            <a:endParaRPr lang="en-US" sz="2200" dirty="0"/>
          </a:p>
        </p:txBody>
      </p:sp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741B47B2-166B-4E5E-AB01-1BD51E0CA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206404"/>
              </p:ext>
            </p:extLst>
          </p:nvPr>
        </p:nvGraphicFramePr>
        <p:xfrm>
          <a:off x="181262" y="1219031"/>
          <a:ext cx="5750755" cy="296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151">
                  <a:extLst>
                    <a:ext uri="{9D8B030D-6E8A-4147-A177-3AD203B41FA5}">
                      <a16:colId xmlns:a16="http://schemas.microsoft.com/office/drawing/2014/main" val="2282629247"/>
                    </a:ext>
                  </a:extLst>
                </a:gridCol>
                <a:gridCol w="1150151">
                  <a:extLst>
                    <a:ext uri="{9D8B030D-6E8A-4147-A177-3AD203B41FA5}">
                      <a16:colId xmlns:a16="http://schemas.microsoft.com/office/drawing/2014/main" val="1068046132"/>
                    </a:ext>
                  </a:extLst>
                </a:gridCol>
                <a:gridCol w="1150151">
                  <a:extLst>
                    <a:ext uri="{9D8B030D-6E8A-4147-A177-3AD203B41FA5}">
                      <a16:colId xmlns:a16="http://schemas.microsoft.com/office/drawing/2014/main" val="4237400401"/>
                    </a:ext>
                  </a:extLst>
                </a:gridCol>
                <a:gridCol w="1150151">
                  <a:extLst>
                    <a:ext uri="{9D8B030D-6E8A-4147-A177-3AD203B41FA5}">
                      <a16:colId xmlns:a16="http://schemas.microsoft.com/office/drawing/2014/main" val="898612138"/>
                    </a:ext>
                  </a:extLst>
                </a:gridCol>
                <a:gridCol w="1150151">
                  <a:extLst>
                    <a:ext uri="{9D8B030D-6E8A-4147-A177-3AD203B41FA5}">
                      <a16:colId xmlns:a16="http://schemas.microsoft.com/office/drawing/2014/main" val="3804117115"/>
                    </a:ext>
                  </a:extLst>
                </a:gridCol>
              </a:tblGrid>
              <a:tr h="691900">
                <a:tc>
                  <a:txBody>
                    <a:bodyPr/>
                    <a:lstStyle/>
                    <a:p>
                      <a:r>
                        <a:rPr lang="pt-BR" sz="1400" dirty="0"/>
                        <a:t>IM_SIZE, CELLS_PER_BLOCK, PIXELS_PER_CELL, ORIENTATIONS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Total </a:t>
                      </a:r>
                      <a:r>
                        <a:rPr lang="pt-BR" sz="1400" dirty="0" err="1"/>
                        <a:t>number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of</a:t>
                      </a:r>
                      <a:r>
                        <a:rPr lang="pt-BR" sz="1400" dirty="0"/>
                        <a:t> HOG </a:t>
                      </a:r>
                      <a:r>
                        <a:rPr lang="pt-BR" sz="1400" dirty="0" err="1"/>
                        <a:t>parameters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PCA </a:t>
                      </a:r>
                      <a:r>
                        <a:rPr lang="pt-BR" sz="1400" dirty="0" err="1"/>
                        <a:t>components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/>
                        <a:t>Mean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Absolute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Error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R2 Score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58769"/>
                  </a:ext>
                </a:extLst>
              </a:tr>
              <a:tr h="691900">
                <a:tc>
                  <a:txBody>
                    <a:bodyPr/>
                    <a:lstStyle/>
                    <a:p>
                      <a:r>
                        <a:rPr lang="pt-BR" sz="1400" dirty="0"/>
                        <a:t>(329, 329), 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823694"/>
                  </a:ext>
                </a:extLst>
              </a:tr>
              <a:tr h="6919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158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33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D9BA1-95AA-4139-8917-2BF6B097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2200" dirty="0" err="1"/>
              <a:t>Feature</a:t>
            </a:r>
            <a:r>
              <a:rPr lang="pt-BR" sz="2200" dirty="0"/>
              <a:t> </a:t>
            </a:r>
            <a:r>
              <a:rPr lang="pt-BR" sz="2200" dirty="0" err="1"/>
              <a:t>extraction</a:t>
            </a:r>
            <a:r>
              <a:rPr lang="pt-BR" sz="2200" dirty="0"/>
              <a:t>: </a:t>
            </a:r>
            <a:r>
              <a:rPr lang="pt-BR" sz="2200" dirty="0" err="1"/>
              <a:t>Convolutional</a:t>
            </a:r>
            <a:r>
              <a:rPr lang="pt-BR" sz="2200" dirty="0"/>
              <a:t> Neural Network</a:t>
            </a:r>
            <a:br>
              <a:rPr lang="pt-BR" sz="2200" dirty="0"/>
            </a:br>
            <a:r>
              <a:rPr lang="pt-BR" sz="2200" dirty="0" err="1"/>
              <a:t>regression</a:t>
            </a:r>
            <a:r>
              <a:rPr lang="pt-BR" sz="2200" dirty="0"/>
              <a:t> </a:t>
            </a:r>
            <a:r>
              <a:rPr lang="pt-BR" sz="2200" dirty="0" err="1"/>
              <a:t>method</a:t>
            </a:r>
            <a:r>
              <a:rPr lang="pt-BR" sz="2200" dirty="0"/>
              <a:t>: MLP (linear output)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8583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D9BA1-95AA-4139-8917-2BF6B097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2200" dirty="0" err="1"/>
              <a:t>Feature</a:t>
            </a:r>
            <a:r>
              <a:rPr lang="pt-BR" sz="2200" dirty="0"/>
              <a:t> </a:t>
            </a:r>
            <a:r>
              <a:rPr lang="pt-BR" sz="2200" dirty="0" err="1"/>
              <a:t>extraction</a:t>
            </a:r>
            <a:r>
              <a:rPr lang="pt-BR" sz="2200" dirty="0"/>
              <a:t>: InceptionResnetV2</a:t>
            </a:r>
            <a:br>
              <a:rPr lang="pt-BR" sz="2200" dirty="0"/>
            </a:br>
            <a:r>
              <a:rPr lang="pt-BR" sz="2200" dirty="0" err="1"/>
              <a:t>regression</a:t>
            </a:r>
            <a:r>
              <a:rPr lang="pt-BR" sz="2200" dirty="0"/>
              <a:t> </a:t>
            </a:r>
            <a:r>
              <a:rPr lang="pt-BR" sz="2200" dirty="0" err="1"/>
              <a:t>method</a:t>
            </a:r>
            <a:r>
              <a:rPr lang="pt-BR" sz="2200" dirty="0"/>
              <a:t>: MLP (linear output)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365642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201</Words>
  <Application>Microsoft Office PowerPoint</Application>
  <PresentationFormat>Widescreen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Regression on impact damage energies from shearography images</vt:lpstr>
      <vt:lpstr>Feature extraction: deviation on axis regression method: random forest</vt:lpstr>
      <vt:lpstr>Feature extraction: HOG regression method: random forest</vt:lpstr>
      <vt:lpstr>Feature extraction: HOG + PCA regression method: random forest</vt:lpstr>
      <vt:lpstr>Feature extraction: Convolutional Neural Network regression method: MLP (linear output)</vt:lpstr>
      <vt:lpstr>Feature extraction: InceptionResnetV2 regression method: MLP (linear output)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on impact damage energies from shearography images</dc:title>
  <dc:creator>Herberth Frohlich</dc:creator>
  <cp:lastModifiedBy>Herberth Frohlich</cp:lastModifiedBy>
  <cp:revision>18</cp:revision>
  <dcterms:created xsi:type="dcterms:W3CDTF">2019-11-01T13:39:52Z</dcterms:created>
  <dcterms:modified xsi:type="dcterms:W3CDTF">2019-11-01T22:29:25Z</dcterms:modified>
</cp:coreProperties>
</file>