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6D0E-6D22-4035-93F3-99261F2DA01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1610-4CF7-403F-8C27-45910FA416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21610-4CF7-403F-8C27-45910FA416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5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CA90-3C0C-4C7B-B364-C4402C82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4B3948-80D5-4C7C-B9CF-B8EF6BDFD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37B89-D01C-4919-A886-FABA29DD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CC190-B99D-46D4-895F-3C2FDB54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9FCCF-E878-473B-B246-A8563051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31EBE-17D0-49B5-9435-A90E7182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C95725-69AE-419D-BB0D-DE75B182E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B96944-7C9D-4AC8-98AA-FD2BD0F3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571156-D93C-4ECF-B667-C31A581F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7B83C-0DAF-4152-AF43-7A8B8F43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E351E4-5606-4022-8BD3-3B2BC4EFA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944182-02F0-4C01-931D-FDB8537F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F8D69-3BB0-4C6C-8180-79A46D00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633B8-8AB8-47CF-A2FB-078AF242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54E71-06D6-4CD5-A35A-3EC86D83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EC29C-776E-48E2-B000-6BCD1489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1FD52-30F5-4718-BBBB-55FD68F9E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5E3DE-223A-439F-8380-7322F862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9D3447-D55B-4650-8955-AD4CF690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28234E-7C18-4874-A241-9F428197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43D82-23A4-4554-93DE-DDACB4A0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91CD16-744B-4280-B2A4-95701099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0E0FC-7A82-4F49-BF87-D4A33A51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7B5B5-9FB5-4B46-B1C0-D2CC49AA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1F4138-0B82-4FC5-9E60-6C460A6E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D365D-695C-4C28-8938-9294503F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CB472-D09F-4A03-ADC7-BB01D920D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8F500-C97E-4881-A584-D455E260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586E6-C6BE-4CAB-9698-D784E1A7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081DF8-20C1-4CEC-B020-D7E7DBB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8F3CD0-145A-435F-A5A0-FC1352AA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3B2E4-99BB-4C53-9BC1-12F6548D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3B182-5277-4B56-96F0-B610370B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49AF3-C7B8-4065-9DC2-89C832C0F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8A907C-4B53-431D-8ABE-44395B453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402F64-1588-4EDF-9E48-CA70C69CA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65078F-DEA2-454C-8ED4-9CE56DF3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21242A-D56E-43AB-8BB6-EF54A2EB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C1D5A2-4C26-4B34-8CAA-72C5CEE3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088BA-CA30-48FF-BD4A-1206596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B58543-9A47-4DD7-9541-8076712F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1325A6-2E5C-4020-B37F-554D1822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ED0D42-7980-45FF-B304-1E42D6FA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B171CD-1BD3-4D6E-A284-12B107CA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4F9AF8-DD09-41C4-91CC-9B73E8A0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F48FA5-0838-42FF-89EF-A35D5A0F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81879-B17F-4C7B-82D7-CE0731F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A3643-F4DE-488C-92F7-BF61B729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6E769E-54FB-4F1C-BEFB-542F800F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84A16F-F7B1-4A05-9B26-03DE63B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D8C022-7924-4ACD-8694-FC9356DF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AE0ED-B64F-4218-A734-1EB983EC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D7D4C-CB41-4647-9701-B4D08F33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06EB7-43A9-4B34-A59F-F3FD8A7C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4BF5D2-881B-4846-82F6-AF0A7C7E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F11D3F-8A80-48B7-9202-BBF7439B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DDBBB3-1CAA-41DB-B76C-5B1811A9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C74EF-5D6C-4496-A98E-138F35F4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A2206B-57B9-49A3-8109-7EF0269C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FBF25C-7266-430C-A4D2-33A9D8F1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C7EB4-E576-4A62-95AC-110DEABE0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7550-AA23-4C52-A603-670A12C9619F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B8F67-1A67-4EE8-B0EB-1712BE628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BA4A09-2E2F-4488-9877-AB793A7E5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4C31-F37A-4E7E-BE61-FC4F0F9A48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A9E44-544A-46C8-B17B-821BC8484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damage</a:t>
            </a:r>
            <a:r>
              <a:rPr lang="pt-BR" dirty="0"/>
              <a:t> </a:t>
            </a:r>
            <a:r>
              <a:rPr lang="pt-BR" dirty="0" err="1"/>
              <a:t>energies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shearography</a:t>
            </a:r>
            <a:r>
              <a:rPr lang="pt-BR" dirty="0"/>
              <a:t> </a:t>
            </a:r>
            <a:r>
              <a:rPr lang="pt-BR" dirty="0" err="1"/>
              <a:t>images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F37DA-9DA7-4A04-921F-AD23A6FC2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</a:t>
            </a:r>
            <a:r>
              <a:rPr lang="pt-BR" sz="2200" dirty="0" err="1"/>
              <a:t>deviation</a:t>
            </a:r>
            <a:r>
              <a:rPr lang="pt-BR" sz="2200" dirty="0"/>
              <a:t> </a:t>
            </a:r>
            <a:r>
              <a:rPr lang="pt-BR" sz="2200" dirty="0" err="1"/>
              <a:t>on</a:t>
            </a:r>
            <a:r>
              <a:rPr lang="pt-BR" sz="2200" dirty="0"/>
              <a:t> </a:t>
            </a:r>
            <a:r>
              <a:rPr lang="pt-BR" sz="2200" dirty="0" err="1"/>
              <a:t>axis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</a:t>
            </a:r>
            <a:r>
              <a:rPr lang="pt-BR" sz="2200" dirty="0" err="1"/>
              <a:t>random</a:t>
            </a:r>
            <a:r>
              <a:rPr lang="pt-BR" sz="2200" dirty="0"/>
              <a:t> </a:t>
            </a:r>
            <a:r>
              <a:rPr lang="pt-BR" sz="2200" dirty="0" err="1"/>
              <a:t>forest</a:t>
            </a:r>
            <a:endParaRPr lang="en-US" sz="22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54203A8-3124-475B-BA9C-893435D2E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30875"/>
              </p:ext>
            </p:extLst>
          </p:nvPr>
        </p:nvGraphicFramePr>
        <p:xfrm>
          <a:off x="181262" y="1219030"/>
          <a:ext cx="4230940" cy="200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735">
                  <a:extLst>
                    <a:ext uri="{9D8B030D-6E8A-4147-A177-3AD203B41FA5}">
                      <a16:colId xmlns:a16="http://schemas.microsoft.com/office/drawing/2014/main" val="2282629247"/>
                    </a:ext>
                  </a:extLst>
                </a:gridCol>
                <a:gridCol w="1060320">
                  <a:extLst>
                    <a:ext uri="{9D8B030D-6E8A-4147-A177-3AD203B41FA5}">
                      <a16:colId xmlns:a16="http://schemas.microsoft.com/office/drawing/2014/main" val="3459514517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898612138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804117115"/>
                    </a:ext>
                  </a:extLst>
                </a:gridCol>
              </a:tblGrid>
              <a:tr h="806119">
                <a:tc>
                  <a:txBody>
                    <a:bodyPr/>
                    <a:lstStyle/>
                    <a:p>
                      <a:r>
                        <a:rPr lang="pt-BR" sz="1000" dirty="0" err="1"/>
                        <a:t>Parameters</a:t>
                      </a:r>
                      <a:r>
                        <a:rPr lang="pt-BR" sz="1000" dirty="0"/>
                        <a:t>:</a:t>
                      </a:r>
                    </a:p>
                    <a:p>
                      <a:r>
                        <a:rPr lang="pt-BR" sz="1000" dirty="0"/>
                        <a:t>IM_SIZE*, SMOOTH(Yes </a:t>
                      </a:r>
                      <a:r>
                        <a:rPr lang="pt-BR" sz="1000" dirty="0" err="1"/>
                        <a:t>or</a:t>
                      </a:r>
                      <a:r>
                        <a:rPr lang="pt-BR" sz="1000" dirty="0"/>
                        <a:t> NO)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RF </a:t>
                      </a:r>
                      <a:r>
                        <a:rPr lang="pt-BR" sz="1000" dirty="0" err="1"/>
                        <a:t>parameters</a:t>
                      </a:r>
                      <a:r>
                        <a:rPr lang="pt-BR" sz="1000" dirty="0"/>
                        <a:t>: </a:t>
                      </a:r>
                      <a:r>
                        <a:rPr lang="pt-BR" sz="1000" dirty="0" err="1"/>
                        <a:t>estimators</a:t>
                      </a:r>
                      <a:r>
                        <a:rPr lang="pt-BR" sz="1000" dirty="0"/>
                        <a:t>, 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, </a:t>
                      </a:r>
                      <a:r>
                        <a:rPr lang="pt-BR" sz="1000" dirty="0" err="1"/>
                        <a:t>leaf_size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MAPE/R2Score (VAL)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MAPE/R2Score (Test)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8769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r>
                        <a:rPr lang="pt-BR" sz="1000" dirty="0"/>
                        <a:t>(329, 329), 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40, 3, 3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18.215/0.908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10.149/0.96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23694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r>
                        <a:rPr lang="pt-BR" sz="1000" dirty="0"/>
                        <a:t>(329, 329), 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40, 3, 3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20.853/0.893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11.197/0.9428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58729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BC2160A7-6511-4BCA-8EF8-CB24D588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3" y="4989250"/>
            <a:ext cx="1898452" cy="144692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683195A-89A1-4825-BCFD-DC55F0DE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90" y="104055"/>
            <a:ext cx="5347281" cy="22885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5E2503-3175-46DC-B5A2-2F195C19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288" y="3500661"/>
            <a:ext cx="4754029" cy="20710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AB39A6-4C48-47A9-A403-7E85A6C4E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025" y="4056189"/>
            <a:ext cx="4058640" cy="211320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B01F18-7C5F-4013-955C-E9A4929BCC19}"/>
              </a:ext>
            </a:extLst>
          </p:cNvPr>
          <p:cNvSpPr txBox="1"/>
          <p:nvPr/>
        </p:nvSpPr>
        <p:spPr>
          <a:xfrm>
            <a:off x="2660343" y="4056189"/>
            <a:ext cx="3435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Aumentar o numero de </a:t>
            </a:r>
            <a:r>
              <a:rPr lang="pt-BR" sz="1400" dirty="0" err="1"/>
              <a:t>estimator</a:t>
            </a:r>
            <a:r>
              <a:rPr lang="pt-BR" sz="1400" dirty="0"/>
              <a:t> faz com que o erro de validação caia mas com que o de teste se mantenha. Ideal para escolha do melhor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PCA é bem melhor e mais rápido.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Sem estar </a:t>
            </a:r>
            <a:r>
              <a:rPr lang="pt-BR" sz="1400" dirty="0" err="1"/>
              <a:t>smooth</a:t>
            </a:r>
            <a:r>
              <a:rPr lang="pt-BR" sz="1400" dirty="0"/>
              <a:t> eh melhor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Diminuir o tamanho da imagem melhora o resultado no teste, mas não na validação.</a:t>
            </a:r>
          </a:p>
          <a:p>
            <a:endParaRPr lang="en-US" sz="1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B05DD2-EDA6-4144-AC27-0BB0C9E77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195" y="461796"/>
            <a:ext cx="4611210" cy="24931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5A550D2-1BFD-4E70-BED8-B73845A71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195" y="875710"/>
            <a:ext cx="3989405" cy="22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HOG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</a:t>
            </a:r>
            <a:r>
              <a:rPr lang="pt-BR" sz="2200" dirty="0" err="1"/>
              <a:t>random</a:t>
            </a:r>
            <a:r>
              <a:rPr lang="pt-BR" sz="2200" dirty="0"/>
              <a:t> </a:t>
            </a:r>
            <a:r>
              <a:rPr lang="pt-BR" sz="2200" dirty="0" err="1"/>
              <a:t>forest</a:t>
            </a:r>
            <a:endParaRPr lang="en-US" sz="2200" dirty="0"/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BF476775-7F0B-4AC8-9BA3-56CF6DF44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77891"/>
              </p:ext>
            </p:extLst>
          </p:nvPr>
        </p:nvGraphicFramePr>
        <p:xfrm>
          <a:off x="133166" y="1325562"/>
          <a:ext cx="4616388" cy="240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812">
                  <a:extLst>
                    <a:ext uri="{9D8B030D-6E8A-4147-A177-3AD203B41FA5}">
                      <a16:colId xmlns:a16="http://schemas.microsoft.com/office/drawing/2014/main" val="2282629247"/>
                    </a:ext>
                  </a:extLst>
                </a:gridCol>
                <a:gridCol w="817963">
                  <a:extLst>
                    <a:ext uri="{9D8B030D-6E8A-4147-A177-3AD203B41FA5}">
                      <a16:colId xmlns:a16="http://schemas.microsoft.com/office/drawing/2014/main" val="1068046132"/>
                    </a:ext>
                  </a:extLst>
                </a:gridCol>
                <a:gridCol w="817963">
                  <a:extLst>
                    <a:ext uri="{9D8B030D-6E8A-4147-A177-3AD203B41FA5}">
                      <a16:colId xmlns:a16="http://schemas.microsoft.com/office/drawing/2014/main" val="549965931"/>
                    </a:ext>
                  </a:extLst>
                </a:gridCol>
                <a:gridCol w="913491">
                  <a:extLst>
                    <a:ext uri="{9D8B030D-6E8A-4147-A177-3AD203B41FA5}">
                      <a16:colId xmlns:a16="http://schemas.microsoft.com/office/drawing/2014/main" val="898612138"/>
                    </a:ext>
                  </a:extLst>
                </a:gridCol>
                <a:gridCol w="813159">
                  <a:extLst>
                    <a:ext uri="{9D8B030D-6E8A-4147-A177-3AD203B41FA5}">
                      <a16:colId xmlns:a16="http://schemas.microsoft.com/office/drawing/2014/main" val="3804117115"/>
                    </a:ext>
                  </a:extLst>
                </a:gridCol>
              </a:tblGrid>
              <a:tr h="707293">
                <a:tc>
                  <a:txBody>
                    <a:bodyPr/>
                    <a:lstStyle/>
                    <a:p>
                      <a:r>
                        <a:rPr lang="pt-BR" sz="1000" dirty="0"/>
                        <a:t>IM_SIZE, CELLS_PER_BLOCK, PIXELS_PER_CELL, ORIENTATIONS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Total </a:t>
                      </a:r>
                      <a:r>
                        <a:rPr lang="pt-BR" sz="1000" dirty="0" err="1"/>
                        <a:t>number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of</a:t>
                      </a:r>
                      <a:r>
                        <a:rPr lang="pt-BR" sz="1000" dirty="0"/>
                        <a:t> HOG </a:t>
                      </a:r>
                      <a:r>
                        <a:rPr lang="pt-BR" sz="1000" dirty="0" err="1"/>
                        <a:t>parameters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RF </a:t>
                      </a:r>
                      <a:r>
                        <a:rPr lang="pt-BR" sz="1000" dirty="0" err="1"/>
                        <a:t>parameters</a:t>
                      </a:r>
                      <a:r>
                        <a:rPr lang="pt-BR" sz="1000" dirty="0"/>
                        <a:t>: </a:t>
                      </a:r>
                      <a:r>
                        <a:rPr lang="pt-BR" sz="1000" dirty="0" err="1"/>
                        <a:t>estimators</a:t>
                      </a:r>
                      <a:r>
                        <a:rPr lang="pt-BR" sz="1000" dirty="0"/>
                        <a:t>, 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, </a:t>
                      </a:r>
                      <a:r>
                        <a:rPr lang="pt-BR" sz="1000" dirty="0" err="1"/>
                        <a:t>leaf_size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Mean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Absolute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Error</a:t>
                      </a:r>
                      <a:r>
                        <a:rPr lang="pt-BR" sz="1000" dirty="0"/>
                        <a:t>/R2Score (VAL)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Mean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Absolute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Error</a:t>
                      </a:r>
                      <a:r>
                        <a:rPr lang="pt-BR" sz="1000" dirty="0"/>
                        <a:t>/R2Score (Test)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8769"/>
                  </a:ext>
                </a:extLst>
              </a:tr>
              <a:tr h="698072">
                <a:tc>
                  <a:txBody>
                    <a:bodyPr/>
                    <a:lstStyle/>
                    <a:p>
                      <a:r>
                        <a:rPr lang="pt-BR" sz="1000" dirty="0"/>
                        <a:t>329x329, 2x2, 24x24, 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4608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1.895/0.153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23694"/>
                  </a:ext>
                </a:extLst>
              </a:tr>
              <a:tr h="6980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1.038/0.776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58729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AC62479B-E2A9-48F1-899F-4A10C1F1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6" y="3976028"/>
            <a:ext cx="2820200" cy="20962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BFDE481-52B5-4DBE-BEDB-B2F798CCF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9021"/>
            <a:ext cx="6832800" cy="35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HOG + PCA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</a:t>
            </a:r>
            <a:r>
              <a:rPr lang="pt-BR" sz="2200" dirty="0" err="1"/>
              <a:t>random</a:t>
            </a:r>
            <a:r>
              <a:rPr lang="pt-BR" sz="2200" dirty="0"/>
              <a:t> </a:t>
            </a:r>
            <a:r>
              <a:rPr lang="pt-BR" sz="2200" dirty="0" err="1"/>
              <a:t>forest</a:t>
            </a:r>
            <a:endParaRPr lang="en-US" sz="2200" dirty="0"/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41B47B2-166B-4E5E-AB01-1BD51E0CA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06404"/>
              </p:ext>
            </p:extLst>
          </p:nvPr>
        </p:nvGraphicFramePr>
        <p:xfrm>
          <a:off x="181262" y="1219031"/>
          <a:ext cx="5750755" cy="296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51">
                  <a:extLst>
                    <a:ext uri="{9D8B030D-6E8A-4147-A177-3AD203B41FA5}">
                      <a16:colId xmlns:a16="http://schemas.microsoft.com/office/drawing/2014/main" val="2282629247"/>
                    </a:ext>
                  </a:extLst>
                </a:gridCol>
                <a:gridCol w="1150151">
                  <a:extLst>
                    <a:ext uri="{9D8B030D-6E8A-4147-A177-3AD203B41FA5}">
                      <a16:colId xmlns:a16="http://schemas.microsoft.com/office/drawing/2014/main" val="1068046132"/>
                    </a:ext>
                  </a:extLst>
                </a:gridCol>
                <a:gridCol w="1150151">
                  <a:extLst>
                    <a:ext uri="{9D8B030D-6E8A-4147-A177-3AD203B41FA5}">
                      <a16:colId xmlns:a16="http://schemas.microsoft.com/office/drawing/2014/main" val="4237400401"/>
                    </a:ext>
                  </a:extLst>
                </a:gridCol>
                <a:gridCol w="1150151">
                  <a:extLst>
                    <a:ext uri="{9D8B030D-6E8A-4147-A177-3AD203B41FA5}">
                      <a16:colId xmlns:a16="http://schemas.microsoft.com/office/drawing/2014/main" val="898612138"/>
                    </a:ext>
                  </a:extLst>
                </a:gridCol>
                <a:gridCol w="1150151">
                  <a:extLst>
                    <a:ext uri="{9D8B030D-6E8A-4147-A177-3AD203B41FA5}">
                      <a16:colId xmlns:a16="http://schemas.microsoft.com/office/drawing/2014/main" val="3804117115"/>
                    </a:ext>
                  </a:extLst>
                </a:gridCol>
              </a:tblGrid>
              <a:tr h="691900">
                <a:tc>
                  <a:txBody>
                    <a:bodyPr/>
                    <a:lstStyle/>
                    <a:p>
                      <a:r>
                        <a:rPr lang="pt-BR" sz="1400" dirty="0"/>
                        <a:t>IM_SIZE, CELLS_PER_BLOCK, PIXELS_PER_CELL, ORIENTATIONS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Total </a:t>
                      </a:r>
                      <a:r>
                        <a:rPr lang="pt-BR" sz="1400" dirty="0" err="1"/>
                        <a:t>number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of</a:t>
                      </a:r>
                      <a:r>
                        <a:rPr lang="pt-BR" sz="1400" dirty="0"/>
                        <a:t> HOG </a:t>
                      </a:r>
                      <a:r>
                        <a:rPr lang="pt-BR" sz="1400" dirty="0" err="1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PCA </a:t>
                      </a:r>
                      <a:r>
                        <a:rPr lang="pt-BR" sz="1400" dirty="0" err="1"/>
                        <a:t>components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Mean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Absolute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R2 Score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8769"/>
                  </a:ext>
                </a:extLst>
              </a:tr>
              <a:tr h="691900">
                <a:tc>
                  <a:txBody>
                    <a:bodyPr/>
                    <a:lstStyle/>
                    <a:p>
                      <a:r>
                        <a:rPr lang="pt-BR" sz="1400" dirty="0"/>
                        <a:t>(329, 329), 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23694"/>
                  </a:ext>
                </a:extLst>
              </a:tr>
              <a:tr h="6919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5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3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</a:t>
            </a:r>
            <a:r>
              <a:rPr lang="pt-BR" sz="2200" dirty="0" err="1"/>
              <a:t>Convolutional</a:t>
            </a:r>
            <a:r>
              <a:rPr lang="pt-BR" sz="2200" dirty="0"/>
              <a:t> Neural Network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MLP (linear output)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583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9BA1-95AA-4139-8917-2BF6B09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200" dirty="0" err="1"/>
              <a:t>Feature</a:t>
            </a:r>
            <a:r>
              <a:rPr lang="pt-BR" sz="2200" dirty="0"/>
              <a:t> </a:t>
            </a:r>
            <a:r>
              <a:rPr lang="pt-BR" sz="2200" dirty="0" err="1"/>
              <a:t>extraction</a:t>
            </a:r>
            <a:r>
              <a:rPr lang="pt-BR" sz="2200" dirty="0"/>
              <a:t>: InceptionResnetV2</a:t>
            </a:r>
            <a:br>
              <a:rPr lang="pt-BR" sz="2200" dirty="0"/>
            </a:br>
            <a:r>
              <a:rPr lang="pt-BR" sz="2200" dirty="0" err="1"/>
              <a:t>regression</a:t>
            </a:r>
            <a:r>
              <a:rPr lang="pt-BR" sz="2200" dirty="0"/>
              <a:t> </a:t>
            </a:r>
            <a:r>
              <a:rPr lang="pt-BR" sz="2200" dirty="0" err="1"/>
              <a:t>method</a:t>
            </a:r>
            <a:r>
              <a:rPr lang="pt-BR" sz="2200" dirty="0"/>
              <a:t>: MLP (linear output)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6564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286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Regression on impact damage energies from shearography images</vt:lpstr>
      <vt:lpstr>Feature extraction: deviation on axis regression method: random forest</vt:lpstr>
      <vt:lpstr>Feature extraction: HOG regression method: random forest</vt:lpstr>
      <vt:lpstr>Feature extraction: HOG + PCA regression method: random forest</vt:lpstr>
      <vt:lpstr>Feature extraction: Convolutional Neural Network regression method: MLP (linear output)</vt:lpstr>
      <vt:lpstr>Feature extraction: InceptionResnetV2 regression method: MLP (linear 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on impact damage energies from shearography images</dc:title>
  <dc:creator>Herberth Frohlich</dc:creator>
  <cp:lastModifiedBy>Herberth Frohlich</cp:lastModifiedBy>
  <cp:revision>24</cp:revision>
  <dcterms:created xsi:type="dcterms:W3CDTF">2019-11-01T13:39:52Z</dcterms:created>
  <dcterms:modified xsi:type="dcterms:W3CDTF">2019-11-02T14:51:41Z</dcterms:modified>
</cp:coreProperties>
</file>