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70" r:id="rId6"/>
    <p:sldId id="262" r:id="rId7"/>
    <p:sldId id="271" r:id="rId8"/>
    <p:sldId id="261" r:id="rId9"/>
    <p:sldId id="266" r:id="rId10"/>
    <p:sldId id="272" r:id="rId11"/>
    <p:sldId id="269" r:id="rId12"/>
    <p:sldId id="264" r:id="rId13"/>
    <p:sldId id="263" r:id="rId14"/>
    <p:sldId id="268" r:id="rId15"/>
    <p:sldId id="265" r:id="rId16"/>
    <p:sldId id="26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06" autoAdjust="0"/>
    <p:restoredTop sz="94718" autoAdjust="0"/>
  </p:normalViewPr>
  <p:slideViewPr>
    <p:cSldViewPr>
      <p:cViewPr varScale="1">
        <p:scale>
          <a:sx n="70" d="100"/>
          <a:sy n="70" d="100"/>
        </p:scale>
        <p:origin x="-4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43608" y="908720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" pitchFamily="34" charset="0"/>
                <a:cs typeface="Arial" pitchFamily="34" charset="0"/>
              </a:rPr>
              <a:t>PROJETO F1</a:t>
            </a:r>
            <a:endParaRPr lang="pt-B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3933056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4º SIR</a:t>
            </a:r>
          </a:p>
          <a:p>
            <a:pPr algn="r"/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Herberton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Candido Souza – 59350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Ricardo Miranda Medina Osório – 59828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Vinícius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Schmiedel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Manssur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- 59527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Aproximado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714480" y="2143116"/>
          <a:ext cx="5286412" cy="2214576"/>
        </p:xfrm>
        <a:graphic>
          <a:graphicData uri="http://schemas.openxmlformats.org/drawingml/2006/table">
            <a:tbl>
              <a:tblPr/>
              <a:tblGrid>
                <a:gridCol w="3643338"/>
                <a:gridCol w="1643074"/>
              </a:tblGrid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Equipamentos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Custo (R$)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Web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Terminal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Leitor de Código de Barra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Custo por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Sms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Fórmulas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7158" y="1785926"/>
            <a:ext cx="84296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Quantidade Máxima </a:t>
            </a:r>
            <a:r>
              <a:rPr lang="pt-BR" sz="2400" dirty="0" smtClean="0"/>
              <a:t>de </a:t>
            </a:r>
            <a:r>
              <a:rPr lang="pt-BR" sz="2400" dirty="0" smtClean="0"/>
              <a:t>Pessoas na Fila Física</a:t>
            </a:r>
            <a:r>
              <a:rPr lang="pt-BR" sz="2400" dirty="0" smtClean="0"/>
              <a:t>: </a:t>
            </a:r>
            <a:endParaRPr lang="pt-BR" sz="2400" dirty="0" smtClean="0"/>
          </a:p>
          <a:p>
            <a:endParaRPr lang="pt-BR" dirty="0" smtClean="0"/>
          </a:p>
          <a:p>
            <a:r>
              <a:rPr lang="pt-BR" dirty="0" err="1" smtClean="0"/>
              <a:t>Qp</a:t>
            </a:r>
            <a:r>
              <a:rPr lang="pt-BR" dirty="0" smtClean="0"/>
              <a:t> = (</a:t>
            </a:r>
            <a:r>
              <a:rPr lang="pt-BR" dirty="0" err="1" smtClean="0"/>
              <a:t>TempoDeMensagem</a:t>
            </a:r>
            <a:r>
              <a:rPr lang="pt-BR" dirty="0" smtClean="0"/>
              <a:t> / </a:t>
            </a:r>
            <a:r>
              <a:rPr lang="pt-BR" dirty="0" err="1" smtClean="0"/>
              <a:t>TempoExecuçãoBrinquedo</a:t>
            </a:r>
            <a:r>
              <a:rPr lang="pt-BR" dirty="0" smtClean="0"/>
              <a:t>) * </a:t>
            </a:r>
            <a:r>
              <a:rPr lang="pt-BR" dirty="0" err="1" smtClean="0"/>
              <a:t>QntPessoasPorBrinquedo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Estimativa do Tempo Total </a:t>
            </a:r>
            <a:r>
              <a:rPr lang="pt-BR" sz="2400" dirty="0" smtClean="0"/>
              <a:t>de </a:t>
            </a:r>
            <a:r>
              <a:rPr lang="pt-BR" sz="2400" dirty="0" smtClean="0"/>
              <a:t>Fila:</a:t>
            </a:r>
          </a:p>
          <a:p>
            <a:endParaRPr lang="pt-BR" dirty="0" smtClean="0"/>
          </a:p>
          <a:p>
            <a:r>
              <a:rPr lang="pt-BR" dirty="0" err="1" smtClean="0"/>
              <a:t>Ttf</a:t>
            </a:r>
            <a:r>
              <a:rPr lang="pt-BR" dirty="0" smtClean="0"/>
              <a:t> = </a:t>
            </a:r>
            <a:r>
              <a:rPr lang="pt-BR" dirty="0" err="1" smtClean="0"/>
              <a:t>TempoExecuçãoBrinquedo</a:t>
            </a:r>
            <a:r>
              <a:rPr lang="pt-BR" dirty="0" smtClean="0"/>
              <a:t> * (</a:t>
            </a:r>
            <a:r>
              <a:rPr lang="pt-BR" dirty="0" err="1" smtClean="0"/>
              <a:t>QntPessoasCadastradasNaFila</a:t>
            </a:r>
            <a:r>
              <a:rPr lang="pt-BR" dirty="0" smtClean="0"/>
              <a:t>/ </a:t>
            </a:r>
            <a:r>
              <a:rPr lang="pt-BR" dirty="0" err="1" smtClean="0"/>
              <a:t>QntPessoasPorBrinquedo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alcançados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5567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Com análise dos resultados do trabalho o objetivo foi alcançado.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É possível otimizar o tempo que o cliente fica parado em  uma fila.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sistema é de fácil utilização.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7544" y="3429000"/>
          <a:ext cx="8173347" cy="2666642"/>
        </p:xfrm>
        <a:graphic>
          <a:graphicData uri="http://schemas.openxmlformats.org/drawingml/2006/table">
            <a:tbl>
              <a:tblPr/>
              <a:tblGrid>
                <a:gridCol w="956612"/>
                <a:gridCol w="896433"/>
                <a:gridCol w="771700"/>
                <a:gridCol w="1175636"/>
                <a:gridCol w="803853"/>
                <a:gridCol w="1670237"/>
                <a:gridCol w="1898876"/>
              </a:tblGrid>
              <a:tr h="6587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Brinquedo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Parque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Pessoas por vez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Total de Execução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Tamanho da Fila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sem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com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6903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Looping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Star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Playcenter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6:30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344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Montezum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Hopi Hari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1028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Elevador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Hopi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Hari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6:15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480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2:30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Alternativas de implementação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70080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Dificuldades encontradas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O uso do SMS devido a problemas como garantia de entrega e disponibilidade do serviço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Alternativas de implementação</a:t>
            </a:r>
            <a:r>
              <a:rPr lang="pt-BR" sz="2400" dirty="0"/>
              <a:t>	</a:t>
            </a:r>
            <a:r>
              <a:rPr lang="pt-BR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WI FI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PIC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RFID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71472" y="1500174"/>
            <a:ext cx="75009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Utilizar o sistema como ferramenta de marketing</a:t>
            </a:r>
          </a:p>
          <a:p>
            <a:r>
              <a:rPr lang="pt-BR" dirty="0" smtClean="0"/>
              <a:t>- Divulgação de serviços e promoções internas ao </a:t>
            </a:r>
            <a:r>
              <a:rPr lang="pt-BR" dirty="0" smtClean="0"/>
              <a:t>parque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Vender </a:t>
            </a:r>
            <a:r>
              <a:rPr lang="pt-BR" dirty="0" smtClean="0"/>
              <a:t>canais de comunicação para </a:t>
            </a:r>
            <a:r>
              <a:rPr lang="pt-BR" dirty="0" smtClean="0"/>
              <a:t>parceiros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Implementar </a:t>
            </a:r>
            <a:r>
              <a:rPr lang="pt-BR" sz="2400" dirty="0" smtClean="0"/>
              <a:t>CRM:</a:t>
            </a:r>
            <a:endParaRPr lang="pt-BR" sz="2400" dirty="0" smtClean="0"/>
          </a:p>
          <a:p>
            <a:r>
              <a:rPr lang="pt-BR" dirty="0" smtClean="0"/>
              <a:t>- Fidelização de clientes</a:t>
            </a:r>
          </a:p>
          <a:p>
            <a:r>
              <a:rPr lang="pt-BR" dirty="0" smtClean="0"/>
              <a:t>- Prioridade no seu “brinquedo preferido”</a:t>
            </a:r>
          </a:p>
          <a:p>
            <a:r>
              <a:rPr lang="pt-BR" dirty="0" smtClean="0"/>
              <a:t>- Se você gostou deste brinquedo, também gostará deste</a:t>
            </a:r>
          </a:p>
          <a:p>
            <a:pPr>
              <a:buFontTx/>
              <a:buChar char="-"/>
            </a:pPr>
            <a:r>
              <a:rPr lang="pt-BR" dirty="0" smtClean="0"/>
              <a:t> Aproveite </a:t>
            </a:r>
            <a:r>
              <a:rPr lang="pt-BR" dirty="0" smtClean="0"/>
              <a:t>o brinquedo X que a fila está pequena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Implementar BI:</a:t>
            </a:r>
          </a:p>
          <a:p>
            <a:pPr>
              <a:buFontTx/>
              <a:buChar char="-"/>
            </a:pPr>
            <a:r>
              <a:rPr lang="pt-BR" dirty="0" smtClean="0"/>
              <a:t> Identificar perfis de cliente que freqüentam o parque</a:t>
            </a:r>
          </a:p>
          <a:p>
            <a:pPr>
              <a:buFontTx/>
              <a:buChar char="-"/>
            </a:pPr>
            <a:r>
              <a:rPr lang="pt-BR" dirty="0" smtClean="0"/>
              <a:t> </a:t>
            </a:r>
            <a:r>
              <a:rPr lang="pt-BR" dirty="0" smtClean="0"/>
              <a:t>Análise mais profunda sobre o que acontece no parque</a:t>
            </a:r>
          </a:p>
          <a:p>
            <a:pPr>
              <a:buFontTx/>
              <a:buChar char="-"/>
            </a:pPr>
            <a:r>
              <a:rPr lang="pt-BR" dirty="0" smtClean="0"/>
              <a:t> </a:t>
            </a:r>
            <a:r>
              <a:rPr lang="pt-BR" dirty="0" smtClean="0"/>
              <a:t>Ajuda na tomada de futuras decisões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313167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Dúvidas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6050" y="22859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Muito Obrigado!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4414" y="492919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“Felicidade </a:t>
            </a:r>
            <a:r>
              <a:rPr lang="pt-BR" i="1" dirty="0" smtClean="0"/>
              <a:t>é a certeza de que a vida não está passando </a:t>
            </a:r>
            <a:br>
              <a:rPr lang="pt-BR" i="1" dirty="0" smtClean="0"/>
            </a:br>
            <a:r>
              <a:rPr lang="pt-BR" i="1" dirty="0" smtClean="0"/>
              <a:t>inutilmente.”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F1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20486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PROJETO F1 visa otimizar o tempo que uma pessoa fica parada </a:t>
            </a:r>
            <a:r>
              <a:rPr lang="pt-BR" dirty="0" smtClean="0"/>
              <a:t>na fila </a:t>
            </a:r>
            <a:r>
              <a:rPr lang="pt-BR" dirty="0" smtClean="0"/>
              <a:t>de um brinquedo </a:t>
            </a:r>
            <a:r>
              <a:rPr lang="pt-BR" dirty="0" smtClean="0"/>
              <a:t> em um Parque </a:t>
            </a:r>
            <a:r>
              <a:rPr lang="pt-BR" dirty="0" smtClean="0"/>
              <a:t>de </a:t>
            </a:r>
            <a:r>
              <a:rPr lang="pt-BR" dirty="0" smtClean="0"/>
              <a:t>Diversão.</a:t>
            </a:r>
            <a:endParaRPr lang="pt-BR" dirty="0"/>
          </a:p>
        </p:txBody>
      </p:sp>
      <p:pic>
        <p:nvPicPr>
          <p:cNvPr id="5" name="Picture 4" descr="fi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45075" y="1719263"/>
            <a:ext cx="3244850" cy="4411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77281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Parado em uma fila de um brinquedo em um parque.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É muito desgastante ficar parado em uma fila.</a:t>
            </a:r>
          </a:p>
          <a:p>
            <a:endParaRPr lang="pt-BR" dirty="0"/>
          </a:p>
          <a:p>
            <a:r>
              <a:rPr lang="pt-BR" dirty="0" smtClean="0"/>
              <a:t>Quantas atividades poderíamos ter feito durante este tempo todo?</a:t>
            </a:r>
          </a:p>
          <a:p>
            <a:endParaRPr lang="pt-BR" dirty="0" smtClean="0"/>
          </a:p>
          <a:p>
            <a:r>
              <a:rPr lang="pt-BR" dirty="0" smtClean="0"/>
              <a:t>Quanto vale o seu tempo?</a:t>
            </a:r>
          </a:p>
        </p:txBody>
      </p:sp>
      <p:pic>
        <p:nvPicPr>
          <p:cNvPr id="5" name="Picture 4" descr="fila_hopi_h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83308" y="1772817"/>
            <a:ext cx="4320000" cy="3240360"/>
          </a:xfrm>
          <a:prstGeom prst="rect">
            <a:avLst/>
          </a:prstGeom>
          <a:noFill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55576" y="5229200"/>
            <a:ext cx="25539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Acreditem, essa é </a:t>
            </a:r>
          </a:p>
          <a:p>
            <a:r>
              <a:rPr lang="pt-BR" sz="2000" b="1" dirty="0"/>
              <a:t>uma  fila do </a:t>
            </a:r>
          </a:p>
          <a:p>
            <a:r>
              <a:rPr lang="pt-BR" sz="2000" b="1" dirty="0" err="1" smtClean="0"/>
              <a:t>Hopi</a:t>
            </a:r>
            <a:r>
              <a:rPr lang="pt-BR" sz="2000" b="1" dirty="0" smtClean="0"/>
              <a:t> </a:t>
            </a:r>
            <a:r>
              <a:rPr lang="pt-BR" sz="2000" b="1" dirty="0" err="1"/>
              <a:t>Hari</a:t>
            </a:r>
            <a:endParaRPr lang="en-US" sz="2000" b="1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75856" y="5013177"/>
            <a:ext cx="86409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556792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Sistemas </a:t>
            </a:r>
            <a:r>
              <a:rPr lang="pt-BR" dirty="0" smtClean="0"/>
              <a:t>de Informação já controlam filas </a:t>
            </a:r>
          </a:p>
          <a:p>
            <a:r>
              <a:rPr lang="pt-BR" dirty="0" smtClean="0"/>
              <a:t>complexas: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impressão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tempo de execução de um processo, </a:t>
            </a:r>
          </a:p>
          <a:p>
            <a:pPr lvl="1"/>
            <a:r>
              <a:rPr lang="pt-BR" dirty="0" smtClean="0"/>
              <a:t>   respeitando as prioridades de cada um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Então porque não utilizar esse poder dos sistemas</a:t>
            </a:r>
          </a:p>
          <a:p>
            <a:r>
              <a:rPr lang="pt-BR" dirty="0" smtClean="0"/>
              <a:t>de informação para controlar uma fila de pessoas?</a:t>
            </a:r>
          </a:p>
        </p:txBody>
      </p:sp>
      <p:pic>
        <p:nvPicPr>
          <p:cNvPr id="5" name="Picture 9" descr="duvid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00760" y="1857364"/>
            <a:ext cx="2512646" cy="3761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14546" y="3429000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Podemos </a:t>
            </a:r>
            <a:r>
              <a:rPr lang="pt-BR" dirty="0" smtClean="0"/>
              <a:t>ter um Sistema que gerencie as filas e que avise quando sua vez estiver próxima. </a:t>
            </a:r>
            <a:r>
              <a:rPr lang="pt-BR" dirty="0" smtClean="0"/>
              <a:t>Assim </a:t>
            </a:r>
            <a:r>
              <a:rPr lang="pt-BR" dirty="0" smtClean="0"/>
              <a:t>não é necessário estarmos parados </a:t>
            </a:r>
            <a:r>
              <a:rPr lang="pt-BR" dirty="0" smtClean="0"/>
              <a:t>fisicamente nas </a:t>
            </a:r>
            <a:r>
              <a:rPr lang="pt-BR" dirty="0" smtClean="0"/>
              <a:t>filas dos brinquedos.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14744" y="192880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r>
              <a:rPr lang="pt-BR" dirty="0" smtClean="0"/>
              <a:t>,</a:t>
            </a:r>
            <a:r>
              <a:rPr lang="pt-BR" dirty="0" smtClean="0"/>
              <a:t> é possível!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 smtClean="0"/>
              <a:t>funciona?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 descr="fluxo_apresentação.jpg"/>
          <p:cNvPicPr>
            <a:picLocks noChangeAspect="1"/>
          </p:cNvPicPr>
          <p:nvPr/>
        </p:nvPicPr>
        <p:blipFill>
          <a:blip r:embed="rId2" cstate="print"/>
          <a:srcRect r="10475" b="18948"/>
          <a:stretch>
            <a:fillRect/>
          </a:stretch>
        </p:blipFill>
        <p:spPr>
          <a:xfrm>
            <a:off x="539552" y="1628800"/>
            <a:ext cx="7848872" cy="4360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importantes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42976" y="2285992"/>
            <a:ext cx="6715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O </a:t>
            </a:r>
            <a:r>
              <a:rPr lang="pt-BR" dirty="0" smtClean="0"/>
              <a:t>sistema não diminui o tempo das filas, apenas otimiza o tempo em que se fica parado na mesma.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Só é permitido se cadastrar em um brinquedo por vez.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É indicado que o Parque amplie </a:t>
            </a:r>
            <a:r>
              <a:rPr lang="pt-BR" dirty="0" smtClean="0"/>
              <a:t>suas áreas de lazer e atrações como peças teatrais e shows para entreter os visitantes enquanto </a:t>
            </a:r>
            <a:r>
              <a:rPr lang="pt-BR" dirty="0" smtClean="0"/>
              <a:t>aguardam </a:t>
            </a:r>
            <a:r>
              <a:rPr lang="pt-BR" dirty="0" smtClean="0"/>
              <a:t>sua vez no brinquedo, fazendo o tempo passar mais </a:t>
            </a:r>
            <a:r>
              <a:rPr lang="pt-BR" dirty="0" smtClean="0"/>
              <a:t>rápido e ocasionando mais conforto aos clientes.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aos benefícios...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844824"/>
            <a:ext cx="77780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Benefícios para o Parque: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Aumento da </a:t>
            </a:r>
            <a:r>
              <a:rPr lang="pt-BR" dirty="0"/>
              <a:t>satisfação de seus </a:t>
            </a:r>
            <a:r>
              <a:rPr lang="pt-BR" dirty="0" smtClean="0"/>
              <a:t>clientes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Aumento do lucro </a:t>
            </a:r>
            <a:r>
              <a:rPr lang="pt-BR" dirty="0"/>
              <a:t>do parque 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Maior </a:t>
            </a:r>
            <a:r>
              <a:rPr lang="pt-BR" dirty="0"/>
              <a:t>venda de </a:t>
            </a:r>
            <a:r>
              <a:rPr lang="pt-BR" dirty="0" smtClean="0"/>
              <a:t>ingressos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Explorar </a:t>
            </a:r>
            <a:r>
              <a:rPr lang="pt-BR" dirty="0"/>
              <a:t>novas fontes de </a:t>
            </a:r>
            <a:r>
              <a:rPr lang="pt-BR" dirty="0" smtClean="0"/>
              <a:t>lucro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Benefícios para o Cliente: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</a:t>
            </a:r>
            <a:r>
              <a:rPr lang="pt-BR" dirty="0"/>
              <a:t>circular pelo parque enquanto esperam sua vez </a:t>
            </a:r>
            <a:r>
              <a:rPr lang="pt-BR" dirty="0" smtClean="0"/>
              <a:t>no brinquedo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aproveitar mais o tempo, conforme desejar</a:t>
            </a:r>
          </a:p>
          <a:p>
            <a:r>
              <a:rPr lang="pt-BR" dirty="0"/>
              <a:t>	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ervidor_aplicacao_sms2.jpg"/>
          <p:cNvPicPr>
            <a:picLocks noChangeAspect="1"/>
          </p:cNvPicPr>
          <p:nvPr/>
        </p:nvPicPr>
        <p:blipFill>
          <a:blip r:embed="rId2" cstate="print"/>
          <a:srcRect t="2422" r="7863" b="15213"/>
          <a:stretch>
            <a:fillRect/>
          </a:stretch>
        </p:blipFill>
        <p:spPr>
          <a:xfrm>
            <a:off x="930909" y="1484784"/>
            <a:ext cx="7097475" cy="4896544"/>
          </a:xfrm>
          <a:prstGeom prst="rect">
            <a:avLst/>
          </a:prstGeom>
        </p:spPr>
      </p:pic>
      <p:sp>
        <p:nvSpPr>
          <p:cNvPr id="4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Arquitetura da Solução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577</TotalTime>
  <Words>570</Words>
  <Application>Microsoft Office PowerPoint</Application>
  <PresentationFormat>Apresentação na tela 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Cívico</vt:lpstr>
      <vt:lpstr>Slide 1</vt:lpstr>
      <vt:lpstr>O Projeto F1</vt:lpstr>
      <vt:lpstr>Como surgiu?</vt:lpstr>
      <vt:lpstr>Será possível?</vt:lpstr>
      <vt:lpstr>Será possível?</vt:lpstr>
      <vt:lpstr>Como funciona?</vt:lpstr>
      <vt:lpstr>Considerações importantes</vt:lpstr>
      <vt:lpstr>Quanto aos benefícios...</vt:lpstr>
      <vt:lpstr>Arquitetura da Solução</vt:lpstr>
      <vt:lpstr>Custo Aproximado</vt:lpstr>
      <vt:lpstr>Principais Fórmulas</vt:lpstr>
      <vt:lpstr>Objetivos alcançados</vt:lpstr>
      <vt:lpstr>Alternativas de implementação</vt:lpstr>
      <vt:lpstr>Trabalhos futuros</vt:lpstr>
      <vt:lpstr>Slide 15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Herberton</dc:creator>
  <cp:lastModifiedBy>RicardoMMO</cp:lastModifiedBy>
  <cp:revision>57</cp:revision>
  <dcterms:created xsi:type="dcterms:W3CDTF">2010-11-28T16:19:26Z</dcterms:created>
  <dcterms:modified xsi:type="dcterms:W3CDTF">2010-12-04T16:49:22Z</dcterms:modified>
</cp:coreProperties>
</file>