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25"/>
  </p:notesMasterIdLst>
  <p:handoutMasterIdLst>
    <p:handoutMasterId r:id="rId26"/>
  </p:handoutMasterIdLst>
  <p:sldIdLst>
    <p:sldId id="386" r:id="rId3"/>
    <p:sldId id="384" r:id="rId4"/>
    <p:sldId id="395" r:id="rId5"/>
    <p:sldId id="409" r:id="rId6"/>
    <p:sldId id="410" r:id="rId7"/>
    <p:sldId id="411" r:id="rId8"/>
    <p:sldId id="412" r:id="rId9"/>
    <p:sldId id="413" r:id="rId10"/>
    <p:sldId id="414" r:id="rId11"/>
    <p:sldId id="405" r:id="rId12"/>
    <p:sldId id="402" r:id="rId13"/>
    <p:sldId id="406" r:id="rId14"/>
    <p:sldId id="415" r:id="rId15"/>
    <p:sldId id="416" r:id="rId16"/>
    <p:sldId id="403" r:id="rId17"/>
    <p:sldId id="417" r:id="rId18"/>
    <p:sldId id="418" r:id="rId19"/>
    <p:sldId id="419" r:id="rId20"/>
    <p:sldId id="407" r:id="rId21"/>
    <p:sldId id="400" r:id="rId22"/>
    <p:sldId id="404" r:id="rId23"/>
    <p:sldId id="408" r:id="rId24"/>
  </p:sldIdLst>
  <p:sldSz cx="9144000" cy="6858000" type="screen4x3"/>
  <p:notesSz cx="6381750" cy="8686800"/>
  <p:custDataLst>
    <p:tags r:id="rId27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1" autoAdjust="0"/>
    <p:restoredTop sz="95439" autoAdjust="0"/>
  </p:normalViewPr>
  <p:slideViewPr>
    <p:cSldViewPr snapToGrid="0">
      <p:cViewPr>
        <p:scale>
          <a:sx n="70" d="100"/>
          <a:sy n="70" d="100"/>
        </p:scale>
        <p:origin x="13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eenr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 dirty="0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Herberton Candido Souza  / Orientador(a): Tadeu dos Reis Faria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SISTEMA DE E-COMMERCE DE PRODUTOS AGRÍCOLAS</a:t>
            </a:r>
          </a:p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Não Funcionais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prover boa usabilidade;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suportar ambientes Web responsivos e ambientes móveis;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apresentar manutenção facilitada;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operar em qualquer período do dia e da noite;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deverá suportar escalabilidade.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</p:spTree>
    <p:extLst>
      <p:ext uri="{BB962C8B-B14F-4D97-AF65-F5344CB8AC3E}">
        <p14:creationId xmlns:p14="http://schemas.microsoft.com/office/powerpoint/2010/main" val="60290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Restrições de projeto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 solução deverá ser desenvolvida em Java;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 comunicação com os agentes externos deverá utilizar padrões abertos de comunicação;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Os sistemas de Tributação e Faturamento não serão modernizados e somente se comunicam através de arquivos;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deverá ser implementado de forma modular;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Toda troca de mensagens entre os módulos deverá ser intermediada pelo middleware de mensageria (API Gateway) para diminuir o acoplamento.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83E1D78-8596-462E-8AEC-4EBEC495F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11978"/>
              </p:ext>
            </p:extLst>
          </p:nvPr>
        </p:nvGraphicFramePr>
        <p:xfrm>
          <a:off x="32567" y="1692275"/>
          <a:ext cx="9053465" cy="4084709"/>
        </p:xfrm>
        <a:graphic>
          <a:graphicData uri="http://schemas.openxmlformats.org/drawingml/2006/table">
            <a:tbl>
              <a:tblPr firstRow="1" firstCol="1" bandRow="1"/>
              <a:tblGrid>
                <a:gridCol w="3344752">
                  <a:extLst>
                    <a:ext uri="{9D8B030D-6E8A-4147-A177-3AD203B41FA5}">
                      <a16:colId xmlns:a16="http://schemas.microsoft.com/office/drawing/2014/main" val="2673990345"/>
                    </a:ext>
                  </a:extLst>
                </a:gridCol>
                <a:gridCol w="2628020">
                  <a:extLst>
                    <a:ext uri="{9D8B030D-6E8A-4147-A177-3AD203B41FA5}">
                      <a16:colId xmlns:a16="http://schemas.microsoft.com/office/drawing/2014/main" val="3509834386"/>
                    </a:ext>
                  </a:extLst>
                </a:gridCol>
                <a:gridCol w="3080693">
                  <a:extLst>
                    <a:ext uri="{9D8B030D-6E8A-4147-A177-3AD203B41FA5}">
                      <a16:colId xmlns:a16="http://schemas.microsoft.com/office/drawing/2014/main" val="33147607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535" marR="9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27048"/>
                  </a:ext>
                </a:extLst>
              </a:tr>
              <a:tr h="411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Análise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Implementação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13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Persistência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Banco de dados relacional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72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Persistência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Servidor de Arquivos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SMB – Server Message Block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65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Persistência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Serviço de diretórios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Active Directory – LDAP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8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Persistência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ORM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JPA – </a:t>
                      </a:r>
                      <a:r>
                        <a:rPr lang="en-US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Hibernate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Persistência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IO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 NIO 2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439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Persistência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LDAP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Apache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Directory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LDAP API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1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Controle Transacional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Transacional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JTA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67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Compartilhamento de dados em memória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Cache Distribuído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EhCache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RMI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566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Apresentação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WEB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HTML, CSS, JS, Bootstrap, </a:t>
                      </a:r>
                      <a:r>
                        <a:rPr lang="en-US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JQuery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09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Aplicação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Aplicação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 Framework, Spring MVC </a:t>
                      </a: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69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Apache Log4J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121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Contêiner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Servidor WEB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Apache Tomcat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93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Contêiner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Servidor APP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Apache Tomcat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00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Contêiner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Servidor API Gateway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Wildfly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71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Empacotamento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Gerenciador de dependências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Apache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Maven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43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7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83E1D78-8596-462E-8AEC-4EBEC495F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37302"/>
              </p:ext>
            </p:extLst>
          </p:nvPr>
        </p:nvGraphicFramePr>
        <p:xfrm>
          <a:off x="32567" y="1692275"/>
          <a:ext cx="9053113" cy="4083248"/>
        </p:xfrm>
        <a:graphic>
          <a:graphicData uri="http://schemas.openxmlformats.org/drawingml/2006/table">
            <a:tbl>
              <a:tblPr firstRow="1" firstCol="1" bandRow="1"/>
              <a:tblGrid>
                <a:gridCol w="3344400">
                  <a:extLst>
                    <a:ext uri="{9D8B030D-6E8A-4147-A177-3AD203B41FA5}">
                      <a16:colId xmlns:a16="http://schemas.microsoft.com/office/drawing/2014/main" val="2673990345"/>
                    </a:ext>
                  </a:extLst>
                </a:gridCol>
                <a:gridCol w="2628020">
                  <a:extLst>
                    <a:ext uri="{9D8B030D-6E8A-4147-A177-3AD203B41FA5}">
                      <a16:colId xmlns:a16="http://schemas.microsoft.com/office/drawing/2014/main" val="3509834386"/>
                    </a:ext>
                  </a:extLst>
                </a:gridCol>
                <a:gridCol w="3080693">
                  <a:extLst>
                    <a:ext uri="{9D8B030D-6E8A-4147-A177-3AD203B41FA5}">
                      <a16:colId xmlns:a16="http://schemas.microsoft.com/office/drawing/2014/main" val="33147607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535" marR="9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2704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Análise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Implementação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13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Empacotamento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Gerenciador de Build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Apache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Maven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96182"/>
                  </a:ext>
                </a:extLst>
              </a:tr>
              <a:tr h="1156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Implantação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Gerenciador de Deploy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Jenkins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3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REST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JAX-RS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29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SOAP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JAX-WS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884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Mensageria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JMQ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00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Versionamento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12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Protocolo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Arquivos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SMB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11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Diretórios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LDAP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0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Protocolo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Comunicação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HTTP, HTTPS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75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Protocolo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Criptografia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SHA256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50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Mensageria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Middleware EAI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Apache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Camel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738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Serviços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REST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Jersey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77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Serviços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SOAP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Apache CXF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2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Escalabilidade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Balanceador de carga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Nginx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01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Alta Disponibilidade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Tolerância à Falhas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Nginx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62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2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83E1D78-8596-462E-8AEC-4EBEC495F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07972"/>
              </p:ext>
            </p:extLst>
          </p:nvPr>
        </p:nvGraphicFramePr>
        <p:xfrm>
          <a:off x="32567" y="1692275"/>
          <a:ext cx="9053113" cy="1850962"/>
        </p:xfrm>
        <a:graphic>
          <a:graphicData uri="http://schemas.openxmlformats.org/drawingml/2006/table">
            <a:tbl>
              <a:tblPr firstRow="1" firstCol="1" bandRow="1"/>
              <a:tblGrid>
                <a:gridCol w="3344400">
                  <a:extLst>
                    <a:ext uri="{9D8B030D-6E8A-4147-A177-3AD203B41FA5}">
                      <a16:colId xmlns:a16="http://schemas.microsoft.com/office/drawing/2014/main" val="2673990345"/>
                    </a:ext>
                  </a:extLst>
                </a:gridCol>
                <a:gridCol w="2628020">
                  <a:extLst>
                    <a:ext uri="{9D8B030D-6E8A-4147-A177-3AD203B41FA5}">
                      <a16:colId xmlns:a16="http://schemas.microsoft.com/office/drawing/2014/main" val="3509834386"/>
                    </a:ext>
                  </a:extLst>
                </a:gridCol>
                <a:gridCol w="3080693">
                  <a:extLst>
                    <a:ext uri="{9D8B030D-6E8A-4147-A177-3AD203B41FA5}">
                      <a16:colId xmlns:a16="http://schemas.microsoft.com/office/drawing/2014/main" val="33147607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535" marR="9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2704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Análise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Implementação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13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Versionamento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Repositório de código fonte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Segurança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Autenticação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JAAS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429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Segurança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Autorização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JAAS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25732"/>
                  </a:ext>
                </a:extLst>
              </a:tr>
              <a:tr h="126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Criptografia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SHA256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JCA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68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Desenvolvimento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Eclipse,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PgAdmin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55" marR="25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41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87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F150B01-2D68-40D4-BBF0-2788920FF0B4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 – Autenticação e autorização</a:t>
            </a: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2050" name="Picture 2" descr="script">
            <a:extLst>
              <a:ext uri="{FF2B5EF4-FFF2-40B4-BE49-F238E27FC236}">
                <a16:creationId xmlns:a16="http://schemas.microsoft.com/office/drawing/2014/main" id="{1C37AF33-F617-4C86-AEDF-BD1E678F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52" y="1688461"/>
            <a:ext cx="6537395" cy="431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F150B01-2D68-40D4-BBF0-2788920FF0B4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 – Cache</a:t>
            </a: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3074" name="Picture 2" descr="script">
            <a:extLst>
              <a:ext uri="{FF2B5EF4-FFF2-40B4-BE49-F238E27FC236}">
                <a16:creationId xmlns:a16="http://schemas.microsoft.com/office/drawing/2014/main" id="{C9A59927-DF3D-436D-859C-F9689B01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260" y="1665774"/>
            <a:ext cx="3995885" cy="435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94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F150B01-2D68-40D4-BBF0-2788920FF0B4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 – Visão Geral dos Módulos</a:t>
            </a: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4098" name="Picture 2" descr="script">
            <a:extLst>
              <a:ext uri="{FF2B5EF4-FFF2-40B4-BE49-F238E27FC236}">
                <a16:creationId xmlns:a16="http://schemas.microsoft.com/office/drawing/2014/main" id="{BEBAE601-8EF3-413A-A4D8-A992FFCF8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" y="1924201"/>
            <a:ext cx="9014936" cy="386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92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F150B01-2D68-40D4-BBF0-2788920FF0B4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 – Integrações</a:t>
            </a: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5122" name="Picture 2" descr="script">
            <a:extLst>
              <a:ext uri="{FF2B5EF4-FFF2-40B4-BE49-F238E27FC236}">
                <a16:creationId xmlns:a16="http://schemas.microsoft.com/office/drawing/2014/main" id="{5CD593A6-A516-4DA4-8EBA-96360C9F4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32" y="1684999"/>
            <a:ext cx="3172034" cy="434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013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7A62FBF-BF6A-48D8-8661-AB83E0B46751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Implantação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6146" name="Picture 2" descr="script">
            <a:extLst>
              <a:ext uri="{FF2B5EF4-FFF2-40B4-BE49-F238E27FC236}">
                <a16:creationId xmlns:a16="http://schemas.microsoft.com/office/drawing/2014/main" id="{595EFC71-6E3E-41EC-99D9-A53B7B27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383" y="1688963"/>
            <a:ext cx="4642933" cy="433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46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Proposta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Mostrar a importância da TI em uma organização que deseja se manter como líder em seu segmento e que anseia por: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Ampliar os canais de vendas;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Simplificar a comunicação com os agentes externos (revendedores, fornecedores, fabricantes, etc.);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Aumentar a disponibilidade dos sistemas;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Investir em propagandas e promoções;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Realizar acompanhamento online das vendas.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Apresentação do Protótipo Arquitetural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Vídeo (</a:t>
            </a:r>
            <a:r>
              <a:rPr lang="pt-BR" sz="23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screencast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 de apresentação da aplicação web.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Sugestão de gravador de tela: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hlinkClick r:id="rId2"/>
              </a:rPr>
              <a:t>http://www.screenr.com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2’00”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Avaliação da Arquitetura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1 – Interface Gráfica – Responsividade e Usabilidade </a:t>
            </a: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2 – Arquitetura – Manutenibilidade</a:t>
            </a: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3 – Desempenho – Cache WEB e Escalabilidade</a:t>
            </a: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4 – Segurança – Autenticação e Autorização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Conclusões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2"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PONTOS POSITIVOS</a:t>
            </a:r>
          </a:p>
          <a:p>
            <a:pPr marL="800100" lvl="1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Responsividade e Usabilidade</a:t>
            </a:r>
          </a:p>
          <a:p>
            <a:pPr marL="800100" lvl="1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Manutenibilidade</a:t>
            </a:r>
          </a:p>
          <a:p>
            <a:pPr marL="800100" lvl="1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Cache WEB e Escalabilidade</a:t>
            </a:r>
          </a:p>
          <a:p>
            <a:pPr marL="800100" lvl="1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Autenticação e Autorização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PONTOS A MELHORAR </a:t>
            </a:r>
          </a:p>
          <a:p>
            <a:pPr marL="800100" lvl="1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Segurança HTTPS</a:t>
            </a:r>
          </a:p>
          <a:p>
            <a:pPr marL="800100" lvl="1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Testes de Stress</a:t>
            </a:r>
          </a:p>
          <a:p>
            <a:pPr marL="800100" lvl="1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Autenticação nos Serviços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</p:spTree>
    <p:extLst>
      <p:ext uri="{BB962C8B-B14F-4D97-AF65-F5344CB8AC3E}">
        <p14:creationId xmlns:p14="http://schemas.microsoft.com/office/powerpoint/2010/main" val="372009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Vendas, Pesquisas e </a:t>
            </a:r>
            <a:r>
              <a:rPr lang="pt-BR" altLang="pt-BR" sz="2500" b="1" dirty="0" err="1">
                <a:latin typeface="Calibri" charset="0"/>
                <a:ea typeface="Calibri" charset="0"/>
                <a:cs typeface="Calibri" charset="0"/>
              </a:rPr>
              <a:t>Orç</a:t>
            </a:r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. de Produtos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1026" name="Picture 2" descr="script">
            <a:extLst>
              <a:ext uri="{FF2B5EF4-FFF2-40B4-BE49-F238E27FC236}">
                <a16:creationId xmlns:a16="http://schemas.microsoft.com/office/drawing/2014/main" id="{6D416041-AD86-4676-A93C-3AC18FBD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99" y="1689668"/>
            <a:ext cx="6225802" cy="433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Logística de Entrega de Produtos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2050" name="Picture 2" descr="script">
            <a:extLst>
              <a:ext uri="{FF2B5EF4-FFF2-40B4-BE49-F238E27FC236}">
                <a16:creationId xmlns:a16="http://schemas.microsoft.com/office/drawing/2014/main" id="{2EFFFFC3-A156-4F0D-9C0E-11667FE45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46" y="1682555"/>
            <a:ext cx="6518957" cy="434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73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Notificação de Fornecedores de Produtos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3074" name="Picture 2" descr="script">
            <a:extLst>
              <a:ext uri="{FF2B5EF4-FFF2-40B4-BE49-F238E27FC236}">
                <a16:creationId xmlns:a16="http://schemas.microsoft.com/office/drawing/2014/main" id="{ADA99E4B-E27E-44D6-882C-D1920647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36" y="1693841"/>
            <a:ext cx="4190027" cy="432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62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Fornecimento de Produtos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4098" name="Picture 2" descr="script">
            <a:extLst>
              <a:ext uri="{FF2B5EF4-FFF2-40B4-BE49-F238E27FC236}">
                <a16:creationId xmlns:a16="http://schemas.microsoft.com/office/drawing/2014/main" id="{D16572EE-FB06-4130-9391-851FA8BB1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21" y="1692526"/>
            <a:ext cx="7170857" cy="432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Descarte e Recolhimento de Produtos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5122" name="Picture 2" descr="script">
            <a:extLst>
              <a:ext uri="{FF2B5EF4-FFF2-40B4-BE49-F238E27FC236}">
                <a16:creationId xmlns:a16="http://schemas.microsoft.com/office/drawing/2014/main" id="{27FDAE99-910A-4866-821B-475D2557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7" y="1679531"/>
            <a:ext cx="7934046" cy="435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73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Divulgação de Propagandas e Promoções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6146" name="Picture 2" descr="script">
            <a:extLst>
              <a:ext uri="{FF2B5EF4-FFF2-40B4-BE49-F238E27FC236}">
                <a16:creationId xmlns:a16="http://schemas.microsoft.com/office/drawing/2014/main" id="{0450B7F7-2877-4C01-B5FC-D0D857581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4" y="1692807"/>
            <a:ext cx="8651242" cy="432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24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Extração de Relatórios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7170" name="Picture 2" descr="script">
            <a:extLst>
              <a:ext uri="{FF2B5EF4-FFF2-40B4-BE49-F238E27FC236}">
                <a16:creationId xmlns:a16="http://schemas.microsoft.com/office/drawing/2014/main" id="{20B55CB2-C901-4D02-8C3E-0EC07164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38" y="1688180"/>
            <a:ext cx="4142825" cy="433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790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716</Words>
  <Application>Microsoft Office PowerPoint</Application>
  <PresentationFormat>Apresentação na tela (4:3)</PresentationFormat>
  <Paragraphs>206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2" baseType="lpstr">
      <vt:lpstr>Arial</vt:lpstr>
      <vt:lpstr>Calibri</vt:lpstr>
      <vt:lpstr>EurostileT</vt:lpstr>
      <vt:lpstr>Futura Hv BT</vt:lpstr>
      <vt:lpstr>Times New Roman</vt:lpstr>
      <vt:lpstr>Trebuchet MS</vt:lpstr>
      <vt:lpstr>Wingdings</vt:lpstr>
      <vt:lpstr>Wingdings 3</vt:lpstr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PUC Minas Virtual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dc:description/>
  <cp:lastModifiedBy>Herberton Candido Souza</cp:lastModifiedBy>
  <cp:revision>38</cp:revision>
  <cp:lastPrinted>2012-09-25T11:26:21Z</cp:lastPrinted>
  <dcterms:created xsi:type="dcterms:W3CDTF">2015-09-11T18:04:53Z</dcterms:created>
  <dcterms:modified xsi:type="dcterms:W3CDTF">2017-10-30T02:11:21Z</dcterms:modified>
  <cp:category>Educação</cp:category>
</cp:coreProperties>
</file>