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95" r:id="rId2"/>
    <p:sldId id="257" r:id="rId3"/>
    <p:sldId id="296" r:id="rId4"/>
    <p:sldId id="297" r:id="rId5"/>
    <p:sldId id="294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8" r:id="rId4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706B44-672D-43C6-84CF-8F0241CC2B8C}" type="datetimeFigureOut">
              <a:rPr lang="pt-BR" smtClean="0"/>
              <a:pPr/>
              <a:t>27/05/2016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59142-9A91-417C-9115-CC7ECF9055E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>
          <a:xfrm>
            <a:off x="668413" y="4238588"/>
            <a:ext cx="5487040" cy="4114799"/>
          </a:xfrm>
        </p:spPr>
        <p:txBody>
          <a:bodyPr/>
          <a:lstStyle/>
          <a:p>
            <a:endParaRPr lang="es-ES_tradnl" sz="10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28A06-91CA-DB4B-9DAE-1ECAC834D0D9}" type="slidenum">
              <a:rPr lang="es-ES" smtClean="0"/>
              <a:pPr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604275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800" smtClean="0"/>
              <a:t>Do the following sequence (showing the XML)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1800" err="1" smtClean="0"/>
              <a:t>registerContext</a:t>
            </a:r>
            <a:r>
              <a:rPr lang="en-US" sz="1800" smtClean="0"/>
              <a:t> Room1-temperature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1800" b="0" err="1" smtClean="0"/>
              <a:t>updateContext</a:t>
            </a:r>
            <a:r>
              <a:rPr lang="en-US" sz="1800" b="0" smtClean="0"/>
              <a:t> Room1-temperture = 30ºC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1800" b="1" err="1" smtClean="0"/>
              <a:t>queryContext</a:t>
            </a:r>
            <a:r>
              <a:rPr lang="en-US" sz="1800" b="1" smtClean="0"/>
              <a:t> Room1-temperature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1800" err="1" smtClean="0"/>
              <a:t>updateContext</a:t>
            </a:r>
            <a:r>
              <a:rPr lang="en-US" sz="1800" smtClean="0"/>
              <a:t> Room1-temperture = 31ºC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1800" err="1" smtClean="0"/>
              <a:t>queryContext</a:t>
            </a:r>
            <a:r>
              <a:rPr lang="en-US" sz="1800" smtClean="0"/>
              <a:t> Room1-temperature</a:t>
            </a:r>
          </a:p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77EDBB-41C1-4EC1-AC61-74F70ED8E93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030985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800" smtClean="0"/>
              <a:t>Do the following sequence (showing the XML)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1800" err="1" smtClean="0"/>
              <a:t>registerContext</a:t>
            </a:r>
            <a:r>
              <a:rPr lang="en-US" sz="1800" smtClean="0"/>
              <a:t> Room1-temperature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1800" b="1" err="1" smtClean="0"/>
              <a:t>updateContext</a:t>
            </a:r>
            <a:r>
              <a:rPr lang="en-US" sz="1800" b="1" smtClean="0"/>
              <a:t> Room1-temperture = 30ºC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1800" b="0" err="1" smtClean="0"/>
              <a:t>queryContext</a:t>
            </a:r>
            <a:r>
              <a:rPr lang="en-US" sz="1800" b="0" smtClean="0"/>
              <a:t> Room1-temperature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1800" err="1" smtClean="0"/>
              <a:t>updateContext</a:t>
            </a:r>
            <a:r>
              <a:rPr lang="en-US" sz="1800" smtClean="0"/>
              <a:t> Room1-temperture = 31ºC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1800" err="1" smtClean="0"/>
              <a:t>queryContext</a:t>
            </a:r>
            <a:r>
              <a:rPr lang="en-US" sz="1800" smtClean="0"/>
              <a:t> Room1-temperature</a:t>
            </a:r>
          </a:p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77EDBB-41C1-4EC1-AC61-74F70ED8E93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030985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800" smtClean="0"/>
              <a:t>Do the following sequence (showing the XML)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1800" err="1" smtClean="0"/>
              <a:t>registerContext</a:t>
            </a:r>
            <a:r>
              <a:rPr lang="en-US" sz="1800" smtClean="0"/>
              <a:t> Room1-temperature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1800" b="0" err="1" smtClean="0"/>
              <a:t>updateContext</a:t>
            </a:r>
            <a:r>
              <a:rPr lang="en-US" sz="1800" b="0" smtClean="0"/>
              <a:t> Room1-temperture = 30ºC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1800" b="1" err="1" smtClean="0"/>
              <a:t>queryContext</a:t>
            </a:r>
            <a:r>
              <a:rPr lang="en-US" sz="1800" b="1" smtClean="0"/>
              <a:t> Room1-temperature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1800" err="1" smtClean="0"/>
              <a:t>updateContext</a:t>
            </a:r>
            <a:r>
              <a:rPr lang="en-US" sz="1800" smtClean="0"/>
              <a:t> Room1-temperture = 31ºC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1800" err="1" smtClean="0"/>
              <a:t>queryContext</a:t>
            </a:r>
            <a:r>
              <a:rPr lang="en-US" sz="1800" smtClean="0"/>
              <a:t> Room1-temperature</a:t>
            </a:r>
          </a:p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77EDBB-41C1-4EC1-AC61-74F70ED8E93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030985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800" smtClean="0"/>
              <a:t>Do the following sequence (showing the XML)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1800" err="1" smtClean="0"/>
              <a:t>registerContext</a:t>
            </a:r>
            <a:r>
              <a:rPr lang="en-US" sz="1800" smtClean="0"/>
              <a:t> Room1-temperature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1800" b="0" err="1" smtClean="0"/>
              <a:t>updateContext</a:t>
            </a:r>
            <a:r>
              <a:rPr lang="en-US" sz="1800" b="0" smtClean="0"/>
              <a:t> Room1-temperture = 30ºC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1800" b="1" err="1" smtClean="0"/>
              <a:t>queryContext</a:t>
            </a:r>
            <a:r>
              <a:rPr lang="en-US" sz="1800" b="1" smtClean="0"/>
              <a:t> Room1-temperature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1800" err="1" smtClean="0"/>
              <a:t>updateContext</a:t>
            </a:r>
            <a:r>
              <a:rPr lang="en-US" sz="1800" smtClean="0"/>
              <a:t> Room1-temperture = 31ºC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1800" err="1" smtClean="0"/>
              <a:t>queryContext</a:t>
            </a:r>
            <a:r>
              <a:rPr lang="en-US" sz="1800" smtClean="0"/>
              <a:t> Room1-temperature</a:t>
            </a:r>
          </a:p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77EDBB-41C1-4EC1-AC61-74F70ED8E935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030985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800" smtClean="0"/>
              <a:t>Do the following sequence (showing the XML)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1800" err="1" smtClean="0"/>
              <a:t>registerContext</a:t>
            </a:r>
            <a:r>
              <a:rPr lang="en-US" sz="1800" smtClean="0"/>
              <a:t> Room1-temperature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1800" b="0" err="1" smtClean="0"/>
              <a:t>updateContext</a:t>
            </a:r>
            <a:r>
              <a:rPr lang="en-US" sz="1800" b="0" smtClean="0"/>
              <a:t> Room1-temperture = 30ºC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1800" b="1" err="1" smtClean="0"/>
              <a:t>queryContext</a:t>
            </a:r>
            <a:r>
              <a:rPr lang="en-US" sz="1800" b="1" smtClean="0"/>
              <a:t> Room1-temperature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1800" err="1" smtClean="0"/>
              <a:t>updateContext</a:t>
            </a:r>
            <a:r>
              <a:rPr lang="en-US" sz="1800" smtClean="0"/>
              <a:t> Room1-temperture = 31ºC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1800" err="1" smtClean="0"/>
              <a:t>queryContext</a:t>
            </a:r>
            <a:r>
              <a:rPr lang="en-US" sz="1800" smtClean="0"/>
              <a:t> Room1-temperature</a:t>
            </a:r>
          </a:p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77EDBB-41C1-4EC1-AC61-74F70ED8E93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030985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800" smtClean="0"/>
              <a:t>Do the following sequence (showing the XML)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1800" err="1" smtClean="0"/>
              <a:t>registerContext</a:t>
            </a:r>
            <a:r>
              <a:rPr lang="en-US" sz="1800" smtClean="0"/>
              <a:t> Room1-temperature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1800" b="1" err="1" smtClean="0"/>
              <a:t>updateContext</a:t>
            </a:r>
            <a:r>
              <a:rPr lang="en-US" sz="1800" b="1" smtClean="0"/>
              <a:t> Room1-temperture = 30ºC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1800" b="0" err="1" smtClean="0"/>
              <a:t>queryContext</a:t>
            </a:r>
            <a:r>
              <a:rPr lang="en-US" sz="1800" b="0" smtClean="0"/>
              <a:t> Room1-temperature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1800" err="1" smtClean="0"/>
              <a:t>updateContext</a:t>
            </a:r>
            <a:r>
              <a:rPr lang="en-US" sz="1800" smtClean="0"/>
              <a:t> Room1-temperture = 31ºC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1800" err="1" smtClean="0"/>
              <a:t>queryContext</a:t>
            </a:r>
            <a:r>
              <a:rPr lang="en-US" sz="1800" smtClean="0"/>
              <a:t> Room1-temperature</a:t>
            </a:r>
          </a:p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77EDBB-41C1-4EC1-AC61-74F70ED8E935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030985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800" smtClean="0"/>
              <a:t>Do the following sequence (showing the XML)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1800" err="1" smtClean="0"/>
              <a:t>registerContext</a:t>
            </a:r>
            <a:r>
              <a:rPr lang="en-US" sz="1800" smtClean="0"/>
              <a:t> Room1-temperature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1800" b="0" err="1" smtClean="0"/>
              <a:t>updateContext</a:t>
            </a:r>
            <a:r>
              <a:rPr lang="en-US" sz="1800" b="0" smtClean="0"/>
              <a:t> Room1-temperture = 30ºC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1800" b="1" err="1" smtClean="0"/>
              <a:t>queryContext</a:t>
            </a:r>
            <a:r>
              <a:rPr lang="en-US" sz="1800" b="1" smtClean="0"/>
              <a:t> Room1-temperature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1800" err="1" smtClean="0"/>
              <a:t>updateContext</a:t>
            </a:r>
            <a:r>
              <a:rPr lang="en-US" sz="1800" smtClean="0"/>
              <a:t> Room1-temperture = 31ºC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1800" err="1" smtClean="0"/>
              <a:t>queryContext</a:t>
            </a:r>
            <a:r>
              <a:rPr lang="en-US" sz="1800" smtClean="0"/>
              <a:t> Room1-temperature</a:t>
            </a:r>
          </a:p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77EDBB-41C1-4EC1-AC61-74F70ED8E935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030985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800" smtClean="0"/>
              <a:t>Do the following sequence (showing the XML)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1800" b="1" err="1" smtClean="0"/>
              <a:t>registerContext</a:t>
            </a:r>
            <a:r>
              <a:rPr lang="en-US" sz="1800" b="1" smtClean="0"/>
              <a:t> Room1-temperature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1800" err="1" smtClean="0"/>
              <a:t>updateContext</a:t>
            </a:r>
            <a:r>
              <a:rPr lang="en-US" sz="1800" smtClean="0"/>
              <a:t> Room1-temperture = 30ºC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1800" err="1" smtClean="0"/>
              <a:t>queryContext</a:t>
            </a:r>
            <a:r>
              <a:rPr lang="en-US" sz="1800" smtClean="0"/>
              <a:t> Room1-temperature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1800" err="1" smtClean="0"/>
              <a:t>updateContext</a:t>
            </a:r>
            <a:r>
              <a:rPr lang="en-US" sz="1800" smtClean="0"/>
              <a:t> Room1-temperture = 31ºC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1800" err="1" smtClean="0"/>
              <a:t>queryContext</a:t>
            </a:r>
            <a:r>
              <a:rPr lang="en-US" sz="1800" smtClean="0"/>
              <a:t> Room1-temperature</a:t>
            </a:r>
          </a:p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77EDBB-41C1-4EC1-AC61-74F70ED8E935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030985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800" smtClean="0"/>
              <a:t>Do the following sequence (showing the XML)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1800" b="1" err="1" smtClean="0"/>
              <a:t>registerContext</a:t>
            </a:r>
            <a:r>
              <a:rPr lang="en-US" sz="1800" b="1" smtClean="0"/>
              <a:t> Room1-temperature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1800" err="1" smtClean="0"/>
              <a:t>updateContext</a:t>
            </a:r>
            <a:r>
              <a:rPr lang="en-US" sz="1800" smtClean="0"/>
              <a:t> Room1-temperture = 30ºC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1800" err="1" smtClean="0"/>
              <a:t>queryContext</a:t>
            </a:r>
            <a:r>
              <a:rPr lang="en-US" sz="1800" smtClean="0"/>
              <a:t> Room1-temperature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1800" err="1" smtClean="0"/>
              <a:t>updateContext</a:t>
            </a:r>
            <a:r>
              <a:rPr lang="en-US" sz="1800" smtClean="0"/>
              <a:t> Room1-temperture = 31ºC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1800" err="1" smtClean="0"/>
              <a:t>queryContext</a:t>
            </a:r>
            <a:r>
              <a:rPr lang="en-US" sz="1800" smtClean="0"/>
              <a:t> Room1-temperature</a:t>
            </a:r>
          </a:p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77EDBB-41C1-4EC1-AC61-74F70ED8E935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030985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800" smtClean="0"/>
              <a:t>Do the following sequence (showing the XML)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1800" b="1" err="1" smtClean="0"/>
              <a:t>registerContext</a:t>
            </a:r>
            <a:r>
              <a:rPr lang="en-US" sz="1800" b="1" smtClean="0"/>
              <a:t> Room1-temperature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1800" err="1" smtClean="0"/>
              <a:t>updateContext</a:t>
            </a:r>
            <a:r>
              <a:rPr lang="en-US" sz="1800" smtClean="0"/>
              <a:t> Room1-temperture = 30ºC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1800" err="1" smtClean="0"/>
              <a:t>queryContext</a:t>
            </a:r>
            <a:r>
              <a:rPr lang="en-US" sz="1800" smtClean="0"/>
              <a:t> Room1-temperature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1800" err="1" smtClean="0"/>
              <a:t>updateContext</a:t>
            </a:r>
            <a:r>
              <a:rPr lang="en-US" sz="1800" smtClean="0"/>
              <a:t> Room1-temperture = 31ºC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1800" err="1" smtClean="0"/>
              <a:t>queryContext</a:t>
            </a:r>
            <a:r>
              <a:rPr lang="en-US" sz="1800" smtClean="0"/>
              <a:t> Room1-temperature</a:t>
            </a:r>
          </a:p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77EDBB-41C1-4EC1-AC61-74F70ED8E935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030985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265" indent="-158265">
              <a:buFont typeface="Arial" pitchFamily="34" charset="0"/>
              <a:buChar char="•"/>
            </a:pPr>
            <a:r>
              <a:rPr lang="en-US" smtClean="0"/>
              <a:t>Orion Context Broker is an implementation of a </a:t>
            </a:r>
            <a:r>
              <a:rPr lang="en-US" b="1" smtClean="0"/>
              <a:t>context information broker</a:t>
            </a:r>
            <a:r>
              <a:rPr lang="en-US" smtClean="0"/>
              <a:t> with </a:t>
            </a:r>
            <a:r>
              <a:rPr lang="en-US" b="1" smtClean="0"/>
              <a:t>persistent storage</a:t>
            </a:r>
          </a:p>
          <a:p>
            <a:pPr marL="158265" indent="-158265">
              <a:buFont typeface="Arial" pitchFamily="34" charset="0"/>
              <a:buChar char="•"/>
            </a:pPr>
            <a:r>
              <a:rPr lang="en-US" smtClean="0"/>
              <a:t>It implements </a:t>
            </a:r>
            <a:r>
              <a:rPr lang="en-US" b="1" smtClean="0"/>
              <a:t>OMA NGSI9/10</a:t>
            </a:r>
            <a:r>
              <a:rPr lang="en-US" smtClean="0"/>
              <a:t> specification</a:t>
            </a:r>
          </a:p>
          <a:p>
            <a:pPr marL="580307" lvl="1" indent="-158265">
              <a:buFont typeface="Arial" pitchFamily="34" charset="0"/>
              <a:buChar char="•"/>
            </a:pPr>
            <a:r>
              <a:rPr lang="en-US" smtClean="0"/>
              <a:t>NGSI9 is about context information availability (i.e. sources of context information) management</a:t>
            </a:r>
          </a:p>
          <a:p>
            <a:pPr marL="580307" lvl="1" indent="-158265">
              <a:buFont typeface="Arial" pitchFamily="34" charset="0"/>
              <a:buChar char="•"/>
            </a:pPr>
            <a:r>
              <a:rPr lang="en-US" smtClean="0"/>
              <a:t>NGSI10 is about context information itself</a:t>
            </a:r>
          </a:p>
          <a:p>
            <a:pPr marL="158265" indent="-158265">
              <a:buFont typeface="Arial" pitchFamily="34" charset="0"/>
              <a:buChar char="•"/>
            </a:pPr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C9CAC68-C826-0C48-92CE-9AD1DABD4B37}" type="slidenum">
              <a:rPr lang="he-IL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62636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800" smtClean="0"/>
              <a:t>Do the following sequence (showing the XML)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1800" b="1" err="1" smtClean="0"/>
              <a:t>registerContext</a:t>
            </a:r>
            <a:r>
              <a:rPr lang="en-US" sz="1800" b="1" smtClean="0"/>
              <a:t> Room1-temperature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1800" err="1" smtClean="0"/>
              <a:t>updateContext</a:t>
            </a:r>
            <a:r>
              <a:rPr lang="en-US" sz="1800" smtClean="0"/>
              <a:t> Room1-temperture = 30ºC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1800" err="1" smtClean="0"/>
              <a:t>queryContext</a:t>
            </a:r>
            <a:r>
              <a:rPr lang="en-US" sz="1800" smtClean="0"/>
              <a:t> Room1-temperature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1800" err="1" smtClean="0"/>
              <a:t>updateContext</a:t>
            </a:r>
            <a:r>
              <a:rPr lang="en-US" sz="1800" smtClean="0"/>
              <a:t> Room1-temperture = 31ºC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1800" err="1" smtClean="0"/>
              <a:t>queryContext</a:t>
            </a:r>
            <a:r>
              <a:rPr lang="en-US" sz="1800" smtClean="0"/>
              <a:t> Room1-temperature</a:t>
            </a:r>
          </a:p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77EDBB-41C1-4EC1-AC61-74F70ED8E93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030985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mtClean="0"/>
              <a:t>1. En la primera </a:t>
            </a:r>
            <a:r>
              <a:rPr lang="es-ES" err="1" smtClean="0"/>
              <a:t>slide</a:t>
            </a:r>
            <a:r>
              <a:rPr lang="es-ES" smtClean="0"/>
              <a:t> poned una lista de puntos de lo que se puede hacer con ese GE/set de </a:t>
            </a:r>
            <a:r>
              <a:rPr lang="es-ES" err="1" smtClean="0"/>
              <a:t>GEs</a:t>
            </a:r>
            <a:r>
              <a:rPr lang="es-ES" smtClean="0"/>
              <a:t>. Me refiero en plan titulares, sin muchas explicaciones.</a:t>
            </a:r>
          </a:p>
          <a:p>
            <a:r>
              <a:rPr lang="es-ES" smtClean="0"/>
              <a:t>2. Mostrad un ejemplo representativo de uno o varios de los puntos anteriores. </a:t>
            </a:r>
          </a:p>
          <a:p>
            <a:r>
              <a:rPr lang="es-ES" smtClean="0"/>
              <a:t>   Recordad: si lo hacéis como demo, poned </a:t>
            </a:r>
            <a:r>
              <a:rPr lang="es-ES" err="1" smtClean="0"/>
              <a:t>slides</a:t>
            </a:r>
            <a:r>
              <a:rPr lang="es-ES" smtClean="0"/>
              <a:t> con capturas y explicaciones también (así sirve también por si la demo os falla en ese momento ;-) ).</a:t>
            </a:r>
          </a:p>
          <a:p>
            <a:r>
              <a:rPr lang="es-ES" smtClean="0"/>
              <a:t>3. Mostrad un enlace donde pondremos esta semana las </a:t>
            </a:r>
            <a:r>
              <a:rPr lang="es-ES" err="1" smtClean="0"/>
              <a:t>slides</a:t>
            </a:r>
            <a:r>
              <a:rPr lang="es-ES" smtClean="0"/>
              <a:t> de la Campus que tienen los detalles de todos los puntos mencionados en 1.</a:t>
            </a:r>
          </a:p>
          <a:p>
            <a:r>
              <a:rPr lang="es-ES" smtClean="0"/>
              <a:t>   (Poned la lista de ficheros pero dejad el enlace en blanco que ya lo pondremos a última hora).</a:t>
            </a:r>
          </a:p>
          <a:p>
            <a:endParaRPr lang="es-ES" smtClean="0"/>
          </a:p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77EDBB-41C1-4EC1-AC61-74F70ED8E93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030985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800" smtClean="0"/>
              <a:t>Do the following sequence (showing the XML)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1800" err="1" smtClean="0"/>
              <a:t>registerContext</a:t>
            </a:r>
            <a:r>
              <a:rPr lang="en-US" sz="1800" smtClean="0"/>
              <a:t> Room1-temperature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1800" b="1" err="1" smtClean="0"/>
              <a:t>updateContext</a:t>
            </a:r>
            <a:r>
              <a:rPr lang="en-US" sz="1800" b="1" smtClean="0"/>
              <a:t> Room1-temperture = 30ºC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1800" b="0" err="1" smtClean="0"/>
              <a:t>queryContext</a:t>
            </a:r>
            <a:r>
              <a:rPr lang="en-US" sz="1800" b="0" smtClean="0"/>
              <a:t> Room1-temperature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1800" err="1" smtClean="0"/>
              <a:t>updateContext</a:t>
            </a:r>
            <a:r>
              <a:rPr lang="en-US" sz="1800" smtClean="0"/>
              <a:t> Room1-temperture = 31ºC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1800" err="1" smtClean="0"/>
              <a:t>queryContext</a:t>
            </a:r>
            <a:r>
              <a:rPr lang="en-US" sz="1800" smtClean="0"/>
              <a:t> Room1-temperature</a:t>
            </a:r>
          </a:p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77EDBB-41C1-4EC1-AC61-74F70ED8E93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030985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800" smtClean="0"/>
              <a:t>Do the following sequence (showing the XML)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1800" err="1" smtClean="0"/>
              <a:t>registerContext</a:t>
            </a:r>
            <a:r>
              <a:rPr lang="en-US" sz="1800" smtClean="0"/>
              <a:t> Room1-temperature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1800" b="1" err="1" smtClean="0"/>
              <a:t>updateContext</a:t>
            </a:r>
            <a:r>
              <a:rPr lang="en-US" sz="1800" b="1" smtClean="0"/>
              <a:t> Room1-temperture = 30ºC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1800" b="0" err="1" smtClean="0"/>
              <a:t>queryContext</a:t>
            </a:r>
            <a:r>
              <a:rPr lang="en-US" sz="1800" b="0" smtClean="0"/>
              <a:t> Room1-temperature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1800" err="1" smtClean="0"/>
              <a:t>updateContext</a:t>
            </a:r>
            <a:r>
              <a:rPr lang="en-US" sz="1800" smtClean="0"/>
              <a:t> Room1-temperture = 31ºC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1800" err="1" smtClean="0"/>
              <a:t>queryContext</a:t>
            </a:r>
            <a:r>
              <a:rPr lang="en-US" sz="1800" smtClean="0"/>
              <a:t> Room1-temperature</a:t>
            </a:r>
          </a:p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77EDBB-41C1-4EC1-AC61-74F70ED8E93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030985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800" smtClean="0"/>
              <a:t>Do the following sequence (showing the XML)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1800" err="1" smtClean="0"/>
              <a:t>registerContext</a:t>
            </a:r>
            <a:r>
              <a:rPr lang="en-US" sz="1800" smtClean="0"/>
              <a:t> Room1-temperature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1800" b="0" err="1" smtClean="0"/>
              <a:t>updateContext</a:t>
            </a:r>
            <a:r>
              <a:rPr lang="en-US" sz="1800" b="0" smtClean="0"/>
              <a:t> Room1-temperture = 30ºC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1800" b="1" err="1" smtClean="0"/>
              <a:t>queryContext</a:t>
            </a:r>
            <a:r>
              <a:rPr lang="en-US" sz="1800" b="1" smtClean="0"/>
              <a:t> Room1-temperature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1800" err="1" smtClean="0"/>
              <a:t>updateContext</a:t>
            </a:r>
            <a:r>
              <a:rPr lang="en-US" sz="1800" smtClean="0"/>
              <a:t> Room1-temperture = 31ºC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1800" err="1" smtClean="0"/>
              <a:t>queryContext</a:t>
            </a:r>
            <a:r>
              <a:rPr lang="en-US" sz="1800" smtClean="0"/>
              <a:t> Room1-temperature</a:t>
            </a:r>
          </a:p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77EDBB-41C1-4EC1-AC61-74F70ED8E93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030985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800" smtClean="0"/>
              <a:t>Do the following sequence (showing the XML)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1800" err="1" smtClean="0"/>
              <a:t>registerContext</a:t>
            </a:r>
            <a:r>
              <a:rPr lang="en-US" sz="1800" smtClean="0"/>
              <a:t> Room1-temperature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1800" b="1" err="1" smtClean="0"/>
              <a:t>updateContext</a:t>
            </a:r>
            <a:r>
              <a:rPr lang="en-US" sz="1800" b="1" smtClean="0"/>
              <a:t> Room1-temperture = 30ºC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1800" b="0" err="1" smtClean="0"/>
              <a:t>queryContext</a:t>
            </a:r>
            <a:r>
              <a:rPr lang="en-US" sz="1800" b="0" smtClean="0"/>
              <a:t> Room1-temperature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1800" err="1" smtClean="0"/>
              <a:t>updateContext</a:t>
            </a:r>
            <a:r>
              <a:rPr lang="en-US" sz="1800" smtClean="0"/>
              <a:t> Room1-temperture = 31ºC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1800" err="1" smtClean="0"/>
              <a:t>queryContext</a:t>
            </a:r>
            <a:r>
              <a:rPr lang="en-US" sz="1800" smtClean="0"/>
              <a:t> Room1-temperature</a:t>
            </a:r>
          </a:p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77EDBB-41C1-4EC1-AC61-74F70ED8E93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030985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800" smtClean="0"/>
              <a:t>Do the following sequence (showing the XML)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1800" err="1" smtClean="0"/>
              <a:t>registerContext</a:t>
            </a:r>
            <a:r>
              <a:rPr lang="en-US" sz="1800" smtClean="0"/>
              <a:t> Room1-temperature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1800" b="0" err="1" smtClean="0"/>
              <a:t>updateContext</a:t>
            </a:r>
            <a:r>
              <a:rPr lang="en-US" sz="1800" b="0" smtClean="0"/>
              <a:t> Room1-temperture = 30ºC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1800" b="1" err="1" smtClean="0"/>
              <a:t>queryContext</a:t>
            </a:r>
            <a:r>
              <a:rPr lang="en-US" sz="1800" b="1" smtClean="0"/>
              <a:t> Room1-temperature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1800" err="1" smtClean="0"/>
              <a:t>updateContext</a:t>
            </a:r>
            <a:r>
              <a:rPr lang="en-US" sz="1800" smtClean="0"/>
              <a:t> Room1-temperture = 31ºC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1800" err="1" smtClean="0"/>
              <a:t>queryContext</a:t>
            </a:r>
            <a:r>
              <a:rPr lang="en-US" sz="1800" smtClean="0"/>
              <a:t> Room1-temperature</a:t>
            </a:r>
          </a:p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77EDBB-41C1-4EC1-AC61-74F70ED8E93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03098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AA901-80A7-4054-8C37-24213D0D5C72}" type="datetimeFigureOut">
              <a:rPr lang="pt-BR" smtClean="0"/>
              <a:pPr/>
              <a:t>27/05/2016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725C2-16C0-4770-8C63-60BF71A459D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AA901-80A7-4054-8C37-24213D0D5C72}" type="datetimeFigureOut">
              <a:rPr lang="pt-BR" smtClean="0"/>
              <a:pPr/>
              <a:t>27/05/2016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725C2-16C0-4770-8C63-60BF71A459D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AA901-80A7-4054-8C37-24213D0D5C72}" type="datetimeFigureOut">
              <a:rPr lang="pt-BR" smtClean="0"/>
              <a:pPr/>
              <a:t>27/05/2016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725C2-16C0-4770-8C63-60BF71A459D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AA901-80A7-4054-8C37-24213D0D5C72}" type="datetimeFigureOut">
              <a:rPr lang="pt-BR" smtClean="0"/>
              <a:pPr/>
              <a:t>27/05/2016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725C2-16C0-4770-8C63-60BF71A459D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AA901-80A7-4054-8C37-24213D0D5C72}" type="datetimeFigureOut">
              <a:rPr lang="pt-BR" smtClean="0"/>
              <a:pPr/>
              <a:t>27/05/2016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725C2-16C0-4770-8C63-60BF71A459D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AA901-80A7-4054-8C37-24213D0D5C72}" type="datetimeFigureOut">
              <a:rPr lang="pt-BR" smtClean="0"/>
              <a:pPr/>
              <a:t>27/05/2016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725C2-16C0-4770-8C63-60BF71A459D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AA901-80A7-4054-8C37-24213D0D5C72}" type="datetimeFigureOut">
              <a:rPr lang="pt-BR" smtClean="0"/>
              <a:pPr/>
              <a:t>27/05/2016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725C2-16C0-4770-8C63-60BF71A459D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AA901-80A7-4054-8C37-24213D0D5C72}" type="datetimeFigureOut">
              <a:rPr lang="pt-BR" smtClean="0"/>
              <a:pPr/>
              <a:t>27/05/2016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725C2-16C0-4770-8C63-60BF71A459D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AA901-80A7-4054-8C37-24213D0D5C72}" type="datetimeFigureOut">
              <a:rPr lang="pt-BR" smtClean="0"/>
              <a:pPr/>
              <a:t>27/05/2016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725C2-16C0-4770-8C63-60BF71A459D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AA901-80A7-4054-8C37-24213D0D5C72}" type="datetimeFigureOut">
              <a:rPr lang="pt-BR" smtClean="0"/>
              <a:pPr/>
              <a:t>27/05/2016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725C2-16C0-4770-8C63-60BF71A459D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AA901-80A7-4054-8C37-24213D0D5C72}" type="datetimeFigureOut">
              <a:rPr lang="pt-BR" smtClean="0"/>
              <a:pPr/>
              <a:t>27/05/2016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725C2-16C0-4770-8C63-60BF71A459D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AA901-80A7-4054-8C37-24213D0D5C72}" type="datetimeFigureOut">
              <a:rPr lang="pt-BR" smtClean="0"/>
              <a:pPr/>
              <a:t>27/05/2016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725C2-16C0-4770-8C63-60BF71A459D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e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10" Type="http://schemas.openxmlformats.org/officeDocument/2006/relationships/image" Target="../media/image10.png"/><Relationship Id="rId4" Type="http://schemas.openxmlformats.org/officeDocument/2006/relationships/image" Target="../media/image4.jpeg"/><Relationship Id="rId9" Type="http://schemas.openxmlformats.org/officeDocument/2006/relationships/image" Target="../media/image9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e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fi-ware.org/Summary_of_FI-WARE_Open_Specification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lab.fi-ware.org/" TargetMode="External"/><Relationship Id="rId4" Type="http://schemas.openxmlformats.org/officeDocument/2006/relationships/hyperlink" Target="http://catalogue.fi-ware.org/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fi_ware_hirizont_min_350x95-320x8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084" y="2428868"/>
            <a:ext cx="5847948" cy="15716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190" y="287350"/>
            <a:ext cx="7944058" cy="51619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Quick Usage Example: Car Create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448831" y="1068339"/>
            <a:ext cx="3570511" cy="47089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POST </a:t>
            </a:r>
            <a:r>
              <a:rPr lang="es-ES" sz="1400" dirty="0" smtClean="0"/>
              <a:t>localhost:1026/v1/</a:t>
            </a:r>
            <a:r>
              <a:rPr lang="es-ES" sz="1400" dirty="0" err="1" smtClean="0"/>
              <a:t>updateContext</a:t>
            </a:r>
            <a:endParaRPr lang="es-ES" sz="1400" dirty="0" smtClean="0"/>
          </a:p>
          <a:p>
            <a:r>
              <a:rPr lang="es-ES" sz="1400" dirty="0" smtClean="0"/>
              <a:t>... </a:t>
            </a:r>
          </a:p>
          <a:p>
            <a:r>
              <a:rPr lang="en-US" sz="1600" dirty="0"/>
              <a:t>{</a:t>
            </a:r>
          </a:p>
          <a:p>
            <a:r>
              <a:rPr lang="en-US" sz="1600" dirty="0"/>
              <a:t>    "</a:t>
            </a:r>
            <a:r>
              <a:rPr lang="en-US" sz="1600" dirty="0" err="1"/>
              <a:t>contextElements</a:t>
            </a:r>
            <a:r>
              <a:rPr lang="en-US" sz="1600" dirty="0"/>
              <a:t>": [</a:t>
            </a:r>
          </a:p>
          <a:p>
            <a:r>
              <a:rPr lang="en-US" sz="1600" dirty="0"/>
              <a:t>        {</a:t>
            </a:r>
          </a:p>
          <a:p>
            <a:r>
              <a:rPr lang="en-US" sz="1600" dirty="0"/>
              <a:t>            "type": "</a:t>
            </a:r>
            <a:r>
              <a:rPr lang="en-US" sz="1600" dirty="0">
                <a:solidFill>
                  <a:srgbClr val="002159"/>
                </a:solidFill>
              </a:rPr>
              <a:t>Car</a:t>
            </a:r>
            <a:r>
              <a:rPr lang="en-US" sz="1600" dirty="0"/>
              <a:t>",</a:t>
            </a:r>
          </a:p>
          <a:p>
            <a:r>
              <a:rPr lang="en-US" sz="1600" dirty="0"/>
              <a:t>            "</a:t>
            </a:r>
            <a:r>
              <a:rPr lang="en-US" sz="1600" dirty="0" err="1"/>
              <a:t>isPattern</a:t>
            </a:r>
            <a:r>
              <a:rPr lang="en-US" sz="1600" dirty="0"/>
              <a:t>": "false",</a:t>
            </a:r>
          </a:p>
          <a:p>
            <a:r>
              <a:rPr lang="en-US" sz="1600" dirty="0"/>
              <a:t>            "id": "</a:t>
            </a:r>
            <a:r>
              <a:rPr lang="en-US" sz="1600" b="1" dirty="0">
                <a:solidFill>
                  <a:srgbClr val="FF0000"/>
                </a:solidFill>
              </a:rPr>
              <a:t>Car1</a:t>
            </a:r>
            <a:r>
              <a:rPr lang="en-US" sz="1600" dirty="0"/>
              <a:t>",</a:t>
            </a:r>
          </a:p>
          <a:p>
            <a:r>
              <a:rPr lang="en-US" sz="1600" dirty="0"/>
              <a:t>            "attributes": [</a:t>
            </a:r>
          </a:p>
          <a:p>
            <a:r>
              <a:rPr lang="en-US" sz="1600" dirty="0"/>
              <a:t>            {</a:t>
            </a:r>
          </a:p>
          <a:p>
            <a:r>
              <a:rPr lang="en-US" sz="1600" dirty="0"/>
              <a:t>                "name": "speed",</a:t>
            </a:r>
          </a:p>
          <a:p>
            <a:r>
              <a:rPr lang="en-US" sz="1600" dirty="0"/>
              <a:t>                "type": "km/h",</a:t>
            </a:r>
          </a:p>
          <a:p>
            <a:r>
              <a:rPr lang="en-US" sz="1600" dirty="0"/>
              <a:t>                "value": </a:t>
            </a:r>
            <a:r>
              <a:rPr lang="en-US" sz="1600" dirty="0" smtClean="0"/>
              <a:t>“98"</a:t>
            </a:r>
            <a:endParaRPr lang="en-US" sz="1600" dirty="0"/>
          </a:p>
          <a:p>
            <a:r>
              <a:rPr lang="en-US" sz="1600" dirty="0"/>
              <a:t>            </a:t>
            </a:r>
            <a:r>
              <a:rPr lang="en-US" sz="1600" dirty="0" smtClean="0"/>
              <a:t>}</a:t>
            </a:r>
          </a:p>
          <a:p>
            <a:r>
              <a:rPr lang="en-US" sz="1600" dirty="0"/>
              <a:t>            ]</a:t>
            </a:r>
          </a:p>
          <a:p>
            <a:r>
              <a:rPr lang="en-US" sz="1600" dirty="0"/>
              <a:t>        }</a:t>
            </a:r>
          </a:p>
          <a:p>
            <a:r>
              <a:rPr lang="en-US" sz="1600" dirty="0"/>
              <a:t>    ],</a:t>
            </a:r>
          </a:p>
          <a:p>
            <a:r>
              <a:rPr lang="en-US" sz="1600" dirty="0"/>
              <a:t>    "</a:t>
            </a:r>
            <a:r>
              <a:rPr lang="en-US" sz="1600" dirty="0" err="1"/>
              <a:t>updateAction</a:t>
            </a:r>
            <a:r>
              <a:rPr lang="en-US" sz="1600" dirty="0"/>
              <a:t>": </a:t>
            </a:r>
            <a:r>
              <a:rPr lang="en-US" sz="1600" dirty="0" smtClean="0"/>
              <a:t>“</a:t>
            </a:r>
            <a:r>
              <a:rPr lang="en-US" sz="1600" b="1" dirty="0" smtClean="0">
                <a:solidFill>
                  <a:srgbClr val="FF0000"/>
                </a:solidFill>
              </a:rPr>
              <a:t>APPEND</a:t>
            </a:r>
            <a:r>
              <a:rPr lang="en-US" sz="1600" dirty="0" smtClean="0"/>
              <a:t>"</a:t>
            </a:r>
            <a:endParaRPr lang="en-US" sz="1600" dirty="0"/>
          </a:p>
          <a:p>
            <a:r>
              <a:rPr lang="en-US" sz="1600" dirty="0"/>
              <a:t>}</a:t>
            </a:r>
            <a:endParaRPr lang="es-ES" sz="1400" dirty="0"/>
          </a:p>
        </p:txBody>
      </p:sp>
      <p:sp>
        <p:nvSpPr>
          <p:cNvPr id="7" name="6 CuadroTexto"/>
          <p:cNvSpPr txBox="1"/>
          <p:nvPr/>
        </p:nvSpPr>
        <p:spPr>
          <a:xfrm>
            <a:off x="4340888" y="966741"/>
            <a:ext cx="3697792" cy="52629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smtClean="0"/>
              <a:t>200 OK</a:t>
            </a:r>
          </a:p>
          <a:p>
            <a:r>
              <a:rPr lang="es-ES" sz="1400" smtClean="0"/>
              <a:t>... </a:t>
            </a:r>
          </a:p>
          <a:p>
            <a:r>
              <a:rPr lang="en-US" sz="1400"/>
              <a:t>{</a:t>
            </a:r>
          </a:p>
          <a:p>
            <a:r>
              <a:rPr lang="en-US" sz="1400"/>
              <a:t>    "contextResponses": [</a:t>
            </a:r>
          </a:p>
          <a:p>
            <a:r>
              <a:rPr lang="en-US" sz="1400"/>
              <a:t>        {</a:t>
            </a:r>
          </a:p>
          <a:p>
            <a:r>
              <a:rPr lang="en-US" sz="1400"/>
              <a:t>            "contextElement": {</a:t>
            </a:r>
          </a:p>
          <a:p>
            <a:r>
              <a:rPr lang="en-US" sz="1400"/>
              <a:t>                "attributes": [</a:t>
            </a:r>
          </a:p>
          <a:p>
            <a:r>
              <a:rPr lang="en-US" sz="1400"/>
              <a:t>                    {</a:t>
            </a:r>
          </a:p>
          <a:p>
            <a:r>
              <a:rPr lang="en-US" sz="1400"/>
              <a:t>                        "name": "speed",</a:t>
            </a:r>
          </a:p>
          <a:p>
            <a:r>
              <a:rPr lang="en-US" sz="1400"/>
              <a:t>                        "type": "</a:t>
            </a:r>
            <a:r>
              <a:rPr lang="en-US" sz="1400">
                <a:solidFill>
                  <a:srgbClr val="002159"/>
                </a:solidFill>
              </a:rPr>
              <a:t>km/h</a:t>
            </a:r>
            <a:r>
              <a:rPr lang="en-US" sz="1400"/>
              <a:t>",</a:t>
            </a:r>
          </a:p>
          <a:p>
            <a:r>
              <a:rPr lang="en-US" sz="1400"/>
              <a:t>                        "value": ""</a:t>
            </a:r>
          </a:p>
          <a:p>
            <a:r>
              <a:rPr lang="en-US" sz="1400"/>
              <a:t>                    </a:t>
            </a:r>
            <a:r>
              <a:rPr lang="en-US" sz="1400" smtClean="0"/>
              <a:t>}</a:t>
            </a:r>
          </a:p>
          <a:p>
            <a:r>
              <a:rPr lang="en-US" sz="1400"/>
              <a:t>                ],</a:t>
            </a:r>
          </a:p>
          <a:p>
            <a:r>
              <a:rPr lang="en-US" sz="1400"/>
              <a:t>                "id": "</a:t>
            </a:r>
            <a:r>
              <a:rPr lang="en-US" sz="1400" b="1">
                <a:solidFill>
                  <a:srgbClr val="FF0000"/>
                </a:solidFill>
              </a:rPr>
              <a:t>Car1</a:t>
            </a:r>
            <a:r>
              <a:rPr lang="en-US" sz="1400"/>
              <a:t>",</a:t>
            </a:r>
          </a:p>
          <a:p>
            <a:r>
              <a:rPr lang="en-US" sz="1400"/>
              <a:t>                "isPattern": "false",</a:t>
            </a:r>
          </a:p>
          <a:p>
            <a:r>
              <a:rPr lang="en-US" sz="1400"/>
              <a:t>                "type": "Car"</a:t>
            </a:r>
          </a:p>
          <a:p>
            <a:r>
              <a:rPr lang="en-US" sz="1400"/>
              <a:t>            },</a:t>
            </a:r>
          </a:p>
          <a:p>
            <a:r>
              <a:rPr lang="en-US" sz="1400"/>
              <a:t>            "statusCode": {</a:t>
            </a:r>
          </a:p>
          <a:p>
            <a:r>
              <a:rPr lang="en-US" sz="1400"/>
              <a:t>                "code": "200",</a:t>
            </a:r>
          </a:p>
          <a:p>
            <a:r>
              <a:rPr lang="en-US" sz="1400"/>
              <a:t>                "reasonPhrase": "</a:t>
            </a:r>
            <a:r>
              <a:rPr lang="en-US" sz="1400" b="1">
                <a:solidFill>
                  <a:srgbClr val="FF0000"/>
                </a:solidFill>
              </a:rPr>
              <a:t>OK</a:t>
            </a:r>
            <a:r>
              <a:rPr lang="en-US" sz="1400"/>
              <a:t>"</a:t>
            </a:r>
          </a:p>
          <a:p>
            <a:r>
              <a:rPr lang="en-US" sz="1400"/>
              <a:t>            }</a:t>
            </a:r>
          </a:p>
          <a:p>
            <a:r>
              <a:rPr lang="en-US" sz="1400"/>
              <a:t>        }</a:t>
            </a:r>
          </a:p>
          <a:p>
            <a:r>
              <a:rPr lang="en-US" sz="1400"/>
              <a:t>    ]</a:t>
            </a:r>
          </a:p>
          <a:p>
            <a:r>
              <a:rPr lang="en-US" sz="1400"/>
              <a:t>}</a:t>
            </a:r>
            <a:endParaRPr lang="es-ES" sz="1200"/>
          </a:p>
        </p:txBody>
      </p:sp>
      <p:pic>
        <p:nvPicPr>
          <p:cNvPr id="10" name="Picture 9" descr="coch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71800" y="1460174"/>
            <a:ext cx="1152128" cy="489304"/>
          </a:xfrm>
          <a:prstGeom prst="rect">
            <a:avLst/>
          </a:prstGeom>
        </p:spPr>
      </p:pic>
      <p:pic>
        <p:nvPicPr>
          <p:cNvPr id="11" name="Picture 10" descr="orion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80312" y="1038282"/>
            <a:ext cx="576064" cy="562522"/>
          </a:xfrm>
          <a:prstGeom prst="rect">
            <a:avLst/>
          </a:prstGeom>
        </p:spPr>
      </p:pic>
      <p:sp>
        <p:nvSpPr>
          <p:cNvPr id="12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4055466" y="6356361"/>
            <a:ext cx="1033075" cy="365125"/>
          </a:xfrm>
          <a:prstGeom prst="rect">
            <a:avLst/>
          </a:prstGeom>
        </p:spPr>
        <p:txBody>
          <a:bodyPr/>
          <a:lstStyle/>
          <a:p>
            <a:fld id="{37963F2F-4042-FC45-9F9C-5381A7798E31}" type="slidenum">
              <a:rPr lang="en-US" smtClean="0">
                <a:solidFill>
                  <a:srgbClr val="043F52">
                    <a:tint val="75000"/>
                  </a:srgbClr>
                </a:solidFill>
              </a:rPr>
              <a:pPr/>
              <a:t>10</a:t>
            </a:fld>
            <a:endParaRPr lang="en-US">
              <a:solidFill>
                <a:srgbClr val="043F52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535852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190" y="287350"/>
            <a:ext cx="7944058" cy="51619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Quick Usage Example: Car </a:t>
            </a:r>
            <a:r>
              <a:rPr lang="en-US" dirty="0" err="1" smtClean="0">
                <a:solidFill>
                  <a:schemeClr val="tx2"/>
                </a:solidFill>
              </a:rPr>
              <a:t>UpdateContext</a:t>
            </a:r>
            <a:r>
              <a:rPr lang="en-US" dirty="0" smtClean="0">
                <a:solidFill>
                  <a:schemeClr val="tx2"/>
                </a:solidFill>
              </a:rPr>
              <a:t> (1)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448831" y="1068339"/>
            <a:ext cx="3570511" cy="47089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POST </a:t>
            </a:r>
            <a:r>
              <a:rPr lang="es-ES" sz="1400" dirty="0" smtClean="0"/>
              <a:t>localhost:1026/v1/</a:t>
            </a:r>
            <a:r>
              <a:rPr lang="es-ES" sz="1400" dirty="0" err="1" smtClean="0"/>
              <a:t>updateContext</a:t>
            </a:r>
            <a:endParaRPr lang="es-ES" sz="1400" dirty="0" smtClean="0"/>
          </a:p>
          <a:p>
            <a:r>
              <a:rPr lang="es-ES" sz="1400" dirty="0" smtClean="0"/>
              <a:t>... </a:t>
            </a:r>
          </a:p>
          <a:p>
            <a:r>
              <a:rPr lang="en-US" sz="1600" dirty="0"/>
              <a:t>{</a:t>
            </a:r>
          </a:p>
          <a:p>
            <a:r>
              <a:rPr lang="en-US" sz="1600" dirty="0"/>
              <a:t>    "</a:t>
            </a:r>
            <a:r>
              <a:rPr lang="en-US" sz="1600" dirty="0" err="1"/>
              <a:t>contextElements</a:t>
            </a:r>
            <a:r>
              <a:rPr lang="en-US" sz="1600" dirty="0"/>
              <a:t>": [</a:t>
            </a:r>
          </a:p>
          <a:p>
            <a:r>
              <a:rPr lang="en-US" sz="1600" dirty="0"/>
              <a:t>        {</a:t>
            </a:r>
          </a:p>
          <a:p>
            <a:r>
              <a:rPr lang="en-US" sz="1600" dirty="0"/>
              <a:t>            "type": "</a:t>
            </a:r>
            <a:r>
              <a:rPr lang="en-US" sz="1600" dirty="0">
                <a:solidFill>
                  <a:srgbClr val="002159"/>
                </a:solidFill>
              </a:rPr>
              <a:t>Car</a:t>
            </a:r>
            <a:r>
              <a:rPr lang="en-US" sz="1600" dirty="0"/>
              <a:t>",</a:t>
            </a:r>
          </a:p>
          <a:p>
            <a:r>
              <a:rPr lang="en-US" sz="1600" dirty="0"/>
              <a:t>            "</a:t>
            </a:r>
            <a:r>
              <a:rPr lang="en-US" sz="1600" dirty="0" err="1"/>
              <a:t>isPattern</a:t>
            </a:r>
            <a:r>
              <a:rPr lang="en-US" sz="1600" dirty="0"/>
              <a:t>": "false",</a:t>
            </a:r>
          </a:p>
          <a:p>
            <a:r>
              <a:rPr lang="en-US" sz="1600" dirty="0"/>
              <a:t>            "id": "</a:t>
            </a:r>
            <a:r>
              <a:rPr lang="en-US" sz="1600" b="1" dirty="0">
                <a:solidFill>
                  <a:srgbClr val="FF0000"/>
                </a:solidFill>
              </a:rPr>
              <a:t>Car1</a:t>
            </a:r>
            <a:r>
              <a:rPr lang="en-US" sz="1600" dirty="0"/>
              <a:t>",</a:t>
            </a:r>
          </a:p>
          <a:p>
            <a:r>
              <a:rPr lang="en-US" sz="1600" dirty="0"/>
              <a:t>            "attributes": [</a:t>
            </a:r>
          </a:p>
          <a:p>
            <a:r>
              <a:rPr lang="en-US" sz="1600" dirty="0"/>
              <a:t>            {</a:t>
            </a:r>
          </a:p>
          <a:p>
            <a:r>
              <a:rPr lang="en-US" sz="1600" dirty="0"/>
              <a:t>                "name": "</a:t>
            </a:r>
            <a:r>
              <a:rPr lang="en-US" sz="1600" b="1" dirty="0">
                <a:solidFill>
                  <a:srgbClr val="FF0000"/>
                </a:solidFill>
              </a:rPr>
              <a:t>speed</a:t>
            </a:r>
            <a:r>
              <a:rPr lang="en-US" sz="1600" dirty="0"/>
              <a:t>",</a:t>
            </a:r>
          </a:p>
          <a:p>
            <a:r>
              <a:rPr lang="en-US" sz="1600" dirty="0"/>
              <a:t>                "type": "</a:t>
            </a:r>
            <a:r>
              <a:rPr lang="en-US" sz="1600" dirty="0">
                <a:solidFill>
                  <a:srgbClr val="002159"/>
                </a:solidFill>
              </a:rPr>
              <a:t>km/h</a:t>
            </a:r>
            <a:r>
              <a:rPr lang="en-US" sz="1600" dirty="0"/>
              <a:t>",</a:t>
            </a:r>
          </a:p>
          <a:p>
            <a:r>
              <a:rPr lang="en-US" sz="1600" dirty="0"/>
              <a:t>                "value": "</a:t>
            </a:r>
            <a:r>
              <a:rPr lang="en-US" sz="1600" b="1" dirty="0">
                <a:solidFill>
                  <a:srgbClr val="FF0000"/>
                </a:solidFill>
              </a:rPr>
              <a:t>110</a:t>
            </a:r>
            <a:r>
              <a:rPr lang="en-US" sz="1600" dirty="0"/>
              <a:t>"</a:t>
            </a:r>
          </a:p>
          <a:p>
            <a:r>
              <a:rPr lang="en-US" sz="1600" dirty="0"/>
              <a:t>            }</a:t>
            </a:r>
          </a:p>
          <a:p>
            <a:r>
              <a:rPr lang="en-US" sz="1600" dirty="0"/>
              <a:t>            ]</a:t>
            </a:r>
          </a:p>
          <a:p>
            <a:r>
              <a:rPr lang="en-US" sz="1600" dirty="0"/>
              <a:t>        }</a:t>
            </a:r>
          </a:p>
          <a:p>
            <a:r>
              <a:rPr lang="en-US" sz="1600" dirty="0"/>
              <a:t>    ],</a:t>
            </a:r>
          </a:p>
          <a:p>
            <a:r>
              <a:rPr lang="en-US" sz="1600" dirty="0"/>
              <a:t>    "</a:t>
            </a:r>
            <a:r>
              <a:rPr lang="en-US" sz="1600" dirty="0" err="1"/>
              <a:t>updateAction</a:t>
            </a:r>
            <a:r>
              <a:rPr lang="en-US" sz="1600" dirty="0"/>
              <a:t>": "</a:t>
            </a:r>
            <a:r>
              <a:rPr lang="en-US" sz="1600" b="1" dirty="0">
                <a:solidFill>
                  <a:srgbClr val="FF0000"/>
                </a:solidFill>
              </a:rPr>
              <a:t>UPDATE</a:t>
            </a:r>
            <a:r>
              <a:rPr lang="en-US" sz="1600" dirty="0"/>
              <a:t>"</a:t>
            </a:r>
          </a:p>
          <a:p>
            <a:r>
              <a:rPr lang="en-US" sz="1600" dirty="0"/>
              <a:t>}</a:t>
            </a:r>
            <a:endParaRPr lang="es-ES" sz="1600" dirty="0"/>
          </a:p>
        </p:txBody>
      </p:sp>
      <p:pic>
        <p:nvPicPr>
          <p:cNvPr id="6" name="Picture 5" descr="Ford_Mondeo_MK3_ST220_-_Speedometer_(light)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31840" y="3921206"/>
            <a:ext cx="2160240" cy="2109457"/>
          </a:xfrm>
          <a:prstGeom prst="rect">
            <a:avLst/>
          </a:prstGeom>
        </p:spPr>
      </p:pic>
      <p:sp>
        <p:nvSpPr>
          <p:cNvPr id="7" name="6 CuadroTexto"/>
          <p:cNvSpPr txBox="1"/>
          <p:nvPr/>
        </p:nvSpPr>
        <p:spPr>
          <a:xfrm>
            <a:off x="4340888" y="966741"/>
            <a:ext cx="3697792" cy="52629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smtClean="0"/>
              <a:t>200 OK</a:t>
            </a:r>
          </a:p>
          <a:p>
            <a:r>
              <a:rPr lang="es-ES" sz="1400" smtClean="0"/>
              <a:t>... </a:t>
            </a:r>
          </a:p>
          <a:p>
            <a:r>
              <a:rPr lang="en-US" sz="1400"/>
              <a:t>{</a:t>
            </a:r>
          </a:p>
          <a:p>
            <a:r>
              <a:rPr lang="en-US" sz="1400"/>
              <a:t>    "contextResponses": [</a:t>
            </a:r>
          </a:p>
          <a:p>
            <a:r>
              <a:rPr lang="en-US" sz="1400"/>
              <a:t>        {</a:t>
            </a:r>
          </a:p>
          <a:p>
            <a:r>
              <a:rPr lang="en-US" sz="1400"/>
              <a:t>            "contextElement": {</a:t>
            </a:r>
          </a:p>
          <a:p>
            <a:r>
              <a:rPr lang="en-US" sz="1400"/>
              <a:t>                "attributes": [</a:t>
            </a:r>
          </a:p>
          <a:p>
            <a:r>
              <a:rPr lang="en-US" sz="1400"/>
              <a:t>                    {</a:t>
            </a:r>
          </a:p>
          <a:p>
            <a:r>
              <a:rPr lang="en-US" sz="1400"/>
              <a:t>                        "name": "</a:t>
            </a:r>
            <a:r>
              <a:rPr lang="en-US" sz="1400" b="1">
                <a:solidFill>
                  <a:srgbClr val="FF0000"/>
                </a:solidFill>
              </a:rPr>
              <a:t>speed</a:t>
            </a:r>
            <a:r>
              <a:rPr lang="en-US" sz="1400"/>
              <a:t>",</a:t>
            </a:r>
          </a:p>
          <a:p>
            <a:r>
              <a:rPr lang="en-US" sz="1400"/>
              <a:t>                        "type": "</a:t>
            </a:r>
            <a:r>
              <a:rPr lang="en-US" sz="1400">
                <a:solidFill>
                  <a:srgbClr val="002159"/>
                </a:solidFill>
              </a:rPr>
              <a:t>km/h</a:t>
            </a:r>
            <a:r>
              <a:rPr lang="en-US" sz="1400"/>
              <a:t>",</a:t>
            </a:r>
          </a:p>
          <a:p>
            <a:r>
              <a:rPr lang="en-US" sz="1400"/>
              <a:t>                        "value": ""</a:t>
            </a:r>
          </a:p>
          <a:p>
            <a:r>
              <a:rPr lang="en-US" sz="1400"/>
              <a:t>                    }</a:t>
            </a:r>
          </a:p>
          <a:p>
            <a:r>
              <a:rPr lang="en-US" sz="1400"/>
              <a:t>                ],</a:t>
            </a:r>
          </a:p>
          <a:p>
            <a:r>
              <a:rPr lang="en-US" sz="1400"/>
              <a:t>                "id": "</a:t>
            </a:r>
            <a:r>
              <a:rPr lang="en-US" sz="1400" b="1">
                <a:solidFill>
                  <a:srgbClr val="FF0000"/>
                </a:solidFill>
              </a:rPr>
              <a:t>Car1</a:t>
            </a:r>
            <a:r>
              <a:rPr lang="en-US" sz="1400"/>
              <a:t>",</a:t>
            </a:r>
          </a:p>
          <a:p>
            <a:r>
              <a:rPr lang="en-US" sz="1400"/>
              <a:t>                "isPattern": "false",</a:t>
            </a:r>
          </a:p>
          <a:p>
            <a:r>
              <a:rPr lang="en-US" sz="1400"/>
              <a:t>                "type": "Car"</a:t>
            </a:r>
          </a:p>
          <a:p>
            <a:r>
              <a:rPr lang="en-US" sz="1400"/>
              <a:t>            },</a:t>
            </a:r>
          </a:p>
          <a:p>
            <a:r>
              <a:rPr lang="en-US" sz="1400"/>
              <a:t>            "statusCode": {</a:t>
            </a:r>
          </a:p>
          <a:p>
            <a:r>
              <a:rPr lang="en-US" sz="1400"/>
              <a:t>                "code": "200",</a:t>
            </a:r>
          </a:p>
          <a:p>
            <a:r>
              <a:rPr lang="en-US" sz="1400"/>
              <a:t>                "reasonPhrase": "</a:t>
            </a:r>
            <a:r>
              <a:rPr lang="en-US" sz="1400" b="1">
                <a:solidFill>
                  <a:srgbClr val="FF0000"/>
                </a:solidFill>
              </a:rPr>
              <a:t>OK</a:t>
            </a:r>
            <a:r>
              <a:rPr lang="en-US" sz="1400"/>
              <a:t>"</a:t>
            </a:r>
          </a:p>
          <a:p>
            <a:r>
              <a:rPr lang="en-US" sz="1400"/>
              <a:t>            }</a:t>
            </a:r>
          </a:p>
          <a:p>
            <a:r>
              <a:rPr lang="en-US" sz="1400"/>
              <a:t>        }</a:t>
            </a:r>
          </a:p>
          <a:p>
            <a:r>
              <a:rPr lang="en-US" sz="1400"/>
              <a:t>    ]</a:t>
            </a:r>
          </a:p>
          <a:p>
            <a:r>
              <a:rPr lang="en-US" sz="1400"/>
              <a:t>}</a:t>
            </a:r>
            <a:endParaRPr lang="es-ES" sz="1400"/>
          </a:p>
        </p:txBody>
      </p:sp>
      <p:pic>
        <p:nvPicPr>
          <p:cNvPr id="10" name="Picture 9" descr="coche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71800" y="1460174"/>
            <a:ext cx="1152128" cy="489304"/>
          </a:xfrm>
          <a:prstGeom prst="rect">
            <a:avLst/>
          </a:prstGeom>
        </p:spPr>
      </p:pic>
      <p:pic>
        <p:nvPicPr>
          <p:cNvPr id="11" name="Picture 10" descr="orion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80312" y="1038282"/>
            <a:ext cx="576064" cy="562522"/>
          </a:xfrm>
          <a:prstGeom prst="rect">
            <a:avLst/>
          </a:prstGeom>
        </p:spPr>
      </p:pic>
      <p:sp>
        <p:nvSpPr>
          <p:cNvPr id="12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4055466" y="6356361"/>
            <a:ext cx="1033075" cy="365125"/>
          </a:xfrm>
          <a:prstGeom prst="rect">
            <a:avLst/>
          </a:prstGeom>
        </p:spPr>
        <p:txBody>
          <a:bodyPr/>
          <a:lstStyle/>
          <a:p>
            <a:fld id="{37963F2F-4042-FC45-9F9C-5381A7798E31}" type="slidenum">
              <a:rPr lang="en-US" smtClean="0">
                <a:solidFill>
                  <a:srgbClr val="043F52">
                    <a:tint val="75000"/>
                  </a:srgbClr>
                </a:solidFill>
              </a:rPr>
              <a:pPr/>
              <a:t>11</a:t>
            </a:fld>
            <a:endParaRPr lang="en-US">
              <a:solidFill>
                <a:srgbClr val="043F52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275217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190" y="287350"/>
            <a:ext cx="7944058" cy="51619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Quick Usage Example: Car </a:t>
            </a:r>
            <a:r>
              <a:rPr lang="en-US" dirty="0" err="1" smtClean="0">
                <a:solidFill>
                  <a:schemeClr val="tx2"/>
                </a:solidFill>
              </a:rPr>
              <a:t>QueryContext</a:t>
            </a:r>
            <a:r>
              <a:rPr lang="en-US" dirty="0" smtClean="0">
                <a:solidFill>
                  <a:schemeClr val="tx2"/>
                </a:solidFill>
              </a:rPr>
              <a:t> (1)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314854" y="2156911"/>
            <a:ext cx="3543715" cy="24622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POST &lt;</a:t>
            </a:r>
            <a:r>
              <a:rPr lang="es-ES" sz="1400" dirty="0" err="1" smtClean="0"/>
              <a:t>cb_host</a:t>
            </a:r>
            <a:r>
              <a:rPr lang="es-ES" sz="1400" dirty="0" smtClean="0"/>
              <a:t>&gt;:</a:t>
            </a:r>
            <a:r>
              <a:rPr lang="es-ES" sz="1400" dirty="0" smtClean="0"/>
              <a:t>1026/v1/</a:t>
            </a:r>
            <a:r>
              <a:rPr lang="es-ES" sz="1400" dirty="0" err="1" smtClean="0"/>
              <a:t>queryContext</a:t>
            </a:r>
            <a:endParaRPr lang="es-ES" sz="1400" dirty="0" smtClean="0"/>
          </a:p>
          <a:p>
            <a:r>
              <a:rPr lang="es-ES" sz="1400" dirty="0" smtClean="0"/>
              <a:t>... </a:t>
            </a:r>
          </a:p>
          <a:p>
            <a:r>
              <a:rPr lang="nl-NL" sz="1400" dirty="0"/>
              <a:t>{</a:t>
            </a:r>
          </a:p>
          <a:p>
            <a:r>
              <a:rPr lang="nl-NL" sz="1400" dirty="0"/>
              <a:t>    "entities": [</a:t>
            </a:r>
          </a:p>
          <a:p>
            <a:r>
              <a:rPr lang="nl-NL" sz="1400" dirty="0"/>
              <a:t>        {</a:t>
            </a:r>
          </a:p>
          <a:p>
            <a:r>
              <a:rPr lang="nl-NL" sz="1400" dirty="0"/>
              <a:t>            "type": "Car",</a:t>
            </a:r>
          </a:p>
          <a:p>
            <a:r>
              <a:rPr lang="nl-NL" sz="1400" dirty="0"/>
              <a:t>            "isPattern": "false",</a:t>
            </a:r>
          </a:p>
          <a:p>
            <a:r>
              <a:rPr lang="nl-NL" sz="1400" dirty="0"/>
              <a:t>            "id": "</a:t>
            </a:r>
            <a:r>
              <a:rPr lang="nl-NL" sz="1400" b="1" dirty="0">
                <a:solidFill>
                  <a:srgbClr val="FF0000"/>
                </a:solidFill>
              </a:rPr>
              <a:t>Car1</a:t>
            </a:r>
            <a:r>
              <a:rPr lang="nl-NL" sz="1400" dirty="0"/>
              <a:t>"</a:t>
            </a:r>
          </a:p>
          <a:p>
            <a:r>
              <a:rPr lang="nl-NL" sz="1400" dirty="0"/>
              <a:t>        }</a:t>
            </a:r>
            <a:r>
              <a:rPr lang="fr-FR" sz="1400" dirty="0"/>
              <a:t> </a:t>
            </a:r>
          </a:p>
          <a:p>
            <a:r>
              <a:rPr lang="fr-FR" sz="1400" dirty="0"/>
              <a:t>     </a:t>
            </a:r>
            <a:r>
              <a:rPr lang="nl-NL" sz="1400" dirty="0"/>
              <a:t>]</a:t>
            </a:r>
          </a:p>
          <a:p>
            <a:r>
              <a:rPr lang="nl-NL" sz="1400" dirty="0"/>
              <a:t>}</a:t>
            </a:r>
            <a:endParaRPr lang="es-ES" sz="1400" dirty="0"/>
          </a:p>
        </p:txBody>
      </p:sp>
      <p:sp>
        <p:nvSpPr>
          <p:cNvPr id="7" name="6 CuadroTexto"/>
          <p:cNvSpPr txBox="1"/>
          <p:nvPr/>
        </p:nvSpPr>
        <p:spPr>
          <a:xfrm>
            <a:off x="4099727" y="837649"/>
            <a:ext cx="4139922" cy="52629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smtClean="0"/>
              <a:t>200 OK</a:t>
            </a:r>
          </a:p>
          <a:p>
            <a:r>
              <a:rPr lang="es-ES" sz="1400" smtClean="0"/>
              <a:t>... </a:t>
            </a:r>
          </a:p>
          <a:p>
            <a:r>
              <a:rPr lang="en-US" sz="1400"/>
              <a:t>{</a:t>
            </a:r>
          </a:p>
          <a:p>
            <a:r>
              <a:rPr lang="en-US" sz="1400"/>
              <a:t>    "contextResponses": [</a:t>
            </a:r>
          </a:p>
          <a:p>
            <a:r>
              <a:rPr lang="en-US" sz="1400"/>
              <a:t>        {</a:t>
            </a:r>
          </a:p>
          <a:p>
            <a:r>
              <a:rPr lang="en-US" sz="1400"/>
              <a:t>            "contextElement": {</a:t>
            </a:r>
          </a:p>
          <a:p>
            <a:r>
              <a:rPr lang="en-US" sz="1400"/>
              <a:t>                "attributes": [</a:t>
            </a:r>
          </a:p>
          <a:p>
            <a:r>
              <a:rPr lang="en-US" sz="1400"/>
              <a:t>                    {</a:t>
            </a:r>
          </a:p>
          <a:p>
            <a:r>
              <a:rPr lang="en-US" sz="1400"/>
              <a:t>                        "name": "speed",</a:t>
            </a:r>
          </a:p>
          <a:p>
            <a:r>
              <a:rPr lang="en-US" sz="1400"/>
              <a:t>                        "type": "km/h",</a:t>
            </a:r>
          </a:p>
          <a:p>
            <a:r>
              <a:rPr lang="en-US" sz="1400"/>
              <a:t>                        "value": "</a:t>
            </a:r>
            <a:r>
              <a:rPr lang="en-US" sz="1400" b="1">
                <a:solidFill>
                  <a:srgbClr val="FF0000"/>
                </a:solidFill>
              </a:rPr>
              <a:t>110</a:t>
            </a:r>
            <a:r>
              <a:rPr lang="en-US" sz="1400"/>
              <a:t>"</a:t>
            </a:r>
          </a:p>
          <a:p>
            <a:r>
              <a:rPr lang="en-US" sz="1400"/>
              <a:t>                    }</a:t>
            </a:r>
          </a:p>
          <a:p>
            <a:r>
              <a:rPr lang="en-US" sz="1400"/>
              <a:t>                    ],</a:t>
            </a:r>
          </a:p>
          <a:p>
            <a:r>
              <a:rPr lang="en-US" sz="1400"/>
              <a:t>                "id": "</a:t>
            </a:r>
            <a:r>
              <a:rPr lang="en-US" sz="1400" b="1">
                <a:solidFill>
                  <a:srgbClr val="FF0000"/>
                </a:solidFill>
              </a:rPr>
              <a:t>Car1</a:t>
            </a:r>
            <a:r>
              <a:rPr lang="en-US" sz="1400"/>
              <a:t>",</a:t>
            </a:r>
          </a:p>
          <a:p>
            <a:r>
              <a:rPr lang="en-US" sz="1400"/>
              <a:t>                "isPattern": "false",</a:t>
            </a:r>
          </a:p>
          <a:p>
            <a:r>
              <a:rPr lang="en-US" sz="1400"/>
              <a:t>                "type": "Car"</a:t>
            </a:r>
          </a:p>
          <a:p>
            <a:r>
              <a:rPr lang="en-US" sz="1400"/>
              <a:t>            },</a:t>
            </a:r>
          </a:p>
          <a:p>
            <a:r>
              <a:rPr lang="en-US" sz="1400"/>
              <a:t>            "statusCode": {</a:t>
            </a:r>
          </a:p>
          <a:p>
            <a:r>
              <a:rPr lang="en-US" sz="1400"/>
              <a:t>                "code": "200",</a:t>
            </a:r>
          </a:p>
          <a:p>
            <a:r>
              <a:rPr lang="en-US" sz="1400"/>
              <a:t>                "reasonPhrase": "OK"</a:t>
            </a:r>
          </a:p>
          <a:p>
            <a:r>
              <a:rPr lang="en-US" sz="1400"/>
              <a:t>            }</a:t>
            </a:r>
          </a:p>
          <a:p>
            <a:r>
              <a:rPr lang="en-US" sz="1400"/>
              <a:t>        }</a:t>
            </a:r>
          </a:p>
          <a:p>
            <a:r>
              <a:rPr lang="en-US" sz="1400"/>
              <a:t>    ]</a:t>
            </a:r>
          </a:p>
          <a:p>
            <a:r>
              <a:rPr lang="en-US" sz="1400"/>
              <a:t>}</a:t>
            </a:r>
            <a:endParaRPr lang="es-ES" sz="1400" smtClean="0"/>
          </a:p>
        </p:txBody>
      </p:sp>
      <p:pic>
        <p:nvPicPr>
          <p:cNvPr id="9" name="Picture 8" descr="expertly-drawn-cellphon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31840" y="3639946"/>
            <a:ext cx="720080" cy="862664"/>
          </a:xfrm>
          <a:prstGeom prst="rect">
            <a:avLst/>
          </a:prstGeom>
        </p:spPr>
      </p:pic>
      <p:pic>
        <p:nvPicPr>
          <p:cNvPr id="10" name="Picture 9" descr="orion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524328" y="967967"/>
            <a:ext cx="576064" cy="562522"/>
          </a:xfrm>
          <a:prstGeom prst="rect">
            <a:avLst/>
          </a:prstGeom>
        </p:spPr>
      </p:pic>
      <p:sp>
        <p:nvSpPr>
          <p:cNvPr id="11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4055466" y="6356361"/>
            <a:ext cx="1033075" cy="365125"/>
          </a:xfrm>
          <a:prstGeom prst="rect">
            <a:avLst/>
          </a:prstGeom>
        </p:spPr>
        <p:txBody>
          <a:bodyPr/>
          <a:lstStyle/>
          <a:p>
            <a:fld id="{37963F2F-4042-FC45-9F9C-5381A7798E31}" type="slidenum">
              <a:rPr lang="en-US" smtClean="0">
                <a:solidFill>
                  <a:srgbClr val="043F52">
                    <a:tint val="75000"/>
                  </a:srgbClr>
                </a:solidFill>
              </a:rPr>
              <a:pPr/>
              <a:t>12</a:t>
            </a:fld>
            <a:endParaRPr lang="en-US">
              <a:solidFill>
                <a:srgbClr val="043F52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825153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190" y="287350"/>
            <a:ext cx="7944058" cy="51619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Quick Usage Example: Car </a:t>
            </a:r>
            <a:r>
              <a:rPr lang="en-US" dirty="0" err="1" smtClean="0">
                <a:solidFill>
                  <a:schemeClr val="tx2"/>
                </a:solidFill>
              </a:rPr>
              <a:t>UpdateContext</a:t>
            </a:r>
            <a:r>
              <a:rPr lang="en-US" dirty="0" smtClean="0">
                <a:solidFill>
                  <a:schemeClr val="tx2"/>
                </a:solidFill>
              </a:rPr>
              <a:t> (2)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448831" y="1068339"/>
            <a:ext cx="3570511" cy="41857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POST </a:t>
            </a:r>
            <a:r>
              <a:rPr lang="es-ES" sz="1400" dirty="0" smtClean="0"/>
              <a:t>localhost:1026/v1/</a:t>
            </a:r>
            <a:r>
              <a:rPr lang="es-ES" sz="1400" dirty="0" err="1" smtClean="0"/>
              <a:t>updateContext</a:t>
            </a:r>
            <a:endParaRPr lang="es-ES" sz="1400" dirty="0" smtClean="0"/>
          </a:p>
          <a:p>
            <a:r>
              <a:rPr lang="es-ES" sz="1400" dirty="0" smtClean="0"/>
              <a:t>... 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    "</a:t>
            </a:r>
            <a:r>
              <a:rPr lang="en-US" sz="1400" dirty="0" err="1"/>
              <a:t>contextElements</a:t>
            </a:r>
            <a:r>
              <a:rPr lang="en-US" sz="1400" dirty="0"/>
              <a:t>": [</a:t>
            </a:r>
          </a:p>
          <a:p>
            <a:r>
              <a:rPr lang="en-US" sz="1400" dirty="0"/>
              <a:t>        {</a:t>
            </a:r>
          </a:p>
          <a:p>
            <a:r>
              <a:rPr lang="en-US" sz="1400" dirty="0"/>
              <a:t>            "type": "</a:t>
            </a:r>
            <a:r>
              <a:rPr lang="en-US" sz="1400" dirty="0">
                <a:solidFill>
                  <a:srgbClr val="002159"/>
                </a:solidFill>
              </a:rPr>
              <a:t>Car</a:t>
            </a:r>
            <a:r>
              <a:rPr lang="en-US" sz="1400" dirty="0"/>
              <a:t>",</a:t>
            </a:r>
          </a:p>
          <a:p>
            <a:r>
              <a:rPr lang="en-US" sz="1400" dirty="0"/>
              <a:t>            "</a:t>
            </a:r>
            <a:r>
              <a:rPr lang="en-US" sz="1400" dirty="0" err="1"/>
              <a:t>isPattern</a:t>
            </a:r>
            <a:r>
              <a:rPr lang="en-US" sz="1400" dirty="0"/>
              <a:t>": "false",</a:t>
            </a:r>
          </a:p>
          <a:p>
            <a:r>
              <a:rPr lang="en-US" sz="1400" dirty="0"/>
              <a:t>            "id": "</a:t>
            </a:r>
            <a:r>
              <a:rPr lang="en-US" sz="1400" b="1" dirty="0">
                <a:solidFill>
                  <a:srgbClr val="FF0000"/>
                </a:solidFill>
              </a:rPr>
              <a:t>Car1</a:t>
            </a:r>
            <a:r>
              <a:rPr lang="en-US" sz="1400" dirty="0"/>
              <a:t>",</a:t>
            </a:r>
          </a:p>
          <a:p>
            <a:r>
              <a:rPr lang="en-US" sz="1400" dirty="0"/>
              <a:t>            "attributes": [</a:t>
            </a:r>
          </a:p>
          <a:p>
            <a:r>
              <a:rPr lang="en-US" sz="1400" dirty="0"/>
              <a:t>            {</a:t>
            </a:r>
          </a:p>
          <a:p>
            <a:r>
              <a:rPr lang="en-US" sz="1400" dirty="0"/>
              <a:t>                "name": "</a:t>
            </a:r>
            <a:r>
              <a:rPr lang="en-US" sz="1400" dirty="0">
                <a:solidFill>
                  <a:srgbClr val="002159"/>
                </a:solidFill>
              </a:rPr>
              <a:t>speed</a:t>
            </a:r>
            <a:r>
              <a:rPr lang="en-US" sz="1400" dirty="0"/>
              <a:t>",</a:t>
            </a:r>
          </a:p>
          <a:p>
            <a:r>
              <a:rPr lang="en-US" sz="1400" dirty="0"/>
              <a:t>                "type": "</a:t>
            </a:r>
            <a:r>
              <a:rPr lang="en-US" sz="1400" dirty="0">
                <a:solidFill>
                  <a:srgbClr val="002159"/>
                </a:solidFill>
              </a:rPr>
              <a:t>km/h</a:t>
            </a:r>
            <a:r>
              <a:rPr lang="en-US" sz="1400" dirty="0"/>
              <a:t>",</a:t>
            </a:r>
          </a:p>
          <a:p>
            <a:r>
              <a:rPr lang="en-US" sz="1400" dirty="0"/>
              <a:t>                "value": "</a:t>
            </a:r>
            <a:r>
              <a:rPr lang="en-US" sz="1400" b="1" dirty="0">
                <a:solidFill>
                  <a:srgbClr val="FF0000"/>
                </a:solidFill>
              </a:rPr>
              <a:t>115</a:t>
            </a:r>
            <a:r>
              <a:rPr lang="en-US" sz="1400" dirty="0"/>
              <a:t>"</a:t>
            </a:r>
          </a:p>
          <a:p>
            <a:r>
              <a:rPr lang="en-US" sz="1400" dirty="0"/>
              <a:t>            }</a:t>
            </a:r>
          </a:p>
          <a:p>
            <a:r>
              <a:rPr lang="en-US" sz="1400" dirty="0"/>
              <a:t>            ]</a:t>
            </a:r>
          </a:p>
          <a:p>
            <a:r>
              <a:rPr lang="en-US" sz="1400" dirty="0"/>
              <a:t>        }</a:t>
            </a:r>
          </a:p>
          <a:p>
            <a:r>
              <a:rPr lang="en-US" sz="1400" dirty="0"/>
              <a:t>    ],</a:t>
            </a:r>
          </a:p>
          <a:p>
            <a:r>
              <a:rPr lang="en-US" sz="1400" dirty="0"/>
              <a:t>    "</a:t>
            </a:r>
            <a:r>
              <a:rPr lang="en-US" sz="1400" dirty="0" err="1"/>
              <a:t>updateAction</a:t>
            </a:r>
            <a:r>
              <a:rPr lang="en-US" sz="1400" dirty="0"/>
              <a:t>": "UPDATE"</a:t>
            </a:r>
          </a:p>
          <a:p>
            <a:r>
              <a:rPr lang="en-US" sz="1400" dirty="0"/>
              <a:t>}</a:t>
            </a:r>
            <a:endParaRPr lang="es-ES" sz="1400" dirty="0"/>
          </a:p>
        </p:txBody>
      </p:sp>
      <p:pic>
        <p:nvPicPr>
          <p:cNvPr id="6" name="Picture 5" descr="Ford_Mondeo_MK3_ST220_-_Speedometer_(light)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31840" y="3921206"/>
            <a:ext cx="2160240" cy="2109457"/>
          </a:xfrm>
          <a:prstGeom prst="rect">
            <a:avLst/>
          </a:prstGeom>
        </p:spPr>
      </p:pic>
      <p:sp>
        <p:nvSpPr>
          <p:cNvPr id="7" name="6 CuadroTexto"/>
          <p:cNvSpPr txBox="1"/>
          <p:nvPr/>
        </p:nvSpPr>
        <p:spPr>
          <a:xfrm>
            <a:off x="4340888" y="966741"/>
            <a:ext cx="3697792" cy="52629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smtClean="0"/>
              <a:t>200 OK</a:t>
            </a:r>
          </a:p>
          <a:p>
            <a:r>
              <a:rPr lang="es-ES" sz="1400" smtClean="0"/>
              <a:t>... </a:t>
            </a:r>
          </a:p>
          <a:p>
            <a:r>
              <a:rPr lang="en-US" sz="1400"/>
              <a:t>{</a:t>
            </a:r>
          </a:p>
          <a:p>
            <a:r>
              <a:rPr lang="en-US" sz="1400"/>
              <a:t>    "contextResponses": [</a:t>
            </a:r>
          </a:p>
          <a:p>
            <a:r>
              <a:rPr lang="en-US" sz="1400"/>
              <a:t>        {</a:t>
            </a:r>
          </a:p>
          <a:p>
            <a:r>
              <a:rPr lang="en-US" sz="1400"/>
              <a:t>            "contextElement": {</a:t>
            </a:r>
          </a:p>
          <a:p>
            <a:r>
              <a:rPr lang="en-US" sz="1400"/>
              <a:t>                "attributes": [</a:t>
            </a:r>
          </a:p>
          <a:p>
            <a:r>
              <a:rPr lang="en-US" sz="1400"/>
              <a:t>                    {</a:t>
            </a:r>
          </a:p>
          <a:p>
            <a:r>
              <a:rPr lang="en-US" sz="1400"/>
              <a:t>                        "name": "</a:t>
            </a:r>
            <a:r>
              <a:rPr lang="en-US" sz="1400">
                <a:solidFill>
                  <a:srgbClr val="002159"/>
                </a:solidFill>
              </a:rPr>
              <a:t>speed</a:t>
            </a:r>
            <a:r>
              <a:rPr lang="en-US" sz="1400"/>
              <a:t>",</a:t>
            </a:r>
          </a:p>
          <a:p>
            <a:r>
              <a:rPr lang="en-US" sz="1400"/>
              <a:t>                        "type": "</a:t>
            </a:r>
            <a:r>
              <a:rPr lang="en-US" sz="1400">
                <a:solidFill>
                  <a:srgbClr val="002159"/>
                </a:solidFill>
              </a:rPr>
              <a:t>km/h</a:t>
            </a:r>
            <a:r>
              <a:rPr lang="en-US" sz="1400"/>
              <a:t>",</a:t>
            </a:r>
          </a:p>
          <a:p>
            <a:r>
              <a:rPr lang="en-US" sz="1400"/>
              <a:t>                        "value": ""</a:t>
            </a:r>
          </a:p>
          <a:p>
            <a:r>
              <a:rPr lang="en-US" sz="1400"/>
              <a:t>                    }</a:t>
            </a:r>
          </a:p>
          <a:p>
            <a:r>
              <a:rPr lang="en-US" sz="1400"/>
              <a:t>                ],</a:t>
            </a:r>
          </a:p>
          <a:p>
            <a:r>
              <a:rPr lang="en-US" sz="1400"/>
              <a:t>                "id": "</a:t>
            </a:r>
            <a:r>
              <a:rPr lang="en-US" sz="1400">
                <a:solidFill>
                  <a:srgbClr val="002159"/>
                </a:solidFill>
              </a:rPr>
              <a:t>Car1</a:t>
            </a:r>
            <a:r>
              <a:rPr lang="en-US" sz="1400"/>
              <a:t>",</a:t>
            </a:r>
          </a:p>
          <a:p>
            <a:r>
              <a:rPr lang="en-US" sz="1400"/>
              <a:t>                "isPattern": "false",</a:t>
            </a:r>
          </a:p>
          <a:p>
            <a:r>
              <a:rPr lang="en-US" sz="1400"/>
              <a:t>                "type": "Car"</a:t>
            </a:r>
          </a:p>
          <a:p>
            <a:r>
              <a:rPr lang="en-US" sz="1400"/>
              <a:t>            },</a:t>
            </a:r>
          </a:p>
          <a:p>
            <a:r>
              <a:rPr lang="en-US" sz="1400"/>
              <a:t>            "statusCode": {</a:t>
            </a:r>
          </a:p>
          <a:p>
            <a:r>
              <a:rPr lang="en-US" sz="1400"/>
              <a:t>                "code": "200",</a:t>
            </a:r>
          </a:p>
          <a:p>
            <a:r>
              <a:rPr lang="en-US" sz="1400"/>
              <a:t>                "reasonPhrase": "</a:t>
            </a:r>
            <a:r>
              <a:rPr lang="en-US" sz="1400" b="1">
                <a:solidFill>
                  <a:srgbClr val="FF0000"/>
                </a:solidFill>
              </a:rPr>
              <a:t>OK</a:t>
            </a:r>
            <a:r>
              <a:rPr lang="en-US" sz="1400"/>
              <a:t>"</a:t>
            </a:r>
          </a:p>
          <a:p>
            <a:r>
              <a:rPr lang="en-US" sz="1400"/>
              <a:t>            }</a:t>
            </a:r>
          </a:p>
          <a:p>
            <a:r>
              <a:rPr lang="en-US" sz="1400"/>
              <a:t>        }</a:t>
            </a:r>
          </a:p>
          <a:p>
            <a:r>
              <a:rPr lang="en-US" sz="1400"/>
              <a:t>    ]</a:t>
            </a:r>
          </a:p>
          <a:p>
            <a:r>
              <a:rPr lang="en-US" sz="1400"/>
              <a:t>}</a:t>
            </a:r>
            <a:endParaRPr lang="es-ES" sz="1400"/>
          </a:p>
        </p:txBody>
      </p:sp>
      <p:pic>
        <p:nvPicPr>
          <p:cNvPr id="10" name="Picture 9" descr="coche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71800" y="1460174"/>
            <a:ext cx="1152128" cy="489304"/>
          </a:xfrm>
          <a:prstGeom prst="rect">
            <a:avLst/>
          </a:prstGeom>
        </p:spPr>
      </p:pic>
      <p:pic>
        <p:nvPicPr>
          <p:cNvPr id="11" name="Picture 10" descr="orion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80312" y="1038282"/>
            <a:ext cx="576064" cy="562522"/>
          </a:xfrm>
          <a:prstGeom prst="rect">
            <a:avLst/>
          </a:prstGeom>
        </p:spPr>
      </p:pic>
      <p:sp>
        <p:nvSpPr>
          <p:cNvPr id="9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4055466" y="6356361"/>
            <a:ext cx="1033075" cy="365125"/>
          </a:xfrm>
          <a:prstGeom prst="rect">
            <a:avLst/>
          </a:prstGeom>
        </p:spPr>
        <p:txBody>
          <a:bodyPr/>
          <a:lstStyle/>
          <a:p>
            <a:fld id="{37963F2F-4042-FC45-9F9C-5381A7798E31}" type="slidenum">
              <a:rPr lang="en-US" smtClean="0">
                <a:solidFill>
                  <a:srgbClr val="043F52">
                    <a:tint val="75000"/>
                  </a:srgbClr>
                </a:solidFill>
              </a:rPr>
              <a:pPr/>
              <a:t>13</a:t>
            </a:fld>
            <a:endParaRPr lang="en-US">
              <a:solidFill>
                <a:srgbClr val="043F52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461606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190" y="287350"/>
            <a:ext cx="7944058" cy="51619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Quick Usage Example: Car </a:t>
            </a:r>
            <a:r>
              <a:rPr lang="en-US" dirty="0" err="1" smtClean="0">
                <a:solidFill>
                  <a:schemeClr val="tx2"/>
                </a:solidFill>
              </a:rPr>
              <a:t>QueryContext</a:t>
            </a:r>
            <a:r>
              <a:rPr lang="en-US" dirty="0" smtClean="0">
                <a:solidFill>
                  <a:schemeClr val="tx2"/>
                </a:solidFill>
              </a:rPr>
              <a:t> (2)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4055466" y="6356361"/>
            <a:ext cx="1033075" cy="365125"/>
          </a:xfrm>
          <a:prstGeom prst="rect">
            <a:avLst/>
          </a:prstGeom>
        </p:spPr>
        <p:txBody>
          <a:bodyPr/>
          <a:lstStyle/>
          <a:p>
            <a:fld id="{37963F2F-4042-FC45-9F9C-5381A7798E31}" type="slidenum">
              <a:rPr lang="en-US" smtClean="0">
                <a:solidFill>
                  <a:srgbClr val="043F52">
                    <a:tint val="75000"/>
                  </a:srgbClr>
                </a:solidFill>
              </a:rPr>
              <a:pPr/>
              <a:t>14</a:t>
            </a:fld>
            <a:endParaRPr lang="en-US">
              <a:solidFill>
                <a:srgbClr val="043F52">
                  <a:tint val="75000"/>
                </a:srgbClr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314854" y="2156911"/>
            <a:ext cx="3543715" cy="24622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POST &lt;</a:t>
            </a:r>
            <a:r>
              <a:rPr lang="es-ES" sz="1400" dirty="0" err="1" smtClean="0"/>
              <a:t>cb_host</a:t>
            </a:r>
            <a:r>
              <a:rPr lang="es-ES" sz="1400" dirty="0" smtClean="0"/>
              <a:t>&gt;:</a:t>
            </a:r>
            <a:r>
              <a:rPr lang="es-ES" sz="1400" dirty="0" smtClean="0"/>
              <a:t>1026/v1/</a:t>
            </a:r>
            <a:r>
              <a:rPr lang="es-ES" sz="1400" dirty="0" err="1" smtClean="0"/>
              <a:t>queryContext</a:t>
            </a:r>
            <a:endParaRPr lang="es-ES" sz="1400" dirty="0" smtClean="0"/>
          </a:p>
          <a:p>
            <a:r>
              <a:rPr lang="es-ES" sz="1400" dirty="0" smtClean="0"/>
              <a:t>... </a:t>
            </a:r>
          </a:p>
          <a:p>
            <a:r>
              <a:rPr lang="nl-NL" sz="1400" dirty="0"/>
              <a:t>{</a:t>
            </a:r>
          </a:p>
          <a:p>
            <a:r>
              <a:rPr lang="nl-NL" sz="1400" dirty="0"/>
              <a:t>    "entities": [</a:t>
            </a:r>
          </a:p>
          <a:p>
            <a:r>
              <a:rPr lang="nl-NL" sz="1400" dirty="0"/>
              <a:t>        {</a:t>
            </a:r>
          </a:p>
          <a:p>
            <a:r>
              <a:rPr lang="nl-NL" sz="1400" dirty="0"/>
              <a:t>            "type": "Car",</a:t>
            </a:r>
          </a:p>
          <a:p>
            <a:r>
              <a:rPr lang="nl-NL" sz="1400" dirty="0"/>
              <a:t>            "isPattern": "false",</a:t>
            </a:r>
          </a:p>
          <a:p>
            <a:r>
              <a:rPr lang="nl-NL" sz="1400" dirty="0"/>
              <a:t>            "id": "</a:t>
            </a:r>
            <a:r>
              <a:rPr lang="nl-NL" sz="1400" b="1" dirty="0">
                <a:solidFill>
                  <a:srgbClr val="FF0000"/>
                </a:solidFill>
              </a:rPr>
              <a:t>Car1</a:t>
            </a:r>
            <a:r>
              <a:rPr lang="nl-NL" sz="1400" dirty="0"/>
              <a:t>"</a:t>
            </a:r>
          </a:p>
          <a:p>
            <a:r>
              <a:rPr lang="nl-NL" sz="1400" dirty="0"/>
              <a:t>        }</a:t>
            </a:r>
            <a:r>
              <a:rPr lang="fr-FR" sz="1400" dirty="0"/>
              <a:t> </a:t>
            </a:r>
          </a:p>
          <a:p>
            <a:r>
              <a:rPr lang="fr-FR" sz="1400" dirty="0"/>
              <a:t>    </a:t>
            </a:r>
            <a:r>
              <a:rPr lang="nl-NL" sz="1400" dirty="0"/>
              <a:t>]</a:t>
            </a:r>
          </a:p>
          <a:p>
            <a:r>
              <a:rPr lang="nl-NL" sz="1400" dirty="0"/>
              <a:t>}</a:t>
            </a:r>
            <a:endParaRPr lang="es-ES" sz="1400" dirty="0"/>
          </a:p>
        </p:txBody>
      </p:sp>
      <p:sp>
        <p:nvSpPr>
          <p:cNvPr id="7" name="6 CuadroTexto"/>
          <p:cNvSpPr txBox="1"/>
          <p:nvPr/>
        </p:nvSpPr>
        <p:spPr>
          <a:xfrm>
            <a:off x="4099727" y="837649"/>
            <a:ext cx="4139922" cy="52629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smtClean="0"/>
              <a:t>200 OK</a:t>
            </a:r>
          </a:p>
          <a:p>
            <a:r>
              <a:rPr lang="es-ES" sz="1400" smtClean="0"/>
              <a:t>... </a:t>
            </a:r>
          </a:p>
          <a:p>
            <a:r>
              <a:rPr lang="en-US" sz="1400"/>
              <a:t>{</a:t>
            </a:r>
          </a:p>
          <a:p>
            <a:r>
              <a:rPr lang="en-US" sz="1400"/>
              <a:t>    "contextResponses": [</a:t>
            </a:r>
          </a:p>
          <a:p>
            <a:r>
              <a:rPr lang="en-US" sz="1400"/>
              <a:t>        {</a:t>
            </a:r>
          </a:p>
          <a:p>
            <a:r>
              <a:rPr lang="en-US" sz="1400"/>
              <a:t>            "contextElement": {</a:t>
            </a:r>
          </a:p>
          <a:p>
            <a:r>
              <a:rPr lang="en-US" sz="1400"/>
              <a:t>                "attributes": [</a:t>
            </a:r>
          </a:p>
          <a:p>
            <a:r>
              <a:rPr lang="en-US" sz="1400"/>
              <a:t>                    {</a:t>
            </a:r>
          </a:p>
          <a:p>
            <a:r>
              <a:rPr lang="en-US" sz="1400"/>
              <a:t>                        "name": "speed",</a:t>
            </a:r>
          </a:p>
          <a:p>
            <a:r>
              <a:rPr lang="en-US" sz="1400"/>
              <a:t>                        "type": "km/h",</a:t>
            </a:r>
          </a:p>
          <a:p>
            <a:r>
              <a:rPr lang="en-US" sz="1400"/>
              <a:t>                        "value": "</a:t>
            </a:r>
            <a:r>
              <a:rPr lang="en-US" sz="1400" b="1">
                <a:solidFill>
                  <a:srgbClr val="FF0000"/>
                </a:solidFill>
              </a:rPr>
              <a:t>115</a:t>
            </a:r>
            <a:r>
              <a:rPr lang="en-US" sz="1400"/>
              <a:t>"</a:t>
            </a:r>
          </a:p>
          <a:p>
            <a:r>
              <a:rPr lang="en-US" sz="1400"/>
              <a:t>                    }</a:t>
            </a:r>
          </a:p>
          <a:p>
            <a:r>
              <a:rPr lang="en-US" sz="1400"/>
              <a:t>                    ],</a:t>
            </a:r>
          </a:p>
          <a:p>
            <a:r>
              <a:rPr lang="en-US" sz="1400"/>
              <a:t>                "id": "</a:t>
            </a:r>
            <a:r>
              <a:rPr lang="en-US" sz="1400" b="1">
                <a:solidFill>
                  <a:srgbClr val="FF0000"/>
                </a:solidFill>
              </a:rPr>
              <a:t>Car1</a:t>
            </a:r>
            <a:r>
              <a:rPr lang="en-US" sz="1400"/>
              <a:t>",</a:t>
            </a:r>
          </a:p>
          <a:p>
            <a:r>
              <a:rPr lang="en-US" sz="1400"/>
              <a:t>                "isPattern": "false",</a:t>
            </a:r>
          </a:p>
          <a:p>
            <a:r>
              <a:rPr lang="en-US" sz="1400"/>
              <a:t>                "type": "Car"</a:t>
            </a:r>
          </a:p>
          <a:p>
            <a:r>
              <a:rPr lang="en-US" sz="1400"/>
              <a:t>            },</a:t>
            </a:r>
          </a:p>
          <a:p>
            <a:r>
              <a:rPr lang="en-US" sz="1400"/>
              <a:t>            "statusCode": {</a:t>
            </a:r>
          </a:p>
          <a:p>
            <a:r>
              <a:rPr lang="en-US" sz="1400"/>
              <a:t>                "code": "200",</a:t>
            </a:r>
          </a:p>
          <a:p>
            <a:r>
              <a:rPr lang="en-US" sz="1400"/>
              <a:t>                "reasonPhrase": "OK"</a:t>
            </a:r>
          </a:p>
          <a:p>
            <a:r>
              <a:rPr lang="en-US" sz="1400"/>
              <a:t>            }</a:t>
            </a:r>
          </a:p>
          <a:p>
            <a:r>
              <a:rPr lang="en-US" sz="1400"/>
              <a:t>        }</a:t>
            </a:r>
          </a:p>
          <a:p>
            <a:r>
              <a:rPr lang="en-US" sz="1400"/>
              <a:t>    ]</a:t>
            </a:r>
          </a:p>
          <a:p>
            <a:r>
              <a:rPr lang="en-US" sz="1400"/>
              <a:t>}</a:t>
            </a:r>
            <a:endParaRPr lang="es-ES" sz="1400" smtClean="0"/>
          </a:p>
        </p:txBody>
      </p:sp>
      <p:pic>
        <p:nvPicPr>
          <p:cNvPr id="9" name="Picture 8" descr="expertly-drawn-cellphon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31840" y="3639946"/>
            <a:ext cx="720080" cy="862664"/>
          </a:xfrm>
          <a:prstGeom prst="rect">
            <a:avLst/>
          </a:prstGeom>
        </p:spPr>
      </p:pic>
      <p:pic>
        <p:nvPicPr>
          <p:cNvPr id="10" name="Picture 9" descr="orion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524328" y="967967"/>
            <a:ext cx="576064" cy="56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571822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190" y="287350"/>
            <a:ext cx="7944058" cy="51619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Quick Usage Example: Room Create (1)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4055466" y="6356361"/>
            <a:ext cx="1033075" cy="365125"/>
          </a:xfrm>
          <a:prstGeom prst="rect">
            <a:avLst/>
          </a:prstGeom>
        </p:spPr>
        <p:txBody>
          <a:bodyPr/>
          <a:lstStyle/>
          <a:p>
            <a:fld id="{37963F2F-4042-FC45-9F9C-5381A7798E31}" type="slidenum">
              <a:rPr lang="en-US" smtClean="0">
                <a:solidFill>
                  <a:srgbClr val="043F52">
                    <a:tint val="75000"/>
                  </a:srgbClr>
                </a:solidFill>
              </a:rPr>
              <a:pPr/>
              <a:t>15</a:t>
            </a:fld>
            <a:endParaRPr lang="en-US">
              <a:solidFill>
                <a:srgbClr val="043F52">
                  <a:tint val="75000"/>
                </a:srgbClr>
              </a:solidFill>
            </a:endParaRPr>
          </a:p>
        </p:txBody>
      </p:sp>
      <p:sp>
        <p:nvSpPr>
          <p:cNvPr id="5" name="7 CuadroTexto"/>
          <p:cNvSpPr txBox="1"/>
          <p:nvPr/>
        </p:nvSpPr>
        <p:spPr>
          <a:xfrm>
            <a:off x="448831" y="1068338"/>
            <a:ext cx="3570511" cy="54784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POST </a:t>
            </a:r>
            <a:r>
              <a:rPr lang="es-ES" sz="1400" dirty="0" smtClean="0"/>
              <a:t>localhost:1026/v1/</a:t>
            </a:r>
            <a:r>
              <a:rPr lang="es-ES" sz="1400" dirty="0" err="1" smtClean="0"/>
              <a:t>updateContext</a:t>
            </a:r>
            <a:endParaRPr lang="es-ES" sz="1400" dirty="0" smtClean="0"/>
          </a:p>
          <a:p>
            <a:r>
              <a:rPr lang="es-ES" sz="1400" dirty="0" smtClean="0"/>
              <a:t>... 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    "</a:t>
            </a:r>
            <a:r>
              <a:rPr lang="en-US" sz="1400" dirty="0" err="1"/>
              <a:t>contextElements</a:t>
            </a:r>
            <a:r>
              <a:rPr lang="en-US" sz="1400" dirty="0"/>
              <a:t>": [</a:t>
            </a:r>
          </a:p>
          <a:p>
            <a:r>
              <a:rPr lang="en-US" sz="1400" dirty="0"/>
              <a:t>        {</a:t>
            </a:r>
          </a:p>
          <a:p>
            <a:r>
              <a:rPr lang="en-US" sz="1400" dirty="0"/>
              <a:t>            "type": "</a:t>
            </a:r>
            <a:r>
              <a:rPr lang="en-US" sz="1400" dirty="0">
                <a:solidFill>
                  <a:srgbClr val="002159"/>
                </a:solidFill>
              </a:rPr>
              <a:t>Room</a:t>
            </a:r>
            <a:r>
              <a:rPr lang="en-US" sz="1400" dirty="0"/>
              <a:t>",</a:t>
            </a:r>
          </a:p>
          <a:p>
            <a:r>
              <a:rPr lang="en-US" sz="1400" dirty="0"/>
              <a:t>            "</a:t>
            </a:r>
            <a:r>
              <a:rPr lang="en-US" sz="1400" dirty="0" err="1"/>
              <a:t>isPattern</a:t>
            </a:r>
            <a:r>
              <a:rPr lang="en-US" sz="1400" dirty="0"/>
              <a:t>": "false",</a:t>
            </a:r>
          </a:p>
          <a:p>
            <a:r>
              <a:rPr lang="en-US" sz="1400" dirty="0"/>
              <a:t>            "id": "</a:t>
            </a:r>
            <a:r>
              <a:rPr lang="en-US" sz="1400" b="1" dirty="0">
                <a:solidFill>
                  <a:srgbClr val="FF0000"/>
                </a:solidFill>
              </a:rPr>
              <a:t>Room1</a:t>
            </a:r>
            <a:r>
              <a:rPr lang="en-US" sz="1400" dirty="0"/>
              <a:t>",</a:t>
            </a:r>
          </a:p>
          <a:p>
            <a:r>
              <a:rPr lang="en-US" sz="1400" dirty="0"/>
              <a:t>            "attributes": [</a:t>
            </a:r>
          </a:p>
          <a:p>
            <a:r>
              <a:rPr lang="en-US" sz="1400" dirty="0"/>
              <a:t>            {</a:t>
            </a:r>
          </a:p>
          <a:p>
            <a:r>
              <a:rPr lang="en-US" sz="1400" dirty="0"/>
              <a:t>                "name": "</a:t>
            </a:r>
            <a:r>
              <a:rPr lang="en-US" sz="1400" dirty="0">
                <a:solidFill>
                  <a:srgbClr val="002159"/>
                </a:solidFill>
              </a:rPr>
              <a:t>temperature</a:t>
            </a:r>
            <a:r>
              <a:rPr lang="en-US" sz="1400" dirty="0"/>
              <a:t>",</a:t>
            </a:r>
          </a:p>
          <a:p>
            <a:r>
              <a:rPr lang="en-US" sz="1400" dirty="0"/>
              <a:t>                "type": "</a:t>
            </a:r>
            <a:r>
              <a:rPr lang="en-US" sz="1400" dirty="0">
                <a:solidFill>
                  <a:srgbClr val="002159"/>
                </a:solidFill>
              </a:rPr>
              <a:t>centigrade</a:t>
            </a:r>
            <a:r>
              <a:rPr lang="en-US" sz="1400" dirty="0"/>
              <a:t>",</a:t>
            </a:r>
          </a:p>
          <a:p>
            <a:r>
              <a:rPr lang="en-US" sz="1400" dirty="0"/>
              <a:t>                "value": "</a:t>
            </a:r>
            <a:r>
              <a:rPr lang="en-US" sz="1400" b="1" dirty="0">
                <a:solidFill>
                  <a:srgbClr val="FF0000"/>
                </a:solidFill>
              </a:rPr>
              <a:t>24</a:t>
            </a:r>
            <a:r>
              <a:rPr lang="en-US" sz="1400" dirty="0"/>
              <a:t>"</a:t>
            </a:r>
          </a:p>
          <a:p>
            <a:r>
              <a:rPr lang="en-US" sz="1400" dirty="0"/>
              <a:t>            },</a:t>
            </a:r>
          </a:p>
          <a:p>
            <a:r>
              <a:rPr lang="en-US" sz="1400" dirty="0"/>
              <a:t>            {</a:t>
            </a:r>
          </a:p>
          <a:p>
            <a:r>
              <a:rPr lang="en-US" sz="1400" dirty="0"/>
              <a:t>                "name": "</a:t>
            </a:r>
            <a:r>
              <a:rPr lang="en-US" sz="1400" dirty="0">
                <a:solidFill>
                  <a:srgbClr val="002159"/>
                </a:solidFill>
              </a:rPr>
              <a:t>pressure</a:t>
            </a:r>
            <a:r>
              <a:rPr lang="en-US" sz="1400" dirty="0"/>
              <a:t>",</a:t>
            </a:r>
          </a:p>
          <a:p>
            <a:r>
              <a:rPr lang="en-US" sz="1400" dirty="0"/>
              <a:t>                "type": "</a:t>
            </a:r>
            <a:r>
              <a:rPr lang="en-US" sz="1400" dirty="0">
                <a:solidFill>
                  <a:srgbClr val="002159"/>
                </a:solidFill>
              </a:rPr>
              <a:t>mmHg</a:t>
            </a:r>
            <a:r>
              <a:rPr lang="en-US" sz="1400" dirty="0"/>
              <a:t>",</a:t>
            </a:r>
          </a:p>
          <a:p>
            <a:r>
              <a:rPr lang="en-US" sz="1400" dirty="0"/>
              <a:t>                "value": "</a:t>
            </a:r>
            <a:r>
              <a:rPr lang="en-US" sz="1400" b="1" dirty="0">
                <a:solidFill>
                  <a:srgbClr val="FF0000"/>
                </a:solidFill>
              </a:rPr>
              <a:t>718</a:t>
            </a:r>
            <a:r>
              <a:rPr lang="en-US" sz="1400" dirty="0"/>
              <a:t>"</a:t>
            </a:r>
          </a:p>
          <a:p>
            <a:r>
              <a:rPr lang="en-US" sz="1400" dirty="0"/>
              <a:t>            }</a:t>
            </a:r>
          </a:p>
          <a:p>
            <a:endParaRPr lang="en-US" sz="1400" dirty="0"/>
          </a:p>
          <a:p>
            <a:r>
              <a:rPr lang="en-US" sz="1400" dirty="0"/>
              <a:t>            ]</a:t>
            </a:r>
          </a:p>
          <a:p>
            <a:r>
              <a:rPr lang="en-US" sz="1400" dirty="0"/>
              <a:t>        }</a:t>
            </a:r>
          </a:p>
          <a:p>
            <a:r>
              <a:rPr lang="en-US" sz="1400" dirty="0"/>
              <a:t>    ],</a:t>
            </a:r>
          </a:p>
          <a:p>
            <a:r>
              <a:rPr lang="en-US" sz="1400" dirty="0"/>
              <a:t>    "</a:t>
            </a:r>
            <a:r>
              <a:rPr lang="en-US" sz="1400" dirty="0" err="1"/>
              <a:t>updateAction</a:t>
            </a:r>
            <a:r>
              <a:rPr lang="en-US" sz="1400" dirty="0"/>
              <a:t>": "APPEND"</a:t>
            </a:r>
          </a:p>
          <a:p>
            <a:r>
              <a:rPr lang="en-US" sz="1400" dirty="0"/>
              <a:t>}</a:t>
            </a:r>
            <a:endParaRPr lang="es-ES" sz="1400" dirty="0"/>
          </a:p>
        </p:txBody>
      </p:sp>
      <p:sp>
        <p:nvSpPr>
          <p:cNvPr id="6" name="6 CuadroTexto"/>
          <p:cNvSpPr txBox="1"/>
          <p:nvPr/>
        </p:nvSpPr>
        <p:spPr>
          <a:xfrm>
            <a:off x="4340888" y="966741"/>
            <a:ext cx="3697792" cy="5509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smtClean="0"/>
              <a:t>200 OK</a:t>
            </a:r>
          </a:p>
          <a:p>
            <a:r>
              <a:rPr lang="es-ES" sz="1400" smtClean="0"/>
              <a:t>... </a:t>
            </a:r>
          </a:p>
          <a:p>
            <a:r>
              <a:rPr lang="en-US" sz="1200"/>
              <a:t>{</a:t>
            </a:r>
          </a:p>
          <a:p>
            <a:r>
              <a:rPr lang="en-US" sz="1200"/>
              <a:t>    "contextResponses": [</a:t>
            </a:r>
          </a:p>
          <a:p>
            <a:r>
              <a:rPr lang="en-US" sz="1200"/>
              <a:t>        {</a:t>
            </a:r>
          </a:p>
          <a:p>
            <a:r>
              <a:rPr lang="en-US" sz="1200"/>
              <a:t>            "contextElement": {</a:t>
            </a:r>
          </a:p>
          <a:p>
            <a:r>
              <a:rPr lang="en-US" sz="1200"/>
              <a:t>                "attributes": [</a:t>
            </a:r>
          </a:p>
          <a:p>
            <a:r>
              <a:rPr lang="en-US" sz="1200"/>
              <a:t>                    {</a:t>
            </a:r>
          </a:p>
          <a:p>
            <a:r>
              <a:rPr lang="en-US" sz="1200"/>
              <a:t>                        "name": "</a:t>
            </a:r>
            <a:r>
              <a:rPr lang="en-US" sz="1200">
                <a:solidFill>
                  <a:srgbClr val="002159"/>
                </a:solidFill>
              </a:rPr>
              <a:t>temperature</a:t>
            </a:r>
            <a:r>
              <a:rPr lang="en-US" sz="1200"/>
              <a:t>",</a:t>
            </a:r>
          </a:p>
          <a:p>
            <a:r>
              <a:rPr lang="en-US" sz="1200"/>
              <a:t>                        "type": "</a:t>
            </a:r>
            <a:r>
              <a:rPr lang="en-US" sz="1200">
                <a:solidFill>
                  <a:srgbClr val="002159"/>
                </a:solidFill>
              </a:rPr>
              <a:t>centigrade</a:t>
            </a:r>
            <a:r>
              <a:rPr lang="en-US" sz="1200"/>
              <a:t>",</a:t>
            </a:r>
          </a:p>
          <a:p>
            <a:r>
              <a:rPr lang="en-US" sz="1200"/>
              <a:t>                        "value": ""</a:t>
            </a:r>
          </a:p>
          <a:p>
            <a:r>
              <a:rPr lang="en-US" sz="1200"/>
              <a:t>                    },</a:t>
            </a:r>
          </a:p>
          <a:p>
            <a:r>
              <a:rPr lang="en-US" sz="1200"/>
              <a:t>                    {</a:t>
            </a:r>
          </a:p>
          <a:p>
            <a:r>
              <a:rPr lang="en-US" sz="1200"/>
              <a:t>                        "name": "</a:t>
            </a:r>
            <a:r>
              <a:rPr lang="en-US" sz="1200">
                <a:solidFill>
                  <a:srgbClr val="002159"/>
                </a:solidFill>
              </a:rPr>
              <a:t>pressure</a:t>
            </a:r>
            <a:r>
              <a:rPr lang="en-US" sz="1200"/>
              <a:t>",</a:t>
            </a:r>
          </a:p>
          <a:p>
            <a:r>
              <a:rPr lang="en-US" sz="1200"/>
              <a:t>                        "type": "</a:t>
            </a:r>
            <a:r>
              <a:rPr lang="en-US" sz="1200">
                <a:solidFill>
                  <a:srgbClr val="002159"/>
                </a:solidFill>
              </a:rPr>
              <a:t>mmHg</a:t>
            </a:r>
            <a:r>
              <a:rPr lang="en-US" sz="1200"/>
              <a:t>",</a:t>
            </a:r>
          </a:p>
          <a:p>
            <a:r>
              <a:rPr lang="en-US" sz="1200"/>
              <a:t>                        "value": ""</a:t>
            </a:r>
          </a:p>
          <a:p>
            <a:r>
              <a:rPr lang="en-US" sz="1200"/>
              <a:t>                    }</a:t>
            </a:r>
          </a:p>
          <a:p>
            <a:r>
              <a:rPr lang="en-US" sz="1200"/>
              <a:t>                ],</a:t>
            </a:r>
          </a:p>
          <a:p>
            <a:r>
              <a:rPr lang="en-US" sz="1200"/>
              <a:t>                "id": "</a:t>
            </a:r>
            <a:r>
              <a:rPr lang="en-US" sz="1200">
                <a:solidFill>
                  <a:srgbClr val="002159"/>
                </a:solidFill>
              </a:rPr>
              <a:t>Room1</a:t>
            </a:r>
            <a:r>
              <a:rPr lang="en-US" sz="1200"/>
              <a:t>",</a:t>
            </a:r>
          </a:p>
          <a:p>
            <a:r>
              <a:rPr lang="en-US" sz="1200"/>
              <a:t>                "isPattern": "false",</a:t>
            </a:r>
          </a:p>
          <a:p>
            <a:r>
              <a:rPr lang="en-US" sz="1200"/>
              <a:t>                "type": "Room"</a:t>
            </a:r>
          </a:p>
          <a:p>
            <a:r>
              <a:rPr lang="en-US" sz="1200"/>
              <a:t>            },</a:t>
            </a:r>
          </a:p>
          <a:p>
            <a:r>
              <a:rPr lang="en-US" sz="1200"/>
              <a:t>            "statusCode": {</a:t>
            </a:r>
          </a:p>
          <a:p>
            <a:r>
              <a:rPr lang="en-US" sz="1200"/>
              <a:t>                "code": "200",</a:t>
            </a:r>
          </a:p>
          <a:p>
            <a:r>
              <a:rPr lang="en-US" sz="1200"/>
              <a:t>                "reasonPhrase": "</a:t>
            </a:r>
            <a:r>
              <a:rPr lang="en-US" sz="1200" b="1">
                <a:solidFill>
                  <a:srgbClr val="FF0000"/>
                </a:solidFill>
              </a:rPr>
              <a:t>OK</a:t>
            </a:r>
            <a:r>
              <a:rPr lang="en-US" sz="1200"/>
              <a:t>"</a:t>
            </a:r>
          </a:p>
          <a:p>
            <a:r>
              <a:rPr lang="en-US" sz="1200"/>
              <a:t>            }</a:t>
            </a:r>
          </a:p>
          <a:p>
            <a:r>
              <a:rPr lang="en-US" sz="1200"/>
              <a:t>        }</a:t>
            </a:r>
          </a:p>
          <a:p>
            <a:r>
              <a:rPr lang="en-US" sz="1200"/>
              <a:t>    ]</a:t>
            </a:r>
          </a:p>
          <a:p>
            <a:r>
              <a:rPr lang="en-US" sz="1200"/>
              <a:t>}</a:t>
            </a:r>
            <a:endParaRPr lang="es-ES" sz="1200"/>
          </a:p>
        </p:txBody>
      </p:sp>
      <p:pic>
        <p:nvPicPr>
          <p:cNvPr id="7" name="Picture 6" descr="room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15816" y="1389859"/>
            <a:ext cx="1008112" cy="984413"/>
          </a:xfrm>
          <a:prstGeom prst="rect">
            <a:avLst/>
          </a:prstGeom>
        </p:spPr>
      </p:pic>
      <p:pic>
        <p:nvPicPr>
          <p:cNvPr id="8" name="Picture 7" descr="orion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80312" y="1038282"/>
            <a:ext cx="576064" cy="56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921179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190" y="287350"/>
            <a:ext cx="7944058" cy="51619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Quick Usage Example: Room </a:t>
            </a:r>
            <a:r>
              <a:rPr lang="en-US" dirty="0" err="1" smtClean="0">
                <a:solidFill>
                  <a:schemeClr val="tx2"/>
                </a:solidFill>
              </a:rPr>
              <a:t>UpdateContext</a:t>
            </a:r>
            <a:r>
              <a:rPr lang="en-US" dirty="0" smtClean="0">
                <a:solidFill>
                  <a:schemeClr val="tx2"/>
                </a:solidFill>
              </a:rPr>
              <a:t> (2)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448831" y="1068338"/>
            <a:ext cx="3570511" cy="54784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POST </a:t>
            </a:r>
            <a:r>
              <a:rPr lang="es-ES" sz="1400" dirty="0" smtClean="0"/>
              <a:t>localhost:1026/v1/</a:t>
            </a:r>
            <a:r>
              <a:rPr lang="es-ES" sz="1400" dirty="0" err="1" smtClean="0"/>
              <a:t>updateContext</a:t>
            </a:r>
            <a:endParaRPr lang="es-ES" sz="1400" dirty="0" smtClean="0"/>
          </a:p>
          <a:p>
            <a:r>
              <a:rPr lang="es-ES" sz="1400" dirty="0" smtClean="0"/>
              <a:t>... 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    "</a:t>
            </a:r>
            <a:r>
              <a:rPr lang="en-US" sz="1400" dirty="0" err="1"/>
              <a:t>contextElements</a:t>
            </a:r>
            <a:r>
              <a:rPr lang="en-US" sz="1400" dirty="0"/>
              <a:t>": [</a:t>
            </a:r>
          </a:p>
          <a:p>
            <a:r>
              <a:rPr lang="en-US" sz="1400" dirty="0"/>
              <a:t>        {</a:t>
            </a:r>
          </a:p>
          <a:p>
            <a:r>
              <a:rPr lang="en-US" sz="1400" dirty="0"/>
              <a:t>            "type": "</a:t>
            </a:r>
            <a:r>
              <a:rPr lang="en-US" sz="1400" dirty="0">
                <a:solidFill>
                  <a:srgbClr val="002159"/>
                </a:solidFill>
              </a:rPr>
              <a:t>Room</a:t>
            </a:r>
            <a:r>
              <a:rPr lang="en-US" sz="1400" dirty="0"/>
              <a:t>",</a:t>
            </a:r>
          </a:p>
          <a:p>
            <a:r>
              <a:rPr lang="en-US" sz="1400" dirty="0"/>
              <a:t>            "</a:t>
            </a:r>
            <a:r>
              <a:rPr lang="en-US" sz="1400" dirty="0" err="1"/>
              <a:t>isPattern</a:t>
            </a:r>
            <a:r>
              <a:rPr lang="en-US" sz="1400" dirty="0"/>
              <a:t>": "false",</a:t>
            </a:r>
          </a:p>
          <a:p>
            <a:r>
              <a:rPr lang="en-US" sz="1400" dirty="0"/>
              <a:t>            "id": "</a:t>
            </a:r>
            <a:r>
              <a:rPr lang="en-US" sz="1400" b="1" dirty="0">
                <a:solidFill>
                  <a:srgbClr val="FF0000"/>
                </a:solidFill>
              </a:rPr>
              <a:t>Room1</a:t>
            </a:r>
            <a:r>
              <a:rPr lang="en-US" sz="1400" dirty="0"/>
              <a:t>",</a:t>
            </a:r>
          </a:p>
          <a:p>
            <a:r>
              <a:rPr lang="en-US" sz="1400" dirty="0"/>
              <a:t>            "attributes": [</a:t>
            </a:r>
          </a:p>
          <a:p>
            <a:r>
              <a:rPr lang="en-US" sz="1400" dirty="0"/>
              <a:t>            {</a:t>
            </a:r>
          </a:p>
          <a:p>
            <a:r>
              <a:rPr lang="en-US" sz="1400" dirty="0"/>
              <a:t>                "name": "</a:t>
            </a:r>
            <a:r>
              <a:rPr lang="en-US" sz="1400" dirty="0">
                <a:solidFill>
                  <a:srgbClr val="002159"/>
                </a:solidFill>
              </a:rPr>
              <a:t>temperature</a:t>
            </a:r>
            <a:r>
              <a:rPr lang="en-US" sz="1400" dirty="0"/>
              <a:t>",</a:t>
            </a:r>
          </a:p>
          <a:p>
            <a:r>
              <a:rPr lang="en-US" sz="1400" dirty="0"/>
              <a:t>                "type": "</a:t>
            </a:r>
            <a:r>
              <a:rPr lang="en-US" sz="1400" dirty="0">
                <a:solidFill>
                  <a:srgbClr val="002159"/>
                </a:solidFill>
              </a:rPr>
              <a:t>centigrade</a:t>
            </a:r>
            <a:r>
              <a:rPr lang="en-US" sz="1400" dirty="0"/>
              <a:t>",</a:t>
            </a:r>
          </a:p>
          <a:p>
            <a:r>
              <a:rPr lang="en-US" sz="1400" dirty="0"/>
              <a:t>                "value": "</a:t>
            </a:r>
            <a:r>
              <a:rPr lang="en-US" sz="1400" b="1" dirty="0">
                <a:solidFill>
                  <a:srgbClr val="FF0000"/>
                </a:solidFill>
              </a:rPr>
              <a:t>25</a:t>
            </a:r>
            <a:r>
              <a:rPr lang="en-US" sz="1400" dirty="0"/>
              <a:t>"</a:t>
            </a:r>
          </a:p>
          <a:p>
            <a:r>
              <a:rPr lang="en-US" sz="1400" dirty="0"/>
              <a:t>            },</a:t>
            </a:r>
          </a:p>
          <a:p>
            <a:r>
              <a:rPr lang="en-US" sz="1400" dirty="0"/>
              <a:t>            {</a:t>
            </a:r>
          </a:p>
          <a:p>
            <a:r>
              <a:rPr lang="en-US" sz="1400" dirty="0"/>
              <a:t>                "name": "</a:t>
            </a:r>
            <a:r>
              <a:rPr lang="en-US" sz="1400" dirty="0">
                <a:solidFill>
                  <a:srgbClr val="002159"/>
                </a:solidFill>
              </a:rPr>
              <a:t>pressure</a:t>
            </a:r>
            <a:r>
              <a:rPr lang="en-US" sz="1400" dirty="0"/>
              <a:t>",</a:t>
            </a:r>
          </a:p>
          <a:p>
            <a:r>
              <a:rPr lang="en-US" sz="1400" dirty="0"/>
              <a:t>                "type": "</a:t>
            </a:r>
            <a:r>
              <a:rPr lang="en-US" sz="1400" dirty="0">
                <a:solidFill>
                  <a:srgbClr val="002159"/>
                </a:solidFill>
              </a:rPr>
              <a:t>mmHg</a:t>
            </a:r>
            <a:r>
              <a:rPr lang="en-US" sz="1400" dirty="0"/>
              <a:t>",</a:t>
            </a:r>
          </a:p>
          <a:p>
            <a:r>
              <a:rPr lang="en-US" sz="1400" dirty="0"/>
              <a:t>                "value": "</a:t>
            </a:r>
            <a:r>
              <a:rPr lang="en-US" sz="1400" b="1" dirty="0">
                <a:solidFill>
                  <a:srgbClr val="FF0000"/>
                </a:solidFill>
              </a:rPr>
              <a:t>720</a:t>
            </a:r>
            <a:r>
              <a:rPr lang="en-US" sz="1400" dirty="0"/>
              <a:t>"</a:t>
            </a:r>
          </a:p>
          <a:p>
            <a:r>
              <a:rPr lang="en-US" sz="1400" dirty="0"/>
              <a:t>            }</a:t>
            </a:r>
          </a:p>
          <a:p>
            <a:endParaRPr lang="en-US" sz="1400" dirty="0"/>
          </a:p>
          <a:p>
            <a:r>
              <a:rPr lang="en-US" sz="1400" dirty="0"/>
              <a:t>            ]</a:t>
            </a:r>
          </a:p>
          <a:p>
            <a:r>
              <a:rPr lang="en-US" sz="1400" dirty="0"/>
              <a:t>        }</a:t>
            </a:r>
          </a:p>
          <a:p>
            <a:r>
              <a:rPr lang="en-US" sz="1400" dirty="0"/>
              <a:t>    ],</a:t>
            </a:r>
          </a:p>
          <a:p>
            <a:r>
              <a:rPr lang="en-US" sz="1400" dirty="0"/>
              <a:t>    "</a:t>
            </a:r>
            <a:r>
              <a:rPr lang="en-US" sz="1400" dirty="0" err="1"/>
              <a:t>updateAction</a:t>
            </a:r>
            <a:r>
              <a:rPr lang="en-US" sz="1400" dirty="0"/>
              <a:t>": "UPDATE"</a:t>
            </a:r>
          </a:p>
          <a:p>
            <a:r>
              <a:rPr lang="en-US" sz="1400" dirty="0"/>
              <a:t>}</a:t>
            </a:r>
            <a:endParaRPr lang="es-ES" sz="1400" dirty="0"/>
          </a:p>
        </p:txBody>
      </p:sp>
      <p:sp>
        <p:nvSpPr>
          <p:cNvPr id="7" name="6 CuadroTexto"/>
          <p:cNvSpPr txBox="1"/>
          <p:nvPr/>
        </p:nvSpPr>
        <p:spPr>
          <a:xfrm>
            <a:off x="4340888" y="966741"/>
            <a:ext cx="3697792" cy="5509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smtClean="0"/>
              <a:t>200 OK</a:t>
            </a:r>
          </a:p>
          <a:p>
            <a:r>
              <a:rPr lang="es-ES" sz="1400" smtClean="0"/>
              <a:t>... </a:t>
            </a:r>
          </a:p>
          <a:p>
            <a:r>
              <a:rPr lang="en-US" sz="1200"/>
              <a:t>{</a:t>
            </a:r>
          </a:p>
          <a:p>
            <a:r>
              <a:rPr lang="en-US" sz="1200"/>
              <a:t>    "contextResponses": [</a:t>
            </a:r>
          </a:p>
          <a:p>
            <a:r>
              <a:rPr lang="en-US" sz="1200"/>
              <a:t>        {</a:t>
            </a:r>
          </a:p>
          <a:p>
            <a:r>
              <a:rPr lang="en-US" sz="1200"/>
              <a:t>            "contextElement": {</a:t>
            </a:r>
          </a:p>
          <a:p>
            <a:r>
              <a:rPr lang="en-US" sz="1200"/>
              <a:t>                "attributes": [</a:t>
            </a:r>
          </a:p>
          <a:p>
            <a:r>
              <a:rPr lang="en-US" sz="1200"/>
              <a:t>                    {</a:t>
            </a:r>
          </a:p>
          <a:p>
            <a:r>
              <a:rPr lang="en-US" sz="1200"/>
              <a:t>                        "name": "</a:t>
            </a:r>
            <a:r>
              <a:rPr lang="en-US" sz="1200">
                <a:solidFill>
                  <a:srgbClr val="002159"/>
                </a:solidFill>
              </a:rPr>
              <a:t>temperature</a:t>
            </a:r>
            <a:r>
              <a:rPr lang="en-US" sz="1200"/>
              <a:t>",</a:t>
            </a:r>
          </a:p>
          <a:p>
            <a:r>
              <a:rPr lang="en-US" sz="1200"/>
              <a:t>                        "type": "</a:t>
            </a:r>
            <a:r>
              <a:rPr lang="en-US" sz="1200">
                <a:solidFill>
                  <a:srgbClr val="002159"/>
                </a:solidFill>
              </a:rPr>
              <a:t>centigrade</a:t>
            </a:r>
            <a:r>
              <a:rPr lang="en-US" sz="1200"/>
              <a:t>",</a:t>
            </a:r>
          </a:p>
          <a:p>
            <a:r>
              <a:rPr lang="en-US" sz="1200"/>
              <a:t>                        "value": ""</a:t>
            </a:r>
          </a:p>
          <a:p>
            <a:r>
              <a:rPr lang="en-US" sz="1200"/>
              <a:t>                    },</a:t>
            </a:r>
          </a:p>
          <a:p>
            <a:r>
              <a:rPr lang="en-US" sz="1200"/>
              <a:t>                    {</a:t>
            </a:r>
          </a:p>
          <a:p>
            <a:r>
              <a:rPr lang="en-US" sz="1200"/>
              <a:t>                        "name": "</a:t>
            </a:r>
            <a:r>
              <a:rPr lang="en-US" sz="1200">
                <a:solidFill>
                  <a:srgbClr val="002159"/>
                </a:solidFill>
              </a:rPr>
              <a:t>pressure</a:t>
            </a:r>
            <a:r>
              <a:rPr lang="en-US" sz="1200"/>
              <a:t>",</a:t>
            </a:r>
          </a:p>
          <a:p>
            <a:r>
              <a:rPr lang="en-US" sz="1200"/>
              <a:t>                        "type": "</a:t>
            </a:r>
            <a:r>
              <a:rPr lang="en-US" sz="1200">
                <a:solidFill>
                  <a:srgbClr val="002159"/>
                </a:solidFill>
              </a:rPr>
              <a:t>mmHg</a:t>
            </a:r>
            <a:r>
              <a:rPr lang="en-US" sz="1200"/>
              <a:t>",</a:t>
            </a:r>
          </a:p>
          <a:p>
            <a:r>
              <a:rPr lang="en-US" sz="1200"/>
              <a:t>                        "value": ""</a:t>
            </a:r>
          </a:p>
          <a:p>
            <a:r>
              <a:rPr lang="en-US" sz="1200"/>
              <a:t>                    }</a:t>
            </a:r>
          </a:p>
          <a:p>
            <a:r>
              <a:rPr lang="en-US" sz="1200"/>
              <a:t>                ],</a:t>
            </a:r>
          </a:p>
          <a:p>
            <a:r>
              <a:rPr lang="en-US" sz="1200"/>
              <a:t>                "id": "</a:t>
            </a:r>
            <a:r>
              <a:rPr lang="en-US" sz="1200">
                <a:solidFill>
                  <a:srgbClr val="002159"/>
                </a:solidFill>
              </a:rPr>
              <a:t>Room1</a:t>
            </a:r>
            <a:r>
              <a:rPr lang="en-US" sz="1200"/>
              <a:t>",</a:t>
            </a:r>
          </a:p>
          <a:p>
            <a:r>
              <a:rPr lang="en-US" sz="1200"/>
              <a:t>                "isPattern": "false",</a:t>
            </a:r>
          </a:p>
          <a:p>
            <a:r>
              <a:rPr lang="en-US" sz="1200"/>
              <a:t>                "type": "Room"</a:t>
            </a:r>
          </a:p>
          <a:p>
            <a:r>
              <a:rPr lang="en-US" sz="1200"/>
              <a:t>            },</a:t>
            </a:r>
          </a:p>
          <a:p>
            <a:r>
              <a:rPr lang="en-US" sz="1200"/>
              <a:t>            "statusCode": {</a:t>
            </a:r>
          </a:p>
          <a:p>
            <a:r>
              <a:rPr lang="en-US" sz="1200"/>
              <a:t>                "code": "200",</a:t>
            </a:r>
          </a:p>
          <a:p>
            <a:r>
              <a:rPr lang="en-US" sz="1200"/>
              <a:t>                "reasonPhrase": "</a:t>
            </a:r>
            <a:r>
              <a:rPr lang="en-US" sz="1200" b="1">
                <a:solidFill>
                  <a:srgbClr val="FF0000"/>
                </a:solidFill>
              </a:rPr>
              <a:t>OK</a:t>
            </a:r>
            <a:r>
              <a:rPr lang="en-US" sz="1200"/>
              <a:t>"</a:t>
            </a:r>
          </a:p>
          <a:p>
            <a:r>
              <a:rPr lang="en-US" sz="1200"/>
              <a:t>            }</a:t>
            </a:r>
          </a:p>
          <a:p>
            <a:r>
              <a:rPr lang="en-US" sz="1200"/>
              <a:t>        }</a:t>
            </a:r>
          </a:p>
          <a:p>
            <a:r>
              <a:rPr lang="en-US" sz="1200"/>
              <a:t>    ]</a:t>
            </a:r>
          </a:p>
          <a:p>
            <a:r>
              <a:rPr lang="en-US" sz="1200"/>
              <a:t>}</a:t>
            </a:r>
            <a:endParaRPr lang="es-ES" sz="1200"/>
          </a:p>
        </p:txBody>
      </p:sp>
      <p:pic>
        <p:nvPicPr>
          <p:cNvPr id="11" name="Picture 10" descr="orion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80312" y="1038282"/>
            <a:ext cx="576064" cy="562522"/>
          </a:xfrm>
          <a:prstGeom prst="rect">
            <a:avLst/>
          </a:prstGeom>
        </p:spPr>
      </p:pic>
      <p:sp>
        <p:nvSpPr>
          <p:cNvPr id="9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4055466" y="6356361"/>
            <a:ext cx="1033075" cy="365125"/>
          </a:xfrm>
          <a:prstGeom prst="rect">
            <a:avLst/>
          </a:prstGeom>
        </p:spPr>
        <p:txBody>
          <a:bodyPr/>
          <a:lstStyle/>
          <a:p>
            <a:fld id="{37963F2F-4042-FC45-9F9C-5381A7798E31}" type="slidenum">
              <a:rPr lang="en-US" smtClean="0">
                <a:solidFill>
                  <a:srgbClr val="043F52">
                    <a:tint val="75000"/>
                  </a:srgbClr>
                </a:solidFill>
              </a:rPr>
              <a:pPr/>
              <a:t>16</a:t>
            </a:fld>
            <a:endParaRPr lang="en-US">
              <a:solidFill>
                <a:srgbClr val="043F52">
                  <a:tint val="75000"/>
                </a:srgbClr>
              </a:solidFill>
            </a:endParaRPr>
          </a:p>
        </p:txBody>
      </p:sp>
      <p:pic>
        <p:nvPicPr>
          <p:cNvPr id="12" name="Picture 11" descr="room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15816" y="1389859"/>
            <a:ext cx="1008112" cy="984413"/>
          </a:xfrm>
          <a:prstGeom prst="rect">
            <a:avLst/>
          </a:prstGeom>
        </p:spPr>
      </p:pic>
      <p:pic>
        <p:nvPicPr>
          <p:cNvPr id="4" name="Picture 3" descr="termometro-digital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95736" y="4764990"/>
            <a:ext cx="1331640" cy="795643"/>
          </a:xfrm>
          <a:prstGeom prst="rect">
            <a:avLst/>
          </a:prstGeom>
        </p:spPr>
      </p:pic>
      <p:sp>
        <p:nvSpPr>
          <p:cNvPr id="3" name="Up Arrow 2"/>
          <p:cNvSpPr/>
          <p:nvPr/>
        </p:nvSpPr>
        <p:spPr>
          <a:xfrm>
            <a:off x="3491880" y="4905620"/>
            <a:ext cx="285340" cy="562522"/>
          </a:xfrm>
          <a:prstGeom prst="up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41410144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190" y="287350"/>
            <a:ext cx="7944058" cy="51619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Quick Usage Example: Room </a:t>
            </a:r>
            <a:r>
              <a:rPr lang="en-US" dirty="0" err="1" smtClean="0">
                <a:solidFill>
                  <a:schemeClr val="tx2"/>
                </a:solidFill>
              </a:rPr>
              <a:t>QueryContext</a:t>
            </a:r>
            <a:r>
              <a:rPr lang="en-US" dirty="0" smtClean="0">
                <a:solidFill>
                  <a:schemeClr val="tx2"/>
                </a:solidFill>
              </a:rPr>
              <a:t> (1)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4055466" y="6356361"/>
            <a:ext cx="1033075" cy="365125"/>
          </a:xfrm>
          <a:prstGeom prst="rect">
            <a:avLst/>
          </a:prstGeom>
        </p:spPr>
        <p:txBody>
          <a:bodyPr/>
          <a:lstStyle/>
          <a:p>
            <a:fld id="{37963F2F-4042-FC45-9F9C-5381A7798E31}" type="slidenum">
              <a:rPr lang="en-US" smtClean="0">
                <a:solidFill>
                  <a:srgbClr val="043F52">
                    <a:tint val="75000"/>
                  </a:srgbClr>
                </a:solidFill>
              </a:rPr>
              <a:pPr/>
              <a:t>17</a:t>
            </a:fld>
            <a:endParaRPr lang="en-US">
              <a:solidFill>
                <a:srgbClr val="043F52">
                  <a:tint val="75000"/>
                </a:srgbClr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314854" y="2156910"/>
            <a:ext cx="3543715" cy="31085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POST &lt;</a:t>
            </a:r>
            <a:r>
              <a:rPr lang="es-ES" sz="1400" dirty="0" err="1" smtClean="0"/>
              <a:t>cb_host</a:t>
            </a:r>
            <a:r>
              <a:rPr lang="es-ES" sz="1400" dirty="0" smtClean="0"/>
              <a:t>&gt;:</a:t>
            </a:r>
            <a:r>
              <a:rPr lang="es-ES" sz="1400" dirty="0" smtClean="0"/>
              <a:t>1026/v1/</a:t>
            </a:r>
            <a:r>
              <a:rPr lang="es-ES" sz="1400" dirty="0" err="1" smtClean="0"/>
              <a:t>queryContext</a:t>
            </a:r>
            <a:endParaRPr lang="es-ES" sz="1400" dirty="0" smtClean="0"/>
          </a:p>
          <a:p>
            <a:r>
              <a:rPr lang="es-ES" sz="1400" dirty="0" smtClean="0"/>
              <a:t>... </a:t>
            </a:r>
          </a:p>
          <a:p>
            <a:r>
              <a:rPr lang="nl-NL" sz="1400" dirty="0"/>
              <a:t>{</a:t>
            </a:r>
          </a:p>
          <a:p>
            <a:r>
              <a:rPr lang="nl-NL" sz="1400" dirty="0"/>
              <a:t>    "entities": [</a:t>
            </a:r>
          </a:p>
          <a:p>
            <a:r>
              <a:rPr lang="nl-NL" sz="1400" dirty="0"/>
              <a:t>        {</a:t>
            </a:r>
          </a:p>
          <a:p>
            <a:r>
              <a:rPr lang="nl-NL" sz="1400" dirty="0"/>
              <a:t>            "type": "Room",</a:t>
            </a:r>
          </a:p>
          <a:p>
            <a:r>
              <a:rPr lang="nl-NL" sz="1400" dirty="0"/>
              <a:t>            "isPattern": "false",</a:t>
            </a:r>
          </a:p>
          <a:p>
            <a:r>
              <a:rPr lang="nl-NL" sz="1400" dirty="0"/>
              <a:t>            "id": "</a:t>
            </a:r>
            <a:r>
              <a:rPr lang="nl-NL" sz="1400" b="1" dirty="0">
                <a:solidFill>
                  <a:srgbClr val="FF0000"/>
                </a:solidFill>
              </a:rPr>
              <a:t>Room1</a:t>
            </a:r>
            <a:r>
              <a:rPr lang="nl-NL" sz="1400" dirty="0"/>
              <a:t>"</a:t>
            </a:r>
          </a:p>
          <a:p>
            <a:r>
              <a:rPr lang="nl-NL" sz="1400" dirty="0"/>
              <a:t>        }</a:t>
            </a:r>
            <a:r>
              <a:rPr lang="fr-FR" sz="1400" dirty="0"/>
              <a:t> ,</a:t>
            </a:r>
          </a:p>
          <a:p>
            <a:r>
              <a:rPr lang="fr-FR" sz="1400" dirty="0"/>
              <a:t>        "attributes": [</a:t>
            </a:r>
          </a:p>
          <a:p>
            <a:r>
              <a:rPr lang="fr-FR" sz="1400" dirty="0"/>
              <a:t>            "temperature"</a:t>
            </a:r>
          </a:p>
          <a:p>
            <a:r>
              <a:rPr lang="fr-FR" sz="1400" dirty="0"/>
              <a:t>        ]</a:t>
            </a:r>
          </a:p>
          <a:p>
            <a:r>
              <a:rPr lang="fr-FR" sz="1400" dirty="0"/>
              <a:t>    </a:t>
            </a:r>
            <a:r>
              <a:rPr lang="nl-NL" sz="1400" dirty="0"/>
              <a:t>]</a:t>
            </a:r>
          </a:p>
          <a:p>
            <a:r>
              <a:rPr lang="nl-NL" sz="1400" dirty="0"/>
              <a:t>}</a:t>
            </a:r>
            <a:endParaRPr lang="es-ES" sz="1400" dirty="0"/>
          </a:p>
        </p:txBody>
      </p:sp>
      <p:sp>
        <p:nvSpPr>
          <p:cNvPr id="7" name="6 CuadroTexto"/>
          <p:cNvSpPr txBox="1"/>
          <p:nvPr/>
        </p:nvSpPr>
        <p:spPr>
          <a:xfrm>
            <a:off x="4099727" y="837649"/>
            <a:ext cx="4139922" cy="52629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smtClean="0"/>
              <a:t>200 OK</a:t>
            </a:r>
          </a:p>
          <a:p>
            <a:r>
              <a:rPr lang="es-ES" sz="1400" smtClean="0"/>
              <a:t>... </a:t>
            </a:r>
          </a:p>
          <a:p>
            <a:r>
              <a:rPr lang="en-US" sz="1400"/>
              <a:t>{</a:t>
            </a:r>
          </a:p>
          <a:p>
            <a:r>
              <a:rPr lang="en-US" sz="1400"/>
              <a:t>    "contextResponses": [</a:t>
            </a:r>
          </a:p>
          <a:p>
            <a:r>
              <a:rPr lang="en-US" sz="1400"/>
              <a:t>        {</a:t>
            </a:r>
          </a:p>
          <a:p>
            <a:r>
              <a:rPr lang="en-US" sz="1400"/>
              <a:t>            "contextElement": {</a:t>
            </a:r>
          </a:p>
          <a:p>
            <a:r>
              <a:rPr lang="en-US" sz="1400"/>
              <a:t>                "attributes": [</a:t>
            </a:r>
          </a:p>
          <a:p>
            <a:r>
              <a:rPr lang="en-US" sz="1400"/>
              <a:t>                    {</a:t>
            </a:r>
          </a:p>
          <a:p>
            <a:r>
              <a:rPr lang="en-US" sz="1400"/>
              <a:t>                        "name": "</a:t>
            </a:r>
            <a:r>
              <a:rPr lang="fr-FR" sz="1400"/>
              <a:t>temperature</a:t>
            </a:r>
            <a:r>
              <a:rPr lang="en-US" sz="1400"/>
              <a:t>",</a:t>
            </a:r>
          </a:p>
          <a:p>
            <a:r>
              <a:rPr lang="en-US" sz="1400"/>
              <a:t>                        "type": "centigrade",</a:t>
            </a:r>
          </a:p>
          <a:p>
            <a:r>
              <a:rPr lang="en-US" sz="1400"/>
              <a:t>                        "value": "</a:t>
            </a:r>
            <a:r>
              <a:rPr lang="en-US" sz="1400" b="1">
                <a:solidFill>
                  <a:srgbClr val="FF0000"/>
                </a:solidFill>
              </a:rPr>
              <a:t>25</a:t>
            </a:r>
            <a:r>
              <a:rPr lang="en-US" sz="1400"/>
              <a:t>"</a:t>
            </a:r>
          </a:p>
          <a:p>
            <a:r>
              <a:rPr lang="en-US" sz="1400"/>
              <a:t>                    }</a:t>
            </a:r>
          </a:p>
          <a:p>
            <a:r>
              <a:rPr lang="en-US" sz="1400"/>
              <a:t>                    ],</a:t>
            </a:r>
          </a:p>
          <a:p>
            <a:r>
              <a:rPr lang="en-US" sz="1400"/>
              <a:t>                "id": "</a:t>
            </a:r>
            <a:r>
              <a:rPr lang="nl-NL" sz="1400" b="1">
                <a:solidFill>
                  <a:srgbClr val="FF0000"/>
                </a:solidFill>
              </a:rPr>
              <a:t>Room1</a:t>
            </a:r>
            <a:r>
              <a:rPr lang="en-US" sz="1400"/>
              <a:t>",</a:t>
            </a:r>
          </a:p>
          <a:p>
            <a:r>
              <a:rPr lang="en-US" sz="1400"/>
              <a:t>                "isPattern": "false",</a:t>
            </a:r>
          </a:p>
          <a:p>
            <a:r>
              <a:rPr lang="en-US" sz="1400"/>
              <a:t>                "type": "</a:t>
            </a:r>
            <a:r>
              <a:rPr lang="nl-NL" sz="1400"/>
              <a:t>Room</a:t>
            </a:r>
            <a:r>
              <a:rPr lang="en-US" sz="1400"/>
              <a:t>"</a:t>
            </a:r>
          </a:p>
          <a:p>
            <a:r>
              <a:rPr lang="en-US" sz="1400"/>
              <a:t>            },</a:t>
            </a:r>
          </a:p>
          <a:p>
            <a:r>
              <a:rPr lang="en-US" sz="1400"/>
              <a:t>            "statusCode": {</a:t>
            </a:r>
          </a:p>
          <a:p>
            <a:r>
              <a:rPr lang="en-US" sz="1400"/>
              <a:t>                "code": "200",</a:t>
            </a:r>
          </a:p>
          <a:p>
            <a:r>
              <a:rPr lang="en-US" sz="1400"/>
              <a:t>                "reasonPhrase": "OK"</a:t>
            </a:r>
          </a:p>
          <a:p>
            <a:r>
              <a:rPr lang="en-US" sz="1400"/>
              <a:t>            }</a:t>
            </a:r>
          </a:p>
          <a:p>
            <a:r>
              <a:rPr lang="en-US" sz="1400"/>
              <a:t>        }</a:t>
            </a:r>
          </a:p>
          <a:p>
            <a:r>
              <a:rPr lang="en-US" sz="1400"/>
              <a:t>    ]</a:t>
            </a:r>
          </a:p>
          <a:p>
            <a:r>
              <a:rPr lang="en-US" sz="1400"/>
              <a:t>}</a:t>
            </a:r>
            <a:endParaRPr lang="es-ES" sz="1400" smtClean="0"/>
          </a:p>
        </p:txBody>
      </p:sp>
      <p:pic>
        <p:nvPicPr>
          <p:cNvPr id="9" name="Picture 8" descr="expertly-drawn-cellphon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31840" y="4202468"/>
            <a:ext cx="720080" cy="862664"/>
          </a:xfrm>
          <a:prstGeom prst="rect">
            <a:avLst/>
          </a:prstGeom>
        </p:spPr>
      </p:pic>
      <p:pic>
        <p:nvPicPr>
          <p:cNvPr id="10" name="Picture 9" descr="orion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524328" y="967967"/>
            <a:ext cx="576064" cy="56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012672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190" y="287350"/>
            <a:ext cx="7944058" cy="51619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Quick Usage Example: Room </a:t>
            </a:r>
            <a:r>
              <a:rPr lang="en-US" dirty="0" err="1" smtClean="0">
                <a:solidFill>
                  <a:schemeClr val="tx2"/>
                </a:solidFill>
              </a:rPr>
              <a:t>QueryContext</a:t>
            </a:r>
            <a:r>
              <a:rPr lang="en-US" dirty="0" smtClean="0">
                <a:solidFill>
                  <a:schemeClr val="tx2"/>
                </a:solidFill>
              </a:rPr>
              <a:t> (2)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4055466" y="6356361"/>
            <a:ext cx="1033075" cy="365125"/>
          </a:xfrm>
          <a:prstGeom prst="rect">
            <a:avLst/>
          </a:prstGeom>
        </p:spPr>
        <p:txBody>
          <a:bodyPr/>
          <a:lstStyle/>
          <a:p>
            <a:fld id="{37963F2F-4042-FC45-9F9C-5381A7798E31}" type="slidenum">
              <a:rPr lang="en-US" smtClean="0">
                <a:solidFill>
                  <a:srgbClr val="043F52">
                    <a:tint val="75000"/>
                  </a:srgbClr>
                </a:solidFill>
              </a:rPr>
              <a:pPr/>
              <a:t>18</a:t>
            </a:fld>
            <a:endParaRPr lang="en-US">
              <a:solidFill>
                <a:srgbClr val="043F52">
                  <a:tint val="75000"/>
                </a:srgbClr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314854" y="2156911"/>
            <a:ext cx="3543715" cy="24622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POST &lt;</a:t>
            </a:r>
            <a:r>
              <a:rPr lang="es-ES" sz="1400" dirty="0" err="1" smtClean="0"/>
              <a:t>cb_host</a:t>
            </a:r>
            <a:r>
              <a:rPr lang="es-ES" sz="1400" dirty="0" smtClean="0"/>
              <a:t>&gt;:</a:t>
            </a:r>
            <a:r>
              <a:rPr lang="es-ES" sz="1400" dirty="0" smtClean="0"/>
              <a:t>1026/v1/</a:t>
            </a:r>
            <a:r>
              <a:rPr lang="es-ES" sz="1400" dirty="0" err="1" smtClean="0"/>
              <a:t>queryContext</a:t>
            </a:r>
            <a:endParaRPr lang="es-ES" sz="1400" dirty="0" smtClean="0"/>
          </a:p>
          <a:p>
            <a:r>
              <a:rPr lang="es-ES" sz="1400" dirty="0" smtClean="0"/>
              <a:t>... </a:t>
            </a:r>
          </a:p>
          <a:p>
            <a:r>
              <a:rPr lang="nl-NL" sz="1400" dirty="0"/>
              <a:t>{</a:t>
            </a:r>
          </a:p>
          <a:p>
            <a:r>
              <a:rPr lang="nl-NL" sz="1400" dirty="0"/>
              <a:t>    "entities": [</a:t>
            </a:r>
          </a:p>
          <a:p>
            <a:r>
              <a:rPr lang="nl-NL" sz="1400" dirty="0"/>
              <a:t>        {</a:t>
            </a:r>
          </a:p>
          <a:p>
            <a:r>
              <a:rPr lang="nl-NL" sz="1400" dirty="0"/>
              <a:t>            "type": "Room",</a:t>
            </a:r>
          </a:p>
          <a:p>
            <a:r>
              <a:rPr lang="nl-NL" sz="1400" dirty="0"/>
              <a:t>            "isPattern": "false",</a:t>
            </a:r>
          </a:p>
          <a:p>
            <a:r>
              <a:rPr lang="nl-NL" sz="1400" dirty="0"/>
              <a:t>            "id": "</a:t>
            </a:r>
            <a:r>
              <a:rPr lang="nl-NL" sz="1400" b="1" dirty="0">
                <a:solidFill>
                  <a:srgbClr val="FF0000"/>
                </a:solidFill>
              </a:rPr>
              <a:t>Room1</a:t>
            </a:r>
            <a:r>
              <a:rPr lang="nl-NL" sz="1400" dirty="0"/>
              <a:t>"</a:t>
            </a:r>
          </a:p>
          <a:p>
            <a:r>
              <a:rPr lang="nl-NL" sz="1400" dirty="0"/>
              <a:t>        }</a:t>
            </a:r>
            <a:r>
              <a:rPr lang="fr-FR" sz="1400" dirty="0"/>
              <a:t> </a:t>
            </a:r>
          </a:p>
          <a:p>
            <a:r>
              <a:rPr lang="fr-FR" sz="1400" dirty="0"/>
              <a:t>     </a:t>
            </a:r>
            <a:r>
              <a:rPr lang="nl-NL" sz="1400" dirty="0"/>
              <a:t>]</a:t>
            </a:r>
          </a:p>
          <a:p>
            <a:r>
              <a:rPr lang="nl-NL" sz="1400" dirty="0"/>
              <a:t>}</a:t>
            </a:r>
            <a:endParaRPr lang="es-ES" sz="1400" dirty="0"/>
          </a:p>
        </p:txBody>
      </p:sp>
      <p:sp>
        <p:nvSpPr>
          <p:cNvPr id="7" name="6 CuadroTexto"/>
          <p:cNvSpPr txBox="1"/>
          <p:nvPr/>
        </p:nvSpPr>
        <p:spPr>
          <a:xfrm>
            <a:off x="4099727" y="837650"/>
            <a:ext cx="4139922" cy="5509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smtClean="0"/>
              <a:t>200 OK</a:t>
            </a:r>
          </a:p>
          <a:p>
            <a:r>
              <a:rPr lang="es-ES" sz="1400" smtClean="0"/>
              <a:t>... </a:t>
            </a:r>
          </a:p>
          <a:p>
            <a:r>
              <a:rPr lang="en-US" sz="1200"/>
              <a:t>{</a:t>
            </a:r>
          </a:p>
          <a:p>
            <a:r>
              <a:rPr lang="en-US" sz="1200"/>
              <a:t>    "contextResponses": [</a:t>
            </a:r>
          </a:p>
          <a:p>
            <a:r>
              <a:rPr lang="en-US" sz="1200"/>
              <a:t>        {</a:t>
            </a:r>
          </a:p>
          <a:p>
            <a:r>
              <a:rPr lang="en-US" sz="1200"/>
              <a:t>            "contextElement": {</a:t>
            </a:r>
          </a:p>
          <a:p>
            <a:r>
              <a:rPr lang="en-US" sz="1200"/>
              <a:t>                "attributes": [</a:t>
            </a:r>
          </a:p>
          <a:p>
            <a:r>
              <a:rPr lang="en-US" sz="1200"/>
              <a:t>                    {</a:t>
            </a:r>
          </a:p>
          <a:p>
            <a:r>
              <a:rPr lang="en-US" sz="1200"/>
              <a:t>                        "name": "</a:t>
            </a:r>
            <a:r>
              <a:rPr lang="fr-FR" sz="1200"/>
              <a:t>temperature</a:t>
            </a:r>
            <a:r>
              <a:rPr lang="en-US" sz="1200"/>
              <a:t>",</a:t>
            </a:r>
          </a:p>
          <a:p>
            <a:r>
              <a:rPr lang="en-US" sz="1200"/>
              <a:t>                        "type": "centigrade",</a:t>
            </a:r>
          </a:p>
          <a:p>
            <a:r>
              <a:rPr lang="en-US" sz="1200"/>
              <a:t>                        "value": "</a:t>
            </a:r>
            <a:r>
              <a:rPr lang="en-US" sz="1200" b="1">
                <a:solidFill>
                  <a:srgbClr val="FF0000"/>
                </a:solidFill>
              </a:rPr>
              <a:t>25</a:t>
            </a:r>
            <a:r>
              <a:rPr lang="en-US" sz="1200"/>
              <a:t>"</a:t>
            </a:r>
          </a:p>
          <a:p>
            <a:r>
              <a:rPr lang="en-US" sz="1200"/>
              <a:t>                    },</a:t>
            </a:r>
          </a:p>
          <a:p>
            <a:r>
              <a:rPr lang="en-US" sz="1200"/>
              <a:t>                    {</a:t>
            </a:r>
          </a:p>
          <a:p>
            <a:r>
              <a:rPr lang="en-US" sz="1200"/>
              <a:t>                        "name": "</a:t>
            </a:r>
            <a:r>
              <a:rPr lang="en-US" sz="1200">
                <a:solidFill>
                  <a:srgbClr val="002159"/>
                </a:solidFill>
              </a:rPr>
              <a:t>pressure</a:t>
            </a:r>
            <a:r>
              <a:rPr lang="en-US" sz="1200"/>
              <a:t>",</a:t>
            </a:r>
          </a:p>
          <a:p>
            <a:r>
              <a:rPr lang="en-US" sz="1200"/>
              <a:t>                        "type": "</a:t>
            </a:r>
            <a:r>
              <a:rPr lang="en-US" sz="1200">
                <a:solidFill>
                  <a:srgbClr val="002159"/>
                </a:solidFill>
              </a:rPr>
              <a:t>mmHg</a:t>
            </a:r>
            <a:r>
              <a:rPr lang="en-US" sz="1200"/>
              <a:t>",</a:t>
            </a:r>
          </a:p>
          <a:p>
            <a:r>
              <a:rPr lang="en-US" sz="1200"/>
              <a:t>                        "value": "</a:t>
            </a:r>
            <a:r>
              <a:rPr lang="en-US" sz="1200" b="1">
                <a:solidFill>
                  <a:srgbClr val="FF0000"/>
                </a:solidFill>
              </a:rPr>
              <a:t>720</a:t>
            </a:r>
            <a:r>
              <a:rPr lang="en-US" sz="1200"/>
              <a:t>"</a:t>
            </a:r>
          </a:p>
          <a:p>
            <a:r>
              <a:rPr lang="en-US" sz="1200"/>
              <a:t>                    }</a:t>
            </a:r>
          </a:p>
          <a:p>
            <a:r>
              <a:rPr lang="en-US" sz="1200"/>
              <a:t>                ],</a:t>
            </a:r>
          </a:p>
          <a:p>
            <a:r>
              <a:rPr lang="en-US" sz="1200"/>
              <a:t>                "id": "</a:t>
            </a:r>
            <a:r>
              <a:rPr lang="nl-NL" sz="1200" b="1">
                <a:solidFill>
                  <a:srgbClr val="FF0000"/>
                </a:solidFill>
              </a:rPr>
              <a:t>Room1</a:t>
            </a:r>
            <a:r>
              <a:rPr lang="en-US" sz="1200"/>
              <a:t>",</a:t>
            </a:r>
          </a:p>
          <a:p>
            <a:r>
              <a:rPr lang="en-US" sz="1200"/>
              <a:t>                "isPattern": "false",</a:t>
            </a:r>
          </a:p>
          <a:p>
            <a:r>
              <a:rPr lang="en-US" sz="1200"/>
              <a:t>                "type": "</a:t>
            </a:r>
            <a:r>
              <a:rPr lang="nl-NL" sz="1200"/>
              <a:t>Room</a:t>
            </a:r>
            <a:r>
              <a:rPr lang="en-US" sz="1200"/>
              <a:t>"</a:t>
            </a:r>
          </a:p>
          <a:p>
            <a:r>
              <a:rPr lang="en-US" sz="1200"/>
              <a:t>            },</a:t>
            </a:r>
          </a:p>
          <a:p>
            <a:r>
              <a:rPr lang="en-US" sz="1200"/>
              <a:t>            "statusCode": {</a:t>
            </a:r>
          </a:p>
          <a:p>
            <a:r>
              <a:rPr lang="en-US" sz="1200"/>
              <a:t>                "code": "200",</a:t>
            </a:r>
          </a:p>
          <a:p>
            <a:r>
              <a:rPr lang="en-US" sz="1200"/>
              <a:t>                "reasonPhrase": "OK"</a:t>
            </a:r>
          </a:p>
          <a:p>
            <a:r>
              <a:rPr lang="en-US" sz="1200"/>
              <a:t>            }</a:t>
            </a:r>
          </a:p>
          <a:p>
            <a:r>
              <a:rPr lang="en-US" sz="1200"/>
              <a:t>        }</a:t>
            </a:r>
          </a:p>
          <a:p>
            <a:r>
              <a:rPr lang="en-US" sz="1200"/>
              <a:t>    ]</a:t>
            </a:r>
          </a:p>
          <a:p>
            <a:r>
              <a:rPr lang="en-US" sz="1200"/>
              <a:t>}</a:t>
            </a:r>
            <a:endParaRPr lang="es-ES" sz="1400" smtClean="0"/>
          </a:p>
        </p:txBody>
      </p:sp>
      <p:pic>
        <p:nvPicPr>
          <p:cNvPr id="9" name="Picture 8" descr="expertly-drawn-cellphon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31840" y="3639946"/>
            <a:ext cx="720080" cy="862664"/>
          </a:xfrm>
          <a:prstGeom prst="rect">
            <a:avLst/>
          </a:prstGeom>
        </p:spPr>
      </p:pic>
      <p:pic>
        <p:nvPicPr>
          <p:cNvPr id="10" name="Picture 9" descr="orion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524328" y="967967"/>
            <a:ext cx="576064" cy="56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059751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190" y="287350"/>
            <a:ext cx="7944058" cy="51619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Quick Usage Example: Room Create (2)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4055466" y="6356361"/>
            <a:ext cx="1033075" cy="365125"/>
          </a:xfrm>
          <a:prstGeom prst="rect">
            <a:avLst/>
          </a:prstGeom>
        </p:spPr>
        <p:txBody>
          <a:bodyPr/>
          <a:lstStyle/>
          <a:p>
            <a:fld id="{37963F2F-4042-FC45-9F9C-5381A7798E31}" type="slidenum">
              <a:rPr lang="en-US" smtClean="0">
                <a:solidFill>
                  <a:srgbClr val="043F52">
                    <a:tint val="75000"/>
                  </a:srgbClr>
                </a:solidFill>
              </a:rPr>
              <a:pPr/>
              <a:t>19</a:t>
            </a:fld>
            <a:endParaRPr lang="en-US">
              <a:solidFill>
                <a:srgbClr val="043F52">
                  <a:tint val="75000"/>
                </a:srgbClr>
              </a:solidFill>
            </a:endParaRPr>
          </a:p>
        </p:txBody>
      </p:sp>
      <p:sp>
        <p:nvSpPr>
          <p:cNvPr id="5" name="7 CuadroTexto"/>
          <p:cNvSpPr txBox="1"/>
          <p:nvPr/>
        </p:nvSpPr>
        <p:spPr>
          <a:xfrm>
            <a:off x="448831" y="1068338"/>
            <a:ext cx="3570511" cy="54784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POST </a:t>
            </a:r>
            <a:r>
              <a:rPr lang="es-ES" sz="1400" dirty="0" smtClean="0"/>
              <a:t>localhost:1026/v1/</a:t>
            </a:r>
            <a:r>
              <a:rPr lang="es-ES" sz="1400" dirty="0" err="1" smtClean="0"/>
              <a:t>updateContext</a:t>
            </a:r>
            <a:endParaRPr lang="es-ES" sz="1400" dirty="0" smtClean="0"/>
          </a:p>
          <a:p>
            <a:r>
              <a:rPr lang="es-ES" sz="1400" dirty="0" smtClean="0"/>
              <a:t>... 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    "</a:t>
            </a:r>
            <a:r>
              <a:rPr lang="en-US" sz="1400" dirty="0" err="1"/>
              <a:t>contextElements</a:t>
            </a:r>
            <a:r>
              <a:rPr lang="en-US" sz="1400" dirty="0"/>
              <a:t>": [</a:t>
            </a:r>
          </a:p>
          <a:p>
            <a:r>
              <a:rPr lang="en-US" sz="1400" dirty="0"/>
              <a:t>        {</a:t>
            </a:r>
          </a:p>
          <a:p>
            <a:r>
              <a:rPr lang="en-US" sz="1400" dirty="0"/>
              <a:t>            "type": "</a:t>
            </a:r>
            <a:r>
              <a:rPr lang="en-US" sz="1400" dirty="0">
                <a:solidFill>
                  <a:srgbClr val="002159"/>
                </a:solidFill>
              </a:rPr>
              <a:t>Room</a:t>
            </a:r>
            <a:r>
              <a:rPr lang="en-US" sz="1400" dirty="0"/>
              <a:t>",</a:t>
            </a:r>
          </a:p>
          <a:p>
            <a:r>
              <a:rPr lang="en-US" sz="1400" dirty="0"/>
              <a:t>            "</a:t>
            </a:r>
            <a:r>
              <a:rPr lang="en-US" sz="1400" dirty="0" err="1"/>
              <a:t>isPattern</a:t>
            </a:r>
            <a:r>
              <a:rPr lang="en-US" sz="1400" dirty="0"/>
              <a:t>": "false",</a:t>
            </a:r>
          </a:p>
          <a:p>
            <a:r>
              <a:rPr lang="en-US" sz="1400" dirty="0"/>
              <a:t>            "id": "</a:t>
            </a:r>
            <a:r>
              <a:rPr lang="en-US" sz="1400" b="1" dirty="0">
                <a:solidFill>
                  <a:srgbClr val="FF0000"/>
                </a:solidFill>
              </a:rPr>
              <a:t>Room2</a:t>
            </a:r>
            <a:r>
              <a:rPr lang="en-US" sz="1400" dirty="0"/>
              <a:t>",</a:t>
            </a:r>
          </a:p>
          <a:p>
            <a:r>
              <a:rPr lang="en-US" sz="1400" dirty="0"/>
              <a:t>            "attributes": [</a:t>
            </a:r>
          </a:p>
          <a:p>
            <a:r>
              <a:rPr lang="en-US" sz="1400" dirty="0"/>
              <a:t>            {</a:t>
            </a:r>
          </a:p>
          <a:p>
            <a:r>
              <a:rPr lang="en-US" sz="1400" dirty="0"/>
              <a:t>                "name": "</a:t>
            </a:r>
            <a:r>
              <a:rPr lang="en-US" sz="1400" dirty="0">
                <a:solidFill>
                  <a:srgbClr val="002159"/>
                </a:solidFill>
              </a:rPr>
              <a:t>temperature</a:t>
            </a:r>
            <a:r>
              <a:rPr lang="en-US" sz="1400" dirty="0"/>
              <a:t>",</a:t>
            </a:r>
          </a:p>
          <a:p>
            <a:r>
              <a:rPr lang="en-US" sz="1400" dirty="0"/>
              <a:t>                "type": "</a:t>
            </a:r>
            <a:r>
              <a:rPr lang="en-US" sz="1400" dirty="0">
                <a:solidFill>
                  <a:srgbClr val="002159"/>
                </a:solidFill>
              </a:rPr>
              <a:t>centigrade</a:t>
            </a:r>
            <a:r>
              <a:rPr lang="en-US" sz="1400" dirty="0"/>
              <a:t>",</a:t>
            </a:r>
          </a:p>
          <a:p>
            <a:r>
              <a:rPr lang="en-US" sz="1400" dirty="0"/>
              <a:t>                "value": "</a:t>
            </a:r>
            <a:r>
              <a:rPr lang="en-US" sz="1400" b="1" dirty="0">
                <a:solidFill>
                  <a:srgbClr val="FF0000"/>
                </a:solidFill>
              </a:rPr>
              <a:t>33</a:t>
            </a:r>
            <a:r>
              <a:rPr lang="en-US" sz="1400" dirty="0"/>
              <a:t>"</a:t>
            </a:r>
          </a:p>
          <a:p>
            <a:r>
              <a:rPr lang="en-US" sz="1400" dirty="0"/>
              <a:t>            },</a:t>
            </a:r>
          </a:p>
          <a:p>
            <a:r>
              <a:rPr lang="en-US" sz="1400" dirty="0"/>
              <a:t>            {</a:t>
            </a:r>
          </a:p>
          <a:p>
            <a:r>
              <a:rPr lang="en-US" sz="1400" dirty="0"/>
              <a:t>                "name": "</a:t>
            </a:r>
            <a:r>
              <a:rPr lang="en-US" sz="1400" dirty="0">
                <a:solidFill>
                  <a:srgbClr val="002159"/>
                </a:solidFill>
              </a:rPr>
              <a:t>pressure</a:t>
            </a:r>
            <a:r>
              <a:rPr lang="en-US" sz="1400" dirty="0"/>
              <a:t>",</a:t>
            </a:r>
          </a:p>
          <a:p>
            <a:r>
              <a:rPr lang="en-US" sz="1400" dirty="0"/>
              <a:t>                "type": "</a:t>
            </a:r>
            <a:r>
              <a:rPr lang="en-US" sz="1400" dirty="0">
                <a:solidFill>
                  <a:srgbClr val="002159"/>
                </a:solidFill>
              </a:rPr>
              <a:t>mmHg</a:t>
            </a:r>
            <a:r>
              <a:rPr lang="en-US" sz="1400" dirty="0"/>
              <a:t>",</a:t>
            </a:r>
          </a:p>
          <a:p>
            <a:r>
              <a:rPr lang="en-US" sz="1400" dirty="0"/>
              <a:t>                "value": "</a:t>
            </a:r>
            <a:r>
              <a:rPr lang="en-US" sz="1400" b="1" dirty="0">
                <a:solidFill>
                  <a:srgbClr val="FF0000"/>
                </a:solidFill>
              </a:rPr>
              <a:t>722</a:t>
            </a:r>
            <a:r>
              <a:rPr lang="en-US" sz="1400" dirty="0"/>
              <a:t>"</a:t>
            </a:r>
          </a:p>
          <a:p>
            <a:r>
              <a:rPr lang="en-US" sz="1400" dirty="0"/>
              <a:t>            }</a:t>
            </a:r>
          </a:p>
          <a:p>
            <a:endParaRPr lang="en-US" sz="1400" dirty="0"/>
          </a:p>
          <a:p>
            <a:r>
              <a:rPr lang="en-US" sz="1400" dirty="0"/>
              <a:t>            ]</a:t>
            </a:r>
          </a:p>
          <a:p>
            <a:r>
              <a:rPr lang="en-US" sz="1400" dirty="0"/>
              <a:t>        }</a:t>
            </a:r>
          </a:p>
          <a:p>
            <a:r>
              <a:rPr lang="en-US" sz="1400" dirty="0"/>
              <a:t>    ],</a:t>
            </a:r>
          </a:p>
          <a:p>
            <a:r>
              <a:rPr lang="en-US" sz="1400" dirty="0"/>
              <a:t>    "</a:t>
            </a:r>
            <a:r>
              <a:rPr lang="en-US" sz="1400" dirty="0" err="1"/>
              <a:t>updateAction</a:t>
            </a:r>
            <a:r>
              <a:rPr lang="en-US" sz="1400" dirty="0"/>
              <a:t>": "APPEND"</a:t>
            </a:r>
          </a:p>
          <a:p>
            <a:r>
              <a:rPr lang="en-US" sz="1400" dirty="0"/>
              <a:t>}</a:t>
            </a:r>
            <a:endParaRPr lang="es-ES" sz="1400" dirty="0"/>
          </a:p>
        </p:txBody>
      </p:sp>
      <p:sp>
        <p:nvSpPr>
          <p:cNvPr id="6" name="6 CuadroTexto"/>
          <p:cNvSpPr txBox="1"/>
          <p:nvPr/>
        </p:nvSpPr>
        <p:spPr>
          <a:xfrm>
            <a:off x="4340888" y="966741"/>
            <a:ext cx="3697792" cy="5509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smtClean="0"/>
              <a:t>200 OK</a:t>
            </a:r>
          </a:p>
          <a:p>
            <a:r>
              <a:rPr lang="es-ES" sz="1400" smtClean="0"/>
              <a:t>... </a:t>
            </a:r>
          </a:p>
          <a:p>
            <a:r>
              <a:rPr lang="en-US" sz="1200"/>
              <a:t>{</a:t>
            </a:r>
          </a:p>
          <a:p>
            <a:r>
              <a:rPr lang="en-US" sz="1200"/>
              <a:t>    "contextResponses": [</a:t>
            </a:r>
          </a:p>
          <a:p>
            <a:r>
              <a:rPr lang="en-US" sz="1200"/>
              <a:t>        {</a:t>
            </a:r>
          </a:p>
          <a:p>
            <a:r>
              <a:rPr lang="en-US" sz="1200"/>
              <a:t>            "contextElement": {</a:t>
            </a:r>
          </a:p>
          <a:p>
            <a:r>
              <a:rPr lang="en-US" sz="1200"/>
              <a:t>                "attributes": [</a:t>
            </a:r>
          </a:p>
          <a:p>
            <a:r>
              <a:rPr lang="en-US" sz="1200"/>
              <a:t>                    {</a:t>
            </a:r>
          </a:p>
          <a:p>
            <a:r>
              <a:rPr lang="en-US" sz="1200"/>
              <a:t>                        "name": "</a:t>
            </a:r>
            <a:r>
              <a:rPr lang="en-US" sz="1200">
                <a:solidFill>
                  <a:srgbClr val="002159"/>
                </a:solidFill>
              </a:rPr>
              <a:t>temperature</a:t>
            </a:r>
            <a:r>
              <a:rPr lang="en-US" sz="1200"/>
              <a:t>",</a:t>
            </a:r>
          </a:p>
          <a:p>
            <a:r>
              <a:rPr lang="en-US" sz="1200"/>
              <a:t>                        "type": "</a:t>
            </a:r>
            <a:r>
              <a:rPr lang="en-US" sz="1200">
                <a:solidFill>
                  <a:srgbClr val="002159"/>
                </a:solidFill>
              </a:rPr>
              <a:t>centigrade</a:t>
            </a:r>
            <a:r>
              <a:rPr lang="en-US" sz="1200"/>
              <a:t>",</a:t>
            </a:r>
          </a:p>
          <a:p>
            <a:r>
              <a:rPr lang="en-US" sz="1200"/>
              <a:t>                        "value": ""</a:t>
            </a:r>
          </a:p>
          <a:p>
            <a:r>
              <a:rPr lang="en-US" sz="1200"/>
              <a:t>                    },</a:t>
            </a:r>
          </a:p>
          <a:p>
            <a:r>
              <a:rPr lang="en-US" sz="1200"/>
              <a:t>                    {</a:t>
            </a:r>
          </a:p>
          <a:p>
            <a:r>
              <a:rPr lang="en-US" sz="1200"/>
              <a:t>                        "name": "</a:t>
            </a:r>
            <a:r>
              <a:rPr lang="en-US" sz="1200">
                <a:solidFill>
                  <a:srgbClr val="002159"/>
                </a:solidFill>
              </a:rPr>
              <a:t>pressure</a:t>
            </a:r>
            <a:r>
              <a:rPr lang="en-US" sz="1200"/>
              <a:t>",</a:t>
            </a:r>
          </a:p>
          <a:p>
            <a:r>
              <a:rPr lang="en-US" sz="1200"/>
              <a:t>                        "type": "</a:t>
            </a:r>
            <a:r>
              <a:rPr lang="en-US" sz="1200">
                <a:solidFill>
                  <a:srgbClr val="002159"/>
                </a:solidFill>
              </a:rPr>
              <a:t>mmHg</a:t>
            </a:r>
            <a:r>
              <a:rPr lang="en-US" sz="1200"/>
              <a:t>",</a:t>
            </a:r>
          </a:p>
          <a:p>
            <a:r>
              <a:rPr lang="en-US" sz="1200"/>
              <a:t>                        "value": ""</a:t>
            </a:r>
          </a:p>
          <a:p>
            <a:r>
              <a:rPr lang="en-US" sz="1200"/>
              <a:t>                    }</a:t>
            </a:r>
          </a:p>
          <a:p>
            <a:r>
              <a:rPr lang="en-US" sz="1200"/>
              <a:t>                ],</a:t>
            </a:r>
          </a:p>
          <a:p>
            <a:r>
              <a:rPr lang="en-US" sz="1200"/>
              <a:t>                "id": "</a:t>
            </a:r>
            <a:r>
              <a:rPr lang="en-US" sz="1200">
                <a:solidFill>
                  <a:srgbClr val="002159"/>
                </a:solidFill>
              </a:rPr>
              <a:t>Room1</a:t>
            </a:r>
            <a:r>
              <a:rPr lang="en-US" sz="1200"/>
              <a:t>",</a:t>
            </a:r>
          </a:p>
          <a:p>
            <a:r>
              <a:rPr lang="en-US" sz="1200"/>
              <a:t>                "isPattern": "false",</a:t>
            </a:r>
          </a:p>
          <a:p>
            <a:r>
              <a:rPr lang="en-US" sz="1200"/>
              <a:t>                "type": "Room"</a:t>
            </a:r>
          </a:p>
          <a:p>
            <a:r>
              <a:rPr lang="en-US" sz="1200"/>
              <a:t>            },</a:t>
            </a:r>
          </a:p>
          <a:p>
            <a:r>
              <a:rPr lang="en-US" sz="1200"/>
              <a:t>            "statusCode": {</a:t>
            </a:r>
          </a:p>
          <a:p>
            <a:r>
              <a:rPr lang="en-US" sz="1200"/>
              <a:t>                "code": "200",</a:t>
            </a:r>
          </a:p>
          <a:p>
            <a:r>
              <a:rPr lang="en-US" sz="1200"/>
              <a:t>                "reasonPhrase": "</a:t>
            </a:r>
            <a:r>
              <a:rPr lang="en-US" sz="1200" b="1">
                <a:solidFill>
                  <a:srgbClr val="FF0000"/>
                </a:solidFill>
              </a:rPr>
              <a:t>OK</a:t>
            </a:r>
            <a:r>
              <a:rPr lang="en-US" sz="1200"/>
              <a:t>"</a:t>
            </a:r>
          </a:p>
          <a:p>
            <a:r>
              <a:rPr lang="en-US" sz="1200"/>
              <a:t>            }</a:t>
            </a:r>
          </a:p>
          <a:p>
            <a:r>
              <a:rPr lang="en-US" sz="1200"/>
              <a:t>        }</a:t>
            </a:r>
          </a:p>
          <a:p>
            <a:r>
              <a:rPr lang="en-US" sz="1200"/>
              <a:t>    ]</a:t>
            </a:r>
          </a:p>
          <a:p>
            <a:r>
              <a:rPr lang="en-US" sz="1200"/>
              <a:t>}</a:t>
            </a:r>
            <a:endParaRPr lang="es-ES" sz="1200"/>
          </a:p>
        </p:txBody>
      </p:sp>
      <p:pic>
        <p:nvPicPr>
          <p:cNvPr id="7" name="Picture 6" descr="room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15816" y="1389859"/>
            <a:ext cx="1008112" cy="984413"/>
          </a:xfrm>
          <a:prstGeom prst="rect">
            <a:avLst/>
          </a:prstGeom>
        </p:spPr>
      </p:pic>
      <p:pic>
        <p:nvPicPr>
          <p:cNvPr id="8" name="Picture 7" descr="orion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80312" y="1038282"/>
            <a:ext cx="576064" cy="56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34347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6" name="Picture 2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897" y="1928802"/>
            <a:ext cx="4004037" cy="335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tângulo 11"/>
          <p:cNvSpPr/>
          <p:nvPr/>
        </p:nvSpPr>
        <p:spPr>
          <a:xfrm>
            <a:off x="4143372" y="-214338"/>
            <a:ext cx="5357850" cy="7358114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029" name="Picture 5" descr="C:\Users\helicoptero\Desktop\INES_FIWARE\apresentacaoINES\IMG-20151118-WA001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57686" y="3214686"/>
            <a:ext cx="4572032" cy="3429025"/>
          </a:xfrm>
          <a:prstGeom prst="rect">
            <a:avLst/>
          </a:prstGeom>
          <a:noFill/>
          <a:ln w="76200">
            <a:solidFill>
              <a:schemeClr val="bg1"/>
            </a:solidFill>
          </a:ln>
          <a:effectLst>
            <a:outerShdw blurRad="50800" dist="50800" dir="5400000" algn="ctr" rotWithShape="0">
              <a:schemeClr val="tx1">
                <a:lumMod val="65000"/>
                <a:lumOff val="35000"/>
              </a:schemeClr>
            </a:outerShdw>
          </a:effectLst>
        </p:spPr>
      </p:pic>
      <p:pic>
        <p:nvPicPr>
          <p:cNvPr id="1027" name="Picture 3" descr="C:\Users\helicoptero\Desktop\INES_FIWARE\apresentacaoINES\IMG-20151118-WA003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34204" y="1357298"/>
            <a:ext cx="2095514" cy="1571636"/>
          </a:xfrm>
          <a:prstGeom prst="rect">
            <a:avLst/>
          </a:prstGeom>
          <a:noFill/>
          <a:ln w="76200">
            <a:solidFill>
              <a:schemeClr val="bg1"/>
            </a:solidFill>
          </a:ln>
          <a:effectLst>
            <a:outerShdw blurRad="50800" dist="50800" dir="5400000" algn="ctr" rotWithShape="0">
              <a:schemeClr val="tx1">
                <a:lumMod val="65000"/>
                <a:lumOff val="35000"/>
              </a:schemeClr>
            </a:outerShdw>
          </a:effectLst>
        </p:spPr>
      </p:pic>
      <p:pic>
        <p:nvPicPr>
          <p:cNvPr id="1028" name="Picture 4" descr="C:\Users\helicoptero\Desktop\INES_FIWARE\apresentacaoINES\IMG-20151118-WA0008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357686" y="1357298"/>
            <a:ext cx="2106486" cy="1571636"/>
          </a:xfrm>
          <a:prstGeom prst="rect">
            <a:avLst/>
          </a:prstGeom>
          <a:noFill/>
          <a:ln w="76200">
            <a:solidFill>
              <a:schemeClr val="bg1"/>
            </a:solidFill>
          </a:ln>
          <a:effectLst>
            <a:outerShdw blurRad="50800" dist="50800" dir="5400000" algn="ctr" rotWithShape="0">
              <a:schemeClr val="tx1">
                <a:lumMod val="65000"/>
                <a:lumOff val="35000"/>
              </a:schemeClr>
            </a:outerShdw>
          </a:effectLst>
        </p:spPr>
      </p:pic>
      <p:sp>
        <p:nvSpPr>
          <p:cNvPr id="13" name="CaixaDeTexto 12"/>
          <p:cNvSpPr txBox="1"/>
          <p:nvPr/>
        </p:nvSpPr>
        <p:spPr>
          <a:xfrm>
            <a:off x="6572264" y="210901"/>
            <a:ext cx="27860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 smtClean="0">
                <a:solidFill>
                  <a:srgbClr val="FFC000"/>
                </a:solidFill>
                <a:latin typeface="Arial Narrow" pitchFamily="34" charset="0"/>
                <a:cs typeface="Arial" pitchFamily="34" charset="0"/>
              </a:rPr>
              <a:t>CHAMPION!</a:t>
            </a:r>
            <a:endParaRPr lang="pt-BR" sz="4000" b="1" dirty="0">
              <a:solidFill>
                <a:srgbClr val="FFC000"/>
              </a:solidFill>
              <a:latin typeface="Arial Narrow" pitchFamily="34" charset="0"/>
              <a:cs typeface="Arial" pitchFamily="34" charset="0"/>
            </a:endParaRPr>
          </a:p>
        </p:txBody>
      </p:sp>
      <p:pic>
        <p:nvPicPr>
          <p:cNvPr id="1034" name="Picture 10" descr="C:\Users\helicoptero\Documents\logo-FIWARE_sans-texte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143372" y="254922"/>
            <a:ext cx="2500330" cy="602310"/>
          </a:xfrm>
          <a:prstGeom prst="rect">
            <a:avLst/>
          </a:prstGeom>
          <a:noFill/>
        </p:spPr>
      </p:pic>
      <p:sp>
        <p:nvSpPr>
          <p:cNvPr id="1036" name="AutoShape 12" descr="Resultado de imagem para ufp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38" name="AutoShape 14" descr="Resultado de imagem para ufp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40" name="Picture 16" descr="C:\Users\helicoptero\Documents\13179006_202587403467684_7597622383408425610_n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1406" y="357166"/>
            <a:ext cx="1071570" cy="1071570"/>
          </a:xfrm>
          <a:prstGeom prst="rect">
            <a:avLst/>
          </a:prstGeom>
          <a:noFill/>
          <a:ln w="19050">
            <a:solidFill>
              <a:schemeClr val="bg1">
                <a:lumMod val="95000"/>
              </a:schemeClr>
            </a:solidFill>
          </a:ln>
        </p:spPr>
      </p:pic>
      <p:sp>
        <p:nvSpPr>
          <p:cNvPr id="27" name="Retângulo 26"/>
          <p:cNvSpPr/>
          <p:nvPr/>
        </p:nvSpPr>
        <p:spPr>
          <a:xfrm>
            <a:off x="1142976" y="1153996"/>
            <a:ext cx="235745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400" b="1" dirty="0" smtClean="0">
                <a:solidFill>
                  <a:srgbClr val="002159"/>
                </a:solidFill>
                <a:latin typeface="Arial" charset="0"/>
                <a:cs typeface="Arial Unicode MS" charset="0"/>
              </a:rPr>
              <a:t>Email: hbmd@cin.ufpe.br</a:t>
            </a:r>
            <a:endParaRPr lang="en-US" sz="1400" b="1" dirty="0">
              <a:solidFill>
                <a:srgbClr val="002159"/>
              </a:solidFill>
              <a:latin typeface="Arial" charset="0"/>
              <a:cs typeface="Arial Unicode MS" charset="0"/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1142976" y="357166"/>
            <a:ext cx="22860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b="1" dirty="0" err="1" smtClean="0">
                <a:solidFill>
                  <a:srgbClr val="002159"/>
                </a:solidFill>
                <a:latin typeface="Arial" charset="0"/>
                <a:cs typeface="Arial Unicode MS" charset="0"/>
              </a:rPr>
              <a:t>Herbertt</a:t>
            </a:r>
            <a:r>
              <a:rPr lang="en-US" sz="2400" b="1" dirty="0" smtClean="0">
                <a:solidFill>
                  <a:srgbClr val="002159"/>
                </a:solidFill>
                <a:latin typeface="Arial" charset="0"/>
                <a:cs typeface="Arial Unicode MS" charset="0"/>
              </a:rPr>
              <a:t> </a:t>
            </a:r>
            <a:r>
              <a:rPr lang="en-US" sz="2400" b="1" dirty="0" err="1" smtClean="0">
                <a:solidFill>
                  <a:srgbClr val="002159"/>
                </a:solidFill>
                <a:latin typeface="Arial" charset="0"/>
                <a:cs typeface="Arial Unicode MS" charset="0"/>
              </a:rPr>
              <a:t>Diniz</a:t>
            </a:r>
            <a:endParaRPr lang="en-US" sz="2400" b="1" dirty="0">
              <a:solidFill>
                <a:srgbClr val="002159"/>
              </a:solidFill>
              <a:latin typeface="Arial" charset="0"/>
              <a:cs typeface="Arial Unicode MS" charset="0"/>
            </a:endParaRPr>
          </a:p>
        </p:txBody>
      </p:sp>
      <p:pic>
        <p:nvPicPr>
          <p:cNvPr id="31" name="Picture 2" descr="http://www2.cin.ufpe.br/site/uploads/arquivos/18/20120530161213_marca_cin_2012_producao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275030" y="5572140"/>
            <a:ext cx="801948" cy="857256"/>
          </a:xfrm>
          <a:prstGeom prst="rect">
            <a:avLst/>
          </a:prstGeom>
          <a:noFill/>
        </p:spPr>
      </p:pic>
      <p:pic>
        <p:nvPicPr>
          <p:cNvPr id="32" name="Picture 11" descr="C:\sergio\ProjetosPesquisa\InstitutosNacionais CNPq 2008\marcas\marcaFinal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500034" y="5572140"/>
            <a:ext cx="648250" cy="857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18" descr="C:\Users\helicoptero\Documents\marca_ufpe.pn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2005539" y="5500702"/>
            <a:ext cx="1923332" cy="1000132"/>
          </a:xfrm>
          <a:prstGeom prst="rect">
            <a:avLst/>
          </a:prstGeom>
          <a:noFill/>
        </p:spPr>
      </p:pic>
      <p:sp>
        <p:nvSpPr>
          <p:cNvPr id="38" name="Retângulo 37"/>
          <p:cNvSpPr/>
          <p:nvPr/>
        </p:nvSpPr>
        <p:spPr>
          <a:xfrm>
            <a:off x="1142976" y="890269"/>
            <a:ext cx="19763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002159"/>
                </a:solidFill>
                <a:latin typeface="Arial" charset="0"/>
                <a:cs typeface="Arial Unicode MS" charset="0"/>
              </a:rPr>
              <a:t>Twitter: @</a:t>
            </a:r>
            <a:r>
              <a:rPr lang="en-US" sz="1400" b="1" dirty="0" err="1" smtClean="0">
                <a:solidFill>
                  <a:srgbClr val="002159"/>
                </a:solidFill>
                <a:latin typeface="Arial" charset="0"/>
                <a:cs typeface="Arial Unicode MS" charset="0"/>
              </a:rPr>
              <a:t>herbertt_b</a:t>
            </a:r>
            <a:r>
              <a:rPr lang="en-US" sz="1400" b="1" dirty="0" smtClean="0">
                <a:solidFill>
                  <a:srgbClr val="002159"/>
                </a:solidFill>
                <a:latin typeface="Arial" charset="0"/>
                <a:cs typeface="Arial Unicode MS" charset="0"/>
              </a:rPr>
              <a:t> </a:t>
            </a:r>
            <a:endParaRPr lang="pt-BR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190" y="287350"/>
            <a:ext cx="7944058" cy="51619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Quick Usage Example: Room </a:t>
            </a:r>
            <a:r>
              <a:rPr lang="en-US" dirty="0" err="1" smtClean="0">
                <a:solidFill>
                  <a:schemeClr val="tx2"/>
                </a:solidFill>
              </a:rPr>
              <a:t>UpdateContext</a:t>
            </a:r>
            <a:r>
              <a:rPr lang="en-US" dirty="0" smtClean="0">
                <a:solidFill>
                  <a:schemeClr val="tx2"/>
                </a:solidFill>
              </a:rPr>
              <a:t> (2)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448831" y="1068338"/>
            <a:ext cx="3570511" cy="54784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POST </a:t>
            </a:r>
            <a:r>
              <a:rPr lang="es-ES" sz="1400" dirty="0" smtClean="0"/>
              <a:t>localhost:1026/v1/</a:t>
            </a:r>
            <a:r>
              <a:rPr lang="es-ES" sz="1400" dirty="0" err="1" smtClean="0"/>
              <a:t>updateContext</a:t>
            </a:r>
            <a:endParaRPr lang="es-ES" sz="1400" dirty="0" smtClean="0"/>
          </a:p>
          <a:p>
            <a:r>
              <a:rPr lang="es-ES" sz="1400" dirty="0" smtClean="0"/>
              <a:t>... 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    "</a:t>
            </a:r>
            <a:r>
              <a:rPr lang="en-US" sz="1400" dirty="0" err="1"/>
              <a:t>contextElements</a:t>
            </a:r>
            <a:r>
              <a:rPr lang="en-US" sz="1400" dirty="0"/>
              <a:t>": [</a:t>
            </a:r>
          </a:p>
          <a:p>
            <a:r>
              <a:rPr lang="en-US" sz="1400" dirty="0"/>
              <a:t>        {</a:t>
            </a:r>
          </a:p>
          <a:p>
            <a:r>
              <a:rPr lang="en-US" sz="1400" dirty="0"/>
              <a:t>            "type": "</a:t>
            </a:r>
            <a:r>
              <a:rPr lang="en-US" sz="1400" dirty="0">
                <a:solidFill>
                  <a:srgbClr val="002159"/>
                </a:solidFill>
              </a:rPr>
              <a:t>Room</a:t>
            </a:r>
            <a:r>
              <a:rPr lang="en-US" sz="1400" dirty="0"/>
              <a:t>",</a:t>
            </a:r>
          </a:p>
          <a:p>
            <a:r>
              <a:rPr lang="en-US" sz="1400" dirty="0"/>
              <a:t>            "</a:t>
            </a:r>
            <a:r>
              <a:rPr lang="en-US" sz="1400" dirty="0" err="1"/>
              <a:t>isPattern</a:t>
            </a:r>
            <a:r>
              <a:rPr lang="en-US" sz="1400" dirty="0"/>
              <a:t>": "false",</a:t>
            </a:r>
          </a:p>
          <a:p>
            <a:r>
              <a:rPr lang="en-US" sz="1400" dirty="0"/>
              <a:t>            "id": "</a:t>
            </a:r>
            <a:r>
              <a:rPr lang="en-US" sz="1400" b="1" dirty="0">
                <a:solidFill>
                  <a:srgbClr val="FF0000"/>
                </a:solidFill>
              </a:rPr>
              <a:t>Room2</a:t>
            </a:r>
            <a:r>
              <a:rPr lang="en-US" sz="1400" dirty="0"/>
              <a:t>",</a:t>
            </a:r>
          </a:p>
          <a:p>
            <a:r>
              <a:rPr lang="en-US" sz="1400" dirty="0"/>
              <a:t>            "attributes": [</a:t>
            </a:r>
          </a:p>
          <a:p>
            <a:r>
              <a:rPr lang="en-US" sz="1400" dirty="0"/>
              <a:t>            {</a:t>
            </a:r>
          </a:p>
          <a:p>
            <a:r>
              <a:rPr lang="en-US" sz="1400" dirty="0"/>
              <a:t>                "name": "</a:t>
            </a:r>
            <a:r>
              <a:rPr lang="en-US" sz="1400" dirty="0">
                <a:solidFill>
                  <a:srgbClr val="002159"/>
                </a:solidFill>
              </a:rPr>
              <a:t>temperature</a:t>
            </a:r>
            <a:r>
              <a:rPr lang="en-US" sz="1400" dirty="0"/>
              <a:t>",</a:t>
            </a:r>
          </a:p>
          <a:p>
            <a:r>
              <a:rPr lang="en-US" sz="1400" dirty="0"/>
              <a:t>                "type": "</a:t>
            </a:r>
            <a:r>
              <a:rPr lang="en-US" sz="1400" dirty="0">
                <a:solidFill>
                  <a:srgbClr val="002159"/>
                </a:solidFill>
              </a:rPr>
              <a:t>centigrade</a:t>
            </a:r>
            <a:r>
              <a:rPr lang="en-US" sz="1400" dirty="0"/>
              <a:t>",</a:t>
            </a:r>
          </a:p>
          <a:p>
            <a:r>
              <a:rPr lang="en-US" sz="1400" dirty="0"/>
              <a:t>                "value": "</a:t>
            </a:r>
            <a:r>
              <a:rPr lang="en-US" sz="1400" b="1" dirty="0">
                <a:solidFill>
                  <a:srgbClr val="FF0000"/>
                </a:solidFill>
              </a:rPr>
              <a:t>29</a:t>
            </a:r>
            <a:r>
              <a:rPr lang="en-US" sz="1400" dirty="0"/>
              <a:t>"</a:t>
            </a:r>
          </a:p>
          <a:p>
            <a:r>
              <a:rPr lang="en-US" sz="1400" dirty="0"/>
              <a:t>            },</a:t>
            </a:r>
          </a:p>
          <a:p>
            <a:r>
              <a:rPr lang="en-US" sz="1400" dirty="0"/>
              <a:t>            {</a:t>
            </a:r>
          </a:p>
          <a:p>
            <a:r>
              <a:rPr lang="en-US" sz="1400" dirty="0"/>
              <a:t>                "name": "</a:t>
            </a:r>
            <a:r>
              <a:rPr lang="en-US" sz="1400" dirty="0">
                <a:solidFill>
                  <a:srgbClr val="002159"/>
                </a:solidFill>
              </a:rPr>
              <a:t>pressure</a:t>
            </a:r>
            <a:r>
              <a:rPr lang="en-US" sz="1400" dirty="0"/>
              <a:t>",</a:t>
            </a:r>
          </a:p>
          <a:p>
            <a:r>
              <a:rPr lang="en-US" sz="1400" dirty="0"/>
              <a:t>                "type": "</a:t>
            </a:r>
            <a:r>
              <a:rPr lang="en-US" sz="1400" dirty="0">
                <a:solidFill>
                  <a:srgbClr val="002159"/>
                </a:solidFill>
              </a:rPr>
              <a:t>mmHg</a:t>
            </a:r>
            <a:r>
              <a:rPr lang="en-US" sz="1400" dirty="0"/>
              <a:t>",</a:t>
            </a:r>
          </a:p>
          <a:p>
            <a:r>
              <a:rPr lang="en-US" sz="1400" dirty="0"/>
              <a:t>                "value": "</a:t>
            </a:r>
            <a:r>
              <a:rPr lang="en-US" sz="1400" b="1" dirty="0">
                <a:solidFill>
                  <a:srgbClr val="FF0000"/>
                </a:solidFill>
              </a:rPr>
              <a:t>730</a:t>
            </a:r>
            <a:r>
              <a:rPr lang="en-US" sz="1400" dirty="0"/>
              <a:t>"</a:t>
            </a:r>
          </a:p>
          <a:p>
            <a:r>
              <a:rPr lang="en-US" sz="1400" dirty="0"/>
              <a:t>            }</a:t>
            </a:r>
          </a:p>
          <a:p>
            <a:endParaRPr lang="en-US" sz="1400" dirty="0"/>
          </a:p>
          <a:p>
            <a:r>
              <a:rPr lang="en-US" sz="1400" dirty="0"/>
              <a:t>            ]</a:t>
            </a:r>
          </a:p>
          <a:p>
            <a:r>
              <a:rPr lang="en-US" sz="1400" dirty="0"/>
              <a:t>        }</a:t>
            </a:r>
          </a:p>
          <a:p>
            <a:r>
              <a:rPr lang="en-US" sz="1400" dirty="0"/>
              <a:t>    ],</a:t>
            </a:r>
          </a:p>
          <a:p>
            <a:r>
              <a:rPr lang="en-US" sz="1400" dirty="0"/>
              <a:t>    "</a:t>
            </a:r>
            <a:r>
              <a:rPr lang="en-US" sz="1400" dirty="0" err="1"/>
              <a:t>updateAction</a:t>
            </a:r>
            <a:r>
              <a:rPr lang="en-US" sz="1400" dirty="0"/>
              <a:t>": "UPDATE"</a:t>
            </a:r>
          </a:p>
          <a:p>
            <a:r>
              <a:rPr lang="en-US" sz="1400" dirty="0"/>
              <a:t>}</a:t>
            </a:r>
            <a:endParaRPr lang="es-ES" sz="1400" dirty="0"/>
          </a:p>
        </p:txBody>
      </p:sp>
      <p:sp>
        <p:nvSpPr>
          <p:cNvPr id="7" name="6 CuadroTexto"/>
          <p:cNvSpPr txBox="1"/>
          <p:nvPr/>
        </p:nvSpPr>
        <p:spPr>
          <a:xfrm>
            <a:off x="4340888" y="966741"/>
            <a:ext cx="3697792" cy="5509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smtClean="0"/>
              <a:t>200 OK</a:t>
            </a:r>
          </a:p>
          <a:p>
            <a:r>
              <a:rPr lang="es-ES" sz="1400" smtClean="0"/>
              <a:t>... </a:t>
            </a:r>
          </a:p>
          <a:p>
            <a:r>
              <a:rPr lang="en-US" sz="1200"/>
              <a:t>{</a:t>
            </a:r>
          </a:p>
          <a:p>
            <a:r>
              <a:rPr lang="en-US" sz="1200"/>
              <a:t>    "contextResponses": [</a:t>
            </a:r>
          </a:p>
          <a:p>
            <a:r>
              <a:rPr lang="en-US" sz="1200"/>
              <a:t>        {</a:t>
            </a:r>
          </a:p>
          <a:p>
            <a:r>
              <a:rPr lang="en-US" sz="1200"/>
              <a:t>            "contextElement": {</a:t>
            </a:r>
          </a:p>
          <a:p>
            <a:r>
              <a:rPr lang="en-US" sz="1200"/>
              <a:t>                "attributes": [</a:t>
            </a:r>
          </a:p>
          <a:p>
            <a:r>
              <a:rPr lang="en-US" sz="1200"/>
              <a:t>                    {</a:t>
            </a:r>
          </a:p>
          <a:p>
            <a:r>
              <a:rPr lang="en-US" sz="1200"/>
              <a:t>                        "name": "</a:t>
            </a:r>
            <a:r>
              <a:rPr lang="en-US" sz="1200">
                <a:solidFill>
                  <a:srgbClr val="002159"/>
                </a:solidFill>
              </a:rPr>
              <a:t>temperature</a:t>
            </a:r>
            <a:r>
              <a:rPr lang="en-US" sz="1200"/>
              <a:t>",</a:t>
            </a:r>
          </a:p>
          <a:p>
            <a:r>
              <a:rPr lang="en-US" sz="1200"/>
              <a:t>                        "type": "</a:t>
            </a:r>
            <a:r>
              <a:rPr lang="en-US" sz="1200">
                <a:solidFill>
                  <a:srgbClr val="002159"/>
                </a:solidFill>
              </a:rPr>
              <a:t>centigrade</a:t>
            </a:r>
            <a:r>
              <a:rPr lang="en-US" sz="1200"/>
              <a:t>",</a:t>
            </a:r>
          </a:p>
          <a:p>
            <a:r>
              <a:rPr lang="en-US" sz="1200"/>
              <a:t>                        "value": ""</a:t>
            </a:r>
          </a:p>
          <a:p>
            <a:r>
              <a:rPr lang="en-US" sz="1200"/>
              <a:t>                    },</a:t>
            </a:r>
          </a:p>
          <a:p>
            <a:r>
              <a:rPr lang="en-US" sz="1200"/>
              <a:t>                    {</a:t>
            </a:r>
          </a:p>
          <a:p>
            <a:r>
              <a:rPr lang="en-US" sz="1200"/>
              <a:t>                        "name": "</a:t>
            </a:r>
            <a:r>
              <a:rPr lang="en-US" sz="1200">
                <a:solidFill>
                  <a:srgbClr val="002159"/>
                </a:solidFill>
              </a:rPr>
              <a:t>pressure</a:t>
            </a:r>
            <a:r>
              <a:rPr lang="en-US" sz="1200"/>
              <a:t>",</a:t>
            </a:r>
          </a:p>
          <a:p>
            <a:r>
              <a:rPr lang="en-US" sz="1200"/>
              <a:t>                        "type": "</a:t>
            </a:r>
            <a:r>
              <a:rPr lang="en-US" sz="1200">
                <a:solidFill>
                  <a:srgbClr val="002159"/>
                </a:solidFill>
              </a:rPr>
              <a:t>mmHg</a:t>
            </a:r>
            <a:r>
              <a:rPr lang="en-US" sz="1200"/>
              <a:t>",</a:t>
            </a:r>
          </a:p>
          <a:p>
            <a:r>
              <a:rPr lang="en-US" sz="1200"/>
              <a:t>                        "value": ""</a:t>
            </a:r>
          </a:p>
          <a:p>
            <a:r>
              <a:rPr lang="en-US" sz="1200"/>
              <a:t>                    }</a:t>
            </a:r>
          </a:p>
          <a:p>
            <a:r>
              <a:rPr lang="en-US" sz="1200"/>
              <a:t>                ],</a:t>
            </a:r>
          </a:p>
          <a:p>
            <a:r>
              <a:rPr lang="en-US" sz="1200"/>
              <a:t>                "id": "</a:t>
            </a:r>
            <a:r>
              <a:rPr lang="en-US" sz="1200">
                <a:solidFill>
                  <a:srgbClr val="002159"/>
                </a:solidFill>
              </a:rPr>
              <a:t>Room1</a:t>
            </a:r>
            <a:r>
              <a:rPr lang="en-US" sz="1200"/>
              <a:t>",</a:t>
            </a:r>
          </a:p>
          <a:p>
            <a:r>
              <a:rPr lang="en-US" sz="1200"/>
              <a:t>                "isPattern": "false",</a:t>
            </a:r>
          </a:p>
          <a:p>
            <a:r>
              <a:rPr lang="en-US" sz="1200"/>
              <a:t>                "type": "Room"</a:t>
            </a:r>
          </a:p>
          <a:p>
            <a:r>
              <a:rPr lang="en-US" sz="1200"/>
              <a:t>            },</a:t>
            </a:r>
          </a:p>
          <a:p>
            <a:r>
              <a:rPr lang="en-US" sz="1200"/>
              <a:t>            "statusCode": {</a:t>
            </a:r>
          </a:p>
          <a:p>
            <a:r>
              <a:rPr lang="en-US" sz="1200"/>
              <a:t>                "code": "200",</a:t>
            </a:r>
          </a:p>
          <a:p>
            <a:r>
              <a:rPr lang="en-US" sz="1200"/>
              <a:t>                "reasonPhrase": "</a:t>
            </a:r>
            <a:r>
              <a:rPr lang="en-US" sz="1200" b="1">
                <a:solidFill>
                  <a:srgbClr val="FF0000"/>
                </a:solidFill>
              </a:rPr>
              <a:t>OK</a:t>
            </a:r>
            <a:r>
              <a:rPr lang="en-US" sz="1200"/>
              <a:t>"</a:t>
            </a:r>
          </a:p>
          <a:p>
            <a:r>
              <a:rPr lang="en-US" sz="1200"/>
              <a:t>            }</a:t>
            </a:r>
          </a:p>
          <a:p>
            <a:r>
              <a:rPr lang="en-US" sz="1200"/>
              <a:t>        }</a:t>
            </a:r>
          </a:p>
          <a:p>
            <a:r>
              <a:rPr lang="en-US" sz="1200"/>
              <a:t>    ]</a:t>
            </a:r>
          </a:p>
          <a:p>
            <a:r>
              <a:rPr lang="en-US" sz="1200"/>
              <a:t>}</a:t>
            </a:r>
            <a:endParaRPr lang="es-ES" sz="1200"/>
          </a:p>
        </p:txBody>
      </p:sp>
      <p:pic>
        <p:nvPicPr>
          <p:cNvPr id="11" name="Picture 10" descr="orion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80312" y="1038282"/>
            <a:ext cx="576064" cy="562522"/>
          </a:xfrm>
          <a:prstGeom prst="rect">
            <a:avLst/>
          </a:prstGeom>
        </p:spPr>
      </p:pic>
      <p:sp>
        <p:nvSpPr>
          <p:cNvPr id="9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4055466" y="6356361"/>
            <a:ext cx="1033075" cy="365125"/>
          </a:xfrm>
          <a:prstGeom prst="rect">
            <a:avLst/>
          </a:prstGeom>
        </p:spPr>
        <p:txBody>
          <a:bodyPr/>
          <a:lstStyle/>
          <a:p>
            <a:fld id="{37963F2F-4042-FC45-9F9C-5381A7798E31}" type="slidenum">
              <a:rPr lang="en-US" smtClean="0">
                <a:solidFill>
                  <a:srgbClr val="043F52">
                    <a:tint val="75000"/>
                  </a:srgbClr>
                </a:solidFill>
              </a:rPr>
              <a:pPr/>
              <a:t>20</a:t>
            </a:fld>
            <a:endParaRPr lang="en-US">
              <a:solidFill>
                <a:srgbClr val="043F52">
                  <a:tint val="75000"/>
                </a:srgbClr>
              </a:solidFill>
            </a:endParaRPr>
          </a:p>
        </p:txBody>
      </p:sp>
      <p:pic>
        <p:nvPicPr>
          <p:cNvPr id="12" name="Picture 11" descr="room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15816" y="1389859"/>
            <a:ext cx="1008112" cy="984413"/>
          </a:xfrm>
          <a:prstGeom prst="rect">
            <a:avLst/>
          </a:prstGeom>
        </p:spPr>
      </p:pic>
      <p:pic>
        <p:nvPicPr>
          <p:cNvPr id="10" name="Picture 9" descr="termometro-digital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39752" y="4835305"/>
            <a:ext cx="1331640" cy="795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066621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190" y="287350"/>
            <a:ext cx="7944058" cy="51619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Quick Usage Example: Room </a:t>
            </a:r>
            <a:r>
              <a:rPr lang="en-US" dirty="0" err="1" smtClean="0">
                <a:solidFill>
                  <a:schemeClr val="tx2"/>
                </a:solidFill>
              </a:rPr>
              <a:t>QueryContext</a:t>
            </a:r>
            <a:r>
              <a:rPr lang="en-US" dirty="0" smtClean="0">
                <a:solidFill>
                  <a:schemeClr val="tx2"/>
                </a:solidFill>
              </a:rPr>
              <a:t> (3)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4055466" y="6356361"/>
            <a:ext cx="1033075" cy="365125"/>
          </a:xfrm>
          <a:prstGeom prst="rect">
            <a:avLst/>
          </a:prstGeom>
        </p:spPr>
        <p:txBody>
          <a:bodyPr/>
          <a:lstStyle/>
          <a:p>
            <a:fld id="{37963F2F-4042-FC45-9F9C-5381A7798E31}" type="slidenum">
              <a:rPr lang="en-US" smtClean="0">
                <a:solidFill>
                  <a:srgbClr val="043F52">
                    <a:tint val="75000"/>
                  </a:srgbClr>
                </a:solidFill>
              </a:rPr>
              <a:pPr/>
              <a:t>21</a:t>
            </a:fld>
            <a:endParaRPr lang="en-US">
              <a:solidFill>
                <a:srgbClr val="043F52">
                  <a:tint val="75000"/>
                </a:srgbClr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314854" y="2156910"/>
            <a:ext cx="3543715" cy="28931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POST &lt;</a:t>
            </a:r>
            <a:r>
              <a:rPr lang="es-ES" sz="1400" dirty="0" err="1" smtClean="0"/>
              <a:t>cb_host</a:t>
            </a:r>
            <a:r>
              <a:rPr lang="es-ES" sz="1400" dirty="0" smtClean="0"/>
              <a:t>&gt;:</a:t>
            </a:r>
            <a:r>
              <a:rPr lang="es-ES" sz="1400" dirty="0" smtClean="0"/>
              <a:t>1026/v1/</a:t>
            </a:r>
            <a:r>
              <a:rPr lang="es-ES" sz="1400" dirty="0" err="1" smtClean="0"/>
              <a:t>queryContext</a:t>
            </a:r>
            <a:endParaRPr lang="es-ES" sz="1400" dirty="0" smtClean="0"/>
          </a:p>
          <a:p>
            <a:r>
              <a:rPr lang="es-ES" sz="1400" dirty="0" smtClean="0"/>
              <a:t>... </a:t>
            </a:r>
          </a:p>
          <a:p>
            <a:r>
              <a:rPr lang="nl-NL" sz="1400" dirty="0"/>
              <a:t>{</a:t>
            </a:r>
          </a:p>
          <a:p>
            <a:r>
              <a:rPr lang="nl-NL" sz="1400" dirty="0"/>
              <a:t>    "entities": [</a:t>
            </a:r>
          </a:p>
          <a:p>
            <a:r>
              <a:rPr lang="nl-NL" sz="1400" dirty="0"/>
              <a:t>        {</a:t>
            </a:r>
          </a:p>
          <a:p>
            <a:r>
              <a:rPr lang="nl-NL" sz="1400" dirty="0"/>
              <a:t>            "type": "Room",</a:t>
            </a:r>
          </a:p>
          <a:p>
            <a:r>
              <a:rPr lang="nl-NL" sz="1400" dirty="0"/>
              <a:t>            "isPattern": "</a:t>
            </a:r>
            <a:r>
              <a:rPr lang="nl-NL" sz="1400" b="1" dirty="0">
                <a:solidFill>
                  <a:srgbClr val="FF0000"/>
                </a:solidFill>
              </a:rPr>
              <a:t>true</a:t>
            </a:r>
            <a:r>
              <a:rPr lang="nl-NL" sz="1400" dirty="0"/>
              <a:t>",</a:t>
            </a:r>
          </a:p>
          <a:p>
            <a:r>
              <a:rPr lang="nl-NL" sz="1400" dirty="0"/>
              <a:t>            "id": "</a:t>
            </a:r>
            <a:r>
              <a:rPr lang="nl-NL" sz="1400" b="1" dirty="0">
                <a:solidFill>
                  <a:srgbClr val="FF0000"/>
                </a:solidFill>
              </a:rPr>
              <a:t>Room.*</a:t>
            </a:r>
            <a:r>
              <a:rPr lang="nl-NL" sz="1400" dirty="0"/>
              <a:t>"</a:t>
            </a:r>
          </a:p>
          <a:p>
            <a:r>
              <a:rPr lang="nl-NL" sz="1400" dirty="0"/>
              <a:t>        </a:t>
            </a:r>
            <a:r>
              <a:rPr lang="nl-NL" sz="1400" dirty="0" smtClean="0"/>
              <a:t>}]</a:t>
            </a:r>
            <a:r>
              <a:rPr lang="fr-FR" sz="1400" dirty="0" smtClean="0"/>
              <a:t> </a:t>
            </a:r>
            <a:r>
              <a:rPr lang="fr-FR" sz="1400" dirty="0"/>
              <a:t>,</a:t>
            </a:r>
          </a:p>
          <a:p>
            <a:r>
              <a:rPr lang="fr-FR" sz="1400" dirty="0"/>
              <a:t>        "attributes": [</a:t>
            </a:r>
          </a:p>
          <a:p>
            <a:r>
              <a:rPr lang="fr-FR" sz="1400" dirty="0"/>
              <a:t>            "temperature"</a:t>
            </a:r>
          </a:p>
          <a:p>
            <a:r>
              <a:rPr lang="fr-FR" sz="1400" dirty="0"/>
              <a:t>        </a:t>
            </a:r>
            <a:r>
              <a:rPr lang="fr-FR" sz="1400" dirty="0" smtClean="0"/>
              <a:t>]</a:t>
            </a:r>
            <a:endParaRPr lang="nl-NL" sz="1400" dirty="0"/>
          </a:p>
          <a:p>
            <a:r>
              <a:rPr lang="nl-NL" sz="1400" dirty="0"/>
              <a:t>}</a:t>
            </a:r>
            <a:endParaRPr lang="es-ES" sz="1400" dirty="0"/>
          </a:p>
        </p:txBody>
      </p:sp>
      <p:sp>
        <p:nvSpPr>
          <p:cNvPr id="7" name="6 CuadroTexto"/>
          <p:cNvSpPr txBox="1"/>
          <p:nvPr/>
        </p:nvSpPr>
        <p:spPr>
          <a:xfrm>
            <a:off x="4067945" y="686706"/>
            <a:ext cx="4720745" cy="59093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numCol="1" rtlCol="0">
            <a:spAutoFit/>
          </a:bodyPr>
          <a:lstStyle/>
          <a:p>
            <a:r>
              <a:rPr lang="es-ES" sz="900" smtClean="0"/>
              <a:t>200 OK</a:t>
            </a:r>
          </a:p>
          <a:p>
            <a:r>
              <a:rPr lang="es-ES" sz="900" smtClean="0"/>
              <a:t>... </a:t>
            </a:r>
          </a:p>
          <a:p>
            <a:r>
              <a:rPr lang="en-US" sz="900"/>
              <a:t>{</a:t>
            </a:r>
          </a:p>
          <a:p>
            <a:r>
              <a:rPr lang="en-US" sz="900"/>
              <a:t>    "contextResponses": [</a:t>
            </a:r>
          </a:p>
          <a:p>
            <a:r>
              <a:rPr lang="en-US" sz="900"/>
              <a:t>        {</a:t>
            </a:r>
          </a:p>
          <a:p>
            <a:r>
              <a:rPr lang="en-US" sz="900"/>
              <a:t>            "contextElement": {</a:t>
            </a:r>
          </a:p>
          <a:p>
            <a:r>
              <a:rPr lang="en-US" sz="900"/>
              <a:t>                "attributes": [</a:t>
            </a:r>
          </a:p>
          <a:p>
            <a:r>
              <a:rPr lang="en-US" sz="900"/>
              <a:t>                    {</a:t>
            </a:r>
          </a:p>
          <a:p>
            <a:r>
              <a:rPr lang="en-US" sz="900"/>
              <a:t>                        "name": "</a:t>
            </a:r>
            <a:r>
              <a:rPr lang="fr-FR" sz="900"/>
              <a:t>temperature</a:t>
            </a:r>
            <a:r>
              <a:rPr lang="en-US" sz="900"/>
              <a:t>",</a:t>
            </a:r>
          </a:p>
          <a:p>
            <a:r>
              <a:rPr lang="en-US" sz="900"/>
              <a:t>                        "type": "centigrade",</a:t>
            </a:r>
          </a:p>
          <a:p>
            <a:r>
              <a:rPr lang="en-US" sz="900"/>
              <a:t>                        "value": "</a:t>
            </a:r>
            <a:r>
              <a:rPr lang="en-US" sz="900" b="1">
                <a:solidFill>
                  <a:srgbClr val="FF0000"/>
                </a:solidFill>
              </a:rPr>
              <a:t>25</a:t>
            </a:r>
            <a:r>
              <a:rPr lang="en-US" sz="900"/>
              <a:t>"</a:t>
            </a:r>
          </a:p>
          <a:p>
            <a:r>
              <a:rPr lang="en-US" sz="900"/>
              <a:t>                    }</a:t>
            </a:r>
          </a:p>
          <a:p>
            <a:r>
              <a:rPr lang="en-US" sz="900"/>
              <a:t>                ],</a:t>
            </a:r>
          </a:p>
          <a:p>
            <a:r>
              <a:rPr lang="en-US" sz="900"/>
              <a:t>                "id": "</a:t>
            </a:r>
            <a:r>
              <a:rPr lang="nl-NL" sz="900" b="1">
                <a:solidFill>
                  <a:srgbClr val="FF0000"/>
                </a:solidFill>
              </a:rPr>
              <a:t>Room1</a:t>
            </a:r>
            <a:r>
              <a:rPr lang="en-US" sz="900"/>
              <a:t>",</a:t>
            </a:r>
          </a:p>
          <a:p>
            <a:r>
              <a:rPr lang="en-US" sz="900"/>
              <a:t>                "isPattern": "false",</a:t>
            </a:r>
          </a:p>
          <a:p>
            <a:r>
              <a:rPr lang="en-US" sz="900"/>
              <a:t>                "type": "</a:t>
            </a:r>
            <a:r>
              <a:rPr lang="nl-NL" sz="900"/>
              <a:t>Room</a:t>
            </a:r>
            <a:r>
              <a:rPr lang="en-US" sz="900"/>
              <a:t>"</a:t>
            </a:r>
          </a:p>
          <a:p>
            <a:r>
              <a:rPr lang="en-US" sz="900"/>
              <a:t>            },</a:t>
            </a:r>
          </a:p>
          <a:p>
            <a:r>
              <a:rPr lang="en-US" sz="900"/>
              <a:t>            "statusCode": {</a:t>
            </a:r>
          </a:p>
          <a:p>
            <a:r>
              <a:rPr lang="en-US" sz="900"/>
              <a:t>                "code": "200",</a:t>
            </a:r>
          </a:p>
          <a:p>
            <a:r>
              <a:rPr lang="en-US" sz="900"/>
              <a:t>                "reasonPhrase": "OK"</a:t>
            </a:r>
          </a:p>
          <a:p>
            <a:r>
              <a:rPr lang="en-US" sz="900"/>
              <a:t>            }</a:t>
            </a:r>
          </a:p>
          <a:p>
            <a:r>
              <a:rPr lang="en-US" sz="900"/>
              <a:t>        },</a:t>
            </a:r>
          </a:p>
          <a:p>
            <a:r>
              <a:rPr lang="en-US" sz="900"/>
              <a:t>        {</a:t>
            </a:r>
          </a:p>
          <a:p>
            <a:r>
              <a:rPr lang="en-US" sz="900"/>
              <a:t>            "contextElement": {</a:t>
            </a:r>
          </a:p>
          <a:p>
            <a:r>
              <a:rPr lang="en-US" sz="900"/>
              <a:t>                "attributes": [</a:t>
            </a:r>
          </a:p>
          <a:p>
            <a:r>
              <a:rPr lang="en-US" sz="900"/>
              <a:t>                    {</a:t>
            </a:r>
          </a:p>
          <a:p>
            <a:r>
              <a:rPr lang="en-US" sz="900"/>
              <a:t>                        "name": "</a:t>
            </a:r>
            <a:r>
              <a:rPr lang="fr-FR" sz="900"/>
              <a:t>temperature</a:t>
            </a:r>
            <a:r>
              <a:rPr lang="en-US" sz="900"/>
              <a:t>",</a:t>
            </a:r>
          </a:p>
          <a:p>
            <a:r>
              <a:rPr lang="en-US" sz="900"/>
              <a:t>                        "type": "centigrade",</a:t>
            </a:r>
          </a:p>
          <a:p>
            <a:r>
              <a:rPr lang="en-US" sz="900"/>
              <a:t>                        "value": "</a:t>
            </a:r>
            <a:r>
              <a:rPr lang="en-US" sz="900" b="1">
                <a:solidFill>
                  <a:srgbClr val="FF0000"/>
                </a:solidFill>
              </a:rPr>
              <a:t>29</a:t>
            </a:r>
            <a:r>
              <a:rPr lang="en-US" sz="900"/>
              <a:t>"</a:t>
            </a:r>
          </a:p>
          <a:p>
            <a:r>
              <a:rPr lang="en-US" sz="900"/>
              <a:t>                    }</a:t>
            </a:r>
          </a:p>
          <a:p>
            <a:r>
              <a:rPr lang="en-US" sz="900"/>
              <a:t>                ],</a:t>
            </a:r>
          </a:p>
          <a:p>
            <a:r>
              <a:rPr lang="en-US" sz="900"/>
              <a:t>                "id": "</a:t>
            </a:r>
            <a:r>
              <a:rPr lang="nl-NL" sz="900" b="1">
                <a:solidFill>
                  <a:srgbClr val="FF0000"/>
                </a:solidFill>
              </a:rPr>
              <a:t>Room2</a:t>
            </a:r>
            <a:r>
              <a:rPr lang="en-US" sz="900"/>
              <a:t>",</a:t>
            </a:r>
          </a:p>
          <a:p>
            <a:r>
              <a:rPr lang="en-US" sz="900"/>
              <a:t>                "isPattern": "false",</a:t>
            </a:r>
          </a:p>
          <a:p>
            <a:r>
              <a:rPr lang="en-US" sz="900"/>
              <a:t>                "type": "</a:t>
            </a:r>
            <a:r>
              <a:rPr lang="nl-NL" sz="900"/>
              <a:t>Room</a:t>
            </a:r>
            <a:r>
              <a:rPr lang="en-US" sz="900"/>
              <a:t>"</a:t>
            </a:r>
          </a:p>
          <a:p>
            <a:r>
              <a:rPr lang="en-US" sz="900"/>
              <a:t>            },</a:t>
            </a:r>
          </a:p>
          <a:p>
            <a:r>
              <a:rPr lang="en-US" sz="900"/>
              <a:t>            "statusCode": {</a:t>
            </a:r>
          </a:p>
          <a:p>
            <a:r>
              <a:rPr lang="en-US" sz="900"/>
              <a:t>                "code": "200",</a:t>
            </a:r>
          </a:p>
          <a:p>
            <a:r>
              <a:rPr lang="en-US" sz="900"/>
              <a:t>                "reasonPhrase": "OK"</a:t>
            </a:r>
          </a:p>
          <a:p>
            <a:r>
              <a:rPr lang="en-US" sz="900"/>
              <a:t>            }</a:t>
            </a:r>
          </a:p>
          <a:p>
            <a:r>
              <a:rPr lang="en-US" sz="900"/>
              <a:t>        }</a:t>
            </a:r>
          </a:p>
          <a:p>
            <a:r>
              <a:rPr lang="en-US" sz="900"/>
              <a:t>    ]</a:t>
            </a:r>
          </a:p>
          <a:p>
            <a:r>
              <a:rPr lang="en-US" sz="900"/>
              <a:t>}</a:t>
            </a:r>
            <a:endParaRPr lang="es-ES" sz="1000" smtClean="0"/>
          </a:p>
        </p:txBody>
      </p:sp>
      <p:pic>
        <p:nvPicPr>
          <p:cNvPr id="9" name="Picture 8" descr="expertly-drawn-cellphon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59832" y="4132152"/>
            <a:ext cx="720080" cy="862664"/>
          </a:xfrm>
          <a:prstGeom prst="rect">
            <a:avLst/>
          </a:prstGeom>
        </p:spPr>
      </p:pic>
      <p:pic>
        <p:nvPicPr>
          <p:cNvPr id="10" name="Picture 9" descr="orion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100392" y="827337"/>
            <a:ext cx="576064" cy="56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69369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9190" y="287341"/>
            <a:ext cx="7944058" cy="503590"/>
          </a:xfrm>
        </p:spPr>
        <p:txBody>
          <a:bodyPr>
            <a:noAutofit/>
          </a:bodyPr>
          <a:lstStyle/>
          <a:p>
            <a:r>
              <a:rPr lang="en-US" sz="2800" b="1">
                <a:latin typeface="Arial"/>
                <a:cs typeface="Arial"/>
              </a:rPr>
              <a:t>Context Broker operations: </a:t>
            </a:r>
            <a:r>
              <a:rPr lang="en-US" sz="2800" b="1">
                <a:solidFill>
                  <a:srgbClr val="48B9C9"/>
                </a:solidFill>
                <a:latin typeface="Arial"/>
                <a:cs typeface="Arial"/>
              </a:rPr>
              <a:t>push</a:t>
            </a:r>
            <a:r>
              <a:rPr lang="en-US" sz="2800" b="1">
                <a:latin typeface="Arial"/>
                <a:cs typeface="Arial"/>
              </a:rPr>
              <a:t> data</a:t>
            </a:r>
            <a:endParaRPr lang="en-US" sz="2800" b="1" noProof="0">
              <a:latin typeface="Arial"/>
              <a:cs typeface="Arial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49195" y="1013792"/>
            <a:ext cx="8398005" cy="1852686"/>
          </a:xfr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260350" indent="-260350">
              <a:spcAft>
                <a:spcPts val="1800"/>
              </a:spcAft>
              <a:tabLst>
                <a:tab pos="266700" algn="l"/>
              </a:tabLst>
            </a:pPr>
            <a:r>
              <a:rPr lang="en-US" sz="1800" b="1">
                <a:latin typeface="Arial"/>
                <a:cs typeface="Arial"/>
              </a:rPr>
              <a:t>Context Consumers </a:t>
            </a:r>
            <a:r>
              <a:rPr lang="en-US" sz="1800">
                <a:latin typeface="Arial"/>
                <a:cs typeface="Arial"/>
              </a:rPr>
              <a:t>can subscribe to receive context information that satisfy certain conditions using the </a:t>
            </a:r>
            <a:r>
              <a:rPr lang="en-US" sz="1800" b="1" err="1">
                <a:solidFill>
                  <a:srgbClr val="48B9C9"/>
                </a:solidFill>
                <a:latin typeface="Arial"/>
                <a:cs typeface="Arial"/>
              </a:rPr>
              <a:t>subscribeContext</a:t>
            </a:r>
            <a:r>
              <a:rPr lang="en-US" sz="1800">
                <a:solidFill>
                  <a:srgbClr val="48B9C9"/>
                </a:solidFill>
                <a:latin typeface="Arial"/>
                <a:cs typeface="Arial"/>
              </a:rPr>
              <a:t>. </a:t>
            </a:r>
            <a:r>
              <a:rPr lang="en-US" sz="1800">
                <a:latin typeface="Arial"/>
                <a:cs typeface="Arial"/>
              </a:rPr>
              <a:t>Such subscriptions may have a duration.</a:t>
            </a:r>
          </a:p>
          <a:p>
            <a:pPr marL="260350" indent="-260350">
              <a:spcAft>
                <a:spcPts val="1800"/>
              </a:spcAft>
              <a:tabLst>
                <a:tab pos="266700" algn="l"/>
              </a:tabLst>
            </a:pPr>
            <a:r>
              <a:rPr lang="en-US" sz="1800" smtClean="0">
                <a:latin typeface="Arial"/>
                <a:cs typeface="Arial"/>
              </a:rPr>
              <a:t>The Context Broker notifies updates on context information to subscribed Context Consumers by invoking </a:t>
            </a:r>
            <a:r>
              <a:rPr lang="en-US" sz="1800">
                <a:latin typeface="Arial"/>
                <a:cs typeface="Arial"/>
              </a:rPr>
              <a:t>the </a:t>
            </a:r>
            <a:r>
              <a:rPr lang="en-US" sz="1800" b="1" err="1">
                <a:solidFill>
                  <a:srgbClr val="48B9C9"/>
                </a:solidFill>
                <a:latin typeface="Arial"/>
                <a:cs typeface="Arial"/>
              </a:rPr>
              <a:t>notifyContext</a:t>
            </a:r>
            <a:r>
              <a:rPr lang="en-US" sz="1800">
                <a:solidFill>
                  <a:srgbClr val="48B9C9"/>
                </a:solidFill>
                <a:latin typeface="Arial"/>
                <a:cs typeface="Arial"/>
              </a:rPr>
              <a:t> </a:t>
            </a:r>
            <a:r>
              <a:rPr lang="en-US" sz="1800">
                <a:latin typeface="Arial"/>
                <a:cs typeface="Arial"/>
              </a:rPr>
              <a:t>operation they export</a:t>
            </a:r>
          </a:p>
        </p:txBody>
      </p:sp>
      <p:sp>
        <p:nvSpPr>
          <p:cNvPr id="5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055468" y="6356353"/>
            <a:ext cx="1033075" cy="365125"/>
          </a:xfrm>
          <a:prstGeom prst="rect">
            <a:avLst/>
          </a:prstGeom>
        </p:spPr>
        <p:txBody>
          <a:bodyPr/>
          <a:lstStyle/>
          <a:p>
            <a:fld id="{37963F2F-4042-FC45-9F9C-5381A7798E31}" type="slidenum">
              <a:rPr lang="en-US" smtClean="0"/>
              <a:pPr/>
              <a:t>22</a:t>
            </a:fld>
            <a:endParaRPr lang="en-US"/>
          </a:p>
        </p:txBody>
      </p:sp>
      <p:grpSp>
        <p:nvGrpSpPr>
          <p:cNvPr id="5" name="17 Grupo"/>
          <p:cNvGrpSpPr/>
          <p:nvPr/>
        </p:nvGrpSpPr>
        <p:grpSpPr>
          <a:xfrm rot="19080000" flipH="1">
            <a:off x="2075928" y="4319387"/>
            <a:ext cx="1225485" cy="277791"/>
            <a:chOff x="1875934" y="4198801"/>
            <a:chExt cx="1225485" cy="284479"/>
          </a:xfrm>
        </p:grpSpPr>
        <p:cxnSp>
          <p:nvCxnSpPr>
            <p:cNvPr id="36" name="56 Conector recto de flecha"/>
            <p:cNvCxnSpPr/>
            <p:nvPr/>
          </p:nvCxnSpPr>
          <p:spPr bwMode="auto">
            <a:xfrm>
              <a:off x="1875934" y="4336327"/>
              <a:ext cx="1225485" cy="9427"/>
            </a:xfrm>
            <a:prstGeom prst="straightConnector1">
              <a:avLst/>
            </a:prstGeom>
            <a:solidFill>
              <a:srgbClr val="043F52"/>
            </a:solidFill>
            <a:ln w="28575" cap="flat" cmpd="sng" algn="ctr">
              <a:solidFill>
                <a:srgbClr val="043F52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" name="57 Conector recto"/>
            <p:cNvCxnSpPr/>
            <p:nvPr/>
          </p:nvCxnSpPr>
          <p:spPr bwMode="auto">
            <a:xfrm rot="5400000">
              <a:off x="2573022" y="4341040"/>
              <a:ext cx="284479" cy="1"/>
            </a:xfrm>
            <a:prstGeom prst="line">
              <a:avLst/>
            </a:prstGeom>
            <a:solidFill>
              <a:srgbClr val="043F52"/>
            </a:solidFill>
            <a:ln w="28575" cap="flat" cmpd="sng" algn="ctr">
              <a:solidFill>
                <a:srgbClr val="043F5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8" name="55 CuadroTexto"/>
          <p:cNvSpPr txBox="1"/>
          <p:nvPr/>
        </p:nvSpPr>
        <p:spPr>
          <a:xfrm flipH="1">
            <a:off x="2959940" y="4281847"/>
            <a:ext cx="4732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subscription_id</a:t>
            </a:r>
            <a:r>
              <a:rPr kumimoji="0" lang="es-ES" sz="1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= </a:t>
            </a:r>
            <a:r>
              <a:rPr kumimoji="0" lang="es-ES" sz="1400" b="0" i="0" u="none" strike="noStrike" kern="0" cap="none" spc="0" normalizeH="0" baseline="0" noProof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subscribeContext</a:t>
            </a:r>
            <a:r>
              <a:rPr kumimoji="0" lang="es-ES" sz="1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(</a:t>
            </a:r>
            <a:r>
              <a:rPr kumimoji="0" lang="es-ES" sz="1400" b="0" i="0" u="none" strike="noStrike" kern="0" cap="none" spc="0" normalizeH="0" baseline="0" noProof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consumer</a:t>
            </a:r>
            <a:r>
              <a:rPr kumimoji="0" lang="es-ES" sz="1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, </a:t>
            </a:r>
            <a:r>
              <a:rPr kumimoji="0" lang="es-ES" sz="1400" b="0" i="0" u="none" strike="noStrike" kern="0" cap="none" spc="0" normalizeH="0" baseline="0" noProof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expr</a:t>
            </a:r>
            <a:r>
              <a:rPr kumimoji="0" lang="es-ES" sz="1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, </a:t>
            </a:r>
            <a:r>
              <a:rPr kumimoji="0" lang="es-ES" sz="1400" b="0" i="0" u="none" strike="noStrike" kern="0" cap="none" spc="0" normalizeH="0" baseline="0" noProof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duration</a:t>
            </a:r>
            <a:r>
              <a:rPr kumimoji="0" lang="es-ES" sz="1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)</a:t>
            </a:r>
            <a:endParaRPr kumimoji="0" lang="es-ES" sz="1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" name="44 CuadroTexto"/>
          <p:cNvSpPr txBox="1"/>
          <p:nvPr/>
        </p:nvSpPr>
        <p:spPr>
          <a:xfrm flipH="1">
            <a:off x="6610625" y="5697910"/>
            <a:ext cx="17860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1" i="0" u="none" strike="noStrike" kern="0" cap="none" spc="0" normalizeH="0" baseline="0" noProof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heSansCorrespondence"/>
                <a:cs typeface="TheSansCorrespondence"/>
              </a:rPr>
              <a:t>Context</a:t>
            </a:r>
            <a:r>
              <a:rPr kumimoji="0" lang="es-ES" sz="14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heSansCorrespondence"/>
                <a:cs typeface="TheSansCorrespondence"/>
              </a:rPr>
              <a:t> </a:t>
            </a:r>
            <a:r>
              <a:rPr kumimoji="0" lang="es-ES" sz="1400" b="1" i="0" u="none" strike="noStrike" kern="0" cap="none" spc="0" normalizeH="0" baseline="0" noProof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heSansCorrespondence"/>
                <a:cs typeface="TheSansCorrespondence"/>
              </a:rPr>
              <a:t>Consumer</a:t>
            </a:r>
            <a:endParaRPr kumimoji="0" lang="es-ES" sz="1400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heSansCorrespondence"/>
              <a:cs typeface="TheSansCorrespondence"/>
            </a:endParaRPr>
          </a:p>
        </p:txBody>
      </p:sp>
      <p:grpSp>
        <p:nvGrpSpPr>
          <p:cNvPr id="6" name="17 Grupo"/>
          <p:cNvGrpSpPr/>
          <p:nvPr/>
        </p:nvGrpSpPr>
        <p:grpSpPr>
          <a:xfrm>
            <a:off x="2659941" y="5138645"/>
            <a:ext cx="4121773" cy="277791"/>
            <a:chOff x="2659936" y="5427450"/>
            <a:chExt cx="3665447" cy="284479"/>
          </a:xfrm>
        </p:grpSpPr>
        <p:cxnSp>
          <p:nvCxnSpPr>
            <p:cNvPr id="52" name="48 Conector recto de flecha"/>
            <p:cNvCxnSpPr/>
            <p:nvPr/>
          </p:nvCxnSpPr>
          <p:spPr bwMode="auto">
            <a:xfrm>
              <a:off x="2659936" y="5564976"/>
              <a:ext cx="3665447" cy="9427"/>
            </a:xfrm>
            <a:prstGeom prst="straightConnector1">
              <a:avLst/>
            </a:prstGeom>
            <a:solidFill>
              <a:srgbClr val="043F52"/>
            </a:solidFill>
            <a:ln w="28575" cap="flat" cmpd="sng" algn="ctr">
              <a:solidFill>
                <a:srgbClr val="043F52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" name="49 Conector recto"/>
            <p:cNvCxnSpPr/>
            <p:nvPr/>
          </p:nvCxnSpPr>
          <p:spPr bwMode="auto">
            <a:xfrm rot="5400000">
              <a:off x="5829435" y="5569688"/>
              <a:ext cx="284479" cy="3"/>
            </a:xfrm>
            <a:prstGeom prst="line">
              <a:avLst/>
            </a:prstGeom>
            <a:solidFill>
              <a:srgbClr val="043F52"/>
            </a:solidFill>
            <a:ln w="28575" cap="flat" cmpd="sng" algn="ctr">
              <a:solidFill>
                <a:srgbClr val="043F5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55" name="47 CuadroTexto"/>
          <p:cNvSpPr txBox="1"/>
          <p:nvPr/>
        </p:nvSpPr>
        <p:spPr>
          <a:xfrm>
            <a:off x="2583076" y="4917002"/>
            <a:ext cx="34818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notifyContext</a:t>
            </a:r>
            <a:r>
              <a:rPr kumimoji="0" lang="es-ES" sz="1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(</a:t>
            </a:r>
            <a:r>
              <a:rPr kumimoji="0" lang="es-ES" sz="1400" b="0" i="0" u="none" strike="noStrike" kern="0" cap="none" spc="0" normalizeH="0" baseline="0" noProof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subscription_id</a:t>
            </a:r>
            <a:r>
              <a:rPr kumimoji="0" lang="es-ES" sz="1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, data/</a:t>
            </a:r>
            <a:r>
              <a:rPr kumimoji="0" lang="es-ES" sz="1400" b="0" i="0" u="none" strike="noStrike" kern="0" cap="none" spc="0" normalizeH="0" baseline="0" noProof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context</a:t>
            </a:r>
            <a:r>
              <a:rPr kumimoji="0" lang="es-ES" sz="1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)</a:t>
            </a:r>
            <a:endParaRPr kumimoji="0" lang="es-ES" sz="1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20" name="Picture 19" descr="or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31640" y="4905620"/>
            <a:ext cx="1080120" cy="1054728"/>
          </a:xfrm>
          <a:prstGeom prst="rect">
            <a:avLst/>
          </a:prstGeom>
        </p:spPr>
      </p:pic>
      <p:sp>
        <p:nvSpPr>
          <p:cNvPr id="21" name="8 CuadroTexto"/>
          <p:cNvSpPr txBox="1"/>
          <p:nvPr/>
        </p:nvSpPr>
        <p:spPr>
          <a:xfrm>
            <a:off x="1244105" y="5842226"/>
            <a:ext cx="1478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1" i="0" u="none" strike="noStrike" kern="0" cap="none" spc="0" normalizeH="0" baseline="0" noProof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heSansCorrespondence"/>
                <a:cs typeface="TheSansCorrespondence"/>
              </a:rPr>
              <a:t>Context</a:t>
            </a:r>
            <a:r>
              <a:rPr kumimoji="0" lang="es-ES" sz="14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heSansCorrespondence"/>
                <a:cs typeface="TheSansCorrespondence"/>
              </a:rPr>
              <a:t> </a:t>
            </a:r>
            <a:r>
              <a:rPr kumimoji="0" lang="es-ES" sz="1400" b="1" i="0" u="none" strike="noStrike" kern="0" cap="none" spc="0" normalizeH="0" baseline="0" noProof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heSansCorrespondence"/>
                <a:cs typeface="TheSansCorrespondence"/>
              </a:rPr>
              <a:t>Broker</a:t>
            </a:r>
            <a:endParaRPr kumimoji="0" lang="es-ES" sz="1400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heSansCorrespondence"/>
              <a:cs typeface="TheSansCorrespondence"/>
            </a:endParaRPr>
          </a:p>
        </p:txBody>
      </p:sp>
      <p:pic>
        <p:nvPicPr>
          <p:cNvPr id="4" name="Picture 3" descr="app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15816" y="3288369"/>
            <a:ext cx="1080120" cy="821359"/>
          </a:xfrm>
          <a:prstGeom prst="rect">
            <a:avLst/>
          </a:prstGeom>
        </p:spPr>
      </p:pic>
      <p:sp>
        <p:nvSpPr>
          <p:cNvPr id="24" name="52 CuadroTexto"/>
          <p:cNvSpPr txBox="1"/>
          <p:nvPr/>
        </p:nvSpPr>
        <p:spPr>
          <a:xfrm flipH="1">
            <a:off x="4139952" y="3569630"/>
            <a:ext cx="1162122" cy="2304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1" i="0" u="none" strike="noStrike" kern="0" cap="none" spc="0" normalizeH="0" baseline="0" noProof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heSansCorrespondence"/>
                <a:cs typeface="TheSansCorrespondence"/>
              </a:rPr>
              <a:t>Application</a:t>
            </a:r>
            <a:endParaRPr kumimoji="0" lang="es-ES" sz="1400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heSansCorrespondence"/>
              <a:cs typeface="TheSansCorrespondence"/>
            </a:endParaRPr>
          </a:p>
        </p:txBody>
      </p:sp>
      <p:pic>
        <p:nvPicPr>
          <p:cNvPr id="19" name="Picture 18" descr="expertly-drawn-cellphone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92280" y="4835305"/>
            <a:ext cx="720080" cy="862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15654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190" y="287350"/>
            <a:ext cx="7944058" cy="51619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Quick Usage Example: Subscription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467545" y="827336"/>
            <a:ext cx="6417545" cy="57400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500" dirty="0" smtClean="0"/>
              <a:t>POST &lt;</a:t>
            </a:r>
            <a:r>
              <a:rPr lang="es-ES" sz="1500" dirty="0" err="1" smtClean="0"/>
              <a:t>cb_host</a:t>
            </a:r>
            <a:r>
              <a:rPr lang="es-ES" sz="1500" dirty="0" smtClean="0"/>
              <a:t>&gt;:</a:t>
            </a:r>
            <a:r>
              <a:rPr lang="es-ES" sz="1500" dirty="0" smtClean="0"/>
              <a:t>1026/v1/</a:t>
            </a:r>
            <a:r>
              <a:rPr lang="es-ES" sz="1500" dirty="0" err="1" smtClean="0"/>
              <a:t>subscribeContext</a:t>
            </a:r>
            <a:endParaRPr lang="es-ES" sz="1500" dirty="0" smtClean="0"/>
          </a:p>
          <a:p>
            <a:r>
              <a:rPr lang="es-ES" sz="1500" dirty="0" smtClean="0"/>
              <a:t>…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    "entities": [</a:t>
            </a:r>
          </a:p>
          <a:p>
            <a:r>
              <a:rPr lang="en-US" sz="1400" dirty="0"/>
              <a:t>        {</a:t>
            </a:r>
          </a:p>
          <a:p>
            <a:r>
              <a:rPr lang="en-US" sz="1400" dirty="0"/>
              <a:t>            "type": "Room",</a:t>
            </a:r>
          </a:p>
          <a:p>
            <a:r>
              <a:rPr lang="en-US" sz="1400" dirty="0"/>
              <a:t>            "</a:t>
            </a:r>
            <a:r>
              <a:rPr lang="en-US" sz="1400" dirty="0" err="1"/>
              <a:t>isPattern</a:t>
            </a:r>
            <a:r>
              <a:rPr lang="en-US" sz="1400" dirty="0"/>
              <a:t>": "false",</a:t>
            </a:r>
          </a:p>
          <a:p>
            <a:r>
              <a:rPr lang="en-US" sz="1400" dirty="0"/>
              <a:t>            "id": "</a:t>
            </a:r>
            <a:r>
              <a:rPr lang="en-US" sz="1400" b="1" dirty="0">
                <a:solidFill>
                  <a:srgbClr val="FF0000"/>
                </a:solidFill>
              </a:rPr>
              <a:t>Room1</a:t>
            </a:r>
            <a:r>
              <a:rPr lang="en-US" sz="1400" dirty="0"/>
              <a:t>"</a:t>
            </a:r>
          </a:p>
          <a:p>
            <a:r>
              <a:rPr lang="en-US" sz="1400" dirty="0"/>
              <a:t>        }</a:t>
            </a:r>
          </a:p>
          <a:p>
            <a:r>
              <a:rPr lang="en-US" sz="1400" dirty="0"/>
              <a:t>    ],</a:t>
            </a:r>
          </a:p>
          <a:p>
            <a:r>
              <a:rPr lang="en-US" sz="1400" dirty="0"/>
              <a:t>    "attributes": [</a:t>
            </a:r>
          </a:p>
          <a:p>
            <a:r>
              <a:rPr lang="en-US" sz="1400" dirty="0"/>
              <a:t>        "</a:t>
            </a:r>
            <a:r>
              <a:rPr lang="en-US" sz="1400" b="1" dirty="0">
                <a:solidFill>
                  <a:srgbClr val="FF0000"/>
                </a:solidFill>
              </a:rPr>
              <a:t>temperature</a:t>
            </a:r>
            <a:r>
              <a:rPr lang="en-US" sz="1400" dirty="0"/>
              <a:t>"</a:t>
            </a:r>
          </a:p>
          <a:p>
            <a:r>
              <a:rPr lang="en-US" sz="1400" dirty="0"/>
              <a:t>    ],</a:t>
            </a:r>
          </a:p>
          <a:p>
            <a:r>
              <a:rPr lang="en-US" sz="1400" dirty="0"/>
              <a:t>    "reference": "http://&lt;host&gt;:&lt;port&gt;/publish",</a:t>
            </a:r>
          </a:p>
          <a:p>
            <a:r>
              <a:rPr lang="en-US" sz="1400" dirty="0"/>
              <a:t>    "duration": "P1M",</a:t>
            </a:r>
          </a:p>
          <a:p>
            <a:r>
              <a:rPr lang="en-US" sz="1400" dirty="0"/>
              <a:t>    "</a:t>
            </a:r>
            <a:r>
              <a:rPr lang="en-US" sz="1400" dirty="0" err="1"/>
              <a:t>notifyConditions</a:t>
            </a:r>
            <a:r>
              <a:rPr lang="en-US" sz="1400" dirty="0"/>
              <a:t>": [</a:t>
            </a:r>
          </a:p>
          <a:p>
            <a:r>
              <a:rPr lang="en-US" sz="1400" dirty="0"/>
              <a:t>        {</a:t>
            </a:r>
          </a:p>
          <a:p>
            <a:r>
              <a:rPr lang="en-US" sz="1400" dirty="0"/>
              <a:t>            "type": "</a:t>
            </a:r>
            <a:r>
              <a:rPr lang="en-US" sz="1400" b="1" dirty="0">
                <a:solidFill>
                  <a:srgbClr val="FF0000"/>
                </a:solidFill>
              </a:rPr>
              <a:t>ONCHANGE</a:t>
            </a:r>
            <a:r>
              <a:rPr lang="en-US" sz="1400" dirty="0"/>
              <a:t>",</a:t>
            </a:r>
          </a:p>
          <a:p>
            <a:r>
              <a:rPr lang="en-US" sz="1400" dirty="0"/>
              <a:t>            "</a:t>
            </a:r>
            <a:r>
              <a:rPr lang="en-US" sz="1400" dirty="0" err="1"/>
              <a:t>condValues</a:t>
            </a:r>
            <a:r>
              <a:rPr lang="en-US" sz="1400" dirty="0"/>
              <a:t>": [</a:t>
            </a:r>
          </a:p>
          <a:p>
            <a:r>
              <a:rPr lang="en-US" sz="1400" dirty="0"/>
              <a:t>                "temperature"</a:t>
            </a:r>
          </a:p>
          <a:p>
            <a:r>
              <a:rPr lang="en-US" sz="1400" dirty="0"/>
              <a:t>            ]</a:t>
            </a:r>
          </a:p>
          <a:p>
            <a:r>
              <a:rPr lang="en-US" sz="1400" dirty="0"/>
              <a:t>        }</a:t>
            </a:r>
          </a:p>
          <a:p>
            <a:r>
              <a:rPr lang="en-US" sz="1400" dirty="0"/>
              <a:t>    ],</a:t>
            </a:r>
          </a:p>
          <a:p>
            <a:r>
              <a:rPr lang="en-US" sz="1400" dirty="0"/>
              <a:t>    "throttling": "PT5S"</a:t>
            </a:r>
          </a:p>
          <a:p>
            <a:r>
              <a:rPr lang="en-US" sz="1400" dirty="0"/>
              <a:t>}</a:t>
            </a:r>
          </a:p>
          <a:p>
            <a:endParaRPr lang="es-ES" sz="1500" dirty="0"/>
          </a:p>
        </p:txBody>
      </p:sp>
      <p:sp>
        <p:nvSpPr>
          <p:cNvPr id="7" name="6 CuadroTexto"/>
          <p:cNvSpPr txBox="1"/>
          <p:nvPr/>
        </p:nvSpPr>
        <p:spPr>
          <a:xfrm>
            <a:off x="3406403" y="4005974"/>
            <a:ext cx="5466303" cy="21698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500" smtClean="0"/>
              <a:t>200 OK</a:t>
            </a:r>
          </a:p>
          <a:p>
            <a:r>
              <a:rPr lang="es-ES" sz="1500" smtClean="0"/>
              <a:t>... </a:t>
            </a:r>
            <a:endParaRPr lang="es-ES" sz="1500"/>
          </a:p>
          <a:p>
            <a:r>
              <a:rPr lang="en-US" sz="1500"/>
              <a:t>{</a:t>
            </a:r>
          </a:p>
          <a:p>
            <a:r>
              <a:rPr lang="en-US" sz="1500"/>
              <a:t>    "subscribeResponse": {</a:t>
            </a:r>
          </a:p>
          <a:p>
            <a:r>
              <a:rPr lang="en-US" sz="1500"/>
              <a:t>        "duration": "P1M",</a:t>
            </a:r>
          </a:p>
          <a:p>
            <a:r>
              <a:rPr lang="en-US" sz="1500"/>
              <a:t>        "subscriptionId": "</a:t>
            </a:r>
            <a:r>
              <a:rPr lang="en-US" sz="1500" b="1">
                <a:solidFill>
                  <a:srgbClr val="FF0000"/>
                </a:solidFill>
              </a:rPr>
              <a:t>51c0ac9ed714fb3b37d7d5a8</a:t>
            </a:r>
            <a:r>
              <a:rPr lang="en-US" sz="1500"/>
              <a:t>",</a:t>
            </a:r>
          </a:p>
          <a:p>
            <a:r>
              <a:rPr lang="en-US" sz="1500"/>
              <a:t>        "throttling": "PT5S"</a:t>
            </a:r>
          </a:p>
          <a:p>
            <a:r>
              <a:rPr lang="en-US" sz="1500"/>
              <a:t>    }</a:t>
            </a:r>
          </a:p>
          <a:p>
            <a:r>
              <a:rPr lang="en-US" sz="1500"/>
              <a:t>}</a:t>
            </a:r>
            <a:endParaRPr lang="es-ES" sz="1500"/>
          </a:p>
        </p:txBody>
      </p:sp>
      <p:pic>
        <p:nvPicPr>
          <p:cNvPr id="9" name="Picture 8" descr="orion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172400" y="4061837"/>
            <a:ext cx="576064" cy="562522"/>
          </a:xfrm>
          <a:prstGeom prst="rect">
            <a:avLst/>
          </a:prstGeom>
        </p:spPr>
      </p:pic>
      <p:sp>
        <p:nvSpPr>
          <p:cNvPr id="10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4055466" y="6356361"/>
            <a:ext cx="1033075" cy="365125"/>
          </a:xfrm>
          <a:prstGeom prst="rect">
            <a:avLst/>
          </a:prstGeom>
        </p:spPr>
        <p:txBody>
          <a:bodyPr/>
          <a:lstStyle/>
          <a:p>
            <a:fld id="{37963F2F-4042-FC45-9F9C-5381A7798E31}" type="slidenum">
              <a:rPr lang="en-US" smtClean="0">
                <a:solidFill>
                  <a:srgbClr val="043F52">
                    <a:tint val="75000"/>
                  </a:srgbClr>
                </a:solidFill>
              </a:rPr>
              <a:pPr/>
              <a:t>23</a:t>
            </a:fld>
            <a:endParaRPr lang="en-US">
              <a:solidFill>
                <a:srgbClr val="043F52">
                  <a:tint val="75000"/>
                </a:srgbClr>
              </a:solidFill>
            </a:endParaRPr>
          </a:p>
        </p:txBody>
      </p:sp>
      <p:pic>
        <p:nvPicPr>
          <p:cNvPr id="11" name="Picture 10" descr="app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52120" y="967967"/>
            <a:ext cx="1080120" cy="821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690137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1"/>
          <p:cNvGrpSpPr/>
          <p:nvPr/>
        </p:nvGrpSpPr>
        <p:grpSpPr>
          <a:xfrm>
            <a:off x="1547664" y="2233641"/>
            <a:ext cx="3888432" cy="2843859"/>
            <a:chOff x="1547664" y="2287414"/>
            <a:chExt cx="3888432" cy="2912322"/>
          </a:xfrm>
        </p:grpSpPr>
        <p:pic>
          <p:nvPicPr>
            <p:cNvPr id="3" name="Picture 2" descr="termometro-digital.jp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547664" y="2935486"/>
              <a:ext cx="2794337" cy="1709785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4427984" y="2287414"/>
              <a:ext cx="1008112" cy="10401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6000"/>
                <a:t>25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427984" y="4159622"/>
              <a:ext cx="1008112" cy="10401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6000"/>
                <a:t>19</a:t>
              </a:r>
            </a:p>
          </p:txBody>
        </p:sp>
        <p:cxnSp>
          <p:nvCxnSpPr>
            <p:cNvPr id="16" name="Straight Arrow Connector 15"/>
            <p:cNvCxnSpPr>
              <a:stCxn id="13" idx="2"/>
              <a:endCxn id="14" idx="0"/>
            </p:cNvCxnSpPr>
            <p:nvPr/>
          </p:nvCxnSpPr>
          <p:spPr>
            <a:xfrm rot="5400000">
              <a:off x="4515994" y="3743594"/>
              <a:ext cx="832094" cy="1588"/>
            </a:xfrm>
            <a:prstGeom prst="straightConnector1">
              <a:avLst/>
            </a:prstGeom>
            <a:ln w="76200" cmpd="sng"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190" y="287350"/>
            <a:ext cx="7944058" cy="51619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Quick Usage Example: Notification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4055466" y="6356361"/>
            <a:ext cx="1033075" cy="365125"/>
          </a:xfrm>
          <a:prstGeom prst="rect">
            <a:avLst/>
          </a:prstGeom>
        </p:spPr>
        <p:txBody>
          <a:bodyPr/>
          <a:lstStyle/>
          <a:p>
            <a:fld id="{37963F2F-4042-FC45-9F9C-5381A7798E31}" type="slidenum">
              <a:rPr lang="en-US" smtClean="0">
                <a:solidFill>
                  <a:srgbClr val="043F52">
                    <a:tint val="75000"/>
                  </a:srgbClr>
                </a:solidFill>
              </a:rPr>
              <a:pPr/>
              <a:t>24</a:t>
            </a:fld>
            <a:endParaRPr lang="en-US">
              <a:solidFill>
                <a:srgbClr val="043F52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700404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CuadroTexto"/>
          <p:cNvSpPr txBox="1"/>
          <p:nvPr/>
        </p:nvSpPr>
        <p:spPr>
          <a:xfrm>
            <a:off x="539553" y="827336"/>
            <a:ext cx="6417545" cy="57400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500" smtClean="0"/>
              <a:t>POST </a:t>
            </a:r>
            <a:r>
              <a:rPr lang="en-US" sz="1600"/>
              <a:t>http://&lt;host&gt;:&lt;port&gt;/publish</a:t>
            </a:r>
          </a:p>
          <a:p>
            <a:r>
              <a:rPr lang="es-ES" sz="1500" smtClean="0"/>
              <a:t>…</a:t>
            </a:r>
          </a:p>
          <a:p>
            <a:r>
              <a:rPr lang="en-US" sz="1400"/>
              <a:t>{</a:t>
            </a:r>
          </a:p>
          <a:p>
            <a:r>
              <a:rPr lang="en-US" sz="1400"/>
              <a:t>  "subscriptionId" : "</a:t>
            </a:r>
            <a:r>
              <a:rPr lang="en-US" sz="1400" b="1">
                <a:solidFill>
                  <a:srgbClr val="FF0000"/>
                </a:solidFill>
              </a:rPr>
              <a:t>51c0ac9ed714fb3b37d7d5a8</a:t>
            </a:r>
            <a:r>
              <a:rPr lang="en-US" sz="1400"/>
              <a:t>",</a:t>
            </a:r>
          </a:p>
          <a:p>
            <a:r>
              <a:rPr lang="en-US" sz="1400"/>
              <a:t>  "originator" : "localhost",</a:t>
            </a:r>
          </a:p>
          <a:p>
            <a:r>
              <a:rPr lang="en-US" sz="1400"/>
              <a:t>  "contextResponses" : [</a:t>
            </a:r>
          </a:p>
          <a:p>
            <a:r>
              <a:rPr lang="en-US" sz="1400"/>
              <a:t>    {</a:t>
            </a:r>
          </a:p>
          <a:p>
            <a:r>
              <a:rPr lang="en-US" sz="1400"/>
              <a:t>      "contextElement" : {</a:t>
            </a:r>
          </a:p>
          <a:p>
            <a:r>
              <a:rPr lang="en-US" sz="1400"/>
              <a:t>        "attributes" : [</a:t>
            </a:r>
          </a:p>
          <a:p>
            <a:r>
              <a:rPr lang="en-US" sz="1400"/>
              <a:t>          {</a:t>
            </a:r>
          </a:p>
          <a:p>
            <a:r>
              <a:rPr lang="en-US" sz="1400"/>
              <a:t>            "name" : "temperature",</a:t>
            </a:r>
          </a:p>
          <a:p>
            <a:r>
              <a:rPr lang="en-US" sz="1400"/>
              <a:t>            "type" : "centigrade",</a:t>
            </a:r>
          </a:p>
          <a:p>
            <a:r>
              <a:rPr lang="en-US" sz="1400"/>
              <a:t>            "value" : "</a:t>
            </a:r>
            <a:r>
              <a:rPr lang="en-US" sz="1400" b="1">
                <a:solidFill>
                  <a:srgbClr val="FF0000"/>
                </a:solidFill>
              </a:rPr>
              <a:t>19</a:t>
            </a:r>
            <a:r>
              <a:rPr lang="en-US" sz="1400"/>
              <a:t>"</a:t>
            </a:r>
          </a:p>
          <a:p>
            <a:r>
              <a:rPr lang="en-US" sz="1400"/>
              <a:t>          }</a:t>
            </a:r>
          </a:p>
          <a:p>
            <a:r>
              <a:rPr lang="en-US" sz="1400"/>
              <a:t>        ],</a:t>
            </a:r>
          </a:p>
          <a:p>
            <a:r>
              <a:rPr lang="en-US" sz="1400"/>
              <a:t>        "type" : "Room",</a:t>
            </a:r>
          </a:p>
          <a:p>
            <a:r>
              <a:rPr lang="en-US" sz="1400"/>
              <a:t>        "isPattern" : "false",</a:t>
            </a:r>
          </a:p>
          <a:p>
            <a:r>
              <a:rPr lang="en-US" sz="1400"/>
              <a:t>        "id" : "Room1"</a:t>
            </a:r>
          </a:p>
          <a:p>
            <a:r>
              <a:rPr lang="en-US" sz="1400"/>
              <a:t>      },</a:t>
            </a:r>
          </a:p>
          <a:p>
            <a:r>
              <a:rPr lang="en-US" sz="1400"/>
              <a:t>      "statusCode" : {</a:t>
            </a:r>
          </a:p>
          <a:p>
            <a:r>
              <a:rPr lang="en-US" sz="1400"/>
              <a:t>        "code" : "200",</a:t>
            </a:r>
          </a:p>
          <a:p>
            <a:r>
              <a:rPr lang="en-US" sz="1400"/>
              <a:t>        "reasonPhrase" : "OK"</a:t>
            </a:r>
          </a:p>
          <a:p>
            <a:r>
              <a:rPr lang="en-US" sz="1400"/>
              <a:t>      }</a:t>
            </a:r>
          </a:p>
          <a:p>
            <a:r>
              <a:rPr lang="en-US" sz="1400"/>
              <a:t>    }</a:t>
            </a:r>
          </a:p>
          <a:p>
            <a:r>
              <a:rPr lang="en-US" sz="1400"/>
              <a:t>  ]</a:t>
            </a:r>
          </a:p>
          <a:p>
            <a:r>
              <a:rPr lang="en-US" sz="1400"/>
              <a:t>}</a:t>
            </a:r>
            <a:endParaRPr lang="es-ES" sz="1400"/>
          </a:p>
        </p:txBody>
      </p:sp>
      <p:pic>
        <p:nvPicPr>
          <p:cNvPr id="12" name="Picture 11" descr="orion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28184" y="897652"/>
            <a:ext cx="576064" cy="5625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190" y="287350"/>
            <a:ext cx="7944058" cy="51619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Quick Usage Example: Notification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4055466" y="6356361"/>
            <a:ext cx="1033075" cy="365125"/>
          </a:xfrm>
          <a:prstGeom prst="rect">
            <a:avLst/>
          </a:prstGeom>
        </p:spPr>
        <p:txBody>
          <a:bodyPr/>
          <a:lstStyle/>
          <a:p>
            <a:fld id="{37963F2F-4042-FC45-9F9C-5381A7798E31}" type="slidenum">
              <a:rPr lang="en-US" smtClean="0">
                <a:solidFill>
                  <a:srgbClr val="043F52">
                    <a:tint val="75000"/>
                  </a:srgbClr>
                </a:solidFill>
              </a:rPr>
              <a:pPr/>
              <a:t>25</a:t>
            </a:fld>
            <a:endParaRPr lang="en-US">
              <a:solidFill>
                <a:srgbClr val="043F52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140622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9190" y="287341"/>
            <a:ext cx="7944058" cy="503590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Arial"/>
                <a:cs typeface="Arial"/>
              </a:rPr>
              <a:t>Convenience Operations</a:t>
            </a:r>
            <a:endParaRPr lang="en-US" sz="2800" b="1" noProof="0" dirty="0">
              <a:solidFill>
                <a:schemeClr val="tx2"/>
              </a:solidFill>
              <a:latin typeface="Arial"/>
              <a:cs typeface="Arial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49195" y="1013792"/>
            <a:ext cx="8398005" cy="4946556"/>
          </a:xfr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260350" indent="-260350">
              <a:spcAft>
                <a:spcPts val="1800"/>
              </a:spcAft>
              <a:tabLst>
                <a:tab pos="266700" algn="l"/>
              </a:tabLst>
            </a:pPr>
            <a:r>
              <a:rPr lang="en-US" sz="1800" dirty="0">
                <a:latin typeface="Arial"/>
                <a:cs typeface="Arial"/>
              </a:rPr>
              <a:t>They are </a:t>
            </a:r>
            <a:r>
              <a:rPr lang="en-US" sz="1800" dirty="0">
                <a:solidFill>
                  <a:srgbClr val="48B9C9"/>
                </a:solidFill>
                <a:latin typeface="Arial"/>
                <a:cs typeface="Arial"/>
              </a:rPr>
              <a:t>equivalent</a:t>
            </a:r>
            <a:r>
              <a:rPr lang="en-US" sz="1800" dirty="0">
                <a:latin typeface="Arial"/>
                <a:cs typeface="Arial"/>
              </a:rPr>
              <a:t> to previous standard operations in </a:t>
            </a:r>
            <a:r>
              <a:rPr lang="en-US" sz="1800" dirty="0" smtClean="0">
                <a:latin typeface="Arial"/>
                <a:cs typeface="Arial"/>
              </a:rPr>
              <a:t>functionality</a:t>
            </a:r>
          </a:p>
          <a:p>
            <a:pPr marL="260350" indent="-260350">
              <a:spcAft>
                <a:spcPts val="1800"/>
              </a:spcAft>
              <a:tabLst>
                <a:tab pos="266700" algn="l"/>
              </a:tabLst>
            </a:pPr>
            <a:r>
              <a:rPr lang="en-US" sz="1800" dirty="0" smtClean="0">
                <a:latin typeface="Arial"/>
                <a:cs typeface="Arial"/>
              </a:rPr>
              <a:t>Avoid </a:t>
            </a:r>
            <a:r>
              <a:rPr lang="en-US" sz="1800" dirty="0">
                <a:latin typeface="Arial"/>
                <a:cs typeface="Arial"/>
              </a:rPr>
              <a:t>the need for POST-</a:t>
            </a:r>
            <a:r>
              <a:rPr lang="en-US" sz="1800" dirty="0" err="1">
                <a:latin typeface="Arial"/>
                <a:cs typeface="Arial"/>
              </a:rPr>
              <a:t>ing</a:t>
            </a:r>
            <a:r>
              <a:rPr lang="en-US" sz="1800" dirty="0">
                <a:latin typeface="Arial"/>
                <a:cs typeface="Arial"/>
              </a:rPr>
              <a:t> payloads in many </a:t>
            </a:r>
            <a:r>
              <a:rPr lang="en-US" sz="1800" dirty="0" smtClean="0">
                <a:latin typeface="Arial"/>
                <a:cs typeface="Arial"/>
              </a:rPr>
              <a:t>cases </a:t>
            </a:r>
            <a:r>
              <a:rPr lang="en-US" sz="1800" dirty="0">
                <a:latin typeface="Arial"/>
                <a:cs typeface="Arial"/>
              </a:rPr>
              <a:t>or simplifying them considerably</a:t>
            </a:r>
          </a:p>
          <a:p>
            <a:pPr marL="260350" indent="-260350">
              <a:spcAft>
                <a:spcPts val="1800"/>
              </a:spcAft>
              <a:tabLst>
                <a:tab pos="266700" algn="l"/>
              </a:tabLst>
            </a:pPr>
            <a:r>
              <a:rPr lang="en-US" sz="1800" dirty="0">
                <a:latin typeface="Arial"/>
                <a:cs typeface="Arial"/>
              </a:rPr>
              <a:t>Simple to write, more </a:t>
            </a:r>
            <a:r>
              <a:rPr lang="en-US" sz="1800" dirty="0" smtClean="0">
                <a:solidFill>
                  <a:srgbClr val="48B9C9"/>
                </a:solidFill>
                <a:latin typeface="Arial"/>
                <a:cs typeface="Arial"/>
              </a:rPr>
              <a:t>REST-like</a:t>
            </a:r>
          </a:p>
          <a:p>
            <a:pPr marL="260350" indent="-260350">
              <a:spcAft>
                <a:spcPts val="1800"/>
              </a:spcAft>
              <a:tabLst>
                <a:tab pos="266700" algn="l"/>
              </a:tabLst>
            </a:pPr>
            <a:r>
              <a:rPr lang="en-US" sz="1800" dirty="0" smtClean="0">
                <a:latin typeface="Arial"/>
                <a:cs typeface="Arial"/>
              </a:rPr>
              <a:t>They are not a substitute but a </a:t>
            </a:r>
            <a:r>
              <a:rPr lang="en-US" sz="1800" dirty="0" smtClean="0">
                <a:solidFill>
                  <a:srgbClr val="48B9C9"/>
                </a:solidFill>
                <a:latin typeface="Arial"/>
                <a:cs typeface="Arial"/>
              </a:rPr>
              <a:t>complement</a:t>
            </a:r>
            <a:r>
              <a:rPr lang="en-US" sz="1800" dirty="0" smtClean="0">
                <a:latin typeface="Arial"/>
                <a:cs typeface="Arial"/>
              </a:rPr>
              <a:t> to standard NGSI operations</a:t>
            </a:r>
            <a:endParaRPr lang="en-US" sz="1800" dirty="0">
              <a:latin typeface="Arial"/>
              <a:cs typeface="Arial"/>
            </a:endParaRPr>
          </a:p>
          <a:p>
            <a:pPr marL="260350" indent="-260350">
              <a:spcAft>
                <a:spcPts val="1800"/>
              </a:spcAft>
              <a:tabLst>
                <a:tab pos="266700" algn="l"/>
              </a:tabLst>
            </a:pPr>
            <a:r>
              <a:rPr lang="en-US" sz="1800" dirty="0" smtClean="0">
                <a:latin typeface="Arial"/>
                <a:cs typeface="Arial"/>
              </a:rPr>
              <a:t>Four examples (there are many others):</a:t>
            </a:r>
            <a:endParaRPr lang="en-US" sz="1800" dirty="0">
              <a:latin typeface="Arial"/>
              <a:cs typeface="Arial"/>
            </a:endParaRPr>
          </a:p>
          <a:p>
            <a:pPr marL="664501" lvl="1" indent="-260350">
              <a:spcAft>
                <a:spcPts val="1800"/>
              </a:spcAft>
              <a:tabLst>
                <a:tab pos="266700" algn="l"/>
              </a:tabLst>
            </a:pPr>
            <a:r>
              <a:rPr lang="en-US" sz="1400" dirty="0" smtClean="0">
                <a:solidFill>
                  <a:srgbClr val="002159"/>
                </a:solidFill>
                <a:latin typeface="Arial"/>
                <a:cs typeface="Arial"/>
              </a:rPr>
              <a:t>Entities</a:t>
            </a:r>
            <a:endParaRPr lang="en-US" sz="1000" dirty="0">
              <a:solidFill>
                <a:srgbClr val="002159"/>
              </a:solidFill>
              <a:latin typeface="Arial"/>
              <a:cs typeface="Arial"/>
            </a:endParaRPr>
          </a:p>
          <a:p>
            <a:pPr marL="664501" lvl="1" indent="-260350">
              <a:spcAft>
                <a:spcPts val="1800"/>
              </a:spcAft>
              <a:tabLst>
                <a:tab pos="266700" algn="l"/>
              </a:tabLst>
            </a:pPr>
            <a:r>
              <a:rPr lang="en-US" sz="1400" dirty="0" smtClean="0">
                <a:solidFill>
                  <a:srgbClr val="002159"/>
                </a:solidFill>
                <a:latin typeface="Arial"/>
                <a:cs typeface="Arial"/>
              </a:rPr>
              <a:t>Attributes</a:t>
            </a:r>
            <a:endParaRPr lang="en-US" sz="1400" dirty="0">
              <a:solidFill>
                <a:srgbClr val="002159"/>
              </a:solidFill>
              <a:latin typeface="Arial"/>
              <a:cs typeface="Arial"/>
            </a:endParaRPr>
          </a:p>
          <a:p>
            <a:pPr marL="664501" lvl="1" indent="-260350">
              <a:spcAft>
                <a:spcPts val="1800"/>
              </a:spcAft>
              <a:tabLst>
                <a:tab pos="266700" algn="l"/>
              </a:tabLst>
            </a:pPr>
            <a:r>
              <a:rPr lang="en-US" sz="1400" dirty="0" smtClean="0">
                <a:solidFill>
                  <a:srgbClr val="002159"/>
                </a:solidFill>
                <a:latin typeface="Arial"/>
                <a:cs typeface="Arial"/>
              </a:rPr>
              <a:t>Subscriptions</a:t>
            </a:r>
            <a:endParaRPr lang="en-US" sz="1400" dirty="0">
              <a:solidFill>
                <a:srgbClr val="002159"/>
              </a:solidFill>
              <a:latin typeface="Arial"/>
              <a:cs typeface="Arial"/>
            </a:endParaRPr>
          </a:p>
          <a:p>
            <a:pPr marL="664501" lvl="1" indent="-260350">
              <a:spcAft>
                <a:spcPts val="1800"/>
              </a:spcAft>
              <a:tabLst>
                <a:tab pos="266700" algn="l"/>
              </a:tabLst>
            </a:pPr>
            <a:r>
              <a:rPr lang="en-US" sz="1400" dirty="0" smtClean="0">
                <a:solidFill>
                  <a:srgbClr val="002159"/>
                </a:solidFill>
                <a:latin typeface="Arial"/>
                <a:cs typeface="Arial"/>
              </a:rPr>
              <a:t>Types</a:t>
            </a:r>
            <a:endParaRPr lang="en-US" sz="1400" dirty="0">
              <a:solidFill>
                <a:srgbClr val="002159"/>
              </a:solidFill>
              <a:latin typeface="Arial"/>
              <a:cs typeface="Arial"/>
            </a:endParaRPr>
          </a:p>
        </p:txBody>
      </p:sp>
      <p:sp>
        <p:nvSpPr>
          <p:cNvPr id="5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055468" y="6356353"/>
            <a:ext cx="1033075" cy="365125"/>
          </a:xfrm>
          <a:prstGeom prst="rect">
            <a:avLst/>
          </a:prstGeom>
        </p:spPr>
        <p:txBody>
          <a:bodyPr/>
          <a:lstStyle/>
          <a:p>
            <a:fld id="{37963F2F-4042-FC45-9F9C-5381A7798E31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428249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49190" y="287341"/>
            <a:ext cx="7944058" cy="503590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Arial"/>
                <a:cs typeface="Arial"/>
              </a:rPr>
              <a:t>Convenience Operations – Example 1</a:t>
            </a:r>
            <a:endParaRPr lang="en-US" sz="2800" b="1" noProof="0" dirty="0">
              <a:solidFill>
                <a:schemeClr val="tx2"/>
              </a:solidFill>
              <a:latin typeface="Arial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9038" y="1102019"/>
            <a:ext cx="22411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err="1" smtClean="0">
                <a:solidFill>
                  <a:srgbClr val="48B9C9"/>
                </a:solidFill>
              </a:rPr>
              <a:t>Entities</a:t>
            </a:r>
            <a:endParaRPr lang="es-ES" sz="4800">
              <a:solidFill>
                <a:srgbClr val="48B9C9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2022696"/>
            <a:ext cx="78488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mtClean="0">
                <a:solidFill>
                  <a:srgbClr val="002159"/>
                </a:solidFill>
              </a:rPr>
              <a:t>GET /v1/</a:t>
            </a:r>
            <a:r>
              <a:rPr lang="es-ES" err="1" smtClean="0">
                <a:solidFill>
                  <a:srgbClr val="002159"/>
                </a:solidFill>
              </a:rPr>
              <a:t>contextEntities</a:t>
            </a:r>
            <a:r>
              <a:rPr lang="es-ES">
                <a:solidFill>
                  <a:srgbClr val="002159"/>
                </a:solidFill>
              </a:rPr>
              <a:t>/{</a:t>
            </a:r>
            <a:r>
              <a:rPr lang="es-ES" err="1">
                <a:solidFill>
                  <a:srgbClr val="002159"/>
                </a:solidFill>
              </a:rPr>
              <a:t>entityID</a:t>
            </a:r>
            <a:r>
              <a:rPr lang="es-ES" smtClean="0">
                <a:solidFill>
                  <a:srgbClr val="002159"/>
                </a:solidFill>
              </a:rPr>
              <a:t>}</a:t>
            </a:r>
          </a:p>
          <a:p>
            <a:pPr marL="958748" lvl="1" indent="-342900">
              <a:buFont typeface="Arial" panose="020B0604020202020204" pitchFamily="34" charset="0"/>
              <a:buChar char="•"/>
            </a:pPr>
            <a:r>
              <a:rPr lang="es-ES" smtClean="0">
                <a:solidFill>
                  <a:srgbClr val="48B9C9"/>
                </a:solidFill>
              </a:rPr>
              <a:t>Retrieves an entity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mtClean="0">
                <a:solidFill>
                  <a:srgbClr val="002159"/>
                </a:solidFill>
              </a:rPr>
              <a:t>POST /v1/contextEntities/{entityID}</a:t>
            </a:r>
          </a:p>
          <a:p>
            <a:pPr marL="958748" lvl="1" indent="-342900">
              <a:buFont typeface="Arial" panose="020B0604020202020204" pitchFamily="34" charset="0"/>
              <a:buChar char="•"/>
            </a:pPr>
            <a:r>
              <a:rPr lang="es-ES" smtClean="0">
                <a:solidFill>
                  <a:srgbClr val="48B9C9"/>
                </a:solidFill>
              </a:rPr>
              <a:t>Creates </a:t>
            </a:r>
            <a:r>
              <a:rPr lang="es-ES" err="1" smtClean="0">
                <a:solidFill>
                  <a:srgbClr val="48B9C9"/>
                </a:solidFill>
              </a:rPr>
              <a:t>an</a:t>
            </a:r>
            <a:r>
              <a:rPr lang="es-ES" smtClean="0">
                <a:solidFill>
                  <a:srgbClr val="48B9C9"/>
                </a:solidFill>
              </a:rPr>
              <a:t> </a:t>
            </a:r>
            <a:r>
              <a:rPr lang="es-ES" err="1" smtClean="0">
                <a:solidFill>
                  <a:srgbClr val="48B9C9"/>
                </a:solidFill>
              </a:rPr>
              <a:t>entity</a:t>
            </a:r>
            <a:endParaRPr lang="es-ES" smtClean="0">
              <a:solidFill>
                <a:srgbClr val="48B9C9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mtClean="0">
                <a:solidFill>
                  <a:srgbClr val="002159"/>
                </a:solidFill>
              </a:rPr>
              <a:t>PUT /v1/</a:t>
            </a:r>
            <a:r>
              <a:rPr lang="es-ES" err="1" smtClean="0">
                <a:solidFill>
                  <a:srgbClr val="002159"/>
                </a:solidFill>
              </a:rPr>
              <a:t>contextEntities</a:t>
            </a:r>
            <a:r>
              <a:rPr lang="es-ES">
                <a:solidFill>
                  <a:srgbClr val="002159"/>
                </a:solidFill>
              </a:rPr>
              <a:t>/{</a:t>
            </a:r>
            <a:r>
              <a:rPr lang="es-ES" err="1">
                <a:solidFill>
                  <a:srgbClr val="002159"/>
                </a:solidFill>
              </a:rPr>
              <a:t>entityID</a:t>
            </a:r>
            <a:r>
              <a:rPr lang="es-ES" smtClean="0">
                <a:solidFill>
                  <a:srgbClr val="002159"/>
                </a:solidFill>
              </a:rPr>
              <a:t>}</a:t>
            </a:r>
          </a:p>
          <a:p>
            <a:pPr marL="958749" lvl="2" indent="-342900">
              <a:buFont typeface="Arial" panose="020B0604020202020204" pitchFamily="34" charset="0"/>
              <a:buChar char="•"/>
            </a:pPr>
            <a:r>
              <a:rPr lang="es-ES" smtClean="0">
                <a:solidFill>
                  <a:srgbClr val="48B9C9"/>
                </a:solidFill>
              </a:rPr>
              <a:t>Updates an entity</a:t>
            </a:r>
            <a:endParaRPr lang="es-ES">
              <a:solidFill>
                <a:srgbClr val="48B9C9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>
                <a:solidFill>
                  <a:srgbClr val="002159"/>
                </a:solidFill>
              </a:rPr>
              <a:t>DELETE </a:t>
            </a:r>
            <a:r>
              <a:rPr lang="es-ES" smtClean="0">
                <a:solidFill>
                  <a:srgbClr val="002159"/>
                </a:solidFill>
              </a:rPr>
              <a:t>/</a:t>
            </a:r>
            <a:r>
              <a:rPr lang="es-ES">
                <a:solidFill>
                  <a:srgbClr val="002159"/>
                </a:solidFill>
              </a:rPr>
              <a:t>v1/</a:t>
            </a:r>
            <a:r>
              <a:rPr lang="es-ES" err="1">
                <a:solidFill>
                  <a:srgbClr val="002159"/>
                </a:solidFill>
              </a:rPr>
              <a:t>contextEntities</a:t>
            </a:r>
            <a:r>
              <a:rPr lang="es-ES">
                <a:solidFill>
                  <a:srgbClr val="002159"/>
                </a:solidFill>
              </a:rPr>
              <a:t>/{</a:t>
            </a:r>
            <a:r>
              <a:rPr lang="es-ES" err="1">
                <a:solidFill>
                  <a:srgbClr val="002159"/>
                </a:solidFill>
              </a:rPr>
              <a:t>entityID</a:t>
            </a:r>
            <a:r>
              <a:rPr lang="es-ES" smtClean="0">
                <a:solidFill>
                  <a:srgbClr val="002159"/>
                </a:solidFill>
              </a:rPr>
              <a:t>}</a:t>
            </a:r>
          </a:p>
          <a:p>
            <a:pPr marL="958749" lvl="2" indent="-342900">
              <a:buFont typeface="Arial" panose="020B0604020202020204" pitchFamily="34" charset="0"/>
              <a:buChar char="•"/>
            </a:pPr>
            <a:r>
              <a:rPr lang="es-ES" smtClean="0">
                <a:solidFill>
                  <a:srgbClr val="48B9C9"/>
                </a:solidFill>
              </a:rPr>
              <a:t>Deletes </a:t>
            </a:r>
            <a:r>
              <a:rPr lang="es-ES">
                <a:solidFill>
                  <a:srgbClr val="48B9C9"/>
                </a:solidFill>
              </a:rPr>
              <a:t>an entity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66703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49190" y="287341"/>
            <a:ext cx="7944058" cy="503590"/>
          </a:xfrm>
        </p:spPr>
        <p:txBody>
          <a:bodyPr>
            <a:noAutofit/>
          </a:bodyPr>
          <a:lstStyle/>
          <a:p>
            <a:r>
              <a:rPr lang="en-US" sz="2800" b="1">
                <a:latin typeface="Arial"/>
                <a:cs typeface="Arial"/>
              </a:rPr>
              <a:t>Convenience Operations – Example </a:t>
            </a:r>
            <a:r>
              <a:rPr lang="en-US" sz="2800" b="1" smtClean="0">
                <a:latin typeface="Arial"/>
                <a:cs typeface="Arial"/>
              </a:rPr>
              <a:t>2</a:t>
            </a:r>
            <a:endParaRPr lang="en-US" sz="2800" b="1" noProof="0">
              <a:latin typeface="Arial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9038" y="1102019"/>
            <a:ext cx="6753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smtClean="0">
                <a:solidFill>
                  <a:srgbClr val="48B9C9"/>
                </a:solidFill>
              </a:rPr>
              <a:t>Attributes</a:t>
            </a:r>
            <a:endParaRPr lang="es-ES" sz="4800">
              <a:solidFill>
                <a:srgbClr val="48B9C9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2022696"/>
            <a:ext cx="78488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mtClean="0">
                <a:solidFill>
                  <a:srgbClr val="002159"/>
                </a:solidFill>
              </a:rPr>
              <a:t>GET /v1/</a:t>
            </a:r>
            <a:r>
              <a:rPr lang="es-ES" err="1" smtClean="0">
                <a:solidFill>
                  <a:srgbClr val="002159"/>
                </a:solidFill>
              </a:rPr>
              <a:t>contextEntities</a:t>
            </a:r>
            <a:r>
              <a:rPr lang="es-ES">
                <a:solidFill>
                  <a:srgbClr val="002159"/>
                </a:solidFill>
              </a:rPr>
              <a:t>/{</a:t>
            </a:r>
            <a:r>
              <a:rPr lang="es-ES" err="1">
                <a:solidFill>
                  <a:srgbClr val="002159"/>
                </a:solidFill>
              </a:rPr>
              <a:t>entityID</a:t>
            </a:r>
            <a:r>
              <a:rPr lang="es-ES" smtClean="0">
                <a:solidFill>
                  <a:srgbClr val="002159"/>
                </a:solidFill>
              </a:rPr>
              <a:t>}/attributes/{attrID}</a:t>
            </a:r>
          </a:p>
          <a:p>
            <a:pPr marL="958748" lvl="1" indent="-342900">
              <a:buFont typeface="Arial" panose="020B0604020202020204" pitchFamily="34" charset="0"/>
              <a:buChar char="•"/>
            </a:pPr>
            <a:r>
              <a:rPr lang="es-ES" smtClean="0">
                <a:solidFill>
                  <a:srgbClr val="48B9C9"/>
                </a:solidFill>
              </a:rPr>
              <a:t>Retrieves an attribute’s value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mtClean="0">
                <a:solidFill>
                  <a:srgbClr val="002159"/>
                </a:solidFill>
              </a:rPr>
              <a:t>POST /v1/contextEntities/{entityID}/</a:t>
            </a:r>
            <a:r>
              <a:rPr lang="es-ES">
                <a:solidFill>
                  <a:srgbClr val="002159"/>
                </a:solidFill>
              </a:rPr>
              <a:t>attributes/{attrID}</a:t>
            </a:r>
            <a:endParaRPr lang="es-ES" smtClean="0">
              <a:solidFill>
                <a:srgbClr val="002159"/>
              </a:solidFill>
            </a:endParaRPr>
          </a:p>
          <a:p>
            <a:pPr marL="958748" lvl="1" indent="-342900">
              <a:buFont typeface="Arial" panose="020B0604020202020204" pitchFamily="34" charset="0"/>
              <a:buChar char="•"/>
            </a:pPr>
            <a:r>
              <a:rPr lang="es-ES" smtClean="0">
                <a:solidFill>
                  <a:srgbClr val="48B9C9"/>
                </a:solidFill>
              </a:rPr>
              <a:t>Creates a new attribute for an entity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mtClean="0">
                <a:solidFill>
                  <a:srgbClr val="002159"/>
                </a:solidFill>
              </a:rPr>
              <a:t>PUT /v1/</a:t>
            </a:r>
            <a:r>
              <a:rPr lang="es-ES" err="1" smtClean="0">
                <a:solidFill>
                  <a:srgbClr val="002159"/>
                </a:solidFill>
              </a:rPr>
              <a:t>contextEntities</a:t>
            </a:r>
            <a:r>
              <a:rPr lang="es-ES">
                <a:solidFill>
                  <a:srgbClr val="002159"/>
                </a:solidFill>
              </a:rPr>
              <a:t>/{</a:t>
            </a:r>
            <a:r>
              <a:rPr lang="es-ES" err="1">
                <a:solidFill>
                  <a:srgbClr val="002159"/>
                </a:solidFill>
              </a:rPr>
              <a:t>entityID</a:t>
            </a:r>
            <a:r>
              <a:rPr lang="es-ES" smtClean="0">
                <a:solidFill>
                  <a:srgbClr val="002159"/>
                </a:solidFill>
              </a:rPr>
              <a:t>}/</a:t>
            </a:r>
            <a:r>
              <a:rPr lang="es-ES">
                <a:solidFill>
                  <a:srgbClr val="002159"/>
                </a:solidFill>
              </a:rPr>
              <a:t>attributes/{attrID}</a:t>
            </a:r>
            <a:endParaRPr lang="es-ES" smtClean="0">
              <a:solidFill>
                <a:srgbClr val="002159"/>
              </a:solidFill>
            </a:endParaRPr>
          </a:p>
          <a:p>
            <a:pPr marL="958749" lvl="2" indent="-342900">
              <a:buFont typeface="Arial" panose="020B0604020202020204" pitchFamily="34" charset="0"/>
              <a:buChar char="•"/>
            </a:pPr>
            <a:r>
              <a:rPr lang="es-ES" smtClean="0">
                <a:solidFill>
                  <a:srgbClr val="48B9C9"/>
                </a:solidFill>
              </a:rPr>
              <a:t>Updates an attribute’s value</a:t>
            </a:r>
            <a:endParaRPr lang="es-ES">
              <a:solidFill>
                <a:srgbClr val="48B9C9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>
                <a:solidFill>
                  <a:srgbClr val="002159"/>
                </a:solidFill>
              </a:rPr>
              <a:t>DELETE </a:t>
            </a:r>
            <a:r>
              <a:rPr lang="es-ES" smtClean="0">
                <a:solidFill>
                  <a:srgbClr val="002159"/>
                </a:solidFill>
              </a:rPr>
              <a:t>/</a:t>
            </a:r>
            <a:r>
              <a:rPr lang="es-ES">
                <a:solidFill>
                  <a:srgbClr val="002159"/>
                </a:solidFill>
              </a:rPr>
              <a:t>v1/</a:t>
            </a:r>
            <a:r>
              <a:rPr lang="es-ES" err="1">
                <a:solidFill>
                  <a:srgbClr val="002159"/>
                </a:solidFill>
              </a:rPr>
              <a:t>contextEntities</a:t>
            </a:r>
            <a:r>
              <a:rPr lang="es-ES">
                <a:solidFill>
                  <a:srgbClr val="002159"/>
                </a:solidFill>
              </a:rPr>
              <a:t>/{</a:t>
            </a:r>
            <a:r>
              <a:rPr lang="es-ES" err="1">
                <a:solidFill>
                  <a:srgbClr val="002159"/>
                </a:solidFill>
              </a:rPr>
              <a:t>entityID</a:t>
            </a:r>
            <a:r>
              <a:rPr lang="es-ES" smtClean="0">
                <a:solidFill>
                  <a:srgbClr val="002159"/>
                </a:solidFill>
              </a:rPr>
              <a:t>}/</a:t>
            </a:r>
            <a:r>
              <a:rPr lang="es-ES">
                <a:solidFill>
                  <a:srgbClr val="002159"/>
                </a:solidFill>
              </a:rPr>
              <a:t>attributes/{attrID}</a:t>
            </a:r>
            <a:endParaRPr lang="es-ES" smtClean="0">
              <a:solidFill>
                <a:srgbClr val="002159"/>
              </a:solidFill>
            </a:endParaRPr>
          </a:p>
          <a:p>
            <a:pPr marL="958749" lvl="2" indent="-342900">
              <a:buFont typeface="Arial" panose="020B0604020202020204" pitchFamily="34" charset="0"/>
              <a:buChar char="•"/>
            </a:pPr>
            <a:r>
              <a:rPr lang="es-ES" smtClean="0">
                <a:solidFill>
                  <a:srgbClr val="48B9C9"/>
                </a:solidFill>
              </a:rPr>
              <a:t>Deletes an attribute</a:t>
            </a:r>
            <a:endParaRPr lang="es-ES">
              <a:solidFill>
                <a:srgbClr val="48B9C9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28913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49190" y="287341"/>
            <a:ext cx="7944058" cy="503590"/>
          </a:xfrm>
        </p:spPr>
        <p:txBody>
          <a:bodyPr>
            <a:noAutofit/>
          </a:bodyPr>
          <a:lstStyle/>
          <a:p>
            <a:r>
              <a:rPr lang="en-US" sz="2800" b="1">
                <a:latin typeface="Arial"/>
                <a:cs typeface="Arial"/>
              </a:rPr>
              <a:t>Convenience Operations – Example 3</a:t>
            </a:r>
            <a:endParaRPr lang="en-US" sz="2800" b="1" noProof="0">
              <a:latin typeface="Arial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9038" y="1102019"/>
            <a:ext cx="6753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smtClean="0">
                <a:solidFill>
                  <a:srgbClr val="48B9C9"/>
                </a:solidFill>
              </a:rPr>
              <a:t>Subscriptions</a:t>
            </a:r>
            <a:endParaRPr lang="es-ES" sz="4800">
              <a:solidFill>
                <a:srgbClr val="48B9C9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2022695"/>
            <a:ext cx="78488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rgbClr val="002159"/>
                </a:solidFill>
              </a:rPr>
              <a:t>POST </a:t>
            </a:r>
            <a:r>
              <a:rPr lang="es-ES" dirty="0" smtClean="0">
                <a:solidFill>
                  <a:srgbClr val="002159"/>
                </a:solidFill>
              </a:rPr>
              <a:t>/v1/</a:t>
            </a:r>
            <a:r>
              <a:rPr lang="es-ES" dirty="0" err="1" smtClean="0">
                <a:solidFill>
                  <a:srgbClr val="002159"/>
                </a:solidFill>
              </a:rPr>
              <a:t>contextSubscriptions</a:t>
            </a:r>
            <a:endParaRPr lang="es-ES" dirty="0" smtClean="0">
              <a:solidFill>
                <a:srgbClr val="002159"/>
              </a:solidFill>
            </a:endParaRPr>
          </a:p>
          <a:p>
            <a:pPr marL="958748" lvl="1" indent="-342900">
              <a:buFont typeface="Arial" panose="020B0604020202020204" pitchFamily="34" charset="0"/>
              <a:buChar char="•"/>
            </a:pPr>
            <a:r>
              <a:rPr lang="es-ES" dirty="0" err="1" smtClean="0">
                <a:solidFill>
                  <a:srgbClr val="48B9C9"/>
                </a:solidFill>
              </a:rPr>
              <a:t>Creates</a:t>
            </a:r>
            <a:r>
              <a:rPr lang="es-ES" dirty="0" smtClean="0">
                <a:solidFill>
                  <a:srgbClr val="48B9C9"/>
                </a:solidFill>
              </a:rPr>
              <a:t> a </a:t>
            </a:r>
            <a:r>
              <a:rPr lang="es-ES" dirty="0" err="1" smtClean="0">
                <a:solidFill>
                  <a:srgbClr val="48B9C9"/>
                </a:solidFill>
              </a:rPr>
              <a:t>subscription</a:t>
            </a:r>
            <a:endParaRPr lang="es-ES" dirty="0" smtClean="0">
              <a:solidFill>
                <a:srgbClr val="48B9C9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rgbClr val="002159"/>
                </a:solidFill>
              </a:rPr>
              <a:t>PUT </a:t>
            </a:r>
            <a:r>
              <a:rPr lang="es-ES" dirty="0" smtClean="0">
                <a:solidFill>
                  <a:srgbClr val="002159"/>
                </a:solidFill>
              </a:rPr>
              <a:t>/v1/</a:t>
            </a:r>
            <a:r>
              <a:rPr lang="es-ES" dirty="0" err="1" smtClean="0">
                <a:solidFill>
                  <a:srgbClr val="002159"/>
                </a:solidFill>
              </a:rPr>
              <a:t>contextSubscriptions</a:t>
            </a:r>
            <a:r>
              <a:rPr lang="es-ES" dirty="0" smtClean="0">
                <a:solidFill>
                  <a:srgbClr val="002159"/>
                </a:solidFill>
              </a:rPr>
              <a:t>/{</a:t>
            </a:r>
            <a:r>
              <a:rPr lang="es-ES" dirty="0" err="1" smtClean="0">
                <a:solidFill>
                  <a:srgbClr val="002159"/>
                </a:solidFill>
              </a:rPr>
              <a:t>subID</a:t>
            </a:r>
            <a:r>
              <a:rPr lang="es-ES" dirty="0" smtClean="0">
                <a:solidFill>
                  <a:srgbClr val="002159"/>
                </a:solidFill>
              </a:rPr>
              <a:t>}</a:t>
            </a:r>
            <a:endParaRPr lang="es-ES" dirty="0">
              <a:solidFill>
                <a:srgbClr val="002159"/>
              </a:solidFill>
            </a:endParaRPr>
          </a:p>
          <a:p>
            <a:pPr marL="958749" lvl="2" indent="-342900">
              <a:buFont typeface="Arial" panose="020B0604020202020204" pitchFamily="34" charset="0"/>
              <a:buChar char="•"/>
            </a:pPr>
            <a:r>
              <a:rPr lang="es-ES" dirty="0" err="1" smtClean="0">
                <a:solidFill>
                  <a:srgbClr val="48B9C9"/>
                </a:solidFill>
              </a:rPr>
              <a:t>Updates</a:t>
            </a:r>
            <a:r>
              <a:rPr lang="es-ES" dirty="0" smtClean="0">
                <a:solidFill>
                  <a:srgbClr val="48B9C9"/>
                </a:solidFill>
              </a:rPr>
              <a:t> a </a:t>
            </a:r>
            <a:r>
              <a:rPr lang="es-ES" dirty="0" err="1" smtClean="0">
                <a:solidFill>
                  <a:srgbClr val="48B9C9"/>
                </a:solidFill>
              </a:rPr>
              <a:t>subscription</a:t>
            </a:r>
            <a:endParaRPr lang="es-ES" dirty="0">
              <a:solidFill>
                <a:srgbClr val="48B9C9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2159"/>
                </a:solidFill>
              </a:rPr>
              <a:t>DELETE </a:t>
            </a:r>
            <a:r>
              <a:rPr lang="es-ES" dirty="0" smtClean="0">
                <a:solidFill>
                  <a:srgbClr val="002159"/>
                </a:solidFill>
              </a:rPr>
              <a:t>/v1/</a:t>
            </a:r>
            <a:r>
              <a:rPr lang="es-ES" dirty="0" err="1" smtClean="0">
                <a:solidFill>
                  <a:srgbClr val="002159"/>
                </a:solidFill>
              </a:rPr>
              <a:t>contextSubscriptions</a:t>
            </a:r>
            <a:r>
              <a:rPr lang="es-ES" dirty="0" smtClean="0">
                <a:solidFill>
                  <a:srgbClr val="002159"/>
                </a:solidFill>
              </a:rPr>
              <a:t>/{</a:t>
            </a:r>
            <a:r>
              <a:rPr lang="es-ES" dirty="0" err="1">
                <a:solidFill>
                  <a:srgbClr val="002159"/>
                </a:solidFill>
              </a:rPr>
              <a:t>subID</a:t>
            </a:r>
            <a:r>
              <a:rPr lang="es-ES" dirty="0">
                <a:solidFill>
                  <a:srgbClr val="002159"/>
                </a:solidFill>
              </a:rPr>
              <a:t>}</a:t>
            </a:r>
          </a:p>
          <a:p>
            <a:pPr marL="958749" lvl="2" indent="-342900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rgbClr val="48B9C9"/>
                </a:solidFill>
              </a:rPr>
              <a:t>Cancel a </a:t>
            </a:r>
            <a:r>
              <a:rPr lang="es-ES" dirty="0" err="1" smtClean="0">
                <a:solidFill>
                  <a:srgbClr val="48B9C9"/>
                </a:solidFill>
              </a:rPr>
              <a:t>subscription</a:t>
            </a:r>
            <a:endParaRPr lang="es-ES" dirty="0">
              <a:solidFill>
                <a:srgbClr val="48B9C9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255542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fiwar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33" y="154866"/>
            <a:ext cx="9144033" cy="6703158"/>
          </a:xfrm>
        </p:spPr>
      </p:pic>
      <p:sp>
        <p:nvSpPr>
          <p:cNvPr id="5" name="Retângulo 4"/>
          <p:cNvSpPr/>
          <p:nvPr/>
        </p:nvSpPr>
        <p:spPr>
          <a:xfrm>
            <a:off x="0" y="0"/>
            <a:ext cx="9144000" cy="214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20819" y="4343098"/>
            <a:ext cx="7200800" cy="1658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49190" y="287341"/>
            <a:ext cx="7944058" cy="503590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Convenience Operations – Example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4</a:t>
            </a:r>
            <a:endParaRPr lang="en-US" sz="2800" b="1" noProof="0" dirty="0">
              <a:solidFill>
                <a:schemeClr val="tx2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9038" y="1102019"/>
            <a:ext cx="6753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 err="1" smtClean="0">
                <a:solidFill>
                  <a:srgbClr val="48B9C9"/>
                </a:solidFill>
              </a:rPr>
              <a:t>Entity</a:t>
            </a:r>
            <a:r>
              <a:rPr lang="es-ES" sz="4800" dirty="0" smtClean="0">
                <a:solidFill>
                  <a:srgbClr val="48B9C9"/>
                </a:solidFill>
              </a:rPr>
              <a:t> </a:t>
            </a:r>
            <a:r>
              <a:rPr lang="es-ES" sz="4800" dirty="0" err="1" smtClean="0">
                <a:solidFill>
                  <a:srgbClr val="48B9C9"/>
                </a:solidFill>
              </a:rPr>
              <a:t>Types</a:t>
            </a:r>
            <a:endParaRPr lang="es-ES" sz="4800" dirty="0">
              <a:solidFill>
                <a:srgbClr val="48B9C9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6576" y="2093011"/>
            <a:ext cx="78488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mtClean="0">
                <a:solidFill>
                  <a:srgbClr val="002159"/>
                </a:solidFill>
              </a:rPr>
              <a:t>GET /v1/contextTypes</a:t>
            </a:r>
          </a:p>
          <a:p>
            <a:pPr marL="958748" lvl="1" indent="-342900">
              <a:buFont typeface="Arial" panose="020B0604020202020204" pitchFamily="34" charset="0"/>
              <a:buChar char="•"/>
            </a:pPr>
            <a:r>
              <a:rPr lang="es-ES" smtClean="0">
                <a:solidFill>
                  <a:srgbClr val="48B9C9"/>
                </a:solidFill>
              </a:rPr>
              <a:t>Retrieve a list of all entity types currently in Orion, including their corresponding attributes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>
                <a:solidFill>
                  <a:srgbClr val="002159"/>
                </a:solidFill>
              </a:rPr>
              <a:t>GET /</a:t>
            </a:r>
            <a:r>
              <a:rPr lang="es-ES" smtClean="0">
                <a:solidFill>
                  <a:srgbClr val="002159"/>
                </a:solidFill>
              </a:rPr>
              <a:t>v1/contextTypes/{typeID}</a:t>
            </a:r>
            <a:endParaRPr lang="es-ES">
              <a:solidFill>
                <a:srgbClr val="002159"/>
              </a:solidFill>
            </a:endParaRPr>
          </a:p>
          <a:p>
            <a:pPr marL="958748" lvl="1" indent="-342900">
              <a:buFont typeface="Arial" panose="020B0604020202020204" pitchFamily="34" charset="0"/>
              <a:buChar char="•"/>
            </a:pPr>
            <a:r>
              <a:rPr lang="es-ES" smtClean="0">
                <a:solidFill>
                  <a:srgbClr val="48B9C9"/>
                </a:solidFill>
              </a:rPr>
              <a:t>Retrieve attributes associated to an entity type</a:t>
            </a:r>
            <a:endParaRPr lang="es-ES"/>
          </a:p>
        </p:txBody>
      </p:sp>
      <p:sp>
        <p:nvSpPr>
          <p:cNvPr id="3" name="TextBox 2"/>
          <p:cNvSpPr txBox="1"/>
          <p:nvPr/>
        </p:nvSpPr>
        <p:spPr>
          <a:xfrm>
            <a:off x="1008851" y="4541140"/>
            <a:ext cx="66247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1">
                <a:solidFill>
                  <a:schemeClr val="bg1"/>
                </a:solidFill>
              </a:rPr>
              <a:t>PRO </a:t>
            </a:r>
            <a:r>
              <a:rPr lang="es-ES" sz="1800" b="1" smtClean="0">
                <a:solidFill>
                  <a:schemeClr val="bg1"/>
                </a:solidFill>
              </a:rPr>
              <a:t>TIP</a:t>
            </a:r>
          </a:p>
          <a:p>
            <a:endParaRPr lang="es-ES" sz="1800" b="1">
              <a:solidFill>
                <a:schemeClr val="bg1"/>
              </a:solidFill>
            </a:endParaRPr>
          </a:p>
          <a:p>
            <a:pPr marL="0" lvl="1"/>
            <a:r>
              <a:rPr lang="es-ES" sz="1800">
                <a:solidFill>
                  <a:schemeClr val="bg1"/>
                </a:solidFill>
              </a:rPr>
              <a:t>GET /</a:t>
            </a:r>
            <a:r>
              <a:rPr lang="es-ES">
                <a:solidFill>
                  <a:schemeClr val="bg1"/>
                </a:solidFill>
              </a:rPr>
              <a:t>v1/contextTypes?collapse=true</a:t>
            </a:r>
            <a:endParaRPr lang="es-ES" sz="1800">
              <a:solidFill>
                <a:schemeClr val="bg1"/>
              </a:solidFill>
            </a:endParaRPr>
          </a:p>
          <a:p>
            <a:pPr marL="0" lvl="1"/>
            <a:r>
              <a:rPr lang="es-ES" sz="1800">
                <a:solidFill>
                  <a:schemeClr val="bg1"/>
                </a:solidFill>
              </a:rPr>
              <a:t>	</a:t>
            </a:r>
            <a:r>
              <a:rPr lang="es-ES" sz="1800" smtClean="0">
                <a:solidFill>
                  <a:schemeClr val="bg1"/>
                </a:solidFill>
              </a:rPr>
              <a:t>Retrieves </a:t>
            </a:r>
            <a:r>
              <a:rPr lang="es-ES" sz="1800">
                <a:solidFill>
                  <a:schemeClr val="bg1"/>
                </a:solidFill>
              </a:rPr>
              <a:t>a list of all entity types without attribute info</a:t>
            </a:r>
            <a:endParaRPr lang="es-E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48270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Advanced</a:t>
            </a:r>
            <a:r>
              <a:rPr lang="es-ES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ES" dirty="0" err="1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Features</a:t>
            </a:r>
            <a:endParaRPr lang="es-ES" dirty="0">
              <a:solidFill>
                <a:schemeClr val="tx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s-ES" sz="2000" dirty="0" err="1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Pagination</a:t>
            </a:r>
            <a:endParaRPr lang="es-ES" sz="2000" dirty="0">
              <a:solidFill>
                <a:schemeClr val="tx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s-ES" sz="2000" dirty="0" err="1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Compound</a:t>
            </a:r>
            <a:r>
              <a:rPr lang="es-ES" sz="2000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ES" sz="2000" dirty="0" err="1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attribute</a:t>
            </a:r>
            <a:r>
              <a:rPr lang="es-ES" sz="2000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ES" sz="2000" dirty="0" err="1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values</a:t>
            </a:r>
            <a:endParaRPr lang="es-ES" sz="2000" dirty="0">
              <a:solidFill>
                <a:schemeClr val="tx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s-ES" sz="2000" dirty="0" err="1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Geo-location</a:t>
            </a:r>
            <a:endParaRPr lang="es-ES" sz="2000" dirty="0">
              <a:solidFill>
                <a:schemeClr val="tx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s-ES" sz="2000" dirty="0" err="1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Metadata</a:t>
            </a:r>
            <a:endParaRPr lang="es-ES" sz="2000" dirty="0">
              <a:solidFill>
                <a:schemeClr val="tx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ES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Orion</a:t>
            </a:r>
            <a:r>
              <a:rPr lang="es-ES" dirty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ES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Context</a:t>
            </a:r>
            <a:r>
              <a:rPr lang="es-ES" dirty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ES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Broker</a:t>
            </a:r>
            <a:endParaRPr lang="es-ES" dirty="0">
              <a:solidFill>
                <a:schemeClr val="tx2">
                  <a:lumMod val="60000"/>
                  <a:lumOff val="4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4055466" y="6356361"/>
            <a:ext cx="1033075" cy="365125"/>
          </a:xfrm>
          <a:prstGeom prst="rect">
            <a:avLst/>
          </a:prstGeom>
        </p:spPr>
        <p:txBody>
          <a:bodyPr/>
          <a:lstStyle/>
          <a:p>
            <a:fld id="{37963F2F-4042-FC45-9F9C-5381A7798E31}" type="slidenum">
              <a:rPr lang="en-US" smtClean="0">
                <a:solidFill>
                  <a:srgbClr val="043F52">
                    <a:tint val="75000"/>
                  </a:srgbClr>
                </a:solidFill>
              </a:rPr>
              <a:pPr/>
              <a:t>31</a:t>
            </a:fld>
            <a:endParaRPr lang="en-US">
              <a:solidFill>
                <a:srgbClr val="043F52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8235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/>
          </a:bodyPr>
          <a:lstStyle/>
          <a:p>
            <a:r>
              <a:rPr lang="es-ES" sz="2400" dirty="0" err="1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Pagination</a:t>
            </a:r>
            <a:r>
              <a:rPr lang="es-ES" sz="2400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ES" sz="2400" dirty="0" err="1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helps</a:t>
            </a:r>
            <a:r>
              <a:rPr lang="es-ES" sz="2400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ES" sz="2400" dirty="0" err="1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clients</a:t>
            </a:r>
            <a:r>
              <a:rPr lang="es-ES" sz="2400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ES" sz="2400" dirty="0" err="1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organize</a:t>
            </a:r>
            <a:r>
              <a:rPr lang="es-ES" sz="2400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ES" sz="2400" dirty="0" err="1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query</a:t>
            </a:r>
            <a:r>
              <a:rPr lang="es-ES" sz="2400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and </a:t>
            </a:r>
            <a:r>
              <a:rPr lang="es-ES" sz="2400" dirty="0" err="1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discovery</a:t>
            </a:r>
            <a:r>
              <a:rPr lang="es-ES" sz="2400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ES" sz="2400" dirty="0" err="1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requests</a:t>
            </a:r>
            <a:r>
              <a:rPr lang="es-ES" sz="2400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ES" sz="2400" dirty="0" err="1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with</a:t>
            </a:r>
            <a:r>
              <a:rPr lang="es-ES" sz="2400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a </a:t>
            </a:r>
            <a:r>
              <a:rPr lang="es-ES" sz="2400" dirty="0" err="1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large</a:t>
            </a:r>
            <a:r>
              <a:rPr lang="es-ES" sz="2400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ES" sz="2400" dirty="0" err="1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number</a:t>
            </a:r>
            <a:r>
              <a:rPr lang="es-ES" sz="2400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of responses.</a:t>
            </a:r>
          </a:p>
          <a:p>
            <a:r>
              <a:rPr lang="es-ES" sz="2400" dirty="0" err="1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Three</a:t>
            </a:r>
            <a:r>
              <a:rPr lang="es-ES" sz="2400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URI </a:t>
            </a:r>
            <a:r>
              <a:rPr lang="es-ES" sz="2400" dirty="0" err="1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parameters</a:t>
            </a:r>
            <a:r>
              <a:rPr lang="es-ES" sz="2400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</a:t>
            </a:r>
          </a:p>
          <a:p>
            <a:pPr lvl="1"/>
            <a:r>
              <a:rPr lang="es-ES" sz="2000" dirty="0" err="1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limit</a:t>
            </a:r>
            <a:endParaRPr lang="es-ES" sz="2000" dirty="0">
              <a:solidFill>
                <a:schemeClr val="tx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2"/>
            <a:r>
              <a:rPr lang="es-ES" sz="16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Number</a:t>
            </a:r>
            <a:r>
              <a:rPr lang="es-E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 of </a:t>
            </a:r>
            <a:r>
              <a:rPr lang="es-ES" sz="16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elements</a:t>
            </a:r>
            <a:r>
              <a:rPr lang="es-E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 per page (default: 20, </a:t>
            </a:r>
            <a:r>
              <a:rPr lang="es-ES" sz="16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max</a:t>
            </a:r>
            <a:r>
              <a:rPr lang="es-E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: 1000)</a:t>
            </a:r>
          </a:p>
          <a:p>
            <a:pPr lvl="1"/>
            <a:r>
              <a:rPr lang="es-ES" sz="2000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offset</a:t>
            </a:r>
          </a:p>
          <a:p>
            <a:pPr lvl="2"/>
            <a:r>
              <a:rPr lang="es-ES" sz="16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Number</a:t>
            </a:r>
            <a:r>
              <a:rPr lang="es-E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 of </a:t>
            </a:r>
            <a:r>
              <a:rPr lang="es-ES" sz="16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elements</a:t>
            </a:r>
            <a:r>
              <a:rPr lang="es-E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ES" sz="16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to</a:t>
            </a:r>
            <a:r>
              <a:rPr lang="es-E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ES" sz="16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skip</a:t>
            </a:r>
            <a:r>
              <a:rPr lang="es-E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 (default: 0)</a:t>
            </a:r>
          </a:p>
          <a:p>
            <a:pPr lvl="1"/>
            <a:r>
              <a:rPr lang="es-ES" sz="2000" dirty="0" err="1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details</a:t>
            </a:r>
            <a:endParaRPr lang="es-ES" sz="2000" dirty="0">
              <a:solidFill>
                <a:schemeClr val="tx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2"/>
            <a:r>
              <a:rPr lang="es-ES" sz="16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Returns</a:t>
            </a:r>
            <a:r>
              <a:rPr lang="es-E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 total </a:t>
            </a:r>
            <a:r>
              <a:rPr lang="es-ES" sz="16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elements</a:t>
            </a:r>
            <a:r>
              <a:rPr lang="es-E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 (default: "off")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67544" y="264815"/>
            <a:ext cx="8229600" cy="1143000"/>
          </a:xfrm>
          <a:prstGeom prst="rect">
            <a:avLst/>
          </a:prstGeom>
        </p:spPr>
        <p:txBody>
          <a:bodyPr vert="horz" lIns="123170" tIns="61585" rIns="123170" bIns="61585" rtlCol="0" anchor="ctr">
            <a:normAutofit/>
          </a:bodyPr>
          <a:lstStyle>
            <a:lvl1pPr algn="l" defTabSz="923773" rtl="0" eaLnBrk="1" latinLnBrk="0" hangingPunct="1">
              <a:spcBef>
                <a:spcPct val="0"/>
              </a:spcBef>
              <a:buNone/>
              <a:defRPr sz="2400" kern="1200">
                <a:solidFill>
                  <a:srgbClr val="002159"/>
                </a:solidFill>
                <a:latin typeface="Verdana" pitchFamily="34" charset="0"/>
                <a:ea typeface="+mj-ea"/>
                <a:cs typeface="+mj-cs"/>
              </a:defRPr>
            </a:lvl1pPr>
          </a:lstStyle>
          <a:p>
            <a:r>
              <a:rPr lang="es-ES" sz="3200" b="1"/>
              <a:t>Pagination</a:t>
            </a:r>
          </a:p>
        </p:txBody>
      </p:sp>
      <p:grpSp>
        <p:nvGrpSpPr>
          <p:cNvPr id="2" name="Group 9"/>
          <p:cNvGrpSpPr/>
          <p:nvPr/>
        </p:nvGrpSpPr>
        <p:grpSpPr>
          <a:xfrm>
            <a:off x="6588224" y="4132152"/>
            <a:ext cx="1152128" cy="1617250"/>
            <a:chOff x="6876256" y="4231630"/>
            <a:chExt cx="1152128" cy="1656184"/>
          </a:xfrm>
        </p:grpSpPr>
        <p:sp>
          <p:nvSpPr>
            <p:cNvPr id="6" name="Snip Single Corner Rectangle 5"/>
            <p:cNvSpPr/>
            <p:nvPr/>
          </p:nvSpPr>
          <p:spPr>
            <a:xfrm>
              <a:off x="7092280" y="4231630"/>
              <a:ext cx="936104" cy="1440160"/>
            </a:xfrm>
            <a:prstGeom prst="snip1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" name="Snip Single Corner Rectangle 6"/>
            <p:cNvSpPr/>
            <p:nvPr/>
          </p:nvSpPr>
          <p:spPr>
            <a:xfrm>
              <a:off x="7020272" y="4303638"/>
              <a:ext cx="936104" cy="1440160"/>
            </a:xfrm>
            <a:prstGeom prst="snip1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" name="Snip Single Corner Rectangle 7"/>
            <p:cNvSpPr/>
            <p:nvPr/>
          </p:nvSpPr>
          <p:spPr>
            <a:xfrm>
              <a:off x="6948264" y="4375646"/>
              <a:ext cx="936104" cy="1440160"/>
            </a:xfrm>
            <a:prstGeom prst="snip1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" name="Snip Single Corner Rectangle 8"/>
            <p:cNvSpPr/>
            <p:nvPr/>
          </p:nvSpPr>
          <p:spPr>
            <a:xfrm>
              <a:off x="6876256" y="4447654"/>
              <a:ext cx="936104" cy="1440160"/>
            </a:xfrm>
            <a:prstGeom prst="snip1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1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4055466" y="6356361"/>
            <a:ext cx="1033075" cy="365125"/>
          </a:xfrm>
          <a:prstGeom prst="rect">
            <a:avLst/>
          </a:prstGeom>
        </p:spPr>
        <p:txBody>
          <a:bodyPr/>
          <a:lstStyle/>
          <a:p>
            <a:fld id="{37963F2F-4042-FC45-9F9C-5381A7798E31}" type="slidenum">
              <a:rPr lang="en-US" smtClean="0">
                <a:solidFill>
                  <a:srgbClr val="043F52">
                    <a:tint val="75000"/>
                  </a:srgbClr>
                </a:solidFill>
              </a:rPr>
              <a:pPr/>
              <a:t>32</a:t>
            </a:fld>
            <a:endParaRPr lang="en-US">
              <a:solidFill>
                <a:srgbClr val="043F52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6240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b="1" dirty="0" err="1">
                <a:solidFill>
                  <a:schemeClr val="tx2"/>
                </a:solidFill>
              </a:rPr>
              <a:t>Pagination</a:t>
            </a:r>
            <a:endParaRPr lang="es-ES" sz="3200" b="1" dirty="0">
              <a:solidFill>
                <a:schemeClr val="tx2"/>
              </a:solidFill>
            </a:endParaRPr>
          </a:p>
        </p:txBody>
      </p:sp>
      <p:sp>
        <p:nvSpPr>
          <p:cNvPr id="4" name="Vertical Text Placeholder 3"/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/>
          </a:bodyPr>
          <a:lstStyle/>
          <a:p>
            <a:r>
              <a:rPr lang="es-ES" sz="1600" b="1" dirty="0" err="1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Example</a:t>
            </a:r>
            <a:r>
              <a:rPr lang="es-ES" sz="1600" b="1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s-ES" sz="1600" b="1" dirty="0" err="1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querying</a:t>
            </a:r>
            <a:r>
              <a:rPr lang="es-ES" sz="1600" b="1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ES" sz="1600" b="1" dirty="0" err="1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the</a:t>
            </a:r>
            <a:r>
              <a:rPr lang="es-ES" sz="1600" b="1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ES" sz="1600" b="1" dirty="0" err="1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first</a:t>
            </a:r>
            <a:r>
              <a:rPr lang="es-ES" sz="1600" b="1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100 </a:t>
            </a:r>
            <a:r>
              <a:rPr lang="es-ES" sz="1600" b="1" dirty="0" err="1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entries</a:t>
            </a:r>
            <a:r>
              <a:rPr lang="es-ES" sz="1600" b="1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</a:t>
            </a:r>
          </a:p>
          <a:p>
            <a:pPr marL="461886" lvl="1" indent="0">
              <a:buNone/>
            </a:pPr>
            <a:r>
              <a:rPr lang="es-ES" sz="1400" dirty="0">
                <a:solidFill>
                  <a:srgbClr val="00B0F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POST &lt;</a:t>
            </a:r>
            <a:r>
              <a:rPr lang="es-ES" sz="1400" dirty="0" err="1">
                <a:solidFill>
                  <a:srgbClr val="00B0F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orion_host</a:t>
            </a:r>
            <a:r>
              <a:rPr lang="es-ES" sz="1400" dirty="0">
                <a:solidFill>
                  <a:srgbClr val="00B0F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&gt;:</a:t>
            </a:r>
            <a:r>
              <a:rPr lang="es-ES" sz="1400" dirty="0" smtClean="0">
                <a:solidFill>
                  <a:srgbClr val="00B0F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1026/v1/</a:t>
            </a:r>
            <a:r>
              <a:rPr lang="es-ES" sz="1400" dirty="0" err="1" smtClean="0">
                <a:solidFill>
                  <a:srgbClr val="00B0F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queryContext?limit</a:t>
            </a:r>
            <a:r>
              <a:rPr lang="es-ES" sz="1400" dirty="0" smtClean="0">
                <a:solidFill>
                  <a:srgbClr val="00B0F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=100&amp;details=</a:t>
            </a:r>
            <a:r>
              <a:rPr lang="es-ES" sz="1400" dirty="0" err="1" smtClean="0">
                <a:solidFill>
                  <a:srgbClr val="00B0F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on</a:t>
            </a:r>
            <a:endParaRPr lang="es-ES" sz="1400" dirty="0">
              <a:solidFill>
                <a:srgbClr val="00B0F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s-ES" sz="1600" b="1" dirty="0" err="1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The</a:t>
            </a:r>
            <a:r>
              <a:rPr lang="es-ES" sz="1600" b="1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ES" sz="1600" b="1" dirty="0" err="1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first</a:t>
            </a:r>
            <a:r>
              <a:rPr lang="es-ES" sz="1600" b="1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100 </a:t>
            </a:r>
            <a:r>
              <a:rPr lang="es-ES" sz="1600" b="1" dirty="0" err="1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elements</a:t>
            </a:r>
            <a:r>
              <a:rPr lang="es-ES" sz="1600" b="1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are </a:t>
            </a:r>
            <a:r>
              <a:rPr lang="es-ES" sz="1600" b="1" dirty="0" err="1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returned</a:t>
            </a:r>
            <a:r>
              <a:rPr lang="es-ES" sz="1600" b="1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s-ES" sz="1600" b="1" dirty="0" err="1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along</a:t>
            </a:r>
            <a:r>
              <a:rPr lang="es-ES" sz="1600" b="1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ES" sz="1600" b="1" dirty="0" err="1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with</a:t>
            </a:r>
            <a:r>
              <a:rPr lang="es-ES" sz="1600" b="1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ES" sz="1600" b="1" dirty="0" err="1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the</a:t>
            </a:r>
            <a:r>
              <a:rPr lang="es-ES" sz="1600" b="1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ES" sz="1600" b="1" dirty="0" err="1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following</a:t>
            </a:r>
            <a:r>
              <a:rPr lang="es-ES" sz="1600" b="1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ES" sz="1600" b="1" dirty="0" err="1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errorCode</a:t>
            </a:r>
            <a:r>
              <a:rPr lang="es-ES" sz="1600" b="1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in </a:t>
            </a:r>
            <a:r>
              <a:rPr lang="es-ES" sz="1600" b="1" dirty="0" err="1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the</a:t>
            </a:r>
            <a:r>
              <a:rPr lang="es-ES" sz="1600" b="1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response:</a:t>
            </a:r>
          </a:p>
          <a:p>
            <a:pPr marL="461886" lvl="1" indent="0">
              <a:buNone/>
            </a:pPr>
            <a:r>
              <a:rPr lang="es-ES" sz="1200" dirty="0">
                <a:solidFill>
                  <a:srgbClr val="00B0F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</a:t>
            </a:r>
            <a:r>
              <a:rPr lang="es-ES" sz="1200" dirty="0" err="1">
                <a:solidFill>
                  <a:srgbClr val="00B0F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errorCode</a:t>
            </a:r>
            <a:r>
              <a:rPr lang="es-ES" sz="1200" dirty="0">
                <a:solidFill>
                  <a:srgbClr val="00B0F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&gt;</a:t>
            </a:r>
          </a:p>
          <a:p>
            <a:pPr marL="461886" lvl="1" indent="0">
              <a:buNone/>
            </a:pPr>
            <a:r>
              <a:rPr lang="es-ES" sz="1200" dirty="0">
                <a:solidFill>
                  <a:srgbClr val="00B0F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&lt;</a:t>
            </a:r>
            <a:r>
              <a:rPr lang="es-ES" sz="1200" dirty="0" err="1">
                <a:solidFill>
                  <a:srgbClr val="00B0F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code</a:t>
            </a:r>
            <a:r>
              <a:rPr lang="es-ES" sz="1200" dirty="0">
                <a:solidFill>
                  <a:srgbClr val="00B0F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&gt;200&lt;/</a:t>
            </a:r>
            <a:r>
              <a:rPr lang="es-ES" sz="1200" dirty="0" err="1">
                <a:solidFill>
                  <a:srgbClr val="00B0F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code</a:t>
            </a:r>
            <a:r>
              <a:rPr lang="es-ES" sz="1200" dirty="0">
                <a:solidFill>
                  <a:srgbClr val="00B0F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&gt;</a:t>
            </a:r>
          </a:p>
          <a:p>
            <a:pPr marL="461886" lvl="1" indent="0">
              <a:buNone/>
            </a:pPr>
            <a:r>
              <a:rPr lang="es-ES" sz="1200" dirty="0">
                <a:solidFill>
                  <a:srgbClr val="00B0F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&lt;</a:t>
            </a:r>
            <a:r>
              <a:rPr lang="es-ES" sz="1200" dirty="0" err="1">
                <a:solidFill>
                  <a:srgbClr val="00B0F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reasonPhrase</a:t>
            </a:r>
            <a:r>
              <a:rPr lang="es-ES" sz="1200" dirty="0">
                <a:solidFill>
                  <a:srgbClr val="00B0F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&gt;OK&lt;/</a:t>
            </a:r>
            <a:r>
              <a:rPr lang="es-ES" sz="1200" dirty="0" err="1">
                <a:solidFill>
                  <a:srgbClr val="00B0F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reasonPhrase</a:t>
            </a:r>
            <a:r>
              <a:rPr lang="es-ES" sz="1200" dirty="0">
                <a:solidFill>
                  <a:srgbClr val="00B0F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&gt;</a:t>
            </a:r>
          </a:p>
          <a:p>
            <a:pPr marL="461886" lvl="1" indent="0">
              <a:buNone/>
            </a:pPr>
            <a:r>
              <a:rPr lang="es-ES" sz="1200" dirty="0">
                <a:solidFill>
                  <a:srgbClr val="00B0F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&lt;</a:t>
            </a:r>
            <a:r>
              <a:rPr lang="es-ES" sz="1200" dirty="0" err="1">
                <a:solidFill>
                  <a:srgbClr val="00B0F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details</a:t>
            </a:r>
            <a:r>
              <a:rPr lang="es-ES" sz="1200" dirty="0">
                <a:solidFill>
                  <a:srgbClr val="00B0F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&gt;</a:t>
            </a:r>
            <a:r>
              <a:rPr lang="es-ES" sz="1200" dirty="0" err="1">
                <a:solidFill>
                  <a:srgbClr val="00B0F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Count</a:t>
            </a:r>
            <a:r>
              <a:rPr lang="es-ES" sz="1200" dirty="0">
                <a:solidFill>
                  <a:srgbClr val="00B0F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 </a:t>
            </a:r>
            <a:r>
              <a:rPr lang="es-ES" sz="1200" b="1" dirty="0">
                <a:solidFill>
                  <a:srgbClr val="00B0F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322</a:t>
            </a:r>
            <a:r>
              <a:rPr lang="es-ES" sz="1200" dirty="0">
                <a:solidFill>
                  <a:srgbClr val="00B0F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&lt;/</a:t>
            </a:r>
            <a:r>
              <a:rPr lang="es-ES" sz="1200" dirty="0" err="1">
                <a:solidFill>
                  <a:srgbClr val="00B0F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details</a:t>
            </a:r>
            <a:r>
              <a:rPr lang="es-ES" sz="1200" dirty="0">
                <a:solidFill>
                  <a:srgbClr val="00B0F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&gt;</a:t>
            </a:r>
          </a:p>
          <a:p>
            <a:pPr marL="461886" lvl="1" indent="0">
              <a:buNone/>
            </a:pPr>
            <a:r>
              <a:rPr lang="es-ES" sz="1200" dirty="0">
                <a:solidFill>
                  <a:srgbClr val="00B0F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&lt;/</a:t>
            </a:r>
            <a:r>
              <a:rPr lang="es-ES" sz="1200" dirty="0" err="1">
                <a:solidFill>
                  <a:srgbClr val="00B0F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errorCode</a:t>
            </a:r>
            <a:r>
              <a:rPr lang="es-ES" sz="1200" dirty="0">
                <a:solidFill>
                  <a:srgbClr val="00B0F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&gt;</a:t>
            </a:r>
          </a:p>
          <a:p>
            <a:r>
              <a:rPr lang="es-ES" sz="1600" b="1" dirty="0" err="1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Now</a:t>
            </a:r>
            <a:r>
              <a:rPr lang="es-ES" sz="1600" b="1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ES" sz="1600" b="1" dirty="0" err="1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we</a:t>
            </a:r>
            <a:r>
              <a:rPr lang="es-ES" sz="1600" b="1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ES" sz="1600" b="1" dirty="0" err="1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now</a:t>
            </a:r>
            <a:r>
              <a:rPr lang="es-ES" sz="1600" b="1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ES" sz="1600" b="1" dirty="0" err="1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there</a:t>
            </a:r>
            <a:r>
              <a:rPr lang="es-ES" sz="1600" b="1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are 322 </a:t>
            </a:r>
            <a:r>
              <a:rPr lang="es-ES" sz="1600" b="1" dirty="0" err="1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entities</a:t>
            </a:r>
            <a:r>
              <a:rPr lang="es-ES" sz="1600" b="1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s-ES" sz="1600" b="1" dirty="0" err="1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we</a:t>
            </a:r>
            <a:r>
              <a:rPr lang="es-ES" sz="1600" b="1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can </a:t>
            </a:r>
            <a:r>
              <a:rPr lang="es-ES" sz="1600" b="1" dirty="0" err="1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keep</a:t>
            </a:r>
            <a:r>
              <a:rPr lang="es-ES" sz="1600" b="1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ES" sz="1600" b="1" dirty="0" err="1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querying</a:t>
            </a:r>
            <a:r>
              <a:rPr lang="es-ES" sz="1600" b="1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ES" sz="1600" b="1" dirty="0" err="1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the</a:t>
            </a:r>
            <a:r>
              <a:rPr lang="es-ES" sz="1600" b="1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ES" sz="1600" b="1" dirty="0" err="1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broker</a:t>
            </a:r>
            <a:r>
              <a:rPr lang="es-ES" sz="1600" b="1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ES" sz="1600" b="1" dirty="0" err="1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for</a:t>
            </a:r>
            <a:r>
              <a:rPr lang="es-ES" sz="1600" b="1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ES" sz="1600" b="1" dirty="0" err="1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them</a:t>
            </a:r>
            <a:r>
              <a:rPr lang="es-ES" sz="1600" b="1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</a:t>
            </a:r>
          </a:p>
          <a:p>
            <a:pPr lvl="1"/>
            <a:r>
              <a:rPr lang="es-ES" sz="1200" dirty="0">
                <a:solidFill>
                  <a:srgbClr val="00B0F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POST &lt;</a:t>
            </a:r>
            <a:r>
              <a:rPr lang="es-ES" sz="1200" dirty="0" err="1">
                <a:solidFill>
                  <a:srgbClr val="00B0F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orion_host</a:t>
            </a:r>
            <a:r>
              <a:rPr lang="es-ES" sz="1200" dirty="0">
                <a:solidFill>
                  <a:srgbClr val="00B0F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&gt;:</a:t>
            </a:r>
            <a:r>
              <a:rPr lang="es-ES" sz="1200" dirty="0" smtClean="0">
                <a:solidFill>
                  <a:srgbClr val="00B0F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1026/v1/</a:t>
            </a:r>
            <a:r>
              <a:rPr lang="es-ES" sz="1200" dirty="0" err="1" smtClean="0">
                <a:solidFill>
                  <a:srgbClr val="00B0F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queryContext?offset</a:t>
            </a:r>
            <a:r>
              <a:rPr lang="es-ES" sz="1200" dirty="0" smtClean="0">
                <a:solidFill>
                  <a:srgbClr val="00B0F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=100&amp;limit=100</a:t>
            </a:r>
            <a:endParaRPr lang="es-ES" sz="1200" dirty="0">
              <a:solidFill>
                <a:srgbClr val="00B0F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s-ES" sz="1200" dirty="0">
                <a:solidFill>
                  <a:srgbClr val="00B0F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POST &lt;</a:t>
            </a:r>
            <a:r>
              <a:rPr lang="es-ES" sz="1200" dirty="0" err="1">
                <a:solidFill>
                  <a:srgbClr val="00B0F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orion_host</a:t>
            </a:r>
            <a:r>
              <a:rPr lang="es-ES" sz="1200" dirty="0">
                <a:solidFill>
                  <a:srgbClr val="00B0F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&gt;:</a:t>
            </a:r>
            <a:r>
              <a:rPr lang="es-ES" sz="1200" dirty="0" smtClean="0">
                <a:solidFill>
                  <a:srgbClr val="00B0F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1026/v1/</a:t>
            </a:r>
            <a:r>
              <a:rPr lang="es-ES" sz="1200" dirty="0" err="1" smtClean="0">
                <a:solidFill>
                  <a:srgbClr val="00B0F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queryContext?offset</a:t>
            </a:r>
            <a:r>
              <a:rPr lang="es-ES" sz="1200" dirty="0" smtClean="0">
                <a:solidFill>
                  <a:srgbClr val="00B0F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=200&amp;limit=100</a:t>
            </a:r>
            <a:endParaRPr lang="es-ES" sz="1200" dirty="0">
              <a:solidFill>
                <a:srgbClr val="00B0F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s-ES" sz="1200" dirty="0">
                <a:solidFill>
                  <a:srgbClr val="00B0F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POST &lt;</a:t>
            </a:r>
            <a:r>
              <a:rPr lang="es-ES" sz="1200" dirty="0" err="1">
                <a:solidFill>
                  <a:srgbClr val="00B0F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orion_host</a:t>
            </a:r>
            <a:r>
              <a:rPr lang="es-ES" sz="1200" dirty="0">
                <a:solidFill>
                  <a:srgbClr val="00B0F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&gt;:</a:t>
            </a:r>
            <a:r>
              <a:rPr lang="es-ES" sz="1200" dirty="0" smtClean="0">
                <a:solidFill>
                  <a:srgbClr val="00B0F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1026/v1/</a:t>
            </a:r>
            <a:r>
              <a:rPr lang="es-ES" sz="1200" dirty="0" err="1" smtClean="0">
                <a:solidFill>
                  <a:srgbClr val="00B0F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queryContext?offset</a:t>
            </a:r>
            <a:r>
              <a:rPr lang="es-ES" sz="1200" dirty="0" smtClean="0">
                <a:solidFill>
                  <a:srgbClr val="00B0F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=300&amp;limit=100</a:t>
            </a:r>
            <a:endParaRPr lang="es-ES" sz="1200" dirty="0">
              <a:solidFill>
                <a:srgbClr val="00B0F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4055466" y="6356361"/>
            <a:ext cx="1033075" cy="365125"/>
          </a:xfrm>
          <a:prstGeom prst="rect">
            <a:avLst/>
          </a:prstGeom>
        </p:spPr>
        <p:txBody>
          <a:bodyPr/>
          <a:lstStyle/>
          <a:p>
            <a:fld id="{37963F2F-4042-FC45-9F9C-5381A7798E31}" type="slidenum">
              <a:rPr lang="en-US" smtClean="0">
                <a:solidFill>
                  <a:srgbClr val="043F52">
                    <a:tint val="75000"/>
                  </a:srgbClr>
                </a:solidFill>
              </a:rPr>
              <a:pPr/>
              <a:t>33</a:t>
            </a:fld>
            <a:endParaRPr lang="en-US">
              <a:solidFill>
                <a:srgbClr val="043F52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6776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b="1" dirty="0" err="1">
                <a:solidFill>
                  <a:schemeClr val="accent1">
                    <a:lumMod val="75000"/>
                  </a:schemeClr>
                </a:solidFill>
              </a:rPr>
              <a:t>Compound</a:t>
            </a:r>
            <a:r>
              <a:rPr lang="es-ES" sz="32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S" sz="3200" b="1" dirty="0" err="1">
                <a:solidFill>
                  <a:schemeClr val="accent1">
                    <a:lumMod val="75000"/>
                  </a:schemeClr>
                </a:solidFill>
              </a:rPr>
              <a:t>Attribute</a:t>
            </a:r>
            <a:r>
              <a:rPr lang="es-ES" sz="32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S" sz="3200" b="1" dirty="0" err="1">
                <a:solidFill>
                  <a:schemeClr val="accent1">
                    <a:lumMod val="75000"/>
                  </a:schemeClr>
                </a:solidFill>
              </a:rPr>
              <a:t>Values</a:t>
            </a:r>
            <a:endParaRPr lang="es-E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/>
          </a:bodyPr>
          <a:lstStyle/>
          <a:p>
            <a:r>
              <a:rPr lang="es-ES" sz="2400" dirty="0" err="1"/>
              <a:t>An</a:t>
            </a:r>
            <a:r>
              <a:rPr lang="es-ES" sz="2400" dirty="0"/>
              <a:t> </a:t>
            </a:r>
            <a:r>
              <a:rPr lang="es-ES" sz="2400" dirty="0" err="1"/>
              <a:t>attribute</a:t>
            </a:r>
            <a:r>
              <a:rPr lang="es-ES" sz="2400" dirty="0"/>
              <a:t> can </a:t>
            </a:r>
            <a:r>
              <a:rPr lang="es-ES" sz="2400" dirty="0" err="1"/>
              <a:t>have</a:t>
            </a:r>
            <a:r>
              <a:rPr lang="es-ES" sz="2400" dirty="0"/>
              <a:t> a </a:t>
            </a:r>
            <a:r>
              <a:rPr lang="es-ES" sz="2400" dirty="0" err="1"/>
              <a:t>structured</a:t>
            </a:r>
            <a:r>
              <a:rPr lang="es-ES" sz="2400" dirty="0"/>
              <a:t> </a:t>
            </a:r>
            <a:r>
              <a:rPr lang="es-ES" sz="2400" dirty="0" err="1"/>
              <a:t>value</a:t>
            </a:r>
            <a:r>
              <a:rPr lang="es-ES" sz="2400" dirty="0"/>
              <a:t>. </a:t>
            </a:r>
            <a:r>
              <a:rPr lang="es-ES" sz="2400" dirty="0" err="1">
                <a:solidFill>
                  <a:srgbClr val="48B9C9"/>
                </a:solidFill>
              </a:rPr>
              <a:t>Vectors</a:t>
            </a:r>
            <a:r>
              <a:rPr lang="es-ES" sz="2400" dirty="0"/>
              <a:t> and </a:t>
            </a:r>
            <a:r>
              <a:rPr lang="es-ES" sz="2400" dirty="0" err="1">
                <a:solidFill>
                  <a:srgbClr val="48B9C9"/>
                </a:solidFill>
              </a:rPr>
              <a:t>key-value</a:t>
            </a:r>
            <a:r>
              <a:rPr lang="es-ES" sz="2400" dirty="0">
                <a:solidFill>
                  <a:srgbClr val="48B9C9"/>
                </a:solidFill>
              </a:rPr>
              <a:t> </a:t>
            </a:r>
            <a:r>
              <a:rPr lang="es-ES" sz="2400" dirty="0" err="1"/>
              <a:t>maps</a:t>
            </a:r>
            <a:r>
              <a:rPr lang="es-ES" sz="2400" dirty="0"/>
              <a:t> are </a:t>
            </a:r>
            <a:r>
              <a:rPr lang="es-ES" sz="2400" dirty="0" err="1"/>
              <a:t>supported</a:t>
            </a:r>
            <a:r>
              <a:rPr lang="es-ES" sz="2400" dirty="0"/>
              <a:t>.</a:t>
            </a:r>
          </a:p>
          <a:p>
            <a:r>
              <a:rPr lang="es-ES" sz="2400" dirty="0" err="1"/>
              <a:t>It</a:t>
            </a:r>
            <a:r>
              <a:rPr lang="es-ES" sz="2400" dirty="0"/>
              <a:t> </a:t>
            </a:r>
            <a:r>
              <a:rPr lang="es-ES" sz="2400" dirty="0" err="1"/>
              <a:t>maps</a:t>
            </a:r>
            <a:r>
              <a:rPr lang="es-ES" sz="2400" dirty="0"/>
              <a:t> </a:t>
            </a:r>
            <a:r>
              <a:rPr lang="es-ES" sz="2400" dirty="0" err="1"/>
              <a:t>directly</a:t>
            </a:r>
            <a:r>
              <a:rPr lang="es-ES" sz="2400" dirty="0"/>
              <a:t> </a:t>
            </a:r>
            <a:r>
              <a:rPr lang="es-ES" sz="2400" dirty="0" err="1"/>
              <a:t>to</a:t>
            </a:r>
            <a:r>
              <a:rPr lang="es-ES" sz="2400" dirty="0"/>
              <a:t> </a:t>
            </a:r>
            <a:r>
              <a:rPr lang="es-ES" sz="2400" dirty="0" err="1">
                <a:solidFill>
                  <a:srgbClr val="48B9C9"/>
                </a:solidFill>
              </a:rPr>
              <a:t>JSON</a:t>
            </a:r>
            <a:r>
              <a:rPr lang="es-ES" sz="2400" dirty="0" err="1"/>
              <a:t>'s</a:t>
            </a:r>
            <a:r>
              <a:rPr lang="es-ES" sz="2400" dirty="0"/>
              <a:t> </a:t>
            </a:r>
            <a:r>
              <a:rPr lang="es-ES" sz="2400" dirty="0" err="1"/>
              <a:t>objects</a:t>
            </a:r>
            <a:r>
              <a:rPr lang="es-ES" sz="2400" dirty="0"/>
              <a:t> and </a:t>
            </a:r>
            <a:r>
              <a:rPr lang="es-ES" sz="2400" dirty="0" err="1"/>
              <a:t>arrays</a:t>
            </a:r>
            <a:r>
              <a:rPr lang="es-ES" sz="2400" dirty="0"/>
              <a:t>.</a:t>
            </a:r>
          </a:p>
          <a:p>
            <a:endParaRPr lang="es-ES" sz="24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4055466" y="6356361"/>
            <a:ext cx="1033075" cy="365125"/>
          </a:xfrm>
          <a:prstGeom prst="rect">
            <a:avLst/>
          </a:prstGeom>
        </p:spPr>
        <p:txBody>
          <a:bodyPr/>
          <a:lstStyle/>
          <a:p>
            <a:fld id="{37963F2F-4042-FC45-9F9C-5381A7798E31}" type="slidenum">
              <a:rPr lang="en-US" smtClean="0">
                <a:solidFill>
                  <a:srgbClr val="043F52">
                    <a:tint val="75000"/>
                  </a:srgbClr>
                </a:solidFill>
              </a:rPr>
              <a:pPr/>
              <a:t>34</a:t>
            </a:fld>
            <a:endParaRPr lang="en-US">
              <a:solidFill>
                <a:srgbClr val="043F52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2053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b="1" dirty="0" err="1">
                <a:solidFill>
                  <a:schemeClr val="tx2"/>
                </a:solidFill>
              </a:rPr>
              <a:t>Compound</a:t>
            </a:r>
            <a:r>
              <a:rPr lang="es-ES" sz="3200" b="1" dirty="0">
                <a:solidFill>
                  <a:schemeClr val="tx2"/>
                </a:solidFill>
              </a:rPr>
              <a:t> </a:t>
            </a:r>
            <a:r>
              <a:rPr lang="es-ES" sz="3200" b="1" dirty="0" err="1">
                <a:solidFill>
                  <a:schemeClr val="tx2"/>
                </a:solidFill>
              </a:rPr>
              <a:t>Attribute</a:t>
            </a:r>
            <a:r>
              <a:rPr lang="es-ES" sz="3200" b="1" dirty="0">
                <a:solidFill>
                  <a:schemeClr val="tx2"/>
                </a:solidFill>
              </a:rPr>
              <a:t> </a:t>
            </a:r>
            <a:r>
              <a:rPr lang="es-ES" sz="3200" b="1" dirty="0" err="1">
                <a:solidFill>
                  <a:schemeClr val="tx2"/>
                </a:solidFill>
              </a:rPr>
              <a:t>Values</a:t>
            </a:r>
            <a:endParaRPr lang="es-ES" sz="3200" b="1" dirty="0">
              <a:solidFill>
                <a:schemeClr val="tx2"/>
              </a:solidFill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7544" y="1600804"/>
            <a:ext cx="3600400" cy="4148598"/>
          </a:xfrm>
        </p:spPr>
        <p:txBody>
          <a:bodyPr vert="horz">
            <a:normAutofit/>
          </a:bodyPr>
          <a:lstStyle/>
          <a:p>
            <a:r>
              <a:rPr lang="es-ES" sz="2400">
                <a:solidFill>
                  <a:srgbClr val="48B9C9"/>
                </a:solidFill>
              </a:rPr>
              <a:t>Example:</a:t>
            </a:r>
            <a:r>
              <a:rPr lang="es-ES" sz="2400"/>
              <a:t> we have a car whose four wheels' pressure we want to represent as a compound attribute for a car entity. We would create the car entity like this:</a:t>
            </a:r>
          </a:p>
          <a:p>
            <a:pPr lvl="1"/>
            <a:endParaRPr lang="es-ES" sz="2000"/>
          </a:p>
        </p:txBody>
      </p:sp>
      <p:sp>
        <p:nvSpPr>
          <p:cNvPr id="4" name="Rectangle 3"/>
          <p:cNvSpPr/>
          <p:nvPr/>
        </p:nvSpPr>
        <p:spPr>
          <a:xfrm>
            <a:off x="4139952" y="1389858"/>
            <a:ext cx="4392488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/>
              <a:t>{</a:t>
            </a:r>
          </a:p>
          <a:p>
            <a:r>
              <a:rPr lang="en-US" sz="1400"/>
              <a:t>    "contextElements": [</a:t>
            </a:r>
          </a:p>
          <a:p>
            <a:r>
              <a:rPr lang="en-US" sz="1400"/>
              <a:t>        {</a:t>
            </a:r>
          </a:p>
          <a:p>
            <a:r>
              <a:rPr lang="en-US" sz="1400"/>
              <a:t>            "type": "</a:t>
            </a:r>
            <a:r>
              <a:rPr lang="en-US" sz="1400">
                <a:solidFill>
                  <a:srgbClr val="002159"/>
                </a:solidFill>
              </a:rPr>
              <a:t>Car</a:t>
            </a:r>
            <a:r>
              <a:rPr lang="en-US" sz="1400"/>
              <a:t>",</a:t>
            </a:r>
          </a:p>
          <a:p>
            <a:r>
              <a:rPr lang="en-US" sz="1400"/>
              <a:t>            "isPattern": "false",</a:t>
            </a:r>
          </a:p>
          <a:p>
            <a:r>
              <a:rPr lang="en-US" sz="1400"/>
              <a:t>            "id": "Car1",</a:t>
            </a:r>
          </a:p>
          <a:p>
            <a:r>
              <a:rPr lang="en-US" sz="1400"/>
              <a:t>            "attributes": [</a:t>
            </a:r>
          </a:p>
          <a:p>
            <a:r>
              <a:rPr lang="en-US" sz="1400"/>
              <a:t>            {</a:t>
            </a:r>
          </a:p>
          <a:p>
            <a:r>
              <a:rPr lang="en-US" sz="1400"/>
              <a:t>                "name": "</a:t>
            </a:r>
            <a:r>
              <a:rPr lang="en-US" sz="1400">
                <a:solidFill>
                  <a:srgbClr val="002159"/>
                </a:solidFill>
              </a:rPr>
              <a:t>tirePressure</a:t>
            </a:r>
            <a:r>
              <a:rPr lang="en-US" sz="1400"/>
              <a:t>",</a:t>
            </a:r>
          </a:p>
          <a:p>
            <a:r>
              <a:rPr lang="en-US" sz="1400"/>
              <a:t>                "type": "</a:t>
            </a:r>
            <a:r>
              <a:rPr lang="en-US" sz="1400">
                <a:solidFill>
                  <a:srgbClr val="002159"/>
                </a:solidFill>
              </a:rPr>
              <a:t>kPa</a:t>
            </a:r>
            <a:r>
              <a:rPr lang="en-US" sz="1400"/>
              <a:t>",</a:t>
            </a:r>
          </a:p>
          <a:p>
            <a:r>
              <a:rPr lang="en-US" sz="1400"/>
              <a:t>                </a:t>
            </a:r>
            <a:r>
              <a:rPr lang="en-US" sz="1400" b="1">
                <a:solidFill>
                  <a:srgbClr val="FF0000"/>
                </a:solidFill>
              </a:rPr>
              <a:t>"value":  {</a:t>
            </a:r>
          </a:p>
          <a:p>
            <a:r>
              <a:rPr lang="en-US" sz="1400" b="1">
                <a:solidFill>
                  <a:srgbClr val="FF0000"/>
                </a:solidFill>
              </a:rPr>
              <a:t>                   "frontRight": "120",</a:t>
            </a:r>
          </a:p>
          <a:p>
            <a:r>
              <a:rPr lang="en-US" sz="1400" b="1">
                <a:solidFill>
                  <a:srgbClr val="FF0000"/>
                </a:solidFill>
              </a:rPr>
              <a:t>                   "frontLeft": "110",</a:t>
            </a:r>
          </a:p>
          <a:p>
            <a:r>
              <a:rPr lang="en-US" sz="1400" b="1">
                <a:solidFill>
                  <a:srgbClr val="FF0000"/>
                </a:solidFill>
              </a:rPr>
              <a:t>                   "backRight": "115",</a:t>
            </a:r>
          </a:p>
          <a:p>
            <a:r>
              <a:rPr lang="en-US" sz="1400" b="1">
                <a:solidFill>
                  <a:srgbClr val="FF0000"/>
                </a:solidFill>
              </a:rPr>
              <a:t>                   "backLeft": "130"</a:t>
            </a:r>
          </a:p>
          <a:p>
            <a:r>
              <a:rPr lang="en-US" sz="1400" b="1">
                <a:solidFill>
                  <a:srgbClr val="FF0000"/>
                </a:solidFill>
              </a:rPr>
              <a:t>                }</a:t>
            </a:r>
          </a:p>
          <a:p>
            <a:r>
              <a:rPr lang="en-US" sz="1400"/>
              <a:t>            }</a:t>
            </a:r>
          </a:p>
          <a:p>
            <a:r>
              <a:rPr lang="en-US" sz="1400"/>
              <a:t>            ]</a:t>
            </a:r>
          </a:p>
          <a:p>
            <a:r>
              <a:rPr lang="en-US" sz="1400"/>
              <a:t>        }</a:t>
            </a:r>
          </a:p>
          <a:p>
            <a:r>
              <a:rPr lang="en-US" sz="1400"/>
              <a:t>    ],</a:t>
            </a:r>
          </a:p>
          <a:p>
            <a:r>
              <a:rPr lang="en-US" sz="1400"/>
              <a:t>    "updateAction": "APPEND"</a:t>
            </a:r>
          </a:p>
          <a:p>
            <a:r>
              <a:rPr lang="en-US" sz="1400"/>
              <a:t>}</a:t>
            </a:r>
            <a:endParaRPr lang="es-ES" sz="1400"/>
          </a:p>
        </p:txBody>
      </p:sp>
      <p:pic>
        <p:nvPicPr>
          <p:cNvPr id="5" name="Picture 4" descr="coch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660233" y="4483728"/>
            <a:ext cx="1986791" cy="843783"/>
          </a:xfrm>
          <a:prstGeom prst="rect">
            <a:avLst/>
          </a:prstGeom>
        </p:spPr>
      </p:pic>
      <p:sp>
        <p:nvSpPr>
          <p:cNvPr id="6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4055466" y="6356361"/>
            <a:ext cx="1033075" cy="365125"/>
          </a:xfrm>
          <a:prstGeom prst="rect">
            <a:avLst/>
          </a:prstGeom>
        </p:spPr>
        <p:txBody>
          <a:bodyPr/>
          <a:lstStyle/>
          <a:p>
            <a:fld id="{37963F2F-4042-FC45-9F9C-5381A7798E31}" type="slidenum">
              <a:rPr lang="en-US" smtClean="0">
                <a:solidFill>
                  <a:srgbClr val="043F52">
                    <a:tint val="75000"/>
                  </a:srgbClr>
                </a:solidFill>
              </a:rPr>
              <a:pPr/>
              <a:t>35</a:t>
            </a:fld>
            <a:endParaRPr lang="en-US">
              <a:solidFill>
                <a:srgbClr val="043F52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12983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b="1" dirty="0" err="1">
                <a:solidFill>
                  <a:schemeClr val="tx2"/>
                </a:solidFill>
              </a:rPr>
              <a:t>Metadata</a:t>
            </a:r>
            <a:endParaRPr lang="es-ES" sz="3200" b="1" dirty="0">
              <a:solidFill>
                <a:schemeClr val="tx2"/>
              </a:solidFill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2"/>
            <a:ext cx="8229600" cy="985016"/>
          </a:xfrm>
        </p:spPr>
        <p:txBody>
          <a:bodyPr vert="horz">
            <a:normAutofit fontScale="85000" lnSpcReduction="20000"/>
          </a:bodyPr>
          <a:lstStyle/>
          <a:p>
            <a:r>
              <a:rPr lang="es-ES" sz="2400"/>
              <a:t>Users may attach metadata to attributes</a:t>
            </a:r>
          </a:p>
          <a:p>
            <a:r>
              <a:rPr lang="es-ES" sz="2400"/>
              <a:t>Reserved metadatas: </a:t>
            </a:r>
            <a:r>
              <a:rPr lang="es-ES" sz="2400">
                <a:solidFill>
                  <a:srgbClr val="48B9C9"/>
                </a:solidFill>
              </a:rPr>
              <a:t>ID</a:t>
            </a:r>
            <a:r>
              <a:rPr lang="es-ES" sz="2400"/>
              <a:t>, </a:t>
            </a:r>
            <a:r>
              <a:rPr lang="es-ES" sz="2400">
                <a:solidFill>
                  <a:srgbClr val="48B9C9"/>
                </a:solidFill>
              </a:rPr>
              <a:t>Location</a:t>
            </a:r>
            <a:r>
              <a:rPr lang="es-ES" sz="2400"/>
              <a:t>, creDate and modDate</a:t>
            </a:r>
          </a:p>
          <a:p>
            <a:r>
              <a:rPr lang="es-ES" sz="2400"/>
              <a:t>Examples:</a:t>
            </a:r>
          </a:p>
          <a:p>
            <a:endParaRPr lang="es-ES" sz="1800"/>
          </a:p>
          <a:p>
            <a:endParaRPr lang="es-ES" sz="240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4055466" y="6356361"/>
            <a:ext cx="1033075" cy="365125"/>
          </a:xfrm>
          <a:prstGeom prst="rect">
            <a:avLst/>
          </a:prstGeom>
        </p:spPr>
        <p:txBody>
          <a:bodyPr/>
          <a:lstStyle/>
          <a:p>
            <a:fld id="{37963F2F-4042-FC45-9F9C-5381A7798E31}" type="slidenum">
              <a:rPr lang="en-US" smtClean="0">
                <a:solidFill>
                  <a:srgbClr val="043F52">
                    <a:tint val="75000"/>
                  </a:srgbClr>
                </a:solidFill>
              </a:rPr>
              <a:pPr/>
              <a:t>36</a:t>
            </a:fld>
            <a:endParaRPr lang="en-US">
              <a:solidFill>
                <a:srgbClr val="043F52">
                  <a:tint val="75000"/>
                </a:srgb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03648" y="2725848"/>
            <a:ext cx="259228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/>
              <a:t>…</a:t>
            </a:r>
          </a:p>
          <a:p>
            <a:r>
              <a:rPr lang="en-US" sz="1400"/>
              <a:t>"attributes": [</a:t>
            </a:r>
          </a:p>
          <a:p>
            <a:r>
              <a:rPr lang="en-US" sz="1400"/>
              <a:t>    {</a:t>
            </a:r>
          </a:p>
          <a:p>
            <a:r>
              <a:rPr lang="en-US" sz="1400"/>
              <a:t>      "name": "temperature",</a:t>
            </a:r>
          </a:p>
          <a:p>
            <a:r>
              <a:rPr lang="en-US" sz="1400"/>
              <a:t>      "type": "centigrade",</a:t>
            </a:r>
          </a:p>
          <a:p>
            <a:r>
              <a:rPr lang="en-US" sz="1400"/>
              <a:t>      "value": "26.5",</a:t>
            </a:r>
          </a:p>
          <a:p>
            <a:r>
              <a:rPr lang="en-US" sz="1400"/>
              <a:t>      "metadatas": [</a:t>
            </a:r>
          </a:p>
          <a:p>
            <a:r>
              <a:rPr lang="en-US" sz="1400"/>
              <a:t>      </a:t>
            </a:r>
            <a:r>
              <a:rPr lang="en-US" sz="1400">
                <a:solidFill>
                  <a:srgbClr val="FF0000"/>
                </a:solidFill>
              </a:rPr>
              <a:t>{</a:t>
            </a:r>
          </a:p>
          <a:p>
            <a:r>
              <a:rPr lang="en-US" sz="1400">
                <a:solidFill>
                  <a:srgbClr val="FF0000"/>
                </a:solidFill>
              </a:rPr>
              <a:t>        "name": "accuracy",</a:t>
            </a:r>
          </a:p>
          <a:p>
            <a:r>
              <a:rPr lang="en-US" sz="1400">
                <a:solidFill>
                  <a:srgbClr val="FF0000"/>
                </a:solidFill>
              </a:rPr>
              <a:t>        "type": "float",</a:t>
            </a:r>
          </a:p>
          <a:p>
            <a:r>
              <a:rPr lang="en-US" sz="1400">
                <a:solidFill>
                  <a:srgbClr val="FF0000"/>
                </a:solidFill>
              </a:rPr>
              <a:t>        "value": "0.9"</a:t>
            </a:r>
          </a:p>
          <a:p>
            <a:r>
              <a:rPr lang="en-US" sz="1400">
                <a:solidFill>
                  <a:srgbClr val="FF0000"/>
                </a:solidFill>
              </a:rPr>
              <a:t>      }</a:t>
            </a:r>
          </a:p>
          <a:p>
            <a:r>
              <a:rPr lang="en-US" sz="1400"/>
              <a:t>      ]</a:t>
            </a:r>
          </a:p>
          <a:p>
            <a:r>
              <a:rPr lang="en-US" sz="1400"/>
              <a:t>    }</a:t>
            </a:r>
          </a:p>
          <a:p>
            <a:r>
              <a:rPr lang="en-US" sz="1400"/>
              <a:t>    ]</a:t>
            </a:r>
          </a:p>
          <a:p>
            <a:r>
              <a:rPr lang="en-US" sz="1400"/>
              <a:t>…</a:t>
            </a:r>
            <a:endParaRPr lang="es-ES" sz="1400"/>
          </a:p>
        </p:txBody>
      </p:sp>
      <p:sp>
        <p:nvSpPr>
          <p:cNvPr id="6" name="Rectangle 5"/>
          <p:cNvSpPr/>
          <p:nvPr/>
        </p:nvSpPr>
        <p:spPr>
          <a:xfrm>
            <a:off x="4211960" y="2725848"/>
            <a:ext cx="259228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/>
              <a:t>…</a:t>
            </a:r>
          </a:p>
          <a:p>
            <a:r>
              <a:rPr lang="en-US" sz="1400"/>
              <a:t>"attributes": [</a:t>
            </a:r>
          </a:p>
          <a:p>
            <a:r>
              <a:rPr lang="en-US" sz="1400"/>
              <a:t>    {</a:t>
            </a:r>
          </a:p>
          <a:p>
            <a:r>
              <a:rPr lang="en-US" sz="1400"/>
              <a:t>      "name": "temperature",</a:t>
            </a:r>
          </a:p>
          <a:p>
            <a:r>
              <a:rPr lang="en-US" sz="1400"/>
              <a:t>      "type": "centigrade",</a:t>
            </a:r>
          </a:p>
          <a:p>
            <a:r>
              <a:rPr lang="en-US" sz="1400"/>
              <a:t>      "value": "26.5",</a:t>
            </a:r>
          </a:p>
          <a:p>
            <a:r>
              <a:rPr lang="en-US" sz="1400"/>
              <a:t>      "metadatas": [</a:t>
            </a:r>
          </a:p>
          <a:p>
            <a:r>
              <a:rPr lang="en-US" sz="1400"/>
              <a:t>      </a:t>
            </a:r>
            <a:r>
              <a:rPr lang="en-US" sz="1400">
                <a:solidFill>
                  <a:srgbClr val="FF0000"/>
                </a:solidFill>
              </a:rPr>
              <a:t>{</a:t>
            </a:r>
          </a:p>
          <a:p>
            <a:r>
              <a:rPr lang="en-US" sz="1400">
                <a:solidFill>
                  <a:srgbClr val="FF0000"/>
                </a:solidFill>
              </a:rPr>
              <a:t>        "name": "average",</a:t>
            </a:r>
          </a:p>
          <a:p>
            <a:r>
              <a:rPr lang="en-US" sz="1400">
                <a:solidFill>
                  <a:srgbClr val="FF0000"/>
                </a:solidFill>
              </a:rPr>
              <a:t>        "type": "centigrade",</a:t>
            </a:r>
          </a:p>
          <a:p>
            <a:r>
              <a:rPr lang="en-US" sz="1400">
                <a:solidFill>
                  <a:srgbClr val="FF0000"/>
                </a:solidFill>
              </a:rPr>
              <a:t>        "value": "22.4"</a:t>
            </a:r>
          </a:p>
          <a:p>
            <a:r>
              <a:rPr lang="en-US" sz="1400">
                <a:solidFill>
                  <a:srgbClr val="FF0000"/>
                </a:solidFill>
              </a:rPr>
              <a:t>      }</a:t>
            </a:r>
          </a:p>
          <a:p>
            <a:r>
              <a:rPr lang="en-US" sz="1400"/>
              <a:t>      ]</a:t>
            </a:r>
          </a:p>
          <a:p>
            <a:r>
              <a:rPr lang="en-US" sz="1400"/>
              <a:t>    }</a:t>
            </a:r>
          </a:p>
          <a:p>
            <a:r>
              <a:rPr lang="en-US" sz="1400"/>
              <a:t>    ]</a:t>
            </a:r>
          </a:p>
          <a:p>
            <a:r>
              <a:rPr lang="en-US" sz="1400"/>
              <a:t>…</a:t>
            </a:r>
            <a:endParaRPr lang="es-ES" sz="1400"/>
          </a:p>
        </p:txBody>
      </p:sp>
    </p:spTree>
    <p:extLst>
      <p:ext uri="{BB962C8B-B14F-4D97-AF65-F5344CB8AC3E}">
        <p14:creationId xmlns:p14="http://schemas.microsoft.com/office/powerpoint/2010/main" xmlns="" val="244230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b="1" dirty="0" err="1">
                <a:solidFill>
                  <a:schemeClr val="tx2"/>
                </a:solidFill>
              </a:rPr>
              <a:t>Geo-location</a:t>
            </a:r>
            <a:endParaRPr lang="es-ES" sz="3200" b="1" dirty="0">
              <a:solidFill>
                <a:schemeClr val="tx2"/>
              </a:solidFill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2"/>
            <a:ext cx="4474840" cy="4430462"/>
          </a:xfrm>
        </p:spPr>
        <p:txBody>
          <a:bodyPr vert="horz">
            <a:normAutofit/>
          </a:bodyPr>
          <a:lstStyle/>
          <a:p>
            <a:r>
              <a:rPr lang="es-ES" sz="1800"/>
              <a:t>Entities can have an attribute that specifies its location</a:t>
            </a:r>
          </a:p>
          <a:p>
            <a:pPr lvl="1"/>
            <a:r>
              <a:rPr lang="es-ES" sz="1400"/>
              <a:t>Using a "location" metadata</a:t>
            </a:r>
          </a:p>
          <a:p>
            <a:r>
              <a:rPr lang="es-ES" sz="1800"/>
              <a:t>Example: create an entity called Madrid</a:t>
            </a:r>
          </a:p>
          <a:p>
            <a:pPr marL="0" indent="0">
              <a:buNone/>
            </a:pPr>
            <a:r>
              <a:rPr lang="es-ES" sz="1800"/>
              <a:t>     </a:t>
            </a:r>
          </a:p>
          <a:p>
            <a:pPr marL="0" indent="0">
              <a:buNone/>
            </a:pPr>
            <a:r>
              <a:rPr lang="es-ES" sz="1600"/>
              <a:t>…and create a couple more towns:</a:t>
            </a:r>
          </a:p>
          <a:p>
            <a:pPr lvl="2"/>
            <a:r>
              <a:rPr lang="es-ES" sz="1600"/>
              <a:t>Leganés</a:t>
            </a:r>
          </a:p>
          <a:p>
            <a:pPr lvl="2"/>
            <a:r>
              <a:rPr lang="es-ES" sz="1600"/>
              <a:t>Alcobendas</a:t>
            </a:r>
          </a:p>
        </p:txBody>
      </p:sp>
      <p:sp>
        <p:nvSpPr>
          <p:cNvPr id="4" name="Rectangle 3"/>
          <p:cNvSpPr/>
          <p:nvPr/>
        </p:nvSpPr>
        <p:spPr>
          <a:xfrm>
            <a:off x="5220072" y="1038282"/>
            <a:ext cx="3744416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/>
              <a:t>POST &lt;</a:t>
            </a:r>
            <a:r>
              <a:rPr lang="es-ES" sz="1400" dirty="0" err="1"/>
              <a:t>cb_host</a:t>
            </a:r>
            <a:r>
              <a:rPr lang="es-ES" sz="1400" dirty="0"/>
              <a:t>&gt;:</a:t>
            </a:r>
            <a:r>
              <a:rPr lang="es-ES" sz="1400" dirty="0" smtClean="0"/>
              <a:t>1026/v1/</a:t>
            </a:r>
            <a:r>
              <a:rPr lang="es-ES" sz="1400" dirty="0" err="1" smtClean="0"/>
              <a:t>updateContext</a:t>
            </a:r>
            <a:endParaRPr lang="es-ES" sz="1400" dirty="0"/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  "</a:t>
            </a:r>
            <a:r>
              <a:rPr lang="en-US" sz="1400" dirty="0" err="1"/>
              <a:t>contextElements</a:t>
            </a:r>
            <a:r>
              <a:rPr lang="en-US" sz="1400" dirty="0"/>
              <a:t>": [</a:t>
            </a:r>
          </a:p>
          <a:p>
            <a:r>
              <a:rPr lang="en-US" sz="1400" dirty="0"/>
              <a:t>  {</a:t>
            </a:r>
          </a:p>
          <a:p>
            <a:r>
              <a:rPr lang="en-US" sz="1400" dirty="0"/>
              <a:t>    "type": "City",</a:t>
            </a:r>
          </a:p>
          <a:p>
            <a:r>
              <a:rPr lang="en-US" sz="1400" dirty="0"/>
              <a:t>    "</a:t>
            </a:r>
            <a:r>
              <a:rPr lang="en-US" sz="1400" dirty="0" err="1"/>
              <a:t>isPattern</a:t>
            </a:r>
            <a:r>
              <a:rPr lang="en-US" sz="1400" dirty="0"/>
              <a:t>": "false",</a:t>
            </a:r>
          </a:p>
          <a:p>
            <a:r>
              <a:rPr lang="en-US" sz="1400" dirty="0"/>
              <a:t>    "id": "Madrid",</a:t>
            </a:r>
          </a:p>
          <a:p>
            <a:r>
              <a:rPr lang="en-US" sz="1400" dirty="0"/>
              <a:t>    "attributes": [</a:t>
            </a:r>
          </a:p>
          <a:p>
            <a:r>
              <a:rPr lang="en-US" sz="1400" dirty="0"/>
              <a:t>    {</a:t>
            </a:r>
          </a:p>
          <a:p>
            <a:r>
              <a:rPr lang="en-US" sz="1400" dirty="0"/>
              <a:t>      "name": "</a:t>
            </a:r>
            <a:r>
              <a:rPr lang="en-US" sz="1400" dirty="0">
                <a:solidFill>
                  <a:srgbClr val="FF0000"/>
                </a:solidFill>
              </a:rPr>
              <a:t>position</a:t>
            </a:r>
            <a:r>
              <a:rPr lang="en-US" sz="1400" dirty="0"/>
              <a:t>",</a:t>
            </a:r>
          </a:p>
          <a:p>
            <a:r>
              <a:rPr lang="en-US" sz="1400" dirty="0"/>
              <a:t>      "type": "</a:t>
            </a:r>
            <a:r>
              <a:rPr lang="en-US" sz="1400" dirty="0" err="1"/>
              <a:t>coords</a:t>
            </a:r>
            <a:r>
              <a:rPr lang="en-US" sz="1400" dirty="0"/>
              <a:t>",</a:t>
            </a:r>
          </a:p>
          <a:p>
            <a:r>
              <a:rPr lang="en-US" sz="1400" dirty="0"/>
              <a:t>      "value": "40.418889, -3.691944",</a:t>
            </a:r>
          </a:p>
          <a:p>
            <a:r>
              <a:rPr lang="en-US" sz="1400" dirty="0"/>
              <a:t>     </a:t>
            </a:r>
            <a:r>
              <a:rPr lang="en-US" sz="1400" b="1" dirty="0">
                <a:solidFill>
                  <a:srgbClr val="FF0000"/>
                </a:solidFill>
              </a:rPr>
              <a:t> "</a:t>
            </a:r>
            <a:r>
              <a:rPr lang="en-US" sz="1400" b="1" dirty="0" err="1">
                <a:solidFill>
                  <a:srgbClr val="FF0000"/>
                </a:solidFill>
              </a:rPr>
              <a:t>metadatas</a:t>
            </a:r>
            <a:r>
              <a:rPr lang="en-US" sz="1400" b="1" dirty="0">
                <a:solidFill>
                  <a:srgbClr val="FF0000"/>
                </a:solidFill>
              </a:rPr>
              <a:t>": [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         {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           "name": "location",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           "type": "string",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           "value": "WSG84"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         }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      ]</a:t>
            </a:r>
          </a:p>
          <a:p>
            <a:r>
              <a:rPr lang="en-US" sz="1400" dirty="0"/>
              <a:t>    }</a:t>
            </a:r>
          </a:p>
          <a:p>
            <a:r>
              <a:rPr lang="en-US" sz="1400" dirty="0"/>
              <a:t>    ]</a:t>
            </a:r>
          </a:p>
          <a:p>
            <a:r>
              <a:rPr lang="en-US" sz="1400" dirty="0"/>
              <a:t>  }</a:t>
            </a:r>
          </a:p>
          <a:p>
            <a:r>
              <a:rPr lang="en-US" sz="1400" dirty="0"/>
              <a:t>  ],</a:t>
            </a:r>
          </a:p>
          <a:p>
            <a:r>
              <a:rPr lang="en-US" sz="1400" dirty="0"/>
              <a:t>  "</a:t>
            </a:r>
            <a:r>
              <a:rPr lang="en-US" sz="1400" dirty="0" err="1"/>
              <a:t>updateAction</a:t>
            </a:r>
            <a:r>
              <a:rPr lang="en-US" sz="1400" dirty="0"/>
              <a:t>": "APPEND"</a:t>
            </a:r>
          </a:p>
          <a:p>
            <a:r>
              <a:rPr lang="en-US" sz="1400" dirty="0"/>
              <a:t>}</a:t>
            </a:r>
            <a:endParaRPr lang="es-ES" sz="14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763688" y="2936793"/>
            <a:ext cx="352839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globe-vector-globe-vector-5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35696" y="4413414"/>
            <a:ext cx="1512168" cy="1506755"/>
          </a:xfrm>
          <a:prstGeom prst="rect">
            <a:avLst/>
          </a:prstGeom>
        </p:spPr>
      </p:pic>
      <p:sp>
        <p:nvSpPr>
          <p:cNvPr id="8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4055466" y="6356361"/>
            <a:ext cx="1033075" cy="365125"/>
          </a:xfrm>
          <a:prstGeom prst="rect">
            <a:avLst/>
          </a:prstGeom>
        </p:spPr>
        <p:txBody>
          <a:bodyPr/>
          <a:lstStyle/>
          <a:p>
            <a:fld id="{37963F2F-4042-FC45-9F9C-5381A7798E31}" type="slidenum">
              <a:rPr lang="en-US" smtClean="0">
                <a:solidFill>
                  <a:srgbClr val="043F52">
                    <a:tint val="75000"/>
                  </a:srgbClr>
                </a:solidFill>
              </a:rPr>
              <a:pPr/>
              <a:t>37</a:t>
            </a:fld>
            <a:endParaRPr lang="en-US">
              <a:solidFill>
                <a:srgbClr val="043F52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2985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9190" y="287350"/>
            <a:ext cx="7944058" cy="516190"/>
          </a:xfrm>
        </p:spPr>
        <p:txBody>
          <a:bodyPr>
            <a:normAutofit fontScale="90000"/>
          </a:bodyPr>
          <a:lstStyle/>
          <a:p>
            <a:r>
              <a:rPr lang="es-ES" b="1" dirty="0" err="1">
                <a:solidFill>
                  <a:schemeClr val="tx2"/>
                </a:solidFill>
              </a:rPr>
              <a:t>Geo-location</a:t>
            </a:r>
            <a:r>
              <a:rPr lang="es-ES" b="1" dirty="0">
                <a:solidFill>
                  <a:schemeClr val="tx2"/>
                </a:solidFill>
              </a:rPr>
              <a:t> – </a:t>
            </a:r>
            <a:r>
              <a:rPr lang="es-ES" b="1" dirty="0" err="1">
                <a:solidFill>
                  <a:schemeClr val="tx2"/>
                </a:solidFill>
              </a:rPr>
              <a:t>Circle</a:t>
            </a:r>
            <a:r>
              <a:rPr lang="es-ES" b="1" dirty="0">
                <a:solidFill>
                  <a:schemeClr val="tx2"/>
                </a:solidFill>
              </a:rPr>
              <a:t> </a:t>
            </a:r>
            <a:endParaRPr lang="es-ES" dirty="0">
              <a:solidFill>
                <a:schemeClr val="tx2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74984" y="809625"/>
            <a:ext cx="7085135" cy="523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12 Rectángulo redondeado"/>
          <p:cNvSpPr/>
          <p:nvPr/>
        </p:nvSpPr>
        <p:spPr bwMode="auto">
          <a:xfrm>
            <a:off x="2934145" y="4902271"/>
            <a:ext cx="670920" cy="316523"/>
          </a:xfrm>
          <a:prstGeom prst="round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1200" b="1">
              <a:solidFill>
                <a:srgbClr val="FF0000"/>
              </a:solidFill>
              <a:latin typeface="TheSansCorrespondence" pitchFamily="34" charset="0"/>
            </a:endParaRPr>
          </a:p>
        </p:txBody>
      </p:sp>
      <p:sp>
        <p:nvSpPr>
          <p:cNvPr id="16" name="15 Rectángulo redondeado"/>
          <p:cNvSpPr/>
          <p:nvPr/>
        </p:nvSpPr>
        <p:spPr bwMode="auto">
          <a:xfrm>
            <a:off x="3734921" y="3364519"/>
            <a:ext cx="670920" cy="316523"/>
          </a:xfrm>
          <a:prstGeom prst="round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1200" b="1">
              <a:solidFill>
                <a:srgbClr val="FF0000"/>
              </a:solidFill>
              <a:latin typeface="TheSansCorrespondence" pitchFamily="34" charset="0"/>
            </a:endParaRPr>
          </a:p>
        </p:txBody>
      </p:sp>
      <p:sp>
        <p:nvSpPr>
          <p:cNvPr id="17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4055466" y="6356361"/>
            <a:ext cx="1033075" cy="365125"/>
          </a:xfrm>
          <a:prstGeom prst="rect">
            <a:avLst/>
          </a:prstGeom>
        </p:spPr>
        <p:txBody>
          <a:bodyPr/>
          <a:lstStyle/>
          <a:p>
            <a:fld id="{37963F2F-4042-FC45-9F9C-5381A7798E31}" type="slidenum">
              <a:rPr lang="en-US" smtClean="0">
                <a:solidFill>
                  <a:srgbClr val="043F52">
                    <a:tint val="75000"/>
                  </a:srgbClr>
                </a:solidFill>
              </a:rPr>
              <a:pPr/>
              <a:t>38</a:t>
            </a:fld>
            <a:endParaRPr lang="en-US">
              <a:solidFill>
                <a:srgbClr val="043F52">
                  <a:tint val="75000"/>
                </a:srgbClr>
              </a:solidFill>
            </a:endParaRPr>
          </a:p>
        </p:txBody>
      </p:sp>
      <p:sp>
        <p:nvSpPr>
          <p:cNvPr id="12" name="14 Rectángulo redondeado"/>
          <p:cNvSpPr/>
          <p:nvPr/>
        </p:nvSpPr>
        <p:spPr bwMode="auto">
          <a:xfrm>
            <a:off x="4522192" y="1048510"/>
            <a:ext cx="780247" cy="316523"/>
          </a:xfrm>
          <a:prstGeom prst="round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1200" b="1">
              <a:solidFill>
                <a:srgbClr val="FF0000"/>
              </a:solidFill>
              <a:latin typeface="TheSansCorrespondenc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144275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9190" y="287350"/>
            <a:ext cx="7944058" cy="516190"/>
          </a:xfrm>
        </p:spPr>
        <p:txBody>
          <a:bodyPr>
            <a:normAutofit fontScale="90000"/>
          </a:bodyPr>
          <a:lstStyle/>
          <a:p>
            <a:r>
              <a:rPr lang="es-ES" b="1"/>
              <a:t>Geo-location – Circle </a:t>
            </a:r>
            <a:endParaRPr lang="es-E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74984" y="809625"/>
            <a:ext cx="7085135" cy="523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2 Elipse"/>
          <p:cNvSpPr/>
          <p:nvPr/>
        </p:nvSpPr>
        <p:spPr bwMode="auto">
          <a:xfrm>
            <a:off x="2294117" y="1336427"/>
            <a:ext cx="4122915" cy="4525109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200" b="1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TheSansCorrespondence" pitchFamily="34" charset="0"/>
            </a:endParaRPr>
          </a:p>
        </p:txBody>
      </p:sp>
      <p:sp>
        <p:nvSpPr>
          <p:cNvPr id="14" name="13 CuadroTexto"/>
          <p:cNvSpPr txBox="1"/>
          <p:nvPr/>
        </p:nvSpPr>
        <p:spPr>
          <a:xfrm rot="19527963">
            <a:off x="2460199" y="1326910"/>
            <a:ext cx="15049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rgbClr val="FF0000"/>
                </a:solidFill>
              </a:rPr>
              <a:t>13.5 km radius</a:t>
            </a:r>
            <a:endParaRPr lang="en-US" sz="1400" b="1">
              <a:solidFill>
                <a:srgbClr val="FF0000"/>
              </a:solidFill>
            </a:endParaRPr>
          </a:p>
        </p:txBody>
      </p:sp>
      <p:sp>
        <p:nvSpPr>
          <p:cNvPr id="13" name="12 Rectángulo redondeado"/>
          <p:cNvSpPr/>
          <p:nvPr/>
        </p:nvSpPr>
        <p:spPr bwMode="auto">
          <a:xfrm>
            <a:off x="2934145" y="4902271"/>
            <a:ext cx="670920" cy="316523"/>
          </a:xfrm>
          <a:prstGeom prst="round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1200" b="1">
              <a:solidFill>
                <a:srgbClr val="FF0000"/>
              </a:solidFill>
              <a:latin typeface="TheSansCorrespondence" pitchFamily="34" charset="0"/>
            </a:endParaRPr>
          </a:p>
        </p:txBody>
      </p:sp>
      <p:sp>
        <p:nvSpPr>
          <p:cNvPr id="16" name="15 Rectángulo redondeado"/>
          <p:cNvSpPr/>
          <p:nvPr/>
        </p:nvSpPr>
        <p:spPr bwMode="auto">
          <a:xfrm>
            <a:off x="3734921" y="3364519"/>
            <a:ext cx="670920" cy="316523"/>
          </a:xfrm>
          <a:prstGeom prst="round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1200" b="1">
              <a:solidFill>
                <a:srgbClr val="FF0000"/>
              </a:solidFill>
              <a:latin typeface="TheSansCorrespondence" pitchFamily="34" charset="0"/>
            </a:endParaRPr>
          </a:p>
        </p:txBody>
      </p:sp>
      <p:sp>
        <p:nvSpPr>
          <p:cNvPr id="17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4055466" y="6356361"/>
            <a:ext cx="1033075" cy="365125"/>
          </a:xfrm>
          <a:prstGeom prst="rect">
            <a:avLst/>
          </a:prstGeom>
        </p:spPr>
        <p:txBody>
          <a:bodyPr/>
          <a:lstStyle/>
          <a:p>
            <a:fld id="{37963F2F-4042-FC45-9F9C-5381A7798E31}" type="slidenum">
              <a:rPr lang="en-US" smtClean="0">
                <a:solidFill>
                  <a:srgbClr val="043F52">
                    <a:tint val="75000"/>
                  </a:srgbClr>
                </a:solidFill>
              </a:rPr>
              <a:pPr/>
              <a:t>39</a:t>
            </a:fld>
            <a:endParaRPr lang="en-US">
              <a:solidFill>
                <a:srgbClr val="043F52">
                  <a:tint val="75000"/>
                </a:srgbClr>
              </a:solidFill>
            </a:endParaRPr>
          </a:p>
        </p:txBody>
      </p:sp>
      <p:sp>
        <p:nvSpPr>
          <p:cNvPr id="18" name="7 CuadroTexto"/>
          <p:cNvSpPr txBox="1"/>
          <p:nvPr/>
        </p:nvSpPr>
        <p:spPr>
          <a:xfrm>
            <a:off x="4572000" y="686707"/>
            <a:ext cx="4104456" cy="55900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500" dirty="0" smtClean="0"/>
              <a:t>POST </a:t>
            </a:r>
            <a:r>
              <a:rPr lang="en-US" sz="1500" dirty="0"/>
              <a:t>&lt;</a:t>
            </a:r>
            <a:r>
              <a:rPr lang="en-US" sz="1500" dirty="0" err="1"/>
              <a:t>cb_host</a:t>
            </a:r>
            <a:r>
              <a:rPr lang="en-US" sz="1500" dirty="0"/>
              <a:t>&gt;:</a:t>
            </a:r>
            <a:r>
              <a:rPr lang="en-US" sz="1500" dirty="0" smtClean="0"/>
              <a:t>1026/v1/</a:t>
            </a:r>
            <a:r>
              <a:rPr lang="en-US" sz="1500" dirty="0" err="1" smtClean="0"/>
              <a:t>queryContext</a:t>
            </a:r>
            <a:endParaRPr lang="es-ES" sz="1500" dirty="0" smtClean="0"/>
          </a:p>
          <a:p>
            <a:r>
              <a:rPr lang="es-ES" sz="1500" dirty="0" smtClean="0"/>
              <a:t>…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  "entities": [</a:t>
            </a:r>
          </a:p>
          <a:p>
            <a:r>
              <a:rPr lang="en-US" sz="1400" dirty="0"/>
              <a:t>  {</a:t>
            </a:r>
          </a:p>
          <a:p>
            <a:r>
              <a:rPr lang="en-US" sz="1400" dirty="0"/>
              <a:t>    "type": "City",</a:t>
            </a:r>
          </a:p>
          <a:p>
            <a:r>
              <a:rPr lang="en-US" sz="1400" dirty="0"/>
              <a:t>    "</a:t>
            </a:r>
            <a:r>
              <a:rPr lang="en-US" sz="1400" dirty="0" err="1"/>
              <a:t>isPattern</a:t>
            </a:r>
            <a:r>
              <a:rPr lang="en-US" sz="1400" dirty="0"/>
              <a:t>": "true",</a:t>
            </a:r>
          </a:p>
          <a:p>
            <a:r>
              <a:rPr lang="en-US" sz="1400" dirty="0"/>
              <a:t>    "id": "</a:t>
            </a:r>
            <a:r>
              <a:rPr lang="en-US" sz="1400" b="1" dirty="0">
                <a:solidFill>
                  <a:srgbClr val="FF0000"/>
                </a:solidFill>
              </a:rPr>
              <a:t>.*</a:t>
            </a:r>
            <a:r>
              <a:rPr lang="en-US" sz="1400" dirty="0"/>
              <a:t>"</a:t>
            </a:r>
          </a:p>
          <a:p>
            <a:r>
              <a:rPr lang="en-US" sz="1400" dirty="0"/>
              <a:t>  }</a:t>
            </a:r>
          </a:p>
          <a:p>
            <a:r>
              <a:rPr lang="en-US" sz="1400" dirty="0"/>
              <a:t>  ],</a:t>
            </a:r>
          </a:p>
          <a:p>
            <a:r>
              <a:rPr lang="en-US" sz="1400" dirty="0"/>
              <a:t>  "restriction": {</a:t>
            </a:r>
          </a:p>
          <a:p>
            <a:r>
              <a:rPr lang="en-US" sz="1400" dirty="0"/>
              <a:t>    "scopes": [</a:t>
            </a:r>
          </a:p>
          <a:p>
            <a:r>
              <a:rPr lang="en-US" sz="1400" dirty="0"/>
              <a:t>    {</a:t>
            </a:r>
          </a:p>
          <a:p>
            <a:r>
              <a:rPr lang="en-US" sz="1400" dirty="0"/>
              <a:t>      "type" : "</a:t>
            </a:r>
            <a:r>
              <a:rPr lang="en-US" sz="1400" b="1" dirty="0" err="1">
                <a:solidFill>
                  <a:srgbClr val="FF0000"/>
                </a:solidFill>
              </a:rPr>
              <a:t>FIWARE_Location</a:t>
            </a:r>
            <a:r>
              <a:rPr lang="en-US" sz="1400" dirty="0"/>
              <a:t>",</a:t>
            </a:r>
          </a:p>
          <a:p>
            <a:r>
              <a:rPr lang="en-US" sz="1400" dirty="0"/>
              <a:t>      "value" : {</a:t>
            </a:r>
          </a:p>
          <a:p>
            <a:r>
              <a:rPr lang="en-US" sz="1400" dirty="0"/>
              <a:t> </a:t>
            </a:r>
            <a:r>
              <a:rPr lang="en-US" sz="1400" dirty="0">
                <a:solidFill>
                  <a:srgbClr val="002159"/>
                </a:solidFill>
              </a:rPr>
              <a:t>       "</a:t>
            </a:r>
            <a:r>
              <a:rPr lang="en-US" sz="1400" b="1" dirty="0">
                <a:solidFill>
                  <a:srgbClr val="FF0000"/>
                </a:solidFill>
              </a:rPr>
              <a:t>circle</a:t>
            </a:r>
            <a:r>
              <a:rPr lang="en-US" sz="1400" dirty="0">
                <a:solidFill>
                  <a:srgbClr val="002159"/>
                </a:solidFill>
              </a:rPr>
              <a:t>"</a:t>
            </a:r>
            <a:r>
              <a:rPr lang="en-US" sz="1400" dirty="0"/>
              <a:t>: {</a:t>
            </a:r>
          </a:p>
          <a:p>
            <a:r>
              <a:rPr lang="en-US" sz="1400" dirty="0"/>
              <a:t>          "</a:t>
            </a:r>
            <a:r>
              <a:rPr lang="en-US" sz="1400" dirty="0" err="1"/>
              <a:t>centerLatitude</a:t>
            </a:r>
            <a:r>
              <a:rPr lang="en-US" sz="1400" dirty="0"/>
              <a:t>": "40.418889",</a:t>
            </a:r>
          </a:p>
          <a:p>
            <a:r>
              <a:rPr lang="en-US" sz="1400" dirty="0"/>
              <a:t>          "</a:t>
            </a:r>
            <a:r>
              <a:rPr lang="en-US" sz="1400" dirty="0" err="1"/>
              <a:t>centerLongitude</a:t>
            </a:r>
            <a:r>
              <a:rPr lang="en-US" sz="1400" dirty="0"/>
              <a:t>": "-3.691944",</a:t>
            </a:r>
          </a:p>
          <a:p>
            <a:r>
              <a:rPr lang="en-US" sz="1400" dirty="0"/>
              <a:t>          "radius": "</a:t>
            </a:r>
            <a:r>
              <a:rPr lang="en-US" sz="1400" b="1" dirty="0">
                <a:solidFill>
                  <a:srgbClr val="FF0000"/>
                </a:solidFill>
              </a:rPr>
              <a:t>13500</a:t>
            </a:r>
            <a:r>
              <a:rPr lang="en-US" sz="1400" dirty="0"/>
              <a:t>"</a:t>
            </a:r>
          </a:p>
          <a:p>
            <a:r>
              <a:rPr lang="en-US" sz="1400" dirty="0"/>
              <a:t>        }</a:t>
            </a:r>
          </a:p>
          <a:p>
            <a:r>
              <a:rPr lang="en-US" sz="1400" dirty="0"/>
              <a:t>      }</a:t>
            </a:r>
          </a:p>
          <a:p>
            <a:r>
              <a:rPr lang="en-US" sz="1400" dirty="0"/>
              <a:t>    }</a:t>
            </a:r>
          </a:p>
          <a:p>
            <a:r>
              <a:rPr lang="en-US" sz="1400" dirty="0"/>
              <a:t>    ]</a:t>
            </a:r>
          </a:p>
          <a:p>
            <a:r>
              <a:rPr lang="en-US" sz="1400" dirty="0"/>
              <a:t>  }</a:t>
            </a:r>
          </a:p>
          <a:p>
            <a:r>
              <a:rPr lang="en-US" sz="1400" dirty="0"/>
              <a:t>}</a:t>
            </a:r>
            <a:endParaRPr lang="es-ES" sz="1400" dirty="0"/>
          </a:p>
        </p:txBody>
      </p:sp>
      <p:pic>
        <p:nvPicPr>
          <p:cNvPr id="19" name="Picture 18" descr="expertly-drawn-cellphon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884368" y="5327511"/>
            <a:ext cx="720080" cy="862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98052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>
          <a:xfrm>
            <a:off x="349190" y="287341"/>
            <a:ext cx="7944058" cy="503590"/>
          </a:xfrm>
        </p:spPr>
        <p:txBody>
          <a:bodyPr>
            <a:normAutofit fontScale="90000"/>
          </a:bodyPr>
          <a:lstStyle/>
          <a:p>
            <a:pPr algn="ctr"/>
            <a:r>
              <a:rPr lang="es-ES_tradnl" b="1" dirty="0" err="1" smtClean="0"/>
              <a:t>Why</a:t>
            </a:r>
            <a:r>
              <a:rPr lang="es-ES_tradnl" b="1" dirty="0" smtClean="0"/>
              <a:t> FIWARE</a:t>
            </a:r>
            <a:endParaRPr lang="es-ES_tradnl" dirty="0"/>
          </a:p>
        </p:txBody>
      </p:sp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45480793"/>
              </p:ext>
            </p:extLst>
          </p:nvPr>
        </p:nvGraphicFramePr>
        <p:xfrm>
          <a:off x="251525" y="1214421"/>
          <a:ext cx="8535317" cy="4857784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320211"/>
                <a:gridCol w="6215106"/>
              </a:tblGrid>
              <a:tr h="405281">
                <a:tc>
                  <a:txBody>
                    <a:bodyPr/>
                    <a:lstStyle/>
                    <a:p>
                      <a:r>
                        <a:rPr lang="en" sz="2000" b="1" noProof="0" dirty="0" smtClean="0">
                          <a:solidFill>
                            <a:schemeClr val="tx1"/>
                          </a:solidFill>
                          <a:effectLst/>
                          <a:latin typeface="Telefonica Text" panose="02000506040000020004" pitchFamily="2" charset="0"/>
                        </a:rPr>
                        <a:t>Driver</a:t>
                      </a:r>
                      <a:endParaRPr lang="en" sz="2000" b="1" noProof="0" dirty="0">
                        <a:solidFill>
                          <a:schemeClr val="tx1"/>
                        </a:solidFill>
                        <a:effectLst/>
                        <a:latin typeface="Telefonica Text" panose="02000506040000020004" pitchFamily="2" charset="0"/>
                      </a:endParaRPr>
                    </a:p>
                  </a:txBody>
                  <a:tcPr>
                    <a:lnB w="12700" cap="flat" cmpd="sng" algn="ctr">
                      <a:solidFill>
                        <a:srgbClr val="FCD0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" sz="2000" b="1" noProof="0" dirty="0" smtClean="0">
                          <a:solidFill>
                            <a:schemeClr val="tx1"/>
                          </a:solidFill>
                          <a:effectLst/>
                          <a:latin typeface="Telefonica Text" panose="02000506040000020004" pitchFamily="2" charset="0"/>
                        </a:rPr>
                        <a:t>What does FIWARE bring?</a:t>
                      </a:r>
                      <a:endParaRPr lang="en" sz="2000" b="1" noProof="0" dirty="0">
                        <a:solidFill>
                          <a:schemeClr val="tx1"/>
                        </a:solidFill>
                        <a:effectLst/>
                        <a:latin typeface="Telefonica Text" panose="02000506040000020004" pitchFamily="2" charset="0"/>
                      </a:endParaRPr>
                    </a:p>
                  </a:txBody>
                  <a:tcPr>
                    <a:lnB w="12700" cap="flat" cmpd="sng" algn="ctr">
                      <a:solidFill>
                        <a:srgbClr val="FCD0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4281">
                <a:tc>
                  <a:txBody>
                    <a:bodyPr/>
                    <a:lstStyle/>
                    <a:p>
                      <a:r>
                        <a:rPr lang="en" sz="1800" b="1" noProof="0" dirty="0" smtClean="0">
                          <a:solidFill>
                            <a:schemeClr val="tx1"/>
                          </a:solidFill>
                          <a:effectLst/>
                          <a:latin typeface="Telefonica Text" panose="02000506040000020004" pitchFamily="2" charset="0"/>
                        </a:rPr>
                        <a:t>Technology</a:t>
                      </a:r>
                      <a:endParaRPr lang="en" sz="1800" b="1" noProof="0" dirty="0">
                        <a:solidFill>
                          <a:schemeClr val="tx1"/>
                        </a:solidFill>
                        <a:effectLst/>
                        <a:latin typeface="Telefonica Text" panose="02000506040000020004" pitchFamily="2" charset="0"/>
                      </a:endParaRPr>
                    </a:p>
                  </a:txBody>
                  <a:tcPr>
                    <a:lnT w="12700" cap="flat" cmpd="sng" algn="ctr">
                      <a:solidFill>
                        <a:srgbClr val="FCD0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D0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" sz="1800" b="0" noProof="0" dirty="0" smtClean="0">
                          <a:solidFill>
                            <a:schemeClr val="tx1"/>
                          </a:solidFill>
                          <a:effectLst/>
                          <a:latin typeface="Telefonica Text" panose="02000506040000020004" pitchFamily="2" charset="0"/>
                        </a:rPr>
                        <a:t>Open specifications backed by open source reference implementations </a:t>
                      </a:r>
                      <a:r>
                        <a:rPr lang="en" sz="1800" b="0" baseline="0" noProof="0" dirty="0" smtClean="0">
                          <a:solidFill>
                            <a:schemeClr val="tx1"/>
                          </a:solidFill>
                          <a:effectLst/>
                          <a:latin typeface="Telefonica Text" panose="02000506040000020004" pitchFamily="2" charset="0"/>
                        </a:rPr>
                        <a:t>(see [1], [2])</a:t>
                      </a:r>
                    </a:p>
                    <a:p>
                      <a:r>
                        <a:rPr lang="en" sz="1800" b="0" baseline="0" noProof="0" dirty="0" smtClean="0">
                          <a:solidFill>
                            <a:schemeClr val="tx1"/>
                          </a:solidFill>
                          <a:effectLst/>
                          <a:latin typeface="Telefonica Text" panose="02000506040000020004" pitchFamily="2" charset="0"/>
                        </a:rPr>
                        <a:t>100+ M€ of investment (2011-2016)</a:t>
                      </a:r>
                    </a:p>
                  </a:txBody>
                  <a:tcPr>
                    <a:lnT w="12700" cap="flat" cmpd="sng" algn="ctr">
                      <a:solidFill>
                        <a:srgbClr val="FCD0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D0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96538">
                <a:tc>
                  <a:txBody>
                    <a:bodyPr/>
                    <a:lstStyle/>
                    <a:p>
                      <a:r>
                        <a:rPr lang="en" sz="1800" b="1" noProof="0" dirty="0" smtClean="0">
                          <a:solidFill>
                            <a:schemeClr val="tx1"/>
                          </a:solidFill>
                          <a:effectLst/>
                          <a:latin typeface="Telefonica Text" panose="02000506040000020004" pitchFamily="2" charset="0"/>
                        </a:rPr>
                        <a:t>Experimental environment</a:t>
                      </a:r>
                      <a:endParaRPr lang="en" sz="1800" b="1" noProof="0" dirty="0">
                        <a:solidFill>
                          <a:schemeClr val="tx1"/>
                        </a:solidFill>
                        <a:effectLst/>
                        <a:latin typeface="Telefonica Text" panose="02000506040000020004" pitchFamily="2" charset="0"/>
                      </a:endParaRPr>
                    </a:p>
                  </a:txBody>
                  <a:tcPr>
                    <a:lnT w="12700" cap="flat" cmpd="sng" algn="ctr">
                      <a:solidFill>
                        <a:srgbClr val="FCD0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D0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" sz="1800" b="0" noProof="0" dirty="0" smtClean="0">
                          <a:solidFill>
                            <a:schemeClr val="tx1"/>
                          </a:solidFill>
                          <a:effectLst/>
                          <a:latin typeface="Telefonica Text" panose="02000506040000020004" pitchFamily="2" charset="0"/>
                        </a:rPr>
                        <a:t>15</a:t>
                      </a:r>
                      <a:r>
                        <a:rPr lang="en" sz="1800" b="0" baseline="0" noProof="0" dirty="0" smtClean="0">
                          <a:solidFill>
                            <a:schemeClr val="tx1"/>
                          </a:solidFill>
                          <a:effectLst/>
                          <a:latin typeface="Telefonica Text" panose="02000506040000020004" pitchFamily="2" charset="0"/>
                        </a:rPr>
                        <a:t> cities </a:t>
                      </a:r>
                      <a:r>
                        <a:rPr lang="en" sz="1800" b="0" noProof="0" dirty="0" smtClean="0">
                          <a:solidFill>
                            <a:schemeClr val="tx1"/>
                          </a:solidFill>
                          <a:effectLst/>
                          <a:latin typeface="Telefonica Text" panose="02000506040000020004" pitchFamily="2" charset="0"/>
                        </a:rPr>
                        <a:t>(7 in Spain) already working on setting up a </a:t>
                      </a:r>
                      <a:r>
                        <a:rPr lang="en" sz="1800" b="0" baseline="0" noProof="0" dirty="0" smtClean="0">
                          <a:solidFill>
                            <a:schemeClr val="tx1"/>
                          </a:solidFill>
                          <a:effectLst/>
                          <a:latin typeface="Telefonica Text" panose="02000506040000020004" pitchFamily="2" charset="0"/>
                        </a:rPr>
                        <a:t>connection to </a:t>
                      </a:r>
                      <a:r>
                        <a:rPr lang="en" sz="1800" b="0" noProof="0" dirty="0" smtClean="0">
                          <a:solidFill>
                            <a:schemeClr val="tx1"/>
                          </a:solidFill>
                          <a:effectLst/>
                          <a:latin typeface="Telefonica Text" panose="02000506040000020004" pitchFamily="2" charset="0"/>
                        </a:rPr>
                        <a:t>FIWARE Lab</a:t>
                      </a:r>
                      <a:r>
                        <a:rPr lang="en" sz="1800" b="0" baseline="0" noProof="0" dirty="0" smtClean="0">
                          <a:solidFill>
                            <a:schemeClr val="tx1"/>
                          </a:solidFill>
                          <a:effectLst/>
                          <a:latin typeface="Telefonica Text" panose="02000506040000020004" pitchFamily="2" charset="0"/>
                        </a:rPr>
                        <a:t> [3]</a:t>
                      </a:r>
                    </a:p>
                    <a:p>
                      <a:r>
                        <a:rPr lang="en" sz="1800" b="0" noProof="0" dirty="0" smtClean="0">
                          <a:solidFill>
                            <a:schemeClr val="tx1"/>
                          </a:solidFill>
                          <a:effectLst/>
                          <a:latin typeface="Telefonica Text" panose="02000506040000020004" pitchFamily="2" charset="0"/>
                        </a:rPr>
                        <a:t>3000+</a:t>
                      </a:r>
                      <a:r>
                        <a:rPr lang="en" sz="1800" b="0" baseline="0" noProof="0" dirty="0" smtClean="0">
                          <a:solidFill>
                            <a:schemeClr val="tx1"/>
                          </a:solidFill>
                          <a:effectLst/>
                          <a:latin typeface="Telefonica Text" panose="02000506040000020004" pitchFamily="2" charset="0"/>
                        </a:rPr>
                        <a:t> </a:t>
                      </a:r>
                      <a:r>
                        <a:rPr lang="en" sz="1800" b="0" noProof="0" dirty="0" smtClean="0">
                          <a:solidFill>
                            <a:schemeClr val="tx1"/>
                          </a:solidFill>
                          <a:effectLst/>
                          <a:latin typeface="Telefonica Text" panose="02000506040000020004" pitchFamily="2" charset="0"/>
                        </a:rPr>
                        <a:t>cores,</a:t>
                      </a:r>
                      <a:r>
                        <a:rPr lang="en" sz="1800" b="0" baseline="0" noProof="0" dirty="0" smtClean="0">
                          <a:solidFill>
                            <a:schemeClr val="tx1"/>
                          </a:solidFill>
                          <a:effectLst/>
                          <a:latin typeface="Telefonica Text" panose="02000506040000020004" pitchFamily="2" charset="0"/>
                        </a:rPr>
                        <a:t> 16Tb RAM </a:t>
                      </a:r>
                      <a:r>
                        <a:rPr lang="en" sz="1800" b="0" noProof="0" dirty="0" smtClean="0">
                          <a:solidFill>
                            <a:schemeClr val="tx1"/>
                          </a:solidFill>
                          <a:effectLst/>
                          <a:latin typeface="Telefonica Text" panose="02000506040000020004" pitchFamily="2" charset="0"/>
                        </a:rPr>
                        <a:t>and 750+</a:t>
                      </a:r>
                      <a:r>
                        <a:rPr lang="en" sz="1800" b="0" baseline="0" noProof="0" dirty="0" smtClean="0">
                          <a:solidFill>
                            <a:schemeClr val="tx1"/>
                          </a:solidFill>
                          <a:effectLst/>
                          <a:latin typeface="Telefonica Text" panose="02000506040000020004" pitchFamily="2" charset="0"/>
                        </a:rPr>
                        <a:t> </a:t>
                      </a:r>
                      <a:r>
                        <a:rPr lang="en" sz="1800" b="0" noProof="0" dirty="0" smtClean="0">
                          <a:solidFill>
                            <a:schemeClr val="tx1"/>
                          </a:solidFill>
                          <a:effectLst/>
                          <a:latin typeface="Telefonica Text" panose="02000506040000020004" pitchFamily="2" charset="0"/>
                        </a:rPr>
                        <a:t>Tb</a:t>
                      </a:r>
                      <a:r>
                        <a:rPr lang="en" sz="1800" b="0" baseline="0" noProof="0" dirty="0" smtClean="0">
                          <a:solidFill>
                            <a:schemeClr val="tx1"/>
                          </a:solidFill>
                          <a:effectLst/>
                          <a:latin typeface="Telefonica Text" panose="02000506040000020004" pitchFamily="2" charset="0"/>
                        </a:rPr>
                        <a:t> HD will be the free computing capacity provided by the FIWARE Lab </a:t>
                      </a:r>
                      <a:r>
                        <a:rPr lang="en" sz="1800" b="0" noProof="0" dirty="0" smtClean="0">
                          <a:solidFill>
                            <a:schemeClr val="tx1"/>
                          </a:solidFill>
                          <a:effectLst/>
                          <a:latin typeface="Telefonica Text" panose="02000506040000020004" pitchFamily="2" charset="0"/>
                        </a:rPr>
                        <a:t>Cloud across </a:t>
                      </a:r>
                      <a:r>
                        <a:rPr lang="en" sz="1800" b="0" baseline="0" noProof="0" dirty="0" smtClean="0">
                          <a:solidFill>
                            <a:schemeClr val="tx1"/>
                          </a:solidFill>
                          <a:effectLst/>
                          <a:latin typeface="Telefonica Text" panose="02000506040000020004" pitchFamily="2" charset="0"/>
                        </a:rPr>
                        <a:t>16 nodes distributed in Europe</a:t>
                      </a:r>
                      <a:endParaRPr lang="en" sz="1800" b="0" noProof="0" dirty="0">
                        <a:solidFill>
                          <a:schemeClr val="tx1"/>
                        </a:solidFill>
                        <a:effectLst/>
                        <a:latin typeface="Telefonica Text" panose="02000506040000020004" pitchFamily="2" charset="0"/>
                      </a:endParaRPr>
                    </a:p>
                  </a:txBody>
                  <a:tcPr>
                    <a:lnT w="12700" cap="flat" cmpd="sng" algn="ctr">
                      <a:solidFill>
                        <a:srgbClr val="FCD0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D0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96421">
                <a:tc>
                  <a:txBody>
                    <a:bodyPr/>
                    <a:lstStyle/>
                    <a:p>
                      <a:r>
                        <a:rPr lang="en" sz="1800" b="1" noProof="0" smtClean="0">
                          <a:solidFill>
                            <a:schemeClr val="tx1"/>
                          </a:solidFill>
                          <a:effectLst/>
                          <a:latin typeface="Telefonica Text" panose="02000506040000020004" pitchFamily="2" charset="0"/>
                        </a:rPr>
                        <a:t>Incentives</a:t>
                      </a:r>
                      <a:r>
                        <a:rPr lang="en" sz="1800" b="1" baseline="0" noProof="0" smtClean="0">
                          <a:solidFill>
                            <a:schemeClr val="tx1"/>
                          </a:solidFill>
                          <a:effectLst/>
                          <a:latin typeface="Telefonica Text" panose="02000506040000020004" pitchFamily="2" charset="0"/>
                        </a:rPr>
                        <a:t> for creating the ecosystem</a:t>
                      </a:r>
                      <a:endParaRPr lang="en" sz="1800" b="1" noProof="0">
                        <a:solidFill>
                          <a:schemeClr val="tx1"/>
                        </a:solidFill>
                        <a:effectLst/>
                        <a:latin typeface="Telefonica Text" panose="02000506040000020004" pitchFamily="2" charset="0"/>
                      </a:endParaRPr>
                    </a:p>
                  </a:txBody>
                  <a:tcPr>
                    <a:lnT w="12700" cap="flat" cmpd="sng" algn="ctr">
                      <a:solidFill>
                        <a:srgbClr val="FCD0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D0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" sz="1800" b="0" noProof="0" dirty="0" smtClean="0">
                          <a:solidFill>
                            <a:schemeClr val="tx1"/>
                          </a:solidFill>
                          <a:effectLst/>
                          <a:latin typeface="Telefonica Text" panose="02000506040000020004" pitchFamily="2" charset="0"/>
                        </a:rPr>
                        <a:t>52 partners, 13 countries</a:t>
                      </a:r>
                      <a:r>
                        <a:rPr lang="en" sz="1800" b="0" baseline="0" noProof="0" dirty="0" smtClean="0">
                          <a:solidFill>
                            <a:schemeClr val="tx1"/>
                          </a:solidFill>
                          <a:effectLst/>
                          <a:latin typeface="Telefonica Text" panose="02000506040000020004" pitchFamily="2" charset="0"/>
                        </a:rPr>
                        <a:t> </a:t>
                      </a:r>
                      <a:r>
                        <a:rPr lang="en" sz="1800" b="0" noProof="0" dirty="0" smtClean="0">
                          <a:solidFill>
                            <a:schemeClr val="tx1"/>
                          </a:solidFill>
                          <a:effectLst/>
                          <a:latin typeface="Telefonica Text" panose="02000506040000020004" pitchFamily="2" charset="0"/>
                        </a:rPr>
                        <a:t>(just FIWARE)</a:t>
                      </a:r>
                    </a:p>
                    <a:p>
                      <a:r>
                        <a:rPr lang="en" sz="1800" b="0" noProof="0" dirty="0" smtClean="0">
                          <a:solidFill>
                            <a:schemeClr val="tx1"/>
                          </a:solidFill>
                          <a:effectLst/>
                          <a:latin typeface="Telefonica Text" panose="02000506040000020004" pitchFamily="2" charset="0"/>
                        </a:rPr>
                        <a:t>100 M€ devoted to fund entrepreneurs in</a:t>
                      </a:r>
                      <a:r>
                        <a:rPr lang="en" sz="1800" b="0" baseline="0" noProof="0" dirty="0" smtClean="0">
                          <a:solidFill>
                            <a:schemeClr val="tx1"/>
                          </a:solidFill>
                          <a:effectLst/>
                          <a:latin typeface="Telefonica Text" panose="02000506040000020004" pitchFamily="2" charset="0"/>
                        </a:rPr>
                        <a:t> 2014-2016.   Additional opportunities in Horizon 2020.</a:t>
                      </a:r>
                    </a:p>
                    <a:p>
                      <a:r>
                        <a:rPr lang="en" sz="1800" b="0" baseline="0" noProof="0" dirty="0" smtClean="0">
                          <a:solidFill>
                            <a:schemeClr val="tx1"/>
                          </a:solidFill>
                          <a:effectLst/>
                          <a:latin typeface="Telefonica Text" panose="02000506040000020004" pitchFamily="2" charset="0"/>
                        </a:rPr>
                        <a:t>6,2+ M€ devoted to dissemination</a:t>
                      </a:r>
                      <a:endParaRPr lang="en" sz="1800" b="0" noProof="0" dirty="0">
                        <a:solidFill>
                          <a:schemeClr val="tx1"/>
                        </a:solidFill>
                        <a:effectLst/>
                        <a:latin typeface="Telefonica Text" panose="02000506040000020004" pitchFamily="2" charset="0"/>
                      </a:endParaRPr>
                    </a:p>
                  </a:txBody>
                  <a:tcPr>
                    <a:lnT w="12700" cap="flat" cmpd="sng" algn="ctr">
                      <a:solidFill>
                        <a:srgbClr val="FCD0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D0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35263">
                <a:tc>
                  <a:txBody>
                    <a:bodyPr/>
                    <a:lstStyle/>
                    <a:p>
                      <a:r>
                        <a:rPr lang="en" sz="1800" b="1" noProof="0" dirty="0" smtClean="0">
                          <a:solidFill>
                            <a:schemeClr val="tx1"/>
                          </a:solidFill>
                          <a:effectLst/>
                          <a:latin typeface="Telefonica Text" panose="02000506040000020004" pitchFamily="2" charset="0"/>
                        </a:rPr>
                        <a:t>Global footprint</a:t>
                      </a:r>
                      <a:endParaRPr lang="en" sz="1800" b="1" noProof="0" dirty="0">
                        <a:solidFill>
                          <a:schemeClr val="tx1"/>
                        </a:solidFill>
                        <a:effectLst/>
                        <a:latin typeface="Telefonica Text" panose="02000506040000020004" pitchFamily="2" charset="0"/>
                      </a:endParaRPr>
                    </a:p>
                  </a:txBody>
                  <a:tcPr>
                    <a:lnT w="12700" cap="flat" cmpd="sng" algn="ctr">
                      <a:solidFill>
                        <a:srgbClr val="FCD0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D0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" sz="1800" b="0" noProof="0" dirty="0" smtClean="0">
                          <a:solidFill>
                            <a:schemeClr val="tx1"/>
                          </a:solidFill>
                          <a:effectLst/>
                          <a:latin typeface="Telefonica Text" panose="02000506040000020004" pitchFamily="2" charset="0"/>
                        </a:rPr>
                        <a:t>FIWARE Lab nodes in Mexico and Brazil.</a:t>
                      </a:r>
                    </a:p>
                    <a:p>
                      <a:r>
                        <a:rPr lang="en" sz="1800" b="0" noProof="0" dirty="0" smtClean="0">
                          <a:solidFill>
                            <a:schemeClr val="tx1"/>
                          </a:solidFill>
                          <a:effectLst/>
                          <a:latin typeface="Telefonica Text" panose="02000506040000020004" pitchFamily="2" charset="0"/>
                        </a:rPr>
                        <a:t>Conversations</a:t>
                      </a:r>
                      <a:r>
                        <a:rPr lang="en" sz="1800" b="0" baseline="0" noProof="0" dirty="0" smtClean="0">
                          <a:solidFill>
                            <a:schemeClr val="tx1"/>
                          </a:solidFill>
                          <a:effectLst/>
                          <a:latin typeface="Telefonica Text" panose="02000506040000020004" pitchFamily="2" charset="0"/>
                        </a:rPr>
                        <a:t> between EC and public authorities in Mexico and Brazil to explore collaboration opportunities</a:t>
                      </a:r>
                      <a:endParaRPr lang="en" sz="1800" b="0" noProof="0" dirty="0">
                        <a:solidFill>
                          <a:schemeClr val="tx1"/>
                        </a:solidFill>
                        <a:effectLst/>
                        <a:latin typeface="Telefonica Text" panose="02000506040000020004" pitchFamily="2" charset="0"/>
                      </a:endParaRPr>
                    </a:p>
                  </a:txBody>
                  <a:tcPr>
                    <a:lnT w="12700" cap="flat" cmpd="sng" algn="ctr">
                      <a:solidFill>
                        <a:srgbClr val="FCD0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D0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3"/>
          <p:cNvSpPr txBox="1"/>
          <p:nvPr/>
        </p:nvSpPr>
        <p:spPr>
          <a:xfrm>
            <a:off x="1619676" y="6237316"/>
            <a:ext cx="4118247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rgbClr val="043F52"/>
                </a:solidFill>
              </a:rPr>
              <a:t>[1</a:t>
            </a:r>
            <a:r>
              <a:rPr lang="en-US" sz="1050" dirty="0">
                <a:solidFill>
                  <a:srgbClr val="043F52"/>
                </a:solidFill>
              </a:rPr>
              <a:t>] – </a:t>
            </a:r>
            <a:r>
              <a:rPr lang="en-US" sz="1050" dirty="0">
                <a:solidFill>
                  <a:srgbClr val="043F52"/>
                </a:solidFill>
                <a:hlinkClick r:id="rId3"/>
              </a:rPr>
              <a:t>http://</a:t>
            </a:r>
            <a:r>
              <a:rPr lang="en-US" sz="1050" dirty="0" smtClean="0">
                <a:solidFill>
                  <a:srgbClr val="043F52"/>
                </a:solidFill>
                <a:hlinkClick r:id="rId3"/>
              </a:rPr>
              <a:t>wiki.fi-ware.org/Summary_of_FIWARE_Open_Specifications</a:t>
            </a:r>
            <a:endParaRPr lang="en-US" sz="1050" dirty="0" smtClean="0">
              <a:solidFill>
                <a:srgbClr val="043F52"/>
              </a:solidFill>
            </a:endParaRPr>
          </a:p>
          <a:p>
            <a:r>
              <a:rPr lang="en-US" sz="1050" dirty="0" smtClean="0">
                <a:solidFill>
                  <a:srgbClr val="043F52"/>
                </a:solidFill>
              </a:rPr>
              <a:t>[2] – </a:t>
            </a:r>
            <a:r>
              <a:rPr lang="en-US" sz="1050" dirty="0" smtClean="0">
                <a:solidFill>
                  <a:srgbClr val="043F52"/>
                </a:solidFill>
                <a:hlinkClick r:id="rId4"/>
              </a:rPr>
              <a:t>http://catalogue.fi-ware.org</a:t>
            </a:r>
            <a:endParaRPr lang="en-US" sz="1050" dirty="0" smtClean="0">
              <a:solidFill>
                <a:srgbClr val="043F52"/>
              </a:solidFill>
            </a:endParaRPr>
          </a:p>
          <a:p>
            <a:r>
              <a:rPr lang="en-US" sz="1050" dirty="0" smtClean="0">
                <a:solidFill>
                  <a:srgbClr val="043F52"/>
                </a:solidFill>
              </a:rPr>
              <a:t>[3] – </a:t>
            </a:r>
            <a:r>
              <a:rPr lang="en-US" sz="1050" dirty="0" smtClean="0">
                <a:solidFill>
                  <a:srgbClr val="043F52"/>
                </a:solidFill>
                <a:hlinkClick r:id="rId5"/>
              </a:rPr>
              <a:t>http://lab.fi-ware.org</a:t>
            </a:r>
            <a:endParaRPr lang="en-US" sz="1050" dirty="0" smtClean="0">
              <a:solidFill>
                <a:srgbClr val="043F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946618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9190" y="287350"/>
            <a:ext cx="7944058" cy="516190"/>
          </a:xfrm>
        </p:spPr>
        <p:txBody>
          <a:bodyPr>
            <a:normAutofit fontScale="90000"/>
          </a:bodyPr>
          <a:lstStyle/>
          <a:p>
            <a:r>
              <a:rPr lang="es-ES" b="1"/>
              <a:t>Geo-location – Inverse Circle</a:t>
            </a:r>
            <a:endParaRPr lang="es-E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74984" y="809625"/>
            <a:ext cx="7085135" cy="523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2 Elipse"/>
          <p:cNvSpPr/>
          <p:nvPr/>
        </p:nvSpPr>
        <p:spPr bwMode="auto">
          <a:xfrm>
            <a:off x="2294117" y="1336427"/>
            <a:ext cx="4122915" cy="4525109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200" b="1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TheSansCorrespondence" pitchFamily="34" charset="0"/>
            </a:endParaRPr>
          </a:p>
        </p:txBody>
      </p:sp>
      <p:sp>
        <p:nvSpPr>
          <p:cNvPr id="14" name="13 CuadroTexto"/>
          <p:cNvSpPr txBox="1"/>
          <p:nvPr/>
        </p:nvSpPr>
        <p:spPr>
          <a:xfrm rot="19527963">
            <a:off x="2481055" y="1399599"/>
            <a:ext cx="1268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rgbClr val="FF0000"/>
                </a:solidFill>
              </a:rPr>
              <a:t>13.5 km radius</a:t>
            </a:r>
            <a:endParaRPr lang="en-US" sz="1400" b="1">
              <a:solidFill>
                <a:srgbClr val="FF0000"/>
              </a:solidFill>
            </a:endParaRPr>
          </a:p>
        </p:txBody>
      </p:sp>
      <p:sp>
        <p:nvSpPr>
          <p:cNvPr id="16" name="15 Rectángulo redondeado"/>
          <p:cNvSpPr/>
          <p:nvPr/>
        </p:nvSpPr>
        <p:spPr bwMode="auto">
          <a:xfrm>
            <a:off x="4503233" y="1043345"/>
            <a:ext cx="983166" cy="316523"/>
          </a:xfrm>
          <a:prstGeom prst="round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1200" b="1">
              <a:solidFill>
                <a:srgbClr val="FF0000"/>
              </a:solidFill>
              <a:latin typeface="TheSansCorrespondence" pitchFamily="34" charset="0"/>
            </a:endParaRPr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4055466" y="6356361"/>
            <a:ext cx="1033075" cy="365125"/>
          </a:xfrm>
          <a:prstGeom prst="rect">
            <a:avLst/>
          </a:prstGeom>
        </p:spPr>
        <p:txBody>
          <a:bodyPr/>
          <a:lstStyle/>
          <a:p>
            <a:fld id="{37963F2F-4042-FC45-9F9C-5381A7798E31}" type="slidenum">
              <a:rPr lang="en-US" smtClean="0">
                <a:solidFill>
                  <a:srgbClr val="043F52">
                    <a:tint val="75000"/>
                  </a:srgbClr>
                </a:solidFill>
              </a:rPr>
              <a:pPr/>
              <a:t>40</a:t>
            </a:fld>
            <a:endParaRPr lang="en-US">
              <a:solidFill>
                <a:srgbClr val="043F52">
                  <a:tint val="75000"/>
                </a:srgbClr>
              </a:solidFill>
            </a:endParaRPr>
          </a:p>
        </p:txBody>
      </p:sp>
      <p:sp>
        <p:nvSpPr>
          <p:cNvPr id="13" name="7 CuadroTexto"/>
          <p:cNvSpPr txBox="1"/>
          <p:nvPr/>
        </p:nvSpPr>
        <p:spPr>
          <a:xfrm>
            <a:off x="4572000" y="686707"/>
            <a:ext cx="4104456" cy="57246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500" dirty="0" smtClean="0"/>
              <a:t>POST </a:t>
            </a:r>
            <a:r>
              <a:rPr lang="en-US" sz="1500" dirty="0"/>
              <a:t>&lt;</a:t>
            </a:r>
            <a:r>
              <a:rPr lang="en-US" sz="1500" dirty="0" err="1"/>
              <a:t>cb_host</a:t>
            </a:r>
            <a:r>
              <a:rPr lang="en-US" sz="1500" dirty="0"/>
              <a:t>&gt;:</a:t>
            </a:r>
            <a:r>
              <a:rPr lang="en-US" sz="1500" dirty="0" smtClean="0"/>
              <a:t>1026/v1/</a:t>
            </a:r>
            <a:r>
              <a:rPr lang="en-US" sz="1500" dirty="0" err="1" smtClean="0"/>
              <a:t>queryContext</a:t>
            </a:r>
            <a:endParaRPr lang="es-ES" sz="1500" dirty="0" smtClean="0"/>
          </a:p>
          <a:p>
            <a:r>
              <a:rPr lang="es-ES" sz="1500" dirty="0" smtClean="0"/>
              <a:t>…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  "entities": [</a:t>
            </a:r>
          </a:p>
          <a:p>
            <a:r>
              <a:rPr lang="en-US" sz="1400" dirty="0"/>
              <a:t>  {</a:t>
            </a:r>
          </a:p>
          <a:p>
            <a:r>
              <a:rPr lang="en-US" sz="1400" dirty="0"/>
              <a:t>    "type": "City",</a:t>
            </a:r>
          </a:p>
          <a:p>
            <a:r>
              <a:rPr lang="en-US" sz="1400" dirty="0"/>
              <a:t>    "</a:t>
            </a:r>
            <a:r>
              <a:rPr lang="en-US" sz="1400" dirty="0" err="1"/>
              <a:t>isPattern</a:t>
            </a:r>
            <a:r>
              <a:rPr lang="en-US" sz="1400" dirty="0"/>
              <a:t>": "true",</a:t>
            </a:r>
          </a:p>
          <a:p>
            <a:r>
              <a:rPr lang="en-US" sz="1400" dirty="0"/>
              <a:t>    "id": ".*"</a:t>
            </a:r>
          </a:p>
          <a:p>
            <a:r>
              <a:rPr lang="en-US" sz="1400" dirty="0"/>
              <a:t>  }</a:t>
            </a:r>
          </a:p>
          <a:p>
            <a:r>
              <a:rPr lang="en-US" sz="1400" dirty="0"/>
              <a:t>  ],</a:t>
            </a:r>
          </a:p>
          <a:p>
            <a:r>
              <a:rPr lang="en-US" sz="1400" dirty="0"/>
              <a:t>  "restriction": {</a:t>
            </a:r>
          </a:p>
          <a:p>
            <a:r>
              <a:rPr lang="en-US" sz="1400" dirty="0"/>
              <a:t>    "scopes": [</a:t>
            </a:r>
          </a:p>
          <a:p>
            <a:r>
              <a:rPr lang="en-US" sz="1400" dirty="0"/>
              <a:t>    {</a:t>
            </a:r>
          </a:p>
          <a:p>
            <a:r>
              <a:rPr lang="en-US" sz="1400" dirty="0"/>
              <a:t>      "type" : "</a:t>
            </a:r>
            <a:r>
              <a:rPr lang="en-US" sz="1400" dirty="0" err="1"/>
              <a:t>FIWARE_Location</a:t>
            </a:r>
            <a:r>
              <a:rPr lang="en-US" sz="1400" dirty="0"/>
              <a:t>",</a:t>
            </a:r>
          </a:p>
          <a:p>
            <a:r>
              <a:rPr lang="en-US" sz="1400" dirty="0"/>
              <a:t>      "value" : {</a:t>
            </a:r>
          </a:p>
          <a:p>
            <a:r>
              <a:rPr lang="en-US" sz="1400" dirty="0"/>
              <a:t>        "circle": {</a:t>
            </a:r>
          </a:p>
          <a:p>
            <a:r>
              <a:rPr lang="en-US" sz="1400" dirty="0"/>
              <a:t>          "</a:t>
            </a:r>
            <a:r>
              <a:rPr lang="en-US" sz="1400" dirty="0" err="1"/>
              <a:t>centerLatitude</a:t>
            </a:r>
            <a:r>
              <a:rPr lang="en-US" sz="1400" dirty="0"/>
              <a:t>": "40.418889",</a:t>
            </a:r>
          </a:p>
          <a:p>
            <a:r>
              <a:rPr lang="en-US" sz="1400" dirty="0"/>
              <a:t>          "</a:t>
            </a:r>
            <a:r>
              <a:rPr lang="en-US" sz="1400" dirty="0" err="1"/>
              <a:t>centerLongitude</a:t>
            </a:r>
            <a:r>
              <a:rPr lang="en-US" sz="1400" dirty="0"/>
              <a:t>": "-3.691944",</a:t>
            </a:r>
          </a:p>
          <a:p>
            <a:r>
              <a:rPr lang="en-US" sz="1400" dirty="0"/>
              <a:t>          "radius": "13500",</a:t>
            </a:r>
          </a:p>
          <a:p>
            <a:r>
              <a:rPr lang="en-US" sz="1400" dirty="0"/>
              <a:t>         </a:t>
            </a:r>
            <a:r>
              <a:rPr lang="en-US" sz="1400" b="1" dirty="0">
                <a:solidFill>
                  <a:srgbClr val="FF0000"/>
                </a:solidFill>
              </a:rPr>
              <a:t> "inverted": "true"</a:t>
            </a:r>
          </a:p>
          <a:p>
            <a:r>
              <a:rPr lang="en-US" sz="1400" dirty="0"/>
              <a:t>        }</a:t>
            </a:r>
          </a:p>
          <a:p>
            <a:r>
              <a:rPr lang="en-US" sz="1400" dirty="0"/>
              <a:t>      }</a:t>
            </a:r>
          </a:p>
          <a:p>
            <a:r>
              <a:rPr lang="en-US" sz="1400" dirty="0"/>
              <a:t>    }</a:t>
            </a:r>
          </a:p>
          <a:p>
            <a:r>
              <a:rPr lang="en-US" sz="1400" dirty="0"/>
              <a:t>    ]</a:t>
            </a:r>
          </a:p>
          <a:p>
            <a:r>
              <a:rPr lang="en-US" sz="1400" dirty="0"/>
              <a:t>  }</a:t>
            </a:r>
          </a:p>
          <a:p>
            <a:r>
              <a:rPr lang="en-US" sz="1400" dirty="0"/>
              <a:t>}</a:t>
            </a:r>
            <a:endParaRPr lang="es-ES" sz="1400" dirty="0"/>
          </a:p>
        </p:txBody>
      </p:sp>
      <p:pic>
        <p:nvPicPr>
          <p:cNvPr id="15" name="Picture 14" descr="expertly-drawn-cellphon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884368" y="5327511"/>
            <a:ext cx="720080" cy="862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02892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looney tunes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-32" y="-1"/>
            <a:ext cx="9144032" cy="68946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515" y="2801620"/>
            <a:ext cx="4507717" cy="13004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190" y="287341"/>
            <a:ext cx="7944058" cy="503590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Context Management in FIWARE</a:t>
            </a:r>
            <a:endParaRPr lang="en-US" sz="2800" b="1" dirty="0">
              <a:solidFill>
                <a:schemeClr val="tx2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196" y="1028700"/>
            <a:ext cx="8294069" cy="762000"/>
          </a:xfr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  <a:tabLst>
                <a:tab pos="266700" algn="l"/>
              </a:tabLst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Get notified when an update on context information takes place</a:t>
            </a:r>
            <a:endParaRPr lang="en-US" sz="2000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055468" y="6356353"/>
            <a:ext cx="1033075" cy="365125"/>
          </a:xfrm>
          <a:prstGeom prst="rect">
            <a:avLst/>
          </a:prstGeom>
        </p:spPr>
        <p:txBody>
          <a:bodyPr/>
          <a:lstStyle/>
          <a:p>
            <a:fld id="{37963F2F-4042-FC45-9F9C-5381A7798E31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47 CuadroTexto"/>
          <p:cNvSpPr txBox="1"/>
          <p:nvPr/>
        </p:nvSpPr>
        <p:spPr>
          <a:xfrm>
            <a:off x="2905977" y="3269879"/>
            <a:ext cx="333205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smtClean="0">
                <a:latin typeface="Neo Sans Pro"/>
                <a:cs typeface="Neo Sans Pro"/>
              </a:rPr>
              <a:t>Bus = “X”, </a:t>
            </a:r>
            <a:r>
              <a:rPr lang="en-US" sz="1600" b="1" err="1" smtClean="0">
                <a:latin typeface="Neo Sans Pro"/>
                <a:cs typeface="Neo Sans Pro"/>
              </a:rPr>
              <a:t>last_stop</a:t>
            </a:r>
            <a:r>
              <a:rPr lang="en-US" sz="1600" b="1" smtClean="0">
                <a:latin typeface="Neo Sans Pro"/>
                <a:cs typeface="Neo Sans Pro"/>
              </a:rPr>
              <a:t> = “A”, arrived= “Yes”</a:t>
            </a:r>
            <a:endParaRPr lang="en-US" sz="1600" b="1">
              <a:latin typeface="Neo Sans Pro"/>
              <a:cs typeface="Neo Sans Pro"/>
            </a:endParaRPr>
          </a:p>
        </p:txBody>
      </p:sp>
      <p:cxnSp>
        <p:nvCxnSpPr>
          <p:cNvPr id="25" name="Straight Connector 24"/>
          <p:cNvCxnSpPr/>
          <p:nvPr/>
        </p:nvCxnSpPr>
        <p:spPr bwMode="auto">
          <a:xfrm>
            <a:off x="4456926" y="4025900"/>
            <a:ext cx="0" cy="5080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TextBox 28"/>
          <p:cNvSpPr txBox="1"/>
          <p:nvPr/>
        </p:nvSpPr>
        <p:spPr>
          <a:xfrm>
            <a:off x="4533113" y="4152900"/>
            <a:ext cx="67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smtClean="0">
                <a:latin typeface="TheSansCorrespondence"/>
                <a:cs typeface="TheSansCorrespondence"/>
              </a:rPr>
              <a:t>push</a:t>
            </a:r>
            <a:endParaRPr lang="en-US" sz="1600" b="1">
              <a:latin typeface="TheSansCorrespondence"/>
              <a:cs typeface="TheSansCorrespondence"/>
            </a:endParaRPr>
          </a:p>
        </p:txBody>
      </p:sp>
      <p:sp>
        <p:nvSpPr>
          <p:cNvPr id="31" name="47 CuadroTexto"/>
          <p:cNvSpPr txBox="1"/>
          <p:nvPr/>
        </p:nvSpPr>
        <p:spPr>
          <a:xfrm>
            <a:off x="384458" y="2028427"/>
            <a:ext cx="285431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smtClean="0">
                <a:latin typeface="Neo Sans Pro"/>
                <a:cs typeface="Neo Sans Pro"/>
              </a:rPr>
              <a:t>Notify me when bus “X” arrives at the bus stop “A”</a:t>
            </a:r>
            <a:endParaRPr lang="en-US" sz="1600" b="1">
              <a:latin typeface="Neo Sans Pro"/>
              <a:cs typeface="Neo Sans Pro"/>
            </a:endParaRPr>
          </a:p>
        </p:txBody>
      </p:sp>
      <p:grpSp>
        <p:nvGrpSpPr>
          <p:cNvPr id="6" name="Group 31"/>
          <p:cNvGrpSpPr/>
          <p:nvPr/>
        </p:nvGrpSpPr>
        <p:grpSpPr>
          <a:xfrm rot="19239142">
            <a:off x="3241539" y="2436412"/>
            <a:ext cx="533306" cy="751939"/>
            <a:chOff x="4214753" y="2451103"/>
            <a:chExt cx="533399" cy="622297"/>
          </a:xfrm>
        </p:grpSpPr>
        <p:cxnSp>
          <p:nvCxnSpPr>
            <p:cNvPr id="33" name="Straight Arrow Connector 32"/>
            <p:cNvCxnSpPr/>
            <p:nvPr/>
          </p:nvCxnSpPr>
          <p:spPr bwMode="auto">
            <a:xfrm rot="10800000" flipV="1">
              <a:off x="4481140" y="2451103"/>
              <a:ext cx="625" cy="622297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43F52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" name="Straight Arrow Connector 33"/>
            <p:cNvCxnSpPr/>
            <p:nvPr/>
          </p:nvCxnSpPr>
          <p:spPr bwMode="auto">
            <a:xfrm rot="5400000" flipV="1">
              <a:off x="4481270" y="2360085"/>
              <a:ext cx="365" cy="533399"/>
            </a:xfrm>
            <a:prstGeom prst="straightConnector1">
              <a:avLst/>
            </a:prstGeom>
            <a:solidFill>
              <a:schemeClr val="accent1"/>
            </a:solidFill>
            <a:ln w="76200" cap="flat" cmpd="sng" algn="ctr">
              <a:solidFill>
                <a:srgbClr val="043F52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5" name="TextBox 34"/>
          <p:cNvSpPr txBox="1"/>
          <p:nvPr/>
        </p:nvSpPr>
        <p:spPr>
          <a:xfrm>
            <a:off x="3725849" y="2354745"/>
            <a:ext cx="6108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smtClean="0">
                <a:latin typeface="Neo Sans Pro Medium"/>
                <a:cs typeface="Neo Sans Pro Medium"/>
              </a:rPr>
              <a:t>API</a:t>
            </a:r>
            <a:endParaRPr lang="en-US" sz="2000" b="0">
              <a:latin typeface="Neo Sans Pro Medium"/>
              <a:cs typeface="Neo Sans Pro Medium"/>
            </a:endParaRPr>
          </a:p>
        </p:txBody>
      </p:sp>
      <p:grpSp>
        <p:nvGrpSpPr>
          <p:cNvPr id="8" name="Group 27"/>
          <p:cNvGrpSpPr/>
          <p:nvPr/>
        </p:nvGrpSpPr>
        <p:grpSpPr>
          <a:xfrm rot="13780672">
            <a:off x="5782170" y="2309255"/>
            <a:ext cx="533399" cy="751808"/>
            <a:chOff x="4214753" y="2451103"/>
            <a:chExt cx="533399" cy="622297"/>
          </a:xfrm>
        </p:grpSpPr>
        <p:cxnSp>
          <p:nvCxnSpPr>
            <p:cNvPr id="36" name="Straight Arrow Connector 35"/>
            <p:cNvCxnSpPr/>
            <p:nvPr/>
          </p:nvCxnSpPr>
          <p:spPr bwMode="auto">
            <a:xfrm rot="10800000" flipV="1">
              <a:off x="4481140" y="2451103"/>
              <a:ext cx="625" cy="622297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43F52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" name="Straight Arrow Connector 36"/>
            <p:cNvCxnSpPr/>
            <p:nvPr/>
          </p:nvCxnSpPr>
          <p:spPr bwMode="auto">
            <a:xfrm rot="5400000" flipV="1">
              <a:off x="4481270" y="2360085"/>
              <a:ext cx="365" cy="533399"/>
            </a:xfrm>
            <a:prstGeom prst="straightConnector1">
              <a:avLst/>
            </a:prstGeom>
            <a:solidFill>
              <a:schemeClr val="accent1"/>
            </a:solidFill>
            <a:ln w="76200" cap="flat" cmpd="sng" algn="ctr">
              <a:solidFill>
                <a:srgbClr val="043F52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39" name="Picture 3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04176" y="4720646"/>
            <a:ext cx="1422153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609012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6 Conector recto"/>
          <p:cNvCxnSpPr>
            <a:stCxn id="44" idx="2"/>
            <a:endCxn id="5" idx="1"/>
          </p:cNvCxnSpPr>
          <p:nvPr/>
        </p:nvCxnSpPr>
        <p:spPr bwMode="auto">
          <a:xfrm>
            <a:off x="4518480" y="4885296"/>
            <a:ext cx="7649" cy="346107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4" name="Rounded Rectangle 5"/>
          <p:cNvSpPr/>
          <p:nvPr/>
        </p:nvSpPr>
        <p:spPr bwMode="auto">
          <a:xfrm>
            <a:off x="2840534" y="1416058"/>
            <a:ext cx="3355888" cy="3469238"/>
          </a:xfrm>
          <a:prstGeom prst="roundRect">
            <a:avLst>
              <a:gd name="adj" fmla="val 5961"/>
            </a:avLst>
          </a:prstGeom>
          <a:ln>
            <a:headEnd/>
            <a:tailEnd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163" name="Rounded Rectangle 9"/>
          <p:cNvSpPr/>
          <p:nvPr/>
        </p:nvSpPr>
        <p:spPr bwMode="auto">
          <a:xfrm>
            <a:off x="5886394" y="1648473"/>
            <a:ext cx="935941" cy="794927"/>
          </a:xfrm>
          <a:prstGeom prst="roundRect">
            <a:avLst/>
          </a:prstGeom>
          <a:ln>
            <a:headEnd/>
            <a:tailEnd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endParaRPr lang="en-US"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190" y="287338"/>
            <a:ext cx="7944058" cy="58938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Orion Context Broker in a nutshell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66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055468" y="6356353"/>
            <a:ext cx="1033075" cy="365125"/>
          </a:xfrm>
          <a:prstGeom prst="rect">
            <a:avLst/>
          </a:prstGeom>
        </p:spPr>
        <p:txBody>
          <a:bodyPr/>
          <a:lstStyle/>
          <a:p>
            <a:fld id="{37963F2F-4042-FC45-9F9C-5381A7798E31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5" name="TextBox 6"/>
          <p:cNvSpPr txBox="1"/>
          <p:nvPr/>
        </p:nvSpPr>
        <p:spPr>
          <a:xfrm>
            <a:off x="3554665" y="1056992"/>
            <a:ext cx="1927641" cy="328646"/>
          </a:xfrm>
          <a:prstGeom prst="rect">
            <a:avLst/>
          </a:prstGeom>
          <a:noFill/>
        </p:spPr>
        <p:txBody>
          <a:bodyPr wrap="none" lIns="81628" tIns="40814" rIns="81628" bIns="40814" rtlCol="0">
            <a:spAutoFit/>
          </a:bodyPr>
          <a:lstStyle/>
          <a:p>
            <a:pPr algn="ctr"/>
            <a:r>
              <a:rPr lang="en-US" sz="1600" smtClean="0"/>
              <a:t>Orion Context </a:t>
            </a:r>
            <a:r>
              <a:rPr lang="en-US" sz="1600"/>
              <a:t>Broker</a:t>
            </a:r>
          </a:p>
        </p:txBody>
      </p:sp>
      <p:sp>
        <p:nvSpPr>
          <p:cNvPr id="47" name="Rounded Rectangle 9"/>
          <p:cNvSpPr/>
          <p:nvPr/>
        </p:nvSpPr>
        <p:spPr bwMode="auto">
          <a:xfrm>
            <a:off x="5886394" y="2534712"/>
            <a:ext cx="935941" cy="2113874"/>
          </a:xfrm>
          <a:prstGeom prst="roundRect">
            <a:avLst/>
          </a:prstGeom>
          <a:ln>
            <a:headEnd/>
            <a:tailEnd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endParaRPr lang="en-US">
              <a:cs typeface="+mn-cs"/>
            </a:endParaRPr>
          </a:p>
        </p:txBody>
      </p:sp>
      <p:sp>
        <p:nvSpPr>
          <p:cNvPr id="48" name="Rounded Rectangle 25"/>
          <p:cNvSpPr/>
          <p:nvPr/>
        </p:nvSpPr>
        <p:spPr bwMode="auto">
          <a:xfrm flipH="1">
            <a:off x="2214624" y="2650213"/>
            <a:ext cx="935941" cy="1593131"/>
          </a:xfrm>
          <a:prstGeom prst="roundRect">
            <a:avLst/>
          </a:prstGeom>
          <a:ln>
            <a:headEnd/>
            <a:tailEnd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endParaRPr lang="en-US">
              <a:cs typeface="+mn-cs"/>
            </a:endParaRPr>
          </a:p>
        </p:txBody>
      </p:sp>
      <p:sp>
        <p:nvSpPr>
          <p:cNvPr id="54" name="Oval 38"/>
          <p:cNvSpPr/>
          <p:nvPr/>
        </p:nvSpPr>
        <p:spPr bwMode="auto">
          <a:xfrm>
            <a:off x="8396027" y="4055757"/>
            <a:ext cx="431972" cy="424846"/>
          </a:xfrm>
          <a:prstGeom prst="ellipse">
            <a:avLst/>
          </a:prstGeom>
          <a:solidFill>
            <a:srgbClr val="996633"/>
          </a:solidFill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  <a:latin typeface="TheSansCorrespondence" charset="0"/>
              <a:ea typeface="ＭＳ Ｐゴシック" charset="0"/>
            </a:endParaRPr>
          </a:p>
        </p:txBody>
      </p:sp>
      <p:cxnSp>
        <p:nvCxnSpPr>
          <p:cNvPr id="55" name="Straight Connector 40"/>
          <p:cNvCxnSpPr/>
          <p:nvPr/>
        </p:nvCxnSpPr>
        <p:spPr bwMode="auto">
          <a:xfrm>
            <a:off x="8612012" y="3585550"/>
            <a:ext cx="0" cy="360040"/>
          </a:xfrm>
          <a:prstGeom prst="line">
            <a:avLst/>
          </a:prstGeom>
          <a:ln>
            <a:prstDash val="dot"/>
            <a:headEnd type="none" w="med" len="med"/>
            <a:tailEnd type="none" w="med" len="med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7" name="Oval 43"/>
          <p:cNvSpPr/>
          <p:nvPr/>
        </p:nvSpPr>
        <p:spPr bwMode="auto">
          <a:xfrm>
            <a:off x="6138377" y="4055757"/>
            <a:ext cx="431972" cy="42484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6285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100" b="1">
              <a:solidFill>
                <a:schemeClr val="tx1"/>
              </a:solidFill>
              <a:latin typeface="TheSansCorrespondence" charset="0"/>
              <a:ea typeface="ＭＳ Ｐゴシック" charset="0"/>
            </a:endParaRPr>
          </a:p>
        </p:txBody>
      </p:sp>
      <p:cxnSp>
        <p:nvCxnSpPr>
          <p:cNvPr id="58" name="Straight Connector 44"/>
          <p:cNvCxnSpPr/>
          <p:nvPr/>
        </p:nvCxnSpPr>
        <p:spPr bwMode="auto">
          <a:xfrm>
            <a:off x="6354362" y="3737674"/>
            <a:ext cx="0" cy="269703"/>
          </a:xfrm>
          <a:prstGeom prst="line">
            <a:avLst/>
          </a:prstGeom>
          <a:ln>
            <a:prstDash val="dot"/>
            <a:headEnd type="none" w="med" len="med"/>
            <a:tailEnd type="none" w="med" len="med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9" name="Oval 41"/>
          <p:cNvSpPr/>
          <p:nvPr/>
        </p:nvSpPr>
        <p:spPr bwMode="auto">
          <a:xfrm>
            <a:off x="6138377" y="2632544"/>
            <a:ext cx="431972" cy="42484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6285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100" b="1">
              <a:solidFill>
                <a:schemeClr val="tx1"/>
              </a:solidFill>
              <a:latin typeface="TheSansCorrespondence" charset="0"/>
              <a:ea typeface="ＭＳ Ｐゴシック" charset="0"/>
            </a:endParaRPr>
          </a:p>
        </p:txBody>
      </p:sp>
      <p:sp>
        <p:nvSpPr>
          <p:cNvPr id="60" name="Oval 37"/>
          <p:cNvSpPr/>
          <p:nvPr/>
        </p:nvSpPr>
        <p:spPr bwMode="auto">
          <a:xfrm>
            <a:off x="8383673" y="2899652"/>
            <a:ext cx="431972" cy="424846"/>
          </a:xfrm>
          <a:prstGeom prst="ellipse">
            <a:avLst/>
          </a:prstGeom>
          <a:solidFill>
            <a:srgbClr val="996633"/>
          </a:solidFill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  <a:latin typeface="TheSansCorrespondence" charset="0"/>
              <a:ea typeface="ＭＳ Ｐゴシック" charset="0"/>
            </a:endParaRPr>
          </a:p>
        </p:txBody>
      </p:sp>
      <p:sp>
        <p:nvSpPr>
          <p:cNvPr id="61" name="Oval 42"/>
          <p:cNvSpPr/>
          <p:nvPr/>
        </p:nvSpPr>
        <p:spPr bwMode="auto">
          <a:xfrm>
            <a:off x="6138377" y="3191474"/>
            <a:ext cx="431972" cy="42484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6285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100" b="1">
              <a:solidFill>
                <a:schemeClr val="tx1"/>
              </a:solidFill>
              <a:latin typeface="TheSansCorrespondence" charset="0"/>
              <a:ea typeface="ＭＳ Ｐゴシック" charset="0"/>
            </a:endParaRPr>
          </a:p>
        </p:txBody>
      </p:sp>
      <p:sp>
        <p:nvSpPr>
          <p:cNvPr id="62" name="Oval 51"/>
          <p:cNvSpPr/>
          <p:nvPr/>
        </p:nvSpPr>
        <p:spPr bwMode="auto">
          <a:xfrm>
            <a:off x="2466607" y="3228465"/>
            <a:ext cx="431972" cy="42484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6285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100" b="1">
              <a:solidFill>
                <a:schemeClr val="tx1"/>
              </a:solidFill>
              <a:latin typeface="TheSansCorrespondence" charset="0"/>
              <a:ea typeface="ＭＳ Ｐゴシック" charset="0"/>
            </a:endParaRPr>
          </a:p>
        </p:txBody>
      </p:sp>
      <p:sp>
        <p:nvSpPr>
          <p:cNvPr id="63" name="Oval 55"/>
          <p:cNvSpPr/>
          <p:nvPr/>
        </p:nvSpPr>
        <p:spPr bwMode="auto">
          <a:xfrm>
            <a:off x="258177" y="3228465"/>
            <a:ext cx="431972" cy="424846"/>
          </a:xfrm>
          <a:prstGeom prst="ellipse">
            <a:avLst/>
          </a:prstGeom>
          <a:solidFill>
            <a:srgbClr val="F3C26D"/>
          </a:solidFill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  <a:latin typeface="TheSansCorrespondence" charset="0"/>
              <a:ea typeface="ＭＳ Ｐゴシック" charset="0"/>
            </a:endParaRPr>
          </a:p>
        </p:txBody>
      </p:sp>
      <p:sp>
        <p:nvSpPr>
          <p:cNvPr id="64" name="TextBox 61"/>
          <p:cNvSpPr txBox="1"/>
          <p:nvPr/>
        </p:nvSpPr>
        <p:spPr>
          <a:xfrm>
            <a:off x="33156" y="1813861"/>
            <a:ext cx="896269" cy="513312"/>
          </a:xfrm>
          <a:prstGeom prst="rect">
            <a:avLst/>
          </a:prstGeom>
          <a:noFill/>
        </p:spPr>
        <p:txBody>
          <a:bodyPr wrap="none" lIns="81628" tIns="40814" rIns="81628" bIns="40814" rtlCol="0">
            <a:spAutoFit/>
          </a:bodyPr>
          <a:lstStyle/>
          <a:p>
            <a:r>
              <a:rPr lang="en-US" sz="1400"/>
              <a:t>Context</a:t>
            </a:r>
          </a:p>
          <a:p>
            <a:r>
              <a:rPr lang="en-US" sz="1400"/>
              <a:t>Producers</a:t>
            </a:r>
          </a:p>
        </p:txBody>
      </p:sp>
      <p:sp>
        <p:nvSpPr>
          <p:cNvPr id="65" name="TextBox 62"/>
          <p:cNvSpPr txBox="1"/>
          <p:nvPr/>
        </p:nvSpPr>
        <p:spPr>
          <a:xfrm>
            <a:off x="7939560" y="1176179"/>
            <a:ext cx="977702" cy="513312"/>
          </a:xfrm>
          <a:prstGeom prst="rect">
            <a:avLst/>
          </a:prstGeom>
          <a:noFill/>
        </p:spPr>
        <p:txBody>
          <a:bodyPr wrap="none" lIns="81628" tIns="40814" rIns="81628" bIns="40814" rtlCol="0">
            <a:spAutoFit/>
          </a:bodyPr>
          <a:lstStyle/>
          <a:p>
            <a:r>
              <a:rPr lang="en-US" sz="1400"/>
              <a:t>Context</a:t>
            </a:r>
            <a:br>
              <a:rPr lang="en-US" sz="1400"/>
            </a:br>
            <a:r>
              <a:rPr lang="en-US" sz="1400"/>
              <a:t>Consumers</a:t>
            </a:r>
          </a:p>
        </p:txBody>
      </p:sp>
      <p:sp>
        <p:nvSpPr>
          <p:cNvPr id="69" name="Rounded Rectangle 94"/>
          <p:cNvSpPr/>
          <p:nvPr/>
        </p:nvSpPr>
        <p:spPr bwMode="auto">
          <a:xfrm>
            <a:off x="3678226" y="2076359"/>
            <a:ext cx="1680502" cy="398372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6285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100" b="1">
              <a:solidFill>
                <a:schemeClr val="tx1"/>
              </a:solidFill>
              <a:latin typeface="TheSansCorrespondence" charset="0"/>
              <a:ea typeface="ＭＳ Ｐゴシック" charset="0"/>
            </a:endParaRPr>
          </a:p>
        </p:txBody>
      </p:sp>
      <p:sp>
        <p:nvSpPr>
          <p:cNvPr id="70" name="Oval 95"/>
          <p:cNvSpPr>
            <a:spLocks noChangeAspect="1"/>
          </p:cNvSpPr>
          <p:nvPr/>
        </p:nvSpPr>
        <p:spPr bwMode="auto">
          <a:xfrm>
            <a:off x="3769727" y="2190576"/>
            <a:ext cx="172789" cy="16993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6285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100" b="1">
              <a:solidFill>
                <a:schemeClr val="tx1"/>
              </a:solidFill>
              <a:latin typeface="TheSansCorrespondence" charset="0"/>
              <a:ea typeface="ＭＳ Ｐゴシック" charset="0"/>
            </a:endParaRPr>
          </a:p>
        </p:txBody>
      </p:sp>
      <p:sp>
        <p:nvSpPr>
          <p:cNvPr id="71" name="Oval 96"/>
          <p:cNvSpPr>
            <a:spLocks noChangeAspect="1"/>
          </p:cNvSpPr>
          <p:nvPr/>
        </p:nvSpPr>
        <p:spPr bwMode="auto">
          <a:xfrm>
            <a:off x="4057709" y="2190576"/>
            <a:ext cx="172789" cy="16993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6285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100" b="1">
              <a:solidFill>
                <a:schemeClr val="tx1"/>
              </a:solidFill>
              <a:latin typeface="TheSansCorrespondence" charset="0"/>
              <a:ea typeface="ＭＳ Ｐゴシック" charset="0"/>
            </a:endParaRPr>
          </a:p>
        </p:txBody>
      </p:sp>
      <p:sp>
        <p:nvSpPr>
          <p:cNvPr id="72" name="Oval 97"/>
          <p:cNvSpPr>
            <a:spLocks noChangeAspect="1"/>
          </p:cNvSpPr>
          <p:nvPr/>
        </p:nvSpPr>
        <p:spPr bwMode="auto">
          <a:xfrm>
            <a:off x="5094442" y="2190576"/>
            <a:ext cx="172789" cy="16993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6285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100" b="1">
              <a:solidFill>
                <a:schemeClr val="tx1"/>
              </a:solidFill>
              <a:latin typeface="TheSansCorrespondence" charset="0"/>
              <a:ea typeface="ＭＳ Ｐゴシック" charset="0"/>
            </a:endParaRPr>
          </a:p>
        </p:txBody>
      </p:sp>
      <p:cxnSp>
        <p:nvCxnSpPr>
          <p:cNvPr id="73" name="Straight Connector 99"/>
          <p:cNvCxnSpPr/>
          <p:nvPr/>
        </p:nvCxnSpPr>
        <p:spPr bwMode="auto">
          <a:xfrm>
            <a:off x="4374489" y="2275545"/>
            <a:ext cx="647959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43F52"/>
            </a:solidFill>
            <a:prstDash val="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4" name="TextBox 100"/>
          <p:cNvSpPr txBox="1"/>
          <p:nvPr/>
        </p:nvSpPr>
        <p:spPr>
          <a:xfrm flipH="1">
            <a:off x="3146584" y="1610637"/>
            <a:ext cx="1401792" cy="359424"/>
          </a:xfrm>
          <a:prstGeom prst="rect">
            <a:avLst/>
          </a:prstGeom>
          <a:noFill/>
        </p:spPr>
        <p:txBody>
          <a:bodyPr wrap="none" lIns="81628" tIns="40814" rIns="81628" bIns="40814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subscriptions</a:t>
            </a:r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75" name="Straight Arrow Connector 101"/>
          <p:cNvCxnSpPr/>
          <p:nvPr/>
        </p:nvCxnSpPr>
        <p:spPr bwMode="auto">
          <a:xfrm>
            <a:off x="3798523" y="1898666"/>
            <a:ext cx="51272" cy="272400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6" name="Straight Arrow Connector 106"/>
          <p:cNvCxnSpPr/>
          <p:nvPr/>
        </p:nvCxnSpPr>
        <p:spPr bwMode="auto">
          <a:xfrm>
            <a:off x="3870518" y="1898669"/>
            <a:ext cx="181460" cy="271061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0" name="Oval 36"/>
          <p:cNvSpPr/>
          <p:nvPr/>
        </p:nvSpPr>
        <p:spPr bwMode="auto">
          <a:xfrm>
            <a:off x="8396027" y="1863546"/>
            <a:ext cx="431972" cy="424846"/>
          </a:xfrm>
          <a:prstGeom prst="ellipse">
            <a:avLst/>
          </a:prstGeom>
          <a:solidFill>
            <a:srgbClr val="996633"/>
          </a:solidFill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6285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100" b="1">
              <a:solidFill>
                <a:schemeClr val="tx1"/>
              </a:solidFill>
              <a:latin typeface="TheSansCorrespondence" charset="0"/>
              <a:ea typeface="ＭＳ Ｐゴシック" charset="0"/>
            </a:endParaRPr>
          </a:p>
        </p:txBody>
      </p:sp>
      <p:grpSp>
        <p:nvGrpSpPr>
          <p:cNvPr id="3" name="89 Grupo"/>
          <p:cNvGrpSpPr/>
          <p:nvPr/>
        </p:nvGrpSpPr>
        <p:grpSpPr>
          <a:xfrm flipH="1">
            <a:off x="6669962" y="1956724"/>
            <a:ext cx="1592283" cy="238487"/>
            <a:chOff x="6724650" y="3236732"/>
            <a:chExt cx="1592560" cy="238487"/>
          </a:xfrm>
        </p:grpSpPr>
        <p:cxnSp>
          <p:nvCxnSpPr>
            <p:cNvPr id="83" name="Straight Arrow Connector 45"/>
            <p:cNvCxnSpPr/>
            <p:nvPr/>
          </p:nvCxnSpPr>
          <p:spPr bwMode="auto">
            <a:xfrm flipV="1">
              <a:off x="6724650" y="3355976"/>
              <a:ext cx="1592560" cy="1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headEnd type="none" w="med" len="med"/>
              <a:tailEnd type="triangle"/>
            </a:ln>
            <a:extLst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4" name="Straight Arrow Connector 45"/>
            <p:cNvCxnSpPr/>
            <p:nvPr/>
          </p:nvCxnSpPr>
          <p:spPr bwMode="auto">
            <a:xfrm rot="16200000" flipV="1">
              <a:off x="7836939" y="3355935"/>
              <a:ext cx="238487" cy="82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headEnd type="none" w="med" len="med"/>
              <a:tailEnd type="none" w="med" len="med"/>
            </a:ln>
            <a:extLst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4" name="86 Grupo"/>
          <p:cNvGrpSpPr/>
          <p:nvPr/>
        </p:nvGrpSpPr>
        <p:grpSpPr>
          <a:xfrm>
            <a:off x="6669962" y="4148935"/>
            <a:ext cx="1592283" cy="238487"/>
            <a:chOff x="6724650" y="5428943"/>
            <a:chExt cx="1592560" cy="238487"/>
          </a:xfrm>
        </p:grpSpPr>
        <p:cxnSp>
          <p:nvCxnSpPr>
            <p:cNvPr id="86" name="Straight Arrow Connector 49"/>
            <p:cNvCxnSpPr/>
            <p:nvPr/>
          </p:nvCxnSpPr>
          <p:spPr bwMode="auto">
            <a:xfrm flipV="1">
              <a:off x="6724650" y="5548187"/>
              <a:ext cx="1592560" cy="1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headEnd type="none" w="med" len="med"/>
              <a:tailEnd type="triangle"/>
            </a:ln>
            <a:extLst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7" name="Straight Arrow Connector 45"/>
            <p:cNvCxnSpPr/>
            <p:nvPr/>
          </p:nvCxnSpPr>
          <p:spPr bwMode="auto">
            <a:xfrm rot="16200000" flipV="1">
              <a:off x="7836939" y="5548146"/>
              <a:ext cx="238487" cy="82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headEnd type="none" w="med" len="med"/>
              <a:tailEnd type="none" w="med" len="med"/>
            </a:ln>
            <a:extLst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6" name="88 Grupo"/>
          <p:cNvGrpSpPr/>
          <p:nvPr/>
        </p:nvGrpSpPr>
        <p:grpSpPr>
          <a:xfrm rot="900000">
            <a:off x="840027" y="2931608"/>
            <a:ext cx="1592283" cy="238487"/>
            <a:chOff x="855997" y="4607543"/>
            <a:chExt cx="1592560" cy="238487"/>
          </a:xfrm>
        </p:grpSpPr>
        <p:cxnSp>
          <p:nvCxnSpPr>
            <p:cNvPr id="89" name="Straight Arrow Connector 59"/>
            <p:cNvCxnSpPr/>
            <p:nvPr/>
          </p:nvCxnSpPr>
          <p:spPr bwMode="auto">
            <a:xfrm flipV="1">
              <a:off x="855997" y="4726787"/>
              <a:ext cx="1592560" cy="1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headEnd type="none" w="med" len="med"/>
              <a:tailEnd type="triangle"/>
            </a:ln>
            <a:extLst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0" name="Straight Arrow Connector 45"/>
            <p:cNvCxnSpPr/>
            <p:nvPr/>
          </p:nvCxnSpPr>
          <p:spPr bwMode="auto">
            <a:xfrm rot="16200000" flipV="1">
              <a:off x="2015104" y="4726746"/>
              <a:ext cx="238487" cy="82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headEnd type="none" w="med" len="med"/>
              <a:tailEnd type="none" w="med" len="med"/>
            </a:ln>
            <a:extLst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8" name="91 Grupo"/>
          <p:cNvGrpSpPr/>
          <p:nvPr/>
        </p:nvGrpSpPr>
        <p:grpSpPr>
          <a:xfrm rot="420000">
            <a:off x="6616043" y="2856035"/>
            <a:ext cx="1719034" cy="238487"/>
            <a:chOff x="6724650" y="3236732"/>
            <a:chExt cx="1592560" cy="238487"/>
          </a:xfrm>
        </p:grpSpPr>
        <p:cxnSp>
          <p:nvCxnSpPr>
            <p:cNvPr id="92" name="Straight Arrow Connector 45"/>
            <p:cNvCxnSpPr/>
            <p:nvPr/>
          </p:nvCxnSpPr>
          <p:spPr bwMode="auto">
            <a:xfrm flipV="1">
              <a:off x="6724650" y="3355976"/>
              <a:ext cx="1592560" cy="1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headEnd type="none" w="med" len="med"/>
              <a:tailEnd type="triangle"/>
            </a:ln>
            <a:extLst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3" name="Straight Arrow Connector 45"/>
            <p:cNvCxnSpPr/>
            <p:nvPr/>
          </p:nvCxnSpPr>
          <p:spPr bwMode="auto">
            <a:xfrm rot="16200000" flipV="1">
              <a:off x="7836939" y="3355935"/>
              <a:ext cx="238487" cy="82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headEnd type="none" w="med" len="med"/>
              <a:tailEnd type="none" w="med" len="med"/>
            </a:ln>
            <a:extLst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9" name="103 Grupo"/>
          <p:cNvGrpSpPr/>
          <p:nvPr/>
        </p:nvGrpSpPr>
        <p:grpSpPr>
          <a:xfrm rot="21180000" flipV="1">
            <a:off x="6616042" y="3171568"/>
            <a:ext cx="1719034" cy="238487"/>
            <a:chOff x="6724650" y="3236732"/>
            <a:chExt cx="1592560" cy="238487"/>
          </a:xfrm>
        </p:grpSpPr>
        <p:cxnSp>
          <p:nvCxnSpPr>
            <p:cNvPr id="95" name="Straight Arrow Connector 45"/>
            <p:cNvCxnSpPr/>
            <p:nvPr/>
          </p:nvCxnSpPr>
          <p:spPr bwMode="auto">
            <a:xfrm flipV="1">
              <a:off x="6724650" y="3355976"/>
              <a:ext cx="1592560" cy="1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headEnd type="none" w="med" len="med"/>
              <a:tailEnd type="triangle"/>
            </a:ln>
            <a:extLst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6" name="Straight Arrow Connector 45"/>
            <p:cNvCxnSpPr/>
            <p:nvPr/>
          </p:nvCxnSpPr>
          <p:spPr bwMode="auto">
            <a:xfrm rot="16200000" flipV="1">
              <a:off x="7836939" y="3355935"/>
              <a:ext cx="238487" cy="82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headEnd type="none" w="med" len="med"/>
              <a:tailEnd type="none" w="med" len="med"/>
            </a:ln>
            <a:extLst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97" name="Oval 55"/>
          <p:cNvSpPr/>
          <p:nvPr/>
        </p:nvSpPr>
        <p:spPr bwMode="auto">
          <a:xfrm>
            <a:off x="258177" y="3886377"/>
            <a:ext cx="431972" cy="424846"/>
          </a:xfrm>
          <a:prstGeom prst="ellipse">
            <a:avLst/>
          </a:prstGeom>
          <a:solidFill>
            <a:srgbClr val="F3C26D"/>
          </a:solidFill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  <a:latin typeface="TheSansCorrespondence" charset="0"/>
              <a:ea typeface="ＭＳ Ｐゴシック" charset="0"/>
            </a:endParaRPr>
          </a:p>
        </p:txBody>
      </p:sp>
      <p:sp>
        <p:nvSpPr>
          <p:cNvPr id="98" name="Oval 55"/>
          <p:cNvSpPr/>
          <p:nvPr/>
        </p:nvSpPr>
        <p:spPr bwMode="auto">
          <a:xfrm>
            <a:off x="258177" y="2558768"/>
            <a:ext cx="431972" cy="424846"/>
          </a:xfrm>
          <a:prstGeom prst="ellipse">
            <a:avLst/>
          </a:prstGeom>
          <a:solidFill>
            <a:srgbClr val="F3C26D"/>
          </a:solidFill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  <a:latin typeface="TheSansCorrespondence" charset="0"/>
              <a:ea typeface="ＭＳ Ｐゴシック" charset="0"/>
            </a:endParaRPr>
          </a:p>
        </p:txBody>
      </p:sp>
      <p:grpSp>
        <p:nvGrpSpPr>
          <p:cNvPr id="10" name="56 Grupo"/>
          <p:cNvGrpSpPr/>
          <p:nvPr/>
        </p:nvGrpSpPr>
        <p:grpSpPr>
          <a:xfrm>
            <a:off x="836298" y="3338530"/>
            <a:ext cx="1592283" cy="238487"/>
            <a:chOff x="855997" y="4607543"/>
            <a:chExt cx="1592560" cy="238487"/>
          </a:xfrm>
        </p:grpSpPr>
        <p:cxnSp>
          <p:nvCxnSpPr>
            <p:cNvPr id="100" name="Straight Arrow Connector 59"/>
            <p:cNvCxnSpPr/>
            <p:nvPr/>
          </p:nvCxnSpPr>
          <p:spPr bwMode="auto">
            <a:xfrm flipV="1">
              <a:off x="855997" y="4726787"/>
              <a:ext cx="1592560" cy="1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headEnd type="none" w="med" len="med"/>
              <a:tailEnd type="triangle"/>
            </a:ln>
            <a:extLst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1" name="Straight Arrow Connector 45"/>
            <p:cNvCxnSpPr/>
            <p:nvPr/>
          </p:nvCxnSpPr>
          <p:spPr bwMode="auto">
            <a:xfrm rot="16200000" flipV="1">
              <a:off x="2015104" y="4726746"/>
              <a:ext cx="238487" cy="82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headEnd type="none" w="med" len="med"/>
              <a:tailEnd type="none" w="med" len="med"/>
            </a:ln>
            <a:extLst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cxnSp>
        <p:nvCxnSpPr>
          <p:cNvPr id="103" name="Straight Arrow Connector 59"/>
          <p:cNvCxnSpPr/>
          <p:nvPr/>
        </p:nvCxnSpPr>
        <p:spPr bwMode="auto">
          <a:xfrm rot="20700000" flipH="1" flipV="1">
            <a:off x="841599" y="3881982"/>
            <a:ext cx="1592283" cy="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triangle" w="med" len="med"/>
            <a:tailEnd type="none" w="med" len="med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4" name="Straight Arrow Connector 45"/>
          <p:cNvCxnSpPr/>
          <p:nvPr/>
        </p:nvCxnSpPr>
        <p:spPr bwMode="auto">
          <a:xfrm rot="4500000" flipH="1" flipV="1">
            <a:off x="1893063" y="3759570"/>
            <a:ext cx="238487" cy="8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none" w="med" len="med"/>
            <a:tailEnd type="none" w="med" len="med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5" name="104 CuadroTexto"/>
          <p:cNvSpPr txBox="1"/>
          <p:nvPr/>
        </p:nvSpPr>
        <p:spPr>
          <a:xfrm>
            <a:off x="879581" y="3127034"/>
            <a:ext cx="604201" cy="267091"/>
          </a:xfrm>
          <a:prstGeom prst="rect">
            <a:avLst/>
          </a:prstGeom>
          <a:noFill/>
        </p:spPr>
        <p:txBody>
          <a:bodyPr wrap="none" lIns="81628" tIns="40814" rIns="81628" bIns="40814" rtlCol="0">
            <a:spAutoFit/>
          </a:bodyPr>
          <a:lstStyle/>
          <a:p>
            <a:r>
              <a:rPr lang="es-ES" sz="1200" err="1"/>
              <a:t>update</a:t>
            </a:r>
            <a:endParaRPr lang="es-ES" sz="1200"/>
          </a:p>
        </p:txBody>
      </p:sp>
      <p:sp>
        <p:nvSpPr>
          <p:cNvPr id="106" name="105 CuadroTexto"/>
          <p:cNvSpPr txBox="1"/>
          <p:nvPr/>
        </p:nvSpPr>
        <p:spPr>
          <a:xfrm>
            <a:off x="7396498" y="1724009"/>
            <a:ext cx="524692" cy="267091"/>
          </a:xfrm>
          <a:prstGeom prst="rect">
            <a:avLst/>
          </a:prstGeom>
          <a:noFill/>
        </p:spPr>
        <p:txBody>
          <a:bodyPr wrap="none" lIns="81628" tIns="40814" rIns="81628" bIns="40814" rtlCol="0">
            <a:spAutoFit/>
          </a:bodyPr>
          <a:lstStyle/>
          <a:p>
            <a:r>
              <a:rPr lang="es-ES" sz="1200" err="1"/>
              <a:t>query</a:t>
            </a:r>
            <a:endParaRPr lang="es-ES" sz="1200"/>
          </a:p>
        </p:txBody>
      </p:sp>
      <p:sp>
        <p:nvSpPr>
          <p:cNvPr id="107" name="106 CuadroTexto"/>
          <p:cNvSpPr txBox="1"/>
          <p:nvPr/>
        </p:nvSpPr>
        <p:spPr>
          <a:xfrm>
            <a:off x="6979351" y="2649021"/>
            <a:ext cx="529502" cy="267091"/>
          </a:xfrm>
          <a:prstGeom prst="rect">
            <a:avLst/>
          </a:prstGeom>
          <a:noFill/>
        </p:spPr>
        <p:txBody>
          <a:bodyPr wrap="none" lIns="81628" tIns="40814" rIns="81628" bIns="40814" rtlCol="0">
            <a:spAutoFit/>
          </a:bodyPr>
          <a:lstStyle/>
          <a:p>
            <a:r>
              <a:rPr lang="es-ES" sz="1200" err="1"/>
              <a:t>notify</a:t>
            </a:r>
            <a:endParaRPr lang="es-ES" sz="1200"/>
          </a:p>
        </p:txBody>
      </p:sp>
      <p:sp>
        <p:nvSpPr>
          <p:cNvPr id="108" name="107 CuadroTexto"/>
          <p:cNvSpPr txBox="1"/>
          <p:nvPr/>
        </p:nvSpPr>
        <p:spPr>
          <a:xfrm>
            <a:off x="6917576" y="3904741"/>
            <a:ext cx="529502" cy="267091"/>
          </a:xfrm>
          <a:prstGeom prst="rect">
            <a:avLst/>
          </a:prstGeom>
          <a:noFill/>
        </p:spPr>
        <p:txBody>
          <a:bodyPr wrap="none" lIns="81628" tIns="40814" rIns="81628" bIns="40814" rtlCol="0">
            <a:spAutoFit/>
          </a:bodyPr>
          <a:lstStyle/>
          <a:p>
            <a:r>
              <a:rPr lang="es-ES" sz="1200" err="1"/>
              <a:t>notify</a:t>
            </a:r>
            <a:endParaRPr lang="es-ES" sz="1200"/>
          </a:p>
        </p:txBody>
      </p:sp>
      <p:sp>
        <p:nvSpPr>
          <p:cNvPr id="109" name="108 CuadroTexto"/>
          <p:cNvSpPr txBox="1"/>
          <p:nvPr/>
        </p:nvSpPr>
        <p:spPr>
          <a:xfrm>
            <a:off x="879581" y="2534715"/>
            <a:ext cx="604201" cy="267091"/>
          </a:xfrm>
          <a:prstGeom prst="rect">
            <a:avLst/>
          </a:prstGeom>
          <a:noFill/>
        </p:spPr>
        <p:txBody>
          <a:bodyPr wrap="none" lIns="81628" tIns="40814" rIns="81628" bIns="40814" rtlCol="0">
            <a:spAutoFit/>
          </a:bodyPr>
          <a:lstStyle/>
          <a:p>
            <a:r>
              <a:rPr lang="es-ES" sz="1200" err="1"/>
              <a:t>update</a:t>
            </a:r>
            <a:endParaRPr lang="es-ES" sz="1200"/>
          </a:p>
        </p:txBody>
      </p:sp>
      <p:sp>
        <p:nvSpPr>
          <p:cNvPr id="110" name="109 CuadroTexto"/>
          <p:cNvSpPr txBox="1"/>
          <p:nvPr/>
        </p:nvSpPr>
        <p:spPr>
          <a:xfrm>
            <a:off x="1063417" y="4010652"/>
            <a:ext cx="604201" cy="267091"/>
          </a:xfrm>
          <a:prstGeom prst="rect">
            <a:avLst/>
          </a:prstGeom>
          <a:noFill/>
        </p:spPr>
        <p:txBody>
          <a:bodyPr wrap="none" lIns="81628" tIns="40814" rIns="81628" bIns="40814" rtlCol="0">
            <a:spAutoFit/>
          </a:bodyPr>
          <a:lstStyle/>
          <a:p>
            <a:r>
              <a:rPr lang="es-ES" sz="1200" err="1"/>
              <a:t>update</a:t>
            </a:r>
            <a:endParaRPr lang="es-ES" sz="1200"/>
          </a:p>
        </p:txBody>
      </p:sp>
      <p:sp>
        <p:nvSpPr>
          <p:cNvPr id="5" name="4 Disco magnético"/>
          <p:cNvSpPr/>
          <p:nvPr/>
        </p:nvSpPr>
        <p:spPr bwMode="auto">
          <a:xfrm>
            <a:off x="4069008" y="5231403"/>
            <a:ext cx="914241" cy="612648"/>
          </a:xfrm>
          <a:prstGeom prst="flowChartMagneticDisk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628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600" b="1">
                <a:solidFill>
                  <a:schemeClr val="bg1"/>
                </a:solidFill>
                <a:latin typeface="TheSansCorrespondence" pitchFamily="34" charset="0"/>
              </a:rPr>
              <a:t>DB</a:t>
            </a:r>
            <a:endParaRPr lang="es-ES" sz="1100" b="1">
              <a:solidFill>
                <a:schemeClr val="bg1"/>
              </a:solidFill>
              <a:latin typeface="TheSansCorrespondence" pitchFamily="34" charset="0"/>
            </a:endParaRPr>
          </a:p>
        </p:txBody>
      </p:sp>
      <p:sp>
        <p:nvSpPr>
          <p:cNvPr id="161" name="160 CuadroTexto"/>
          <p:cNvSpPr txBox="1"/>
          <p:nvPr/>
        </p:nvSpPr>
        <p:spPr>
          <a:xfrm>
            <a:off x="2383749" y="3782621"/>
            <a:ext cx="479039" cy="267091"/>
          </a:xfrm>
          <a:prstGeom prst="rect">
            <a:avLst/>
          </a:prstGeom>
          <a:noFill/>
        </p:spPr>
        <p:txBody>
          <a:bodyPr wrap="none" lIns="81628" tIns="40814" rIns="81628" bIns="40814" rtlCol="0">
            <a:spAutoFit/>
          </a:bodyPr>
          <a:lstStyle/>
          <a:p>
            <a:r>
              <a:rPr lang="es-ES" sz="1200"/>
              <a:t>1026</a:t>
            </a:r>
          </a:p>
        </p:txBody>
      </p:sp>
      <p:sp>
        <p:nvSpPr>
          <p:cNvPr id="162" name="161 CuadroTexto"/>
          <p:cNvSpPr txBox="1"/>
          <p:nvPr/>
        </p:nvSpPr>
        <p:spPr>
          <a:xfrm>
            <a:off x="6078385" y="2135625"/>
            <a:ext cx="479039" cy="267091"/>
          </a:xfrm>
          <a:prstGeom prst="rect">
            <a:avLst/>
          </a:prstGeom>
          <a:noFill/>
        </p:spPr>
        <p:txBody>
          <a:bodyPr wrap="none" lIns="81628" tIns="40814" rIns="81628" bIns="40814" rtlCol="0">
            <a:spAutoFit/>
          </a:bodyPr>
          <a:lstStyle/>
          <a:p>
            <a:r>
              <a:rPr lang="es-ES" sz="1200"/>
              <a:t>1026</a:t>
            </a:r>
          </a:p>
        </p:txBody>
      </p:sp>
      <p:sp>
        <p:nvSpPr>
          <p:cNvPr id="81" name="Oval 41"/>
          <p:cNvSpPr/>
          <p:nvPr/>
        </p:nvSpPr>
        <p:spPr bwMode="auto">
          <a:xfrm>
            <a:off x="6138377" y="1764691"/>
            <a:ext cx="431972" cy="42484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6285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100" b="1">
              <a:solidFill>
                <a:schemeClr val="tx1"/>
              </a:solidFill>
              <a:latin typeface="TheSansCorrespondence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324984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CuadroTexto"/>
          <p:cNvSpPr txBox="1"/>
          <p:nvPr/>
        </p:nvSpPr>
        <p:spPr>
          <a:xfrm>
            <a:off x="467544" y="1811750"/>
            <a:ext cx="705678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/>
              <a:t>curl &lt;cb_host&gt;:1026/version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467544" y="3077424"/>
            <a:ext cx="7056784" cy="20621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600"/>
              <a:t>&lt;orion&gt;</a:t>
            </a:r>
          </a:p>
          <a:p>
            <a:r>
              <a:rPr lang="es-ES" sz="1600"/>
              <a:t>     &lt;version&gt;0.14.1&lt;/version&gt;</a:t>
            </a:r>
          </a:p>
          <a:p>
            <a:r>
              <a:rPr lang="es-ES" sz="1600"/>
              <a:t>     &lt;uptime&gt;0 d, 0 h, 0 m, 11 s&lt;/uptime&gt;</a:t>
            </a:r>
          </a:p>
          <a:p>
            <a:r>
              <a:rPr lang="es-ES" sz="1600"/>
              <a:t>     &lt;git_hash&gt;3fdb55b96913b3e4d9f9a344e990164650f69b91&lt;/git_hash&gt;</a:t>
            </a:r>
          </a:p>
          <a:p>
            <a:r>
              <a:rPr lang="es-ES" sz="1600"/>
              <a:t>     &lt;compile_time&gt;Wed Sep 30 15:31:29 CET 2014&lt;/compile_time&gt;</a:t>
            </a:r>
          </a:p>
          <a:p>
            <a:r>
              <a:rPr lang="es-ES" sz="1600"/>
              <a:t>     &lt;compiled_by&gt;fermin&lt;/compiled_by&gt;</a:t>
            </a:r>
          </a:p>
          <a:p>
            <a:r>
              <a:rPr lang="es-ES" sz="1600"/>
              <a:t>     &lt;compiled_in&gt;centollo&lt;/compiled_in&gt;</a:t>
            </a:r>
          </a:p>
          <a:p>
            <a:r>
              <a:rPr lang="es-ES" sz="1600"/>
              <a:t> &lt;/orion&gt;</a:t>
            </a:r>
          </a:p>
        </p:txBody>
      </p:sp>
      <p:pic>
        <p:nvPicPr>
          <p:cNvPr id="9" name="Picture 8" descr="orion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76256" y="3147739"/>
            <a:ext cx="576064" cy="562522"/>
          </a:xfrm>
          <a:prstGeom prst="rect">
            <a:avLst/>
          </a:prstGeom>
        </p:spPr>
      </p:pic>
      <p:sp>
        <p:nvSpPr>
          <p:cNvPr id="10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4055466" y="6356361"/>
            <a:ext cx="1033075" cy="365125"/>
          </a:xfrm>
          <a:prstGeom prst="rect">
            <a:avLst/>
          </a:prstGeom>
        </p:spPr>
        <p:txBody>
          <a:bodyPr/>
          <a:lstStyle/>
          <a:p>
            <a:fld id="{37963F2F-4042-FC45-9F9C-5381A7798E31}" type="slidenum">
              <a:rPr lang="en-US" smtClean="0">
                <a:solidFill>
                  <a:srgbClr val="043F52">
                    <a:tint val="75000"/>
                  </a:srgbClr>
                </a:solidFill>
              </a:rPr>
              <a:pPr/>
              <a:t>7</a:t>
            </a:fld>
            <a:endParaRPr lang="en-US">
              <a:solidFill>
                <a:srgbClr val="043F52">
                  <a:tint val="75000"/>
                </a:srgb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800" b="1" dirty="0" err="1">
                <a:solidFill>
                  <a:schemeClr val="tx2"/>
                </a:solidFill>
                <a:latin typeface="Arial"/>
                <a:cs typeface="Arial"/>
              </a:rPr>
              <a:t>Orion</a:t>
            </a:r>
            <a:r>
              <a:rPr lang="es-ES" sz="2800" b="1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lang="es-ES" sz="2800" b="1" dirty="0" err="1">
                <a:solidFill>
                  <a:schemeClr val="tx2"/>
                </a:solidFill>
                <a:latin typeface="Arial"/>
                <a:cs typeface="Arial"/>
              </a:rPr>
              <a:t>Context</a:t>
            </a:r>
            <a:r>
              <a:rPr lang="es-ES" sz="2800" b="1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lang="es-ES" sz="2800" b="1" dirty="0" err="1">
                <a:solidFill>
                  <a:schemeClr val="tx2"/>
                </a:solidFill>
                <a:latin typeface="Arial"/>
                <a:cs typeface="Arial"/>
              </a:rPr>
              <a:t>Broker</a:t>
            </a:r>
            <a:r>
              <a:rPr lang="es-ES" sz="2800" b="1" dirty="0">
                <a:solidFill>
                  <a:schemeClr val="tx2"/>
                </a:solidFill>
                <a:latin typeface="Arial"/>
                <a:cs typeface="Arial"/>
              </a:rPr>
              <a:t> – </a:t>
            </a:r>
            <a:r>
              <a:rPr lang="es-ES" sz="2800" b="1" dirty="0" err="1">
                <a:solidFill>
                  <a:schemeClr val="tx2"/>
                </a:solidFill>
                <a:latin typeface="Arial"/>
                <a:cs typeface="Arial"/>
              </a:rPr>
              <a:t>check</a:t>
            </a:r>
            <a:r>
              <a:rPr lang="es-ES" sz="2800" b="1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lang="es-ES" sz="2800" b="1" dirty="0" err="1">
                <a:solidFill>
                  <a:schemeClr val="tx2"/>
                </a:solidFill>
                <a:latin typeface="Arial"/>
                <a:cs typeface="Arial"/>
              </a:rPr>
              <a:t>health</a:t>
            </a:r>
            <a:endParaRPr lang="es-ES" sz="2800" b="1" dirty="0">
              <a:solidFill>
                <a:schemeClr val="tx2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082075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41"/>
            <a:ext cx="8147248" cy="623012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tx2"/>
                </a:solidFill>
                <a:latin typeface="Arial"/>
                <a:ea typeface="Arial"/>
                <a:cs typeface="Arial"/>
              </a:rPr>
              <a:t>Orion Context Broker - Operations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4068864" y="6211221"/>
            <a:ext cx="1033075" cy="365125"/>
          </a:xfrm>
          <a:prstGeom prst="rect">
            <a:avLst/>
          </a:prstGeom>
        </p:spPr>
        <p:txBody>
          <a:bodyPr/>
          <a:lstStyle/>
          <a:p>
            <a:fld id="{37963F2F-4042-FC45-9F9C-5381A7798E31}" type="slidenum">
              <a:rPr lang="en-US" smtClean="0">
                <a:solidFill>
                  <a:srgbClr val="043F52">
                    <a:tint val="75000"/>
                  </a:srgbClr>
                </a:solidFill>
              </a:rPr>
              <a:pPr/>
              <a:t>8</a:t>
            </a:fld>
            <a:endParaRPr lang="en-US">
              <a:solidFill>
                <a:srgbClr val="043F52">
                  <a:tint val="75000"/>
                </a:srgb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173822100"/>
              </p:ext>
            </p:extLst>
          </p:nvPr>
        </p:nvGraphicFramePr>
        <p:xfrm>
          <a:off x="467546" y="1161618"/>
          <a:ext cx="8136901" cy="35140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0159"/>
                <a:gridCol w="3294040"/>
                <a:gridCol w="3402702"/>
              </a:tblGrid>
              <a:tr h="650133">
                <a:tc>
                  <a:txBody>
                    <a:bodyPr/>
                    <a:lstStyle/>
                    <a:p>
                      <a:pPr algn="l"/>
                      <a:endParaRPr lang="es-ES" sz="1400" dirty="0">
                        <a:solidFill>
                          <a:srgbClr val="002159"/>
                        </a:solidFill>
                        <a:latin typeface="Verdana"/>
                        <a:cs typeface="Verdana"/>
                      </a:endParaRPr>
                    </a:p>
                  </a:txBody>
                  <a:tcPr marT="44645" marB="446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err="1" smtClean="0">
                          <a:solidFill>
                            <a:srgbClr val="002159"/>
                          </a:solidFill>
                          <a:latin typeface="Verdana"/>
                          <a:cs typeface="Verdana"/>
                        </a:rPr>
                        <a:t>Functions</a:t>
                      </a:r>
                      <a:endParaRPr lang="es-ES" sz="1800">
                        <a:solidFill>
                          <a:srgbClr val="002159"/>
                        </a:solidFill>
                        <a:latin typeface="Verdana"/>
                        <a:cs typeface="Verdana"/>
                      </a:endParaRPr>
                    </a:p>
                  </a:txBody>
                  <a:tcPr marT="44645" marB="446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err="1" smtClean="0">
                          <a:solidFill>
                            <a:srgbClr val="002159"/>
                          </a:solidFill>
                          <a:latin typeface="Verdana"/>
                          <a:cs typeface="Verdana"/>
                        </a:rPr>
                        <a:t>Operations</a:t>
                      </a:r>
                      <a:endParaRPr lang="es-ES" sz="1800">
                        <a:solidFill>
                          <a:srgbClr val="002159"/>
                        </a:solidFill>
                        <a:latin typeface="Verdana"/>
                        <a:cs typeface="Verdana"/>
                      </a:endParaRPr>
                    </a:p>
                  </a:txBody>
                  <a:tcPr marT="44645" marB="44645" anchor="ctr"/>
                </a:tc>
              </a:tr>
              <a:tr h="1335989">
                <a:tc>
                  <a:txBody>
                    <a:bodyPr/>
                    <a:lstStyle/>
                    <a:p>
                      <a:pPr algn="ctr"/>
                      <a:r>
                        <a:rPr lang="es-ES" sz="2300" smtClean="0">
                          <a:solidFill>
                            <a:srgbClr val="48B9C9"/>
                          </a:solidFill>
                          <a:latin typeface="Verdana"/>
                          <a:cs typeface="Verdana"/>
                        </a:rPr>
                        <a:t>NGSI9</a:t>
                      </a:r>
                      <a:endParaRPr lang="es-ES" sz="2300">
                        <a:solidFill>
                          <a:srgbClr val="48B9C9"/>
                        </a:solidFill>
                        <a:latin typeface="Verdana"/>
                        <a:cs typeface="Verdana"/>
                      </a:endParaRPr>
                    </a:p>
                  </a:txBody>
                  <a:tcPr marT="44645" marB="44645"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/>
                        <a:buChar char="•"/>
                      </a:pPr>
                      <a:r>
                        <a:rPr lang="en-US" sz="1400" smtClean="0">
                          <a:solidFill>
                            <a:srgbClr val="002159"/>
                          </a:solidFill>
                          <a:latin typeface="Verdana"/>
                          <a:cs typeface="Verdana"/>
                        </a:rPr>
                        <a:t>Register</a:t>
                      </a:r>
                      <a:r>
                        <a:rPr lang="en-US" sz="1400" baseline="0" smtClean="0">
                          <a:solidFill>
                            <a:srgbClr val="002159"/>
                          </a:solidFill>
                          <a:latin typeface="Verdana"/>
                          <a:cs typeface="Verdana"/>
                        </a:rPr>
                        <a:t>, </a:t>
                      </a:r>
                    </a:p>
                    <a:p>
                      <a:pPr marL="285750" indent="-285750" algn="l">
                        <a:buFont typeface="Arial"/>
                        <a:buChar char="•"/>
                      </a:pPr>
                      <a:r>
                        <a:rPr lang="en-US" sz="1400" baseline="0" smtClean="0">
                          <a:solidFill>
                            <a:srgbClr val="002159"/>
                          </a:solidFill>
                          <a:latin typeface="Verdana"/>
                          <a:cs typeface="Verdana"/>
                        </a:rPr>
                        <a:t>Search and</a:t>
                      </a:r>
                    </a:p>
                    <a:p>
                      <a:pPr marL="285750" indent="-285750" algn="l">
                        <a:buFont typeface="Arial"/>
                        <a:buChar char="•"/>
                      </a:pPr>
                      <a:r>
                        <a:rPr lang="en-US" sz="1400" baseline="0" smtClean="0">
                          <a:solidFill>
                            <a:srgbClr val="002159"/>
                          </a:solidFill>
                          <a:latin typeface="Verdana"/>
                          <a:cs typeface="Verdana"/>
                        </a:rPr>
                        <a:t>Subscribe for context sources</a:t>
                      </a:r>
                      <a:endParaRPr lang="es-ES" sz="1400">
                        <a:solidFill>
                          <a:srgbClr val="002159"/>
                        </a:solidFill>
                        <a:latin typeface="Verdana"/>
                        <a:cs typeface="Verdana"/>
                      </a:endParaRPr>
                    </a:p>
                  </a:txBody>
                  <a:tcPr marT="44645" marB="44645" anchor="ctr"/>
                </a:tc>
                <a:tc>
                  <a:txBody>
                    <a:bodyPr/>
                    <a:lstStyle/>
                    <a:p>
                      <a:pPr marL="171450" marR="0" indent="-171450" algn="l" defTabSz="92377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s-ES" sz="1200" err="1" smtClean="0">
                          <a:solidFill>
                            <a:srgbClr val="48B9C9"/>
                          </a:solidFill>
                          <a:latin typeface="Verdana"/>
                          <a:cs typeface="Verdana"/>
                        </a:rPr>
                        <a:t>registerContext</a:t>
                      </a:r>
                      <a:endParaRPr lang="es-ES" sz="1200" smtClean="0">
                        <a:solidFill>
                          <a:srgbClr val="48B9C9"/>
                        </a:solidFill>
                        <a:latin typeface="Verdana"/>
                        <a:cs typeface="Verdana"/>
                      </a:endParaRPr>
                    </a:p>
                    <a:p>
                      <a:pPr marL="171450" indent="-171450" algn="l">
                        <a:buFont typeface="Arial"/>
                        <a:buChar char="•"/>
                      </a:pPr>
                      <a:r>
                        <a:rPr lang="es-ES" sz="1200" err="1" smtClean="0">
                          <a:solidFill>
                            <a:srgbClr val="48B9C9"/>
                          </a:solidFill>
                          <a:latin typeface="Verdana"/>
                          <a:cs typeface="Verdana"/>
                        </a:rPr>
                        <a:t>discoverContextAvailability</a:t>
                      </a:r>
                      <a:endParaRPr lang="es-ES" sz="1200">
                        <a:solidFill>
                          <a:srgbClr val="48B9C9"/>
                        </a:solidFill>
                        <a:latin typeface="Verdana"/>
                        <a:cs typeface="Verdana"/>
                      </a:endParaRPr>
                    </a:p>
                    <a:p>
                      <a:pPr marL="171450" indent="-171450" algn="l">
                        <a:buFont typeface="Arial"/>
                        <a:buChar char="•"/>
                      </a:pPr>
                      <a:r>
                        <a:rPr lang="es-ES" sz="1200" err="1" smtClean="0">
                          <a:solidFill>
                            <a:srgbClr val="48B9C9"/>
                          </a:solidFill>
                          <a:latin typeface="Verdana"/>
                          <a:cs typeface="Verdana"/>
                        </a:rPr>
                        <a:t>subscribeContextAvailability</a:t>
                      </a:r>
                      <a:endParaRPr lang="es-ES" sz="1200" smtClean="0">
                        <a:solidFill>
                          <a:srgbClr val="48B9C9"/>
                        </a:solidFill>
                        <a:latin typeface="Verdana"/>
                        <a:cs typeface="Verdana"/>
                      </a:endParaRPr>
                    </a:p>
                    <a:p>
                      <a:pPr marL="171450" indent="-171450" algn="l">
                        <a:buFont typeface="Arial"/>
                        <a:buChar char="•"/>
                      </a:pPr>
                      <a:r>
                        <a:rPr lang="es-ES" sz="1200" baseline="0" err="1" smtClean="0">
                          <a:solidFill>
                            <a:srgbClr val="48B9C9"/>
                          </a:solidFill>
                          <a:latin typeface="Verdana"/>
                          <a:cs typeface="Verdana"/>
                        </a:rPr>
                        <a:t>updateContextAvailabilitySubscription</a:t>
                      </a:r>
                      <a:endParaRPr lang="es-ES" sz="1200" baseline="0" smtClean="0">
                        <a:solidFill>
                          <a:srgbClr val="48B9C9"/>
                        </a:solidFill>
                        <a:latin typeface="Verdana"/>
                        <a:cs typeface="Verdana"/>
                      </a:endParaRPr>
                    </a:p>
                    <a:p>
                      <a:pPr marL="171450" indent="-171450" algn="l">
                        <a:buFont typeface="Arial"/>
                        <a:buChar char="•"/>
                      </a:pPr>
                      <a:r>
                        <a:rPr lang="es-ES" sz="1200" baseline="0" err="1" smtClean="0">
                          <a:solidFill>
                            <a:srgbClr val="48B9C9"/>
                          </a:solidFill>
                          <a:latin typeface="Verdana"/>
                          <a:cs typeface="Verdana"/>
                        </a:rPr>
                        <a:t>unsubscribeContextAvailability</a:t>
                      </a:r>
                      <a:endParaRPr lang="es-ES" sz="1200">
                        <a:solidFill>
                          <a:srgbClr val="48B9C9"/>
                        </a:solidFill>
                        <a:latin typeface="Verdana"/>
                        <a:cs typeface="Verdana"/>
                      </a:endParaRPr>
                    </a:p>
                  </a:txBody>
                  <a:tcPr marT="44645" marB="44645" anchor="ctr"/>
                </a:tc>
              </a:tr>
              <a:tr h="1527930">
                <a:tc>
                  <a:txBody>
                    <a:bodyPr/>
                    <a:lstStyle/>
                    <a:p>
                      <a:pPr algn="ctr"/>
                      <a:r>
                        <a:rPr lang="es-ES" sz="2300" dirty="0" smtClean="0">
                          <a:solidFill>
                            <a:srgbClr val="48B9C9"/>
                          </a:solidFill>
                          <a:latin typeface="Verdana"/>
                          <a:cs typeface="Verdana"/>
                        </a:rPr>
                        <a:t>NGSI10</a:t>
                      </a:r>
                      <a:endParaRPr lang="es-ES" sz="2300" dirty="0">
                        <a:solidFill>
                          <a:srgbClr val="48B9C9"/>
                        </a:solidFill>
                        <a:latin typeface="Verdana"/>
                        <a:cs typeface="Verdana"/>
                      </a:endParaRPr>
                    </a:p>
                  </a:txBody>
                  <a:tcPr marT="44645" marB="44645"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/>
                        <a:buChar char="•"/>
                      </a:pPr>
                      <a:r>
                        <a:rPr lang="en-US" sz="1400" smtClean="0">
                          <a:solidFill>
                            <a:srgbClr val="002159"/>
                          </a:solidFill>
                          <a:latin typeface="Verdana"/>
                          <a:cs typeface="Verdana"/>
                        </a:rPr>
                        <a:t>Query,</a:t>
                      </a:r>
                    </a:p>
                    <a:p>
                      <a:pPr marL="285750" indent="-285750" algn="l">
                        <a:buFont typeface="Arial"/>
                        <a:buChar char="•"/>
                      </a:pPr>
                      <a:r>
                        <a:rPr lang="en-US" sz="1400" smtClean="0">
                          <a:solidFill>
                            <a:srgbClr val="002159"/>
                          </a:solidFill>
                          <a:latin typeface="Verdana"/>
                          <a:cs typeface="Verdana"/>
                        </a:rPr>
                        <a:t>Update and</a:t>
                      </a:r>
                    </a:p>
                    <a:p>
                      <a:pPr marL="285750" indent="-285750" algn="l">
                        <a:buFont typeface="Arial"/>
                        <a:buChar char="•"/>
                      </a:pPr>
                      <a:r>
                        <a:rPr lang="en-US" sz="1400" smtClean="0">
                          <a:solidFill>
                            <a:srgbClr val="002159"/>
                          </a:solidFill>
                          <a:latin typeface="Verdana"/>
                          <a:cs typeface="Verdana"/>
                        </a:rPr>
                        <a:t>Subscribe to context elements</a:t>
                      </a:r>
                      <a:endParaRPr lang="es-ES" sz="1400">
                        <a:solidFill>
                          <a:srgbClr val="002159"/>
                        </a:solidFill>
                        <a:latin typeface="Verdana"/>
                        <a:cs typeface="Verdana"/>
                      </a:endParaRPr>
                    </a:p>
                  </a:txBody>
                  <a:tcPr marT="44645" marB="44645" anchor="ctr"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/>
                        <a:buChar char="•"/>
                      </a:pPr>
                      <a:r>
                        <a:rPr lang="es-ES" sz="1200" err="1" smtClean="0">
                          <a:solidFill>
                            <a:srgbClr val="48B9C9"/>
                          </a:solidFill>
                          <a:latin typeface="Verdana"/>
                          <a:cs typeface="Verdana"/>
                        </a:rPr>
                        <a:t>updateContext</a:t>
                      </a:r>
                      <a:endParaRPr lang="es-ES" sz="1200">
                        <a:solidFill>
                          <a:srgbClr val="48B9C9"/>
                        </a:solidFill>
                        <a:latin typeface="Verdana"/>
                        <a:cs typeface="Verdana"/>
                      </a:endParaRPr>
                    </a:p>
                    <a:p>
                      <a:pPr marL="171450" indent="-171450" algn="l">
                        <a:buFont typeface="Arial"/>
                        <a:buChar char="•"/>
                      </a:pPr>
                      <a:r>
                        <a:rPr lang="es-ES" sz="1200" err="1" smtClean="0">
                          <a:solidFill>
                            <a:srgbClr val="48B9C9"/>
                          </a:solidFill>
                          <a:latin typeface="Verdana"/>
                          <a:cs typeface="Verdana"/>
                        </a:rPr>
                        <a:t>queryContext</a:t>
                      </a:r>
                    </a:p>
                    <a:p>
                      <a:pPr marL="171450" indent="-171450" algn="l">
                        <a:buFont typeface="Arial"/>
                        <a:buChar char="•"/>
                      </a:pPr>
                      <a:r>
                        <a:rPr lang="es-ES" sz="1200" err="1" smtClean="0">
                          <a:solidFill>
                            <a:srgbClr val="48B9C9"/>
                          </a:solidFill>
                          <a:latin typeface="Verdana"/>
                          <a:cs typeface="Verdana"/>
                        </a:rPr>
                        <a:t>subscribeContext</a:t>
                      </a:r>
                    </a:p>
                    <a:p>
                      <a:pPr marL="171450" indent="-171450" algn="l">
                        <a:buFont typeface="Arial"/>
                        <a:buChar char="•"/>
                      </a:pPr>
                      <a:r>
                        <a:rPr lang="es-ES" sz="1200" err="1" smtClean="0">
                          <a:solidFill>
                            <a:srgbClr val="48B9C9"/>
                          </a:solidFill>
                          <a:latin typeface="Verdana"/>
                          <a:cs typeface="Verdana"/>
                        </a:rPr>
                        <a:t>updateContextSubscription</a:t>
                      </a:r>
                    </a:p>
                    <a:p>
                      <a:pPr marL="171450" indent="-171450" algn="l">
                        <a:buFont typeface="Arial"/>
                        <a:buChar char="•"/>
                      </a:pPr>
                      <a:r>
                        <a:rPr lang="es-ES" sz="1200" err="1" smtClean="0">
                          <a:solidFill>
                            <a:srgbClr val="48B9C9"/>
                          </a:solidFill>
                          <a:latin typeface="Verdana"/>
                          <a:cs typeface="Verdana"/>
                        </a:rPr>
                        <a:t>unsubscribeContextSubscription</a:t>
                      </a:r>
                      <a:endParaRPr lang="es-ES" sz="1200">
                        <a:solidFill>
                          <a:srgbClr val="48B9C9"/>
                        </a:solidFill>
                        <a:latin typeface="Verdana"/>
                        <a:cs typeface="Verdana"/>
                      </a:endParaRPr>
                    </a:p>
                  </a:txBody>
                  <a:tcPr marT="44645" marB="4464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4221303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9190" y="287341"/>
            <a:ext cx="7944058" cy="503590"/>
          </a:xfrm>
        </p:spPr>
        <p:txBody>
          <a:bodyPr>
            <a:noAutofit/>
          </a:bodyPr>
          <a:lstStyle/>
          <a:p>
            <a:r>
              <a:rPr lang="en-US" sz="2800" b="1" noProof="0" smtClean="0">
                <a:latin typeface="Arial"/>
                <a:cs typeface="Arial"/>
              </a:rPr>
              <a:t>Context Broker operations: </a:t>
            </a:r>
            <a:r>
              <a:rPr lang="en-US" sz="2800" b="1" noProof="0" smtClean="0">
                <a:solidFill>
                  <a:srgbClr val="48B9C9"/>
                </a:solidFill>
                <a:latin typeface="Arial"/>
                <a:cs typeface="Arial"/>
              </a:rPr>
              <a:t>create</a:t>
            </a:r>
            <a:r>
              <a:rPr lang="en-US" sz="2800" b="1" noProof="0" smtClean="0">
                <a:latin typeface="Arial"/>
                <a:cs typeface="Arial"/>
              </a:rPr>
              <a:t> &amp; </a:t>
            </a:r>
            <a:r>
              <a:rPr lang="en-US" sz="2800" b="1" noProof="0" smtClean="0">
                <a:solidFill>
                  <a:srgbClr val="48B9C9"/>
                </a:solidFill>
                <a:latin typeface="Arial"/>
                <a:cs typeface="Arial"/>
              </a:rPr>
              <a:t>pull</a:t>
            </a:r>
            <a:r>
              <a:rPr lang="en-US" sz="2800" b="1" noProof="0" smtClean="0">
                <a:latin typeface="Arial"/>
                <a:cs typeface="Arial"/>
              </a:rPr>
              <a:t> data</a:t>
            </a:r>
            <a:endParaRPr lang="en-US" sz="2800" b="1" noProof="0">
              <a:latin typeface="Arial"/>
              <a:cs typeface="Arial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68311" y="1011950"/>
            <a:ext cx="8605790" cy="1854531"/>
          </a:xfr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260350" indent="-260350">
              <a:spcAft>
                <a:spcPts val="1800"/>
              </a:spcAft>
              <a:tabLst>
                <a:tab pos="266700" algn="l"/>
              </a:tabLst>
            </a:pPr>
            <a:r>
              <a:rPr lang="en-US" sz="1800" b="1">
                <a:latin typeface="Arial"/>
                <a:cs typeface="Arial"/>
              </a:rPr>
              <a:t>Context P</a:t>
            </a:r>
            <a:r>
              <a:rPr lang="en-US" sz="1800" b="1" err="1">
                <a:latin typeface="Arial"/>
                <a:cs typeface="Arial"/>
              </a:rPr>
              <a:t>roducers</a:t>
            </a:r>
            <a:r>
              <a:rPr lang="en-US" sz="1800">
                <a:latin typeface="Arial"/>
                <a:cs typeface="Arial"/>
              </a:rPr>
              <a:t> publish data/context elements by invoking the </a:t>
            </a:r>
            <a:r>
              <a:rPr lang="en-US" sz="1800" b="1" err="1">
                <a:solidFill>
                  <a:srgbClr val="48B9C9"/>
                </a:solidFill>
                <a:latin typeface="Arial"/>
                <a:cs typeface="Arial"/>
              </a:rPr>
              <a:t>updateContext</a:t>
            </a:r>
            <a:r>
              <a:rPr lang="en-US" sz="1800">
                <a:solidFill>
                  <a:srgbClr val="48B9C9"/>
                </a:solidFill>
                <a:latin typeface="Arial"/>
                <a:cs typeface="Arial"/>
              </a:rPr>
              <a:t> </a:t>
            </a:r>
            <a:r>
              <a:rPr lang="en-US" sz="1800">
                <a:latin typeface="Arial"/>
                <a:cs typeface="Arial"/>
              </a:rPr>
              <a:t>operation on a Context Broker. </a:t>
            </a:r>
          </a:p>
          <a:p>
            <a:pPr marL="260350" indent="-260350">
              <a:spcAft>
                <a:spcPts val="1800"/>
              </a:spcAft>
              <a:tabLst>
                <a:tab pos="266700" algn="l"/>
              </a:tabLst>
            </a:pPr>
            <a:r>
              <a:rPr lang="en-US" sz="1800" b="1">
                <a:latin typeface="Arial"/>
                <a:cs typeface="Arial"/>
              </a:rPr>
              <a:t>Context C</a:t>
            </a:r>
            <a:r>
              <a:rPr lang="en-US" sz="1800" b="1" err="1">
                <a:latin typeface="Arial"/>
                <a:cs typeface="Arial"/>
              </a:rPr>
              <a:t>onsumers</a:t>
            </a:r>
            <a:r>
              <a:rPr lang="en-US" sz="1800" b="1">
                <a:latin typeface="Arial"/>
                <a:cs typeface="Arial"/>
              </a:rPr>
              <a:t> </a:t>
            </a:r>
            <a:r>
              <a:rPr lang="en-US" sz="1800">
                <a:latin typeface="Arial"/>
                <a:cs typeface="Arial"/>
              </a:rPr>
              <a:t>can retrieve data/context elements by invoking the </a:t>
            </a:r>
            <a:r>
              <a:rPr lang="en-US" sz="1800" b="1" err="1">
                <a:solidFill>
                  <a:srgbClr val="48B9C9"/>
                </a:solidFill>
                <a:latin typeface="Arial"/>
                <a:cs typeface="Arial"/>
              </a:rPr>
              <a:t>queryContext</a:t>
            </a:r>
            <a:r>
              <a:rPr lang="en-US" sz="1800">
                <a:solidFill>
                  <a:srgbClr val="48B9C9"/>
                </a:solidFill>
                <a:latin typeface="Arial"/>
                <a:cs typeface="Arial"/>
              </a:rPr>
              <a:t> </a:t>
            </a:r>
            <a:r>
              <a:rPr lang="en-US" sz="1800">
                <a:latin typeface="Arial"/>
                <a:cs typeface="Arial"/>
              </a:rPr>
              <a:t>operation on a Context Broker</a:t>
            </a:r>
          </a:p>
        </p:txBody>
      </p:sp>
      <p:sp>
        <p:nvSpPr>
          <p:cNvPr id="5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055468" y="6356353"/>
            <a:ext cx="1033075" cy="365125"/>
          </a:xfrm>
          <a:prstGeom prst="rect">
            <a:avLst/>
          </a:prstGeom>
        </p:spPr>
        <p:txBody>
          <a:bodyPr/>
          <a:lstStyle/>
          <a:p>
            <a:fld id="{37963F2F-4042-FC45-9F9C-5381A7798E31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1" name="23 CuadroTexto"/>
          <p:cNvSpPr txBox="1"/>
          <p:nvPr/>
        </p:nvSpPr>
        <p:spPr>
          <a:xfrm flipH="1">
            <a:off x="6511703" y="3996339"/>
            <a:ext cx="17860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1" i="0" u="none" strike="noStrike" kern="0" cap="none" spc="0" normalizeH="0" baseline="0" noProof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heSansCorrespondence"/>
                <a:cs typeface="TheSansCorrespondence"/>
              </a:rPr>
              <a:t>Context</a:t>
            </a:r>
            <a:r>
              <a:rPr kumimoji="0" lang="es-ES" sz="14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heSansCorrespondence"/>
                <a:cs typeface="TheSansCorrespondence"/>
              </a:rPr>
              <a:t> </a:t>
            </a:r>
            <a:r>
              <a:rPr kumimoji="0" lang="es-ES" sz="1400" b="1" i="0" u="none" strike="noStrike" kern="0" cap="none" spc="0" normalizeH="0" baseline="0" noProof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heSansCorrespondence"/>
                <a:cs typeface="TheSansCorrespondence"/>
              </a:rPr>
              <a:t>Consumer</a:t>
            </a:r>
            <a:endParaRPr kumimoji="0" lang="es-ES" sz="1400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heSansCorrespondence"/>
              <a:cs typeface="TheSansCorrespondence"/>
            </a:endParaRPr>
          </a:p>
        </p:txBody>
      </p:sp>
      <p:sp>
        <p:nvSpPr>
          <p:cNvPr id="42" name="26 CuadroTexto"/>
          <p:cNvSpPr txBox="1"/>
          <p:nvPr/>
        </p:nvSpPr>
        <p:spPr>
          <a:xfrm flipH="1">
            <a:off x="5755329" y="3170021"/>
            <a:ext cx="1178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queryContext</a:t>
            </a:r>
            <a:endParaRPr kumimoji="0" lang="es-ES" sz="1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5" name="7 CuadroTexto"/>
          <p:cNvSpPr txBox="1"/>
          <p:nvPr/>
        </p:nvSpPr>
        <p:spPr>
          <a:xfrm>
            <a:off x="582624" y="3943715"/>
            <a:ext cx="16866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1" i="0" u="none" strike="noStrike" kern="0" cap="none" spc="0" normalizeH="0" baseline="0" noProof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heSansCorrespondence"/>
                <a:cs typeface="TheSansCorrespondence"/>
              </a:rPr>
              <a:t>Context</a:t>
            </a:r>
            <a:r>
              <a:rPr kumimoji="0" lang="es-ES" sz="14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heSansCorrespondence"/>
                <a:cs typeface="TheSansCorrespondence"/>
              </a:rPr>
              <a:t> Producer</a:t>
            </a:r>
            <a:endParaRPr kumimoji="0" lang="es-ES" sz="1400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heSansCorrespondence"/>
              <a:cs typeface="TheSansCorrespondence"/>
            </a:endParaRPr>
          </a:p>
        </p:txBody>
      </p:sp>
      <p:grpSp>
        <p:nvGrpSpPr>
          <p:cNvPr id="4" name="Group 13"/>
          <p:cNvGrpSpPr/>
          <p:nvPr/>
        </p:nvGrpSpPr>
        <p:grpSpPr>
          <a:xfrm>
            <a:off x="2255172" y="3429560"/>
            <a:ext cx="1667805" cy="260931"/>
            <a:chOff x="2267867" y="4870601"/>
            <a:chExt cx="1667805" cy="267213"/>
          </a:xfrm>
        </p:grpSpPr>
        <p:cxnSp>
          <p:nvCxnSpPr>
            <p:cNvPr id="48" name="10 Conector recto de flecha"/>
            <p:cNvCxnSpPr/>
            <p:nvPr/>
          </p:nvCxnSpPr>
          <p:spPr bwMode="auto">
            <a:xfrm>
              <a:off x="2267867" y="4999780"/>
              <a:ext cx="1667805" cy="8855"/>
            </a:xfrm>
            <a:prstGeom prst="straightConnector1">
              <a:avLst/>
            </a:prstGeom>
            <a:solidFill>
              <a:srgbClr val="043F52"/>
            </a:solidFill>
            <a:ln w="28575" cap="flat" cmpd="sng" algn="ctr">
              <a:solidFill>
                <a:srgbClr val="043F52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" name="12 Conector recto"/>
            <p:cNvCxnSpPr/>
            <p:nvPr/>
          </p:nvCxnSpPr>
          <p:spPr bwMode="auto">
            <a:xfrm rot="5400000">
              <a:off x="3449310" y="5004207"/>
              <a:ext cx="267213" cy="1"/>
            </a:xfrm>
            <a:prstGeom prst="line">
              <a:avLst/>
            </a:prstGeom>
            <a:solidFill>
              <a:srgbClr val="043F52"/>
            </a:solidFill>
            <a:ln w="28575" cap="flat" cmpd="sng" algn="ctr">
              <a:solidFill>
                <a:srgbClr val="043F5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50" name="18 CuadroTexto"/>
          <p:cNvSpPr txBox="1"/>
          <p:nvPr/>
        </p:nvSpPr>
        <p:spPr>
          <a:xfrm>
            <a:off x="2173416" y="3170021"/>
            <a:ext cx="1275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updateContext</a:t>
            </a:r>
            <a:endParaRPr kumimoji="0" lang="es-ES" sz="1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5" name="Group 30"/>
          <p:cNvGrpSpPr/>
          <p:nvPr/>
        </p:nvGrpSpPr>
        <p:grpSpPr>
          <a:xfrm flipH="1">
            <a:off x="5215286" y="3429560"/>
            <a:ext cx="1667805" cy="260931"/>
            <a:chOff x="2267867" y="4870601"/>
            <a:chExt cx="1667805" cy="267213"/>
          </a:xfrm>
        </p:grpSpPr>
        <p:cxnSp>
          <p:nvCxnSpPr>
            <p:cNvPr id="52" name="10 Conector recto de flecha"/>
            <p:cNvCxnSpPr/>
            <p:nvPr/>
          </p:nvCxnSpPr>
          <p:spPr bwMode="auto">
            <a:xfrm>
              <a:off x="2267867" y="4999780"/>
              <a:ext cx="1667805" cy="8855"/>
            </a:xfrm>
            <a:prstGeom prst="straightConnector1">
              <a:avLst/>
            </a:prstGeom>
            <a:solidFill>
              <a:srgbClr val="043F52"/>
            </a:solidFill>
            <a:ln w="28575" cap="flat" cmpd="sng" algn="ctr">
              <a:solidFill>
                <a:srgbClr val="043F52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" name="12 Conector recto"/>
            <p:cNvCxnSpPr/>
            <p:nvPr/>
          </p:nvCxnSpPr>
          <p:spPr bwMode="auto">
            <a:xfrm rot="5400000">
              <a:off x="3449310" y="5004207"/>
              <a:ext cx="267213" cy="1"/>
            </a:xfrm>
            <a:prstGeom prst="line">
              <a:avLst/>
            </a:prstGeom>
            <a:solidFill>
              <a:srgbClr val="043F52"/>
            </a:solidFill>
            <a:ln w="28575" cap="flat" cmpd="sng" algn="ctr">
              <a:solidFill>
                <a:srgbClr val="043F5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6" name="Picture 5" descr="Ford_Mondeo_MK3_ST220_-_Speedometer_(light)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9552" y="4272783"/>
            <a:ext cx="1729796" cy="1689132"/>
          </a:xfrm>
          <a:prstGeom prst="rect">
            <a:avLst/>
          </a:prstGeom>
        </p:spPr>
      </p:pic>
      <p:pic>
        <p:nvPicPr>
          <p:cNvPr id="7" name="Picture 6" descr="or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95936" y="3077424"/>
            <a:ext cx="1080120" cy="1054728"/>
          </a:xfrm>
          <a:prstGeom prst="rect">
            <a:avLst/>
          </a:prstGeom>
        </p:spPr>
      </p:pic>
      <p:sp>
        <p:nvSpPr>
          <p:cNvPr id="46" name="8 CuadroTexto"/>
          <p:cNvSpPr txBox="1"/>
          <p:nvPr/>
        </p:nvSpPr>
        <p:spPr>
          <a:xfrm>
            <a:off x="3908401" y="4014030"/>
            <a:ext cx="1478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1" i="0" u="none" strike="noStrike" kern="0" cap="none" spc="0" normalizeH="0" baseline="0" noProof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heSansCorrespondence"/>
                <a:cs typeface="TheSansCorrespondence"/>
              </a:rPr>
              <a:t>Context</a:t>
            </a:r>
            <a:r>
              <a:rPr kumimoji="0" lang="es-ES" sz="14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heSansCorrespondence"/>
                <a:cs typeface="TheSansCorrespondence"/>
              </a:rPr>
              <a:t> </a:t>
            </a:r>
            <a:r>
              <a:rPr kumimoji="0" lang="es-ES" sz="1400" b="1" i="0" u="none" strike="noStrike" kern="0" cap="none" spc="0" normalizeH="0" baseline="0" noProof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heSansCorrespondence"/>
                <a:cs typeface="TheSansCorrespondence"/>
              </a:rPr>
              <a:t>Broker</a:t>
            </a:r>
            <a:endParaRPr kumimoji="0" lang="es-ES" sz="1400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heSansCorrespondence"/>
              <a:cs typeface="TheSansCorrespondence"/>
            </a:endParaRPr>
          </a:p>
        </p:txBody>
      </p:sp>
      <p:pic>
        <p:nvPicPr>
          <p:cNvPr id="8" name="Picture 7" descr="velocimetro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516216" y="4343098"/>
            <a:ext cx="1691680" cy="1651912"/>
          </a:xfrm>
          <a:prstGeom prst="rect">
            <a:avLst/>
          </a:prstGeom>
        </p:spPr>
      </p:pic>
      <p:pic>
        <p:nvPicPr>
          <p:cNvPr id="11" name="Picture 10" descr="coche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7544" y="3147739"/>
            <a:ext cx="1638500" cy="695865"/>
          </a:xfrm>
          <a:prstGeom prst="rect">
            <a:avLst/>
          </a:prstGeom>
        </p:spPr>
      </p:pic>
      <p:pic>
        <p:nvPicPr>
          <p:cNvPr id="13" name="Picture 12" descr="expertly-drawn-cellphone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48264" y="3093376"/>
            <a:ext cx="720080" cy="862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536386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4642</Words>
  <Application>Microsoft Office PowerPoint</Application>
  <PresentationFormat>Apresentação na tela (4:3)</PresentationFormat>
  <Paragraphs>1100</Paragraphs>
  <Slides>41</Slides>
  <Notes>19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41</vt:i4>
      </vt:variant>
    </vt:vector>
  </HeadingPairs>
  <TitlesOfParts>
    <vt:vector size="42" baseType="lpstr">
      <vt:lpstr>Tema do Office</vt:lpstr>
      <vt:lpstr>Slide 1</vt:lpstr>
      <vt:lpstr>Slide 2</vt:lpstr>
      <vt:lpstr>Slide 3</vt:lpstr>
      <vt:lpstr>Why FIWARE</vt:lpstr>
      <vt:lpstr>Context Management in FIWARE</vt:lpstr>
      <vt:lpstr>Orion Context Broker in a nutshell</vt:lpstr>
      <vt:lpstr>Orion Context Broker – check health</vt:lpstr>
      <vt:lpstr>Orion Context Broker - Operations</vt:lpstr>
      <vt:lpstr>Context Broker operations: create &amp; pull data</vt:lpstr>
      <vt:lpstr>Quick Usage Example: Car Create</vt:lpstr>
      <vt:lpstr>Quick Usage Example: Car UpdateContext (1)</vt:lpstr>
      <vt:lpstr>Quick Usage Example: Car QueryContext (1)</vt:lpstr>
      <vt:lpstr>Quick Usage Example: Car UpdateContext (2)</vt:lpstr>
      <vt:lpstr>Quick Usage Example: Car QueryContext (2)</vt:lpstr>
      <vt:lpstr>Quick Usage Example: Room Create (1)</vt:lpstr>
      <vt:lpstr>Quick Usage Example: Room UpdateContext (2)</vt:lpstr>
      <vt:lpstr>Quick Usage Example: Room QueryContext (1)</vt:lpstr>
      <vt:lpstr>Quick Usage Example: Room QueryContext (2)</vt:lpstr>
      <vt:lpstr>Quick Usage Example: Room Create (2)</vt:lpstr>
      <vt:lpstr>Quick Usage Example: Room UpdateContext (2)</vt:lpstr>
      <vt:lpstr>Quick Usage Example: Room QueryContext (3)</vt:lpstr>
      <vt:lpstr>Context Broker operations: push data</vt:lpstr>
      <vt:lpstr>Quick Usage Example: Subscription</vt:lpstr>
      <vt:lpstr>Quick Usage Example: Notification</vt:lpstr>
      <vt:lpstr>Quick Usage Example: Notification</vt:lpstr>
      <vt:lpstr>Convenience Operations</vt:lpstr>
      <vt:lpstr>Convenience Operations – Example 1</vt:lpstr>
      <vt:lpstr>Convenience Operations – Example 2</vt:lpstr>
      <vt:lpstr>Convenience Operations – Example 3</vt:lpstr>
      <vt:lpstr>Convenience Operations – Example 4</vt:lpstr>
      <vt:lpstr>Advanced Features</vt:lpstr>
      <vt:lpstr>Slide 32</vt:lpstr>
      <vt:lpstr>Pagination</vt:lpstr>
      <vt:lpstr>Compound Attribute Values</vt:lpstr>
      <vt:lpstr>Compound Attribute Values</vt:lpstr>
      <vt:lpstr>Metadata</vt:lpstr>
      <vt:lpstr>Geo-location</vt:lpstr>
      <vt:lpstr>Geo-location – Circle </vt:lpstr>
      <vt:lpstr>Geo-location – Circle </vt:lpstr>
      <vt:lpstr>Geo-location – Inverse Circle</vt:lpstr>
      <vt:lpstr>Slide 41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helicoptero</dc:creator>
  <cp:lastModifiedBy>helicoptero</cp:lastModifiedBy>
  <cp:revision>6</cp:revision>
  <dcterms:created xsi:type="dcterms:W3CDTF">2016-05-26T03:56:32Z</dcterms:created>
  <dcterms:modified xsi:type="dcterms:W3CDTF">2016-05-27T04:29:27Z</dcterms:modified>
</cp:coreProperties>
</file>