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4" r:id="rId3"/>
    <p:sldId id="262" r:id="rId4"/>
    <p:sldId id="259" r:id="rId5"/>
    <p:sldId id="260" r:id="rId6"/>
    <p:sldId id="261" r:id="rId7"/>
    <p:sldId id="263" r:id="rId8"/>
    <p:sldId id="266" r:id="rId9"/>
    <p:sldId id="268" r:id="rId10"/>
    <p:sldId id="269" r:id="rId11"/>
    <p:sldId id="270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6C6E5-A417-43A7-979E-3743157AEBC6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FDD4D-AB68-4B3F-8D63-EED375D281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BA04-6ABC-4EC7-AF02-A3C4B5811CEA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6E25-872D-4769-B5D8-39FB34F8C3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ue.fiware.org/enablers/complex-event-processing-cep-proactive-technology-on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pply_chain" TargetMode="External"/><Relationship Id="rId2" Type="http://schemas.openxmlformats.org/officeDocument/2006/relationships/hyperlink" Target="http://en.wikipedia.org/wiki/Service_level_agre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28662" y="1857364"/>
            <a:ext cx="76107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IoT-Internet</a:t>
            </a:r>
            <a:r>
              <a:rPr lang="pt-BR" sz="6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pt-BR" sz="6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6600" dirty="0" err="1" smtClean="0">
                <a:solidFill>
                  <a:schemeClr val="accent6">
                    <a:lumMod val="75000"/>
                  </a:schemeClr>
                </a:solidFill>
              </a:rPr>
              <a:t>Things</a:t>
            </a:r>
            <a:endParaRPr lang="pt-BR" sz="6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pt-BR" sz="6600" dirty="0" smtClean="0"/>
              <a:t>+ </a:t>
            </a:r>
          </a:p>
          <a:p>
            <a:pPr algn="ctr"/>
            <a:r>
              <a:rPr lang="pt-BR" sz="6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Fiware</a:t>
            </a:r>
            <a:r>
              <a:rPr lang="pt-BR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pt-BR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714744" y="542926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Herbertt</a:t>
            </a:r>
            <a:r>
              <a:rPr lang="pt-BR" dirty="0" smtClean="0"/>
              <a:t> Diniz</a:t>
            </a:r>
          </a:p>
          <a:p>
            <a:r>
              <a:rPr lang="pt-BR" dirty="0" smtClean="0"/>
              <a:t>hbmd@cin.ufpe.br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70C0"/>
                </a:solidFill>
                <a:hlinkClick r:id="rId2"/>
              </a:rPr>
              <a:t>Complex </a:t>
            </a:r>
            <a:r>
              <a:rPr lang="en-US" sz="6600" dirty="0" smtClean="0">
                <a:solidFill>
                  <a:srgbClr val="0070C0"/>
                </a:solidFill>
                <a:hlinkClick r:id="rId2"/>
              </a:rPr>
              <a:t>Event Processing (CEP) </a:t>
            </a:r>
            <a:r>
              <a:rPr lang="en-US" sz="6600" dirty="0" smtClean="0">
                <a:solidFill>
                  <a:srgbClr val="0070C0"/>
                </a:solidFill>
                <a:hlinkClick r:id="rId2"/>
              </a:rPr>
              <a:t>– Proactive Technology </a:t>
            </a:r>
            <a:r>
              <a:rPr lang="en-US" sz="6600" dirty="0" smtClean="0">
                <a:solidFill>
                  <a:srgbClr val="0070C0"/>
                </a:solidFill>
                <a:hlinkClick r:id="rId2"/>
              </a:rPr>
              <a:t>Online</a:t>
            </a:r>
            <a:endParaRPr lang="en-US" sz="6600" dirty="0" smtClean="0">
              <a:solidFill>
                <a:srgbClr val="0070C0"/>
              </a:solidFill>
            </a:endParaRPr>
          </a:p>
          <a:p>
            <a:endParaRPr lang="pt-BR" sz="6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10" y="214290"/>
            <a:ext cx="8890546" cy="37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814388"/>
            <a:ext cx="88868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4291"/>
            <a:ext cx="213360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04884" y="1142984"/>
            <a:ext cx="8267644" cy="401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500" b="1">
                <a:solidFill>
                  <a:srgbClr val="FBCBA3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500" b="1">
                <a:solidFill>
                  <a:srgbClr val="FBCBA3"/>
                </a:solidFill>
              </a:rPr>
              <a:t>Complex Event </a:t>
            </a:r>
            <a:endParaRPr lang="pt-BR" sz="8500" b="1" dirty="0" smtClean="0">
              <a:solidFill>
                <a:srgbClr val="FBCBA3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500" b="1" smtClean="0">
                <a:solidFill>
                  <a:srgbClr val="FBCBA3"/>
                </a:solidFill>
              </a:rPr>
              <a:t>Processing </a:t>
            </a:r>
            <a:endParaRPr lang="pt-BR" sz="8500" b="1" dirty="0" smtClean="0">
              <a:solidFill>
                <a:srgbClr val="FBCBA3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500" b="1" smtClean="0">
                <a:solidFill>
                  <a:srgbClr val="FBCBA3"/>
                </a:solidFill>
              </a:rPr>
              <a:t>(</a:t>
            </a:r>
            <a:r>
              <a:rPr sz="8500" b="1">
                <a:solidFill>
                  <a:srgbClr val="FBCBA3"/>
                </a:solidFill>
              </a:rPr>
              <a:t>CEP)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CEP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3500438"/>
            <a:ext cx="8229600" cy="2000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“</a:t>
            </a:r>
            <a:r>
              <a:rPr lang="pt-BR" sz="2000" dirty="0"/>
              <a:t>Em linhas gerais, trata-se de </a:t>
            </a:r>
            <a:r>
              <a:rPr lang="pt-BR" sz="2800" dirty="0">
                <a:solidFill>
                  <a:schemeClr val="accent6"/>
                </a:solidFill>
              </a:rPr>
              <a:t>analisar</a:t>
            </a:r>
            <a:r>
              <a:rPr lang="pt-BR" sz="2000" dirty="0"/>
              <a:t> uma série de </a:t>
            </a:r>
            <a:r>
              <a:rPr lang="pt-BR" dirty="0">
                <a:solidFill>
                  <a:srgbClr val="00B050"/>
                </a:solidFill>
              </a:rPr>
              <a:t>dados</a:t>
            </a:r>
            <a:r>
              <a:rPr lang="pt-BR" sz="2000" dirty="0"/>
              <a:t> em </a:t>
            </a:r>
            <a:r>
              <a:rPr lang="pt-BR" sz="2800" dirty="0">
                <a:solidFill>
                  <a:srgbClr val="7030A0"/>
                </a:solidFill>
              </a:rPr>
              <a:t>tempo </a:t>
            </a:r>
            <a:r>
              <a:rPr lang="pt-BR" sz="2800" dirty="0">
                <a:solidFill>
                  <a:srgbClr val="FF0000"/>
                </a:solidFill>
              </a:rPr>
              <a:t>real</a:t>
            </a:r>
            <a:r>
              <a:rPr lang="pt-BR" sz="2800" dirty="0"/>
              <a:t> </a:t>
            </a:r>
            <a:r>
              <a:rPr lang="pt-BR" sz="2000" dirty="0"/>
              <a:t>e com base nisso, </a:t>
            </a:r>
            <a:r>
              <a:rPr lang="pt-BR" sz="2800" dirty="0">
                <a:solidFill>
                  <a:srgbClr val="0070C0"/>
                </a:solidFill>
              </a:rPr>
              <a:t>identificar padrões </a:t>
            </a:r>
            <a:r>
              <a:rPr lang="pt-BR" sz="2000" dirty="0"/>
              <a:t>e </a:t>
            </a:r>
            <a:r>
              <a:rPr lang="pt-BR" sz="2800" dirty="0">
                <a:solidFill>
                  <a:srgbClr val="C00000"/>
                </a:solidFill>
              </a:rPr>
              <a:t>gerar eventos </a:t>
            </a:r>
            <a:r>
              <a:rPr lang="pt-BR" sz="2000" dirty="0"/>
              <a:t>que podem ser tratados. É uma operação feita em memória e a lógica é definida através de uma série de consultas (ou </a:t>
            </a:r>
            <a:r>
              <a:rPr lang="pt-BR" sz="2000" dirty="0" err="1"/>
              <a:t>queries</a:t>
            </a:r>
            <a:r>
              <a:rPr lang="pt-BR" sz="2000" dirty="0"/>
              <a:t>) feitas sobre o conjunto de dados recebidos</a:t>
            </a:r>
            <a:r>
              <a:rPr lang="pt-BR" sz="2000" dirty="0" smtClean="0"/>
              <a:t>.”</a:t>
            </a:r>
          </a:p>
          <a:p>
            <a:pPr>
              <a:buNone/>
            </a:pP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72330" y="5643578"/>
            <a:ext cx="1567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Fonte: MAXGALDINUS</a:t>
            </a:r>
            <a:endParaRPr lang="pt-BR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06" y="2019299"/>
            <a:ext cx="87820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Para que Serve CEP?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      </a:t>
            </a:r>
            <a:r>
              <a:rPr lang="pt-BR" sz="2000" b="1" dirty="0" smtClean="0"/>
              <a:t>As </a:t>
            </a:r>
            <a:r>
              <a:rPr lang="pt-BR" sz="2000" b="1" dirty="0"/>
              <a:t>aplicações para CEP são muitas dentre elas gostaria de destacar</a:t>
            </a:r>
            <a:r>
              <a:rPr lang="pt-BR" sz="2000" b="1" dirty="0" smtClean="0"/>
              <a:t>:</a:t>
            </a:r>
          </a:p>
          <a:p>
            <a:pPr>
              <a:buNone/>
            </a:pPr>
            <a:endParaRPr lang="pt-BR" sz="2000" b="1" dirty="0"/>
          </a:p>
          <a:p>
            <a:r>
              <a:rPr lang="pt-BR" sz="2000" dirty="0"/>
              <a:t>Logística e Operação de </a:t>
            </a:r>
            <a:r>
              <a:rPr lang="pt-BR" sz="2000" dirty="0" smtClean="0"/>
              <a:t>Vôos</a:t>
            </a:r>
          </a:p>
          <a:p>
            <a:r>
              <a:rPr lang="pt-BR" sz="2000" dirty="0" smtClean="0"/>
              <a:t>Detecção de Fraudes </a:t>
            </a:r>
            <a:endParaRPr lang="pt-BR" sz="2000" dirty="0"/>
          </a:p>
          <a:p>
            <a:r>
              <a:rPr lang="pt-BR" sz="2000" dirty="0"/>
              <a:t>Gerenciamento de </a:t>
            </a:r>
            <a:r>
              <a:rPr lang="pt-BR" sz="2000" dirty="0" err="1">
                <a:hlinkClick r:id="rId2"/>
              </a:rPr>
              <a:t>SLAs</a:t>
            </a:r>
            <a:endParaRPr lang="pt-BR" sz="2000" dirty="0"/>
          </a:p>
          <a:p>
            <a:r>
              <a:rPr lang="pt-BR" sz="2000" dirty="0"/>
              <a:t>Analise em tempo real de páginas na Web</a:t>
            </a:r>
          </a:p>
          <a:p>
            <a:r>
              <a:rPr lang="pt-BR" sz="2000" dirty="0"/>
              <a:t>Automatização de </a:t>
            </a:r>
            <a:r>
              <a:rPr lang="pt-BR" sz="2000" dirty="0" err="1">
                <a:hlinkClick r:id="rId3"/>
              </a:rPr>
              <a:t>supply</a:t>
            </a:r>
            <a:r>
              <a:rPr lang="pt-BR" sz="2000" dirty="0">
                <a:hlinkClick r:id="rId3"/>
              </a:rPr>
              <a:t> </a:t>
            </a:r>
            <a:r>
              <a:rPr lang="pt-BR" sz="2000" dirty="0" err="1">
                <a:hlinkClick r:id="rId3"/>
              </a:rPr>
              <a:t>chain</a:t>
            </a:r>
            <a:endParaRPr lang="pt-BR" sz="2000" dirty="0"/>
          </a:p>
          <a:p>
            <a:r>
              <a:rPr lang="pt-BR" sz="2000" dirty="0"/>
              <a:t>Monitoramento de Pacientes médicos</a:t>
            </a:r>
          </a:p>
          <a:p>
            <a:r>
              <a:rPr lang="pt-BR" sz="2000" dirty="0"/>
              <a:t>Mercado financeiro compra/venda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E seu eu usar um banco de dados?</a:t>
            </a:r>
            <a:endParaRPr lang="pt-BR" sz="3600" dirty="0"/>
          </a:p>
        </p:txBody>
      </p:sp>
      <p:pic>
        <p:nvPicPr>
          <p:cNvPr id="1028" name="Picture 4" descr="C:\Users\helicoptero\Pictures\questions_about_sql_database_careers-300x19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6998050" cy="4642041"/>
          </a:xfrm>
          <a:prstGeom prst="rect">
            <a:avLst/>
          </a:prstGeom>
          <a:noFill/>
        </p:spPr>
      </p:pic>
      <p:sp>
        <p:nvSpPr>
          <p:cNvPr id="7" name="Seta para a direita 6"/>
          <p:cNvSpPr/>
          <p:nvPr/>
        </p:nvSpPr>
        <p:spPr>
          <a:xfrm rot="14692794">
            <a:off x="2441919" y="4150980"/>
            <a:ext cx="1214446" cy="64294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 seu eu usar um banco de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volume </a:t>
            </a:r>
            <a:r>
              <a:rPr lang="pt-BR" sz="2800" dirty="0">
                <a:solidFill>
                  <a:srgbClr val="FF0000"/>
                </a:solidFill>
              </a:rPr>
              <a:t>de dados </a:t>
            </a:r>
            <a:r>
              <a:rPr lang="pt-BR" sz="2400" dirty="0">
                <a:solidFill>
                  <a:srgbClr val="FF0000"/>
                </a:solidFill>
              </a:rPr>
              <a:t>muito </a:t>
            </a:r>
            <a:r>
              <a:rPr lang="pt-BR" sz="2800" dirty="0" smtClean="0">
                <a:solidFill>
                  <a:srgbClr val="FF0000"/>
                </a:solidFill>
              </a:rPr>
              <a:t>violento</a:t>
            </a:r>
            <a:r>
              <a:rPr lang="pt-BR" sz="2400" dirty="0" smtClean="0">
                <a:solidFill>
                  <a:srgbClr val="FF0000"/>
                </a:solidFill>
              </a:rPr>
              <a:t>!!!</a:t>
            </a:r>
          </a:p>
          <a:p>
            <a:r>
              <a:rPr lang="pt-BR" sz="2400" dirty="0"/>
              <a:t> </a:t>
            </a:r>
            <a:r>
              <a:rPr lang="pt-BR" sz="2400" dirty="0" smtClean="0"/>
              <a:t>Tempo </a:t>
            </a:r>
            <a:r>
              <a:rPr lang="pt-BR" sz="2400" dirty="0"/>
              <a:t>de </a:t>
            </a:r>
            <a:r>
              <a:rPr lang="pt-BR" sz="2400" dirty="0" smtClean="0"/>
              <a:t>carga!</a:t>
            </a:r>
          </a:p>
          <a:p>
            <a:r>
              <a:rPr lang="pt-BR" sz="2400" dirty="0" smtClean="0"/>
              <a:t>Pesquisa</a:t>
            </a:r>
            <a:r>
              <a:rPr lang="pt-BR" sz="2400" dirty="0"/>
              <a:t>, </a:t>
            </a:r>
            <a:r>
              <a:rPr lang="pt-BR" sz="2400" dirty="0" smtClean="0"/>
              <a:t> sem </a:t>
            </a:r>
            <a:r>
              <a:rPr lang="pt-BR" sz="2400" dirty="0"/>
              <a:t>considerar </a:t>
            </a:r>
            <a:r>
              <a:rPr lang="pt-BR" sz="2400" dirty="0" smtClean="0"/>
              <a:t>a </a:t>
            </a:r>
            <a:r>
              <a:rPr lang="pt-BR" sz="2800" dirty="0" smtClean="0"/>
              <a:t>variação </a:t>
            </a:r>
            <a:r>
              <a:rPr lang="pt-BR" sz="2400" dirty="0" smtClean="0"/>
              <a:t>desse </a:t>
            </a:r>
            <a:r>
              <a:rPr lang="pt-BR" sz="2400" dirty="0"/>
              <a:t>tipo de </a:t>
            </a:r>
            <a:r>
              <a:rPr lang="pt-BR" sz="2400" dirty="0" smtClean="0"/>
              <a:t>domínio!</a:t>
            </a:r>
          </a:p>
          <a:p>
            <a:r>
              <a:rPr lang="pt-BR" sz="2400" dirty="0" smtClean="0"/>
              <a:t>Iria </a:t>
            </a:r>
            <a:r>
              <a:rPr lang="pt-BR" sz="2400" dirty="0"/>
              <a:t>ser complicado aplicar </a:t>
            </a:r>
            <a:r>
              <a:rPr lang="pt-BR" sz="2400" dirty="0" smtClean="0"/>
              <a:t> </a:t>
            </a:r>
            <a:r>
              <a:rPr lang="pt-BR" dirty="0" err="1" smtClean="0">
                <a:solidFill>
                  <a:schemeClr val="accent4">
                    <a:lumMod val="75000"/>
                  </a:schemeClr>
                </a:solidFill>
              </a:rPr>
              <a:t>refactoring</a:t>
            </a:r>
            <a:r>
              <a:rPr lang="pt-BR" dirty="0"/>
              <a:t> </a:t>
            </a:r>
            <a:r>
              <a:rPr lang="pt-BR" sz="2400" dirty="0"/>
              <a:t>nessa </a:t>
            </a:r>
            <a:r>
              <a:rPr lang="pt-BR" sz="2400" dirty="0" smtClean="0"/>
              <a:t>base!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Só  o tempo </a:t>
            </a:r>
            <a:r>
              <a:rPr lang="pt-BR" dirty="0">
                <a:solidFill>
                  <a:srgbClr val="C00000"/>
                </a:solidFill>
              </a:rPr>
              <a:t>de carga já poderia acabar com a sua janela de </a:t>
            </a:r>
            <a:r>
              <a:rPr lang="pt-BR" dirty="0" smtClean="0">
                <a:solidFill>
                  <a:srgbClr val="C00000"/>
                </a:solidFill>
              </a:rPr>
              <a:t>processamento!!!</a:t>
            </a:r>
            <a:endParaRPr lang="pt-B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Rule-Based</a:t>
            </a:r>
            <a:r>
              <a:rPr lang="pt-BR" dirty="0" smtClean="0"/>
              <a:t> System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5050" y="2943242"/>
            <a:ext cx="45339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571472" y="1643050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Arquitetura</a:t>
            </a:r>
            <a:r>
              <a:rPr lang="en-US" sz="2400" dirty="0" smtClean="0"/>
              <a:t> </a:t>
            </a:r>
            <a:r>
              <a:rPr lang="en-US" sz="2400" dirty="0" err="1" smtClean="0"/>
              <a:t>básica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engine de </a:t>
            </a:r>
            <a:r>
              <a:rPr lang="en-US" sz="2400" dirty="0" err="1" smtClean="0"/>
              <a:t>regras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processamento</a:t>
            </a:r>
            <a:r>
              <a:rPr lang="en-US" sz="2400" dirty="0" smtClean="0"/>
              <a:t> de  stream.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609724" y="3100836"/>
            <a:ext cx="5746752" cy="1642297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4291"/>
            <a:ext cx="213360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74" name="fluxo-fret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881" y="3134211"/>
            <a:ext cx="4912238" cy="1569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6300" y="5170141"/>
            <a:ext cx="2133600" cy="137671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1882973" y="4743946"/>
            <a:ext cx="1562159" cy="711052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577462" y="1363189"/>
            <a:ext cx="5056668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400"/>
              <a:t>Me traga todas as vendas com produtos entregues </a:t>
            </a:r>
          </a:p>
          <a:p>
            <a:pPr lvl="0"/>
            <a:r>
              <a:rPr sz="1400"/>
              <a:t>onde o valor da venda somada de frete seja maior que 1500</a:t>
            </a:r>
          </a:p>
          <a:p>
            <a:pPr lvl="0"/>
            <a:r>
              <a:rPr sz="1400"/>
              <a:t>num espaço de tempo de 30 segundos.</a:t>
            </a:r>
          </a:p>
          <a:p>
            <a:pPr lvl="0"/>
            <a:endParaRPr sz="1400"/>
          </a:p>
          <a:p>
            <a:pPr lvl="0"/>
            <a:r>
              <a:rPr sz="1400"/>
              <a:t>SELECT  idVenda</a:t>
            </a:r>
          </a:p>
          <a:p>
            <a:pPr lvl="0"/>
            <a:r>
              <a:rPr sz="1400"/>
              <a:t>FROM pattern [EVERY(Venda -&gt; Entrega)].win:LENGTH(30S)</a:t>
            </a:r>
          </a:p>
          <a:p>
            <a:pPr lvl="0"/>
            <a:r>
              <a:rPr sz="1400"/>
              <a:t>WHERE preco  +  frete  &gt;=  1500</a:t>
            </a:r>
          </a:p>
        </p:txBody>
      </p:sp>
      <p:sp>
        <p:nvSpPr>
          <p:cNvPr id="178" name="Shape 178"/>
          <p:cNvSpPr/>
          <p:nvPr/>
        </p:nvSpPr>
        <p:spPr>
          <a:xfrm>
            <a:off x="3655239" y="290666"/>
            <a:ext cx="183352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Exemplo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Integrando-se com </a:t>
            </a:r>
            <a:r>
              <a:rPr lang="pt-BR" b="1" dirty="0" err="1" smtClean="0">
                <a:solidFill>
                  <a:srgbClr val="002060"/>
                </a:solidFill>
              </a:rPr>
              <a:t>Fiware</a:t>
            </a:r>
            <a:r>
              <a:rPr lang="pt-BR" b="1" dirty="0" smtClean="0">
                <a:solidFill>
                  <a:srgbClr val="002060"/>
                </a:solidFill>
              </a:rPr>
              <a:t>!!!</a:t>
            </a:r>
            <a:endParaRPr lang="pt-BR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C:\Users\helicoptero\Desktop\fi\Untitled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72362" cy="4774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206</Words>
  <Application>Microsoft Office PowerPoint</Application>
  <PresentationFormat>Apresentação na tela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Definição CEP</vt:lpstr>
      <vt:lpstr>Para que Serve CEP?</vt:lpstr>
      <vt:lpstr>E seu eu usar um banco de dados?</vt:lpstr>
      <vt:lpstr>E seu eu usar um banco de dados?</vt:lpstr>
      <vt:lpstr>Rule-Based System</vt:lpstr>
      <vt:lpstr>Slide 8</vt:lpstr>
      <vt:lpstr>Integrando-se com Fiware!!!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– Complex Event Process</dc:title>
  <dc:creator>helicoptero</dc:creator>
  <cp:lastModifiedBy>helicoptero</cp:lastModifiedBy>
  <cp:revision>104</cp:revision>
  <dcterms:created xsi:type="dcterms:W3CDTF">2014-08-14T13:43:57Z</dcterms:created>
  <dcterms:modified xsi:type="dcterms:W3CDTF">2016-04-03T05:24:34Z</dcterms:modified>
</cp:coreProperties>
</file>