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5" r:id="rId17"/>
    <p:sldId id="286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98028-269A-4BF3-9F4D-665F9C406009}" type="datetimeFigureOut">
              <a:rPr lang="pt-BR" smtClean="0"/>
              <a:pPr/>
              <a:t>15/04/2016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4462A-F077-4C9A-8A02-E82C29DEC8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D5AB2A3-DDBF-4A8A-949B-0BFA343C8269}" type="slidenum">
              <a:rPr lang="en-US" sz="1200">
                <a:solidFill>
                  <a:srgbClr val="000000"/>
                </a:solidFill>
              </a:rPr>
              <a:pPr algn="r"/>
              <a:t>22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616732-CF7E-4FB3-AAB8-CC71C1D3DED2}" type="slidenum">
              <a:rPr lang="en-US" sz="1200">
                <a:solidFill>
                  <a:srgbClr val="000000"/>
                </a:solidFill>
              </a:rPr>
              <a:pPr algn="r"/>
              <a:t>23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E82431-0670-4946-A372-204CC497840B}" type="slidenum">
              <a:rPr lang="en-US" sz="1200">
                <a:solidFill>
                  <a:srgbClr val="000000"/>
                </a:solidFill>
              </a:rPr>
              <a:pPr algn="r"/>
              <a:t>24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75723DD-984E-4FB5-8336-5683A7127480}" type="slidenum">
              <a:rPr lang="en-US" sz="1200">
                <a:solidFill>
                  <a:srgbClr val="000000"/>
                </a:solidFill>
              </a:rPr>
              <a:pPr algn="r"/>
              <a:t>25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4E2-E288-497D-A2FD-249D99FC6C6E}" type="datetimeFigureOut">
              <a:rPr lang="pt-BR" smtClean="0"/>
              <a:pPr/>
              <a:t>15/04/2016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3718-BE45-41CD-AD37-83BF32478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4E2-E288-497D-A2FD-249D99FC6C6E}" type="datetimeFigureOut">
              <a:rPr lang="pt-BR" smtClean="0"/>
              <a:pPr/>
              <a:t>15/04/2016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3718-BE45-41CD-AD37-83BF32478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4E2-E288-497D-A2FD-249D99FC6C6E}" type="datetimeFigureOut">
              <a:rPr lang="pt-BR" smtClean="0"/>
              <a:pPr/>
              <a:t>15/04/2016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3718-BE45-41CD-AD37-83BF32478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4E2-E288-497D-A2FD-249D99FC6C6E}" type="datetimeFigureOut">
              <a:rPr lang="pt-BR" smtClean="0"/>
              <a:pPr/>
              <a:t>15/04/2016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3718-BE45-41CD-AD37-83BF32478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4E2-E288-497D-A2FD-249D99FC6C6E}" type="datetimeFigureOut">
              <a:rPr lang="pt-BR" smtClean="0"/>
              <a:pPr/>
              <a:t>15/04/2016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3718-BE45-41CD-AD37-83BF32478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4E2-E288-497D-A2FD-249D99FC6C6E}" type="datetimeFigureOut">
              <a:rPr lang="pt-BR" smtClean="0"/>
              <a:pPr/>
              <a:t>15/04/2016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3718-BE45-41CD-AD37-83BF32478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4E2-E288-497D-A2FD-249D99FC6C6E}" type="datetimeFigureOut">
              <a:rPr lang="pt-BR" smtClean="0"/>
              <a:pPr/>
              <a:t>15/04/2016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3718-BE45-41CD-AD37-83BF32478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4E2-E288-497D-A2FD-249D99FC6C6E}" type="datetimeFigureOut">
              <a:rPr lang="pt-BR" smtClean="0"/>
              <a:pPr/>
              <a:t>15/04/2016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3718-BE45-41CD-AD37-83BF32478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4E2-E288-497D-A2FD-249D99FC6C6E}" type="datetimeFigureOut">
              <a:rPr lang="pt-BR" smtClean="0"/>
              <a:pPr/>
              <a:t>15/04/2016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3718-BE45-41CD-AD37-83BF32478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4E2-E288-497D-A2FD-249D99FC6C6E}" type="datetimeFigureOut">
              <a:rPr lang="pt-BR" smtClean="0"/>
              <a:pPr/>
              <a:t>15/04/2016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3718-BE45-41CD-AD37-83BF32478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4E2-E288-497D-A2FD-249D99FC6C6E}" type="datetimeFigureOut">
              <a:rPr lang="pt-BR" smtClean="0"/>
              <a:pPr/>
              <a:t>15/04/2016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3718-BE45-41CD-AD37-83BF32478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B44E2-E288-497D-A2FD-249D99FC6C6E}" type="datetimeFigureOut">
              <a:rPr lang="pt-BR" smtClean="0"/>
              <a:pPr/>
              <a:t>15/04/2016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3718-BE45-41CD-AD37-83BF32478C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IoT-Internet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Things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dirty="0" smtClean="0"/>
              <a:t>+</a:t>
            </a:r>
            <a:br>
              <a:rPr lang="pt-BR" dirty="0" smtClean="0"/>
            </a:br>
            <a:r>
              <a:rPr lang="pt-BR" dirty="0" err="1" smtClean="0">
                <a:solidFill>
                  <a:srgbClr val="0070C0"/>
                </a:solidFill>
              </a:rPr>
              <a:t>Arduino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28926" y="52149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 smtClean="0"/>
              <a:t>Herbertt</a:t>
            </a:r>
            <a:r>
              <a:rPr lang="pt-BR" dirty="0" smtClean="0"/>
              <a:t> Diniz</a:t>
            </a:r>
          </a:p>
          <a:p>
            <a:r>
              <a:rPr lang="pt-BR" dirty="0" smtClean="0"/>
              <a:t>hbmd@cin.ufpe.br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643182"/>
            <a:ext cx="68389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1071538" y="1643050"/>
            <a:ext cx="6786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Interface principal do ambiente de desenvolvimento: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Portas do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As duas principais partes (funções) de um programa desenvolvido para o </a:t>
            </a:r>
            <a:r>
              <a:rPr lang="pt-BR" dirty="0" err="1" smtClean="0"/>
              <a:t>Arduino</a:t>
            </a:r>
            <a:r>
              <a:rPr lang="pt-BR" dirty="0" smtClean="0"/>
              <a:t> são: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setup(): </a:t>
            </a:r>
            <a:r>
              <a:rPr lang="pt-BR" dirty="0" smtClean="0"/>
              <a:t>onde devem ser definidas algumas configurações iniciais do programa. Executa uma única vez.</a:t>
            </a:r>
          </a:p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loop(): </a:t>
            </a:r>
            <a:r>
              <a:rPr lang="pt-BR" dirty="0" smtClean="0"/>
              <a:t>função principal do programa. Fica executando indefinidamente.</a:t>
            </a:r>
          </a:p>
          <a:p>
            <a:r>
              <a:rPr lang="pt-BR" dirty="0" smtClean="0"/>
              <a:t>Todo programa para o </a:t>
            </a:r>
            <a:r>
              <a:rPr lang="pt-BR" dirty="0" err="1" smtClean="0"/>
              <a:t>Arduino</a:t>
            </a:r>
            <a:r>
              <a:rPr lang="pt-BR" dirty="0" smtClean="0"/>
              <a:t> deve ter estas duas funções.</a:t>
            </a:r>
            <a:endParaRPr lang="pt-BR" dirty="0"/>
          </a:p>
        </p:txBody>
      </p:sp>
      <p:pic>
        <p:nvPicPr>
          <p:cNvPr id="4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Portas do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Arduino</a:t>
            </a:r>
            <a:r>
              <a:rPr lang="pt-BR" dirty="0" smtClean="0"/>
              <a:t> possui tanto portas digitais quanto portas analógicas.</a:t>
            </a:r>
          </a:p>
          <a:p>
            <a:r>
              <a:rPr lang="pt-BR" dirty="0" smtClean="0"/>
              <a:t>As portas </a:t>
            </a:r>
            <a:r>
              <a:rPr lang="pt-BR" dirty="0" smtClean="0">
                <a:solidFill>
                  <a:srgbClr val="0070C0"/>
                </a:solidFill>
              </a:rPr>
              <a:t>servem para comunicação entre o </a:t>
            </a:r>
            <a:r>
              <a:rPr lang="pt-BR" dirty="0" err="1" smtClean="0">
                <a:solidFill>
                  <a:srgbClr val="0070C0"/>
                </a:solidFill>
              </a:rPr>
              <a:t>Arduino</a:t>
            </a:r>
            <a:r>
              <a:rPr lang="pt-BR" dirty="0" smtClean="0">
                <a:solidFill>
                  <a:srgbClr val="0070C0"/>
                </a:solidFill>
              </a:rPr>
              <a:t> e dispositivos externos</a:t>
            </a:r>
            <a:r>
              <a:rPr lang="pt-BR" dirty="0" smtClean="0"/>
              <a:t>, por exemplo: ler um botão, acender um </a:t>
            </a:r>
            <a:r>
              <a:rPr lang="pt-BR" dirty="0" err="1" smtClean="0"/>
              <a:t>led</a:t>
            </a:r>
            <a:r>
              <a:rPr lang="pt-BR" dirty="0" smtClean="0"/>
              <a:t> ou uma lâmpada.</a:t>
            </a:r>
          </a:p>
          <a:p>
            <a:r>
              <a:rPr lang="pt-BR" dirty="0" smtClean="0"/>
              <a:t>Conforme já mencionado, o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Arduino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UNO, possui 14 portas digitais e 6 portas analógicas </a:t>
            </a:r>
            <a:r>
              <a:rPr lang="pt-BR" dirty="0" smtClean="0"/>
              <a:t>(que também podem ser utilizadas como portas digitais).</a:t>
            </a:r>
            <a:endParaRPr lang="pt-BR" dirty="0"/>
          </a:p>
        </p:txBody>
      </p:sp>
      <p:pic>
        <p:nvPicPr>
          <p:cNvPr id="4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Portas do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As portas digitais trabalham com valores bem definidos. No caso do </a:t>
            </a:r>
            <a:r>
              <a:rPr lang="pt-BR" dirty="0" err="1" smtClean="0"/>
              <a:t>Arduino</a:t>
            </a:r>
            <a:r>
              <a:rPr lang="pt-BR" dirty="0" smtClean="0"/>
              <a:t> esses valores são 0V e 5V.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0V indica a ausência </a:t>
            </a:r>
            <a:r>
              <a:rPr lang="pt-BR" dirty="0" smtClean="0"/>
              <a:t>de um sinal e </a:t>
            </a:r>
            <a:r>
              <a:rPr lang="pt-BR" dirty="0" smtClean="0">
                <a:solidFill>
                  <a:srgbClr val="0070C0"/>
                </a:solidFill>
              </a:rPr>
              <a:t>5V indica a presença</a:t>
            </a:r>
            <a:r>
              <a:rPr lang="pt-BR" dirty="0" smtClean="0"/>
              <a:t> de um sinal.</a:t>
            </a:r>
          </a:p>
          <a:p>
            <a:r>
              <a:rPr lang="pt-BR" dirty="0" smtClean="0"/>
              <a:t>Para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escrever</a:t>
            </a:r>
            <a:r>
              <a:rPr lang="pt-BR" dirty="0" smtClean="0"/>
              <a:t> em uma porta digital basta utilizar a função </a:t>
            </a:r>
            <a:r>
              <a:rPr lang="pt-BR" dirty="0" err="1" smtClean="0">
                <a:solidFill>
                  <a:srgbClr val="00B050"/>
                </a:solidFill>
              </a:rPr>
              <a:t>digitalWrite</a:t>
            </a:r>
            <a:r>
              <a:rPr lang="pt-BR" dirty="0" smtClean="0"/>
              <a:t>(pino, estado).</a:t>
            </a:r>
          </a:p>
          <a:p>
            <a:r>
              <a:rPr lang="pt-BR" dirty="0" smtClean="0"/>
              <a:t>Para</a:t>
            </a:r>
            <a:r>
              <a:rPr lang="pt-BR" dirty="0" smtClean="0">
                <a:solidFill>
                  <a:srgbClr val="C00000"/>
                </a:solidFill>
              </a:rPr>
              <a:t> ler </a:t>
            </a:r>
            <a:r>
              <a:rPr lang="pt-BR" dirty="0" smtClean="0"/>
              <a:t>um valor em uma porta digital basta utilizar a função </a:t>
            </a:r>
            <a:r>
              <a:rPr lang="pt-BR" dirty="0" err="1" smtClean="0">
                <a:solidFill>
                  <a:srgbClr val="7030A0"/>
                </a:solidFill>
              </a:rPr>
              <a:t>digitalRead</a:t>
            </a:r>
            <a:r>
              <a:rPr lang="pt-BR" dirty="0" smtClean="0"/>
              <a:t>(pino).</a:t>
            </a:r>
            <a:endParaRPr lang="pt-BR" dirty="0"/>
          </a:p>
        </p:txBody>
      </p:sp>
      <p:pic>
        <p:nvPicPr>
          <p:cNvPr id="4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Portas do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571612"/>
            <a:ext cx="8543956" cy="4525963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As portas digitais são usadas para entrada e saída de dados. </a:t>
            </a:r>
          </a:p>
          <a:p>
            <a:r>
              <a:rPr lang="pt-BR" dirty="0" smtClean="0"/>
              <a:t>Para definir se uma porta será usada para entrada ou para saída de dados, é necessário explicitar essa situação no programa.</a:t>
            </a:r>
          </a:p>
          <a:p>
            <a:r>
              <a:rPr lang="pt-BR" dirty="0" smtClean="0"/>
              <a:t>A função </a:t>
            </a:r>
            <a:r>
              <a:rPr lang="pt-BR" dirty="0" err="1" smtClean="0">
                <a:solidFill>
                  <a:srgbClr val="FF0000"/>
                </a:solidFill>
              </a:rPr>
              <a:t>pinMode</a:t>
            </a:r>
            <a:r>
              <a:rPr lang="pt-BR" dirty="0" smtClean="0"/>
              <a:t>(pino, estado) é utilizada para definir se a porta será de entrada ou saída de dados.</a:t>
            </a:r>
          </a:p>
          <a:p>
            <a:pPr>
              <a:buNone/>
            </a:pPr>
            <a:r>
              <a:rPr lang="pt-BR" dirty="0" smtClean="0"/>
              <a:t> Exemplos:</a:t>
            </a:r>
          </a:p>
          <a:p>
            <a:r>
              <a:rPr lang="pt-BR" dirty="0" err="1" smtClean="0"/>
              <a:t>Defir</a:t>
            </a:r>
            <a:r>
              <a:rPr lang="pt-BR" dirty="0" smtClean="0"/>
              <a:t> que a porta 13 será de saída: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pinMode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(13, OUTPUT)</a:t>
            </a:r>
          </a:p>
          <a:p>
            <a:r>
              <a:rPr lang="pt-BR" dirty="0" err="1" smtClean="0"/>
              <a:t>Defir</a:t>
            </a:r>
            <a:r>
              <a:rPr lang="pt-BR" dirty="0" smtClean="0"/>
              <a:t> que a porta 7 será de entrada </a:t>
            </a:r>
            <a:r>
              <a:rPr lang="pt-BR" dirty="0" smtClean="0">
                <a:solidFill>
                  <a:srgbClr val="0070C0"/>
                </a:solidFill>
              </a:rPr>
              <a:t>: </a:t>
            </a:r>
            <a:r>
              <a:rPr lang="pt-BR" dirty="0" err="1" smtClean="0">
                <a:solidFill>
                  <a:srgbClr val="0070C0"/>
                </a:solidFill>
              </a:rPr>
              <a:t>pinMode</a:t>
            </a:r>
            <a:r>
              <a:rPr lang="pt-BR" dirty="0" smtClean="0">
                <a:solidFill>
                  <a:srgbClr val="0070C0"/>
                </a:solidFill>
              </a:rPr>
              <a:t>(7, INPUT)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r>
              <a:rPr lang="pt-BR" dirty="0" smtClean="0"/>
              <a:t> 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pt-BR" sz="1800" dirty="0" smtClean="0">
                <a:solidFill>
                  <a:srgbClr val="FF0000"/>
                </a:solidFill>
                <a:latin typeface="Courier New" pitchFamily="49" charset="0"/>
              </a:rPr>
              <a:t>LOW | HIGH </a:t>
            </a:r>
            <a:r>
              <a:rPr lang="pt-BR" sz="1800" dirty="0" smtClean="0">
                <a:latin typeface="Verdana" pitchFamily="34" charset="0"/>
              </a:rPr>
              <a:t>– indica nível baixo (0V) e alto (5V) nos pinos</a:t>
            </a:r>
          </a:p>
          <a:p>
            <a:pPr lvl="1">
              <a:buNone/>
            </a:pPr>
            <a:r>
              <a:rPr lang="pt-BR" sz="1800" dirty="0" smtClean="0">
                <a:latin typeface="Courier New" pitchFamily="49" charset="0"/>
              </a:rPr>
              <a:t> </a:t>
            </a:r>
          </a:p>
          <a:p>
            <a:pPr lvl="1">
              <a:buNone/>
            </a:pPr>
            <a:r>
              <a:rPr lang="pt-BR" sz="1800" dirty="0" smtClean="0">
                <a:solidFill>
                  <a:srgbClr val="0070C0"/>
                </a:solidFill>
                <a:latin typeface="Courier New" pitchFamily="49" charset="0"/>
              </a:rPr>
              <a:t>INPUT | OUTPUT </a:t>
            </a:r>
            <a:r>
              <a:rPr lang="pt-BR" sz="1800" dirty="0" smtClean="0">
                <a:latin typeface="Verdana" pitchFamily="34" charset="0"/>
              </a:rPr>
              <a:t>– define se um pino vai ser pino de entrada ou de saída</a:t>
            </a:r>
            <a:endParaRPr lang="en-US" dirty="0" smtClean="0">
              <a:latin typeface="Verdana" pitchFamily="34" charset="0"/>
            </a:endParaRPr>
          </a:p>
          <a:p>
            <a:pPr>
              <a:buNone/>
            </a:pPr>
            <a:endParaRPr lang="pt-BR" dirty="0">
              <a:solidFill>
                <a:srgbClr val="00B050"/>
              </a:solidFill>
            </a:endParaRPr>
          </a:p>
        </p:txBody>
      </p:sp>
      <p:pic>
        <p:nvPicPr>
          <p:cNvPr id="4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357430"/>
            <a:ext cx="56578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1714480" y="1857364"/>
            <a:ext cx="3217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Exemplo de programa: </a:t>
            </a:r>
            <a:r>
              <a:rPr lang="pt-BR" dirty="0" err="1" smtClean="0">
                <a:solidFill>
                  <a:srgbClr val="FF0000"/>
                </a:solidFill>
              </a:rPr>
              <a:t>Blink</a:t>
            </a:r>
            <a:r>
              <a:rPr lang="pt-BR" dirty="0" smtClean="0">
                <a:solidFill>
                  <a:srgbClr val="FF0000"/>
                </a:solidFill>
              </a:rPr>
              <a:t> LED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4838" y="0"/>
            <a:ext cx="21717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1071538" y="3286124"/>
            <a:ext cx="75016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 err="1" smtClean="0">
                <a:solidFill>
                  <a:srgbClr val="FF0000"/>
                </a:solidFill>
              </a:rPr>
              <a:t>Amarino</a:t>
            </a:r>
            <a:r>
              <a:rPr lang="pt-BR" sz="4800" dirty="0" smtClean="0"/>
              <a:t> = </a:t>
            </a:r>
            <a:r>
              <a:rPr lang="pt-BR" sz="4800" dirty="0" err="1" smtClean="0">
                <a:solidFill>
                  <a:srgbClr val="00B050"/>
                </a:solidFill>
              </a:rPr>
              <a:t>Android</a:t>
            </a:r>
            <a:r>
              <a:rPr lang="pt-BR" sz="4800" dirty="0" smtClean="0"/>
              <a:t> + </a:t>
            </a:r>
            <a:r>
              <a:rPr lang="pt-BR" sz="4800" dirty="0" err="1" smtClean="0">
                <a:solidFill>
                  <a:srgbClr val="0070C0"/>
                </a:solidFill>
              </a:rPr>
              <a:t>Arduino</a:t>
            </a:r>
            <a:endParaRPr lang="pt-BR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/>
          <a:lstStyle/>
          <a:p>
            <a:r>
              <a:rPr lang="pt-BR" dirty="0" err="1" smtClean="0">
                <a:solidFill>
                  <a:srgbClr val="FF0000"/>
                </a:solidFill>
              </a:rPr>
              <a:t>Amarino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  <a:latin typeface="Trebuchet MS" pitchFamily="34" charset="0"/>
              </a:rPr>
              <a:t>toolkit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err="1" smtClean="0">
                <a:latin typeface="Trebuchet MS" pitchFamily="34" charset="0"/>
              </a:rPr>
              <a:t>constituído</a:t>
            </a:r>
            <a:r>
              <a:rPr lang="en-US" dirty="0" smtClean="0">
                <a:latin typeface="Trebuchet MS" pitchFamily="34" charset="0"/>
              </a:rPr>
              <a:t> de </a:t>
            </a:r>
            <a:r>
              <a:rPr lang="en-US" dirty="0" err="1" smtClean="0">
                <a:latin typeface="Trebuchet MS" pitchFamily="34" charset="0"/>
              </a:rPr>
              <a:t>uma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err="1" smtClean="0">
                <a:latin typeface="Trebuchet MS" pitchFamily="34" charset="0"/>
              </a:rPr>
              <a:t>aplicação</a:t>
            </a:r>
            <a:r>
              <a:rPr lang="en-US" dirty="0" smtClean="0">
                <a:latin typeface="Trebuchet MS" pitchFamily="34" charset="0"/>
              </a:rPr>
              <a:t> android e </a:t>
            </a:r>
            <a:r>
              <a:rPr lang="en-US" dirty="0" err="1" smtClean="0">
                <a:latin typeface="Trebuchet MS" pitchFamily="34" charset="0"/>
              </a:rPr>
              <a:t>uma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err="1" smtClean="0">
                <a:latin typeface="Trebuchet MS" pitchFamily="34" charset="0"/>
              </a:rPr>
              <a:t>biblioteca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err="1" smtClean="0">
                <a:latin typeface="Trebuchet MS" pitchFamily="34" charset="0"/>
              </a:rPr>
              <a:t>arduino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err="1" smtClean="0">
                <a:latin typeface="Trebuchet MS" pitchFamily="34" charset="0"/>
              </a:rPr>
              <a:t>que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err="1" smtClean="0">
                <a:latin typeface="Trebuchet MS" pitchFamily="34" charset="0"/>
              </a:rPr>
              <a:t>permite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err="1" smtClean="0">
                <a:latin typeface="Trebuchet MS" pitchFamily="34" charset="0"/>
              </a:rPr>
              <a:t>envio</a:t>
            </a:r>
            <a:r>
              <a:rPr lang="en-US" dirty="0" smtClean="0">
                <a:latin typeface="Trebuchet MS" pitchFamily="34" charset="0"/>
              </a:rPr>
              <a:t> de </a:t>
            </a:r>
            <a:r>
              <a:rPr lang="en-US" dirty="0" err="1" smtClean="0">
                <a:latin typeface="Trebuchet MS" pitchFamily="34" charset="0"/>
              </a:rPr>
              <a:t>mensagens</a:t>
            </a:r>
            <a:r>
              <a:rPr lang="en-US" dirty="0" smtClean="0">
                <a:latin typeface="Trebuchet MS" pitchFamily="34" charset="0"/>
              </a:rPr>
              <a:t> entre </a:t>
            </a:r>
            <a:r>
              <a:rPr lang="en-US" dirty="0" err="1" smtClean="0">
                <a:latin typeface="Trebuchet MS" pitchFamily="34" charset="0"/>
              </a:rPr>
              <a:t>os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err="1" smtClean="0">
                <a:latin typeface="Trebuchet MS" pitchFamily="34" charset="0"/>
              </a:rPr>
              <a:t>dois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err="1" smtClean="0">
                <a:latin typeface="Trebuchet MS" pitchFamily="34" charset="0"/>
              </a:rPr>
              <a:t>dispositivos</a:t>
            </a:r>
            <a:endParaRPr lang="en-US" dirty="0" smtClean="0">
              <a:latin typeface="Trebuchet MS" pitchFamily="34" charset="0"/>
            </a:endParaRPr>
          </a:p>
          <a:p>
            <a:pPr>
              <a:buFontTx/>
              <a:buChar char="•"/>
            </a:pPr>
            <a:endParaRPr lang="en-US" dirty="0" smtClean="0">
              <a:latin typeface="Trebuchet MS" pitchFamily="34" charset="0"/>
            </a:endParaRPr>
          </a:p>
          <a:p>
            <a:pPr>
              <a:buFontTx/>
              <a:buChar char="•"/>
            </a:pPr>
            <a:r>
              <a:rPr lang="en-US" dirty="0" err="1" smtClean="0">
                <a:latin typeface="Trebuchet MS" pitchFamily="34" charset="0"/>
              </a:rPr>
              <a:t>utilização</a:t>
            </a:r>
            <a:r>
              <a:rPr lang="en-US" dirty="0" smtClean="0">
                <a:latin typeface="Trebuchet MS" pitchFamily="34" charset="0"/>
              </a:rPr>
              <a:t> de serial </a:t>
            </a:r>
            <a:r>
              <a:rPr lang="en-US" dirty="0" err="1" smtClean="0">
                <a:latin typeface="Trebuchet MS" pitchFamily="34" charset="0"/>
              </a:rPr>
              <a:t>sobre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rebuchet MS" pitchFamily="34" charset="0"/>
              </a:rPr>
              <a:t>bluetooth</a:t>
            </a:r>
            <a:endParaRPr lang="en-US" dirty="0" smtClean="0">
              <a:solidFill>
                <a:srgbClr val="0070C0"/>
              </a:solidFill>
              <a:latin typeface="Trebuchet MS" pitchFamily="34" charset="0"/>
            </a:endParaRPr>
          </a:p>
          <a:p>
            <a:pPr>
              <a:buFontTx/>
              <a:buChar char="•"/>
            </a:pPr>
            <a:endParaRPr lang="en-US" dirty="0" smtClean="0">
              <a:latin typeface="Trebuchet MS" pitchFamily="34" charset="0"/>
            </a:endParaRPr>
          </a:p>
          <a:p>
            <a:pPr>
              <a:buFontTx/>
              <a:buChar char="•"/>
            </a:pPr>
            <a:r>
              <a:rPr lang="pt-BR" dirty="0" smtClean="0">
                <a:solidFill>
                  <a:srgbClr val="00B050"/>
                </a:solidFill>
                <a:latin typeface="Trebuchet MS" pitchFamily="34" charset="0"/>
              </a:rPr>
              <a:t>MIT</a:t>
            </a:r>
            <a:r>
              <a:rPr lang="pt-BR" dirty="0" smtClean="0">
                <a:latin typeface="Trebuchet MS" pitchFamily="34" charset="0"/>
              </a:rPr>
              <a:t> Media </a:t>
            </a:r>
            <a:r>
              <a:rPr lang="pt-BR" dirty="0" err="1" smtClean="0">
                <a:latin typeface="Trebuchet MS" pitchFamily="34" charset="0"/>
              </a:rPr>
              <a:t>Lab</a:t>
            </a:r>
            <a:endParaRPr lang="pt-BR" dirty="0" smtClean="0">
              <a:latin typeface="Trebuchet MS" pitchFamily="34" charset="0"/>
            </a:endParaRPr>
          </a:p>
          <a:p>
            <a:pPr>
              <a:buFontTx/>
              <a:buChar char="•"/>
            </a:pPr>
            <a:endParaRPr lang="en-US" dirty="0" smtClean="0">
              <a:latin typeface="Trebuchet MS" pitchFamily="34" charset="0"/>
            </a:endParaRPr>
          </a:p>
          <a:p>
            <a:pPr>
              <a:buFontTx/>
              <a:buChar char="•"/>
            </a:pPr>
            <a:r>
              <a:rPr lang="en-US" dirty="0" smtClean="0">
                <a:latin typeface="Trebuchet MS" pitchFamily="34" charset="0"/>
              </a:rPr>
              <a:t>http://www.amarino-toolkit.net/</a:t>
            </a:r>
            <a:endParaRPr lang="en-US" dirty="0">
              <a:latin typeface="Trebuchet MS" pitchFamily="34" charset="0"/>
            </a:endParaRPr>
          </a:p>
        </p:txBody>
      </p:sp>
      <p:pic>
        <p:nvPicPr>
          <p:cNvPr id="4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Amarino</a:t>
            </a:r>
            <a:endParaRPr lang="pt-BR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3888" y="19050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pt-BR" sz="2800" dirty="0">
                <a:latin typeface="Trebuchet MS" pitchFamily="34" charset="0"/>
              </a:rPr>
              <a:t>aplicação </a:t>
            </a:r>
            <a:r>
              <a:rPr lang="pt-BR" sz="2800" dirty="0" err="1">
                <a:latin typeface="Trebuchet MS" pitchFamily="34" charset="0"/>
              </a:rPr>
              <a:t>Amarino</a:t>
            </a:r>
            <a:r>
              <a:rPr lang="pt-BR" sz="2800" dirty="0">
                <a:latin typeface="Trebuchet MS" pitchFamily="34" charset="0"/>
              </a:rPr>
              <a:t> 2.0</a:t>
            </a:r>
          </a:p>
        </p:txBody>
      </p:sp>
      <p:pic>
        <p:nvPicPr>
          <p:cNvPr id="5" name="Picture 2" descr="http://www.amarino-toolkit.net/tl_files/images/screenshots/emptyDevi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2419350"/>
            <a:ext cx="2184400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tl_files/images/screenshots/searchDevic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0713" y="2430463"/>
            <a:ext cx="2195512" cy="365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l_files/images/screenshots/1Devic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8638" y="2441575"/>
            <a:ext cx="220662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71438" y="500042"/>
            <a:ext cx="900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/>
            <a:r>
              <a:rPr lang="pt-BR" sz="3600" dirty="0" err="1" smtClean="0"/>
              <a:t>Orion</a:t>
            </a:r>
            <a:r>
              <a:rPr lang="pt-BR" sz="3600" dirty="0" smtClean="0"/>
              <a:t> </a:t>
            </a:r>
            <a:r>
              <a:rPr lang="pt-BR" sz="3600" dirty="0" err="1" smtClean="0"/>
              <a:t>Context</a:t>
            </a:r>
            <a:r>
              <a:rPr lang="pt-BR" sz="3600" dirty="0" smtClean="0"/>
              <a:t> </a:t>
            </a:r>
            <a:r>
              <a:rPr lang="pt-BR" sz="3600" dirty="0" err="1" smtClean="0"/>
              <a:t>Broker</a:t>
            </a:r>
            <a:r>
              <a:rPr lang="pt-BR" sz="3600" dirty="0" smtClean="0"/>
              <a:t> Arquitetura Básica </a:t>
            </a:r>
            <a:r>
              <a:rPr lang="pt-BR" sz="3600" dirty="0" err="1" smtClean="0"/>
              <a:t>IoT</a:t>
            </a:r>
            <a:r>
              <a:rPr lang="pt-BR" sz="3600" dirty="0" smtClean="0"/>
              <a:t> </a:t>
            </a:r>
          </a:p>
        </p:txBody>
      </p:sp>
      <p:pic>
        <p:nvPicPr>
          <p:cNvPr id="1026" name="Picture 2" descr="C:\Users\helicoptero\Pictures\Untitled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5500702"/>
            <a:ext cx="1061164" cy="955668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7000892" y="5143512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Bluetooth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5643578"/>
            <a:ext cx="733425" cy="7334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cxnSp>
        <p:nvCxnSpPr>
          <p:cNvPr id="10" name="Conector de seta reta 9"/>
          <p:cNvCxnSpPr>
            <a:stCxn id="1026" idx="1"/>
            <a:endCxn id="1027" idx="3"/>
          </p:cNvCxnSpPr>
          <p:nvPr/>
        </p:nvCxnSpPr>
        <p:spPr>
          <a:xfrm rot="10800000" flipV="1">
            <a:off x="4876798" y="5978535"/>
            <a:ext cx="552459" cy="31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785926"/>
            <a:ext cx="79152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ector de seta reta 6"/>
          <p:cNvCxnSpPr/>
          <p:nvPr/>
        </p:nvCxnSpPr>
        <p:spPr>
          <a:xfrm rot="10800000" flipV="1">
            <a:off x="6500826" y="4857760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Amarino</a:t>
            </a:r>
            <a:endParaRPr lang="pt-BR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3888" y="19050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pt-BR" sz="2800" dirty="0">
                <a:latin typeface="Trebuchet MS" pitchFamily="34" charset="0"/>
              </a:rPr>
              <a:t>aplicação </a:t>
            </a:r>
            <a:r>
              <a:rPr lang="pt-BR" sz="2800" dirty="0" err="1">
                <a:latin typeface="Trebuchet MS" pitchFamily="34" charset="0"/>
              </a:rPr>
              <a:t>Amarino</a:t>
            </a:r>
            <a:r>
              <a:rPr lang="pt-BR" sz="2800" dirty="0">
                <a:latin typeface="Trebuchet MS" pitchFamily="34" charset="0"/>
              </a:rPr>
              <a:t> 2.0</a:t>
            </a:r>
          </a:p>
        </p:txBody>
      </p:sp>
      <p:pic>
        <p:nvPicPr>
          <p:cNvPr id="5" name="Picture 2" descr="tl_files/images/screenshots/pairing_request_enterpin_12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025" y="2408238"/>
            <a:ext cx="2185988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tl_files/images/screenshots/pairing_request_enterpin_12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0713" y="2408238"/>
            <a:ext cx="2198687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Amarino</a:t>
            </a:r>
            <a:endParaRPr lang="pt-BR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3888" y="19050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pt-BR" sz="2800" dirty="0">
                <a:latin typeface="Trebuchet MS" pitchFamily="34" charset="0"/>
              </a:rPr>
              <a:t>aplicação </a:t>
            </a:r>
            <a:r>
              <a:rPr lang="pt-BR" sz="2800" dirty="0" err="1">
                <a:latin typeface="Trebuchet MS" pitchFamily="34" charset="0"/>
              </a:rPr>
              <a:t>Amarino</a:t>
            </a:r>
            <a:r>
              <a:rPr lang="pt-BR" sz="2800" dirty="0">
                <a:latin typeface="Trebuchet MS" pitchFamily="34" charset="0"/>
              </a:rPr>
              <a:t> 2.0</a:t>
            </a:r>
          </a:p>
        </p:txBody>
      </p:sp>
      <p:pic>
        <p:nvPicPr>
          <p:cNvPr id="5" name="Picture 2" descr="tl_files/images/screenshots/noEventsAdd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2408238"/>
            <a:ext cx="2179638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tl_files/images/screenshots/addEv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0713" y="2408238"/>
            <a:ext cx="2198687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l_files/images/screenshots/testEv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0863" y="2430463"/>
            <a:ext cx="2195512" cy="365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Número de Slide 3"/>
          <p:cNvSpPr txBox="1">
            <a:spLocks noGrp="1"/>
          </p:cNvSpPr>
          <p:nvPr/>
        </p:nvSpPr>
        <p:spPr bwMode="auto">
          <a:xfrm>
            <a:off x="3859213" y="6257925"/>
            <a:ext cx="8445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58EB22F-B257-41C0-B350-AF9827920355}" type="slidenum">
              <a:rPr lang="en-US" sz="1400">
                <a:solidFill>
                  <a:srgbClr val="000000"/>
                </a:solidFill>
              </a:rPr>
              <a:pPr algn="ctr"/>
              <a:t>22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API </a:t>
            </a:r>
            <a:r>
              <a:rPr lang="en-US" dirty="0" err="1" smtClean="0"/>
              <a:t>MeetAndroid</a:t>
            </a:r>
            <a:endParaRPr lang="en-US" dirty="0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33588"/>
            <a:ext cx="8229600" cy="3700462"/>
          </a:xfrm>
        </p:spPr>
        <p:txBody>
          <a:bodyPr/>
          <a:lstStyle/>
          <a:p>
            <a:pPr eaLnBrk="1" hangingPunct="1">
              <a:buFontTx/>
              <a:buChar char="•"/>
            </a:pPr>
            <a:endParaRPr lang="en-US" smtClean="0"/>
          </a:p>
          <a:p>
            <a:pPr lvl="1" eaLnBrk="1" hangingPunct="1">
              <a:buFontTx/>
              <a:buChar char="•"/>
            </a:pPr>
            <a:endParaRPr lang="en-US" sz="1200" smtClean="0"/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623888" y="19050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MeetAndroid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meetAndroid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800100" lvl="1" indent="-342900">
              <a:buFont typeface="Trebuchet MS" pitchFamily="34" charset="0"/>
              <a:buChar char="—"/>
            </a:pPr>
            <a:r>
              <a:rPr lang="pt-BR" sz="2000" dirty="0">
                <a:latin typeface="Trebuchet MS" pitchFamily="34" charset="0"/>
              </a:rPr>
              <a:t>cria um objeto do tipo </a:t>
            </a:r>
            <a:r>
              <a:rPr lang="pt-BR" sz="2000" dirty="0" err="1">
                <a:latin typeface="Trebuchet MS" pitchFamily="34" charset="0"/>
              </a:rPr>
              <a:t>MeetAndroid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meetAndroid.registerFunction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(f, c);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Trebuchet MS" pitchFamily="34" charset="0"/>
              <a:buChar char="—"/>
            </a:pPr>
            <a:r>
              <a:rPr lang="pt-BR" sz="2000" dirty="0">
                <a:latin typeface="Trebuchet MS" pitchFamily="34" charset="0"/>
              </a:rPr>
              <a:t>registra uma função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2000" dirty="0">
                <a:latin typeface="Trebuchet MS" pitchFamily="34" charset="0"/>
              </a:rPr>
              <a:t> para o determinado comando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2000" dirty="0">
                <a:latin typeface="Trebuchet MS" pitchFamily="34" charset="0"/>
              </a:rPr>
              <a:t>, que pode ser um número de ‘0’ a ‘9’ ou uma letra, de ‘a’ a ‘z’ e de ‘A’ a ‘Z’.</a:t>
            </a:r>
          </a:p>
          <a:p>
            <a:pPr marL="800100" lvl="1" indent="-342900">
              <a:buFont typeface="Trebuchet MS" pitchFamily="34" charset="0"/>
              <a:buChar char="—"/>
            </a:pPr>
            <a:endParaRPr lang="pt-BR" sz="2000" dirty="0">
              <a:latin typeface="Trebuchet MS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meetAndroid.unregisterFunction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(c);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buFont typeface="Trebuchet MS" pitchFamily="34" charset="0"/>
              <a:buChar char="—"/>
            </a:pPr>
            <a:r>
              <a:rPr lang="pt-BR" sz="2000" dirty="0" err="1">
                <a:latin typeface="Trebuchet MS" pitchFamily="34" charset="0"/>
              </a:rPr>
              <a:t>desregistra</a:t>
            </a:r>
            <a:r>
              <a:rPr lang="pt-BR" sz="2000" dirty="0">
                <a:latin typeface="Trebuchet MS" pitchFamily="34" charset="0"/>
              </a:rPr>
              <a:t> a função previamente registrada para o comando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2000" dirty="0">
                <a:latin typeface="Trebuchet MS" pitchFamily="34" charset="0"/>
              </a:rPr>
              <a:t>.</a:t>
            </a:r>
            <a:endParaRPr lang="en-US" sz="2000" dirty="0">
              <a:latin typeface="Trebuchet MS" pitchFamily="34" charset="0"/>
            </a:endParaRPr>
          </a:p>
          <a:p>
            <a:pPr marL="342900" indent="-342900">
              <a:buFont typeface="Trebuchet MS" pitchFamily="34" charset="0"/>
              <a:buChar char="—"/>
            </a:pPr>
            <a:endParaRPr lang="en-US" sz="2000" dirty="0">
              <a:latin typeface="Trebuchet MS" pitchFamily="34" charset="0"/>
            </a:endParaRPr>
          </a:p>
        </p:txBody>
      </p:sp>
      <p:pic>
        <p:nvPicPr>
          <p:cNvPr id="7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Número de Slide 3"/>
          <p:cNvSpPr txBox="1">
            <a:spLocks noGrp="1"/>
          </p:cNvSpPr>
          <p:nvPr/>
        </p:nvSpPr>
        <p:spPr bwMode="auto">
          <a:xfrm>
            <a:off x="3859213" y="6257925"/>
            <a:ext cx="8445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C13BF59-37DC-4904-A846-73F13E889A8C}" type="slidenum">
              <a:rPr lang="en-US" sz="1400">
                <a:solidFill>
                  <a:srgbClr val="000000"/>
                </a:solidFill>
              </a:rPr>
              <a:pPr algn="ctr"/>
              <a:t>23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API MeetAndroid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33588"/>
            <a:ext cx="8229600" cy="3700462"/>
          </a:xfrm>
        </p:spPr>
        <p:txBody>
          <a:bodyPr/>
          <a:lstStyle/>
          <a:p>
            <a:pPr eaLnBrk="1" hangingPunct="1">
              <a:buFontTx/>
              <a:buChar char="•"/>
            </a:pPr>
            <a:endParaRPr lang="en-US" smtClean="0"/>
          </a:p>
          <a:p>
            <a:pPr lvl="1" eaLnBrk="1" hangingPunct="1">
              <a:buFontTx/>
              <a:buChar char="•"/>
            </a:pPr>
            <a:endParaRPr lang="en-US" sz="1200" smtClean="0"/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623888" y="19050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meetAndroid.receive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1" indent="-342900">
              <a:buFont typeface="Trebuchet MS" pitchFamily="34" charset="0"/>
              <a:buChar char="—"/>
            </a:pPr>
            <a:r>
              <a:rPr lang="pt-BR" sz="2000" dirty="0">
                <a:latin typeface="Trebuchet MS" pitchFamily="34" charset="0"/>
              </a:rPr>
              <a:t>Verifica se existem comandos a serem recebidos e chama a função registrada caso receba algum comando. </a:t>
            </a:r>
            <a:endParaRPr lang="en-US" sz="2000" dirty="0">
              <a:latin typeface="Trebuchet MS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meetAndroid.bufferLength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1" indent="-342900">
              <a:buFont typeface="Trebuchet MS" pitchFamily="34" charset="0"/>
              <a:buChar char="—"/>
            </a:pPr>
            <a:r>
              <a:rPr lang="pt-BR" sz="2000" dirty="0">
                <a:latin typeface="Trebuchet MS" pitchFamily="34" charset="0"/>
              </a:rPr>
              <a:t>Retorna o tamanho do buffer de dados recebidos. </a:t>
            </a:r>
            <a:endParaRPr lang="en-US" sz="2000" dirty="0">
              <a:latin typeface="Trebuchet MS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pt-BR" sz="28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pt-BR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meetAndroid</a:t>
            </a:r>
            <a:r>
              <a:rPr lang="pt-BR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getString</a:t>
            </a:r>
            <a:r>
              <a:rPr lang="pt-BR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[]);</a:t>
            </a:r>
          </a:p>
          <a:p>
            <a:pPr marL="800100" lvl="1" indent="-342900">
              <a:buFont typeface="Trebuchet MS" pitchFamily="34" charset="0"/>
              <a:buChar char="—"/>
            </a:pPr>
            <a:r>
              <a:rPr lang="pt-BR" sz="2000" dirty="0">
                <a:latin typeface="Trebuchet MS" pitchFamily="34" charset="0"/>
              </a:rPr>
              <a:t>Copia a string recebida para o </a:t>
            </a:r>
            <a:r>
              <a:rPr lang="pt-BR" sz="2000" dirty="0" err="1">
                <a:latin typeface="Trebuchet MS" pitchFamily="34" charset="0"/>
              </a:rPr>
              <a:t>array</a:t>
            </a:r>
            <a:r>
              <a:rPr lang="pt-BR" sz="2000" dirty="0">
                <a:latin typeface="Trebuchet MS" pitchFamily="34" charset="0"/>
              </a:rPr>
              <a:t> de </a:t>
            </a:r>
            <a:r>
              <a:rPr lang="pt-BR" sz="2000" dirty="0" err="1">
                <a:latin typeface="Trebuchet MS" pitchFamily="34" charset="0"/>
              </a:rPr>
              <a:t>char</a:t>
            </a:r>
            <a:r>
              <a:rPr lang="pt-BR" sz="2000" dirty="0">
                <a:latin typeface="Trebuchet MS" pitchFamily="34" charset="0"/>
              </a:rPr>
              <a:t> passado como parâmetro.</a:t>
            </a:r>
            <a:endParaRPr lang="en-US" sz="2000" dirty="0">
              <a:latin typeface="Trebuchet MS" pitchFamily="34" charset="0"/>
            </a:endParaRPr>
          </a:p>
        </p:txBody>
      </p:sp>
      <p:pic>
        <p:nvPicPr>
          <p:cNvPr id="7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Número de Slide 3"/>
          <p:cNvSpPr txBox="1">
            <a:spLocks noGrp="1"/>
          </p:cNvSpPr>
          <p:nvPr/>
        </p:nvSpPr>
        <p:spPr bwMode="auto">
          <a:xfrm>
            <a:off x="3859213" y="6257925"/>
            <a:ext cx="8445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809F639-82C7-44C8-8920-826316DC3392}" type="slidenum">
              <a:rPr lang="en-US" sz="1400">
                <a:solidFill>
                  <a:srgbClr val="000000"/>
                </a:solidFill>
              </a:rPr>
              <a:pPr algn="ctr"/>
              <a:t>24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API MeetAndroid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33588"/>
            <a:ext cx="8229600" cy="3700462"/>
          </a:xfrm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/>
          </a:p>
          <a:p>
            <a:pPr lvl="1" eaLnBrk="1" hangingPunct="1">
              <a:buFontTx/>
              <a:buChar char="•"/>
            </a:pPr>
            <a:endParaRPr lang="en-US" sz="1200" dirty="0" smtClean="0"/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623888" y="19050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meetAndroid.getInt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1" indent="-342900">
              <a:buFont typeface="Trebuchet MS" pitchFamily="34" charset="0"/>
              <a:buChar char="—"/>
            </a:pPr>
            <a:r>
              <a:rPr lang="pt-BR" sz="2000" dirty="0">
                <a:latin typeface="Trebuchet MS" pitchFamily="34" charset="0"/>
              </a:rPr>
              <a:t>Retorna o valor do buffer como inteiro. </a:t>
            </a:r>
            <a:endParaRPr lang="en-US" sz="2000" dirty="0">
              <a:latin typeface="Trebuchet MS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meetAndroid.getLong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1" indent="-342900">
              <a:buFont typeface="Trebuchet MS" pitchFamily="34" charset="0"/>
              <a:buChar char="—"/>
            </a:pPr>
            <a:r>
              <a:rPr lang="pt-BR" sz="2000" dirty="0">
                <a:latin typeface="Trebuchet MS" pitchFamily="34" charset="0"/>
              </a:rPr>
              <a:t>Retorna o valor do buffer como </a:t>
            </a:r>
            <a:r>
              <a:rPr lang="pt-BR" sz="2000" dirty="0" err="1">
                <a:latin typeface="Trebuchet MS" pitchFamily="34" charset="0"/>
              </a:rPr>
              <a:t>long</a:t>
            </a:r>
            <a:r>
              <a:rPr lang="pt-BR" sz="2000" dirty="0">
                <a:latin typeface="Trebuchet MS" pitchFamily="34" charset="0"/>
              </a:rPr>
              <a:t> int. </a:t>
            </a:r>
            <a:endParaRPr lang="en-US" sz="2000" dirty="0">
              <a:latin typeface="Trebuchet MS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pt-BR" sz="28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meetAndroid.getFloat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1" indent="-342900">
              <a:buFont typeface="Trebuchet MS" pitchFamily="34" charset="0"/>
              <a:buChar char="—"/>
            </a:pPr>
            <a:r>
              <a:rPr lang="pt-BR" sz="2000" dirty="0">
                <a:latin typeface="Trebuchet MS" pitchFamily="34" charset="0"/>
              </a:rPr>
              <a:t>Retorna o valor do buffer como </a:t>
            </a:r>
            <a:r>
              <a:rPr lang="pt-BR" sz="2000" dirty="0" err="1">
                <a:latin typeface="Trebuchet MS" pitchFamily="34" charset="0"/>
              </a:rPr>
              <a:t>float</a:t>
            </a:r>
            <a:r>
              <a:rPr lang="pt-BR" sz="2000" dirty="0">
                <a:latin typeface="Trebuchet MS" pitchFamily="34" charset="0"/>
              </a:rPr>
              <a:t>. </a:t>
            </a:r>
            <a:endParaRPr lang="en-US" sz="2000" dirty="0">
              <a:latin typeface="Trebuchet MS" pitchFamily="34" charset="0"/>
            </a:endParaRPr>
          </a:p>
        </p:txBody>
      </p:sp>
      <p:pic>
        <p:nvPicPr>
          <p:cNvPr id="7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Número de Slide 3"/>
          <p:cNvSpPr txBox="1">
            <a:spLocks noGrp="1"/>
          </p:cNvSpPr>
          <p:nvPr/>
        </p:nvSpPr>
        <p:spPr bwMode="auto">
          <a:xfrm>
            <a:off x="3859213" y="6257925"/>
            <a:ext cx="8445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E3FA8AB5-AA91-441D-A7B9-0C276FD65975}" type="slidenum">
              <a:rPr lang="en-US" sz="1400">
                <a:solidFill>
                  <a:srgbClr val="000000"/>
                </a:solidFill>
              </a:rPr>
              <a:pPr algn="ctr"/>
              <a:t>25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API MeetAndroid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33588"/>
            <a:ext cx="8229600" cy="3700462"/>
          </a:xfrm>
        </p:spPr>
        <p:txBody>
          <a:bodyPr/>
          <a:lstStyle/>
          <a:p>
            <a:pPr eaLnBrk="1" hangingPunct="1">
              <a:buFontTx/>
              <a:buChar char="•"/>
            </a:pPr>
            <a:endParaRPr lang="en-US" smtClean="0"/>
          </a:p>
          <a:p>
            <a:pPr lvl="1" eaLnBrk="1" hangingPunct="1">
              <a:buFontTx/>
              <a:buChar char="•"/>
            </a:pPr>
            <a:endParaRPr lang="en-US" sz="1200" smtClean="0"/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623888" y="19050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meetAndroid.getIntValues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[]);</a:t>
            </a:r>
          </a:p>
          <a:p>
            <a:pPr marL="800100" lvl="1" indent="-342900">
              <a:buFont typeface="Trebuchet MS" pitchFamily="34" charset="0"/>
              <a:buChar char="—"/>
            </a:pPr>
            <a:r>
              <a:rPr lang="pt-BR" sz="2000" dirty="0">
                <a:latin typeface="Trebuchet MS" pitchFamily="34" charset="0"/>
              </a:rPr>
              <a:t>Retorna o valor do buffer como um </a:t>
            </a:r>
            <a:r>
              <a:rPr lang="pt-BR" sz="2000" dirty="0" err="1">
                <a:latin typeface="Trebuchet MS" pitchFamily="34" charset="0"/>
              </a:rPr>
              <a:t>array</a:t>
            </a:r>
            <a:r>
              <a:rPr lang="pt-BR" sz="2000" dirty="0">
                <a:latin typeface="Trebuchet MS" pitchFamily="34" charset="0"/>
              </a:rPr>
              <a:t> de inteiros que foram enviados separados por ‘;’. A quantidade de valores é passada para a função registrada através da variável </a:t>
            </a:r>
            <a:r>
              <a:rPr lang="pt-BR" sz="2000" dirty="0" err="1">
                <a:latin typeface="Trebuchet MS" pitchFamily="34" charset="0"/>
              </a:rPr>
              <a:t>numOfValues</a:t>
            </a:r>
            <a:r>
              <a:rPr lang="pt-BR" sz="2000" dirty="0">
                <a:latin typeface="Trebuchet MS" pitchFamily="34" charset="0"/>
              </a:rPr>
              <a:t> (argumento 2 da função); </a:t>
            </a:r>
            <a:endParaRPr lang="en-US" sz="2000" dirty="0">
              <a:latin typeface="Trebuchet MS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meetAndroid.getFloatValues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(float[]);</a:t>
            </a:r>
          </a:p>
          <a:p>
            <a:pPr marL="800100" lvl="1" indent="-342900">
              <a:buFont typeface="Trebuchet MS" pitchFamily="34" charset="0"/>
              <a:buChar char="—"/>
            </a:pPr>
            <a:r>
              <a:rPr lang="pt-BR" sz="2000" dirty="0">
                <a:latin typeface="Trebuchet MS" pitchFamily="34" charset="0"/>
              </a:rPr>
              <a:t>Retorna o valor do buffer como um </a:t>
            </a:r>
            <a:r>
              <a:rPr lang="pt-BR" sz="2000" dirty="0" err="1">
                <a:latin typeface="Trebuchet MS" pitchFamily="34" charset="0"/>
              </a:rPr>
              <a:t>array</a:t>
            </a:r>
            <a:r>
              <a:rPr lang="pt-BR" sz="2000" dirty="0">
                <a:latin typeface="Trebuchet MS" pitchFamily="34" charset="0"/>
              </a:rPr>
              <a:t> de </a:t>
            </a:r>
            <a:r>
              <a:rPr lang="pt-BR" sz="2000" dirty="0" err="1">
                <a:latin typeface="Trebuchet MS" pitchFamily="34" charset="0"/>
              </a:rPr>
              <a:t>floats</a:t>
            </a:r>
            <a:r>
              <a:rPr lang="pt-BR" sz="2000" dirty="0">
                <a:latin typeface="Trebuchet MS" pitchFamily="34" charset="0"/>
              </a:rPr>
              <a:t>, da mesma forma que a anterior. </a:t>
            </a:r>
            <a:endParaRPr lang="en-US" sz="2000" dirty="0">
              <a:latin typeface="Trebuchet MS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pt-BR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meetAndroid</a:t>
            </a:r>
            <a:r>
              <a:rPr lang="pt-BR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pt-BR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1" indent="-342900">
              <a:buFont typeface="Trebuchet MS" pitchFamily="34" charset="0"/>
              <a:buChar char="—"/>
            </a:pPr>
            <a:r>
              <a:rPr lang="pt-BR" sz="2000" dirty="0">
                <a:latin typeface="Trebuchet MS" pitchFamily="34" charset="0"/>
              </a:rPr>
              <a:t>Envia um valor (numérico ou string) para o dispositivo </a:t>
            </a:r>
            <a:r>
              <a:rPr lang="pt-BR" sz="2000" dirty="0" err="1">
                <a:latin typeface="Trebuchet MS" pitchFamily="34" charset="0"/>
              </a:rPr>
              <a:t>android</a:t>
            </a:r>
            <a:r>
              <a:rPr lang="pt-BR" sz="2000" dirty="0">
                <a:latin typeface="Trebuchet MS" pitchFamily="34" charset="0"/>
              </a:rPr>
              <a:t>.</a:t>
            </a:r>
            <a:endParaRPr lang="en-US" sz="2000" dirty="0">
              <a:latin typeface="Trebuchet MS" pitchFamily="34" charset="0"/>
            </a:endParaRPr>
          </a:p>
        </p:txBody>
      </p:sp>
      <p:pic>
        <p:nvPicPr>
          <p:cNvPr id="7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 descr="http://4.bp.blogspot.com/-4nIsxzlvH9E/ToO80dkYyRI/AAAAAAAAAG4/aa94Lay82FY/s1600/duvid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000240"/>
            <a:ext cx="2714644" cy="3934267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3143240" y="500042"/>
            <a:ext cx="2909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Dúvidas!</a:t>
            </a:r>
            <a:endParaRPr lang="pt-BR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5" y="1076325"/>
            <a:ext cx="71818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Arduino</a:t>
            </a:r>
            <a:r>
              <a:rPr lang="pt-BR" dirty="0" smtClean="0"/>
              <a:t> é uma plataforma utilizada para  </a:t>
            </a:r>
            <a:r>
              <a:rPr lang="pt-BR" dirty="0" err="1" smtClean="0">
                <a:solidFill>
                  <a:srgbClr val="00B0F0"/>
                </a:solidFill>
              </a:rPr>
              <a:t>prototipação</a:t>
            </a:r>
            <a:r>
              <a:rPr lang="pt-BR" dirty="0" smtClean="0">
                <a:solidFill>
                  <a:srgbClr val="00B0F0"/>
                </a:solidFill>
              </a:rPr>
              <a:t> de circuitos eletrônicos.</a:t>
            </a:r>
          </a:p>
          <a:p>
            <a:r>
              <a:rPr lang="pt-BR" dirty="0" smtClean="0"/>
              <a:t>O projeto do </a:t>
            </a:r>
            <a:r>
              <a:rPr lang="pt-BR" dirty="0" err="1" smtClean="0"/>
              <a:t>Arduino</a:t>
            </a:r>
            <a:r>
              <a:rPr lang="pt-BR" dirty="0" smtClean="0"/>
              <a:t> teve início em 2005 na cidade de </a:t>
            </a:r>
            <a:r>
              <a:rPr lang="pt-BR" dirty="0" err="1" smtClean="0"/>
              <a:t>Ivrea</a:t>
            </a:r>
            <a:r>
              <a:rPr lang="pt-BR" dirty="0" smtClean="0"/>
              <a:t>, Itália.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Arduino</a:t>
            </a:r>
            <a:r>
              <a:rPr lang="pt-BR" dirty="0" smtClean="0"/>
              <a:t> é </a:t>
            </a:r>
            <a:r>
              <a:rPr lang="pt-BR" dirty="0" smtClean="0">
                <a:solidFill>
                  <a:srgbClr val="00B050"/>
                </a:solidFill>
              </a:rPr>
              <a:t>composto</a:t>
            </a:r>
            <a:r>
              <a:rPr lang="pt-BR" dirty="0" smtClean="0"/>
              <a:t> por uma placa com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microcontrolador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Atmel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AVR </a:t>
            </a:r>
            <a:r>
              <a:rPr lang="pt-BR" dirty="0" smtClean="0"/>
              <a:t>e </a:t>
            </a:r>
            <a:r>
              <a:rPr lang="pt-BR" dirty="0" smtClean="0">
                <a:solidFill>
                  <a:srgbClr val="7030A0"/>
                </a:solidFill>
              </a:rPr>
              <a:t>um ambiente de programação</a:t>
            </a:r>
            <a:r>
              <a:rPr lang="pt-BR" dirty="0" smtClean="0"/>
              <a:t> baseado em </a:t>
            </a:r>
            <a:r>
              <a:rPr lang="pt-BR" dirty="0" err="1" smtClean="0"/>
              <a:t>Wiring</a:t>
            </a:r>
            <a:r>
              <a:rPr lang="pt-BR" dirty="0" smtClean="0"/>
              <a:t> e C++.</a:t>
            </a:r>
          </a:p>
          <a:p>
            <a:r>
              <a:rPr lang="pt-BR" dirty="0" smtClean="0"/>
              <a:t>Tanto o </a:t>
            </a:r>
            <a:r>
              <a:rPr lang="pt-BR" dirty="0" smtClean="0">
                <a:solidFill>
                  <a:srgbClr val="0070C0"/>
                </a:solidFill>
              </a:rPr>
              <a:t>hardware</a:t>
            </a:r>
            <a:r>
              <a:rPr lang="pt-BR" dirty="0" smtClean="0"/>
              <a:t> como o </a:t>
            </a:r>
            <a:r>
              <a:rPr lang="pt-BR" sz="3300" dirty="0" smtClean="0">
                <a:solidFill>
                  <a:srgbClr val="FFC000"/>
                </a:solidFill>
              </a:rPr>
              <a:t>ambiente de programação</a:t>
            </a:r>
            <a:r>
              <a:rPr lang="pt-BR" dirty="0" smtClean="0"/>
              <a:t> do </a:t>
            </a:r>
            <a:r>
              <a:rPr lang="pt-BR" dirty="0" err="1" smtClean="0"/>
              <a:t>Arduino</a:t>
            </a:r>
            <a:r>
              <a:rPr lang="pt-BR" dirty="0" smtClean="0"/>
              <a:t> são livres, ou seja, qualquer pessoa pode modificá-los e reproduzi-los.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Arduino</a:t>
            </a:r>
            <a:r>
              <a:rPr lang="pt-BR" dirty="0" smtClean="0"/>
              <a:t> também é conhecido como </a:t>
            </a:r>
            <a:r>
              <a:rPr lang="pt-BR" dirty="0" smtClean="0">
                <a:solidFill>
                  <a:srgbClr val="FF0000"/>
                </a:solidFill>
              </a:rPr>
              <a:t>plataforma de computação física.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7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Tipos de </a:t>
            </a:r>
            <a:r>
              <a:rPr lang="pt-BR" dirty="0" err="1" smtClean="0"/>
              <a:t>Arduino</a:t>
            </a:r>
            <a:r>
              <a:rPr lang="pt-BR" dirty="0" smtClean="0"/>
              <a:t> Existem vários tipos de </a:t>
            </a:r>
            <a:r>
              <a:rPr lang="pt-BR" dirty="0" err="1" smtClean="0"/>
              <a:t>Arduino</a:t>
            </a:r>
            <a:r>
              <a:rPr lang="pt-BR" dirty="0" smtClean="0"/>
              <a:t> com especificidades de hardware. O site oficial do </a:t>
            </a:r>
            <a:r>
              <a:rPr lang="pt-BR" dirty="0" err="1" smtClean="0"/>
              <a:t>Arduino</a:t>
            </a:r>
            <a:r>
              <a:rPr lang="pt-BR" dirty="0" smtClean="0"/>
              <a:t> lista os seguintes tipos:</a:t>
            </a:r>
          </a:p>
          <a:p>
            <a:r>
              <a:rPr lang="pt-BR" dirty="0" smtClean="0"/>
              <a:t> </a:t>
            </a:r>
            <a:r>
              <a:rPr lang="pt-BR" dirty="0" err="1" smtClean="0"/>
              <a:t>Arduino</a:t>
            </a:r>
            <a:r>
              <a:rPr lang="pt-BR" dirty="0" smtClean="0"/>
              <a:t> UNO</a:t>
            </a:r>
          </a:p>
          <a:p>
            <a:r>
              <a:rPr lang="pt-BR" dirty="0" smtClean="0"/>
              <a:t> </a:t>
            </a:r>
            <a:r>
              <a:rPr lang="pt-BR" dirty="0" err="1" smtClean="0"/>
              <a:t>Arduino</a:t>
            </a:r>
            <a:r>
              <a:rPr lang="pt-BR" dirty="0" smtClean="0"/>
              <a:t> Leonardo</a:t>
            </a:r>
          </a:p>
          <a:p>
            <a:r>
              <a:rPr lang="pt-BR" dirty="0" err="1" smtClean="0"/>
              <a:t>Arduino</a:t>
            </a:r>
            <a:r>
              <a:rPr lang="pt-BR" dirty="0" smtClean="0"/>
              <a:t> </a:t>
            </a:r>
            <a:r>
              <a:rPr lang="pt-BR" dirty="0" err="1" smtClean="0"/>
              <a:t>Due</a:t>
            </a:r>
            <a:endParaRPr lang="pt-BR" dirty="0" smtClean="0"/>
          </a:p>
          <a:p>
            <a:r>
              <a:rPr lang="pt-BR" dirty="0" err="1" smtClean="0"/>
              <a:t>Arduino</a:t>
            </a:r>
            <a:r>
              <a:rPr lang="pt-BR" dirty="0" smtClean="0"/>
              <a:t> </a:t>
            </a:r>
            <a:r>
              <a:rPr lang="pt-BR" dirty="0" err="1" smtClean="0"/>
              <a:t>Esplora</a:t>
            </a:r>
            <a:endParaRPr lang="pt-BR" dirty="0" smtClean="0"/>
          </a:p>
          <a:p>
            <a:r>
              <a:rPr lang="pt-BR" dirty="0" err="1" smtClean="0"/>
              <a:t>Arduino</a:t>
            </a:r>
            <a:r>
              <a:rPr lang="pt-BR" dirty="0" smtClean="0"/>
              <a:t> Mega</a:t>
            </a:r>
          </a:p>
          <a:p>
            <a:r>
              <a:rPr lang="pt-BR" dirty="0" err="1" smtClean="0"/>
              <a:t>Arduino</a:t>
            </a:r>
            <a:r>
              <a:rPr lang="pt-BR" dirty="0" smtClean="0"/>
              <a:t> Mega ADK</a:t>
            </a:r>
          </a:p>
          <a:p>
            <a:r>
              <a:rPr lang="pt-BR" dirty="0" err="1" smtClean="0"/>
              <a:t>Arduino</a:t>
            </a:r>
            <a:r>
              <a:rPr lang="pt-BR" dirty="0" smtClean="0"/>
              <a:t> Ethernet</a:t>
            </a:r>
          </a:p>
          <a:p>
            <a:r>
              <a:rPr lang="pt-BR" dirty="0" err="1" smtClean="0"/>
              <a:t>Arduino</a:t>
            </a:r>
            <a:r>
              <a:rPr lang="pt-BR" dirty="0" smtClean="0"/>
              <a:t> Mini</a:t>
            </a:r>
          </a:p>
          <a:p>
            <a:r>
              <a:rPr lang="pt-BR" dirty="0" err="1" smtClean="0"/>
              <a:t>Arduino</a:t>
            </a:r>
            <a:r>
              <a:rPr lang="pt-BR" dirty="0" smtClean="0"/>
              <a:t> </a:t>
            </a:r>
            <a:r>
              <a:rPr lang="pt-BR" dirty="0" err="1" smtClean="0"/>
              <a:t>LilyPad</a:t>
            </a:r>
            <a:endParaRPr lang="pt-BR" dirty="0" smtClean="0"/>
          </a:p>
          <a:p>
            <a:r>
              <a:rPr lang="pt-BR" dirty="0" err="1" smtClean="0"/>
              <a:t>Arduino</a:t>
            </a:r>
            <a:r>
              <a:rPr lang="pt-BR" dirty="0" smtClean="0"/>
              <a:t> Micro</a:t>
            </a:r>
          </a:p>
          <a:p>
            <a:r>
              <a:rPr lang="pt-BR" dirty="0" err="1" smtClean="0"/>
              <a:t>Arduino</a:t>
            </a:r>
            <a:r>
              <a:rPr lang="pt-BR" dirty="0" smtClean="0"/>
              <a:t> Nano</a:t>
            </a:r>
          </a:p>
          <a:p>
            <a:r>
              <a:rPr lang="pt-BR" dirty="0" err="1" smtClean="0"/>
              <a:t>Arduino</a:t>
            </a:r>
            <a:r>
              <a:rPr lang="pt-BR" dirty="0" smtClean="0"/>
              <a:t> </a:t>
            </a:r>
            <a:r>
              <a:rPr lang="pt-BR" dirty="0" err="1" smtClean="0"/>
              <a:t>ProMini</a:t>
            </a:r>
            <a:endParaRPr lang="pt-BR" dirty="0" smtClean="0"/>
          </a:p>
          <a:p>
            <a:r>
              <a:rPr lang="pt-BR" dirty="0" err="1" smtClean="0"/>
              <a:t>Arduino</a:t>
            </a:r>
            <a:r>
              <a:rPr lang="pt-BR" dirty="0" smtClean="0"/>
              <a:t> Pro</a:t>
            </a:r>
          </a:p>
          <a:p>
            <a:r>
              <a:rPr lang="pt-BR" dirty="0" err="1" smtClean="0"/>
              <a:t>Arduino</a:t>
            </a:r>
            <a:r>
              <a:rPr lang="pt-BR" dirty="0" smtClean="0"/>
              <a:t> Fio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285992"/>
            <a:ext cx="45339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496"/>
            <a:ext cx="76962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1000100" y="1714488"/>
            <a:ext cx="67866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3200" dirty="0" smtClean="0"/>
              <a:t>Vista da placa do </a:t>
            </a:r>
            <a:r>
              <a:rPr lang="pt-BR" sz="3200" dirty="0" err="1" smtClean="0"/>
              <a:t>Arduino</a:t>
            </a:r>
            <a:r>
              <a:rPr lang="pt-BR" sz="3200" dirty="0" smtClean="0"/>
              <a:t> UNO </a:t>
            </a:r>
            <a:r>
              <a:rPr lang="pt-BR" sz="3200" dirty="0" err="1" smtClean="0"/>
              <a:t>Rev</a:t>
            </a:r>
            <a:r>
              <a:rPr lang="pt-BR" sz="3200" dirty="0" smtClean="0"/>
              <a:t> 3 (frente e verso)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r>
              <a:rPr lang="pt-BR" dirty="0" smtClean="0"/>
              <a:t> UNO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/>
              <a:t>Características:</a:t>
            </a:r>
          </a:p>
          <a:p>
            <a:r>
              <a:rPr lang="pt-BR" dirty="0" smtClean="0"/>
              <a:t> </a:t>
            </a:r>
            <a:r>
              <a:rPr lang="pt-BR" dirty="0" err="1" smtClean="0"/>
              <a:t>Microcontrolador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FF0000"/>
                </a:solidFill>
              </a:rPr>
              <a:t>ATmega328 </a:t>
            </a:r>
          </a:p>
          <a:p>
            <a:r>
              <a:rPr lang="pt-BR" dirty="0" smtClean="0"/>
              <a:t>Tensão de operação: </a:t>
            </a:r>
            <a:r>
              <a:rPr lang="pt-BR" dirty="0" smtClean="0">
                <a:solidFill>
                  <a:srgbClr val="FF0000"/>
                </a:solidFill>
              </a:rPr>
              <a:t>5V </a:t>
            </a:r>
          </a:p>
          <a:p>
            <a:r>
              <a:rPr lang="pt-BR" dirty="0" smtClean="0"/>
              <a:t>Tensão recomendada (entrada): </a:t>
            </a:r>
            <a:r>
              <a:rPr lang="pt-BR" dirty="0" smtClean="0">
                <a:solidFill>
                  <a:srgbClr val="FF0000"/>
                </a:solidFill>
              </a:rPr>
              <a:t>7-12V </a:t>
            </a:r>
          </a:p>
          <a:p>
            <a:r>
              <a:rPr lang="pt-BR" dirty="0" smtClean="0"/>
              <a:t>Limite da tensão de entrada: </a:t>
            </a:r>
            <a:r>
              <a:rPr lang="pt-BR" dirty="0" smtClean="0">
                <a:solidFill>
                  <a:srgbClr val="FF0000"/>
                </a:solidFill>
              </a:rPr>
              <a:t>6-20V</a:t>
            </a:r>
            <a:r>
              <a:rPr lang="pt-BR" dirty="0" smtClean="0"/>
              <a:t> </a:t>
            </a:r>
          </a:p>
          <a:p>
            <a:r>
              <a:rPr lang="pt-BR" dirty="0" smtClean="0"/>
              <a:t>Pinos digitais: </a:t>
            </a:r>
            <a:r>
              <a:rPr lang="pt-BR" dirty="0" smtClean="0">
                <a:solidFill>
                  <a:srgbClr val="FF0000"/>
                </a:solidFill>
              </a:rPr>
              <a:t>14 (seis pinos com saída PWM)</a:t>
            </a:r>
          </a:p>
          <a:p>
            <a:r>
              <a:rPr lang="pt-BR" dirty="0" smtClean="0"/>
              <a:t>Entrada analógica: </a:t>
            </a:r>
            <a:r>
              <a:rPr lang="pt-BR" dirty="0" smtClean="0">
                <a:solidFill>
                  <a:srgbClr val="FF0000"/>
                </a:solidFill>
              </a:rPr>
              <a:t>6 pinos</a:t>
            </a:r>
          </a:p>
          <a:p>
            <a:r>
              <a:rPr lang="pt-BR" dirty="0" smtClean="0"/>
              <a:t>Corrente contínua por pino de entrada e saída: </a:t>
            </a:r>
            <a:r>
              <a:rPr lang="pt-BR" dirty="0" smtClean="0">
                <a:solidFill>
                  <a:srgbClr val="FF0000"/>
                </a:solidFill>
              </a:rPr>
              <a:t>40 </a:t>
            </a:r>
            <a:r>
              <a:rPr lang="pt-BR" dirty="0" err="1" smtClean="0">
                <a:solidFill>
                  <a:srgbClr val="FF0000"/>
                </a:solidFill>
              </a:rPr>
              <a:t>mA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dirty="0" smtClean="0"/>
              <a:t>Corrente para o pino de 3.3 V: </a:t>
            </a:r>
            <a:r>
              <a:rPr lang="pt-BR" dirty="0" smtClean="0">
                <a:solidFill>
                  <a:srgbClr val="FF0000"/>
                </a:solidFill>
              </a:rPr>
              <a:t>50 </a:t>
            </a:r>
            <a:r>
              <a:rPr lang="pt-BR" dirty="0" err="1" smtClean="0">
                <a:solidFill>
                  <a:srgbClr val="FF0000"/>
                </a:solidFill>
              </a:rPr>
              <a:t>mA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Quantidade de memória FLASH: </a:t>
            </a:r>
            <a:r>
              <a:rPr lang="pt-BR" dirty="0" smtClean="0">
                <a:solidFill>
                  <a:srgbClr val="FF0000"/>
                </a:solidFill>
              </a:rPr>
              <a:t>32 KB (ATmega328) onde  0.5 KB usado para o </a:t>
            </a:r>
            <a:r>
              <a:rPr lang="pt-BR" dirty="0" err="1" smtClean="0">
                <a:solidFill>
                  <a:srgbClr val="FF0000"/>
                </a:solidFill>
              </a:rPr>
              <a:t>bootloader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Quantidade de memória SRAM: </a:t>
            </a:r>
            <a:r>
              <a:rPr lang="pt-BR" dirty="0" smtClean="0">
                <a:solidFill>
                  <a:srgbClr val="FF0000"/>
                </a:solidFill>
              </a:rPr>
              <a:t>2 KB (ATmega328)</a:t>
            </a:r>
          </a:p>
          <a:p>
            <a:r>
              <a:rPr lang="pt-BR" dirty="0" smtClean="0"/>
              <a:t>Quantidade de memória EEPROM: </a:t>
            </a:r>
            <a:r>
              <a:rPr lang="pt-BR" dirty="0" smtClean="0">
                <a:solidFill>
                  <a:srgbClr val="FF0000"/>
                </a:solidFill>
              </a:rPr>
              <a:t>1 KB (ATmega328) </a:t>
            </a:r>
          </a:p>
          <a:p>
            <a:r>
              <a:rPr lang="pt-BR" dirty="0" smtClean="0"/>
              <a:t>Velocidade de </a:t>
            </a:r>
            <a:r>
              <a:rPr lang="pt-BR" dirty="0" err="1" smtClean="0"/>
              <a:t>clock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FF0000"/>
                </a:solidFill>
              </a:rPr>
              <a:t>16 MHz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r>
              <a:rPr lang="pt-BR" dirty="0" smtClean="0"/>
              <a:t> UNO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Alimentação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Arduino</a:t>
            </a:r>
            <a:r>
              <a:rPr lang="pt-BR" dirty="0" smtClean="0"/>
              <a:t> UNO pode ser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alimentado pela porta USB</a:t>
            </a:r>
            <a:r>
              <a:rPr lang="pt-BR" dirty="0" smtClean="0"/>
              <a:t> ou por uma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fonte externa DC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recomendação é que a </a:t>
            </a:r>
            <a:r>
              <a:rPr lang="pt-BR" dirty="0" smtClean="0">
                <a:solidFill>
                  <a:srgbClr val="0070C0"/>
                </a:solidFill>
              </a:rPr>
              <a:t>fonte externa seja de 7 V a 12 V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 O ambiente de desenvolvimento do </a:t>
            </a:r>
          </a:p>
          <a:p>
            <a:r>
              <a:rPr lang="pt-BR" dirty="0" err="1" smtClean="0">
                <a:solidFill>
                  <a:srgbClr val="00B050"/>
                </a:solidFill>
              </a:rPr>
              <a:t>Arduino</a:t>
            </a:r>
            <a:r>
              <a:rPr lang="pt-BR" dirty="0" smtClean="0">
                <a:solidFill>
                  <a:srgbClr val="00B050"/>
                </a:solidFill>
              </a:rPr>
              <a:t> (IDE) é gratuito </a:t>
            </a:r>
            <a:r>
              <a:rPr lang="pt-BR" dirty="0" smtClean="0"/>
              <a:t>e pode ser baixado no seguinte endereço: </a:t>
            </a:r>
            <a:r>
              <a:rPr lang="pt-BR" dirty="0" err="1" smtClean="0">
                <a:solidFill>
                  <a:srgbClr val="FF0000"/>
                </a:solidFill>
              </a:rPr>
              <a:t>arduino</a:t>
            </a:r>
            <a:r>
              <a:rPr lang="pt-BR" dirty="0" smtClean="0">
                <a:solidFill>
                  <a:srgbClr val="FF0000"/>
                </a:solidFill>
              </a:rPr>
              <a:t>.cc.</a:t>
            </a:r>
          </a:p>
          <a:p>
            <a:pPr>
              <a:buNone/>
            </a:pP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As principais funcionalidades do IDE do </a:t>
            </a:r>
            <a:r>
              <a:rPr lang="pt-BR" dirty="0" err="1" smtClean="0"/>
              <a:t>Arduino</a:t>
            </a:r>
            <a:r>
              <a:rPr lang="pt-BR" dirty="0" smtClean="0"/>
              <a:t> são:</a:t>
            </a:r>
          </a:p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Escrever o código do programa</a:t>
            </a: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Salvar o código do programa</a:t>
            </a:r>
          </a:p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Compilar um programa</a:t>
            </a:r>
          </a:p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Transportar o código compilado para a placa do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Arduino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4" descr="http://ih0.redbubble.net/image.91324893.4261/sticker,220x200-pad,220x200,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8135" y="0"/>
            <a:ext cx="1335865" cy="1214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980</Words>
  <Application>Microsoft Office PowerPoint</Application>
  <PresentationFormat>Apresentação na tela (4:3)</PresentationFormat>
  <Paragraphs>145</Paragraphs>
  <Slides>26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IoT-Internet of Things + Arduino</vt:lpstr>
      <vt:lpstr>Slide 2</vt:lpstr>
      <vt:lpstr>Slide 3</vt:lpstr>
      <vt:lpstr>Arduino</vt:lpstr>
      <vt:lpstr>Arduino</vt:lpstr>
      <vt:lpstr>Arduino</vt:lpstr>
      <vt:lpstr>Arduino UNO</vt:lpstr>
      <vt:lpstr>Arduino UNO</vt:lpstr>
      <vt:lpstr>Arduino</vt:lpstr>
      <vt:lpstr>Arduino</vt:lpstr>
      <vt:lpstr>Portas do Arduino</vt:lpstr>
      <vt:lpstr>Portas do Arduino</vt:lpstr>
      <vt:lpstr>Portas do Arduino</vt:lpstr>
      <vt:lpstr>Portas do Arduino</vt:lpstr>
      <vt:lpstr>Arduino Constantes</vt:lpstr>
      <vt:lpstr>Arduino</vt:lpstr>
      <vt:lpstr>Slide 17</vt:lpstr>
      <vt:lpstr>Amarino</vt:lpstr>
      <vt:lpstr>Amarino</vt:lpstr>
      <vt:lpstr>Amarino</vt:lpstr>
      <vt:lpstr>Amarino</vt:lpstr>
      <vt:lpstr>API MeetAndroid</vt:lpstr>
      <vt:lpstr>API MeetAndroid</vt:lpstr>
      <vt:lpstr>API MeetAndroid</vt:lpstr>
      <vt:lpstr>API MeetAndroid</vt:lpstr>
      <vt:lpstr>Slide 26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helicoptero</dc:creator>
  <cp:lastModifiedBy>helicoptero</cp:lastModifiedBy>
  <cp:revision>4</cp:revision>
  <dcterms:created xsi:type="dcterms:W3CDTF">2016-04-15T09:38:39Z</dcterms:created>
  <dcterms:modified xsi:type="dcterms:W3CDTF">2016-04-15T12:15:53Z</dcterms:modified>
</cp:coreProperties>
</file>