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66" r:id="rId3"/>
    <p:sldId id="267" r:id="rId4"/>
    <p:sldId id="268" r:id="rId5"/>
    <p:sldId id="269" r:id="rId6"/>
    <p:sldId id="270" r:id="rId7"/>
    <p:sldId id="273" r:id="rId8"/>
    <p:sldId id="265" r:id="rId9"/>
    <p:sldId id="264" r:id="rId10"/>
    <p:sldId id="262" r:id="rId11"/>
    <p:sldId id="261" r:id="rId12"/>
    <p:sldId id="274" r:id="rId13"/>
    <p:sldId id="275" r:id="rId14"/>
    <p:sldId id="276" r:id="rId15"/>
    <p:sldId id="259" r:id="rId16"/>
    <p:sldId id="258" r:id="rId17"/>
    <p:sldId id="271" r:id="rId18"/>
    <p:sldId id="257" r:id="rId19"/>
    <p:sldId id="283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305" r:id="rId41"/>
    <p:sldId id="306" r:id="rId42"/>
    <p:sldId id="307" r:id="rId43"/>
    <p:sldId id="308" r:id="rId44"/>
    <p:sldId id="278" r:id="rId45"/>
    <p:sldId id="282" r:id="rId46"/>
    <p:sldId id="279" r:id="rId47"/>
    <p:sldId id="280" r:id="rId4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3015" autoAdjust="0"/>
    <p:restoredTop sz="92115" autoAdjust="0"/>
  </p:normalViewPr>
  <p:slideViewPr>
    <p:cSldViewPr>
      <p:cViewPr varScale="1">
        <p:scale>
          <a:sx n="73" d="100"/>
          <a:sy n="73" d="100"/>
        </p:scale>
        <p:origin x="-139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C28B7A-2970-45C4-9CE5-17332F78F5D7}" type="datetimeFigureOut">
              <a:rPr lang="pt-BR" smtClean="0"/>
              <a:pPr/>
              <a:t>17/03/2016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3C5956-C029-4071-A68A-181A192B894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>
          <a:xfrm>
            <a:off x="668413" y="4238588"/>
            <a:ext cx="5487040" cy="4114799"/>
          </a:xfrm>
        </p:spPr>
        <p:txBody>
          <a:bodyPr/>
          <a:lstStyle/>
          <a:p>
            <a:endParaRPr lang="es-ES_tradnl" sz="10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28A06-91CA-DB4B-9DAE-1ECAC834D0D9}" type="slidenum">
              <a:rPr lang="es-ES" smtClean="0"/>
              <a:pPr/>
              <a:t>11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604275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smtClean="0"/>
              <a:t>Do the following sequence (showing the XML)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registerContext</a:t>
            </a:r>
            <a:r>
              <a:rPr lang="en-US" sz="1800" smtClean="0"/>
              <a:t> Room1-temperature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b="0" err="1" smtClean="0"/>
              <a:t>updateContext</a:t>
            </a:r>
            <a:r>
              <a:rPr lang="en-US" sz="1800" b="0" smtClean="0"/>
              <a:t> Room1-temperture = 30ºC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b="1" err="1" smtClean="0"/>
              <a:t>queryContext</a:t>
            </a:r>
            <a:r>
              <a:rPr lang="en-US" sz="1800" b="1" smtClean="0"/>
              <a:t> Room1-temperature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updateContext</a:t>
            </a:r>
            <a:r>
              <a:rPr lang="en-US" sz="1800" smtClean="0"/>
              <a:t> Room1-temperture = 31ºC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queryContext</a:t>
            </a:r>
            <a:r>
              <a:rPr lang="en-US" sz="1800" smtClean="0"/>
              <a:t> Room1-temperature</a:t>
            </a:r>
          </a:p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7EDBB-41C1-4EC1-AC61-74F70ED8E935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030985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smtClean="0"/>
              <a:t>Do the following sequence (showing the XML)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registerContext</a:t>
            </a:r>
            <a:r>
              <a:rPr lang="en-US" sz="1800" smtClean="0"/>
              <a:t> Room1-temperature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b="1" err="1" smtClean="0"/>
              <a:t>updateContext</a:t>
            </a:r>
            <a:r>
              <a:rPr lang="en-US" sz="1800" b="1" smtClean="0"/>
              <a:t> Room1-temperture = 30ºC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b="0" err="1" smtClean="0"/>
              <a:t>queryContext</a:t>
            </a:r>
            <a:r>
              <a:rPr lang="en-US" sz="1800" b="0" smtClean="0"/>
              <a:t> Room1-temperature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updateContext</a:t>
            </a:r>
            <a:r>
              <a:rPr lang="en-US" sz="1800" smtClean="0"/>
              <a:t> Room1-temperture = 31ºC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queryContext</a:t>
            </a:r>
            <a:r>
              <a:rPr lang="en-US" sz="1800" smtClean="0"/>
              <a:t> Room1-temperature</a:t>
            </a:r>
          </a:p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7EDBB-41C1-4EC1-AC61-74F70ED8E93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030985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smtClean="0"/>
              <a:t>Do the following sequence (showing the XML)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registerContext</a:t>
            </a:r>
            <a:r>
              <a:rPr lang="en-US" sz="1800" smtClean="0"/>
              <a:t> Room1-temperature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b="0" err="1" smtClean="0"/>
              <a:t>updateContext</a:t>
            </a:r>
            <a:r>
              <a:rPr lang="en-US" sz="1800" b="0" smtClean="0"/>
              <a:t> Room1-temperture = 30ºC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b="1" err="1" smtClean="0"/>
              <a:t>queryContext</a:t>
            </a:r>
            <a:r>
              <a:rPr lang="en-US" sz="1800" b="1" smtClean="0"/>
              <a:t> Room1-temperature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updateContext</a:t>
            </a:r>
            <a:r>
              <a:rPr lang="en-US" sz="1800" smtClean="0"/>
              <a:t> Room1-temperture = 31ºC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queryContext</a:t>
            </a:r>
            <a:r>
              <a:rPr lang="en-US" sz="1800" smtClean="0"/>
              <a:t> Room1-temperature</a:t>
            </a:r>
          </a:p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7EDBB-41C1-4EC1-AC61-74F70ED8E935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030985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smtClean="0"/>
              <a:t>Do the following sequence (showing the XML)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registerContext</a:t>
            </a:r>
            <a:r>
              <a:rPr lang="en-US" sz="1800" smtClean="0"/>
              <a:t> Room1-temperature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b="0" err="1" smtClean="0"/>
              <a:t>updateContext</a:t>
            </a:r>
            <a:r>
              <a:rPr lang="en-US" sz="1800" b="0" smtClean="0"/>
              <a:t> Room1-temperture = 30ºC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b="1" err="1" smtClean="0"/>
              <a:t>queryContext</a:t>
            </a:r>
            <a:r>
              <a:rPr lang="en-US" sz="1800" b="1" smtClean="0"/>
              <a:t> Room1-temperature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updateContext</a:t>
            </a:r>
            <a:r>
              <a:rPr lang="en-US" sz="1800" smtClean="0"/>
              <a:t> Room1-temperture = 31ºC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queryContext</a:t>
            </a:r>
            <a:r>
              <a:rPr lang="en-US" sz="1800" smtClean="0"/>
              <a:t> Room1-temperature</a:t>
            </a:r>
          </a:p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7EDBB-41C1-4EC1-AC61-74F70ED8E935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030985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smtClean="0"/>
              <a:t>Do the following sequence (showing the XML)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registerContext</a:t>
            </a:r>
            <a:r>
              <a:rPr lang="en-US" sz="1800" smtClean="0"/>
              <a:t> Room1-temperature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b="0" err="1" smtClean="0"/>
              <a:t>updateContext</a:t>
            </a:r>
            <a:r>
              <a:rPr lang="en-US" sz="1800" b="0" smtClean="0"/>
              <a:t> Room1-temperture = 30ºC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b="1" err="1" smtClean="0"/>
              <a:t>queryContext</a:t>
            </a:r>
            <a:r>
              <a:rPr lang="en-US" sz="1800" b="1" smtClean="0"/>
              <a:t> Room1-temperature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updateContext</a:t>
            </a:r>
            <a:r>
              <a:rPr lang="en-US" sz="1800" smtClean="0"/>
              <a:t> Room1-temperture = 31ºC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queryContext</a:t>
            </a:r>
            <a:r>
              <a:rPr lang="en-US" sz="1800" smtClean="0"/>
              <a:t> Room1-temperature</a:t>
            </a:r>
          </a:p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7EDBB-41C1-4EC1-AC61-74F70ED8E935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030985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smtClean="0"/>
              <a:t>Do the following sequence (showing the XML)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registerContext</a:t>
            </a:r>
            <a:r>
              <a:rPr lang="en-US" sz="1800" smtClean="0"/>
              <a:t> Room1-temperature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b="1" err="1" smtClean="0"/>
              <a:t>updateContext</a:t>
            </a:r>
            <a:r>
              <a:rPr lang="en-US" sz="1800" b="1" smtClean="0"/>
              <a:t> Room1-temperture = 30ºC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b="0" err="1" smtClean="0"/>
              <a:t>queryContext</a:t>
            </a:r>
            <a:r>
              <a:rPr lang="en-US" sz="1800" b="0" smtClean="0"/>
              <a:t> Room1-temperature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updateContext</a:t>
            </a:r>
            <a:r>
              <a:rPr lang="en-US" sz="1800" smtClean="0"/>
              <a:t> Room1-temperture = 31ºC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queryContext</a:t>
            </a:r>
            <a:r>
              <a:rPr lang="en-US" sz="1800" smtClean="0"/>
              <a:t> Room1-temperature</a:t>
            </a:r>
          </a:p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7EDBB-41C1-4EC1-AC61-74F70ED8E935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030985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smtClean="0"/>
              <a:t>Do the following sequence (showing the XML)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registerContext</a:t>
            </a:r>
            <a:r>
              <a:rPr lang="en-US" sz="1800" smtClean="0"/>
              <a:t> Room1-temperature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b="0" err="1" smtClean="0"/>
              <a:t>updateContext</a:t>
            </a:r>
            <a:r>
              <a:rPr lang="en-US" sz="1800" b="0" smtClean="0"/>
              <a:t> Room1-temperture = 30ºC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b="1" err="1" smtClean="0"/>
              <a:t>queryContext</a:t>
            </a:r>
            <a:r>
              <a:rPr lang="en-US" sz="1800" b="1" smtClean="0"/>
              <a:t> Room1-temperature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updateContext</a:t>
            </a:r>
            <a:r>
              <a:rPr lang="en-US" sz="1800" smtClean="0"/>
              <a:t> Room1-temperture = 31ºC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queryContext</a:t>
            </a:r>
            <a:r>
              <a:rPr lang="en-US" sz="1800" smtClean="0"/>
              <a:t> Room1-temperature</a:t>
            </a:r>
          </a:p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7EDBB-41C1-4EC1-AC61-74F70ED8E935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030985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smtClean="0"/>
              <a:t>Do the following sequence (showing the XML)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b="1" err="1" smtClean="0"/>
              <a:t>registerContext</a:t>
            </a:r>
            <a:r>
              <a:rPr lang="en-US" sz="1800" b="1" smtClean="0"/>
              <a:t> Room1-temperature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updateContext</a:t>
            </a:r>
            <a:r>
              <a:rPr lang="en-US" sz="1800" smtClean="0"/>
              <a:t> Room1-temperture = 30ºC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queryContext</a:t>
            </a:r>
            <a:r>
              <a:rPr lang="en-US" sz="1800" smtClean="0"/>
              <a:t> Room1-temperature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updateContext</a:t>
            </a:r>
            <a:r>
              <a:rPr lang="en-US" sz="1800" smtClean="0"/>
              <a:t> Room1-temperture = 31ºC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queryContext</a:t>
            </a:r>
            <a:r>
              <a:rPr lang="en-US" sz="1800" smtClean="0"/>
              <a:t> Room1-temperature</a:t>
            </a:r>
          </a:p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7EDBB-41C1-4EC1-AC61-74F70ED8E935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030985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smtClean="0"/>
              <a:t>Do the following sequence (showing the XML)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b="1" err="1" smtClean="0"/>
              <a:t>registerContext</a:t>
            </a:r>
            <a:r>
              <a:rPr lang="en-US" sz="1800" b="1" smtClean="0"/>
              <a:t> Room1-temperature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updateContext</a:t>
            </a:r>
            <a:r>
              <a:rPr lang="en-US" sz="1800" smtClean="0"/>
              <a:t> Room1-temperture = 30ºC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queryContext</a:t>
            </a:r>
            <a:r>
              <a:rPr lang="en-US" sz="1800" smtClean="0"/>
              <a:t> Room1-temperature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updateContext</a:t>
            </a:r>
            <a:r>
              <a:rPr lang="en-US" sz="1800" smtClean="0"/>
              <a:t> Room1-temperture = 31ºC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queryContext</a:t>
            </a:r>
            <a:r>
              <a:rPr lang="en-US" sz="1800" smtClean="0"/>
              <a:t> Room1-temperature</a:t>
            </a:r>
          </a:p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7EDBB-41C1-4EC1-AC61-74F70ED8E935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030985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smtClean="0"/>
              <a:t>Do the following sequence (showing the XML)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b="1" err="1" smtClean="0"/>
              <a:t>registerContext</a:t>
            </a:r>
            <a:r>
              <a:rPr lang="en-US" sz="1800" b="1" smtClean="0"/>
              <a:t> Room1-temperature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updateContext</a:t>
            </a:r>
            <a:r>
              <a:rPr lang="en-US" sz="1800" smtClean="0"/>
              <a:t> Room1-temperture = 30ºC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queryContext</a:t>
            </a:r>
            <a:r>
              <a:rPr lang="en-US" sz="1800" smtClean="0"/>
              <a:t> Room1-temperature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updateContext</a:t>
            </a:r>
            <a:r>
              <a:rPr lang="en-US" sz="1800" smtClean="0"/>
              <a:t> Room1-temperture = 31ºC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queryContext</a:t>
            </a:r>
            <a:r>
              <a:rPr lang="en-US" sz="1800" smtClean="0"/>
              <a:t> Room1-temperature</a:t>
            </a:r>
          </a:p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7EDBB-41C1-4EC1-AC61-74F70ED8E935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03098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mtClean="0"/>
              <a:t>1. En la primera </a:t>
            </a:r>
            <a:r>
              <a:rPr lang="es-ES" err="1" smtClean="0"/>
              <a:t>slide</a:t>
            </a:r>
            <a:r>
              <a:rPr lang="es-ES" smtClean="0"/>
              <a:t> poned una lista de puntos de lo que se puede hacer con ese GE/set de </a:t>
            </a:r>
            <a:r>
              <a:rPr lang="es-ES" err="1" smtClean="0"/>
              <a:t>GEs</a:t>
            </a:r>
            <a:r>
              <a:rPr lang="es-ES" smtClean="0"/>
              <a:t>. Me refiero en plan titulares, sin muchas explicaciones.</a:t>
            </a:r>
          </a:p>
          <a:p>
            <a:r>
              <a:rPr lang="es-ES" smtClean="0"/>
              <a:t>2. Mostrad un ejemplo representativo de uno o varios de los puntos anteriores. </a:t>
            </a:r>
          </a:p>
          <a:p>
            <a:r>
              <a:rPr lang="es-ES" smtClean="0"/>
              <a:t>   Recordad: si lo hacéis como demo, poned </a:t>
            </a:r>
            <a:r>
              <a:rPr lang="es-ES" err="1" smtClean="0"/>
              <a:t>slides</a:t>
            </a:r>
            <a:r>
              <a:rPr lang="es-ES" smtClean="0"/>
              <a:t> con capturas y explicaciones también (así sirve también por si la demo os falla en ese momento ;-) ).</a:t>
            </a:r>
          </a:p>
          <a:p>
            <a:r>
              <a:rPr lang="es-ES" smtClean="0"/>
              <a:t>3. Mostrad un enlace donde pondremos esta semana las </a:t>
            </a:r>
            <a:r>
              <a:rPr lang="es-ES" err="1" smtClean="0"/>
              <a:t>slides</a:t>
            </a:r>
            <a:r>
              <a:rPr lang="es-ES" smtClean="0"/>
              <a:t> de la Campus que tienen los detalles de todos los puntos mencionados en 1.</a:t>
            </a:r>
          </a:p>
          <a:p>
            <a:r>
              <a:rPr lang="es-ES" smtClean="0"/>
              <a:t>   (Poned la lista de ficheros pero dejad el enlace en blanco que ya lo pondremos a última hora).</a:t>
            </a:r>
          </a:p>
          <a:p>
            <a:endParaRPr lang="es-ES" smtClean="0"/>
          </a:p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7EDBB-41C1-4EC1-AC61-74F70ED8E93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03098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smtClean="0"/>
              <a:t>Do the following sequence (showing the XML)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b="1" err="1" smtClean="0"/>
              <a:t>registerContext</a:t>
            </a:r>
            <a:r>
              <a:rPr lang="en-US" sz="1800" b="1" smtClean="0"/>
              <a:t> Room1-temperature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updateContext</a:t>
            </a:r>
            <a:r>
              <a:rPr lang="en-US" sz="1800" smtClean="0"/>
              <a:t> Room1-temperture = 30ºC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queryContext</a:t>
            </a:r>
            <a:r>
              <a:rPr lang="en-US" sz="1800" smtClean="0"/>
              <a:t> Room1-temperature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updateContext</a:t>
            </a:r>
            <a:r>
              <a:rPr lang="en-US" sz="1800" smtClean="0"/>
              <a:t> Room1-temperture = 31ºC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queryContext</a:t>
            </a:r>
            <a:r>
              <a:rPr lang="en-US" sz="1800" smtClean="0"/>
              <a:t> Room1-temperature</a:t>
            </a:r>
          </a:p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7EDBB-41C1-4EC1-AC61-74F70ED8E93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03098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1. En la primera </a:t>
            </a:r>
            <a:r>
              <a:rPr lang="es-ES" dirty="0" err="1" smtClean="0"/>
              <a:t>slide</a:t>
            </a:r>
            <a:r>
              <a:rPr lang="es-ES" dirty="0" smtClean="0"/>
              <a:t> poned una lista de puntos de lo que se puede hacer con ese GE/set de </a:t>
            </a:r>
            <a:r>
              <a:rPr lang="es-ES" dirty="0" err="1" smtClean="0"/>
              <a:t>GEs</a:t>
            </a:r>
            <a:r>
              <a:rPr lang="es-ES" dirty="0" smtClean="0"/>
              <a:t>. Me refiero en plan titulares, sin muchas explicaciones.</a:t>
            </a:r>
          </a:p>
          <a:p>
            <a:r>
              <a:rPr lang="es-ES" dirty="0" smtClean="0"/>
              <a:t>2. Mostrad un ejemplo representativo de uno o varios de los puntos anteriores. </a:t>
            </a:r>
          </a:p>
          <a:p>
            <a:r>
              <a:rPr lang="es-ES" dirty="0" smtClean="0"/>
              <a:t>   Recordad: si lo hacéis como demo, poned </a:t>
            </a:r>
            <a:r>
              <a:rPr lang="es-ES" dirty="0" err="1" smtClean="0"/>
              <a:t>slides</a:t>
            </a:r>
            <a:r>
              <a:rPr lang="es-ES" dirty="0" smtClean="0"/>
              <a:t> con capturas y explicaciones también (así sirve también por si la demo os falla en ese momento ;-) ).</a:t>
            </a:r>
          </a:p>
          <a:p>
            <a:r>
              <a:rPr lang="es-ES" dirty="0" smtClean="0"/>
              <a:t>3. Mostrad un enlace donde pondremos esta semana las </a:t>
            </a:r>
            <a:r>
              <a:rPr lang="es-ES" dirty="0" err="1" smtClean="0"/>
              <a:t>slides</a:t>
            </a:r>
            <a:r>
              <a:rPr lang="es-ES" dirty="0" smtClean="0"/>
              <a:t> de la Campus que tienen los detalles de todos los puntos mencionados en 1.</a:t>
            </a:r>
          </a:p>
          <a:p>
            <a:r>
              <a:rPr lang="es-ES" dirty="0" smtClean="0"/>
              <a:t>   (Poned la lista de ficheros pero dejad el enlace en blanco que ya lo pondremos a última hora).</a:t>
            </a:r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7EDBB-41C1-4EC1-AC61-74F70ED8E93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03098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smtClean="0"/>
              <a:t>Do the following sequence (showing the XML)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registerContext</a:t>
            </a:r>
            <a:r>
              <a:rPr lang="en-US" sz="1800" smtClean="0"/>
              <a:t> Room1-temperature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b="1" err="1" smtClean="0"/>
              <a:t>updateContext</a:t>
            </a:r>
            <a:r>
              <a:rPr lang="en-US" sz="1800" b="1" smtClean="0"/>
              <a:t> Room1-temperture = 30ºC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b="0" err="1" smtClean="0"/>
              <a:t>queryContext</a:t>
            </a:r>
            <a:r>
              <a:rPr lang="en-US" sz="1800" b="0" smtClean="0"/>
              <a:t> Room1-temperature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updateContext</a:t>
            </a:r>
            <a:r>
              <a:rPr lang="en-US" sz="1800" smtClean="0"/>
              <a:t> Room1-temperture = 31ºC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queryContext</a:t>
            </a:r>
            <a:r>
              <a:rPr lang="en-US" sz="1800" smtClean="0"/>
              <a:t> Room1-temperature</a:t>
            </a:r>
          </a:p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7EDBB-41C1-4EC1-AC61-74F70ED8E93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03098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smtClean="0"/>
              <a:t>Do the following sequence (showing the XML)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registerContext</a:t>
            </a:r>
            <a:r>
              <a:rPr lang="en-US" sz="1800" smtClean="0"/>
              <a:t> Room1-temperature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b="1" err="1" smtClean="0"/>
              <a:t>updateContext</a:t>
            </a:r>
            <a:r>
              <a:rPr lang="en-US" sz="1800" b="1" smtClean="0"/>
              <a:t> Room1-temperture = 30ºC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b="0" err="1" smtClean="0"/>
              <a:t>queryContext</a:t>
            </a:r>
            <a:r>
              <a:rPr lang="en-US" sz="1800" b="0" smtClean="0"/>
              <a:t> Room1-temperature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updateContext</a:t>
            </a:r>
            <a:r>
              <a:rPr lang="en-US" sz="1800" smtClean="0"/>
              <a:t> Room1-temperture = 31ºC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queryContext</a:t>
            </a:r>
            <a:r>
              <a:rPr lang="en-US" sz="1800" smtClean="0"/>
              <a:t> Room1-temperature</a:t>
            </a:r>
          </a:p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7EDBB-41C1-4EC1-AC61-74F70ED8E93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03098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smtClean="0"/>
              <a:t>Do the following sequence (showing the XML)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registerContext</a:t>
            </a:r>
            <a:r>
              <a:rPr lang="en-US" sz="1800" smtClean="0"/>
              <a:t> Room1-temperature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b="0" err="1" smtClean="0"/>
              <a:t>updateContext</a:t>
            </a:r>
            <a:r>
              <a:rPr lang="en-US" sz="1800" b="0" smtClean="0"/>
              <a:t> Room1-temperture = 30ºC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b="1" err="1" smtClean="0"/>
              <a:t>queryContext</a:t>
            </a:r>
            <a:r>
              <a:rPr lang="en-US" sz="1800" b="1" smtClean="0"/>
              <a:t> Room1-temperature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updateContext</a:t>
            </a:r>
            <a:r>
              <a:rPr lang="en-US" sz="1800" smtClean="0"/>
              <a:t> Room1-temperture = 31ºC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queryContext</a:t>
            </a:r>
            <a:r>
              <a:rPr lang="en-US" sz="1800" smtClean="0"/>
              <a:t> Room1-temperature</a:t>
            </a:r>
          </a:p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7EDBB-41C1-4EC1-AC61-74F70ED8E93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030985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smtClean="0"/>
              <a:t>Do the following sequence (showing the XML)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registerContext</a:t>
            </a:r>
            <a:r>
              <a:rPr lang="en-US" sz="1800" smtClean="0"/>
              <a:t> Room1-temperature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b="1" err="1" smtClean="0"/>
              <a:t>updateContext</a:t>
            </a:r>
            <a:r>
              <a:rPr lang="en-US" sz="1800" b="1" smtClean="0"/>
              <a:t> Room1-temperture = 30ºC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b="0" err="1" smtClean="0"/>
              <a:t>queryContext</a:t>
            </a:r>
            <a:r>
              <a:rPr lang="en-US" sz="1800" b="0" smtClean="0"/>
              <a:t> Room1-temperature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updateContext</a:t>
            </a:r>
            <a:r>
              <a:rPr lang="en-US" sz="1800" smtClean="0"/>
              <a:t> Room1-temperture = 31ºC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queryContext</a:t>
            </a:r>
            <a:r>
              <a:rPr lang="en-US" sz="1800" smtClean="0"/>
              <a:t> Room1-temperature</a:t>
            </a:r>
          </a:p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7EDBB-41C1-4EC1-AC61-74F70ED8E935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030985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smtClean="0"/>
              <a:t>Do the following sequence (showing the XML)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registerContext</a:t>
            </a:r>
            <a:r>
              <a:rPr lang="en-US" sz="1800" smtClean="0"/>
              <a:t> Room1-temperature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b="0" err="1" smtClean="0"/>
              <a:t>updateContext</a:t>
            </a:r>
            <a:r>
              <a:rPr lang="en-US" sz="1800" b="0" smtClean="0"/>
              <a:t> Room1-temperture = 30ºC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b="1" err="1" smtClean="0"/>
              <a:t>queryContext</a:t>
            </a:r>
            <a:r>
              <a:rPr lang="en-US" sz="1800" b="1" smtClean="0"/>
              <a:t> Room1-temperature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updateContext</a:t>
            </a:r>
            <a:r>
              <a:rPr lang="en-US" sz="1800" smtClean="0"/>
              <a:t> Room1-temperture = 31ºC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queryContext</a:t>
            </a:r>
            <a:r>
              <a:rPr lang="en-US" sz="1800" smtClean="0"/>
              <a:t> Room1-temperature</a:t>
            </a:r>
          </a:p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7EDBB-41C1-4EC1-AC61-74F70ED8E93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03098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A3EC-15ED-4CA7-9BE0-7F9D7E34B98C}" type="datetimeFigureOut">
              <a:rPr lang="pt-BR" smtClean="0"/>
              <a:pPr/>
              <a:t>17/03/2016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323D2-C08B-4906-B4D3-34C1F3E853F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A3EC-15ED-4CA7-9BE0-7F9D7E34B98C}" type="datetimeFigureOut">
              <a:rPr lang="pt-BR" smtClean="0"/>
              <a:pPr/>
              <a:t>17/03/2016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323D2-C08B-4906-B4D3-34C1F3E853F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A3EC-15ED-4CA7-9BE0-7F9D7E34B98C}" type="datetimeFigureOut">
              <a:rPr lang="pt-BR" smtClean="0"/>
              <a:pPr/>
              <a:t>17/03/2016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323D2-C08B-4906-B4D3-34C1F3E853F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A3EC-15ED-4CA7-9BE0-7F9D7E34B98C}" type="datetimeFigureOut">
              <a:rPr lang="pt-BR" smtClean="0"/>
              <a:pPr/>
              <a:t>17/03/2016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323D2-C08B-4906-B4D3-34C1F3E853F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A3EC-15ED-4CA7-9BE0-7F9D7E34B98C}" type="datetimeFigureOut">
              <a:rPr lang="pt-BR" smtClean="0"/>
              <a:pPr/>
              <a:t>17/03/2016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323D2-C08B-4906-B4D3-34C1F3E853F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A3EC-15ED-4CA7-9BE0-7F9D7E34B98C}" type="datetimeFigureOut">
              <a:rPr lang="pt-BR" smtClean="0"/>
              <a:pPr/>
              <a:t>17/03/2016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323D2-C08B-4906-B4D3-34C1F3E853F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A3EC-15ED-4CA7-9BE0-7F9D7E34B98C}" type="datetimeFigureOut">
              <a:rPr lang="pt-BR" smtClean="0"/>
              <a:pPr/>
              <a:t>17/03/2016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323D2-C08B-4906-B4D3-34C1F3E853F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A3EC-15ED-4CA7-9BE0-7F9D7E34B98C}" type="datetimeFigureOut">
              <a:rPr lang="pt-BR" smtClean="0"/>
              <a:pPr/>
              <a:t>17/03/2016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323D2-C08B-4906-B4D3-34C1F3E853F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A3EC-15ED-4CA7-9BE0-7F9D7E34B98C}" type="datetimeFigureOut">
              <a:rPr lang="pt-BR" smtClean="0"/>
              <a:pPr/>
              <a:t>17/03/2016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323D2-C08B-4906-B4D3-34C1F3E853F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A3EC-15ED-4CA7-9BE0-7F9D7E34B98C}" type="datetimeFigureOut">
              <a:rPr lang="pt-BR" smtClean="0"/>
              <a:pPr/>
              <a:t>17/03/2016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323D2-C08B-4906-B4D3-34C1F3E853F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A3EC-15ED-4CA7-9BE0-7F9D7E34B98C}" type="datetimeFigureOut">
              <a:rPr lang="pt-BR" smtClean="0"/>
              <a:pPr/>
              <a:t>17/03/2016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323D2-C08B-4906-B4D3-34C1F3E853F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4A3EC-15ED-4CA7-9BE0-7F9D7E34B98C}" type="datetimeFigureOut">
              <a:rPr lang="pt-BR" smtClean="0"/>
              <a:pPr/>
              <a:t>17/03/2016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323D2-C08B-4906-B4D3-34C1F3E853F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fi-ware.org/Summary_of_FI-WARE_Open_Specification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ab.fi-ware.org/" TargetMode="External"/><Relationship Id="rId4" Type="http://schemas.openxmlformats.org/officeDocument/2006/relationships/hyperlink" Target="http://catalogue.fi-ware.org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laysign/fidemo" TargetMode="External"/><Relationship Id="rId2" Type="http://schemas.openxmlformats.org/officeDocument/2006/relationships/hyperlink" Target="http://playsign.github.io/fidemo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e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eg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" Target="slide36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928662" y="1857364"/>
            <a:ext cx="761073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6600" dirty="0" err="1" smtClean="0">
                <a:solidFill>
                  <a:schemeClr val="accent6">
                    <a:lumMod val="75000"/>
                  </a:schemeClr>
                </a:solidFill>
              </a:rPr>
              <a:t>IoT-Internet</a:t>
            </a:r>
            <a:r>
              <a:rPr lang="pt-BR" sz="6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6600" dirty="0" err="1" smtClean="0">
                <a:solidFill>
                  <a:schemeClr val="accent6">
                    <a:lumMod val="75000"/>
                  </a:schemeClr>
                </a:solidFill>
              </a:rPr>
              <a:t>of</a:t>
            </a:r>
            <a:r>
              <a:rPr lang="pt-BR" sz="6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6600" dirty="0" err="1" smtClean="0">
                <a:solidFill>
                  <a:schemeClr val="accent6">
                    <a:lumMod val="75000"/>
                  </a:schemeClr>
                </a:solidFill>
              </a:rPr>
              <a:t>Things</a:t>
            </a:r>
            <a:endParaRPr lang="pt-BR" sz="66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pt-BR" sz="6600" dirty="0" smtClean="0"/>
              <a:t>+ </a:t>
            </a:r>
          </a:p>
          <a:p>
            <a:pPr algn="ctr"/>
            <a:r>
              <a:rPr lang="pt-BR" sz="6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Fiware</a:t>
            </a:r>
            <a:r>
              <a:rPr lang="pt-BR" sz="6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endParaRPr lang="pt-BR" sz="6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3714744" y="5429264"/>
            <a:ext cx="1960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Herbertt</a:t>
            </a:r>
            <a:r>
              <a:rPr lang="pt-BR" dirty="0" smtClean="0"/>
              <a:t> Diniz</a:t>
            </a:r>
          </a:p>
          <a:p>
            <a:r>
              <a:rPr lang="pt-BR" dirty="0" smtClean="0"/>
              <a:t>hbmd@cin.ufpe.br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fiwa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3" y="154866"/>
            <a:ext cx="9144033" cy="6703158"/>
          </a:xfrm>
        </p:spPr>
      </p:pic>
      <p:sp>
        <p:nvSpPr>
          <p:cNvPr id="5" name="Retângulo 4"/>
          <p:cNvSpPr/>
          <p:nvPr/>
        </p:nvSpPr>
        <p:spPr>
          <a:xfrm>
            <a:off x="0" y="0"/>
            <a:ext cx="9144000" cy="214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349190" y="287341"/>
            <a:ext cx="7944058" cy="503590"/>
          </a:xfrm>
        </p:spPr>
        <p:txBody>
          <a:bodyPr>
            <a:normAutofit fontScale="90000"/>
          </a:bodyPr>
          <a:lstStyle/>
          <a:p>
            <a:pPr algn="ctr"/>
            <a:r>
              <a:rPr lang="es-ES_tradnl" b="1" dirty="0" err="1" smtClean="0"/>
              <a:t>Why</a:t>
            </a:r>
            <a:r>
              <a:rPr lang="es-ES_tradnl" b="1" dirty="0" smtClean="0"/>
              <a:t> FIWARE</a:t>
            </a:r>
            <a:endParaRPr lang="es-ES_tradnl" dirty="0"/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445480793"/>
              </p:ext>
            </p:extLst>
          </p:nvPr>
        </p:nvGraphicFramePr>
        <p:xfrm>
          <a:off x="251525" y="1214421"/>
          <a:ext cx="8535317" cy="485778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320211"/>
                <a:gridCol w="6215106"/>
              </a:tblGrid>
              <a:tr h="405281">
                <a:tc>
                  <a:txBody>
                    <a:bodyPr/>
                    <a:lstStyle/>
                    <a:p>
                      <a:r>
                        <a:rPr lang="en" sz="2000" b="1" noProof="0" dirty="0" smtClean="0">
                          <a:solidFill>
                            <a:schemeClr val="tx1"/>
                          </a:solidFill>
                          <a:effectLst/>
                          <a:latin typeface="Telefonica Text" panose="02000506040000020004" pitchFamily="2" charset="0"/>
                        </a:rPr>
                        <a:t>Driver</a:t>
                      </a:r>
                      <a:endParaRPr lang="en" sz="2000" b="1" noProof="0" dirty="0">
                        <a:solidFill>
                          <a:schemeClr val="tx1"/>
                        </a:solidFill>
                        <a:effectLst/>
                        <a:latin typeface="Telefonica Text" panose="02000506040000020004" pitchFamily="2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FCD0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sz="2000" b="1" noProof="0" dirty="0" smtClean="0">
                          <a:solidFill>
                            <a:schemeClr val="tx1"/>
                          </a:solidFill>
                          <a:effectLst/>
                          <a:latin typeface="Telefonica Text" panose="02000506040000020004" pitchFamily="2" charset="0"/>
                        </a:rPr>
                        <a:t>What does FIWARE bring?</a:t>
                      </a:r>
                      <a:endParaRPr lang="en" sz="2000" b="1" noProof="0" dirty="0">
                        <a:solidFill>
                          <a:schemeClr val="tx1"/>
                        </a:solidFill>
                        <a:effectLst/>
                        <a:latin typeface="Telefonica Text" panose="02000506040000020004" pitchFamily="2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FCD0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4281">
                <a:tc>
                  <a:txBody>
                    <a:bodyPr/>
                    <a:lstStyle/>
                    <a:p>
                      <a:r>
                        <a:rPr lang="en" sz="1800" b="1" noProof="0" dirty="0" smtClean="0">
                          <a:solidFill>
                            <a:schemeClr val="tx1"/>
                          </a:solidFill>
                          <a:effectLst/>
                          <a:latin typeface="Telefonica Text" panose="02000506040000020004" pitchFamily="2" charset="0"/>
                        </a:rPr>
                        <a:t>Technology</a:t>
                      </a:r>
                      <a:endParaRPr lang="en" sz="1800" b="1" noProof="0" dirty="0">
                        <a:solidFill>
                          <a:schemeClr val="tx1"/>
                        </a:solidFill>
                        <a:effectLst/>
                        <a:latin typeface="Telefonica Text" panose="02000506040000020004" pitchFamily="2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FCD0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D0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sz="1800" b="0" noProof="0" dirty="0" smtClean="0">
                          <a:solidFill>
                            <a:schemeClr val="tx1"/>
                          </a:solidFill>
                          <a:effectLst/>
                          <a:latin typeface="Telefonica Text" panose="02000506040000020004" pitchFamily="2" charset="0"/>
                        </a:rPr>
                        <a:t>Open specifications backed by open source reference implementations </a:t>
                      </a:r>
                      <a:r>
                        <a:rPr lang="en" sz="1800" b="0" baseline="0" noProof="0" dirty="0" smtClean="0">
                          <a:solidFill>
                            <a:schemeClr val="tx1"/>
                          </a:solidFill>
                          <a:effectLst/>
                          <a:latin typeface="Telefonica Text" panose="02000506040000020004" pitchFamily="2" charset="0"/>
                        </a:rPr>
                        <a:t>(see [1], [2])</a:t>
                      </a:r>
                    </a:p>
                    <a:p>
                      <a:r>
                        <a:rPr lang="en" sz="1800" b="0" baseline="0" noProof="0" dirty="0" smtClean="0">
                          <a:solidFill>
                            <a:schemeClr val="tx1"/>
                          </a:solidFill>
                          <a:effectLst/>
                          <a:latin typeface="Telefonica Text" panose="02000506040000020004" pitchFamily="2" charset="0"/>
                        </a:rPr>
                        <a:t>100+ M€ of investment (2011-2016)</a:t>
                      </a:r>
                    </a:p>
                  </a:txBody>
                  <a:tcPr>
                    <a:lnT w="12700" cap="flat" cmpd="sng" algn="ctr">
                      <a:solidFill>
                        <a:srgbClr val="FCD0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D0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6538">
                <a:tc>
                  <a:txBody>
                    <a:bodyPr/>
                    <a:lstStyle/>
                    <a:p>
                      <a:r>
                        <a:rPr lang="en" sz="1800" b="1" noProof="0" dirty="0" smtClean="0">
                          <a:solidFill>
                            <a:schemeClr val="tx1"/>
                          </a:solidFill>
                          <a:effectLst/>
                          <a:latin typeface="Telefonica Text" panose="02000506040000020004" pitchFamily="2" charset="0"/>
                        </a:rPr>
                        <a:t>Experimental environment</a:t>
                      </a:r>
                      <a:endParaRPr lang="en" sz="1800" b="1" noProof="0" dirty="0">
                        <a:solidFill>
                          <a:schemeClr val="tx1"/>
                        </a:solidFill>
                        <a:effectLst/>
                        <a:latin typeface="Telefonica Text" panose="02000506040000020004" pitchFamily="2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FCD0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D0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sz="1800" b="0" noProof="0" dirty="0" smtClean="0">
                          <a:solidFill>
                            <a:schemeClr val="tx1"/>
                          </a:solidFill>
                          <a:effectLst/>
                          <a:latin typeface="Telefonica Text" panose="02000506040000020004" pitchFamily="2" charset="0"/>
                        </a:rPr>
                        <a:t>15</a:t>
                      </a:r>
                      <a:r>
                        <a:rPr lang="en" sz="1800" b="0" baseline="0" noProof="0" dirty="0" smtClean="0">
                          <a:solidFill>
                            <a:schemeClr val="tx1"/>
                          </a:solidFill>
                          <a:effectLst/>
                          <a:latin typeface="Telefonica Text" panose="02000506040000020004" pitchFamily="2" charset="0"/>
                        </a:rPr>
                        <a:t> cities </a:t>
                      </a:r>
                      <a:r>
                        <a:rPr lang="en" sz="1800" b="0" noProof="0" dirty="0" smtClean="0">
                          <a:solidFill>
                            <a:schemeClr val="tx1"/>
                          </a:solidFill>
                          <a:effectLst/>
                          <a:latin typeface="Telefonica Text" panose="02000506040000020004" pitchFamily="2" charset="0"/>
                        </a:rPr>
                        <a:t>(7 in Spain) already working on setting up a </a:t>
                      </a:r>
                      <a:r>
                        <a:rPr lang="en" sz="1800" b="0" baseline="0" noProof="0" dirty="0" smtClean="0">
                          <a:solidFill>
                            <a:schemeClr val="tx1"/>
                          </a:solidFill>
                          <a:effectLst/>
                          <a:latin typeface="Telefonica Text" panose="02000506040000020004" pitchFamily="2" charset="0"/>
                        </a:rPr>
                        <a:t>connection to </a:t>
                      </a:r>
                      <a:r>
                        <a:rPr lang="en" sz="1800" b="0" noProof="0" dirty="0" smtClean="0">
                          <a:solidFill>
                            <a:schemeClr val="tx1"/>
                          </a:solidFill>
                          <a:effectLst/>
                          <a:latin typeface="Telefonica Text" panose="02000506040000020004" pitchFamily="2" charset="0"/>
                        </a:rPr>
                        <a:t>FIWARE Lab</a:t>
                      </a:r>
                      <a:r>
                        <a:rPr lang="en" sz="1800" b="0" baseline="0" noProof="0" dirty="0" smtClean="0">
                          <a:solidFill>
                            <a:schemeClr val="tx1"/>
                          </a:solidFill>
                          <a:effectLst/>
                          <a:latin typeface="Telefonica Text" panose="02000506040000020004" pitchFamily="2" charset="0"/>
                        </a:rPr>
                        <a:t> [3]</a:t>
                      </a:r>
                    </a:p>
                    <a:p>
                      <a:r>
                        <a:rPr lang="en" sz="1800" b="0" noProof="0" dirty="0" smtClean="0">
                          <a:solidFill>
                            <a:schemeClr val="tx1"/>
                          </a:solidFill>
                          <a:effectLst/>
                          <a:latin typeface="Telefonica Text" panose="02000506040000020004" pitchFamily="2" charset="0"/>
                        </a:rPr>
                        <a:t>3000+</a:t>
                      </a:r>
                      <a:r>
                        <a:rPr lang="en" sz="1800" b="0" baseline="0" noProof="0" dirty="0" smtClean="0">
                          <a:solidFill>
                            <a:schemeClr val="tx1"/>
                          </a:solidFill>
                          <a:effectLst/>
                          <a:latin typeface="Telefonica Text" panose="02000506040000020004" pitchFamily="2" charset="0"/>
                        </a:rPr>
                        <a:t> </a:t>
                      </a:r>
                      <a:r>
                        <a:rPr lang="en" sz="1800" b="0" noProof="0" dirty="0" smtClean="0">
                          <a:solidFill>
                            <a:schemeClr val="tx1"/>
                          </a:solidFill>
                          <a:effectLst/>
                          <a:latin typeface="Telefonica Text" panose="02000506040000020004" pitchFamily="2" charset="0"/>
                        </a:rPr>
                        <a:t>cores,</a:t>
                      </a:r>
                      <a:r>
                        <a:rPr lang="en" sz="1800" b="0" baseline="0" noProof="0" dirty="0" smtClean="0">
                          <a:solidFill>
                            <a:schemeClr val="tx1"/>
                          </a:solidFill>
                          <a:effectLst/>
                          <a:latin typeface="Telefonica Text" panose="02000506040000020004" pitchFamily="2" charset="0"/>
                        </a:rPr>
                        <a:t> 16Tb RAM </a:t>
                      </a:r>
                      <a:r>
                        <a:rPr lang="en" sz="1800" b="0" noProof="0" dirty="0" smtClean="0">
                          <a:solidFill>
                            <a:schemeClr val="tx1"/>
                          </a:solidFill>
                          <a:effectLst/>
                          <a:latin typeface="Telefonica Text" panose="02000506040000020004" pitchFamily="2" charset="0"/>
                        </a:rPr>
                        <a:t>and 750+</a:t>
                      </a:r>
                      <a:r>
                        <a:rPr lang="en" sz="1800" b="0" baseline="0" noProof="0" dirty="0" smtClean="0">
                          <a:solidFill>
                            <a:schemeClr val="tx1"/>
                          </a:solidFill>
                          <a:effectLst/>
                          <a:latin typeface="Telefonica Text" panose="02000506040000020004" pitchFamily="2" charset="0"/>
                        </a:rPr>
                        <a:t> </a:t>
                      </a:r>
                      <a:r>
                        <a:rPr lang="en" sz="1800" b="0" noProof="0" dirty="0" smtClean="0">
                          <a:solidFill>
                            <a:schemeClr val="tx1"/>
                          </a:solidFill>
                          <a:effectLst/>
                          <a:latin typeface="Telefonica Text" panose="02000506040000020004" pitchFamily="2" charset="0"/>
                        </a:rPr>
                        <a:t>Tb</a:t>
                      </a:r>
                      <a:r>
                        <a:rPr lang="en" sz="1800" b="0" baseline="0" noProof="0" dirty="0" smtClean="0">
                          <a:solidFill>
                            <a:schemeClr val="tx1"/>
                          </a:solidFill>
                          <a:effectLst/>
                          <a:latin typeface="Telefonica Text" panose="02000506040000020004" pitchFamily="2" charset="0"/>
                        </a:rPr>
                        <a:t> HD will be the free computing capacity provided by the FIWARE Lab </a:t>
                      </a:r>
                      <a:r>
                        <a:rPr lang="en" sz="1800" b="0" noProof="0" dirty="0" smtClean="0">
                          <a:solidFill>
                            <a:schemeClr val="tx1"/>
                          </a:solidFill>
                          <a:effectLst/>
                          <a:latin typeface="Telefonica Text" panose="02000506040000020004" pitchFamily="2" charset="0"/>
                        </a:rPr>
                        <a:t>Cloud across </a:t>
                      </a:r>
                      <a:r>
                        <a:rPr lang="en" sz="1800" b="0" baseline="0" noProof="0" dirty="0" smtClean="0">
                          <a:solidFill>
                            <a:schemeClr val="tx1"/>
                          </a:solidFill>
                          <a:effectLst/>
                          <a:latin typeface="Telefonica Text" panose="02000506040000020004" pitchFamily="2" charset="0"/>
                        </a:rPr>
                        <a:t>16 nodes distributed in Europe</a:t>
                      </a:r>
                      <a:endParaRPr lang="en" sz="1800" b="0" noProof="0" dirty="0">
                        <a:solidFill>
                          <a:schemeClr val="tx1"/>
                        </a:solidFill>
                        <a:effectLst/>
                        <a:latin typeface="Telefonica Text" panose="02000506040000020004" pitchFamily="2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FCD0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D0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6421">
                <a:tc>
                  <a:txBody>
                    <a:bodyPr/>
                    <a:lstStyle/>
                    <a:p>
                      <a:r>
                        <a:rPr lang="en" sz="1800" b="1" noProof="0" smtClean="0">
                          <a:solidFill>
                            <a:schemeClr val="tx1"/>
                          </a:solidFill>
                          <a:effectLst/>
                          <a:latin typeface="Telefonica Text" panose="02000506040000020004" pitchFamily="2" charset="0"/>
                        </a:rPr>
                        <a:t>Incentives</a:t>
                      </a:r>
                      <a:r>
                        <a:rPr lang="en" sz="1800" b="1" baseline="0" noProof="0" smtClean="0">
                          <a:solidFill>
                            <a:schemeClr val="tx1"/>
                          </a:solidFill>
                          <a:effectLst/>
                          <a:latin typeface="Telefonica Text" panose="02000506040000020004" pitchFamily="2" charset="0"/>
                        </a:rPr>
                        <a:t> for creating the ecosystem</a:t>
                      </a:r>
                      <a:endParaRPr lang="en" sz="1800" b="1" noProof="0">
                        <a:solidFill>
                          <a:schemeClr val="tx1"/>
                        </a:solidFill>
                        <a:effectLst/>
                        <a:latin typeface="Telefonica Text" panose="02000506040000020004" pitchFamily="2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FCD0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D0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sz="1800" b="0" noProof="0" dirty="0" smtClean="0">
                          <a:solidFill>
                            <a:schemeClr val="tx1"/>
                          </a:solidFill>
                          <a:effectLst/>
                          <a:latin typeface="Telefonica Text" panose="02000506040000020004" pitchFamily="2" charset="0"/>
                        </a:rPr>
                        <a:t>52 partners, 13 countries</a:t>
                      </a:r>
                      <a:r>
                        <a:rPr lang="en" sz="1800" b="0" baseline="0" noProof="0" dirty="0" smtClean="0">
                          <a:solidFill>
                            <a:schemeClr val="tx1"/>
                          </a:solidFill>
                          <a:effectLst/>
                          <a:latin typeface="Telefonica Text" panose="02000506040000020004" pitchFamily="2" charset="0"/>
                        </a:rPr>
                        <a:t> </a:t>
                      </a:r>
                      <a:r>
                        <a:rPr lang="en" sz="1800" b="0" noProof="0" dirty="0" smtClean="0">
                          <a:solidFill>
                            <a:schemeClr val="tx1"/>
                          </a:solidFill>
                          <a:effectLst/>
                          <a:latin typeface="Telefonica Text" panose="02000506040000020004" pitchFamily="2" charset="0"/>
                        </a:rPr>
                        <a:t>(just FIWARE)</a:t>
                      </a:r>
                    </a:p>
                    <a:p>
                      <a:r>
                        <a:rPr lang="en" sz="1800" b="0" noProof="0" dirty="0" smtClean="0">
                          <a:solidFill>
                            <a:schemeClr val="tx1"/>
                          </a:solidFill>
                          <a:effectLst/>
                          <a:latin typeface="Telefonica Text" panose="02000506040000020004" pitchFamily="2" charset="0"/>
                        </a:rPr>
                        <a:t>100 M€ devoted to fund entrepreneurs in</a:t>
                      </a:r>
                      <a:r>
                        <a:rPr lang="en" sz="1800" b="0" baseline="0" noProof="0" dirty="0" smtClean="0">
                          <a:solidFill>
                            <a:schemeClr val="tx1"/>
                          </a:solidFill>
                          <a:effectLst/>
                          <a:latin typeface="Telefonica Text" panose="02000506040000020004" pitchFamily="2" charset="0"/>
                        </a:rPr>
                        <a:t> 2014-2016.   Additional opportunities in Horizon 2020.</a:t>
                      </a:r>
                    </a:p>
                    <a:p>
                      <a:r>
                        <a:rPr lang="en" sz="1800" b="0" baseline="0" noProof="0" dirty="0" smtClean="0">
                          <a:solidFill>
                            <a:schemeClr val="tx1"/>
                          </a:solidFill>
                          <a:effectLst/>
                          <a:latin typeface="Telefonica Text" panose="02000506040000020004" pitchFamily="2" charset="0"/>
                        </a:rPr>
                        <a:t>6,2+ M€ devoted to dissemination</a:t>
                      </a:r>
                      <a:endParaRPr lang="en" sz="1800" b="0" noProof="0" dirty="0">
                        <a:solidFill>
                          <a:schemeClr val="tx1"/>
                        </a:solidFill>
                        <a:effectLst/>
                        <a:latin typeface="Telefonica Text" panose="02000506040000020004" pitchFamily="2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FCD0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D0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5263">
                <a:tc>
                  <a:txBody>
                    <a:bodyPr/>
                    <a:lstStyle/>
                    <a:p>
                      <a:r>
                        <a:rPr lang="en" sz="1800" b="1" noProof="0" dirty="0" smtClean="0">
                          <a:solidFill>
                            <a:schemeClr val="tx1"/>
                          </a:solidFill>
                          <a:effectLst/>
                          <a:latin typeface="Telefonica Text" panose="02000506040000020004" pitchFamily="2" charset="0"/>
                        </a:rPr>
                        <a:t>Global footprint</a:t>
                      </a:r>
                      <a:endParaRPr lang="en" sz="1800" b="1" noProof="0" dirty="0">
                        <a:solidFill>
                          <a:schemeClr val="tx1"/>
                        </a:solidFill>
                        <a:effectLst/>
                        <a:latin typeface="Telefonica Text" panose="02000506040000020004" pitchFamily="2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FCD0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D0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sz="1800" b="0" noProof="0" dirty="0" smtClean="0">
                          <a:solidFill>
                            <a:schemeClr val="tx1"/>
                          </a:solidFill>
                          <a:effectLst/>
                          <a:latin typeface="Telefonica Text" panose="02000506040000020004" pitchFamily="2" charset="0"/>
                        </a:rPr>
                        <a:t>FIWARE Lab nodes in Mexico and Brazil.</a:t>
                      </a:r>
                    </a:p>
                    <a:p>
                      <a:r>
                        <a:rPr lang="en" sz="1800" b="0" noProof="0" dirty="0" smtClean="0">
                          <a:solidFill>
                            <a:schemeClr val="tx1"/>
                          </a:solidFill>
                          <a:effectLst/>
                          <a:latin typeface="Telefonica Text" panose="02000506040000020004" pitchFamily="2" charset="0"/>
                        </a:rPr>
                        <a:t>Conversations</a:t>
                      </a:r>
                      <a:r>
                        <a:rPr lang="en" sz="1800" b="0" baseline="0" noProof="0" dirty="0" smtClean="0">
                          <a:solidFill>
                            <a:schemeClr val="tx1"/>
                          </a:solidFill>
                          <a:effectLst/>
                          <a:latin typeface="Telefonica Text" panose="02000506040000020004" pitchFamily="2" charset="0"/>
                        </a:rPr>
                        <a:t> between EC and public authorities in Mexico and Brazil to explore collaboration opportunities</a:t>
                      </a:r>
                      <a:endParaRPr lang="en" sz="1800" b="0" noProof="0" dirty="0">
                        <a:solidFill>
                          <a:schemeClr val="tx1"/>
                        </a:solidFill>
                        <a:effectLst/>
                        <a:latin typeface="Telefonica Text" panose="02000506040000020004" pitchFamily="2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FCD0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D0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3"/>
          <p:cNvSpPr txBox="1"/>
          <p:nvPr/>
        </p:nvSpPr>
        <p:spPr>
          <a:xfrm>
            <a:off x="1619676" y="6237316"/>
            <a:ext cx="4118247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rgbClr val="043F52"/>
                </a:solidFill>
              </a:rPr>
              <a:t>[1</a:t>
            </a:r>
            <a:r>
              <a:rPr lang="en-US" sz="1050" dirty="0">
                <a:solidFill>
                  <a:srgbClr val="043F52"/>
                </a:solidFill>
              </a:rPr>
              <a:t>] – </a:t>
            </a:r>
            <a:r>
              <a:rPr lang="en-US" sz="1050" dirty="0">
                <a:solidFill>
                  <a:srgbClr val="043F52"/>
                </a:solidFill>
                <a:hlinkClick r:id="rId3"/>
              </a:rPr>
              <a:t>http://</a:t>
            </a:r>
            <a:r>
              <a:rPr lang="en-US" sz="1050" dirty="0" smtClean="0">
                <a:solidFill>
                  <a:srgbClr val="043F52"/>
                </a:solidFill>
                <a:hlinkClick r:id="rId3"/>
              </a:rPr>
              <a:t>wiki.fi-ware.org/Summary_of_FIWARE_Open_Specifications</a:t>
            </a:r>
            <a:endParaRPr lang="en-US" sz="1050" dirty="0" smtClean="0">
              <a:solidFill>
                <a:srgbClr val="043F52"/>
              </a:solidFill>
            </a:endParaRPr>
          </a:p>
          <a:p>
            <a:r>
              <a:rPr lang="en-US" sz="1050" dirty="0" smtClean="0">
                <a:solidFill>
                  <a:srgbClr val="043F52"/>
                </a:solidFill>
              </a:rPr>
              <a:t>[2] – </a:t>
            </a:r>
            <a:r>
              <a:rPr lang="en-US" sz="1050" dirty="0" smtClean="0">
                <a:solidFill>
                  <a:srgbClr val="043F52"/>
                </a:solidFill>
                <a:hlinkClick r:id="rId4"/>
              </a:rPr>
              <a:t>http://catalogue.fi-ware.org</a:t>
            </a:r>
            <a:endParaRPr lang="en-US" sz="1050" dirty="0" smtClean="0">
              <a:solidFill>
                <a:srgbClr val="043F52"/>
              </a:solidFill>
            </a:endParaRPr>
          </a:p>
          <a:p>
            <a:r>
              <a:rPr lang="en-US" sz="1050" dirty="0" smtClean="0">
                <a:solidFill>
                  <a:srgbClr val="043F52"/>
                </a:solidFill>
              </a:rPr>
              <a:t>[3] – </a:t>
            </a:r>
            <a:r>
              <a:rPr lang="en-US" sz="1050" dirty="0" smtClean="0">
                <a:solidFill>
                  <a:srgbClr val="043F52"/>
                </a:solidFill>
                <a:hlinkClick r:id="rId5"/>
              </a:rPr>
              <a:t>http://lab.fi-ware.org</a:t>
            </a:r>
            <a:endParaRPr lang="en-US" sz="1050" dirty="0" smtClean="0">
              <a:solidFill>
                <a:srgbClr val="043F5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946618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14290"/>
            <a:ext cx="8643966" cy="629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047" y="357166"/>
            <a:ext cx="8969547" cy="5357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642918"/>
            <a:ext cx="8607924" cy="51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2910" y="1428736"/>
            <a:ext cx="7772400" cy="1470025"/>
          </a:xfrm>
        </p:spPr>
        <p:txBody>
          <a:bodyPr>
            <a:normAutofit/>
          </a:bodyPr>
          <a:lstStyle/>
          <a:p>
            <a:r>
              <a:rPr lang="pt-BR" b="1" dirty="0"/>
              <a:t>FIDEMO: </a:t>
            </a:r>
            <a:r>
              <a:rPr lang="pt-BR" b="1" dirty="0" smtClean="0"/>
              <a:t>City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28710" y="3184511"/>
            <a:ext cx="6400800" cy="1752600"/>
          </a:xfrm>
        </p:spPr>
        <p:txBody>
          <a:bodyPr/>
          <a:lstStyle/>
          <a:p>
            <a:r>
              <a:rPr lang="pt-BR" dirty="0" err="1"/>
              <a:t>Integration</a:t>
            </a:r>
            <a:r>
              <a:rPr lang="pt-BR" dirty="0"/>
              <a:t>:</a:t>
            </a:r>
            <a:br>
              <a:rPr lang="pt-BR" dirty="0"/>
            </a:br>
            <a:r>
              <a:rPr lang="pt-BR" dirty="0" err="1"/>
              <a:t>Context</a:t>
            </a:r>
            <a:r>
              <a:rPr lang="pt-BR" dirty="0"/>
              <a:t> </a:t>
            </a:r>
            <a:r>
              <a:rPr lang="pt-BR" dirty="0" err="1"/>
              <a:t>Broker</a:t>
            </a:r>
            <a:r>
              <a:rPr lang="pt-BR" dirty="0"/>
              <a:t> &amp; </a:t>
            </a:r>
            <a:r>
              <a:rPr lang="pt-BR" dirty="0" err="1"/>
              <a:t>WebUI</a:t>
            </a:r>
            <a:r>
              <a:rPr lang="pt-BR" dirty="0"/>
              <a:t>, POI, 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What’s</a:t>
            </a:r>
            <a:r>
              <a:rPr lang="pt-BR" b="1" dirty="0"/>
              <a:t> </a:t>
            </a:r>
            <a:r>
              <a:rPr lang="pt-BR" b="1" dirty="0" err="1"/>
              <a:t>this</a:t>
            </a:r>
            <a:r>
              <a:rPr lang="pt-BR" b="1" dirty="0"/>
              <a:t> FIDEMO?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dirty="0"/>
              <a:t>FIWARE demo integrating GEs across chapters</a:t>
            </a:r>
          </a:p>
          <a:p>
            <a:pPr fontAlgn="base"/>
            <a:r>
              <a:rPr lang="en-US" dirty="0"/>
              <a:t>Concrete visual easy to understand end user service</a:t>
            </a:r>
          </a:p>
          <a:p>
            <a:pPr fontAlgn="base"/>
            <a:r>
              <a:rPr lang="en-US" dirty="0"/>
              <a:t>Scenario: City of Helsinki</a:t>
            </a:r>
          </a:p>
          <a:p>
            <a:pPr fontAlgn="base"/>
            <a:r>
              <a:rPr lang="en-US" dirty="0" smtClean="0"/>
              <a:t>Available </a:t>
            </a:r>
            <a:r>
              <a:rPr lang="en-US" dirty="0"/>
              <a:t>as a base &amp; example for smart city apps</a:t>
            </a:r>
          </a:p>
          <a:p>
            <a:r>
              <a:rPr lang="pt-BR" dirty="0" smtClean="0">
                <a:hlinkClick r:id="rId2"/>
              </a:rPr>
              <a:t>http://playsign.github.io/fidemo/ </a:t>
            </a:r>
            <a:r>
              <a:rPr lang="en-US" dirty="0" smtClean="0"/>
              <a:t>- </a:t>
            </a:r>
            <a:r>
              <a:rPr lang="en-US" u="sng" dirty="0">
                <a:hlinkClick r:id="rId3"/>
              </a:rPr>
              <a:t>https://</a:t>
            </a:r>
            <a:r>
              <a:rPr lang="en-US" u="sng" dirty="0" smtClean="0">
                <a:hlinkClick r:id="rId3"/>
              </a:rPr>
              <a:t>github.com/playsign/fidemo</a:t>
            </a:r>
            <a:r>
              <a:rPr lang="en-US" dirty="0" smtClean="0"/>
              <a:t/>
            </a:r>
            <a:br>
              <a:rPr lang="en-US" dirty="0" smtClean="0"/>
            </a:b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www.fiware.org/wp-content/uploads/2013/09/FIWARE_lab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728" y="2357430"/>
            <a:ext cx="6248400" cy="13239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68621"/>
            <a:ext cx="9144000" cy="6008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41"/>
            <a:ext cx="8147248" cy="623012"/>
          </a:xfrm>
        </p:spPr>
        <p:txBody>
          <a:bodyPr>
            <a:normAutofit/>
          </a:bodyPr>
          <a:lstStyle/>
          <a:p>
            <a:r>
              <a:rPr lang="en-US" sz="2800" b="1" smtClean="0">
                <a:latin typeface="Arial"/>
                <a:ea typeface="Arial"/>
                <a:cs typeface="Arial"/>
              </a:rPr>
              <a:t>Orion Context Broker</a:t>
            </a:r>
            <a:endParaRPr lang="en-US" sz="280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>
          <a:xfrm>
            <a:off x="323529" y="1249228"/>
            <a:ext cx="8294069" cy="4252552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dirty="0" smtClean="0"/>
              <a:t>Main functions: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1600" dirty="0" smtClean="0"/>
              <a:t>Context availability management (NGSI9)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1600" dirty="0" smtClean="0"/>
              <a:t>Context </a:t>
            </a:r>
            <a:r>
              <a:rPr lang="en-US" sz="1600" dirty="0"/>
              <a:t>management</a:t>
            </a:r>
            <a:r>
              <a:rPr lang="en-US" sz="1600" dirty="0" smtClean="0"/>
              <a:t> (NGSI10)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dirty="0" smtClean="0"/>
              <a:t>HTTP and REST-based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1600" dirty="0" smtClean="0"/>
              <a:t>XML payload support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1600" dirty="0" smtClean="0"/>
              <a:t>JSON payload support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dirty="0" smtClean="0"/>
              <a:t>Context in NGSI is based in an </a:t>
            </a:r>
            <a:r>
              <a:rPr lang="en-US" sz="2000" b="1" dirty="0" smtClean="0"/>
              <a:t>entity-attribute</a:t>
            </a:r>
            <a:r>
              <a:rPr lang="en-US" sz="2000" dirty="0" smtClean="0"/>
              <a:t> model:</a:t>
            </a:r>
          </a:p>
          <a:p>
            <a:endParaRPr lang="es-ES" dirty="0" smtClean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endParaRPr lang="es-E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500958" y="6357958"/>
            <a:ext cx="1033075" cy="365125"/>
          </a:xfrm>
          <a:prstGeom prst="rect">
            <a:avLst/>
          </a:prstGeom>
        </p:spPr>
        <p:txBody>
          <a:bodyPr/>
          <a:lstStyle/>
          <a:p>
            <a:fld id="{37963F2F-4042-FC45-9F9C-5381A7798E31}" type="slidenum">
              <a:rPr lang="en-US" smtClean="0">
                <a:solidFill>
                  <a:srgbClr val="043F52">
                    <a:tint val="75000"/>
                  </a:srgbClr>
                </a:solidFill>
              </a:rPr>
              <a:pPr/>
              <a:t>19</a:t>
            </a:fld>
            <a:endParaRPr lang="en-US" dirty="0">
              <a:solidFill>
                <a:srgbClr val="043F52">
                  <a:tint val="75000"/>
                </a:srgbClr>
              </a:solidFill>
            </a:endParaRPr>
          </a:p>
        </p:txBody>
      </p:sp>
      <p:grpSp>
        <p:nvGrpSpPr>
          <p:cNvPr id="5" name="21 Grupo"/>
          <p:cNvGrpSpPr/>
          <p:nvPr/>
        </p:nvGrpSpPr>
        <p:grpSpPr>
          <a:xfrm>
            <a:off x="1115616" y="3991520"/>
            <a:ext cx="6179596" cy="1544194"/>
            <a:chOff x="617271" y="1167731"/>
            <a:chExt cx="4692186" cy="751467"/>
          </a:xfrm>
        </p:grpSpPr>
        <p:sp>
          <p:nvSpPr>
            <p:cNvPr id="23" name="36 Rectángulo"/>
            <p:cNvSpPr/>
            <p:nvPr/>
          </p:nvSpPr>
          <p:spPr bwMode="auto">
            <a:xfrm>
              <a:off x="3755880" y="1265720"/>
              <a:ext cx="1553577" cy="651925"/>
            </a:xfrm>
            <a:prstGeom prst="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1628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s-ES" sz="500" b="1">
                <a:latin typeface="TheSansCorrespondence" pitchFamily="34" charset="0"/>
              </a:endParaRPr>
            </a:p>
          </p:txBody>
        </p:sp>
        <p:sp>
          <p:nvSpPr>
            <p:cNvPr id="24" name="37 CuadroTexto"/>
            <p:cNvSpPr txBox="1"/>
            <p:nvPr/>
          </p:nvSpPr>
          <p:spPr>
            <a:xfrm>
              <a:off x="3994468" y="1169188"/>
              <a:ext cx="1076403" cy="19457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marR="0" indent="0" algn="ctr" defTabSz="914400" eaLnBrk="0" latinLnBrk="0" hangingPunct="0">
                <a:lnSpc>
                  <a:spcPct val="100000"/>
                </a:lnSpc>
                <a:buClrTx/>
                <a:buSzTx/>
                <a:buFontTx/>
                <a:buNone/>
                <a:tabLst/>
                <a:defRPr kumimoji="0" i="0" u="none" strike="noStrike" cap="none" normalizeH="0" baseline="0">
                  <a:ln>
                    <a:noFill/>
                  </a:ln>
                  <a:effectLst/>
                  <a:latin typeface="TheSansCorrespondence" pitchFamily="34" charset="0"/>
                </a:defRPr>
              </a:lvl1pPr>
            </a:lstStyle>
            <a:p>
              <a:r>
                <a:rPr lang="es-ES" sz="2000" err="1" smtClean="0"/>
                <a:t>Attributes</a:t>
              </a:r>
              <a:endParaRPr lang="es-ES" sz="2000"/>
            </a:p>
          </p:txBody>
        </p:sp>
        <p:sp>
          <p:nvSpPr>
            <p:cNvPr id="25" name="37 CuadroTexto"/>
            <p:cNvSpPr txBox="1"/>
            <p:nvPr/>
          </p:nvSpPr>
          <p:spPr>
            <a:xfrm>
              <a:off x="3912403" y="1380093"/>
              <a:ext cx="964459" cy="399575"/>
            </a:xfrm>
            <a:prstGeom prst="rect">
              <a:avLst/>
            </a:prstGeom>
            <a:noFill/>
          </p:spPr>
          <p:txBody>
            <a:bodyPr wrap="square" lIns="81628" tIns="40814" rIns="81628" bIns="40814" rtlCol="0">
              <a:spAutoFit/>
            </a:bodyPr>
            <a:lstStyle/>
            <a:p>
              <a:pPr marL="153053" indent="-153053">
                <a:buFont typeface="Arial"/>
                <a:buChar char="•"/>
              </a:pPr>
              <a:r>
                <a:rPr lang="es-ES" sz="1600" err="1"/>
                <a:t>N</a:t>
              </a:r>
              <a:r>
                <a:rPr lang="es-ES" sz="1600" err="1" smtClean="0"/>
                <a:t>ame</a:t>
              </a:r>
              <a:endParaRPr lang="es-ES" sz="1600" smtClean="0"/>
            </a:p>
            <a:p>
              <a:pPr marL="153053" indent="-153053">
                <a:buFont typeface="Arial"/>
                <a:buChar char="•"/>
              </a:pPr>
              <a:r>
                <a:rPr lang="es-ES" sz="1600" err="1" smtClean="0"/>
                <a:t>Type</a:t>
              </a:r>
              <a:endParaRPr lang="es-ES" sz="1600" smtClean="0"/>
            </a:p>
            <a:p>
              <a:pPr marL="153053" indent="-153053">
                <a:buFont typeface="Arial"/>
                <a:buChar char="•"/>
              </a:pPr>
              <a:r>
                <a:rPr lang="es-ES" sz="1600" err="1" smtClean="0"/>
                <a:t>Value</a:t>
              </a:r>
              <a:endParaRPr lang="es-ES" sz="1600" smtClean="0"/>
            </a:p>
          </p:txBody>
        </p:sp>
        <p:grpSp>
          <p:nvGrpSpPr>
            <p:cNvPr id="6" name="Group 30"/>
            <p:cNvGrpSpPr/>
            <p:nvPr/>
          </p:nvGrpSpPr>
          <p:grpSpPr>
            <a:xfrm>
              <a:off x="617271" y="1167731"/>
              <a:ext cx="1690724" cy="751467"/>
              <a:chOff x="640120" y="2550408"/>
              <a:chExt cx="1768398" cy="1086432"/>
            </a:xfrm>
          </p:grpSpPr>
          <p:sp>
            <p:nvSpPr>
              <p:cNvPr id="34" name="36 Rectángulo"/>
              <p:cNvSpPr/>
              <p:nvPr/>
            </p:nvSpPr>
            <p:spPr bwMode="auto">
              <a:xfrm>
                <a:off x="640120" y="2694321"/>
                <a:ext cx="1768398" cy="942519"/>
              </a:xfrm>
              <a:prstGeom prst="rect">
                <a:avLst/>
              </a:prstGeom>
              <a:noFill/>
              <a:ln w="190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162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s-ES" sz="500" b="1">
                  <a:latin typeface="TheSansCorrespondence" pitchFamily="34" charset="0"/>
                </a:endParaRPr>
              </a:p>
            </p:txBody>
          </p:sp>
          <p:sp>
            <p:nvSpPr>
              <p:cNvPr id="35" name="37 CuadroTexto"/>
              <p:cNvSpPr txBox="1"/>
              <p:nvPr/>
            </p:nvSpPr>
            <p:spPr>
              <a:xfrm>
                <a:off x="969830" y="2550408"/>
                <a:ext cx="741171" cy="281299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marR="0" indent="0" algn="ctr" defTabSz="914400" eaLnBrk="0" latinLnBrk="0" hangingPunct="0">
                  <a:lnSpc>
                    <a:spcPct val="100000"/>
                  </a:lnSpc>
                  <a:buClrTx/>
                  <a:buSzTx/>
                  <a:buFontTx/>
                  <a:buNone/>
                  <a:tabLst/>
                  <a:defRPr kumimoji="0" i="0" u="none" strike="noStrike" cap="none" normalizeH="0" baseline="0">
                    <a:ln>
                      <a:noFill/>
                    </a:ln>
                    <a:effectLst/>
                    <a:latin typeface="TheSansCorrespondence" pitchFamily="34" charset="0"/>
                  </a:defRPr>
                </a:lvl1pPr>
              </a:lstStyle>
              <a:p>
                <a:r>
                  <a:rPr lang="es-ES" sz="2000" err="1"/>
                  <a:t>Entity</a:t>
                </a:r>
                <a:endParaRPr lang="es-ES" sz="1200"/>
              </a:p>
            </p:txBody>
          </p:sp>
          <p:sp>
            <p:nvSpPr>
              <p:cNvPr id="36" name="37 CuadroTexto"/>
              <p:cNvSpPr txBox="1"/>
              <p:nvPr/>
            </p:nvSpPr>
            <p:spPr>
              <a:xfrm>
                <a:off x="754496" y="2946177"/>
                <a:ext cx="1595088" cy="411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53053" indent="-153053">
                  <a:buFont typeface="Arial"/>
                  <a:buChar char="•"/>
                </a:pPr>
                <a:r>
                  <a:rPr lang="es-ES" sz="1600" err="1" smtClean="0"/>
                  <a:t>EntityId</a:t>
                </a:r>
                <a:endParaRPr lang="es-ES" sz="1600" smtClean="0"/>
              </a:p>
              <a:p>
                <a:pPr marL="153053" indent="-153053">
                  <a:buFont typeface="Arial"/>
                  <a:buChar char="•"/>
                </a:pPr>
                <a:r>
                  <a:rPr lang="es-ES" sz="1600" err="1" smtClean="0"/>
                  <a:t>EntityType</a:t>
                </a:r>
                <a:endParaRPr lang="es-ES" sz="1600" smtClean="0"/>
              </a:p>
            </p:txBody>
          </p:sp>
        </p:grpSp>
        <p:grpSp>
          <p:nvGrpSpPr>
            <p:cNvPr id="7" name="Group 29"/>
            <p:cNvGrpSpPr/>
            <p:nvPr/>
          </p:nvGrpSpPr>
          <p:grpSpPr>
            <a:xfrm>
              <a:off x="2356303" y="1531588"/>
              <a:ext cx="1399576" cy="123101"/>
              <a:chOff x="2459047" y="3076453"/>
              <a:chExt cx="1463875" cy="177972"/>
            </a:xfrm>
          </p:grpSpPr>
          <p:sp>
            <p:nvSpPr>
              <p:cNvPr id="32" name="Diamond 25"/>
              <p:cNvSpPr/>
              <p:nvPr/>
            </p:nvSpPr>
            <p:spPr bwMode="auto">
              <a:xfrm>
                <a:off x="2459047" y="3076453"/>
                <a:ext cx="226491" cy="177972"/>
              </a:xfrm>
              <a:prstGeom prst="diamond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162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500" b="1">
                  <a:latin typeface="TheSansCorrespondence" pitchFamily="34" charset="0"/>
                </a:endParaRPr>
              </a:p>
            </p:txBody>
          </p:sp>
          <p:cxnSp>
            <p:nvCxnSpPr>
              <p:cNvPr id="33" name="Straight Connector 27"/>
              <p:cNvCxnSpPr>
                <a:stCxn id="32" idx="3"/>
                <a:endCxn id="23" idx="1"/>
              </p:cNvCxnSpPr>
              <p:nvPr/>
            </p:nvCxnSpPr>
            <p:spPr bwMode="auto">
              <a:xfrm flipV="1">
                <a:off x="2685536" y="3163334"/>
                <a:ext cx="1237386" cy="2106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043F5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8" name="TextBox 38"/>
            <p:cNvSpPr txBox="1"/>
            <p:nvPr/>
          </p:nvSpPr>
          <p:spPr>
            <a:xfrm>
              <a:off x="2449108" y="1681017"/>
              <a:ext cx="162407" cy="107511"/>
            </a:xfrm>
            <a:prstGeom prst="rect">
              <a:avLst/>
            </a:prstGeom>
            <a:noFill/>
          </p:spPr>
          <p:txBody>
            <a:bodyPr wrap="square" lIns="81628" tIns="40814" rIns="81628" bIns="40814" rtlCol="0">
              <a:spAutoFit/>
            </a:bodyPr>
            <a:lstStyle/>
            <a:p>
              <a:r>
                <a:rPr lang="en-US" sz="900" smtClean="0"/>
                <a:t>1</a:t>
              </a:r>
              <a:endParaRPr lang="en-US" sz="900"/>
            </a:p>
          </p:txBody>
        </p:sp>
        <p:sp>
          <p:nvSpPr>
            <p:cNvPr id="29" name="TextBox 39"/>
            <p:cNvSpPr txBox="1"/>
            <p:nvPr/>
          </p:nvSpPr>
          <p:spPr>
            <a:xfrm>
              <a:off x="3164673" y="1681017"/>
              <a:ext cx="162407" cy="107511"/>
            </a:xfrm>
            <a:prstGeom prst="rect">
              <a:avLst/>
            </a:prstGeom>
            <a:noFill/>
          </p:spPr>
          <p:txBody>
            <a:bodyPr wrap="square" lIns="81628" tIns="40814" rIns="81628" bIns="40814" rtlCol="0">
              <a:spAutoFit/>
            </a:bodyPr>
            <a:lstStyle/>
            <a:p>
              <a:r>
                <a:rPr lang="en-US" sz="900" smtClean="0"/>
                <a:t>n</a:t>
              </a:r>
              <a:endParaRPr lang="en-US" sz="900"/>
            </a:p>
          </p:txBody>
        </p:sp>
        <p:sp>
          <p:nvSpPr>
            <p:cNvPr id="31" name="TextBox 12"/>
            <p:cNvSpPr txBox="1"/>
            <p:nvPr/>
          </p:nvSpPr>
          <p:spPr>
            <a:xfrm>
              <a:off x="2749631" y="1441478"/>
              <a:ext cx="461109" cy="144955"/>
            </a:xfrm>
            <a:prstGeom prst="rect">
              <a:avLst/>
            </a:prstGeom>
            <a:noFill/>
          </p:spPr>
          <p:txBody>
            <a:bodyPr wrap="none" lIns="81628" tIns="40814" rIns="81628" bIns="40814" rtlCol="0">
              <a:spAutoFit/>
            </a:bodyPr>
            <a:lstStyle/>
            <a:p>
              <a:r>
                <a:rPr lang="en-US" sz="1400" smtClean="0"/>
                <a:t>“has” </a:t>
              </a:r>
              <a:endParaRPr lang="en-US" sz="1400"/>
            </a:p>
          </p:txBody>
        </p:sp>
      </p:grpSp>
    </p:spTree>
    <p:extLst>
      <p:ext uri="{BB962C8B-B14F-4D97-AF65-F5344CB8AC3E}">
        <p14:creationId xmlns="" xmlns:p14="http://schemas.microsoft.com/office/powerpoint/2010/main" val="326050796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571472" y="2714620"/>
            <a:ext cx="8229600" cy="1143000"/>
          </a:xfrm>
        </p:spPr>
        <p:txBody>
          <a:bodyPr>
            <a:normAutofit/>
          </a:bodyPr>
          <a:lstStyle/>
          <a:p>
            <a:r>
              <a:rPr lang="pt-BR" b="1" dirty="0" err="1" smtClean="0">
                <a:solidFill>
                  <a:schemeClr val="accent6">
                    <a:lumMod val="75000"/>
                  </a:schemeClr>
                </a:solidFill>
              </a:rPr>
              <a:t>IoT-Internet</a:t>
            </a:r>
            <a:r>
              <a:rPr lang="pt-BR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b="1" dirty="0" err="1" smtClean="0">
                <a:solidFill>
                  <a:schemeClr val="accent6">
                    <a:lumMod val="75000"/>
                  </a:schemeClr>
                </a:solidFill>
              </a:rPr>
              <a:t>of</a:t>
            </a:r>
            <a:r>
              <a:rPr lang="pt-BR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b="1" dirty="0" err="1" smtClean="0">
                <a:solidFill>
                  <a:schemeClr val="accent6">
                    <a:lumMod val="75000"/>
                  </a:schemeClr>
                </a:solidFill>
              </a:rPr>
              <a:t>Things</a:t>
            </a:r>
            <a:endParaRPr lang="pt-BR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uadroTexto"/>
          <p:cNvSpPr txBox="1"/>
          <p:nvPr/>
        </p:nvSpPr>
        <p:spPr>
          <a:xfrm>
            <a:off x="467544" y="1811750"/>
            <a:ext cx="705678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/>
              <a:t>curl &lt;cb_host&gt;:1026/version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467544" y="3077424"/>
            <a:ext cx="7056784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600"/>
              <a:t>&lt;orion&gt;</a:t>
            </a:r>
          </a:p>
          <a:p>
            <a:r>
              <a:rPr lang="es-ES" sz="1600"/>
              <a:t>     &lt;version&gt;0.14.1&lt;/version&gt;</a:t>
            </a:r>
          </a:p>
          <a:p>
            <a:r>
              <a:rPr lang="es-ES" sz="1600"/>
              <a:t>     &lt;uptime&gt;0 d, 0 h, 0 m, 11 s&lt;/uptime&gt;</a:t>
            </a:r>
          </a:p>
          <a:p>
            <a:r>
              <a:rPr lang="es-ES" sz="1600"/>
              <a:t>     &lt;git_hash&gt;3fdb55b96913b3e4d9f9a344e990164650f69b91&lt;/git_hash&gt;</a:t>
            </a:r>
          </a:p>
          <a:p>
            <a:r>
              <a:rPr lang="es-ES" sz="1600"/>
              <a:t>     &lt;compile_time&gt;Wed Sep 30 15:31:29 CET 2014&lt;/compile_time&gt;</a:t>
            </a:r>
          </a:p>
          <a:p>
            <a:r>
              <a:rPr lang="es-ES" sz="1600"/>
              <a:t>     &lt;compiled_by&gt;fermin&lt;/compiled_by&gt;</a:t>
            </a:r>
          </a:p>
          <a:p>
            <a:r>
              <a:rPr lang="es-ES" sz="1600"/>
              <a:t>     &lt;compiled_in&gt;centollo&lt;/compiled_in&gt;</a:t>
            </a:r>
          </a:p>
          <a:p>
            <a:r>
              <a:rPr lang="es-ES" sz="1600"/>
              <a:t> &lt;/orion&gt;</a:t>
            </a:r>
          </a:p>
        </p:txBody>
      </p:sp>
      <p:pic>
        <p:nvPicPr>
          <p:cNvPr id="9" name="Picture 8" descr="orion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3147739"/>
            <a:ext cx="576064" cy="562522"/>
          </a:xfrm>
          <a:prstGeom prst="rect">
            <a:avLst/>
          </a:prstGeom>
        </p:spPr>
      </p:pic>
      <p:sp>
        <p:nvSpPr>
          <p:cNvPr id="10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4055466" y="6356361"/>
            <a:ext cx="1033075" cy="365125"/>
          </a:xfrm>
          <a:prstGeom prst="rect">
            <a:avLst/>
          </a:prstGeom>
        </p:spPr>
        <p:txBody>
          <a:bodyPr/>
          <a:lstStyle/>
          <a:p>
            <a:fld id="{37963F2F-4042-FC45-9F9C-5381A7798E31}" type="slidenum">
              <a:rPr lang="en-US" smtClean="0">
                <a:solidFill>
                  <a:srgbClr val="043F52">
                    <a:tint val="75000"/>
                  </a:srgbClr>
                </a:solidFill>
              </a:rPr>
              <a:pPr/>
              <a:t>20</a:t>
            </a:fld>
            <a:endParaRPr lang="en-US">
              <a:solidFill>
                <a:srgbClr val="043F52">
                  <a:tint val="75000"/>
                </a:srgb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b="1" dirty="0" err="1">
                <a:latin typeface="Arial"/>
                <a:cs typeface="Arial"/>
              </a:rPr>
              <a:t>Orion</a:t>
            </a:r>
            <a:r>
              <a:rPr lang="es-ES" sz="2800" b="1" dirty="0">
                <a:latin typeface="Arial"/>
                <a:cs typeface="Arial"/>
              </a:rPr>
              <a:t> </a:t>
            </a:r>
            <a:r>
              <a:rPr lang="es-ES" sz="2800" b="1" dirty="0" err="1">
                <a:latin typeface="Arial"/>
                <a:cs typeface="Arial"/>
              </a:rPr>
              <a:t>Context</a:t>
            </a:r>
            <a:r>
              <a:rPr lang="es-ES" sz="2800" b="1" dirty="0">
                <a:latin typeface="Arial"/>
                <a:cs typeface="Arial"/>
              </a:rPr>
              <a:t> </a:t>
            </a:r>
            <a:r>
              <a:rPr lang="es-ES" sz="2800" b="1" dirty="0" err="1">
                <a:latin typeface="Arial"/>
                <a:cs typeface="Arial"/>
              </a:rPr>
              <a:t>Broker</a:t>
            </a:r>
            <a:r>
              <a:rPr lang="es-ES" sz="2800" b="1" dirty="0">
                <a:latin typeface="Arial"/>
                <a:cs typeface="Arial"/>
              </a:rPr>
              <a:t> – </a:t>
            </a:r>
            <a:r>
              <a:rPr lang="es-ES" sz="2800" b="1" dirty="0" err="1">
                <a:latin typeface="Arial"/>
                <a:cs typeface="Arial"/>
              </a:rPr>
              <a:t>check</a:t>
            </a:r>
            <a:r>
              <a:rPr lang="es-ES" sz="2800" b="1" dirty="0">
                <a:latin typeface="Arial"/>
                <a:cs typeface="Arial"/>
              </a:rPr>
              <a:t> </a:t>
            </a:r>
            <a:r>
              <a:rPr lang="es-ES" sz="2800" b="1" dirty="0" err="1">
                <a:latin typeface="Arial"/>
                <a:cs typeface="Arial"/>
              </a:rPr>
              <a:t>health</a:t>
            </a:r>
            <a:endParaRPr lang="es-ES" sz="28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0820757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41"/>
            <a:ext cx="8147248" cy="623012"/>
          </a:xfrm>
        </p:spPr>
        <p:txBody>
          <a:bodyPr>
            <a:normAutofit/>
          </a:bodyPr>
          <a:lstStyle/>
          <a:p>
            <a:r>
              <a:rPr lang="en-US" sz="2800" b="1" smtClean="0">
                <a:latin typeface="Arial"/>
                <a:ea typeface="Arial"/>
                <a:cs typeface="Arial"/>
              </a:rPr>
              <a:t>Orion Context Broker - Operations</a:t>
            </a:r>
            <a:endParaRPr lang="en-US" sz="28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4068864" y="6211221"/>
            <a:ext cx="1033075" cy="365125"/>
          </a:xfrm>
          <a:prstGeom prst="rect">
            <a:avLst/>
          </a:prstGeom>
        </p:spPr>
        <p:txBody>
          <a:bodyPr/>
          <a:lstStyle/>
          <a:p>
            <a:fld id="{37963F2F-4042-FC45-9F9C-5381A7798E31}" type="slidenum">
              <a:rPr lang="en-US" smtClean="0">
                <a:solidFill>
                  <a:srgbClr val="043F52">
                    <a:tint val="75000"/>
                  </a:srgbClr>
                </a:solidFill>
              </a:rPr>
              <a:pPr/>
              <a:t>21</a:t>
            </a:fld>
            <a:endParaRPr lang="en-US">
              <a:solidFill>
                <a:srgbClr val="043F52">
                  <a:tint val="75000"/>
                </a:srgb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173822100"/>
              </p:ext>
            </p:extLst>
          </p:nvPr>
        </p:nvGraphicFramePr>
        <p:xfrm>
          <a:off x="467546" y="1161618"/>
          <a:ext cx="8136901" cy="35140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159"/>
                <a:gridCol w="3294040"/>
                <a:gridCol w="3402702"/>
              </a:tblGrid>
              <a:tr h="650133">
                <a:tc>
                  <a:txBody>
                    <a:bodyPr/>
                    <a:lstStyle/>
                    <a:p>
                      <a:pPr algn="l"/>
                      <a:endParaRPr lang="es-ES" sz="1400" dirty="0">
                        <a:solidFill>
                          <a:srgbClr val="002159"/>
                        </a:solidFill>
                        <a:latin typeface="Verdana"/>
                        <a:cs typeface="Verdana"/>
                      </a:endParaRPr>
                    </a:p>
                  </a:txBody>
                  <a:tcPr marT="44645" marB="446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err="1" smtClean="0">
                          <a:solidFill>
                            <a:srgbClr val="002159"/>
                          </a:solidFill>
                          <a:latin typeface="Verdana"/>
                          <a:cs typeface="Verdana"/>
                        </a:rPr>
                        <a:t>Functions</a:t>
                      </a:r>
                      <a:endParaRPr lang="es-ES" sz="1800">
                        <a:solidFill>
                          <a:srgbClr val="002159"/>
                        </a:solidFill>
                        <a:latin typeface="Verdana"/>
                        <a:cs typeface="Verdana"/>
                      </a:endParaRPr>
                    </a:p>
                  </a:txBody>
                  <a:tcPr marT="44645" marB="446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err="1" smtClean="0">
                          <a:solidFill>
                            <a:srgbClr val="002159"/>
                          </a:solidFill>
                          <a:latin typeface="Verdana"/>
                          <a:cs typeface="Verdana"/>
                        </a:rPr>
                        <a:t>Operations</a:t>
                      </a:r>
                      <a:endParaRPr lang="es-ES" sz="1800">
                        <a:solidFill>
                          <a:srgbClr val="002159"/>
                        </a:solidFill>
                        <a:latin typeface="Verdana"/>
                        <a:cs typeface="Verdana"/>
                      </a:endParaRPr>
                    </a:p>
                  </a:txBody>
                  <a:tcPr marT="44645" marB="44645" anchor="ctr"/>
                </a:tc>
              </a:tr>
              <a:tr h="1335989">
                <a:tc>
                  <a:txBody>
                    <a:bodyPr/>
                    <a:lstStyle/>
                    <a:p>
                      <a:pPr algn="ctr"/>
                      <a:r>
                        <a:rPr lang="es-ES" sz="2300" smtClean="0">
                          <a:solidFill>
                            <a:srgbClr val="48B9C9"/>
                          </a:solidFill>
                          <a:latin typeface="Verdana"/>
                          <a:cs typeface="Verdana"/>
                        </a:rPr>
                        <a:t>NGSI9</a:t>
                      </a:r>
                      <a:endParaRPr lang="es-ES" sz="2300">
                        <a:solidFill>
                          <a:srgbClr val="48B9C9"/>
                        </a:solidFill>
                        <a:latin typeface="Verdana"/>
                        <a:cs typeface="Verdana"/>
                      </a:endParaRPr>
                    </a:p>
                  </a:txBody>
                  <a:tcPr marT="44645" marB="44645"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en-US" sz="1400" dirty="0" smtClean="0">
                          <a:solidFill>
                            <a:srgbClr val="002159"/>
                          </a:solidFill>
                          <a:latin typeface="Verdana"/>
                          <a:cs typeface="Verdana"/>
                        </a:rPr>
                        <a:t>Register</a:t>
                      </a:r>
                      <a:r>
                        <a:rPr lang="en-US" sz="1400" baseline="0" dirty="0" smtClean="0">
                          <a:solidFill>
                            <a:srgbClr val="002159"/>
                          </a:solidFill>
                          <a:latin typeface="Verdana"/>
                          <a:cs typeface="Verdana"/>
                        </a:rPr>
                        <a:t>, </a:t>
                      </a:r>
                    </a:p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en-US" sz="1400" baseline="0" dirty="0" smtClean="0">
                          <a:solidFill>
                            <a:srgbClr val="002159"/>
                          </a:solidFill>
                          <a:latin typeface="Verdana"/>
                          <a:cs typeface="Verdana"/>
                        </a:rPr>
                        <a:t>Search and</a:t>
                      </a:r>
                    </a:p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en-US" sz="1400" baseline="0" dirty="0" smtClean="0">
                          <a:solidFill>
                            <a:srgbClr val="002159"/>
                          </a:solidFill>
                          <a:latin typeface="Verdana"/>
                          <a:cs typeface="Verdana"/>
                        </a:rPr>
                        <a:t>Subscribe for context sources</a:t>
                      </a:r>
                      <a:endParaRPr lang="es-ES" sz="1400" dirty="0">
                        <a:solidFill>
                          <a:srgbClr val="002159"/>
                        </a:solidFill>
                        <a:latin typeface="Verdana"/>
                        <a:cs typeface="Verdana"/>
                      </a:endParaRPr>
                    </a:p>
                  </a:txBody>
                  <a:tcPr marT="44645" marB="44645" anchor="ctr"/>
                </a:tc>
                <a:tc>
                  <a:txBody>
                    <a:bodyPr/>
                    <a:lstStyle/>
                    <a:p>
                      <a:pPr marL="171450" marR="0" indent="-171450" algn="l" defTabSz="9237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s-ES" sz="1200" err="1" smtClean="0">
                          <a:solidFill>
                            <a:srgbClr val="48B9C9"/>
                          </a:solidFill>
                          <a:latin typeface="Verdana"/>
                          <a:cs typeface="Verdana"/>
                        </a:rPr>
                        <a:t>registerContext</a:t>
                      </a:r>
                      <a:endParaRPr lang="es-ES" sz="1200" smtClean="0">
                        <a:solidFill>
                          <a:srgbClr val="48B9C9"/>
                        </a:solidFill>
                        <a:latin typeface="Verdana"/>
                        <a:cs typeface="Verdana"/>
                      </a:endParaRPr>
                    </a:p>
                    <a:p>
                      <a:pPr marL="171450" indent="-171450" algn="l">
                        <a:buFont typeface="Arial"/>
                        <a:buChar char="•"/>
                      </a:pPr>
                      <a:r>
                        <a:rPr lang="es-ES" sz="1200" err="1" smtClean="0">
                          <a:solidFill>
                            <a:srgbClr val="48B9C9"/>
                          </a:solidFill>
                          <a:latin typeface="Verdana"/>
                          <a:cs typeface="Verdana"/>
                        </a:rPr>
                        <a:t>discoverContextAvailability</a:t>
                      </a:r>
                      <a:endParaRPr lang="es-ES" sz="1200">
                        <a:solidFill>
                          <a:srgbClr val="48B9C9"/>
                        </a:solidFill>
                        <a:latin typeface="Verdana"/>
                        <a:cs typeface="Verdana"/>
                      </a:endParaRPr>
                    </a:p>
                    <a:p>
                      <a:pPr marL="171450" indent="-171450" algn="l">
                        <a:buFont typeface="Arial"/>
                        <a:buChar char="•"/>
                      </a:pPr>
                      <a:r>
                        <a:rPr lang="es-ES" sz="1200" err="1" smtClean="0">
                          <a:solidFill>
                            <a:srgbClr val="48B9C9"/>
                          </a:solidFill>
                          <a:latin typeface="Verdana"/>
                          <a:cs typeface="Verdana"/>
                        </a:rPr>
                        <a:t>subscribeContextAvailability</a:t>
                      </a:r>
                      <a:endParaRPr lang="es-ES" sz="1200" smtClean="0">
                        <a:solidFill>
                          <a:srgbClr val="48B9C9"/>
                        </a:solidFill>
                        <a:latin typeface="Verdana"/>
                        <a:cs typeface="Verdana"/>
                      </a:endParaRPr>
                    </a:p>
                    <a:p>
                      <a:pPr marL="171450" indent="-171450" algn="l">
                        <a:buFont typeface="Arial"/>
                        <a:buChar char="•"/>
                      </a:pPr>
                      <a:r>
                        <a:rPr lang="es-ES" sz="1200" baseline="0" err="1" smtClean="0">
                          <a:solidFill>
                            <a:srgbClr val="48B9C9"/>
                          </a:solidFill>
                          <a:latin typeface="Verdana"/>
                          <a:cs typeface="Verdana"/>
                        </a:rPr>
                        <a:t>updateContextAvailabilitySubscription</a:t>
                      </a:r>
                      <a:endParaRPr lang="es-ES" sz="1200" baseline="0" smtClean="0">
                        <a:solidFill>
                          <a:srgbClr val="48B9C9"/>
                        </a:solidFill>
                        <a:latin typeface="Verdana"/>
                        <a:cs typeface="Verdana"/>
                      </a:endParaRPr>
                    </a:p>
                    <a:p>
                      <a:pPr marL="171450" indent="-171450" algn="l">
                        <a:buFont typeface="Arial"/>
                        <a:buChar char="•"/>
                      </a:pPr>
                      <a:r>
                        <a:rPr lang="es-ES" sz="1200" baseline="0" err="1" smtClean="0">
                          <a:solidFill>
                            <a:srgbClr val="48B9C9"/>
                          </a:solidFill>
                          <a:latin typeface="Verdana"/>
                          <a:cs typeface="Verdana"/>
                        </a:rPr>
                        <a:t>unsubscribeContextAvailability</a:t>
                      </a:r>
                      <a:endParaRPr lang="es-ES" sz="1200">
                        <a:solidFill>
                          <a:srgbClr val="48B9C9"/>
                        </a:solidFill>
                        <a:latin typeface="Verdana"/>
                        <a:cs typeface="Verdana"/>
                      </a:endParaRPr>
                    </a:p>
                  </a:txBody>
                  <a:tcPr marT="44645" marB="44645" anchor="ctr"/>
                </a:tc>
              </a:tr>
              <a:tr h="1527930">
                <a:tc>
                  <a:txBody>
                    <a:bodyPr/>
                    <a:lstStyle/>
                    <a:p>
                      <a:pPr algn="ctr"/>
                      <a:r>
                        <a:rPr lang="es-ES" sz="2300" smtClean="0">
                          <a:solidFill>
                            <a:srgbClr val="48B9C9"/>
                          </a:solidFill>
                          <a:latin typeface="Verdana"/>
                          <a:cs typeface="Verdana"/>
                        </a:rPr>
                        <a:t>NGSI10</a:t>
                      </a:r>
                      <a:endParaRPr lang="es-ES" sz="2300">
                        <a:solidFill>
                          <a:srgbClr val="48B9C9"/>
                        </a:solidFill>
                        <a:latin typeface="Verdana"/>
                        <a:cs typeface="Verdana"/>
                      </a:endParaRPr>
                    </a:p>
                  </a:txBody>
                  <a:tcPr marT="44645" marB="44645"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en-US" sz="1400" smtClean="0">
                          <a:solidFill>
                            <a:srgbClr val="002159"/>
                          </a:solidFill>
                          <a:latin typeface="Verdana"/>
                          <a:cs typeface="Verdana"/>
                        </a:rPr>
                        <a:t>Query,</a:t>
                      </a:r>
                    </a:p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en-US" sz="1400" smtClean="0">
                          <a:solidFill>
                            <a:srgbClr val="002159"/>
                          </a:solidFill>
                          <a:latin typeface="Verdana"/>
                          <a:cs typeface="Verdana"/>
                        </a:rPr>
                        <a:t>Update and</a:t>
                      </a:r>
                    </a:p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en-US" sz="1400" smtClean="0">
                          <a:solidFill>
                            <a:srgbClr val="002159"/>
                          </a:solidFill>
                          <a:latin typeface="Verdana"/>
                          <a:cs typeface="Verdana"/>
                        </a:rPr>
                        <a:t>Subscribe to context elements</a:t>
                      </a:r>
                      <a:endParaRPr lang="es-ES" sz="1400">
                        <a:solidFill>
                          <a:srgbClr val="002159"/>
                        </a:solidFill>
                        <a:latin typeface="Verdana"/>
                        <a:cs typeface="Verdana"/>
                      </a:endParaRPr>
                    </a:p>
                  </a:txBody>
                  <a:tcPr marT="44645" marB="44645" anchor="ctr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/>
                        <a:buChar char="•"/>
                      </a:pPr>
                      <a:r>
                        <a:rPr lang="es-ES" sz="1200" err="1" smtClean="0">
                          <a:solidFill>
                            <a:srgbClr val="48B9C9"/>
                          </a:solidFill>
                          <a:latin typeface="Verdana"/>
                          <a:cs typeface="Verdana"/>
                        </a:rPr>
                        <a:t>updateContext</a:t>
                      </a:r>
                      <a:endParaRPr lang="es-ES" sz="1200">
                        <a:solidFill>
                          <a:srgbClr val="48B9C9"/>
                        </a:solidFill>
                        <a:latin typeface="Verdana"/>
                        <a:cs typeface="Verdana"/>
                      </a:endParaRPr>
                    </a:p>
                    <a:p>
                      <a:pPr marL="171450" indent="-171450" algn="l">
                        <a:buFont typeface="Arial"/>
                        <a:buChar char="•"/>
                      </a:pPr>
                      <a:r>
                        <a:rPr lang="es-ES" sz="1200" err="1" smtClean="0">
                          <a:solidFill>
                            <a:srgbClr val="48B9C9"/>
                          </a:solidFill>
                          <a:latin typeface="Verdana"/>
                          <a:cs typeface="Verdana"/>
                        </a:rPr>
                        <a:t>queryContext</a:t>
                      </a:r>
                    </a:p>
                    <a:p>
                      <a:pPr marL="171450" indent="-171450" algn="l">
                        <a:buFont typeface="Arial"/>
                        <a:buChar char="•"/>
                      </a:pPr>
                      <a:r>
                        <a:rPr lang="es-ES" sz="1200" err="1" smtClean="0">
                          <a:solidFill>
                            <a:srgbClr val="48B9C9"/>
                          </a:solidFill>
                          <a:latin typeface="Verdana"/>
                          <a:cs typeface="Verdana"/>
                        </a:rPr>
                        <a:t>subscribeContext</a:t>
                      </a:r>
                    </a:p>
                    <a:p>
                      <a:pPr marL="171450" indent="-171450" algn="l">
                        <a:buFont typeface="Arial"/>
                        <a:buChar char="•"/>
                      </a:pPr>
                      <a:r>
                        <a:rPr lang="es-ES" sz="1200" err="1" smtClean="0">
                          <a:solidFill>
                            <a:srgbClr val="48B9C9"/>
                          </a:solidFill>
                          <a:latin typeface="Verdana"/>
                          <a:cs typeface="Verdana"/>
                        </a:rPr>
                        <a:t>updateContextSubscription</a:t>
                      </a:r>
                    </a:p>
                    <a:p>
                      <a:pPr marL="171450" indent="-171450" algn="l">
                        <a:buFont typeface="Arial"/>
                        <a:buChar char="•"/>
                      </a:pPr>
                      <a:r>
                        <a:rPr lang="es-ES" sz="1200" err="1" smtClean="0">
                          <a:solidFill>
                            <a:srgbClr val="48B9C9"/>
                          </a:solidFill>
                          <a:latin typeface="Verdana"/>
                          <a:cs typeface="Verdana"/>
                        </a:rPr>
                        <a:t>unsubscribeContextSubscription</a:t>
                      </a:r>
                      <a:endParaRPr lang="es-ES" sz="1200">
                        <a:solidFill>
                          <a:srgbClr val="48B9C9"/>
                        </a:solidFill>
                        <a:latin typeface="Verdana"/>
                        <a:cs typeface="Verdana"/>
                      </a:endParaRPr>
                    </a:p>
                  </a:txBody>
                  <a:tcPr marT="44645" marB="44645"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4221303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9190" y="287341"/>
            <a:ext cx="7944058" cy="503590"/>
          </a:xfrm>
        </p:spPr>
        <p:txBody>
          <a:bodyPr>
            <a:noAutofit/>
          </a:bodyPr>
          <a:lstStyle/>
          <a:p>
            <a:r>
              <a:rPr lang="en-US" sz="2800" b="1" noProof="0" smtClean="0">
                <a:latin typeface="Arial"/>
                <a:cs typeface="Arial"/>
              </a:rPr>
              <a:t>Context Broker operations: </a:t>
            </a:r>
            <a:r>
              <a:rPr lang="en-US" sz="2800" b="1" noProof="0" smtClean="0">
                <a:solidFill>
                  <a:srgbClr val="48B9C9"/>
                </a:solidFill>
                <a:latin typeface="Arial"/>
                <a:cs typeface="Arial"/>
              </a:rPr>
              <a:t>create</a:t>
            </a:r>
            <a:r>
              <a:rPr lang="en-US" sz="2800" b="1" noProof="0" smtClean="0">
                <a:latin typeface="Arial"/>
                <a:cs typeface="Arial"/>
              </a:rPr>
              <a:t> &amp; </a:t>
            </a:r>
            <a:r>
              <a:rPr lang="en-US" sz="2800" b="1" noProof="0" smtClean="0">
                <a:solidFill>
                  <a:srgbClr val="48B9C9"/>
                </a:solidFill>
                <a:latin typeface="Arial"/>
                <a:cs typeface="Arial"/>
              </a:rPr>
              <a:t>pull</a:t>
            </a:r>
            <a:r>
              <a:rPr lang="en-US" sz="2800" b="1" noProof="0" smtClean="0">
                <a:latin typeface="Arial"/>
                <a:cs typeface="Arial"/>
              </a:rPr>
              <a:t> data</a:t>
            </a:r>
            <a:endParaRPr lang="en-US" sz="2800" b="1" noProof="0">
              <a:latin typeface="Arial"/>
              <a:cs typeface="Arial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311" y="1011950"/>
            <a:ext cx="8605790" cy="1854531"/>
          </a:xfr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260350" indent="-260350">
              <a:spcAft>
                <a:spcPts val="1800"/>
              </a:spcAft>
              <a:tabLst>
                <a:tab pos="266700" algn="l"/>
              </a:tabLst>
            </a:pPr>
            <a:r>
              <a:rPr lang="en-US" sz="1800" b="1">
                <a:latin typeface="Arial"/>
                <a:cs typeface="Arial"/>
              </a:rPr>
              <a:t>Context P</a:t>
            </a:r>
            <a:r>
              <a:rPr lang="en-US" sz="1800" b="1" err="1">
                <a:latin typeface="Arial"/>
                <a:cs typeface="Arial"/>
              </a:rPr>
              <a:t>roducers</a:t>
            </a:r>
            <a:r>
              <a:rPr lang="en-US" sz="1800">
                <a:latin typeface="Arial"/>
                <a:cs typeface="Arial"/>
              </a:rPr>
              <a:t> publish data/context elements by invoking the </a:t>
            </a:r>
            <a:r>
              <a:rPr lang="en-US" sz="1800" b="1" err="1">
                <a:solidFill>
                  <a:srgbClr val="48B9C9"/>
                </a:solidFill>
                <a:latin typeface="Arial"/>
                <a:cs typeface="Arial"/>
              </a:rPr>
              <a:t>updateContext</a:t>
            </a:r>
            <a:r>
              <a:rPr lang="en-US" sz="1800">
                <a:solidFill>
                  <a:srgbClr val="48B9C9"/>
                </a:solidFill>
                <a:latin typeface="Arial"/>
                <a:cs typeface="Arial"/>
              </a:rPr>
              <a:t> </a:t>
            </a:r>
            <a:r>
              <a:rPr lang="en-US" sz="1800">
                <a:latin typeface="Arial"/>
                <a:cs typeface="Arial"/>
              </a:rPr>
              <a:t>operation on a Context Broker. </a:t>
            </a:r>
          </a:p>
          <a:p>
            <a:pPr marL="260350" indent="-260350">
              <a:spcAft>
                <a:spcPts val="1800"/>
              </a:spcAft>
              <a:tabLst>
                <a:tab pos="266700" algn="l"/>
              </a:tabLst>
            </a:pPr>
            <a:r>
              <a:rPr lang="en-US" sz="1800" b="1">
                <a:latin typeface="Arial"/>
                <a:cs typeface="Arial"/>
              </a:rPr>
              <a:t>Context C</a:t>
            </a:r>
            <a:r>
              <a:rPr lang="en-US" sz="1800" b="1" err="1">
                <a:latin typeface="Arial"/>
                <a:cs typeface="Arial"/>
              </a:rPr>
              <a:t>onsumers</a:t>
            </a:r>
            <a:r>
              <a:rPr lang="en-US" sz="1800" b="1">
                <a:latin typeface="Arial"/>
                <a:cs typeface="Arial"/>
              </a:rPr>
              <a:t> </a:t>
            </a:r>
            <a:r>
              <a:rPr lang="en-US" sz="1800">
                <a:latin typeface="Arial"/>
                <a:cs typeface="Arial"/>
              </a:rPr>
              <a:t>can retrieve data/context elements by invoking the </a:t>
            </a:r>
            <a:r>
              <a:rPr lang="en-US" sz="1800" b="1" err="1">
                <a:solidFill>
                  <a:srgbClr val="48B9C9"/>
                </a:solidFill>
                <a:latin typeface="Arial"/>
                <a:cs typeface="Arial"/>
              </a:rPr>
              <a:t>queryContext</a:t>
            </a:r>
            <a:r>
              <a:rPr lang="en-US" sz="1800">
                <a:solidFill>
                  <a:srgbClr val="48B9C9"/>
                </a:solidFill>
                <a:latin typeface="Arial"/>
                <a:cs typeface="Arial"/>
              </a:rPr>
              <a:t> </a:t>
            </a:r>
            <a:r>
              <a:rPr lang="en-US" sz="1800">
                <a:latin typeface="Arial"/>
                <a:cs typeface="Arial"/>
              </a:rPr>
              <a:t>operation on a Context Broker</a:t>
            </a:r>
          </a:p>
        </p:txBody>
      </p:sp>
      <p:sp>
        <p:nvSpPr>
          <p:cNvPr id="5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055468" y="6356353"/>
            <a:ext cx="1033075" cy="365125"/>
          </a:xfrm>
          <a:prstGeom prst="rect">
            <a:avLst/>
          </a:prstGeom>
        </p:spPr>
        <p:txBody>
          <a:bodyPr/>
          <a:lstStyle/>
          <a:p>
            <a:fld id="{37963F2F-4042-FC45-9F9C-5381A7798E31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1" name="23 CuadroTexto"/>
          <p:cNvSpPr txBox="1"/>
          <p:nvPr/>
        </p:nvSpPr>
        <p:spPr>
          <a:xfrm flipH="1">
            <a:off x="6511703" y="3996339"/>
            <a:ext cx="1786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i="0" u="none" strike="noStrike" kern="0" cap="none" spc="0" normalizeH="0" baseline="0" noProof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heSansCorrespondence"/>
                <a:cs typeface="TheSansCorrespondence"/>
              </a:rPr>
              <a:t>Context</a:t>
            </a:r>
            <a:r>
              <a:rPr kumimoji="0" lang="es-ES" sz="1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heSansCorrespondence"/>
                <a:cs typeface="TheSansCorrespondence"/>
              </a:rPr>
              <a:t> </a:t>
            </a:r>
            <a:r>
              <a:rPr kumimoji="0" lang="es-ES" sz="1400" b="1" i="0" u="none" strike="noStrike" kern="0" cap="none" spc="0" normalizeH="0" baseline="0" noProof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heSansCorrespondence"/>
                <a:cs typeface="TheSansCorrespondence"/>
              </a:rPr>
              <a:t>Consumer</a:t>
            </a:r>
            <a:endParaRPr kumimoji="0" lang="es-ES" sz="14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heSansCorrespondence"/>
              <a:cs typeface="TheSansCorrespondence"/>
            </a:endParaRPr>
          </a:p>
        </p:txBody>
      </p:sp>
      <p:sp>
        <p:nvSpPr>
          <p:cNvPr id="42" name="26 CuadroTexto"/>
          <p:cNvSpPr txBox="1"/>
          <p:nvPr/>
        </p:nvSpPr>
        <p:spPr>
          <a:xfrm flipH="1">
            <a:off x="5755329" y="3170021"/>
            <a:ext cx="1178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queryContext</a:t>
            </a:r>
            <a:endParaRPr kumimoji="0" lang="es-ES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5" name="7 CuadroTexto"/>
          <p:cNvSpPr txBox="1"/>
          <p:nvPr/>
        </p:nvSpPr>
        <p:spPr>
          <a:xfrm>
            <a:off x="582624" y="3943715"/>
            <a:ext cx="1686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i="0" u="none" strike="noStrike" kern="0" cap="none" spc="0" normalizeH="0" baseline="0" noProof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heSansCorrespondence"/>
                <a:cs typeface="TheSansCorrespondence"/>
              </a:rPr>
              <a:t>Context</a:t>
            </a:r>
            <a:r>
              <a:rPr kumimoji="0" lang="es-ES" sz="1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heSansCorrespondence"/>
                <a:cs typeface="TheSansCorrespondence"/>
              </a:rPr>
              <a:t> Producer</a:t>
            </a:r>
            <a:endParaRPr kumimoji="0" lang="es-ES" sz="14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heSansCorrespondence"/>
              <a:cs typeface="TheSansCorrespondence"/>
            </a:endParaRPr>
          </a:p>
        </p:txBody>
      </p:sp>
      <p:grpSp>
        <p:nvGrpSpPr>
          <p:cNvPr id="4" name="Group 13"/>
          <p:cNvGrpSpPr/>
          <p:nvPr/>
        </p:nvGrpSpPr>
        <p:grpSpPr>
          <a:xfrm>
            <a:off x="2255172" y="3429560"/>
            <a:ext cx="1667805" cy="260931"/>
            <a:chOff x="2267867" y="4870601"/>
            <a:chExt cx="1667805" cy="267213"/>
          </a:xfrm>
        </p:grpSpPr>
        <p:cxnSp>
          <p:nvCxnSpPr>
            <p:cNvPr id="48" name="10 Conector recto de flecha"/>
            <p:cNvCxnSpPr/>
            <p:nvPr/>
          </p:nvCxnSpPr>
          <p:spPr bwMode="auto">
            <a:xfrm>
              <a:off x="2267867" y="4999780"/>
              <a:ext cx="1667805" cy="8855"/>
            </a:xfrm>
            <a:prstGeom prst="straightConnector1">
              <a:avLst/>
            </a:prstGeom>
            <a:solidFill>
              <a:srgbClr val="043F52"/>
            </a:solidFill>
            <a:ln w="28575" cap="flat" cmpd="sng" algn="ctr">
              <a:solidFill>
                <a:srgbClr val="043F52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12 Conector recto"/>
            <p:cNvCxnSpPr/>
            <p:nvPr/>
          </p:nvCxnSpPr>
          <p:spPr bwMode="auto">
            <a:xfrm rot="5400000">
              <a:off x="3449310" y="5004207"/>
              <a:ext cx="267213" cy="1"/>
            </a:xfrm>
            <a:prstGeom prst="line">
              <a:avLst/>
            </a:prstGeom>
            <a:solidFill>
              <a:srgbClr val="043F52"/>
            </a:solidFill>
            <a:ln w="28575" cap="flat" cmpd="sng" algn="ctr">
              <a:solidFill>
                <a:srgbClr val="043F5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0" name="18 CuadroTexto"/>
          <p:cNvSpPr txBox="1"/>
          <p:nvPr/>
        </p:nvSpPr>
        <p:spPr>
          <a:xfrm>
            <a:off x="2173416" y="3170021"/>
            <a:ext cx="1275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updateContext</a:t>
            </a:r>
            <a:endParaRPr kumimoji="0" lang="es-ES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5" name="Group 30"/>
          <p:cNvGrpSpPr/>
          <p:nvPr/>
        </p:nvGrpSpPr>
        <p:grpSpPr>
          <a:xfrm flipH="1">
            <a:off x="5215286" y="3429560"/>
            <a:ext cx="1667805" cy="260931"/>
            <a:chOff x="2267867" y="4870601"/>
            <a:chExt cx="1667805" cy="267213"/>
          </a:xfrm>
        </p:grpSpPr>
        <p:cxnSp>
          <p:nvCxnSpPr>
            <p:cNvPr id="52" name="10 Conector recto de flecha"/>
            <p:cNvCxnSpPr/>
            <p:nvPr/>
          </p:nvCxnSpPr>
          <p:spPr bwMode="auto">
            <a:xfrm>
              <a:off x="2267867" y="4999780"/>
              <a:ext cx="1667805" cy="8855"/>
            </a:xfrm>
            <a:prstGeom prst="straightConnector1">
              <a:avLst/>
            </a:prstGeom>
            <a:solidFill>
              <a:srgbClr val="043F52"/>
            </a:solidFill>
            <a:ln w="28575" cap="flat" cmpd="sng" algn="ctr">
              <a:solidFill>
                <a:srgbClr val="043F52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12 Conector recto"/>
            <p:cNvCxnSpPr/>
            <p:nvPr/>
          </p:nvCxnSpPr>
          <p:spPr bwMode="auto">
            <a:xfrm rot="5400000">
              <a:off x="3449310" y="5004207"/>
              <a:ext cx="267213" cy="1"/>
            </a:xfrm>
            <a:prstGeom prst="line">
              <a:avLst/>
            </a:prstGeom>
            <a:solidFill>
              <a:srgbClr val="043F52"/>
            </a:solidFill>
            <a:ln w="28575" cap="flat" cmpd="sng" algn="ctr">
              <a:solidFill>
                <a:srgbClr val="043F5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6" name="Picture 5" descr="Ford_Mondeo_MK3_ST220_-_Speedometer_(light)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272783"/>
            <a:ext cx="1729796" cy="1689132"/>
          </a:xfrm>
          <a:prstGeom prst="rect">
            <a:avLst/>
          </a:prstGeom>
        </p:spPr>
      </p:pic>
      <p:pic>
        <p:nvPicPr>
          <p:cNvPr id="7" name="Picture 6" descr="or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077424"/>
            <a:ext cx="1080120" cy="1054728"/>
          </a:xfrm>
          <a:prstGeom prst="rect">
            <a:avLst/>
          </a:prstGeom>
        </p:spPr>
      </p:pic>
      <p:sp>
        <p:nvSpPr>
          <p:cNvPr id="46" name="8 CuadroTexto"/>
          <p:cNvSpPr txBox="1"/>
          <p:nvPr/>
        </p:nvSpPr>
        <p:spPr>
          <a:xfrm>
            <a:off x="3908401" y="4014030"/>
            <a:ext cx="1478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i="0" u="none" strike="noStrike" kern="0" cap="none" spc="0" normalizeH="0" baseline="0" noProof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heSansCorrespondence"/>
                <a:cs typeface="TheSansCorrespondence"/>
              </a:rPr>
              <a:t>Context</a:t>
            </a:r>
            <a:r>
              <a:rPr kumimoji="0" lang="es-ES" sz="1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heSansCorrespondence"/>
                <a:cs typeface="TheSansCorrespondence"/>
              </a:rPr>
              <a:t> </a:t>
            </a:r>
            <a:r>
              <a:rPr kumimoji="0" lang="es-ES" sz="1400" b="1" i="0" u="none" strike="noStrike" kern="0" cap="none" spc="0" normalizeH="0" baseline="0" noProof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heSansCorrespondence"/>
                <a:cs typeface="TheSansCorrespondence"/>
              </a:rPr>
              <a:t>Broker</a:t>
            </a:r>
            <a:endParaRPr kumimoji="0" lang="es-ES" sz="14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heSansCorrespondence"/>
              <a:cs typeface="TheSansCorrespondence"/>
            </a:endParaRPr>
          </a:p>
        </p:txBody>
      </p:sp>
      <p:pic>
        <p:nvPicPr>
          <p:cNvPr id="8" name="Picture 7" descr="velocimetro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4343098"/>
            <a:ext cx="1691680" cy="1651912"/>
          </a:xfrm>
          <a:prstGeom prst="rect">
            <a:avLst/>
          </a:prstGeom>
        </p:spPr>
      </p:pic>
      <p:pic>
        <p:nvPicPr>
          <p:cNvPr id="11" name="Picture 10" descr="coche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147739"/>
            <a:ext cx="1638500" cy="695865"/>
          </a:xfrm>
          <a:prstGeom prst="rect">
            <a:avLst/>
          </a:prstGeom>
        </p:spPr>
      </p:pic>
      <p:pic>
        <p:nvPicPr>
          <p:cNvPr id="13" name="Picture 12" descr="expertly-drawn-cellphone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3093376"/>
            <a:ext cx="720080" cy="86266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536386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190" y="287350"/>
            <a:ext cx="7944058" cy="516190"/>
          </a:xfrm>
        </p:spPr>
        <p:txBody>
          <a:bodyPr>
            <a:normAutofit fontScale="90000"/>
          </a:bodyPr>
          <a:lstStyle/>
          <a:p>
            <a:r>
              <a:rPr lang="en-US" smtClean="0"/>
              <a:t>Quick Usage Example: Car Create</a:t>
            </a:r>
            <a:endParaRPr lang="en-US"/>
          </a:p>
        </p:txBody>
      </p:sp>
      <p:sp>
        <p:nvSpPr>
          <p:cNvPr id="8" name="7 CuadroTexto"/>
          <p:cNvSpPr txBox="1"/>
          <p:nvPr/>
        </p:nvSpPr>
        <p:spPr>
          <a:xfrm>
            <a:off x="448831" y="1068339"/>
            <a:ext cx="3570511" cy="4708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POST localhost:1026/V1/</a:t>
            </a:r>
            <a:r>
              <a:rPr lang="es-ES" sz="1400" dirty="0" err="1" smtClean="0"/>
              <a:t>updateContext</a:t>
            </a:r>
            <a:endParaRPr lang="es-ES" sz="1400" dirty="0" smtClean="0"/>
          </a:p>
          <a:p>
            <a:r>
              <a:rPr lang="es-ES" sz="1400" dirty="0" smtClean="0"/>
              <a:t>... 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    "</a:t>
            </a:r>
            <a:r>
              <a:rPr lang="en-US" sz="1600" dirty="0" err="1"/>
              <a:t>contextElements</a:t>
            </a:r>
            <a:r>
              <a:rPr lang="en-US" sz="1600" dirty="0"/>
              <a:t>": [</a:t>
            </a:r>
          </a:p>
          <a:p>
            <a:r>
              <a:rPr lang="en-US" sz="1600" dirty="0"/>
              <a:t>        {</a:t>
            </a:r>
          </a:p>
          <a:p>
            <a:r>
              <a:rPr lang="en-US" sz="1600" dirty="0"/>
              <a:t>            "type": "</a:t>
            </a:r>
            <a:r>
              <a:rPr lang="en-US" sz="1600" dirty="0">
                <a:solidFill>
                  <a:srgbClr val="002159"/>
                </a:solidFill>
              </a:rPr>
              <a:t>Car</a:t>
            </a:r>
            <a:r>
              <a:rPr lang="en-US" sz="1600" dirty="0"/>
              <a:t>",</a:t>
            </a:r>
          </a:p>
          <a:p>
            <a:r>
              <a:rPr lang="en-US" sz="1600" dirty="0"/>
              <a:t>            "</a:t>
            </a:r>
            <a:r>
              <a:rPr lang="en-US" sz="1600" dirty="0" err="1"/>
              <a:t>isPattern</a:t>
            </a:r>
            <a:r>
              <a:rPr lang="en-US" sz="1600" dirty="0"/>
              <a:t>": "false",</a:t>
            </a:r>
          </a:p>
          <a:p>
            <a:r>
              <a:rPr lang="en-US" sz="1600" dirty="0"/>
              <a:t>            "id": "</a:t>
            </a:r>
            <a:r>
              <a:rPr lang="en-US" sz="1600" b="1" dirty="0">
                <a:solidFill>
                  <a:srgbClr val="FF0000"/>
                </a:solidFill>
              </a:rPr>
              <a:t>Car1</a:t>
            </a:r>
            <a:r>
              <a:rPr lang="en-US" sz="1600" dirty="0"/>
              <a:t>",</a:t>
            </a:r>
          </a:p>
          <a:p>
            <a:r>
              <a:rPr lang="en-US" sz="1600" dirty="0"/>
              <a:t>            "attributes": [</a:t>
            </a:r>
          </a:p>
          <a:p>
            <a:r>
              <a:rPr lang="en-US" sz="1600" dirty="0"/>
              <a:t>            {</a:t>
            </a:r>
          </a:p>
          <a:p>
            <a:r>
              <a:rPr lang="en-US" sz="1600" dirty="0"/>
              <a:t>                "name": "speed",</a:t>
            </a:r>
          </a:p>
          <a:p>
            <a:r>
              <a:rPr lang="en-US" sz="1600" dirty="0"/>
              <a:t>                "type": "km/h",</a:t>
            </a:r>
          </a:p>
          <a:p>
            <a:r>
              <a:rPr lang="en-US" sz="1600" dirty="0"/>
              <a:t>                "value": </a:t>
            </a:r>
            <a:r>
              <a:rPr lang="en-US" sz="1600" dirty="0" smtClean="0"/>
              <a:t>“98"</a:t>
            </a:r>
            <a:endParaRPr lang="en-US" sz="1600" dirty="0"/>
          </a:p>
          <a:p>
            <a:r>
              <a:rPr lang="en-US" sz="1600" dirty="0"/>
              <a:t>            </a:t>
            </a:r>
            <a:r>
              <a:rPr lang="en-US" sz="1600" dirty="0" smtClean="0"/>
              <a:t>}</a:t>
            </a:r>
          </a:p>
          <a:p>
            <a:r>
              <a:rPr lang="en-US" sz="1600" dirty="0"/>
              <a:t>            ]</a:t>
            </a:r>
          </a:p>
          <a:p>
            <a:r>
              <a:rPr lang="en-US" sz="1600" dirty="0"/>
              <a:t>        }</a:t>
            </a:r>
          </a:p>
          <a:p>
            <a:r>
              <a:rPr lang="en-US" sz="1600" dirty="0"/>
              <a:t>    ],</a:t>
            </a:r>
          </a:p>
          <a:p>
            <a:r>
              <a:rPr lang="en-US" sz="1600" dirty="0"/>
              <a:t>    "</a:t>
            </a:r>
            <a:r>
              <a:rPr lang="en-US" sz="1600" dirty="0" err="1"/>
              <a:t>updateAction</a:t>
            </a:r>
            <a:r>
              <a:rPr lang="en-US" sz="1600" dirty="0"/>
              <a:t>": </a:t>
            </a:r>
            <a:r>
              <a:rPr lang="en-US" sz="1600" dirty="0" smtClean="0"/>
              <a:t>“</a:t>
            </a:r>
            <a:r>
              <a:rPr lang="en-US" sz="1600" b="1" dirty="0" smtClean="0">
                <a:solidFill>
                  <a:srgbClr val="FF0000"/>
                </a:solidFill>
              </a:rPr>
              <a:t>APPEND</a:t>
            </a:r>
            <a:r>
              <a:rPr lang="en-US" sz="1600" dirty="0" smtClean="0"/>
              <a:t>"</a:t>
            </a:r>
            <a:endParaRPr lang="en-US" sz="1600" dirty="0"/>
          </a:p>
          <a:p>
            <a:r>
              <a:rPr lang="en-US" sz="1600" dirty="0"/>
              <a:t>}</a:t>
            </a:r>
            <a:endParaRPr lang="es-ES" sz="1400" dirty="0"/>
          </a:p>
        </p:txBody>
      </p:sp>
      <p:sp>
        <p:nvSpPr>
          <p:cNvPr id="7" name="6 CuadroTexto"/>
          <p:cNvSpPr txBox="1"/>
          <p:nvPr/>
        </p:nvSpPr>
        <p:spPr>
          <a:xfrm>
            <a:off x="4340888" y="966741"/>
            <a:ext cx="3697792" cy="52629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smtClean="0"/>
              <a:t>200 OK</a:t>
            </a:r>
          </a:p>
          <a:p>
            <a:r>
              <a:rPr lang="es-ES" sz="1400" smtClean="0"/>
              <a:t>... </a:t>
            </a:r>
          </a:p>
          <a:p>
            <a:r>
              <a:rPr lang="en-US" sz="1400"/>
              <a:t>{</a:t>
            </a:r>
          </a:p>
          <a:p>
            <a:r>
              <a:rPr lang="en-US" sz="1400"/>
              <a:t>    "contextResponses": [</a:t>
            </a:r>
          </a:p>
          <a:p>
            <a:r>
              <a:rPr lang="en-US" sz="1400"/>
              <a:t>        {</a:t>
            </a:r>
          </a:p>
          <a:p>
            <a:r>
              <a:rPr lang="en-US" sz="1400"/>
              <a:t>            "contextElement": {</a:t>
            </a:r>
          </a:p>
          <a:p>
            <a:r>
              <a:rPr lang="en-US" sz="1400"/>
              <a:t>                "attributes": [</a:t>
            </a:r>
          </a:p>
          <a:p>
            <a:r>
              <a:rPr lang="en-US" sz="1400"/>
              <a:t>                    {</a:t>
            </a:r>
          </a:p>
          <a:p>
            <a:r>
              <a:rPr lang="en-US" sz="1400"/>
              <a:t>                        "name": "speed",</a:t>
            </a:r>
          </a:p>
          <a:p>
            <a:r>
              <a:rPr lang="en-US" sz="1400"/>
              <a:t>                        "type": "</a:t>
            </a:r>
            <a:r>
              <a:rPr lang="en-US" sz="1400">
                <a:solidFill>
                  <a:srgbClr val="002159"/>
                </a:solidFill>
              </a:rPr>
              <a:t>km/h</a:t>
            </a:r>
            <a:r>
              <a:rPr lang="en-US" sz="1400"/>
              <a:t>",</a:t>
            </a:r>
          </a:p>
          <a:p>
            <a:r>
              <a:rPr lang="en-US" sz="1400"/>
              <a:t>                        "value": ""</a:t>
            </a:r>
          </a:p>
          <a:p>
            <a:r>
              <a:rPr lang="en-US" sz="1400"/>
              <a:t>                    </a:t>
            </a:r>
            <a:r>
              <a:rPr lang="en-US" sz="1400" smtClean="0"/>
              <a:t>}</a:t>
            </a:r>
          </a:p>
          <a:p>
            <a:r>
              <a:rPr lang="en-US" sz="1400"/>
              <a:t>                ],</a:t>
            </a:r>
          </a:p>
          <a:p>
            <a:r>
              <a:rPr lang="en-US" sz="1400"/>
              <a:t>                "id": "</a:t>
            </a:r>
            <a:r>
              <a:rPr lang="en-US" sz="1400" b="1">
                <a:solidFill>
                  <a:srgbClr val="FF0000"/>
                </a:solidFill>
              </a:rPr>
              <a:t>Car1</a:t>
            </a:r>
            <a:r>
              <a:rPr lang="en-US" sz="1400"/>
              <a:t>",</a:t>
            </a:r>
          </a:p>
          <a:p>
            <a:r>
              <a:rPr lang="en-US" sz="1400"/>
              <a:t>                "isPattern": "false",</a:t>
            </a:r>
          </a:p>
          <a:p>
            <a:r>
              <a:rPr lang="en-US" sz="1400"/>
              <a:t>                "type": "Car"</a:t>
            </a:r>
          </a:p>
          <a:p>
            <a:r>
              <a:rPr lang="en-US" sz="1400"/>
              <a:t>            },</a:t>
            </a:r>
          </a:p>
          <a:p>
            <a:r>
              <a:rPr lang="en-US" sz="1400"/>
              <a:t>            "statusCode": {</a:t>
            </a:r>
          </a:p>
          <a:p>
            <a:r>
              <a:rPr lang="en-US" sz="1400"/>
              <a:t>                "code": "200",</a:t>
            </a:r>
          </a:p>
          <a:p>
            <a:r>
              <a:rPr lang="en-US" sz="1400"/>
              <a:t>                "reasonPhrase": "</a:t>
            </a:r>
            <a:r>
              <a:rPr lang="en-US" sz="1400" b="1">
                <a:solidFill>
                  <a:srgbClr val="FF0000"/>
                </a:solidFill>
              </a:rPr>
              <a:t>OK</a:t>
            </a:r>
            <a:r>
              <a:rPr lang="en-US" sz="1400"/>
              <a:t>"</a:t>
            </a:r>
          </a:p>
          <a:p>
            <a:r>
              <a:rPr lang="en-US" sz="1400"/>
              <a:t>            }</a:t>
            </a:r>
          </a:p>
          <a:p>
            <a:r>
              <a:rPr lang="en-US" sz="1400"/>
              <a:t>        }</a:t>
            </a:r>
          </a:p>
          <a:p>
            <a:r>
              <a:rPr lang="en-US" sz="1400"/>
              <a:t>    ]</a:t>
            </a:r>
          </a:p>
          <a:p>
            <a:r>
              <a:rPr lang="en-US" sz="1400"/>
              <a:t>}</a:t>
            </a:r>
            <a:endParaRPr lang="es-ES" sz="1200"/>
          </a:p>
        </p:txBody>
      </p:sp>
      <p:pic>
        <p:nvPicPr>
          <p:cNvPr id="10" name="Picture 9" descr="coch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460174"/>
            <a:ext cx="1152128" cy="489304"/>
          </a:xfrm>
          <a:prstGeom prst="rect">
            <a:avLst/>
          </a:prstGeom>
        </p:spPr>
      </p:pic>
      <p:pic>
        <p:nvPicPr>
          <p:cNvPr id="11" name="Picture 10" descr="orio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1038282"/>
            <a:ext cx="576064" cy="562522"/>
          </a:xfrm>
          <a:prstGeom prst="rect">
            <a:avLst/>
          </a:prstGeom>
        </p:spPr>
      </p:pic>
      <p:sp>
        <p:nvSpPr>
          <p:cNvPr id="12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4055466" y="6356361"/>
            <a:ext cx="1033075" cy="365125"/>
          </a:xfrm>
          <a:prstGeom prst="rect">
            <a:avLst/>
          </a:prstGeom>
        </p:spPr>
        <p:txBody>
          <a:bodyPr/>
          <a:lstStyle/>
          <a:p>
            <a:fld id="{37963F2F-4042-FC45-9F9C-5381A7798E31}" type="slidenum">
              <a:rPr lang="en-US" smtClean="0">
                <a:solidFill>
                  <a:srgbClr val="043F52">
                    <a:tint val="75000"/>
                  </a:srgbClr>
                </a:solidFill>
              </a:rPr>
              <a:pPr/>
              <a:t>23</a:t>
            </a:fld>
            <a:endParaRPr lang="en-US">
              <a:solidFill>
                <a:srgbClr val="043F52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5358520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190" y="287350"/>
            <a:ext cx="7944058" cy="516190"/>
          </a:xfrm>
        </p:spPr>
        <p:txBody>
          <a:bodyPr>
            <a:normAutofit fontScale="90000"/>
          </a:bodyPr>
          <a:lstStyle/>
          <a:p>
            <a:r>
              <a:rPr lang="en-US" smtClean="0"/>
              <a:t>Quick Usage Example: Car </a:t>
            </a:r>
            <a:r>
              <a:rPr lang="en-US" err="1" smtClean="0"/>
              <a:t>UpdateContext</a:t>
            </a:r>
            <a:r>
              <a:rPr lang="en-US" smtClean="0"/>
              <a:t> (1)</a:t>
            </a:r>
            <a:endParaRPr lang="en-US"/>
          </a:p>
        </p:txBody>
      </p:sp>
      <p:sp>
        <p:nvSpPr>
          <p:cNvPr id="8" name="7 CuadroTexto"/>
          <p:cNvSpPr txBox="1"/>
          <p:nvPr/>
        </p:nvSpPr>
        <p:spPr>
          <a:xfrm>
            <a:off x="448831" y="1068339"/>
            <a:ext cx="3570511" cy="4708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POST localhost:1026/V1/</a:t>
            </a:r>
            <a:r>
              <a:rPr lang="es-ES" sz="1400" dirty="0" err="1" smtClean="0"/>
              <a:t>updateContext</a:t>
            </a:r>
            <a:endParaRPr lang="es-ES" sz="1400" dirty="0" smtClean="0"/>
          </a:p>
          <a:p>
            <a:r>
              <a:rPr lang="es-ES" sz="1400" dirty="0" smtClean="0"/>
              <a:t>... 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    "</a:t>
            </a:r>
            <a:r>
              <a:rPr lang="en-US" sz="1600" dirty="0" err="1"/>
              <a:t>contextElements</a:t>
            </a:r>
            <a:r>
              <a:rPr lang="en-US" sz="1600" dirty="0"/>
              <a:t>": [</a:t>
            </a:r>
          </a:p>
          <a:p>
            <a:r>
              <a:rPr lang="en-US" sz="1600" dirty="0"/>
              <a:t>        {</a:t>
            </a:r>
          </a:p>
          <a:p>
            <a:r>
              <a:rPr lang="en-US" sz="1600" dirty="0"/>
              <a:t>            "type": "</a:t>
            </a:r>
            <a:r>
              <a:rPr lang="en-US" sz="1600" dirty="0">
                <a:solidFill>
                  <a:srgbClr val="002159"/>
                </a:solidFill>
              </a:rPr>
              <a:t>Car</a:t>
            </a:r>
            <a:r>
              <a:rPr lang="en-US" sz="1600" dirty="0"/>
              <a:t>",</a:t>
            </a:r>
          </a:p>
          <a:p>
            <a:r>
              <a:rPr lang="en-US" sz="1600" dirty="0"/>
              <a:t>            "</a:t>
            </a:r>
            <a:r>
              <a:rPr lang="en-US" sz="1600" dirty="0" err="1"/>
              <a:t>isPattern</a:t>
            </a:r>
            <a:r>
              <a:rPr lang="en-US" sz="1600" dirty="0"/>
              <a:t>": "false",</a:t>
            </a:r>
          </a:p>
          <a:p>
            <a:r>
              <a:rPr lang="en-US" sz="1600" dirty="0"/>
              <a:t>            "id": "</a:t>
            </a:r>
            <a:r>
              <a:rPr lang="en-US" sz="1600" b="1" dirty="0">
                <a:solidFill>
                  <a:srgbClr val="FF0000"/>
                </a:solidFill>
              </a:rPr>
              <a:t>Car1</a:t>
            </a:r>
            <a:r>
              <a:rPr lang="en-US" sz="1600" dirty="0"/>
              <a:t>",</a:t>
            </a:r>
          </a:p>
          <a:p>
            <a:r>
              <a:rPr lang="en-US" sz="1600" dirty="0"/>
              <a:t>            "attributes": [</a:t>
            </a:r>
          </a:p>
          <a:p>
            <a:r>
              <a:rPr lang="en-US" sz="1600" dirty="0"/>
              <a:t>            {</a:t>
            </a:r>
          </a:p>
          <a:p>
            <a:r>
              <a:rPr lang="en-US" sz="1600" dirty="0"/>
              <a:t>                "name": "</a:t>
            </a:r>
            <a:r>
              <a:rPr lang="en-US" sz="1600" b="1" dirty="0">
                <a:solidFill>
                  <a:srgbClr val="FF0000"/>
                </a:solidFill>
              </a:rPr>
              <a:t>speed</a:t>
            </a:r>
            <a:r>
              <a:rPr lang="en-US" sz="1600" dirty="0"/>
              <a:t>",</a:t>
            </a:r>
          </a:p>
          <a:p>
            <a:r>
              <a:rPr lang="en-US" sz="1600" dirty="0"/>
              <a:t>                "type": "</a:t>
            </a:r>
            <a:r>
              <a:rPr lang="en-US" sz="1600" dirty="0">
                <a:solidFill>
                  <a:srgbClr val="002159"/>
                </a:solidFill>
              </a:rPr>
              <a:t>km/h</a:t>
            </a:r>
            <a:r>
              <a:rPr lang="en-US" sz="1600" dirty="0"/>
              <a:t>",</a:t>
            </a:r>
          </a:p>
          <a:p>
            <a:r>
              <a:rPr lang="en-US" sz="1600" dirty="0"/>
              <a:t>                "value": "</a:t>
            </a:r>
            <a:r>
              <a:rPr lang="en-US" sz="1600" b="1" dirty="0">
                <a:solidFill>
                  <a:srgbClr val="FF0000"/>
                </a:solidFill>
              </a:rPr>
              <a:t>110</a:t>
            </a:r>
            <a:r>
              <a:rPr lang="en-US" sz="1600" dirty="0"/>
              <a:t>"</a:t>
            </a:r>
          </a:p>
          <a:p>
            <a:r>
              <a:rPr lang="en-US" sz="1600" dirty="0"/>
              <a:t>            }</a:t>
            </a:r>
          </a:p>
          <a:p>
            <a:r>
              <a:rPr lang="en-US" sz="1600" dirty="0"/>
              <a:t>            ]</a:t>
            </a:r>
          </a:p>
          <a:p>
            <a:r>
              <a:rPr lang="en-US" sz="1600" dirty="0"/>
              <a:t>        }</a:t>
            </a:r>
          </a:p>
          <a:p>
            <a:r>
              <a:rPr lang="en-US" sz="1600" dirty="0"/>
              <a:t>    ],</a:t>
            </a:r>
          </a:p>
          <a:p>
            <a:r>
              <a:rPr lang="en-US" sz="1600" dirty="0"/>
              <a:t>    "</a:t>
            </a:r>
            <a:r>
              <a:rPr lang="en-US" sz="1600" dirty="0" err="1"/>
              <a:t>updateAction</a:t>
            </a:r>
            <a:r>
              <a:rPr lang="en-US" sz="1600" dirty="0"/>
              <a:t>": "</a:t>
            </a:r>
            <a:r>
              <a:rPr lang="en-US" sz="1600" b="1" dirty="0">
                <a:solidFill>
                  <a:srgbClr val="FF0000"/>
                </a:solidFill>
              </a:rPr>
              <a:t>UPDATE</a:t>
            </a:r>
            <a:r>
              <a:rPr lang="en-US" sz="1600" dirty="0"/>
              <a:t>"</a:t>
            </a:r>
          </a:p>
          <a:p>
            <a:r>
              <a:rPr lang="en-US" sz="1600" dirty="0"/>
              <a:t>}</a:t>
            </a:r>
            <a:endParaRPr lang="es-ES" sz="1600" dirty="0"/>
          </a:p>
        </p:txBody>
      </p:sp>
      <p:pic>
        <p:nvPicPr>
          <p:cNvPr id="6" name="Picture 5" descr="Ford_Mondeo_MK3_ST220_-_Speedometer_(light)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3921206"/>
            <a:ext cx="2160240" cy="2109457"/>
          </a:xfrm>
          <a:prstGeom prst="rect">
            <a:avLst/>
          </a:prstGeom>
        </p:spPr>
      </p:pic>
      <p:sp>
        <p:nvSpPr>
          <p:cNvPr id="7" name="6 CuadroTexto"/>
          <p:cNvSpPr txBox="1"/>
          <p:nvPr/>
        </p:nvSpPr>
        <p:spPr>
          <a:xfrm>
            <a:off x="4340888" y="966741"/>
            <a:ext cx="3697792" cy="52629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smtClean="0"/>
              <a:t>200 OK</a:t>
            </a:r>
          </a:p>
          <a:p>
            <a:r>
              <a:rPr lang="es-ES" sz="1400" smtClean="0"/>
              <a:t>... </a:t>
            </a:r>
          </a:p>
          <a:p>
            <a:r>
              <a:rPr lang="en-US" sz="1400"/>
              <a:t>{</a:t>
            </a:r>
          </a:p>
          <a:p>
            <a:r>
              <a:rPr lang="en-US" sz="1400"/>
              <a:t>    "contextResponses": [</a:t>
            </a:r>
          </a:p>
          <a:p>
            <a:r>
              <a:rPr lang="en-US" sz="1400"/>
              <a:t>        {</a:t>
            </a:r>
          </a:p>
          <a:p>
            <a:r>
              <a:rPr lang="en-US" sz="1400"/>
              <a:t>            "contextElement": {</a:t>
            </a:r>
          </a:p>
          <a:p>
            <a:r>
              <a:rPr lang="en-US" sz="1400"/>
              <a:t>                "attributes": [</a:t>
            </a:r>
          </a:p>
          <a:p>
            <a:r>
              <a:rPr lang="en-US" sz="1400"/>
              <a:t>                    {</a:t>
            </a:r>
          </a:p>
          <a:p>
            <a:r>
              <a:rPr lang="en-US" sz="1400"/>
              <a:t>                        "name": "</a:t>
            </a:r>
            <a:r>
              <a:rPr lang="en-US" sz="1400" b="1">
                <a:solidFill>
                  <a:srgbClr val="FF0000"/>
                </a:solidFill>
              </a:rPr>
              <a:t>speed</a:t>
            </a:r>
            <a:r>
              <a:rPr lang="en-US" sz="1400"/>
              <a:t>",</a:t>
            </a:r>
          </a:p>
          <a:p>
            <a:r>
              <a:rPr lang="en-US" sz="1400"/>
              <a:t>                        "type": "</a:t>
            </a:r>
            <a:r>
              <a:rPr lang="en-US" sz="1400">
                <a:solidFill>
                  <a:srgbClr val="002159"/>
                </a:solidFill>
              </a:rPr>
              <a:t>km/h</a:t>
            </a:r>
            <a:r>
              <a:rPr lang="en-US" sz="1400"/>
              <a:t>",</a:t>
            </a:r>
          </a:p>
          <a:p>
            <a:r>
              <a:rPr lang="en-US" sz="1400"/>
              <a:t>                        "value": ""</a:t>
            </a:r>
          </a:p>
          <a:p>
            <a:r>
              <a:rPr lang="en-US" sz="1400"/>
              <a:t>                    }</a:t>
            </a:r>
          </a:p>
          <a:p>
            <a:r>
              <a:rPr lang="en-US" sz="1400"/>
              <a:t>                ],</a:t>
            </a:r>
          </a:p>
          <a:p>
            <a:r>
              <a:rPr lang="en-US" sz="1400"/>
              <a:t>                "id": "</a:t>
            </a:r>
            <a:r>
              <a:rPr lang="en-US" sz="1400" b="1">
                <a:solidFill>
                  <a:srgbClr val="FF0000"/>
                </a:solidFill>
              </a:rPr>
              <a:t>Car1</a:t>
            </a:r>
            <a:r>
              <a:rPr lang="en-US" sz="1400"/>
              <a:t>",</a:t>
            </a:r>
          </a:p>
          <a:p>
            <a:r>
              <a:rPr lang="en-US" sz="1400"/>
              <a:t>                "isPattern": "false",</a:t>
            </a:r>
          </a:p>
          <a:p>
            <a:r>
              <a:rPr lang="en-US" sz="1400"/>
              <a:t>                "type": "Car"</a:t>
            </a:r>
          </a:p>
          <a:p>
            <a:r>
              <a:rPr lang="en-US" sz="1400"/>
              <a:t>            },</a:t>
            </a:r>
          </a:p>
          <a:p>
            <a:r>
              <a:rPr lang="en-US" sz="1400"/>
              <a:t>            "statusCode": {</a:t>
            </a:r>
          </a:p>
          <a:p>
            <a:r>
              <a:rPr lang="en-US" sz="1400"/>
              <a:t>                "code": "200",</a:t>
            </a:r>
          </a:p>
          <a:p>
            <a:r>
              <a:rPr lang="en-US" sz="1400"/>
              <a:t>                "reasonPhrase": "</a:t>
            </a:r>
            <a:r>
              <a:rPr lang="en-US" sz="1400" b="1">
                <a:solidFill>
                  <a:srgbClr val="FF0000"/>
                </a:solidFill>
              </a:rPr>
              <a:t>OK</a:t>
            </a:r>
            <a:r>
              <a:rPr lang="en-US" sz="1400"/>
              <a:t>"</a:t>
            </a:r>
          </a:p>
          <a:p>
            <a:r>
              <a:rPr lang="en-US" sz="1400"/>
              <a:t>            }</a:t>
            </a:r>
          </a:p>
          <a:p>
            <a:r>
              <a:rPr lang="en-US" sz="1400"/>
              <a:t>        }</a:t>
            </a:r>
          </a:p>
          <a:p>
            <a:r>
              <a:rPr lang="en-US" sz="1400"/>
              <a:t>    ]</a:t>
            </a:r>
          </a:p>
          <a:p>
            <a:r>
              <a:rPr lang="en-US" sz="1400"/>
              <a:t>}</a:t>
            </a:r>
            <a:endParaRPr lang="es-ES" sz="1400"/>
          </a:p>
        </p:txBody>
      </p:sp>
      <p:pic>
        <p:nvPicPr>
          <p:cNvPr id="10" name="Picture 9" descr="coche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460174"/>
            <a:ext cx="1152128" cy="489304"/>
          </a:xfrm>
          <a:prstGeom prst="rect">
            <a:avLst/>
          </a:prstGeom>
        </p:spPr>
      </p:pic>
      <p:pic>
        <p:nvPicPr>
          <p:cNvPr id="11" name="Picture 10" descr="orion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1038282"/>
            <a:ext cx="576064" cy="562522"/>
          </a:xfrm>
          <a:prstGeom prst="rect">
            <a:avLst/>
          </a:prstGeom>
        </p:spPr>
      </p:pic>
      <p:sp>
        <p:nvSpPr>
          <p:cNvPr id="12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4055466" y="6356361"/>
            <a:ext cx="1033075" cy="365125"/>
          </a:xfrm>
          <a:prstGeom prst="rect">
            <a:avLst/>
          </a:prstGeom>
        </p:spPr>
        <p:txBody>
          <a:bodyPr/>
          <a:lstStyle/>
          <a:p>
            <a:fld id="{37963F2F-4042-FC45-9F9C-5381A7798E31}" type="slidenum">
              <a:rPr lang="en-US" smtClean="0">
                <a:solidFill>
                  <a:srgbClr val="043F52">
                    <a:tint val="75000"/>
                  </a:srgbClr>
                </a:solidFill>
              </a:rPr>
              <a:pPr/>
              <a:t>24</a:t>
            </a:fld>
            <a:endParaRPr lang="en-US">
              <a:solidFill>
                <a:srgbClr val="043F52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275217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190" y="287350"/>
            <a:ext cx="7944058" cy="516190"/>
          </a:xfrm>
        </p:spPr>
        <p:txBody>
          <a:bodyPr>
            <a:normAutofit fontScale="90000"/>
          </a:bodyPr>
          <a:lstStyle/>
          <a:p>
            <a:r>
              <a:rPr lang="en-US" smtClean="0"/>
              <a:t>Quick Usage Example: Car </a:t>
            </a:r>
            <a:r>
              <a:rPr lang="en-US" err="1" smtClean="0"/>
              <a:t>QueryContext</a:t>
            </a:r>
            <a:r>
              <a:rPr lang="en-US" smtClean="0"/>
              <a:t> (1)</a:t>
            </a:r>
            <a:endParaRPr lang="en-US"/>
          </a:p>
        </p:txBody>
      </p:sp>
      <p:sp>
        <p:nvSpPr>
          <p:cNvPr id="8" name="7 CuadroTexto"/>
          <p:cNvSpPr txBox="1"/>
          <p:nvPr/>
        </p:nvSpPr>
        <p:spPr>
          <a:xfrm>
            <a:off x="314854" y="2156911"/>
            <a:ext cx="3543715" cy="24622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POST &lt;</a:t>
            </a:r>
            <a:r>
              <a:rPr lang="es-ES" sz="1400" dirty="0" err="1" smtClean="0"/>
              <a:t>cb_host</a:t>
            </a:r>
            <a:r>
              <a:rPr lang="es-ES" sz="1400" dirty="0" smtClean="0"/>
              <a:t>&gt;:1026/V1/</a:t>
            </a:r>
            <a:r>
              <a:rPr lang="es-ES" sz="1400" dirty="0" err="1" smtClean="0"/>
              <a:t>queryContext</a:t>
            </a:r>
            <a:endParaRPr lang="es-ES" sz="1400" dirty="0" smtClean="0"/>
          </a:p>
          <a:p>
            <a:r>
              <a:rPr lang="es-ES" sz="1400" dirty="0" smtClean="0"/>
              <a:t>... </a:t>
            </a:r>
          </a:p>
          <a:p>
            <a:r>
              <a:rPr lang="nl-NL" sz="1400" dirty="0"/>
              <a:t>{</a:t>
            </a:r>
          </a:p>
          <a:p>
            <a:r>
              <a:rPr lang="nl-NL" sz="1400" dirty="0"/>
              <a:t>    "entities": [</a:t>
            </a:r>
          </a:p>
          <a:p>
            <a:r>
              <a:rPr lang="nl-NL" sz="1400" dirty="0"/>
              <a:t>        {</a:t>
            </a:r>
          </a:p>
          <a:p>
            <a:r>
              <a:rPr lang="nl-NL" sz="1400" dirty="0"/>
              <a:t>            "type": "Car",</a:t>
            </a:r>
          </a:p>
          <a:p>
            <a:r>
              <a:rPr lang="nl-NL" sz="1400" dirty="0"/>
              <a:t>            "isPattern": "false",</a:t>
            </a:r>
          </a:p>
          <a:p>
            <a:r>
              <a:rPr lang="nl-NL" sz="1400" dirty="0"/>
              <a:t>            "id": "</a:t>
            </a:r>
            <a:r>
              <a:rPr lang="nl-NL" sz="1400" b="1" dirty="0">
                <a:solidFill>
                  <a:srgbClr val="FF0000"/>
                </a:solidFill>
              </a:rPr>
              <a:t>Car1</a:t>
            </a:r>
            <a:r>
              <a:rPr lang="nl-NL" sz="1400" dirty="0"/>
              <a:t>"</a:t>
            </a:r>
          </a:p>
          <a:p>
            <a:r>
              <a:rPr lang="nl-NL" sz="1400" dirty="0"/>
              <a:t>        }</a:t>
            </a:r>
            <a:r>
              <a:rPr lang="fr-FR" sz="1400" dirty="0"/>
              <a:t> </a:t>
            </a:r>
          </a:p>
          <a:p>
            <a:r>
              <a:rPr lang="fr-FR" sz="1400" dirty="0"/>
              <a:t>     </a:t>
            </a:r>
            <a:r>
              <a:rPr lang="nl-NL" sz="1400" dirty="0"/>
              <a:t>]</a:t>
            </a:r>
          </a:p>
          <a:p>
            <a:r>
              <a:rPr lang="nl-NL" sz="1400" dirty="0"/>
              <a:t>}</a:t>
            </a:r>
            <a:endParaRPr lang="es-ES" sz="1400" dirty="0"/>
          </a:p>
        </p:txBody>
      </p:sp>
      <p:sp>
        <p:nvSpPr>
          <p:cNvPr id="7" name="6 CuadroTexto"/>
          <p:cNvSpPr txBox="1"/>
          <p:nvPr/>
        </p:nvSpPr>
        <p:spPr>
          <a:xfrm>
            <a:off x="4099727" y="837649"/>
            <a:ext cx="4139922" cy="52629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smtClean="0"/>
              <a:t>200 OK</a:t>
            </a:r>
          </a:p>
          <a:p>
            <a:r>
              <a:rPr lang="es-ES" sz="1400" smtClean="0"/>
              <a:t>... </a:t>
            </a:r>
          </a:p>
          <a:p>
            <a:r>
              <a:rPr lang="en-US" sz="1400"/>
              <a:t>{</a:t>
            </a:r>
          </a:p>
          <a:p>
            <a:r>
              <a:rPr lang="en-US" sz="1400"/>
              <a:t>    "contextResponses": [</a:t>
            </a:r>
          </a:p>
          <a:p>
            <a:r>
              <a:rPr lang="en-US" sz="1400"/>
              <a:t>        {</a:t>
            </a:r>
          </a:p>
          <a:p>
            <a:r>
              <a:rPr lang="en-US" sz="1400"/>
              <a:t>            "contextElement": {</a:t>
            </a:r>
          </a:p>
          <a:p>
            <a:r>
              <a:rPr lang="en-US" sz="1400"/>
              <a:t>                "attributes": [</a:t>
            </a:r>
          </a:p>
          <a:p>
            <a:r>
              <a:rPr lang="en-US" sz="1400"/>
              <a:t>                    {</a:t>
            </a:r>
          </a:p>
          <a:p>
            <a:r>
              <a:rPr lang="en-US" sz="1400"/>
              <a:t>                        "name": "speed",</a:t>
            </a:r>
          </a:p>
          <a:p>
            <a:r>
              <a:rPr lang="en-US" sz="1400"/>
              <a:t>                        "type": "km/h",</a:t>
            </a:r>
          </a:p>
          <a:p>
            <a:r>
              <a:rPr lang="en-US" sz="1400"/>
              <a:t>                        "value": "</a:t>
            </a:r>
            <a:r>
              <a:rPr lang="en-US" sz="1400" b="1">
                <a:solidFill>
                  <a:srgbClr val="FF0000"/>
                </a:solidFill>
              </a:rPr>
              <a:t>110</a:t>
            </a:r>
            <a:r>
              <a:rPr lang="en-US" sz="1400"/>
              <a:t>"</a:t>
            </a:r>
          </a:p>
          <a:p>
            <a:r>
              <a:rPr lang="en-US" sz="1400"/>
              <a:t>                    }</a:t>
            </a:r>
          </a:p>
          <a:p>
            <a:r>
              <a:rPr lang="en-US" sz="1400"/>
              <a:t>                    ],</a:t>
            </a:r>
          </a:p>
          <a:p>
            <a:r>
              <a:rPr lang="en-US" sz="1400"/>
              <a:t>                "id": "</a:t>
            </a:r>
            <a:r>
              <a:rPr lang="en-US" sz="1400" b="1">
                <a:solidFill>
                  <a:srgbClr val="FF0000"/>
                </a:solidFill>
              </a:rPr>
              <a:t>Car1</a:t>
            </a:r>
            <a:r>
              <a:rPr lang="en-US" sz="1400"/>
              <a:t>",</a:t>
            </a:r>
          </a:p>
          <a:p>
            <a:r>
              <a:rPr lang="en-US" sz="1400"/>
              <a:t>                "isPattern": "false",</a:t>
            </a:r>
          </a:p>
          <a:p>
            <a:r>
              <a:rPr lang="en-US" sz="1400"/>
              <a:t>                "type": "Car"</a:t>
            </a:r>
          </a:p>
          <a:p>
            <a:r>
              <a:rPr lang="en-US" sz="1400"/>
              <a:t>            },</a:t>
            </a:r>
          </a:p>
          <a:p>
            <a:r>
              <a:rPr lang="en-US" sz="1400"/>
              <a:t>            "statusCode": {</a:t>
            </a:r>
          </a:p>
          <a:p>
            <a:r>
              <a:rPr lang="en-US" sz="1400"/>
              <a:t>                "code": "200",</a:t>
            </a:r>
          </a:p>
          <a:p>
            <a:r>
              <a:rPr lang="en-US" sz="1400"/>
              <a:t>                "reasonPhrase": "OK"</a:t>
            </a:r>
          </a:p>
          <a:p>
            <a:r>
              <a:rPr lang="en-US" sz="1400"/>
              <a:t>            }</a:t>
            </a:r>
          </a:p>
          <a:p>
            <a:r>
              <a:rPr lang="en-US" sz="1400"/>
              <a:t>        }</a:t>
            </a:r>
          </a:p>
          <a:p>
            <a:r>
              <a:rPr lang="en-US" sz="1400"/>
              <a:t>    ]</a:t>
            </a:r>
          </a:p>
          <a:p>
            <a:r>
              <a:rPr lang="en-US" sz="1400"/>
              <a:t>}</a:t>
            </a:r>
            <a:endParaRPr lang="es-ES" sz="1400" smtClean="0"/>
          </a:p>
        </p:txBody>
      </p:sp>
      <p:pic>
        <p:nvPicPr>
          <p:cNvPr id="9" name="Picture 8" descr="expertly-drawn-cellphon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3639946"/>
            <a:ext cx="720080" cy="862664"/>
          </a:xfrm>
          <a:prstGeom prst="rect">
            <a:avLst/>
          </a:prstGeom>
        </p:spPr>
      </p:pic>
      <p:pic>
        <p:nvPicPr>
          <p:cNvPr id="10" name="Picture 9" descr="orio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967967"/>
            <a:ext cx="576064" cy="562522"/>
          </a:xfrm>
          <a:prstGeom prst="rect">
            <a:avLst/>
          </a:prstGeom>
        </p:spPr>
      </p:pic>
      <p:sp>
        <p:nvSpPr>
          <p:cNvPr id="11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4055466" y="6356361"/>
            <a:ext cx="1033075" cy="365125"/>
          </a:xfrm>
          <a:prstGeom prst="rect">
            <a:avLst/>
          </a:prstGeom>
        </p:spPr>
        <p:txBody>
          <a:bodyPr/>
          <a:lstStyle/>
          <a:p>
            <a:fld id="{37963F2F-4042-FC45-9F9C-5381A7798E31}" type="slidenum">
              <a:rPr lang="en-US" smtClean="0">
                <a:solidFill>
                  <a:srgbClr val="043F52">
                    <a:tint val="75000"/>
                  </a:srgbClr>
                </a:solidFill>
              </a:rPr>
              <a:pPr/>
              <a:t>25</a:t>
            </a:fld>
            <a:endParaRPr lang="en-US">
              <a:solidFill>
                <a:srgbClr val="043F52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8251531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190" y="287350"/>
            <a:ext cx="7944058" cy="516190"/>
          </a:xfrm>
        </p:spPr>
        <p:txBody>
          <a:bodyPr>
            <a:normAutofit fontScale="90000"/>
          </a:bodyPr>
          <a:lstStyle/>
          <a:p>
            <a:r>
              <a:rPr lang="en-US" smtClean="0"/>
              <a:t>Quick Usage Example: Car </a:t>
            </a:r>
            <a:r>
              <a:rPr lang="en-US" err="1" smtClean="0"/>
              <a:t>UpdateContext</a:t>
            </a:r>
            <a:r>
              <a:rPr lang="en-US" smtClean="0"/>
              <a:t> (2)</a:t>
            </a:r>
            <a:endParaRPr lang="en-US"/>
          </a:p>
        </p:txBody>
      </p:sp>
      <p:sp>
        <p:nvSpPr>
          <p:cNvPr id="8" name="7 CuadroTexto"/>
          <p:cNvSpPr txBox="1"/>
          <p:nvPr/>
        </p:nvSpPr>
        <p:spPr>
          <a:xfrm>
            <a:off x="448831" y="1068339"/>
            <a:ext cx="3570511" cy="4185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POST localhost:1026/V1/</a:t>
            </a:r>
            <a:r>
              <a:rPr lang="es-ES" sz="1400" dirty="0" err="1" smtClean="0"/>
              <a:t>updateContext</a:t>
            </a:r>
            <a:endParaRPr lang="es-ES" sz="1400" dirty="0" smtClean="0"/>
          </a:p>
          <a:p>
            <a:r>
              <a:rPr lang="es-ES" sz="1400" dirty="0" smtClean="0"/>
              <a:t>... 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  "</a:t>
            </a:r>
            <a:r>
              <a:rPr lang="en-US" sz="1400" dirty="0" err="1"/>
              <a:t>contextElements</a:t>
            </a:r>
            <a:r>
              <a:rPr lang="en-US" sz="1400" dirty="0"/>
              <a:t>": [</a:t>
            </a:r>
          </a:p>
          <a:p>
            <a:r>
              <a:rPr lang="en-US" sz="1400" dirty="0"/>
              <a:t>        {</a:t>
            </a:r>
          </a:p>
          <a:p>
            <a:r>
              <a:rPr lang="en-US" sz="1400" dirty="0"/>
              <a:t>            "type": "</a:t>
            </a:r>
            <a:r>
              <a:rPr lang="en-US" sz="1400" dirty="0">
                <a:solidFill>
                  <a:srgbClr val="002159"/>
                </a:solidFill>
              </a:rPr>
              <a:t>Car</a:t>
            </a:r>
            <a:r>
              <a:rPr lang="en-US" sz="1400" dirty="0"/>
              <a:t>",</a:t>
            </a:r>
          </a:p>
          <a:p>
            <a:r>
              <a:rPr lang="en-US" sz="1400" dirty="0"/>
              <a:t>            "</a:t>
            </a:r>
            <a:r>
              <a:rPr lang="en-US" sz="1400" dirty="0" err="1"/>
              <a:t>isPattern</a:t>
            </a:r>
            <a:r>
              <a:rPr lang="en-US" sz="1400" dirty="0"/>
              <a:t>": "false",</a:t>
            </a:r>
          </a:p>
          <a:p>
            <a:r>
              <a:rPr lang="en-US" sz="1400" dirty="0"/>
              <a:t>            "id": "</a:t>
            </a:r>
            <a:r>
              <a:rPr lang="en-US" sz="1400" b="1" dirty="0">
                <a:solidFill>
                  <a:srgbClr val="FF0000"/>
                </a:solidFill>
              </a:rPr>
              <a:t>Car1</a:t>
            </a:r>
            <a:r>
              <a:rPr lang="en-US" sz="1400" dirty="0"/>
              <a:t>",</a:t>
            </a:r>
          </a:p>
          <a:p>
            <a:r>
              <a:rPr lang="en-US" sz="1400" dirty="0"/>
              <a:t>            "attributes": [</a:t>
            </a:r>
          </a:p>
          <a:p>
            <a:r>
              <a:rPr lang="en-US" sz="1400" dirty="0"/>
              <a:t>            {</a:t>
            </a:r>
          </a:p>
          <a:p>
            <a:r>
              <a:rPr lang="en-US" sz="1400" dirty="0"/>
              <a:t>                "name": "</a:t>
            </a:r>
            <a:r>
              <a:rPr lang="en-US" sz="1400" dirty="0">
                <a:solidFill>
                  <a:srgbClr val="002159"/>
                </a:solidFill>
              </a:rPr>
              <a:t>speed</a:t>
            </a:r>
            <a:r>
              <a:rPr lang="en-US" sz="1400" dirty="0"/>
              <a:t>",</a:t>
            </a:r>
          </a:p>
          <a:p>
            <a:r>
              <a:rPr lang="en-US" sz="1400" dirty="0"/>
              <a:t>                "type": "</a:t>
            </a:r>
            <a:r>
              <a:rPr lang="en-US" sz="1400" dirty="0">
                <a:solidFill>
                  <a:srgbClr val="002159"/>
                </a:solidFill>
              </a:rPr>
              <a:t>km/h</a:t>
            </a:r>
            <a:r>
              <a:rPr lang="en-US" sz="1400" dirty="0"/>
              <a:t>",</a:t>
            </a:r>
          </a:p>
          <a:p>
            <a:r>
              <a:rPr lang="en-US" sz="1400" dirty="0"/>
              <a:t>                "value": "</a:t>
            </a:r>
            <a:r>
              <a:rPr lang="en-US" sz="1400" b="1" dirty="0">
                <a:solidFill>
                  <a:srgbClr val="FF0000"/>
                </a:solidFill>
              </a:rPr>
              <a:t>115</a:t>
            </a:r>
            <a:r>
              <a:rPr lang="en-US" sz="1400" dirty="0"/>
              <a:t>"</a:t>
            </a:r>
          </a:p>
          <a:p>
            <a:r>
              <a:rPr lang="en-US" sz="1400" dirty="0"/>
              <a:t>            }</a:t>
            </a:r>
          </a:p>
          <a:p>
            <a:r>
              <a:rPr lang="en-US" sz="1400" dirty="0"/>
              <a:t>            ]</a:t>
            </a:r>
          </a:p>
          <a:p>
            <a:r>
              <a:rPr lang="en-US" sz="1400" dirty="0"/>
              <a:t>        }</a:t>
            </a:r>
          </a:p>
          <a:p>
            <a:r>
              <a:rPr lang="en-US" sz="1400" dirty="0"/>
              <a:t>    ],</a:t>
            </a:r>
          </a:p>
          <a:p>
            <a:r>
              <a:rPr lang="en-US" sz="1400" dirty="0"/>
              <a:t>    "</a:t>
            </a:r>
            <a:r>
              <a:rPr lang="en-US" sz="1400" dirty="0" err="1"/>
              <a:t>updateAction</a:t>
            </a:r>
            <a:r>
              <a:rPr lang="en-US" sz="1400" dirty="0"/>
              <a:t>": "UPDATE"</a:t>
            </a:r>
          </a:p>
          <a:p>
            <a:r>
              <a:rPr lang="en-US" sz="1400" dirty="0"/>
              <a:t>}</a:t>
            </a:r>
            <a:endParaRPr lang="es-ES" sz="1400" dirty="0"/>
          </a:p>
        </p:txBody>
      </p:sp>
      <p:pic>
        <p:nvPicPr>
          <p:cNvPr id="6" name="Picture 5" descr="Ford_Mondeo_MK3_ST220_-_Speedometer_(light)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3921206"/>
            <a:ext cx="2160240" cy="2109457"/>
          </a:xfrm>
          <a:prstGeom prst="rect">
            <a:avLst/>
          </a:prstGeom>
        </p:spPr>
      </p:pic>
      <p:sp>
        <p:nvSpPr>
          <p:cNvPr id="7" name="6 CuadroTexto"/>
          <p:cNvSpPr txBox="1"/>
          <p:nvPr/>
        </p:nvSpPr>
        <p:spPr>
          <a:xfrm>
            <a:off x="4340888" y="966741"/>
            <a:ext cx="3697792" cy="52629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smtClean="0"/>
              <a:t>200 OK</a:t>
            </a:r>
          </a:p>
          <a:p>
            <a:r>
              <a:rPr lang="es-ES" sz="1400" smtClean="0"/>
              <a:t>... </a:t>
            </a:r>
          </a:p>
          <a:p>
            <a:r>
              <a:rPr lang="en-US" sz="1400"/>
              <a:t>{</a:t>
            </a:r>
          </a:p>
          <a:p>
            <a:r>
              <a:rPr lang="en-US" sz="1400"/>
              <a:t>    "contextResponses": [</a:t>
            </a:r>
          </a:p>
          <a:p>
            <a:r>
              <a:rPr lang="en-US" sz="1400"/>
              <a:t>        {</a:t>
            </a:r>
          </a:p>
          <a:p>
            <a:r>
              <a:rPr lang="en-US" sz="1400"/>
              <a:t>            "contextElement": {</a:t>
            </a:r>
          </a:p>
          <a:p>
            <a:r>
              <a:rPr lang="en-US" sz="1400"/>
              <a:t>                "attributes": [</a:t>
            </a:r>
          </a:p>
          <a:p>
            <a:r>
              <a:rPr lang="en-US" sz="1400"/>
              <a:t>                    {</a:t>
            </a:r>
          </a:p>
          <a:p>
            <a:r>
              <a:rPr lang="en-US" sz="1400"/>
              <a:t>                        "name": "</a:t>
            </a:r>
            <a:r>
              <a:rPr lang="en-US" sz="1400">
                <a:solidFill>
                  <a:srgbClr val="002159"/>
                </a:solidFill>
              </a:rPr>
              <a:t>speed</a:t>
            </a:r>
            <a:r>
              <a:rPr lang="en-US" sz="1400"/>
              <a:t>",</a:t>
            </a:r>
          </a:p>
          <a:p>
            <a:r>
              <a:rPr lang="en-US" sz="1400"/>
              <a:t>                        "type": "</a:t>
            </a:r>
            <a:r>
              <a:rPr lang="en-US" sz="1400">
                <a:solidFill>
                  <a:srgbClr val="002159"/>
                </a:solidFill>
              </a:rPr>
              <a:t>km/h</a:t>
            </a:r>
            <a:r>
              <a:rPr lang="en-US" sz="1400"/>
              <a:t>",</a:t>
            </a:r>
          </a:p>
          <a:p>
            <a:r>
              <a:rPr lang="en-US" sz="1400"/>
              <a:t>                        "value": ""</a:t>
            </a:r>
          </a:p>
          <a:p>
            <a:r>
              <a:rPr lang="en-US" sz="1400"/>
              <a:t>                    }</a:t>
            </a:r>
          </a:p>
          <a:p>
            <a:r>
              <a:rPr lang="en-US" sz="1400"/>
              <a:t>                ],</a:t>
            </a:r>
          </a:p>
          <a:p>
            <a:r>
              <a:rPr lang="en-US" sz="1400"/>
              <a:t>                "id": "</a:t>
            </a:r>
            <a:r>
              <a:rPr lang="en-US" sz="1400">
                <a:solidFill>
                  <a:srgbClr val="002159"/>
                </a:solidFill>
              </a:rPr>
              <a:t>Car1</a:t>
            </a:r>
            <a:r>
              <a:rPr lang="en-US" sz="1400"/>
              <a:t>",</a:t>
            </a:r>
          </a:p>
          <a:p>
            <a:r>
              <a:rPr lang="en-US" sz="1400"/>
              <a:t>                "isPattern": "false",</a:t>
            </a:r>
          </a:p>
          <a:p>
            <a:r>
              <a:rPr lang="en-US" sz="1400"/>
              <a:t>                "type": "Car"</a:t>
            </a:r>
          </a:p>
          <a:p>
            <a:r>
              <a:rPr lang="en-US" sz="1400"/>
              <a:t>            },</a:t>
            </a:r>
          </a:p>
          <a:p>
            <a:r>
              <a:rPr lang="en-US" sz="1400"/>
              <a:t>            "statusCode": {</a:t>
            </a:r>
          </a:p>
          <a:p>
            <a:r>
              <a:rPr lang="en-US" sz="1400"/>
              <a:t>                "code": "200",</a:t>
            </a:r>
          </a:p>
          <a:p>
            <a:r>
              <a:rPr lang="en-US" sz="1400"/>
              <a:t>                "reasonPhrase": "</a:t>
            </a:r>
            <a:r>
              <a:rPr lang="en-US" sz="1400" b="1">
                <a:solidFill>
                  <a:srgbClr val="FF0000"/>
                </a:solidFill>
              </a:rPr>
              <a:t>OK</a:t>
            </a:r>
            <a:r>
              <a:rPr lang="en-US" sz="1400"/>
              <a:t>"</a:t>
            </a:r>
          </a:p>
          <a:p>
            <a:r>
              <a:rPr lang="en-US" sz="1400"/>
              <a:t>            }</a:t>
            </a:r>
          </a:p>
          <a:p>
            <a:r>
              <a:rPr lang="en-US" sz="1400"/>
              <a:t>        }</a:t>
            </a:r>
          </a:p>
          <a:p>
            <a:r>
              <a:rPr lang="en-US" sz="1400"/>
              <a:t>    ]</a:t>
            </a:r>
          </a:p>
          <a:p>
            <a:r>
              <a:rPr lang="en-US" sz="1400"/>
              <a:t>}</a:t>
            </a:r>
            <a:endParaRPr lang="es-ES" sz="1400"/>
          </a:p>
        </p:txBody>
      </p:sp>
      <p:pic>
        <p:nvPicPr>
          <p:cNvPr id="10" name="Picture 9" descr="coche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460174"/>
            <a:ext cx="1152128" cy="489304"/>
          </a:xfrm>
          <a:prstGeom prst="rect">
            <a:avLst/>
          </a:prstGeom>
        </p:spPr>
      </p:pic>
      <p:pic>
        <p:nvPicPr>
          <p:cNvPr id="11" name="Picture 10" descr="orion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1038282"/>
            <a:ext cx="576064" cy="562522"/>
          </a:xfrm>
          <a:prstGeom prst="rect">
            <a:avLst/>
          </a:prstGeom>
        </p:spPr>
      </p:pic>
      <p:sp>
        <p:nvSpPr>
          <p:cNvPr id="9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4055466" y="6356361"/>
            <a:ext cx="1033075" cy="365125"/>
          </a:xfrm>
          <a:prstGeom prst="rect">
            <a:avLst/>
          </a:prstGeom>
        </p:spPr>
        <p:txBody>
          <a:bodyPr/>
          <a:lstStyle/>
          <a:p>
            <a:fld id="{37963F2F-4042-FC45-9F9C-5381A7798E31}" type="slidenum">
              <a:rPr lang="en-US" smtClean="0">
                <a:solidFill>
                  <a:srgbClr val="043F52">
                    <a:tint val="75000"/>
                  </a:srgbClr>
                </a:solidFill>
              </a:rPr>
              <a:pPr/>
              <a:t>26</a:t>
            </a:fld>
            <a:endParaRPr lang="en-US">
              <a:solidFill>
                <a:srgbClr val="043F52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4616065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190" y="287350"/>
            <a:ext cx="7944058" cy="516190"/>
          </a:xfrm>
        </p:spPr>
        <p:txBody>
          <a:bodyPr>
            <a:normAutofit fontScale="90000"/>
          </a:bodyPr>
          <a:lstStyle/>
          <a:p>
            <a:r>
              <a:rPr lang="en-US" smtClean="0"/>
              <a:t>Quick Usage Example: Car </a:t>
            </a:r>
            <a:r>
              <a:rPr lang="en-US" err="1" smtClean="0"/>
              <a:t>QueryContext</a:t>
            </a:r>
            <a:r>
              <a:rPr lang="en-US" smtClean="0"/>
              <a:t> (2)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4055466" y="6356361"/>
            <a:ext cx="1033075" cy="365125"/>
          </a:xfrm>
          <a:prstGeom prst="rect">
            <a:avLst/>
          </a:prstGeom>
        </p:spPr>
        <p:txBody>
          <a:bodyPr/>
          <a:lstStyle/>
          <a:p>
            <a:fld id="{37963F2F-4042-FC45-9F9C-5381A7798E31}" type="slidenum">
              <a:rPr lang="en-US" smtClean="0">
                <a:solidFill>
                  <a:srgbClr val="043F52">
                    <a:tint val="75000"/>
                  </a:srgbClr>
                </a:solidFill>
              </a:rPr>
              <a:pPr/>
              <a:t>27</a:t>
            </a:fld>
            <a:endParaRPr lang="en-US">
              <a:solidFill>
                <a:srgbClr val="043F52">
                  <a:tint val="75000"/>
                </a:srgbClr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314854" y="2156911"/>
            <a:ext cx="3543715" cy="24622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POST &lt;</a:t>
            </a:r>
            <a:r>
              <a:rPr lang="es-ES" sz="1400" dirty="0" err="1" smtClean="0"/>
              <a:t>cb_host</a:t>
            </a:r>
            <a:r>
              <a:rPr lang="es-ES" sz="1400" dirty="0" smtClean="0"/>
              <a:t>&gt;:1026/V1/</a:t>
            </a:r>
            <a:r>
              <a:rPr lang="es-ES" sz="1400" dirty="0" err="1" smtClean="0"/>
              <a:t>queryContext</a:t>
            </a:r>
            <a:endParaRPr lang="es-ES" sz="1400" dirty="0" smtClean="0"/>
          </a:p>
          <a:p>
            <a:r>
              <a:rPr lang="es-ES" sz="1400" dirty="0" smtClean="0"/>
              <a:t>... </a:t>
            </a:r>
          </a:p>
          <a:p>
            <a:r>
              <a:rPr lang="nl-NL" sz="1400" dirty="0"/>
              <a:t>{</a:t>
            </a:r>
          </a:p>
          <a:p>
            <a:r>
              <a:rPr lang="nl-NL" sz="1400" dirty="0"/>
              <a:t>    "entities": [</a:t>
            </a:r>
          </a:p>
          <a:p>
            <a:r>
              <a:rPr lang="nl-NL" sz="1400" dirty="0"/>
              <a:t>        {</a:t>
            </a:r>
          </a:p>
          <a:p>
            <a:r>
              <a:rPr lang="nl-NL" sz="1400" dirty="0"/>
              <a:t>            "type": "Car",</a:t>
            </a:r>
          </a:p>
          <a:p>
            <a:r>
              <a:rPr lang="nl-NL" sz="1400" dirty="0"/>
              <a:t>            "isPattern": "false",</a:t>
            </a:r>
          </a:p>
          <a:p>
            <a:r>
              <a:rPr lang="nl-NL" sz="1400" dirty="0"/>
              <a:t>            "id": "</a:t>
            </a:r>
            <a:r>
              <a:rPr lang="nl-NL" sz="1400" b="1" dirty="0">
                <a:solidFill>
                  <a:srgbClr val="FF0000"/>
                </a:solidFill>
              </a:rPr>
              <a:t>Car1</a:t>
            </a:r>
            <a:r>
              <a:rPr lang="nl-NL" sz="1400" dirty="0"/>
              <a:t>"</a:t>
            </a:r>
          </a:p>
          <a:p>
            <a:r>
              <a:rPr lang="nl-NL" sz="1400" dirty="0"/>
              <a:t>        }</a:t>
            </a:r>
            <a:r>
              <a:rPr lang="fr-FR" sz="1400" dirty="0"/>
              <a:t> </a:t>
            </a:r>
          </a:p>
          <a:p>
            <a:r>
              <a:rPr lang="fr-FR" sz="1400" dirty="0"/>
              <a:t>    </a:t>
            </a:r>
            <a:r>
              <a:rPr lang="nl-NL" sz="1400" dirty="0"/>
              <a:t>]</a:t>
            </a:r>
          </a:p>
          <a:p>
            <a:r>
              <a:rPr lang="nl-NL" sz="1400" dirty="0"/>
              <a:t>}</a:t>
            </a:r>
            <a:endParaRPr lang="es-ES" sz="1400" dirty="0"/>
          </a:p>
        </p:txBody>
      </p:sp>
      <p:sp>
        <p:nvSpPr>
          <p:cNvPr id="7" name="6 CuadroTexto"/>
          <p:cNvSpPr txBox="1"/>
          <p:nvPr/>
        </p:nvSpPr>
        <p:spPr>
          <a:xfrm>
            <a:off x="4099727" y="837649"/>
            <a:ext cx="4139922" cy="52629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smtClean="0"/>
              <a:t>200 OK</a:t>
            </a:r>
          </a:p>
          <a:p>
            <a:r>
              <a:rPr lang="es-ES" sz="1400" smtClean="0"/>
              <a:t>... </a:t>
            </a:r>
          </a:p>
          <a:p>
            <a:r>
              <a:rPr lang="en-US" sz="1400"/>
              <a:t>{</a:t>
            </a:r>
          </a:p>
          <a:p>
            <a:r>
              <a:rPr lang="en-US" sz="1400"/>
              <a:t>    "contextResponses": [</a:t>
            </a:r>
          </a:p>
          <a:p>
            <a:r>
              <a:rPr lang="en-US" sz="1400"/>
              <a:t>        {</a:t>
            </a:r>
          </a:p>
          <a:p>
            <a:r>
              <a:rPr lang="en-US" sz="1400"/>
              <a:t>            "contextElement": {</a:t>
            </a:r>
          </a:p>
          <a:p>
            <a:r>
              <a:rPr lang="en-US" sz="1400"/>
              <a:t>                "attributes": [</a:t>
            </a:r>
          </a:p>
          <a:p>
            <a:r>
              <a:rPr lang="en-US" sz="1400"/>
              <a:t>                    {</a:t>
            </a:r>
          </a:p>
          <a:p>
            <a:r>
              <a:rPr lang="en-US" sz="1400"/>
              <a:t>                        "name": "speed",</a:t>
            </a:r>
          </a:p>
          <a:p>
            <a:r>
              <a:rPr lang="en-US" sz="1400"/>
              <a:t>                        "type": "km/h",</a:t>
            </a:r>
          </a:p>
          <a:p>
            <a:r>
              <a:rPr lang="en-US" sz="1400"/>
              <a:t>                        "value": "</a:t>
            </a:r>
            <a:r>
              <a:rPr lang="en-US" sz="1400" b="1">
                <a:solidFill>
                  <a:srgbClr val="FF0000"/>
                </a:solidFill>
              </a:rPr>
              <a:t>115</a:t>
            </a:r>
            <a:r>
              <a:rPr lang="en-US" sz="1400"/>
              <a:t>"</a:t>
            </a:r>
          </a:p>
          <a:p>
            <a:r>
              <a:rPr lang="en-US" sz="1400"/>
              <a:t>                    }</a:t>
            </a:r>
          </a:p>
          <a:p>
            <a:r>
              <a:rPr lang="en-US" sz="1400"/>
              <a:t>                    ],</a:t>
            </a:r>
          </a:p>
          <a:p>
            <a:r>
              <a:rPr lang="en-US" sz="1400"/>
              <a:t>                "id": "</a:t>
            </a:r>
            <a:r>
              <a:rPr lang="en-US" sz="1400" b="1">
                <a:solidFill>
                  <a:srgbClr val="FF0000"/>
                </a:solidFill>
              </a:rPr>
              <a:t>Car1</a:t>
            </a:r>
            <a:r>
              <a:rPr lang="en-US" sz="1400"/>
              <a:t>",</a:t>
            </a:r>
          </a:p>
          <a:p>
            <a:r>
              <a:rPr lang="en-US" sz="1400"/>
              <a:t>                "isPattern": "false",</a:t>
            </a:r>
          </a:p>
          <a:p>
            <a:r>
              <a:rPr lang="en-US" sz="1400"/>
              <a:t>                "type": "Car"</a:t>
            </a:r>
          </a:p>
          <a:p>
            <a:r>
              <a:rPr lang="en-US" sz="1400"/>
              <a:t>            },</a:t>
            </a:r>
          </a:p>
          <a:p>
            <a:r>
              <a:rPr lang="en-US" sz="1400"/>
              <a:t>            "statusCode": {</a:t>
            </a:r>
          </a:p>
          <a:p>
            <a:r>
              <a:rPr lang="en-US" sz="1400"/>
              <a:t>                "code": "200",</a:t>
            </a:r>
          </a:p>
          <a:p>
            <a:r>
              <a:rPr lang="en-US" sz="1400"/>
              <a:t>                "reasonPhrase": "OK"</a:t>
            </a:r>
          </a:p>
          <a:p>
            <a:r>
              <a:rPr lang="en-US" sz="1400"/>
              <a:t>            }</a:t>
            </a:r>
          </a:p>
          <a:p>
            <a:r>
              <a:rPr lang="en-US" sz="1400"/>
              <a:t>        }</a:t>
            </a:r>
          </a:p>
          <a:p>
            <a:r>
              <a:rPr lang="en-US" sz="1400"/>
              <a:t>    ]</a:t>
            </a:r>
          </a:p>
          <a:p>
            <a:r>
              <a:rPr lang="en-US" sz="1400"/>
              <a:t>}</a:t>
            </a:r>
            <a:endParaRPr lang="es-ES" sz="1400" smtClean="0"/>
          </a:p>
        </p:txBody>
      </p:sp>
      <p:pic>
        <p:nvPicPr>
          <p:cNvPr id="9" name="Picture 8" descr="expertly-drawn-cellphon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3639946"/>
            <a:ext cx="720080" cy="862664"/>
          </a:xfrm>
          <a:prstGeom prst="rect">
            <a:avLst/>
          </a:prstGeom>
        </p:spPr>
      </p:pic>
      <p:pic>
        <p:nvPicPr>
          <p:cNvPr id="10" name="Picture 9" descr="orio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967967"/>
            <a:ext cx="576064" cy="56252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5718226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190" y="287350"/>
            <a:ext cx="7944058" cy="516190"/>
          </a:xfrm>
        </p:spPr>
        <p:txBody>
          <a:bodyPr>
            <a:normAutofit fontScale="90000"/>
          </a:bodyPr>
          <a:lstStyle/>
          <a:p>
            <a:r>
              <a:rPr lang="en-US" smtClean="0"/>
              <a:t>Quick Usage Example: Room Create (1)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4055466" y="6356361"/>
            <a:ext cx="1033075" cy="365125"/>
          </a:xfrm>
          <a:prstGeom prst="rect">
            <a:avLst/>
          </a:prstGeom>
        </p:spPr>
        <p:txBody>
          <a:bodyPr/>
          <a:lstStyle/>
          <a:p>
            <a:fld id="{37963F2F-4042-FC45-9F9C-5381A7798E31}" type="slidenum">
              <a:rPr lang="en-US" smtClean="0">
                <a:solidFill>
                  <a:srgbClr val="043F52">
                    <a:tint val="75000"/>
                  </a:srgbClr>
                </a:solidFill>
              </a:rPr>
              <a:pPr/>
              <a:t>28</a:t>
            </a:fld>
            <a:endParaRPr lang="en-US">
              <a:solidFill>
                <a:srgbClr val="043F52">
                  <a:tint val="75000"/>
                </a:srgbClr>
              </a:solidFill>
            </a:endParaRPr>
          </a:p>
        </p:txBody>
      </p:sp>
      <p:sp>
        <p:nvSpPr>
          <p:cNvPr id="5" name="7 CuadroTexto"/>
          <p:cNvSpPr txBox="1"/>
          <p:nvPr/>
        </p:nvSpPr>
        <p:spPr>
          <a:xfrm>
            <a:off x="448831" y="1068338"/>
            <a:ext cx="3570511" cy="54784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POST localhost:1026/V1/</a:t>
            </a:r>
            <a:r>
              <a:rPr lang="es-ES" sz="1400" dirty="0" err="1" smtClean="0"/>
              <a:t>updateContext</a:t>
            </a:r>
            <a:endParaRPr lang="es-ES" sz="1400" dirty="0" smtClean="0"/>
          </a:p>
          <a:p>
            <a:r>
              <a:rPr lang="es-ES" sz="1400" dirty="0" smtClean="0"/>
              <a:t>... 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  "</a:t>
            </a:r>
            <a:r>
              <a:rPr lang="en-US" sz="1400" dirty="0" err="1"/>
              <a:t>contextElements</a:t>
            </a:r>
            <a:r>
              <a:rPr lang="en-US" sz="1400" dirty="0"/>
              <a:t>": [</a:t>
            </a:r>
          </a:p>
          <a:p>
            <a:r>
              <a:rPr lang="en-US" sz="1400" dirty="0"/>
              <a:t>        {</a:t>
            </a:r>
          </a:p>
          <a:p>
            <a:r>
              <a:rPr lang="en-US" sz="1400" dirty="0"/>
              <a:t>            "type": "</a:t>
            </a:r>
            <a:r>
              <a:rPr lang="en-US" sz="1400" dirty="0">
                <a:solidFill>
                  <a:srgbClr val="002159"/>
                </a:solidFill>
              </a:rPr>
              <a:t>Room</a:t>
            </a:r>
            <a:r>
              <a:rPr lang="en-US" sz="1400" dirty="0"/>
              <a:t>",</a:t>
            </a:r>
          </a:p>
          <a:p>
            <a:r>
              <a:rPr lang="en-US" sz="1400" dirty="0"/>
              <a:t>            "</a:t>
            </a:r>
            <a:r>
              <a:rPr lang="en-US" sz="1400" dirty="0" err="1"/>
              <a:t>isPattern</a:t>
            </a:r>
            <a:r>
              <a:rPr lang="en-US" sz="1400" dirty="0"/>
              <a:t>": "false",</a:t>
            </a:r>
          </a:p>
          <a:p>
            <a:r>
              <a:rPr lang="en-US" sz="1400" dirty="0"/>
              <a:t>            "id": "</a:t>
            </a:r>
            <a:r>
              <a:rPr lang="en-US" sz="1400" b="1" dirty="0">
                <a:solidFill>
                  <a:srgbClr val="FF0000"/>
                </a:solidFill>
              </a:rPr>
              <a:t>Room1</a:t>
            </a:r>
            <a:r>
              <a:rPr lang="en-US" sz="1400" dirty="0"/>
              <a:t>",</a:t>
            </a:r>
          </a:p>
          <a:p>
            <a:r>
              <a:rPr lang="en-US" sz="1400" dirty="0"/>
              <a:t>            "attributes": [</a:t>
            </a:r>
          </a:p>
          <a:p>
            <a:r>
              <a:rPr lang="en-US" sz="1400" dirty="0"/>
              <a:t>            {</a:t>
            </a:r>
          </a:p>
          <a:p>
            <a:r>
              <a:rPr lang="en-US" sz="1400" dirty="0"/>
              <a:t>                "name": "</a:t>
            </a:r>
            <a:r>
              <a:rPr lang="en-US" sz="1400" dirty="0">
                <a:solidFill>
                  <a:srgbClr val="002159"/>
                </a:solidFill>
              </a:rPr>
              <a:t>temperature</a:t>
            </a:r>
            <a:r>
              <a:rPr lang="en-US" sz="1400" dirty="0"/>
              <a:t>",</a:t>
            </a:r>
          </a:p>
          <a:p>
            <a:r>
              <a:rPr lang="en-US" sz="1400" dirty="0"/>
              <a:t>                "type": "</a:t>
            </a:r>
            <a:r>
              <a:rPr lang="en-US" sz="1400" dirty="0">
                <a:solidFill>
                  <a:srgbClr val="002159"/>
                </a:solidFill>
              </a:rPr>
              <a:t>centigrade</a:t>
            </a:r>
            <a:r>
              <a:rPr lang="en-US" sz="1400" dirty="0"/>
              <a:t>",</a:t>
            </a:r>
          </a:p>
          <a:p>
            <a:r>
              <a:rPr lang="en-US" sz="1400" dirty="0"/>
              <a:t>                "value": "</a:t>
            </a:r>
            <a:r>
              <a:rPr lang="en-US" sz="1400" b="1" dirty="0">
                <a:solidFill>
                  <a:srgbClr val="FF0000"/>
                </a:solidFill>
              </a:rPr>
              <a:t>24</a:t>
            </a:r>
            <a:r>
              <a:rPr lang="en-US" sz="1400" dirty="0"/>
              <a:t>"</a:t>
            </a:r>
          </a:p>
          <a:p>
            <a:r>
              <a:rPr lang="en-US" sz="1400" dirty="0"/>
              <a:t>            },</a:t>
            </a:r>
          </a:p>
          <a:p>
            <a:r>
              <a:rPr lang="en-US" sz="1400" dirty="0"/>
              <a:t>            {</a:t>
            </a:r>
          </a:p>
          <a:p>
            <a:r>
              <a:rPr lang="en-US" sz="1400" dirty="0"/>
              <a:t>                "name": "</a:t>
            </a:r>
            <a:r>
              <a:rPr lang="en-US" sz="1400" dirty="0">
                <a:solidFill>
                  <a:srgbClr val="002159"/>
                </a:solidFill>
              </a:rPr>
              <a:t>pressure</a:t>
            </a:r>
            <a:r>
              <a:rPr lang="en-US" sz="1400" dirty="0"/>
              <a:t>",</a:t>
            </a:r>
          </a:p>
          <a:p>
            <a:r>
              <a:rPr lang="en-US" sz="1400" dirty="0"/>
              <a:t>                "type": "</a:t>
            </a:r>
            <a:r>
              <a:rPr lang="en-US" sz="1400" dirty="0">
                <a:solidFill>
                  <a:srgbClr val="002159"/>
                </a:solidFill>
              </a:rPr>
              <a:t>mmHg</a:t>
            </a:r>
            <a:r>
              <a:rPr lang="en-US" sz="1400" dirty="0"/>
              <a:t>",</a:t>
            </a:r>
          </a:p>
          <a:p>
            <a:r>
              <a:rPr lang="en-US" sz="1400" dirty="0"/>
              <a:t>                "value": "</a:t>
            </a:r>
            <a:r>
              <a:rPr lang="en-US" sz="1400" b="1" dirty="0">
                <a:solidFill>
                  <a:srgbClr val="FF0000"/>
                </a:solidFill>
              </a:rPr>
              <a:t>718</a:t>
            </a:r>
            <a:r>
              <a:rPr lang="en-US" sz="1400" dirty="0"/>
              <a:t>"</a:t>
            </a:r>
          </a:p>
          <a:p>
            <a:r>
              <a:rPr lang="en-US" sz="1400" dirty="0"/>
              <a:t>            }</a:t>
            </a:r>
          </a:p>
          <a:p>
            <a:endParaRPr lang="en-US" sz="1400" dirty="0"/>
          </a:p>
          <a:p>
            <a:r>
              <a:rPr lang="en-US" sz="1400" dirty="0"/>
              <a:t>            ]</a:t>
            </a:r>
          </a:p>
          <a:p>
            <a:r>
              <a:rPr lang="en-US" sz="1400" dirty="0"/>
              <a:t>        }</a:t>
            </a:r>
          </a:p>
          <a:p>
            <a:r>
              <a:rPr lang="en-US" sz="1400" dirty="0"/>
              <a:t>    ],</a:t>
            </a:r>
          </a:p>
          <a:p>
            <a:r>
              <a:rPr lang="en-US" sz="1400" dirty="0"/>
              <a:t>    "</a:t>
            </a:r>
            <a:r>
              <a:rPr lang="en-US" sz="1400" dirty="0" err="1"/>
              <a:t>updateAction</a:t>
            </a:r>
            <a:r>
              <a:rPr lang="en-US" sz="1400" dirty="0"/>
              <a:t>": "APPEND"</a:t>
            </a:r>
          </a:p>
          <a:p>
            <a:r>
              <a:rPr lang="en-US" sz="1400" dirty="0"/>
              <a:t>}</a:t>
            </a:r>
            <a:endParaRPr lang="es-ES" sz="1400" dirty="0"/>
          </a:p>
        </p:txBody>
      </p:sp>
      <p:sp>
        <p:nvSpPr>
          <p:cNvPr id="6" name="6 CuadroTexto"/>
          <p:cNvSpPr txBox="1"/>
          <p:nvPr/>
        </p:nvSpPr>
        <p:spPr>
          <a:xfrm>
            <a:off x="4340888" y="966741"/>
            <a:ext cx="3697792" cy="550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smtClean="0"/>
              <a:t>200 OK</a:t>
            </a:r>
          </a:p>
          <a:p>
            <a:r>
              <a:rPr lang="es-ES" sz="1400" smtClean="0"/>
              <a:t>... </a:t>
            </a:r>
          </a:p>
          <a:p>
            <a:r>
              <a:rPr lang="en-US" sz="1200"/>
              <a:t>{</a:t>
            </a:r>
          </a:p>
          <a:p>
            <a:r>
              <a:rPr lang="en-US" sz="1200"/>
              <a:t>    "contextResponses": [</a:t>
            </a:r>
          </a:p>
          <a:p>
            <a:r>
              <a:rPr lang="en-US" sz="1200"/>
              <a:t>        {</a:t>
            </a:r>
          </a:p>
          <a:p>
            <a:r>
              <a:rPr lang="en-US" sz="1200"/>
              <a:t>            "contextElement": {</a:t>
            </a:r>
          </a:p>
          <a:p>
            <a:r>
              <a:rPr lang="en-US" sz="1200"/>
              <a:t>                "attributes": [</a:t>
            </a:r>
          </a:p>
          <a:p>
            <a:r>
              <a:rPr lang="en-US" sz="1200"/>
              <a:t>                    {</a:t>
            </a:r>
          </a:p>
          <a:p>
            <a:r>
              <a:rPr lang="en-US" sz="1200"/>
              <a:t>                        "name": "</a:t>
            </a:r>
            <a:r>
              <a:rPr lang="en-US" sz="1200">
                <a:solidFill>
                  <a:srgbClr val="002159"/>
                </a:solidFill>
              </a:rPr>
              <a:t>temperature</a:t>
            </a:r>
            <a:r>
              <a:rPr lang="en-US" sz="1200"/>
              <a:t>",</a:t>
            </a:r>
          </a:p>
          <a:p>
            <a:r>
              <a:rPr lang="en-US" sz="1200"/>
              <a:t>                        "type": "</a:t>
            </a:r>
            <a:r>
              <a:rPr lang="en-US" sz="1200">
                <a:solidFill>
                  <a:srgbClr val="002159"/>
                </a:solidFill>
              </a:rPr>
              <a:t>centigrade</a:t>
            </a:r>
            <a:r>
              <a:rPr lang="en-US" sz="1200"/>
              <a:t>",</a:t>
            </a:r>
          </a:p>
          <a:p>
            <a:r>
              <a:rPr lang="en-US" sz="1200"/>
              <a:t>                        "value": ""</a:t>
            </a:r>
          </a:p>
          <a:p>
            <a:r>
              <a:rPr lang="en-US" sz="1200"/>
              <a:t>                    },</a:t>
            </a:r>
          </a:p>
          <a:p>
            <a:r>
              <a:rPr lang="en-US" sz="1200"/>
              <a:t>                    {</a:t>
            </a:r>
          </a:p>
          <a:p>
            <a:r>
              <a:rPr lang="en-US" sz="1200"/>
              <a:t>                        "name": "</a:t>
            </a:r>
            <a:r>
              <a:rPr lang="en-US" sz="1200">
                <a:solidFill>
                  <a:srgbClr val="002159"/>
                </a:solidFill>
              </a:rPr>
              <a:t>pressure</a:t>
            </a:r>
            <a:r>
              <a:rPr lang="en-US" sz="1200"/>
              <a:t>",</a:t>
            </a:r>
          </a:p>
          <a:p>
            <a:r>
              <a:rPr lang="en-US" sz="1200"/>
              <a:t>                        "type": "</a:t>
            </a:r>
            <a:r>
              <a:rPr lang="en-US" sz="1200">
                <a:solidFill>
                  <a:srgbClr val="002159"/>
                </a:solidFill>
              </a:rPr>
              <a:t>mmHg</a:t>
            </a:r>
            <a:r>
              <a:rPr lang="en-US" sz="1200"/>
              <a:t>",</a:t>
            </a:r>
          </a:p>
          <a:p>
            <a:r>
              <a:rPr lang="en-US" sz="1200"/>
              <a:t>                        "value": ""</a:t>
            </a:r>
          </a:p>
          <a:p>
            <a:r>
              <a:rPr lang="en-US" sz="1200"/>
              <a:t>                    }</a:t>
            </a:r>
          </a:p>
          <a:p>
            <a:r>
              <a:rPr lang="en-US" sz="1200"/>
              <a:t>                ],</a:t>
            </a:r>
          </a:p>
          <a:p>
            <a:r>
              <a:rPr lang="en-US" sz="1200"/>
              <a:t>                "id": "</a:t>
            </a:r>
            <a:r>
              <a:rPr lang="en-US" sz="1200">
                <a:solidFill>
                  <a:srgbClr val="002159"/>
                </a:solidFill>
              </a:rPr>
              <a:t>Room1</a:t>
            </a:r>
            <a:r>
              <a:rPr lang="en-US" sz="1200"/>
              <a:t>",</a:t>
            </a:r>
          </a:p>
          <a:p>
            <a:r>
              <a:rPr lang="en-US" sz="1200"/>
              <a:t>                "isPattern": "false",</a:t>
            </a:r>
          </a:p>
          <a:p>
            <a:r>
              <a:rPr lang="en-US" sz="1200"/>
              <a:t>                "type": "Room"</a:t>
            </a:r>
          </a:p>
          <a:p>
            <a:r>
              <a:rPr lang="en-US" sz="1200"/>
              <a:t>            },</a:t>
            </a:r>
          </a:p>
          <a:p>
            <a:r>
              <a:rPr lang="en-US" sz="1200"/>
              <a:t>            "statusCode": {</a:t>
            </a:r>
          </a:p>
          <a:p>
            <a:r>
              <a:rPr lang="en-US" sz="1200"/>
              <a:t>                "code": "200",</a:t>
            </a:r>
          </a:p>
          <a:p>
            <a:r>
              <a:rPr lang="en-US" sz="1200"/>
              <a:t>                "reasonPhrase": "</a:t>
            </a:r>
            <a:r>
              <a:rPr lang="en-US" sz="1200" b="1">
                <a:solidFill>
                  <a:srgbClr val="FF0000"/>
                </a:solidFill>
              </a:rPr>
              <a:t>OK</a:t>
            </a:r>
            <a:r>
              <a:rPr lang="en-US" sz="1200"/>
              <a:t>"</a:t>
            </a:r>
          </a:p>
          <a:p>
            <a:r>
              <a:rPr lang="en-US" sz="1200"/>
              <a:t>            }</a:t>
            </a:r>
          </a:p>
          <a:p>
            <a:r>
              <a:rPr lang="en-US" sz="1200"/>
              <a:t>        }</a:t>
            </a:r>
          </a:p>
          <a:p>
            <a:r>
              <a:rPr lang="en-US" sz="1200"/>
              <a:t>    ]</a:t>
            </a:r>
          </a:p>
          <a:p>
            <a:r>
              <a:rPr lang="en-US" sz="1200"/>
              <a:t>}</a:t>
            </a:r>
            <a:endParaRPr lang="es-ES" sz="1200"/>
          </a:p>
        </p:txBody>
      </p:sp>
      <p:pic>
        <p:nvPicPr>
          <p:cNvPr id="7" name="Picture 6" descr="room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389859"/>
            <a:ext cx="1008112" cy="984413"/>
          </a:xfrm>
          <a:prstGeom prst="rect">
            <a:avLst/>
          </a:prstGeom>
        </p:spPr>
      </p:pic>
      <p:pic>
        <p:nvPicPr>
          <p:cNvPr id="8" name="Picture 7" descr="orio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1038282"/>
            <a:ext cx="576064" cy="56252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921179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190" y="287350"/>
            <a:ext cx="7944058" cy="516190"/>
          </a:xfrm>
        </p:spPr>
        <p:txBody>
          <a:bodyPr>
            <a:normAutofit fontScale="90000"/>
          </a:bodyPr>
          <a:lstStyle/>
          <a:p>
            <a:r>
              <a:rPr lang="en-US" smtClean="0"/>
              <a:t>Quick Usage Example: Room </a:t>
            </a:r>
            <a:r>
              <a:rPr lang="en-US" err="1" smtClean="0"/>
              <a:t>UpdateContext (2)</a:t>
            </a:r>
            <a:endParaRPr lang="en-US"/>
          </a:p>
        </p:txBody>
      </p:sp>
      <p:sp>
        <p:nvSpPr>
          <p:cNvPr id="8" name="7 CuadroTexto"/>
          <p:cNvSpPr txBox="1"/>
          <p:nvPr/>
        </p:nvSpPr>
        <p:spPr>
          <a:xfrm>
            <a:off x="448831" y="1068338"/>
            <a:ext cx="3570511" cy="54784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POST localhost:1026/V1/</a:t>
            </a:r>
            <a:r>
              <a:rPr lang="es-ES" sz="1400" dirty="0" err="1" smtClean="0"/>
              <a:t>updateContext</a:t>
            </a:r>
            <a:endParaRPr lang="es-ES" sz="1400" dirty="0" smtClean="0"/>
          </a:p>
          <a:p>
            <a:r>
              <a:rPr lang="es-ES" sz="1400" dirty="0" smtClean="0"/>
              <a:t>... 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  "</a:t>
            </a:r>
            <a:r>
              <a:rPr lang="en-US" sz="1400" dirty="0" err="1"/>
              <a:t>contextElements</a:t>
            </a:r>
            <a:r>
              <a:rPr lang="en-US" sz="1400" dirty="0"/>
              <a:t>": [</a:t>
            </a:r>
          </a:p>
          <a:p>
            <a:r>
              <a:rPr lang="en-US" sz="1400" dirty="0"/>
              <a:t>        {</a:t>
            </a:r>
          </a:p>
          <a:p>
            <a:r>
              <a:rPr lang="en-US" sz="1400" dirty="0"/>
              <a:t>            "type": "</a:t>
            </a:r>
            <a:r>
              <a:rPr lang="en-US" sz="1400" dirty="0">
                <a:solidFill>
                  <a:srgbClr val="002159"/>
                </a:solidFill>
              </a:rPr>
              <a:t>Room</a:t>
            </a:r>
            <a:r>
              <a:rPr lang="en-US" sz="1400" dirty="0"/>
              <a:t>",</a:t>
            </a:r>
          </a:p>
          <a:p>
            <a:r>
              <a:rPr lang="en-US" sz="1400" dirty="0"/>
              <a:t>            "</a:t>
            </a:r>
            <a:r>
              <a:rPr lang="en-US" sz="1400" dirty="0" err="1"/>
              <a:t>isPattern</a:t>
            </a:r>
            <a:r>
              <a:rPr lang="en-US" sz="1400" dirty="0"/>
              <a:t>": "false",</a:t>
            </a:r>
          </a:p>
          <a:p>
            <a:r>
              <a:rPr lang="en-US" sz="1400" dirty="0"/>
              <a:t>            "id": "</a:t>
            </a:r>
            <a:r>
              <a:rPr lang="en-US" sz="1400" b="1" dirty="0">
                <a:solidFill>
                  <a:srgbClr val="FF0000"/>
                </a:solidFill>
              </a:rPr>
              <a:t>Room1</a:t>
            </a:r>
            <a:r>
              <a:rPr lang="en-US" sz="1400" dirty="0"/>
              <a:t>",</a:t>
            </a:r>
          </a:p>
          <a:p>
            <a:r>
              <a:rPr lang="en-US" sz="1400" dirty="0"/>
              <a:t>            "attributes": [</a:t>
            </a:r>
          </a:p>
          <a:p>
            <a:r>
              <a:rPr lang="en-US" sz="1400" dirty="0"/>
              <a:t>            {</a:t>
            </a:r>
          </a:p>
          <a:p>
            <a:r>
              <a:rPr lang="en-US" sz="1400" dirty="0"/>
              <a:t>                "name": "</a:t>
            </a:r>
            <a:r>
              <a:rPr lang="en-US" sz="1400" dirty="0">
                <a:solidFill>
                  <a:srgbClr val="002159"/>
                </a:solidFill>
              </a:rPr>
              <a:t>temperature</a:t>
            </a:r>
            <a:r>
              <a:rPr lang="en-US" sz="1400" dirty="0"/>
              <a:t>",</a:t>
            </a:r>
          </a:p>
          <a:p>
            <a:r>
              <a:rPr lang="en-US" sz="1400" dirty="0"/>
              <a:t>                "type": "</a:t>
            </a:r>
            <a:r>
              <a:rPr lang="en-US" sz="1400" dirty="0">
                <a:solidFill>
                  <a:srgbClr val="002159"/>
                </a:solidFill>
              </a:rPr>
              <a:t>centigrade</a:t>
            </a:r>
            <a:r>
              <a:rPr lang="en-US" sz="1400" dirty="0"/>
              <a:t>",</a:t>
            </a:r>
          </a:p>
          <a:p>
            <a:r>
              <a:rPr lang="en-US" sz="1400" dirty="0"/>
              <a:t>                "value": "</a:t>
            </a:r>
            <a:r>
              <a:rPr lang="en-US" sz="1400" b="1" dirty="0">
                <a:solidFill>
                  <a:srgbClr val="FF0000"/>
                </a:solidFill>
              </a:rPr>
              <a:t>25</a:t>
            </a:r>
            <a:r>
              <a:rPr lang="en-US" sz="1400" dirty="0"/>
              <a:t>"</a:t>
            </a:r>
          </a:p>
          <a:p>
            <a:r>
              <a:rPr lang="en-US" sz="1400" dirty="0"/>
              <a:t>            },</a:t>
            </a:r>
          </a:p>
          <a:p>
            <a:r>
              <a:rPr lang="en-US" sz="1400" dirty="0"/>
              <a:t>            {</a:t>
            </a:r>
          </a:p>
          <a:p>
            <a:r>
              <a:rPr lang="en-US" sz="1400" dirty="0"/>
              <a:t>                "name": "</a:t>
            </a:r>
            <a:r>
              <a:rPr lang="en-US" sz="1400" dirty="0">
                <a:solidFill>
                  <a:srgbClr val="002159"/>
                </a:solidFill>
              </a:rPr>
              <a:t>pressure</a:t>
            </a:r>
            <a:r>
              <a:rPr lang="en-US" sz="1400" dirty="0"/>
              <a:t>",</a:t>
            </a:r>
          </a:p>
          <a:p>
            <a:r>
              <a:rPr lang="en-US" sz="1400" dirty="0"/>
              <a:t>                "type": "</a:t>
            </a:r>
            <a:r>
              <a:rPr lang="en-US" sz="1400" dirty="0">
                <a:solidFill>
                  <a:srgbClr val="002159"/>
                </a:solidFill>
              </a:rPr>
              <a:t>mmHg</a:t>
            </a:r>
            <a:r>
              <a:rPr lang="en-US" sz="1400" dirty="0"/>
              <a:t>",</a:t>
            </a:r>
          </a:p>
          <a:p>
            <a:r>
              <a:rPr lang="en-US" sz="1400" dirty="0"/>
              <a:t>                "value": "</a:t>
            </a:r>
            <a:r>
              <a:rPr lang="en-US" sz="1400" b="1" dirty="0">
                <a:solidFill>
                  <a:srgbClr val="FF0000"/>
                </a:solidFill>
              </a:rPr>
              <a:t>720</a:t>
            </a:r>
            <a:r>
              <a:rPr lang="en-US" sz="1400" dirty="0"/>
              <a:t>"</a:t>
            </a:r>
          </a:p>
          <a:p>
            <a:r>
              <a:rPr lang="en-US" sz="1400" dirty="0"/>
              <a:t>            }</a:t>
            </a:r>
          </a:p>
          <a:p>
            <a:endParaRPr lang="en-US" sz="1400" dirty="0"/>
          </a:p>
          <a:p>
            <a:r>
              <a:rPr lang="en-US" sz="1400" dirty="0"/>
              <a:t>            ]</a:t>
            </a:r>
          </a:p>
          <a:p>
            <a:r>
              <a:rPr lang="en-US" sz="1400" dirty="0"/>
              <a:t>        }</a:t>
            </a:r>
          </a:p>
          <a:p>
            <a:r>
              <a:rPr lang="en-US" sz="1400" dirty="0"/>
              <a:t>    ],</a:t>
            </a:r>
          </a:p>
          <a:p>
            <a:r>
              <a:rPr lang="en-US" sz="1400" dirty="0"/>
              <a:t>    "</a:t>
            </a:r>
            <a:r>
              <a:rPr lang="en-US" sz="1400" dirty="0" err="1"/>
              <a:t>updateAction</a:t>
            </a:r>
            <a:r>
              <a:rPr lang="en-US" sz="1400" dirty="0"/>
              <a:t>": "UPDATE"</a:t>
            </a:r>
          </a:p>
          <a:p>
            <a:r>
              <a:rPr lang="en-US" sz="1400" dirty="0"/>
              <a:t>}</a:t>
            </a:r>
            <a:endParaRPr lang="es-ES" sz="1400" dirty="0"/>
          </a:p>
        </p:txBody>
      </p:sp>
      <p:sp>
        <p:nvSpPr>
          <p:cNvPr id="7" name="6 CuadroTexto"/>
          <p:cNvSpPr txBox="1"/>
          <p:nvPr/>
        </p:nvSpPr>
        <p:spPr>
          <a:xfrm>
            <a:off x="4340888" y="966741"/>
            <a:ext cx="3697792" cy="550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smtClean="0"/>
              <a:t>200 OK</a:t>
            </a:r>
          </a:p>
          <a:p>
            <a:r>
              <a:rPr lang="es-ES" sz="1400" smtClean="0"/>
              <a:t>... </a:t>
            </a:r>
          </a:p>
          <a:p>
            <a:r>
              <a:rPr lang="en-US" sz="1200"/>
              <a:t>{</a:t>
            </a:r>
          </a:p>
          <a:p>
            <a:r>
              <a:rPr lang="en-US" sz="1200"/>
              <a:t>    "contextResponses": [</a:t>
            </a:r>
          </a:p>
          <a:p>
            <a:r>
              <a:rPr lang="en-US" sz="1200"/>
              <a:t>        {</a:t>
            </a:r>
          </a:p>
          <a:p>
            <a:r>
              <a:rPr lang="en-US" sz="1200"/>
              <a:t>            "contextElement": {</a:t>
            </a:r>
          </a:p>
          <a:p>
            <a:r>
              <a:rPr lang="en-US" sz="1200"/>
              <a:t>                "attributes": [</a:t>
            </a:r>
          </a:p>
          <a:p>
            <a:r>
              <a:rPr lang="en-US" sz="1200"/>
              <a:t>                    {</a:t>
            </a:r>
          </a:p>
          <a:p>
            <a:r>
              <a:rPr lang="en-US" sz="1200"/>
              <a:t>                        "name": "</a:t>
            </a:r>
            <a:r>
              <a:rPr lang="en-US" sz="1200">
                <a:solidFill>
                  <a:srgbClr val="002159"/>
                </a:solidFill>
              </a:rPr>
              <a:t>temperature</a:t>
            </a:r>
            <a:r>
              <a:rPr lang="en-US" sz="1200"/>
              <a:t>",</a:t>
            </a:r>
          </a:p>
          <a:p>
            <a:r>
              <a:rPr lang="en-US" sz="1200"/>
              <a:t>                        "type": "</a:t>
            </a:r>
            <a:r>
              <a:rPr lang="en-US" sz="1200">
                <a:solidFill>
                  <a:srgbClr val="002159"/>
                </a:solidFill>
              </a:rPr>
              <a:t>centigrade</a:t>
            </a:r>
            <a:r>
              <a:rPr lang="en-US" sz="1200"/>
              <a:t>",</a:t>
            </a:r>
          </a:p>
          <a:p>
            <a:r>
              <a:rPr lang="en-US" sz="1200"/>
              <a:t>                        "value": ""</a:t>
            </a:r>
          </a:p>
          <a:p>
            <a:r>
              <a:rPr lang="en-US" sz="1200"/>
              <a:t>                    },</a:t>
            </a:r>
          </a:p>
          <a:p>
            <a:r>
              <a:rPr lang="en-US" sz="1200"/>
              <a:t>                    {</a:t>
            </a:r>
          </a:p>
          <a:p>
            <a:r>
              <a:rPr lang="en-US" sz="1200"/>
              <a:t>                        "name": "</a:t>
            </a:r>
            <a:r>
              <a:rPr lang="en-US" sz="1200">
                <a:solidFill>
                  <a:srgbClr val="002159"/>
                </a:solidFill>
              </a:rPr>
              <a:t>pressure</a:t>
            </a:r>
            <a:r>
              <a:rPr lang="en-US" sz="1200"/>
              <a:t>",</a:t>
            </a:r>
          </a:p>
          <a:p>
            <a:r>
              <a:rPr lang="en-US" sz="1200"/>
              <a:t>                        "type": "</a:t>
            </a:r>
            <a:r>
              <a:rPr lang="en-US" sz="1200">
                <a:solidFill>
                  <a:srgbClr val="002159"/>
                </a:solidFill>
              </a:rPr>
              <a:t>mmHg</a:t>
            </a:r>
            <a:r>
              <a:rPr lang="en-US" sz="1200"/>
              <a:t>",</a:t>
            </a:r>
          </a:p>
          <a:p>
            <a:r>
              <a:rPr lang="en-US" sz="1200"/>
              <a:t>                        "value": ""</a:t>
            </a:r>
          </a:p>
          <a:p>
            <a:r>
              <a:rPr lang="en-US" sz="1200"/>
              <a:t>                    }</a:t>
            </a:r>
          </a:p>
          <a:p>
            <a:r>
              <a:rPr lang="en-US" sz="1200"/>
              <a:t>                ],</a:t>
            </a:r>
          </a:p>
          <a:p>
            <a:r>
              <a:rPr lang="en-US" sz="1200"/>
              <a:t>                "id": "</a:t>
            </a:r>
            <a:r>
              <a:rPr lang="en-US" sz="1200">
                <a:solidFill>
                  <a:srgbClr val="002159"/>
                </a:solidFill>
              </a:rPr>
              <a:t>Room1</a:t>
            </a:r>
            <a:r>
              <a:rPr lang="en-US" sz="1200"/>
              <a:t>",</a:t>
            </a:r>
          </a:p>
          <a:p>
            <a:r>
              <a:rPr lang="en-US" sz="1200"/>
              <a:t>                "isPattern": "false",</a:t>
            </a:r>
          </a:p>
          <a:p>
            <a:r>
              <a:rPr lang="en-US" sz="1200"/>
              <a:t>                "type": "Room"</a:t>
            </a:r>
          </a:p>
          <a:p>
            <a:r>
              <a:rPr lang="en-US" sz="1200"/>
              <a:t>            },</a:t>
            </a:r>
          </a:p>
          <a:p>
            <a:r>
              <a:rPr lang="en-US" sz="1200"/>
              <a:t>            "statusCode": {</a:t>
            </a:r>
          </a:p>
          <a:p>
            <a:r>
              <a:rPr lang="en-US" sz="1200"/>
              <a:t>                "code": "200",</a:t>
            </a:r>
          </a:p>
          <a:p>
            <a:r>
              <a:rPr lang="en-US" sz="1200"/>
              <a:t>                "reasonPhrase": "</a:t>
            </a:r>
            <a:r>
              <a:rPr lang="en-US" sz="1200" b="1">
                <a:solidFill>
                  <a:srgbClr val="FF0000"/>
                </a:solidFill>
              </a:rPr>
              <a:t>OK</a:t>
            </a:r>
            <a:r>
              <a:rPr lang="en-US" sz="1200"/>
              <a:t>"</a:t>
            </a:r>
          </a:p>
          <a:p>
            <a:r>
              <a:rPr lang="en-US" sz="1200"/>
              <a:t>            }</a:t>
            </a:r>
          </a:p>
          <a:p>
            <a:r>
              <a:rPr lang="en-US" sz="1200"/>
              <a:t>        }</a:t>
            </a:r>
          </a:p>
          <a:p>
            <a:r>
              <a:rPr lang="en-US" sz="1200"/>
              <a:t>    ]</a:t>
            </a:r>
          </a:p>
          <a:p>
            <a:r>
              <a:rPr lang="en-US" sz="1200"/>
              <a:t>}</a:t>
            </a:r>
            <a:endParaRPr lang="es-ES" sz="1200"/>
          </a:p>
        </p:txBody>
      </p:sp>
      <p:pic>
        <p:nvPicPr>
          <p:cNvPr id="11" name="Picture 10" descr="orion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1038282"/>
            <a:ext cx="576064" cy="562522"/>
          </a:xfrm>
          <a:prstGeom prst="rect">
            <a:avLst/>
          </a:prstGeom>
        </p:spPr>
      </p:pic>
      <p:sp>
        <p:nvSpPr>
          <p:cNvPr id="9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4055466" y="6356361"/>
            <a:ext cx="1033075" cy="365125"/>
          </a:xfrm>
          <a:prstGeom prst="rect">
            <a:avLst/>
          </a:prstGeom>
        </p:spPr>
        <p:txBody>
          <a:bodyPr/>
          <a:lstStyle/>
          <a:p>
            <a:fld id="{37963F2F-4042-FC45-9F9C-5381A7798E31}" type="slidenum">
              <a:rPr lang="en-US" smtClean="0">
                <a:solidFill>
                  <a:srgbClr val="043F52">
                    <a:tint val="75000"/>
                  </a:srgbClr>
                </a:solidFill>
              </a:rPr>
              <a:pPr/>
              <a:t>29</a:t>
            </a:fld>
            <a:endParaRPr lang="en-US">
              <a:solidFill>
                <a:srgbClr val="043F52">
                  <a:tint val="75000"/>
                </a:srgbClr>
              </a:solidFill>
            </a:endParaRPr>
          </a:p>
        </p:txBody>
      </p:sp>
      <p:pic>
        <p:nvPicPr>
          <p:cNvPr id="12" name="Picture 11" descr="room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389859"/>
            <a:ext cx="1008112" cy="984413"/>
          </a:xfrm>
          <a:prstGeom prst="rect">
            <a:avLst/>
          </a:prstGeom>
        </p:spPr>
      </p:pic>
      <p:pic>
        <p:nvPicPr>
          <p:cNvPr id="4" name="Picture 3" descr="termometro-digital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4764990"/>
            <a:ext cx="1331640" cy="795643"/>
          </a:xfrm>
          <a:prstGeom prst="rect">
            <a:avLst/>
          </a:prstGeom>
        </p:spPr>
      </p:pic>
      <p:sp>
        <p:nvSpPr>
          <p:cNvPr id="3" name="Up Arrow 2"/>
          <p:cNvSpPr/>
          <p:nvPr/>
        </p:nvSpPr>
        <p:spPr>
          <a:xfrm>
            <a:off x="3491880" y="4905620"/>
            <a:ext cx="285340" cy="562522"/>
          </a:xfrm>
          <a:prstGeom prst="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414101449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INTERNET OF THINGS - IOT</a:t>
            </a:r>
            <a:endParaRPr lang="pt-B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0034" y="2000240"/>
            <a:ext cx="8229600" cy="321471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400" dirty="0" smtClean="0"/>
              <a:t>Is a term that represents a collection </a:t>
            </a:r>
            <a:r>
              <a:rPr lang="en-US" sz="2800" dirty="0" smtClean="0"/>
              <a:t>of 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ideas, devices, and processes. </a:t>
            </a:r>
          </a:p>
          <a:p>
            <a:pPr algn="ctr">
              <a:buNone/>
            </a:pPr>
            <a:endParaRPr lang="en-US" sz="2400" dirty="0" smtClean="0"/>
          </a:p>
          <a:p>
            <a:pPr algn="ctr">
              <a:buNone/>
            </a:pPr>
            <a:r>
              <a:rPr lang="en-US" sz="2400" dirty="0" smtClean="0"/>
              <a:t>Each 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thing</a:t>
            </a:r>
            <a:r>
              <a:rPr lang="en-US" sz="2400" dirty="0" smtClean="0"/>
              <a:t> is represented by a device or sensor.</a:t>
            </a:r>
          </a:p>
          <a:p>
            <a:pPr algn="ctr">
              <a:buNone/>
            </a:pPr>
            <a:endParaRPr lang="en-US" sz="2400" dirty="0" smtClean="0"/>
          </a:p>
          <a:p>
            <a:pPr algn="ctr">
              <a:buNone/>
            </a:pPr>
            <a:r>
              <a:rPr lang="en-US" sz="2400" dirty="0" smtClean="0"/>
              <a:t> These things are usually 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working together </a:t>
            </a:r>
            <a:r>
              <a:rPr lang="en-US" sz="2400" dirty="0" smtClean="0"/>
              <a:t>to create larger solutions by sending and reacting to data from an eco-system.</a:t>
            </a:r>
            <a:endParaRPr lang="pt-BR" sz="2400" dirty="0"/>
          </a:p>
        </p:txBody>
      </p:sp>
      <p:sp>
        <p:nvSpPr>
          <p:cNvPr id="7" name="Retângulo 6"/>
          <p:cNvSpPr/>
          <p:nvPr/>
        </p:nvSpPr>
        <p:spPr>
          <a:xfrm>
            <a:off x="571472" y="5857892"/>
            <a:ext cx="2911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Fonte: http://bit.ly/21lMhQR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190" y="287350"/>
            <a:ext cx="7944058" cy="516190"/>
          </a:xfrm>
        </p:spPr>
        <p:txBody>
          <a:bodyPr>
            <a:normAutofit fontScale="90000"/>
          </a:bodyPr>
          <a:lstStyle/>
          <a:p>
            <a:r>
              <a:rPr lang="en-US" smtClean="0"/>
              <a:t>Quick Usage Example: Room </a:t>
            </a:r>
            <a:r>
              <a:rPr lang="en-US" err="1" smtClean="0"/>
              <a:t>QueryContext</a:t>
            </a:r>
            <a:r>
              <a:rPr lang="en-US" smtClean="0"/>
              <a:t> (1)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4055466" y="6356361"/>
            <a:ext cx="1033075" cy="365125"/>
          </a:xfrm>
          <a:prstGeom prst="rect">
            <a:avLst/>
          </a:prstGeom>
        </p:spPr>
        <p:txBody>
          <a:bodyPr/>
          <a:lstStyle/>
          <a:p>
            <a:fld id="{37963F2F-4042-FC45-9F9C-5381A7798E31}" type="slidenum">
              <a:rPr lang="en-US" smtClean="0">
                <a:solidFill>
                  <a:srgbClr val="043F52">
                    <a:tint val="75000"/>
                  </a:srgbClr>
                </a:solidFill>
              </a:rPr>
              <a:pPr/>
              <a:t>30</a:t>
            </a:fld>
            <a:endParaRPr lang="en-US">
              <a:solidFill>
                <a:srgbClr val="043F52">
                  <a:tint val="75000"/>
                </a:srgbClr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314854" y="2156910"/>
            <a:ext cx="3543715" cy="31085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POST &lt;</a:t>
            </a:r>
            <a:r>
              <a:rPr lang="es-ES" sz="1400" dirty="0" err="1" smtClean="0"/>
              <a:t>cb_host</a:t>
            </a:r>
            <a:r>
              <a:rPr lang="es-ES" sz="1400" dirty="0" smtClean="0"/>
              <a:t>&gt;:1026/V1/</a:t>
            </a:r>
            <a:r>
              <a:rPr lang="es-ES" sz="1400" dirty="0" err="1" smtClean="0"/>
              <a:t>queryContext</a:t>
            </a:r>
            <a:endParaRPr lang="es-ES" sz="1400" dirty="0" smtClean="0"/>
          </a:p>
          <a:p>
            <a:r>
              <a:rPr lang="es-ES" sz="1400" dirty="0" smtClean="0"/>
              <a:t>... </a:t>
            </a:r>
          </a:p>
          <a:p>
            <a:r>
              <a:rPr lang="nl-NL" sz="1400" dirty="0"/>
              <a:t>{</a:t>
            </a:r>
          </a:p>
          <a:p>
            <a:r>
              <a:rPr lang="nl-NL" sz="1400" dirty="0"/>
              <a:t>    "entities": [</a:t>
            </a:r>
          </a:p>
          <a:p>
            <a:r>
              <a:rPr lang="nl-NL" sz="1400" dirty="0"/>
              <a:t>        {</a:t>
            </a:r>
          </a:p>
          <a:p>
            <a:r>
              <a:rPr lang="nl-NL" sz="1400" dirty="0"/>
              <a:t>            "type": "Room",</a:t>
            </a:r>
          </a:p>
          <a:p>
            <a:r>
              <a:rPr lang="nl-NL" sz="1400" dirty="0"/>
              <a:t>            "isPattern": "false",</a:t>
            </a:r>
          </a:p>
          <a:p>
            <a:r>
              <a:rPr lang="nl-NL" sz="1400" dirty="0"/>
              <a:t>            "id": "</a:t>
            </a:r>
            <a:r>
              <a:rPr lang="nl-NL" sz="1400" b="1" dirty="0">
                <a:solidFill>
                  <a:srgbClr val="FF0000"/>
                </a:solidFill>
              </a:rPr>
              <a:t>Room1</a:t>
            </a:r>
            <a:r>
              <a:rPr lang="nl-NL" sz="1400" dirty="0"/>
              <a:t>"</a:t>
            </a:r>
          </a:p>
          <a:p>
            <a:r>
              <a:rPr lang="nl-NL" sz="1400" dirty="0"/>
              <a:t>        }</a:t>
            </a:r>
            <a:r>
              <a:rPr lang="fr-FR" sz="1400" dirty="0"/>
              <a:t> ,</a:t>
            </a:r>
          </a:p>
          <a:p>
            <a:r>
              <a:rPr lang="fr-FR" sz="1400" dirty="0"/>
              <a:t>        "attributes": [</a:t>
            </a:r>
          </a:p>
          <a:p>
            <a:r>
              <a:rPr lang="fr-FR" sz="1400" dirty="0"/>
              <a:t>            "temperature"</a:t>
            </a:r>
          </a:p>
          <a:p>
            <a:r>
              <a:rPr lang="fr-FR" sz="1400" dirty="0"/>
              <a:t>        ]</a:t>
            </a:r>
          </a:p>
          <a:p>
            <a:r>
              <a:rPr lang="fr-FR" sz="1400" dirty="0"/>
              <a:t>    </a:t>
            </a:r>
            <a:r>
              <a:rPr lang="nl-NL" sz="1400" dirty="0"/>
              <a:t>]</a:t>
            </a:r>
          </a:p>
          <a:p>
            <a:r>
              <a:rPr lang="nl-NL" sz="1400" dirty="0"/>
              <a:t>}</a:t>
            </a:r>
            <a:endParaRPr lang="es-ES" sz="1400" dirty="0"/>
          </a:p>
        </p:txBody>
      </p:sp>
      <p:sp>
        <p:nvSpPr>
          <p:cNvPr id="7" name="6 CuadroTexto"/>
          <p:cNvSpPr txBox="1"/>
          <p:nvPr/>
        </p:nvSpPr>
        <p:spPr>
          <a:xfrm>
            <a:off x="4099727" y="837649"/>
            <a:ext cx="4139922" cy="52629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smtClean="0"/>
              <a:t>200 OK</a:t>
            </a:r>
          </a:p>
          <a:p>
            <a:r>
              <a:rPr lang="es-ES" sz="1400" smtClean="0"/>
              <a:t>... </a:t>
            </a:r>
          </a:p>
          <a:p>
            <a:r>
              <a:rPr lang="en-US" sz="1400"/>
              <a:t>{</a:t>
            </a:r>
          </a:p>
          <a:p>
            <a:r>
              <a:rPr lang="en-US" sz="1400"/>
              <a:t>    "contextResponses": [</a:t>
            </a:r>
          </a:p>
          <a:p>
            <a:r>
              <a:rPr lang="en-US" sz="1400"/>
              <a:t>        {</a:t>
            </a:r>
          </a:p>
          <a:p>
            <a:r>
              <a:rPr lang="en-US" sz="1400"/>
              <a:t>            "contextElement": {</a:t>
            </a:r>
          </a:p>
          <a:p>
            <a:r>
              <a:rPr lang="en-US" sz="1400"/>
              <a:t>                "attributes": [</a:t>
            </a:r>
          </a:p>
          <a:p>
            <a:r>
              <a:rPr lang="en-US" sz="1400"/>
              <a:t>                    {</a:t>
            </a:r>
          </a:p>
          <a:p>
            <a:r>
              <a:rPr lang="en-US" sz="1400"/>
              <a:t>                        "name": "</a:t>
            </a:r>
            <a:r>
              <a:rPr lang="fr-FR" sz="1400"/>
              <a:t>temperature</a:t>
            </a:r>
            <a:r>
              <a:rPr lang="en-US" sz="1400"/>
              <a:t>",</a:t>
            </a:r>
          </a:p>
          <a:p>
            <a:r>
              <a:rPr lang="en-US" sz="1400"/>
              <a:t>                        "type": "centigrade",</a:t>
            </a:r>
          </a:p>
          <a:p>
            <a:r>
              <a:rPr lang="en-US" sz="1400"/>
              <a:t>                        "value": "</a:t>
            </a:r>
            <a:r>
              <a:rPr lang="en-US" sz="1400" b="1">
                <a:solidFill>
                  <a:srgbClr val="FF0000"/>
                </a:solidFill>
              </a:rPr>
              <a:t>25</a:t>
            </a:r>
            <a:r>
              <a:rPr lang="en-US" sz="1400"/>
              <a:t>"</a:t>
            </a:r>
          </a:p>
          <a:p>
            <a:r>
              <a:rPr lang="en-US" sz="1400"/>
              <a:t>                    }</a:t>
            </a:r>
          </a:p>
          <a:p>
            <a:r>
              <a:rPr lang="en-US" sz="1400"/>
              <a:t>                    ],</a:t>
            </a:r>
          </a:p>
          <a:p>
            <a:r>
              <a:rPr lang="en-US" sz="1400"/>
              <a:t>                "id": "</a:t>
            </a:r>
            <a:r>
              <a:rPr lang="nl-NL" sz="1400" b="1">
                <a:solidFill>
                  <a:srgbClr val="FF0000"/>
                </a:solidFill>
              </a:rPr>
              <a:t>Room1</a:t>
            </a:r>
            <a:r>
              <a:rPr lang="en-US" sz="1400"/>
              <a:t>",</a:t>
            </a:r>
          </a:p>
          <a:p>
            <a:r>
              <a:rPr lang="en-US" sz="1400"/>
              <a:t>                "isPattern": "false",</a:t>
            </a:r>
          </a:p>
          <a:p>
            <a:r>
              <a:rPr lang="en-US" sz="1400"/>
              <a:t>                "type": "</a:t>
            </a:r>
            <a:r>
              <a:rPr lang="nl-NL" sz="1400"/>
              <a:t>Room</a:t>
            </a:r>
            <a:r>
              <a:rPr lang="en-US" sz="1400"/>
              <a:t>"</a:t>
            </a:r>
          </a:p>
          <a:p>
            <a:r>
              <a:rPr lang="en-US" sz="1400"/>
              <a:t>            },</a:t>
            </a:r>
          </a:p>
          <a:p>
            <a:r>
              <a:rPr lang="en-US" sz="1400"/>
              <a:t>            "statusCode": {</a:t>
            </a:r>
          </a:p>
          <a:p>
            <a:r>
              <a:rPr lang="en-US" sz="1400"/>
              <a:t>                "code": "200",</a:t>
            </a:r>
          </a:p>
          <a:p>
            <a:r>
              <a:rPr lang="en-US" sz="1400"/>
              <a:t>                "reasonPhrase": "OK"</a:t>
            </a:r>
          </a:p>
          <a:p>
            <a:r>
              <a:rPr lang="en-US" sz="1400"/>
              <a:t>            }</a:t>
            </a:r>
          </a:p>
          <a:p>
            <a:r>
              <a:rPr lang="en-US" sz="1400"/>
              <a:t>        }</a:t>
            </a:r>
          </a:p>
          <a:p>
            <a:r>
              <a:rPr lang="en-US" sz="1400"/>
              <a:t>    ]</a:t>
            </a:r>
          </a:p>
          <a:p>
            <a:r>
              <a:rPr lang="en-US" sz="1400"/>
              <a:t>}</a:t>
            </a:r>
            <a:endParaRPr lang="es-ES" sz="1400" smtClean="0"/>
          </a:p>
        </p:txBody>
      </p:sp>
      <p:pic>
        <p:nvPicPr>
          <p:cNvPr id="9" name="Picture 8" descr="expertly-drawn-cellphon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4202468"/>
            <a:ext cx="720080" cy="862664"/>
          </a:xfrm>
          <a:prstGeom prst="rect">
            <a:avLst/>
          </a:prstGeom>
        </p:spPr>
      </p:pic>
      <p:pic>
        <p:nvPicPr>
          <p:cNvPr id="10" name="Picture 9" descr="orio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967967"/>
            <a:ext cx="576064" cy="56252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012672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190" y="287350"/>
            <a:ext cx="7944058" cy="516190"/>
          </a:xfrm>
        </p:spPr>
        <p:txBody>
          <a:bodyPr>
            <a:normAutofit fontScale="90000"/>
          </a:bodyPr>
          <a:lstStyle/>
          <a:p>
            <a:r>
              <a:rPr lang="en-US" smtClean="0"/>
              <a:t>Quick Usage Example: Room </a:t>
            </a:r>
            <a:r>
              <a:rPr lang="en-US" err="1" smtClean="0"/>
              <a:t>QueryContext</a:t>
            </a:r>
            <a:r>
              <a:rPr lang="en-US" smtClean="0"/>
              <a:t> (2)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4055466" y="6356361"/>
            <a:ext cx="1033075" cy="365125"/>
          </a:xfrm>
          <a:prstGeom prst="rect">
            <a:avLst/>
          </a:prstGeom>
        </p:spPr>
        <p:txBody>
          <a:bodyPr/>
          <a:lstStyle/>
          <a:p>
            <a:fld id="{37963F2F-4042-FC45-9F9C-5381A7798E31}" type="slidenum">
              <a:rPr lang="en-US" smtClean="0">
                <a:solidFill>
                  <a:srgbClr val="043F52">
                    <a:tint val="75000"/>
                  </a:srgbClr>
                </a:solidFill>
              </a:rPr>
              <a:pPr/>
              <a:t>31</a:t>
            </a:fld>
            <a:endParaRPr lang="en-US">
              <a:solidFill>
                <a:srgbClr val="043F52">
                  <a:tint val="75000"/>
                </a:srgbClr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314854" y="2156911"/>
            <a:ext cx="3543715" cy="24622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POST &lt;</a:t>
            </a:r>
            <a:r>
              <a:rPr lang="es-ES" sz="1400" dirty="0" err="1" smtClean="0"/>
              <a:t>cb_host</a:t>
            </a:r>
            <a:r>
              <a:rPr lang="es-ES" sz="1400" dirty="0" smtClean="0"/>
              <a:t>&gt;:1026/V1/</a:t>
            </a:r>
            <a:r>
              <a:rPr lang="es-ES" sz="1400" dirty="0" err="1" smtClean="0"/>
              <a:t>queryContext</a:t>
            </a:r>
            <a:endParaRPr lang="es-ES" sz="1400" dirty="0" smtClean="0"/>
          </a:p>
          <a:p>
            <a:r>
              <a:rPr lang="es-ES" sz="1400" dirty="0" smtClean="0"/>
              <a:t>... </a:t>
            </a:r>
          </a:p>
          <a:p>
            <a:r>
              <a:rPr lang="nl-NL" sz="1400" dirty="0"/>
              <a:t>{</a:t>
            </a:r>
          </a:p>
          <a:p>
            <a:r>
              <a:rPr lang="nl-NL" sz="1400" dirty="0"/>
              <a:t>    "entities": [</a:t>
            </a:r>
          </a:p>
          <a:p>
            <a:r>
              <a:rPr lang="nl-NL" sz="1400" dirty="0"/>
              <a:t>        {</a:t>
            </a:r>
          </a:p>
          <a:p>
            <a:r>
              <a:rPr lang="nl-NL" sz="1400" dirty="0"/>
              <a:t>            "type": "Room",</a:t>
            </a:r>
          </a:p>
          <a:p>
            <a:r>
              <a:rPr lang="nl-NL" sz="1400" dirty="0"/>
              <a:t>            "isPattern": "false",</a:t>
            </a:r>
          </a:p>
          <a:p>
            <a:r>
              <a:rPr lang="nl-NL" sz="1400" dirty="0"/>
              <a:t>            "id": "</a:t>
            </a:r>
            <a:r>
              <a:rPr lang="nl-NL" sz="1400" b="1" dirty="0">
                <a:solidFill>
                  <a:srgbClr val="FF0000"/>
                </a:solidFill>
              </a:rPr>
              <a:t>Room1</a:t>
            </a:r>
            <a:r>
              <a:rPr lang="nl-NL" sz="1400" dirty="0"/>
              <a:t>"</a:t>
            </a:r>
          </a:p>
          <a:p>
            <a:r>
              <a:rPr lang="nl-NL" sz="1400" dirty="0"/>
              <a:t>        }</a:t>
            </a:r>
            <a:r>
              <a:rPr lang="fr-FR" sz="1400" dirty="0"/>
              <a:t> </a:t>
            </a:r>
          </a:p>
          <a:p>
            <a:r>
              <a:rPr lang="fr-FR" sz="1400" dirty="0"/>
              <a:t>     </a:t>
            </a:r>
            <a:r>
              <a:rPr lang="nl-NL" sz="1400" dirty="0"/>
              <a:t>]</a:t>
            </a:r>
          </a:p>
          <a:p>
            <a:r>
              <a:rPr lang="nl-NL" sz="1400" dirty="0"/>
              <a:t>}</a:t>
            </a:r>
            <a:endParaRPr lang="es-ES" sz="1400" dirty="0"/>
          </a:p>
        </p:txBody>
      </p:sp>
      <p:sp>
        <p:nvSpPr>
          <p:cNvPr id="7" name="6 CuadroTexto"/>
          <p:cNvSpPr txBox="1"/>
          <p:nvPr/>
        </p:nvSpPr>
        <p:spPr>
          <a:xfrm>
            <a:off x="4099727" y="837650"/>
            <a:ext cx="4139922" cy="550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smtClean="0"/>
              <a:t>200 OK</a:t>
            </a:r>
          </a:p>
          <a:p>
            <a:r>
              <a:rPr lang="es-ES" sz="1400" smtClean="0"/>
              <a:t>... </a:t>
            </a:r>
          </a:p>
          <a:p>
            <a:r>
              <a:rPr lang="en-US" sz="1200"/>
              <a:t>{</a:t>
            </a:r>
          </a:p>
          <a:p>
            <a:r>
              <a:rPr lang="en-US" sz="1200"/>
              <a:t>    "contextResponses": [</a:t>
            </a:r>
          </a:p>
          <a:p>
            <a:r>
              <a:rPr lang="en-US" sz="1200"/>
              <a:t>        {</a:t>
            </a:r>
          </a:p>
          <a:p>
            <a:r>
              <a:rPr lang="en-US" sz="1200"/>
              <a:t>            "contextElement": {</a:t>
            </a:r>
          </a:p>
          <a:p>
            <a:r>
              <a:rPr lang="en-US" sz="1200"/>
              <a:t>                "attributes": [</a:t>
            </a:r>
          </a:p>
          <a:p>
            <a:r>
              <a:rPr lang="en-US" sz="1200"/>
              <a:t>                    {</a:t>
            </a:r>
          </a:p>
          <a:p>
            <a:r>
              <a:rPr lang="en-US" sz="1200"/>
              <a:t>                        "name": "</a:t>
            </a:r>
            <a:r>
              <a:rPr lang="fr-FR" sz="1200"/>
              <a:t>temperature</a:t>
            </a:r>
            <a:r>
              <a:rPr lang="en-US" sz="1200"/>
              <a:t>",</a:t>
            </a:r>
          </a:p>
          <a:p>
            <a:r>
              <a:rPr lang="en-US" sz="1200"/>
              <a:t>                        "type": "centigrade",</a:t>
            </a:r>
          </a:p>
          <a:p>
            <a:r>
              <a:rPr lang="en-US" sz="1200"/>
              <a:t>                        "value": "</a:t>
            </a:r>
            <a:r>
              <a:rPr lang="en-US" sz="1200" b="1">
                <a:solidFill>
                  <a:srgbClr val="FF0000"/>
                </a:solidFill>
              </a:rPr>
              <a:t>25</a:t>
            </a:r>
            <a:r>
              <a:rPr lang="en-US" sz="1200"/>
              <a:t>"</a:t>
            </a:r>
          </a:p>
          <a:p>
            <a:r>
              <a:rPr lang="en-US" sz="1200"/>
              <a:t>                    },</a:t>
            </a:r>
          </a:p>
          <a:p>
            <a:r>
              <a:rPr lang="en-US" sz="1200"/>
              <a:t>                    {</a:t>
            </a:r>
          </a:p>
          <a:p>
            <a:r>
              <a:rPr lang="en-US" sz="1200"/>
              <a:t>                        "name": "</a:t>
            </a:r>
            <a:r>
              <a:rPr lang="en-US" sz="1200">
                <a:solidFill>
                  <a:srgbClr val="002159"/>
                </a:solidFill>
              </a:rPr>
              <a:t>pressure</a:t>
            </a:r>
            <a:r>
              <a:rPr lang="en-US" sz="1200"/>
              <a:t>",</a:t>
            </a:r>
          </a:p>
          <a:p>
            <a:r>
              <a:rPr lang="en-US" sz="1200"/>
              <a:t>                        "type": "</a:t>
            </a:r>
            <a:r>
              <a:rPr lang="en-US" sz="1200">
                <a:solidFill>
                  <a:srgbClr val="002159"/>
                </a:solidFill>
              </a:rPr>
              <a:t>mmHg</a:t>
            </a:r>
            <a:r>
              <a:rPr lang="en-US" sz="1200"/>
              <a:t>",</a:t>
            </a:r>
          </a:p>
          <a:p>
            <a:r>
              <a:rPr lang="en-US" sz="1200"/>
              <a:t>                        "value": "</a:t>
            </a:r>
            <a:r>
              <a:rPr lang="en-US" sz="1200" b="1">
                <a:solidFill>
                  <a:srgbClr val="FF0000"/>
                </a:solidFill>
              </a:rPr>
              <a:t>720</a:t>
            </a:r>
            <a:r>
              <a:rPr lang="en-US" sz="1200"/>
              <a:t>"</a:t>
            </a:r>
          </a:p>
          <a:p>
            <a:r>
              <a:rPr lang="en-US" sz="1200"/>
              <a:t>                    }</a:t>
            </a:r>
          </a:p>
          <a:p>
            <a:r>
              <a:rPr lang="en-US" sz="1200"/>
              <a:t>                ],</a:t>
            </a:r>
          </a:p>
          <a:p>
            <a:r>
              <a:rPr lang="en-US" sz="1200"/>
              <a:t>                "id": "</a:t>
            </a:r>
            <a:r>
              <a:rPr lang="nl-NL" sz="1200" b="1">
                <a:solidFill>
                  <a:srgbClr val="FF0000"/>
                </a:solidFill>
              </a:rPr>
              <a:t>Room1</a:t>
            </a:r>
            <a:r>
              <a:rPr lang="en-US" sz="1200"/>
              <a:t>",</a:t>
            </a:r>
          </a:p>
          <a:p>
            <a:r>
              <a:rPr lang="en-US" sz="1200"/>
              <a:t>                "isPattern": "false",</a:t>
            </a:r>
          </a:p>
          <a:p>
            <a:r>
              <a:rPr lang="en-US" sz="1200"/>
              <a:t>                "type": "</a:t>
            </a:r>
            <a:r>
              <a:rPr lang="nl-NL" sz="1200"/>
              <a:t>Room</a:t>
            </a:r>
            <a:r>
              <a:rPr lang="en-US" sz="1200"/>
              <a:t>"</a:t>
            </a:r>
          </a:p>
          <a:p>
            <a:r>
              <a:rPr lang="en-US" sz="1200"/>
              <a:t>            },</a:t>
            </a:r>
          </a:p>
          <a:p>
            <a:r>
              <a:rPr lang="en-US" sz="1200"/>
              <a:t>            "statusCode": {</a:t>
            </a:r>
          </a:p>
          <a:p>
            <a:r>
              <a:rPr lang="en-US" sz="1200"/>
              <a:t>                "code": "200",</a:t>
            </a:r>
          </a:p>
          <a:p>
            <a:r>
              <a:rPr lang="en-US" sz="1200"/>
              <a:t>                "reasonPhrase": "OK"</a:t>
            </a:r>
          </a:p>
          <a:p>
            <a:r>
              <a:rPr lang="en-US" sz="1200"/>
              <a:t>            }</a:t>
            </a:r>
          </a:p>
          <a:p>
            <a:r>
              <a:rPr lang="en-US" sz="1200"/>
              <a:t>        }</a:t>
            </a:r>
          </a:p>
          <a:p>
            <a:r>
              <a:rPr lang="en-US" sz="1200"/>
              <a:t>    ]</a:t>
            </a:r>
          </a:p>
          <a:p>
            <a:r>
              <a:rPr lang="en-US" sz="1200"/>
              <a:t>}</a:t>
            </a:r>
            <a:endParaRPr lang="es-ES" sz="1400" smtClean="0"/>
          </a:p>
        </p:txBody>
      </p:sp>
      <p:pic>
        <p:nvPicPr>
          <p:cNvPr id="9" name="Picture 8" descr="expertly-drawn-cellphon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3639946"/>
            <a:ext cx="720080" cy="862664"/>
          </a:xfrm>
          <a:prstGeom prst="rect">
            <a:avLst/>
          </a:prstGeom>
        </p:spPr>
      </p:pic>
      <p:pic>
        <p:nvPicPr>
          <p:cNvPr id="10" name="Picture 9" descr="orio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967967"/>
            <a:ext cx="576064" cy="56252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0597519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190" y="287350"/>
            <a:ext cx="7944058" cy="516190"/>
          </a:xfrm>
        </p:spPr>
        <p:txBody>
          <a:bodyPr>
            <a:normAutofit fontScale="90000"/>
          </a:bodyPr>
          <a:lstStyle/>
          <a:p>
            <a:r>
              <a:rPr lang="en-US" smtClean="0"/>
              <a:t>Quick Usage Example: Room Create (2)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4055466" y="6356361"/>
            <a:ext cx="1033075" cy="365125"/>
          </a:xfrm>
          <a:prstGeom prst="rect">
            <a:avLst/>
          </a:prstGeom>
        </p:spPr>
        <p:txBody>
          <a:bodyPr/>
          <a:lstStyle/>
          <a:p>
            <a:fld id="{37963F2F-4042-FC45-9F9C-5381A7798E31}" type="slidenum">
              <a:rPr lang="en-US" smtClean="0">
                <a:solidFill>
                  <a:srgbClr val="043F52">
                    <a:tint val="75000"/>
                  </a:srgbClr>
                </a:solidFill>
              </a:rPr>
              <a:pPr/>
              <a:t>32</a:t>
            </a:fld>
            <a:endParaRPr lang="en-US">
              <a:solidFill>
                <a:srgbClr val="043F52">
                  <a:tint val="75000"/>
                </a:srgbClr>
              </a:solidFill>
            </a:endParaRPr>
          </a:p>
        </p:txBody>
      </p:sp>
      <p:sp>
        <p:nvSpPr>
          <p:cNvPr id="5" name="7 CuadroTexto"/>
          <p:cNvSpPr txBox="1"/>
          <p:nvPr/>
        </p:nvSpPr>
        <p:spPr>
          <a:xfrm>
            <a:off x="448831" y="1068338"/>
            <a:ext cx="3570511" cy="54784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POST localhost:1026/V1/</a:t>
            </a:r>
            <a:r>
              <a:rPr lang="es-ES" sz="1400" dirty="0" err="1" smtClean="0"/>
              <a:t>updateContext</a:t>
            </a:r>
            <a:endParaRPr lang="es-ES" sz="1400" dirty="0" smtClean="0"/>
          </a:p>
          <a:p>
            <a:r>
              <a:rPr lang="es-ES" sz="1400" dirty="0" smtClean="0"/>
              <a:t>... 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  "</a:t>
            </a:r>
            <a:r>
              <a:rPr lang="en-US" sz="1400" dirty="0" err="1"/>
              <a:t>contextElements</a:t>
            </a:r>
            <a:r>
              <a:rPr lang="en-US" sz="1400" dirty="0"/>
              <a:t>": [</a:t>
            </a:r>
          </a:p>
          <a:p>
            <a:r>
              <a:rPr lang="en-US" sz="1400" dirty="0"/>
              <a:t>        {</a:t>
            </a:r>
          </a:p>
          <a:p>
            <a:r>
              <a:rPr lang="en-US" sz="1400" dirty="0"/>
              <a:t>            "type": "</a:t>
            </a:r>
            <a:r>
              <a:rPr lang="en-US" sz="1400" dirty="0">
                <a:solidFill>
                  <a:srgbClr val="002159"/>
                </a:solidFill>
              </a:rPr>
              <a:t>Room</a:t>
            </a:r>
            <a:r>
              <a:rPr lang="en-US" sz="1400" dirty="0"/>
              <a:t>",</a:t>
            </a:r>
          </a:p>
          <a:p>
            <a:r>
              <a:rPr lang="en-US" sz="1400" dirty="0"/>
              <a:t>            "</a:t>
            </a:r>
            <a:r>
              <a:rPr lang="en-US" sz="1400" dirty="0" err="1"/>
              <a:t>isPattern</a:t>
            </a:r>
            <a:r>
              <a:rPr lang="en-US" sz="1400" dirty="0"/>
              <a:t>": "false",</a:t>
            </a:r>
          </a:p>
          <a:p>
            <a:r>
              <a:rPr lang="en-US" sz="1400" dirty="0"/>
              <a:t>            "id": "</a:t>
            </a:r>
            <a:r>
              <a:rPr lang="en-US" sz="1400" b="1" dirty="0">
                <a:solidFill>
                  <a:srgbClr val="FF0000"/>
                </a:solidFill>
              </a:rPr>
              <a:t>Room2</a:t>
            </a:r>
            <a:r>
              <a:rPr lang="en-US" sz="1400" dirty="0"/>
              <a:t>",</a:t>
            </a:r>
          </a:p>
          <a:p>
            <a:r>
              <a:rPr lang="en-US" sz="1400" dirty="0"/>
              <a:t>            "attributes": [</a:t>
            </a:r>
          </a:p>
          <a:p>
            <a:r>
              <a:rPr lang="en-US" sz="1400" dirty="0"/>
              <a:t>            {</a:t>
            </a:r>
          </a:p>
          <a:p>
            <a:r>
              <a:rPr lang="en-US" sz="1400" dirty="0"/>
              <a:t>                "name": "</a:t>
            </a:r>
            <a:r>
              <a:rPr lang="en-US" sz="1400" dirty="0">
                <a:solidFill>
                  <a:srgbClr val="002159"/>
                </a:solidFill>
              </a:rPr>
              <a:t>temperature</a:t>
            </a:r>
            <a:r>
              <a:rPr lang="en-US" sz="1400" dirty="0"/>
              <a:t>",</a:t>
            </a:r>
          </a:p>
          <a:p>
            <a:r>
              <a:rPr lang="en-US" sz="1400" dirty="0"/>
              <a:t>                "type": "</a:t>
            </a:r>
            <a:r>
              <a:rPr lang="en-US" sz="1400" dirty="0">
                <a:solidFill>
                  <a:srgbClr val="002159"/>
                </a:solidFill>
              </a:rPr>
              <a:t>centigrade</a:t>
            </a:r>
            <a:r>
              <a:rPr lang="en-US" sz="1400" dirty="0"/>
              <a:t>",</a:t>
            </a:r>
          </a:p>
          <a:p>
            <a:r>
              <a:rPr lang="en-US" sz="1400" dirty="0"/>
              <a:t>                "value": "</a:t>
            </a:r>
            <a:r>
              <a:rPr lang="en-US" sz="1400" b="1" dirty="0">
                <a:solidFill>
                  <a:srgbClr val="FF0000"/>
                </a:solidFill>
              </a:rPr>
              <a:t>33</a:t>
            </a:r>
            <a:r>
              <a:rPr lang="en-US" sz="1400" dirty="0"/>
              <a:t>"</a:t>
            </a:r>
          </a:p>
          <a:p>
            <a:r>
              <a:rPr lang="en-US" sz="1400" dirty="0"/>
              <a:t>            },</a:t>
            </a:r>
          </a:p>
          <a:p>
            <a:r>
              <a:rPr lang="en-US" sz="1400" dirty="0"/>
              <a:t>            {</a:t>
            </a:r>
          </a:p>
          <a:p>
            <a:r>
              <a:rPr lang="en-US" sz="1400" dirty="0"/>
              <a:t>                "name": "</a:t>
            </a:r>
            <a:r>
              <a:rPr lang="en-US" sz="1400" dirty="0">
                <a:solidFill>
                  <a:srgbClr val="002159"/>
                </a:solidFill>
              </a:rPr>
              <a:t>pressure</a:t>
            </a:r>
            <a:r>
              <a:rPr lang="en-US" sz="1400" dirty="0"/>
              <a:t>",</a:t>
            </a:r>
          </a:p>
          <a:p>
            <a:r>
              <a:rPr lang="en-US" sz="1400" dirty="0"/>
              <a:t>                "type": "</a:t>
            </a:r>
            <a:r>
              <a:rPr lang="en-US" sz="1400" dirty="0">
                <a:solidFill>
                  <a:srgbClr val="002159"/>
                </a:solidFill>
              </a:rPr>
              <a:t>mmHg</a:t>
            </a:r>
            <a:r>
              <a:rPr lang="en-US" sz="1400" dirty="0"/>
              <a:t>",</a:t>
            </a:r>
          </a:p>
          <a:p>
            <a:r>
              <a:rPr lang="en-US" sz="1400" dirty="0"/>
              <a:t>                "value": "</a:t>
            </a:r>
            <a:r>
              <a:rPr lang="en-US" sz="1400" b="1" dirty="0">
                <a:solidFill>
                  <a:srgbClr val="FF0000"/>
                </a:solidFill>
              </a:rPr>
              <a:t>722</a:t>
            </a:r>
            <a:r>
              <a:rPr lang="en-US" sz="1400" dirty="0"/>
              <a:t>"</a:t>
            </a:r>
          </a:p>
          <a:p>
            <a:r>
              <a:rPr lang="en-US" sz="1400" dirty="0"/>
              <a:t>            }</a:t>
            </a:r>
          </a:p>
          <a:p>
            <a:endParaRPr lang="en-US" sz="1400" dirty="0"/>
          </a:p>
          <a:p>
            <a:r>
              <a:rPr lang="en-US" sz="1400" dirty="0"/>
              <a:t>            ]</a:t>
            </a:r>
          </a:p>
          <a:p>
            <a:r>
              <a:rPr lang="en-US" sz="1400" dirty="0"/>
              <a:t>        }</a:t>
            </a:r>
          </a:p>
          <a:p>
            <a:r>
              <a:rPr lang="en-US" sz="1400" dirty="0"/>
              <a:t>    ],</a:t>
            </a:r>
          </a:p>
          <a:p>
            <a:r>
              <a:rPr lang="en-US" sz="1400" dirty="0"/>
              <a:t>    "</a:t>
            </a:r>
            <a:r>
              <a:rPr lang="en-US" sz="1400" dirty="0" err="1"/>
              <a:t>updateAction</a:t>
            </a:r>
            <a:r>
              <a:rPr lang="en-US" sz="1400" dirty="0"/>
              <a:t>": "APPEND"</a:t>
            </a:r>
          </a:p>
          <a:p>
            <a:r>
              <a:rPr lang="en-US" sz="1400" dirty="0"/>
              <a:t>}</a:t>
            </a:r>
            <a:endParaRPr lang="es-ES" sz="1400" dirty="0"/>
          </a:p>
        </p:txBody>
      </p:sp>
      <p:sp>
        <p:nvSpPr>
          <p:cNvPr id="6" name="6 CuadroTexto"/>
          <p:cNvSpPr txBox="1"/>
          <p:nvPr/>
        </p:nvSpPr>
        <p:spPr>
          <a:xfrm>
            <a:off x="4340888" y="966741"/>
            <a:ext cx="3697792" cy="550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smtClean="0"/>
              <a:t>200 OK</a:t>
            </a:r>
          </a:p>
          <a:p>
            <a:r>
              <a:rPr lang="es-ES" sz="1400" smtClean="0"/>
              <a:t>... </a:t>
            </a:r>
          </a:p>
          <a:p>
            <a:r>
              <a:rPr lang="en-US" sz="1200"/>
              <a:t>{</a:t>
            </a:r>
          </a:p>
          <a:p>
            <a:r>
              <a:rPr lang="en-US" sz="1200"/>
              <a:t>    "contextResponses": [</a:t>
            </a:r>
          </a:p>
          <a:p>
            <a:r>
              <a:rPr lang="en-US" sz="1200"/>
              <a:t>        {</a:t>
            </a:r>
          </a:p>
          <a:p>
            <a:r>
              <a:rPr lang="en-US" sz="1200"/>
              <a:t>            "contextElement": {</a:t>
            </a:r>
          </a:p>
          <a:p>
            <a:r>
              <a:rPr lang="en-US" sz="1200"/>
              <a:t>                "attributes": [</a:t>
            </a:r>
          </a:p>
          <a:p>
            <a:r>
              <a:rPr lang="en-US" sz="1200"/>
              <a:t>                    {</a:t>
            </a:r>
          </a:p>
          <a:p>
            <a:r>
              <a:rPr lang="en-US" sz="1200"/>
              <a:t>                        "name": "</a:t>
            </a:r>
            <a:r>
              <a:rPr lang="en-US" sz="1200">
                <a:solidFill>
                  <a:srgbClr val="002159"/>
                </a:solidFill>
              </a:rPr>
              <a:t>temperature</a:t>
            </a:r>
            <a:r>
              <a:rPr lang="en-US" sz="1200"/>
              <a:t>",</a:t>
            </a:r>
          </a:p>
          <a:p>
            <a:r>
              <a:rPr lang="en-US" sz="1200"/>
              <a:t>                        "type": "</a:t>
            </a:r>
            <a:r>
              <a:rPr lang="en-US" sz="1200">
                <a:solidFill>
                  <a:srgbClr val="002159"/>
                </a:solidFill>
              </a:rPr>
              <a:t>centigrade</a:t>
            </a:r>
            <a:r>
              <a:rPr lang="en-US" sz="1200"/>
              <a:t>",</a:t>
            </a:r>
          </a:p>
          <a:p>
            <a:r>
              <a:rPr lang="en-US" sz="1200"/>
              <a:t>                        "value": ""</a:t>
            </a:r>
          </a:p>
          <a:p>
            <a:r>
              <a:rPr lang="en-US" sz="1200"/>
              <a:t>                    },</a:t>
            </a:r>
          </a:p>
          <a:p>
            <a:r>
              <a:rPr lang="en-US" sz="1200"/>
              <a:t>                    {</a:t>
            </a:r>
          </a:p>
          <a:p>
            <a:r>
              <a:rPr lang="en-US" sz="1200"/>
              <a:t>                        "name": "</a:t>
            </a:r>
            <a:r>
              <a:rPr lang="en-US" sz="1200">
                <a:solidFill>
                  <a:srgbClr val="002159"/>
                </a:solidFill>
              </a:rPr>
              <a:t>pressure</a:t>
            </a:r>
            <a:r>
              <a:rPr lang="en-US" sz="1200"/>
              <a:t>",</a:t>
            </a:r>
          </a:p>
          <a:p>
            <a:r>
              <a:rPr lang="en-US" sz="1200"/>
              <a:t>                        "type": "</a:t>
            </a:r>
            <a:r>
              <a:rPr lang="en-US" sz="1200">
                <a:solidFill>
                  <a:srgbClr val="002159"/>
                </a:solidFill>
              </a:rPr>
              <a:t>mmHg</a:t>
            </a:r>
            <a:r>
              <a:rPr lang="en-US" sz="1200"/>
              <a:t>",</a:t>
            </a:r>
          </a:p>
          <a:p>
            <a:r>
              <a:rPr lang="en-US" sz="1200"/>
              <a:t>                        "value": ""</a:t>
            </a:r>
          </a:p>
          <a:p>
            <a:r>
              <a:rPr lang="en-US" sz="1200"/>
              <a:t>                    }</a:t>
            </a:r>
          </a:p>
          <a:p>
            <a:r>
              <a:rPr lang="en-US" sz="1200"/>
              <a:t>                ],</a:t>
            </a:r>
          </a:p>
          <a:p>
            <a:r>
              <a:rPr lang="en-US" sz="1200"/>
              <a:t>                "id": "</a:t>
            </a:r>
            <a:r>
              <a:rPr lang="en-US" sz="1200">
                <a:solidFill>
                  <a:srgbClr val="002159"/>
                </a:solidFill>
              </a:rPr>
              <a:t>Room1</a:t>
            </a:r>
            <a:r>
              <a:rPr lang="en-US" sz="1200"/>
              <a:t>",</a:t>
            </a:r>
          </a:p>
          <a:p>
            <a:r>
              <a:rPr lang="en-US" sz="1200"/>
              <a:t>                "isPattern": "false",</a:t>
            </a:r>
          </a:p>
          <a:p>
            <a:r>
              <a:rPr lang="en-US" sz="1200"/>
              <a:t>                "type": "Room"</a:t>
            </a:r>
          </a:p>
          <a:p>
            <a:r>
              <a:rPr lang="en-US" sz="1200"/>
              <a:t>            },</a:t>
            </a:r>
          </a:p>
          <a:p>
            <a:r>
              <a:rPr lang="en-US" sz="1200"/>
              <a:t>            "statusCode": {</a:t>
            </a:r>
          </a:p>
          <a:p>
            <a:r>
              <a:rPr lang="en-US" sz="1200"/>
              <a:t>                "code": "200",</a:t>
            </a:r>
          </a:p>
          <a:p>
            <a:r>
              <a:rPr lang="en-US" sz="1200"/>
              <a:t>                "reasonPhrase": "</a:t>
            </a:r>
            <a:r>
              <a:rPr lang="en-US" sz="1200" b="1">
                <a:solidFill>
                  <a:srgbClr val="FF0000"/>
                </a:solidFill>
              </a:rPr>
              <a:t>OK</a:t>
            </a:r>
            <a:r>
              <a:rPr lang="en-US" sz="1200"/>
              <a:t>"</a:t>
            </a:r>
          </a:p>
          <a:p>
            <a:r>
              <a:rPr lang="en-US" sz="1200"/>
              <a:t>            }</a:t>
            </a:r>
          </a:p>
          <a:p>
            <a:r>
              <a:rPr lang="en-US" sz="1200"/>
              <a:t>        }</a:t>
            </a:r>
          </a:p>
          <a:p>
            <a:r>
              <a:rPr lang="en-US" sz="1200"/>
              <a:t>    ]</a:t>
            </a:r>
          </a:p>
          <a:p>
            <a:r>
              <a:rPr lang="en-US" sz="1200"/>
              <a:t>}</a:t>
            </a:r>
            <a:endParaRPr lang="es-ES" sz="1200"/>
          </a:p>
        </p:txBody>
      </p:sp>
      <p:pic>
        <p:nvPicPr>
          <p:cNvPr id="7" name="Picture 6" descr="room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389859"/>
            <a:ext cx="1008112" cy="984413"/>
          </a:xfrm>
          <a:prstGeom prst="rect">
            <a:avLst/>
          </a:prstGeom>
        </p:spPr>
      </p:pic>
      <p:pic>
        <p:nvPicPr>
          <p:cNvPr id="8" name="Picture 7" descr="orio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1038282"/>
            <a:ext cx="576064" cy="56252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34347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190" y="287350"/>
            <a:ext cx="7944058" cy="516190"/>
          </a:xfrm>
        </p:spPr>
        <p:txBody>
          <a:bodyPr>
            <a:normAutofit fontScale="90000"/>
          </a:bodyPr>
          <a:lstStyle/>
          <a:p>
            <a:r>
              <a:rPr lang="en-US" smtClean="0"/>
              <a:t>Quick Usage Example: Room </a:t>
            </a:r>
            <a:r>
              <a:rPr lang="en-US" err="1" smtClean="0"/>
              <a:t>UpdateContext (2)</a:t>
            </a:r>
            <a:endParaRPr lang="en-US"/>
          </a:p>
        </p:txBody>
      </p:sp>
      <p:sp>
        <p:nvSpPr>
          <p:cNvPr id="8" name="7 CuadroTexto"/>
          <p:cNvSpPr txBox="1"/>
          <p:nvPr/>
        </p:nvSpPr>
        <p:spPr>
          <a:xfrm>
            <a:off x="448831" y="1068338"/>
            <a:ext cx="3570511" cy="54784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POST localhost:1026/V1/</a:t>
            </a:r>
            <a:r>
              <a:rPr lang="es-ES" sz="1400" dirty="0" err="1" smtClean="0"/>
              <a:t>updateContext</a:t>
            </a:r>
            <a:endParaRPr lang="es-ES" sz="1400" dirty="0" smtClean="0"/>
          </a:p>
          <a:p>
            <a:r>
              <a:rPr lang="es-ES" sz="1400" dirty="0" smtClean="0"/>
              <a:t>... 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  "</a:t>
            </a:r>
            <a:r>
              <a:rPr lang="en-US" sz="1400" dirty="0" err="1"/>
              <a:t>contextElements</a:t>
            </a:r>
            <a:r>
              <a:rPr lang="en-US" sz="1400" dirty="0"/>
              <a:t>": [</a:t>
            </a:r>
          </a:p>
          <a:p>
            <a:r>
              <a:rPr lang="en-US" sz="1400" dirty="0"/>
              <a:t>        {</a:t>
            </a:r>
          </a:p>
          <a:p>
            <a:r>
              <a:rPr lang="en-US" sz="1400" dirty="0"/>
              <a:t>            "type": "</a:t>
            </a:r>
            <a:r>
              <a:rPr lang="en-US" sz="1400" dirty="0">
                <a:solidFill>
                  <a:srgbClr val="002159"/>
                </a:solidFill>
              </a:rPr>
              <a:t>Room</a:t>
            </a:r>
            <a:r>
              <a:rPr lang="en-US" sz="1400" dirty="0"/>
              <a:t>",</a:t>
            </a:r>
          </a:p>
          <a:p>
            <a:r>
              <a:rPr lang="en-US" sz="1400" dirty="0"/>
              <a:t>            "</a:t>
            </a:r>
            <a:r>
              <a:rPr lang="en-US" sz="1400" dirty="0" err="1"/>
              <a:t>isPattern</a:t>
            </a:r>
            <a:r>
              <a:rPr lang="en-US" sz="1400" dirty="0"/>
              <a:t>": "false",</a:t>
            </a:r>
          </a:p>
          <a:p>
            <a:r>
              <a:rPr lang="en-US" sz="1400" dirty="0"/>
              <a:t>            "id": "</a:t>
            </a:r>
            <a:r>
              <a:rPr lang="en-US" sz="1400" b="1" dirty="0">
                <a:solidFill>
                  <a:srgbClr val="FF0000"/>
                </a:solidFill>
              </a:rPr>
              <a:t>Room2</a:t>
            </a:r>
            <a:r>
              <a:rPr lang="en-US" sz="1400" dirty="0"/>
              <a:t>",</a:t>
            </a:r>
          </a:p>
          <a:p>
            <a:r>
              <a:rPr lang="en-US" sz="1400" dirty="0"/>
              <a:t>            "attributes": [</a:t>
            </a:r>
          </a:p>
          <a:p>
            <a:r>
              <a:rPr lang="en-US" sz="1400" dirty="0"/>
              <a:t>            {</a:t>
            </a:r>
          </a:p>
          <a:p>
            <a:r>
              <a:rPr lang="en-US" sz="1400" dirty="0"/>
              <a:t>                "name": "</a:t>
            </a:r>
            <a:r>
              <a:rPr lang="en-US" sz="1400" dirty="0">
                <a:solidFill>
                  <a:srgbClr val="002159"/>
                </a:solidFill>
              </a:rPr>
              <a:t>temperature</a:t>
            </a:r>
            <a:r>
              <a:rPr lang="en-US" sz="1400" dirty="0"/>
              <a:t>",</a:t>
            </a:r>
          </a:p>
          <a:p>
            <a:r>
              <a:rPr lang="en-US" sz="1400" dirty="0"/>
              <a:t>                "type": "</a:t>
            </a:r>
            <a:r>
              <a:rPr lang="en-US" sz="1400" dirty="0">
                <a:solidFill>
                  <a:srgbClr val="002159"/>
                </a:solidFill>
              </a:rPr>
              <a:t>centigrade</a:t>
            </a:r>
            <a:r>
              <a:rPr lang="en-US" sz="1400" dirty="0"/>
              <a:t>",</a:t>
            </a:r>
          </a:p>
          <a:p>
            <a:r>
              <a:rPr lang="en-US" sz="1400" dirty="0"/>
              <a:t>                "value": "</a:t>
            </a:r>
            <a:r>
              <a:rPr lang="en-US" sz="1400" b="1" dirty="0">
                <a:solidFill>
                  <a:srgbClr val="FF0000"/>
                </a:solidFill>
              </a:rPr>
              <a:t>29</a:t>
            </a:r>
            <a:r>
              <a:rPr lang="en-US" sz="1400" dirty="0"/>
              <a:t>"</a:t>
            </a:r>
          </a:p>
          <a:p>
            <a:r>
              <a:rPr lang="en-US" sz="1400" dirty="0"/>
              <a:t>            },</a:t>
            </a:r>
          </a:p>
          <a:p>
            <a:r>
              <a:rPr lang="en-US" sz="1400" dirty="0"/>
              <a:t>            {</a:t>
            </a:r>
          </a:p>
          <a:p>
            <a:r>
              <a:rPr lang="en-US" sz="1400" dirty="0"/>
              <a:t>                "name": "</a:t>
            </a:r>
            <a:r>
              <a:rPr lang="en-US" sz="1400" dirty="0">
                <a:solidFill>
                  <a:srgbClr val="002159"/>
                </a:solidFill>
              </a:rPr>
              <a:t>pressure</a:t>
            </a:r>
            <a:r>
              <a:rPr lang="en-US" sz="1400" dirty="0"/>
              <a:t>",</a:t>
            </a:r>
          </a:p>
          <a:p>
            <a:r>
              <a:rPr lang="en-US" sz="1400" dirty="0"/>
              <a:t>                "type": "</a:t>
            </a:r>
            <a:r>
              <a:rPr lang="en-US" sz="1400" dirty="0">
                <a:solidFill>
                  <a:srgbClr val="002159"/>
                </a:solidFill>
              </a:rPr>
              <a:t>mmHg</a:t>
            </a:r>
            <a:r>
              <a:rPr lang="en-US" sz="1400" dirty="0"/>
              <a:t>",</a:t>
            </a:r>
          </a:p>
          <a:p>
            <a:r>
              <a:rPr lang="en-US" sz="1400" dirty="0"/>
              <a:t>                "value": "</a:t>
            </a:r>
            <a:r>
              <a:rPr lang="en-US" sz="1400" b="1" dirty="0">
                <a:solidFill>
                  <a:srgbClr val="FF0000"/>
                </a:solidFill>
              </a:rPr>
              <a:t>730</a:t>
            </a:r>
            <a:r>
              <a:rPr lang="en-US" sz="1400" dirty="0"/>
              <a:t>"</a:t>
            </a:r>
          </a:p>
          <a:p>
            <a:r>
              <a:rPr lang="en-US" sz="1400" dirty="0"/>
              <a:t>            }</a:t>
            </a:r>
          </a:p>
          <a:p>
            <a:endParaRPr lang="en-US" sz="1400" dirty="0"/>
          </a:p>
          <a:p>
            <a:r>
              <a:rPr lang="en-US" sz="1400" dirty="0"/>
              <a:t>            ]</a:t>
            </a:r>
          </a:p>
          <a:p>
            <a:r>
              <a:rPr lang="en-US" sz="1400" dirty="0"/>
              <a:t>        }</a:t>
            </a:r>
          </a:p>
          <a:p>
            <a:r>
              <a:rPr lang="en-US" sz="1400" dirty="0"/>
              <a:t>    ],</a:t>
            </a:r>
          </a:p>
          <a:p>
            <a:r>
              <a:rPr lang="en-US" sz="1400" dirty="0"/>
              <a:t>    "</a:t>
            </a:r>
            <a:r>
              <a:rPr lang="en-US" sz="1400" dirty="0" err="1"/>
              <a:t>updateAction</a:t>
            </a:r>
            <a:r>
              <a:rPr lang="en-US" sz="1400" dirty="0"/>
              <a:t>": "UPDATE"</a:t>
            </a:r>
          </a:p>
          <a:p>
            <a:r>
              <a:rPr lang="en-US" sz="1400" dirty="0"/>
              <a:t>}</a:t>
            </a:r>
            <a:endParaRPr lang="es-ES" sz="1400" dirty="0"/>
          </a:p>
        </p:txBody>
      </p:sp>
      <p:sp>
        <p:nvSpPr>
          <p:cNvPr id="7" name="6 CuadroTexto"/>
          <p:cNvSpPr txBox="1"/>
          <p:nvPr/>
        </p:nvSpPr>
        <p:spPr>
          <a:xfrm>
            <a:off x="4340888" y="966741"/>
            <a:ext cx="3697792" cy="550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smtClean="0"/>
              <a:t>200 OK</a:t>
            </a:r>
          </a:p>
          <a:p>
            <a:r>
              <a:rPr lang="es-ES" sz="1400" smtClean="0"/>
              <a:t>... </a:t>
            </a:r>
          </a:p>
          <a:p>
            <a:r>
              <a:rPr lang="en-US" sz="1200"/>
              <a:t>{</a:t>
            </a:r>
          </a:p>
          <a:p>
            <a:r>
              <a:rPr lang="en-US" sz="1200"/>
              <a:t>    "contextResponses": [</a:t>
            </a:r>
          </a:p>
          <a:p>
            <a:r>
              <a:rPr lang="en-US" sz="1200"/>
              <a:t>        {</a:t>
            </a:r>
          </a:p>
          <a:p>
            <a:r>
              <a:rPr lang="en-US" sz="1200"/>
              <a:t>            "contextElement": {</a:t>
            </a:r>
          </a:p>
          <a:p>
            <a:r>
              <a:rPr lang="en-US" sz="1200"/>
              <a:t>                "attributes": [</a:t>
            </a:r>
          </a:p>
          <a:p>
            <a:r>
              <a:rPr lang="en-US" sz="1200"/>
              <a:t>                    {</a:t>
            </a:r>
          </a:p>
          <a:p>
            <a:r>
              <a:rPr lang="en-US" sz="1200"/>
              <a:t>                        "name": "</a:t>
            </a:r>
            <a:r>
              <a:rPr lang="en-US" sz="1200">
                <a:solidFill>
                  <a:srgbClr val="002159"/>
                </a:solidFill>
              </a:rPr>
              <a:t>temperature</a:t>
            </a:r>
            <a:r>
              <a:rPr lang="en-US" sz="1200"/>
              <a:t>",</a:t>
            </a:r>
          </a:p>
          <a:p>
            <a:r>
              <a:rPr lang="en-US" sz="1200"/>
              <a:t>                        "type": "</a:t>
            </a:r>
            <a:r>
              <a:rPr lang="en-US" sz="1200">
                <a:solidFill>
                  <a:srgbClr val="002159"/>
                </a:solidFill>
              </a:rPr>
              <a:t>centigrade</a:t>
            </a:r>
            <a:r>
              <a:rPr lang="en-US" sz="1200"/>
              <a:t>",</a:t>
            </a:r>
          </a:p>
          <a:p>
            <a:r>
              <a:rPr lang="en-US" sz="1200"/>
              <a:t>                        "value": ""</a:t>
            </a:r>
          </a:p>
          <a:p>
            <a:r>
              <a:rPr lang="en-US" sz="1200"/>
              <a:t>                    },</a:t>
            </a:r>
          </a:p>
          <a:p>
            <a:r>
              <a:rPr lang="en-US" sz="1200"/>
              <a:t>                    {</a:t>
            </a:r>
          </a:p>
          <a:p>
            <a:r>
              <a:rPr lang="en-US" sz="1200"/>
              <a:t>                        "name": "</a:t>
            </a:r>
            <a:r>
              <a:rPr lang="en-US" sz="1200">
                <a:solidFill>
                  <a:srgbClr val="002159"/>
                </a:solidFill>
              </a:rPr>
              <a:t>pressure</a:t>
            </a:r>
            <a:r>
              <a:rPr lang="en-US" sz="1200"/>
              <a:t>",</a:t>
            </a:r>
          </a:p>
          <a:p>
            <a:r>
              <a:rPr lang="en-US" sz="1200"/>
              <a:t>                        "type": "</a:t>
            </a:r>
            <a:r>
              <a:rPr lang="en-US" sz="1200">
                <a:solidFill>
                  <a:srgbClr val="002159"/>
                </a:solidFill>
              </a:rPr>
              <a:t>mmHg</a:t>
            </a:r>
            <a:r>
              <a:rPr lang="en-US" sz="1200"/>
              <a:t>",</a:t>
            </a:r>
          </a:p>
          <a:p>
            <a:r>
              <a:rPr lang="en-US" sz="1200"/>
              <a:t>                        "value": ""</a:t>
            </a:r>
          </a:p>
          <a:p>
            <a:r>
              <a:rPr lang="en-US" sz="1200"/>
              <a:t>                    }</a:t>
            </a:r>
          </a:p>
          <a:p>
            <a:r>
              <a:rPr lang="en-US" sz="1200"/>
              <a:t>                ],</a:t>
            </a:r>
          </a:p>
          <a:p>
            <a:r>
              <a:rPr lang="en-US" sz="1200"/>
              <a:t>                "id": "</a:t>
            </a:r>
            <a:r>
              <a:rPr lang="en-US" sz="1200">
                <a:solidFill>
                  <a:srgbClr val="002159"/>
                </a:solidFill>
              </a:rPr>
              <a:t>Room1</a:t>
            </a:r>
            <a:r>
              <a:rPr lang="en-US" sz="1200"/>
              <a:t>",</a:t>
            </a:r>
          </a:p>
          <a:p>
            <a:r>
              <a:rPr lang="en-US" sz="1200"/>
              <a:t>                "isPattern": "false",</a:t>
            </a:r>
          </a:p>
          <a:p>
            <a:r>
              <a:rPr lang="en-US" sz="1200"/>
              <a:t>                "type": "Room"</a:t>
            </a:r>
          </a:p>
          <a:p>
            <a:r>
              <a:rPr lang="en-US" sz="1200"/>
              <a:t>            },</a:t>
            </a:r>
          </a:p>
          <a:p>
            <a:r>
              <a:rPr lang="en-US" sz="1200"/>
              <a:t>            "statusCode": {</a:t>
            </a:r>
          </a:p>
          <a:p>
            <a:r>
              <a:rPr lang="en-US" sz="1200"/>
              <a:t>                "code": "200",</a:t>
            </a:r>
          </a:p>
          <a:p>
            <a:r>
              <a:rPr lang="en-US" sz="1200"/>
              <a:t>                "reasonPhrase": "</a:t>
            </a:r>
            <a:r>
              <a:rPr lang="en-US" sz="1200" b="1">
                <a:solidFill>
                  <a:srgbClr val="FF0000"/>
                </a:solidFill>
              </a:rPr>
              <a:t>OK</a:t>
            </a:r>
            <a:r>
              <a:rPr lang="en-US" sz="1200"/>
              <a:t>"</a:t>
            </a:r>
          </a:p>
          <a:p>
            <a:r>
              <a:rPr lang="en-US" sz="1200"/>
              <a:t>            }</a:t>
            </a:r>
          </a:p>
          <a:p>
            <a:r>
              <a:rPr lang="en-US" sz="1200"/>
              <a:t>        }</a:t>
            </a:r>
          </a:p>
          <a:p>
            <a:r>
              <a:rPr lang="en-US" sz="1200"/>
              <a:t>    ]</a:t>
            </a:r>
          </a:p>
          <a:p>
            <a:r>
              <a:rPr lang="en-US" sz="1200"/>
              <a:t>}</a:t>
            </a:r>
            <a:endParaRPr lang="es-ES" sz="1200"/>
          </a:p>
        </p:txBody>
      </p:sp>
      <p:pic>
        <p:nvPicPr>
          <p:cNvPr id="11" name="Picture 10" descr="orion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1038282"/>
            <a:ext cx="576064" cy="562522"/>
          </a:xfrm>
          <a:prstGeom prst="rect">
            <a:avLst/>
          </a:prstGeom>
        </p:spPr>
      </p:pic>
      <p:sp>
        <p:nvSpPr>
          <p:cNvPr id="9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4055466" y="6356361"/>
            <a:ext cx="1033075" cy="365125"/>
          </a:xfrm>
          <a:prstGeom prst="rect">
            <a:avLst/>
          </a:prstGeom>
        </p:spPr>
        <p:txBody>
          <a:bodyPr/>
          <a:lstStyle/>
          <a:p>
            <a:fld id="{37963F2F-4042-FC45-9F9C-5381A7798E31}" type="slidenum">
              <a:rPr lang="en-US" smtClean="0">
                <a:solidFill>
                  <a:srgbClr val="043F52">
                    <a:tint val="75000"/>
                  </a:srgbClr>
                </a:solidFill>
              </a:rPr>
              <a:pPr/>
              <a:t>33</a:t>
            </a:fld>
            <a:endParaRPr lang="en-US">
              <a:solidFill>
                <a:srgbClr val="043F52">
                  <a:tint val="75000"/>
                </a:srgbClr>
              </a:solidFill>
            </a:endParaRPr>
          </a:p>
        </p:txBody>
      </p:sp>
      <p:pic>
        <p:nvPicPr>
          <p:cNvPr id="12" name="Picture 11" descr="room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389859"/>
            <a:ext cx="1008112" cy="984413"/>
          </a:xfrm>
          <a:prstGeom prst="rect">
            <a:avLst/>
          </a:prstGeom>
        </p:spPr>
      </p:pic>
      <p:pic>
        <p:nvPicPr>
          <p:cNvPr id="10" name="Picture 9" descr="termometro-digital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4835305"/>
            <a:ext cx="1331640" cy="79564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066621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190" y="287350"/>
            <a:ext cx="7944058" cy="516190"/>
          </a:xfrm>
        </p:spPr>
        <p:txBody>
          <a:bodyPr>
            <a:normAutofit fontScale="90000"/>
          </a:bodyPr>
          <a:lstStyle/>
          <a:p>
            <a:r>
              <a:rPr lang="en-US" smtClean="0"/>
              <a:t>Quick Usage Example: Room </a:t>
            </a:r>
            <a:r>
              <a:rPr lang="en-US" err="1" smtClean="0"/>
              <a:t>QueryContext</a:t>
            </a:r>
            <a:r>
              <a:rPr lang="en-US" smtClean="0"/>
              <a:t> (3)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4055466" y="6356361"/>
            <a:ext cx="1033075" cy="365125"/>
          </a:xfrm>
          <a:prstGeom prst="rect">
            <a:avLst/>
          </a:prstGeom>
        </p:spPr>
        <p:txBody>
          <a:bodyPr/>
          <a:lstStyle/>
          <a:p>
            <a:fld id="{37963F2F-4042-FC45-9F9C-5381A7798E31}" type="slidenum">
              <a:rPr lang="en-US" smtClean="0">
                <a:solidFill>
                  <a:srgbClr val="043F52">
                    <a:tint val="75000"/>
                  </a:srgbClr>
                </a:solidFill>
              </a:rPr>
              <a:pPr/>
              <a:t>34</a:t>
            </a:fld>
            <a:endParaRPr lang="en-US">
              <a:solidFill>
                <a:srgbClr val="043F52">
                  <a:tint val="75000"/>
                </a:srgbClr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314854" y="2156910"/>
            <a:ext cx="3543715" cy="31085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POST &lt;</a:t>
            </a:r>
            <a:r>
              <a:rPr lang="es-ES" sz="1400" dirty="0" err="1" smtClean="0"/>
              <a:t>cb_host</a:t>
            </a:r>
            <a:r>
              <a:rPr lang="es-ES" sz="1400" dirty="0" smtClean="0"/>
              <a:t>&gt;:1026/V1/</a:t>
            </a:r>
            <a:r>
              <a:rPr lang="es-ES" sz="1400" dirty="0" err="1" smtClean="0"/>
              <a:t>queryContext</a:t>
            </a:r>
            <a:endParaRPr lang="es-ES" sz="1400" dirty="0" smtClean="0"/>
          </a:p>
          <a:p>
            <a:r>
              <a:rPr lang="es-ES" sz="1400" dirty="0" smtClean="0"/>
              <a:t>... </a:t>
            </a:r>
          </a:p>
          <a:p>
            <a:r>
              <a:rPr lang="nl-NL" sz="1400" dirty="0"/>
              <a:t>{</a:t>
            </a:r>
          </a:p>
          <a:p>
            <a:r>
              <a:rPr lang="nl-NL" sz="1400" dirty="0"/>
              <a:t>    "entities": [</a:t>
            </a:r>
          </a:p>
          <a:p>
            <a:r>
              <a:rPr lang="nl-NL" sz="1400" dirty="0"/>
              <a:t>        {</a:t>
            </a:r>
          </a:p>
          <a:p>
            <a:r>
              <a:rPr lang="nl-NL" sz="1400" dirty="0"/>
              <a:t>            "type": "Room",</a:t>
            </a:r>
          </a:p>
          <a:p>
            <a:r>
              <a:rPr lang="nl-NL" sz="1400" dirty="0"/>
              <a:t>            "isPattern": "</a:t>
            </a:r>
            <a:r>
              <a:rPr lang="nl-NL" sz="1400" b="1" dirty="0">
                <a:solidFill>
                  <a:srgbClr val="FF0000"/>
                </a:solidFill>
              </a:rPr>
              <a:t>true</a:t>
            </a:r>
            <a:r>
              <a:rPr lang="nl-NL" sz="1400" dirty="0"/>
              <a:t>",</a:t>
            </a:r>
          </a:p>
          <a:p>
            <a:r>
              <a:rPr lang="nl-NL" sz="1400" dirty="0"/>
              <a:t>            "id": "</a:t>
            </a:r>
            <a:r>
              <a:rPr lang="nl-NL" sz="1400" b="1" dirty="0">
                <a:solidFill>
                  <a:srgbClr val="FF0000"/>
                </a:solidFill>
              </a:rPr>
              <a:t>Room.*</a:t>
            </a:r>
            <a:r>
              <a:rPr lang="nl-NL" sz="1400" dirty="0"/>
              <a:t>"</a:t>
            </a:r>
          </a:p>
          <a:p>
            <a:r>
              <a:rPr lang="nl-NL" sz="1400" dirty="0"/>
              <a:t>        }</a:t>
            </a:r>
            <a:r>
              <a:rPr lang="fr-FR" sz="1400" dirty="0"/>
              <a:t> ,</a:t>
            </a:r>
          </a:p>
          <a:p>
            <a:r>
              <a:rPr lang="fr-FR" sz="1400" dirty="0"/>
              <a:t>        "attributes": [</a:t>
            </a:r>
          </a:p>
          <a:p>
            <a:r>
              <a:rPr lang="fr-FR" sz="1400" dirty="0"/>
              <a:t>            "temperature"</a:t>
            </a:r>
          </a:p>
          <a:p>
            <a:r>
              <a:rPr lang="fr-FR" sz="1400" dirty="0"/>
              <a:t>        ]</a:t>
            </a:r>
          </a:p>
          <a:p>
            <a:r>
              <a:rPr lang="fr-FR" sz="1400" dirty="0"/>
              <a:t>     </a:t>
            </a:r>
            <a:r>
              <a:rPr lang="nl-NL" sz="1400" dirty="0"/>
              <a:t>]</a:t>
            </a:r>
          </a:p>
          <a:p>
            <a:r>
              <a:rPr lang="nl-NL" sz="1400" dirty="0"/>
              <a:t>}</a:t>
            </a:r>
            <a:endParaRPr lang="es-ES" sz="1400" dirty="0"/>
          </a:p>
        </p:txBody>
      </p:sp>
      <p:sp>
        <p:nvSpPr>
          <p:cNvPr id="7" name="6 CuadroTexto"/>
          <p:cNvSpPr txBox="1"/>
          <p:nvPr/>
        </p:nvSpPr>
        <p:spPr>
          <a:xfrm>
            <a:off x="4067945" y="686706"/>
            <a:ext cx="4720745" cy="59093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numCol="1" rtlCol="0">
            <a:spAutoFit/>
          </a:bodyPr>
          <a:lstStyle/>
          <a:p>
            <a:r>
              <a:rPr lang="es-ES" sz="900" smtClean="0"/>
              <a:t>200 OK</a:t>
            </a:r>
          </a:p>
          <a:p>
            <a:r>
              <a:rPr lang="es-ES" sz="900" smtClean="0"/>
              <a:t>... </a:t>
            </a:r>
          </a:p>
          <a:p>
            <a:r>
              <a:rPr lang="en-US" sz="900"/>
              <a:t>{</a:t>
            </a:r>
          </a:p>
          <a:p>
            <a:r>
              <a:rPr lang="en-US" sz="900"/>
              <a:t>    "contextResponses": [</a:t>
            </a:r>
          </a:p>
          <a:p>
            <a:r>
              <a:rPr lang="en-US" sz="900"/>
              <a:t>        {</a:t>
            </a:r>
          </a:p>
          <a:p>
            <a:r>
              <a:rPr lang="en-US" sz="900"/>
              <a:t>            "contextElement": {</a:t>
            </a:r>
          </a:p>
          <a:p>
            <a:r>
              <a:rPr lang="en-US" sz="900"/>
              <a:t>                "attributes": [</a:t>
            </a:r>
          </a:p>
          <a:p>
            <a:r>
              <a:rPr lang="en-US" sz="900"/>
              <a:t>                    {</a:t>
            </a:r>
          </a:p>
          <a:p>
            <a:r>
              <a:rPr lang="en-US" sz="900"/>
              <a:t>                        "name": "</a:t>
            </a:r>
            <a:r>
              <a:rPr lang="fr-FR" sz="900"/>
              <a:t>temperature</a:t>
            </a:r>
            <a:r>
              <a:rPr lang="en-US" sz="900"/>
              <a:t>",</a:t>
            </a:r>
          </a:p>
          <a:p>
            <a:r>
              <a:rPr lang="en-US" sz="900"/>
              <a:t>                        "type": "centigrade",</a:t>
            </a:r>
          </a:p>
          <a:p>
            <a:r>
              <a:rPr lang="en-US" sz="900"/>
              <a:t>                        "value": "</a:t>
            </a:r>
            <a:r>
              <a:rPr lang="en-US" sz="900" b="1">
                <a:solidFill>
                  <a:srgbClr val="FF0000"/>
                </a:solidFill>
              </a:rPr>
              <a:t>25</a:t>
            </a:r>
            <a:r>
              <a:rPr lang="en-US" sz="900"/>
              <a:t>"</a:t>
            </a:r>
          </a:p>
          <a:p>
            <a:r>
              <a:rPr lang="en-US" sz="900"/>
              <a:t>                    }</a:t>
            </a:r>
          </a:p>
          <a:p>
            <a:r>
              <a:rPr lang="en-US" sz="900"/>
              <a:t>                ],</a:t>
            </a:r>
          </a:p>
          <a:p>
            <a:r>
              <a:rPr lang="en-US" sz="900"/>
              <a:t>                "id": "</a:t>
            </a:r>
            <a:r>
              <a:rPr lang="nl-NL" sz="900" b="1">
                <a:solidFill>
                  <a:srgbClr val="FF0000"/>
                </a:solidFill>
              </a:rPr>
              <a:t>Room1</a:t>
            </a:r>
            <a:r>
              <a:rPr lang="en-US" sz="900"/>
              <a:t>",</a:t>
            </a:r>
          </a:p>
          <a:p>
            <a:r>
              <a:rPr lang="en-US" sz="900"/>
              <a:t>                "isPattern": "false",</a:t>
            </a:r>
          </a:p>
          <a:p>
            <a:r>
              <a:rPr lang="en-US" sz="900"/>
              <a:t>                "type": "</a:t>
            </a:r>
            <a:r>
              <a:rPr lang="nl-NL" sz="900"/>
              <a:t>Room</a:t>
            </a:r>
            <a:r>
              <a:rPr lang="en-US" sz="900"/>
              <a:t>"</a:t>
            </a:r>
          </a:p>
          <a:p>
            <a:r>
              <a:rPr lang="en-US" sz="900"/>
              <a:t>            },</a:t>
            </a:r>
          </a:p>
          <a:p>
            <a:r>
              <a:rPr lang="en-US" sz="900"/>
              <a:t>            "statusCode": {</a:t>
            </a:r>
          </a:p>
          <a:p>
            <a:r>
              <a:rPr lang="en-US" sz="900"/>
              <a:t>                "code": "200",</a:t>
            </a:r>
          </a:p>
          <a:p>
            <a:r>
              <a:rPr lang="en-US" sz="900"/>
              <a:t>                "reasonPhrase": "OK"</a:t>
            </a:r>
          </a:p>
          <a:p>
            <a:r>
              <a:rPr lang="en-US" sz="900"/>
              <a:t>            }</a:t>
            </a:r>
          </a:p>
          <a:p>
            <a:r>
              <a:rPr lang="en-US" sz="900"/>
              <a:t>        },</a:t>
            </a:r>
          </a:p>
          <a:p>
            <a:r>
              <a:rPr lang="en-US" sz="900"/>
              <a:t>        {</a:t>
            </a:r>
          </a:p>
          <a:p>
            <a:r>
              <a:rPr lang="en-US" sz="900"/>
              <a:t>            "contextElement": {</a:t>
            </a:r>
          </a:p>
          <a:p>
            <a:r>
              <a:rPr lang="en-US" sz="900"/>
              <a:t>                "attributes": [</a:t>
            </a:r>
          </a:p>
          <a:p>
            <a:r>
              <a:rPr lang="en-US" sz="900"/>
              <a:t>                    {</a:t>
            </a:r>
          </a:p>
          <a:p>
            <a:r>
              <a:rPr lang="en-US" sz="900"/>
              <a:t>                        "name": "</a:t>
            </a:r>
            <a:r>
              <a:rPr lang="fr-FR" sz="900"/>
              <a:t>temperature</a:t>
            </a:r>
            <a:r>
              <a:rPr lang="en-US" sz="900"/>
              <a:t>",</a:t>
            </a:r>
          </a:p>
          <a:p>
            <a:r>
              <a:rPr lang="en-US" sz="900"/>
              <a:t>                        "type": "centigrade",</a:t>
            </a:r>
          </a:p>
          <a:p>
            <a:r>
              <a:rPr lang="en-US" sz="900"/>
              <a:t>                        "value": "</a:t>
            </a:r>
            <a:r>
              <a:rPr lang="en-US" sz="900" b="1">
                <a:solidFill>
                  <a:srgbClr val="FF0000"/>
                </a:solidFill>
              </a:rPr>
              <a:t>29</a:t>
            </a:r>
            <a:r>
              <a:rPr lang="en-US" sz="900"/>
              <a:t>"</a:t>
            </a:r>
          </a:p>
          <a:p>
            <a:r>
              <a:rPr lang="en-US" sz="900"/>
              <a:t>                    }</a:t>
            </a:r>
          </a:p>
          <a:p>
            <a:r>
              <a:rPr lang="en-US" sz="900"/>
              <a:t>                ],</a:t>
            </a:r>
          </a:p>
          <a:p>
            <a:r>
              <a:rPr lang="en-US" sz="900"/>
              <a:t>                "id": "</a:t>
            </a:r>
            <a:r>
              <a:rPr lang="nl-NL" sz="900" b="1">
                <a:solidFill>
                  <a:srgbClr val="FF0000"/>
                </a:solidFill>
              </a:rPr>
              <a:t>Room2</a:t>
            </a:r>
            <a:r>
              <a:rPr lang="en-US" sz="900"/>
              <a:t>",</a:t>
            </a:r>
          </a:p>
          <a:p>
            <a:r>
              <a:rPr lang="en-US" sz="900"/>
              <a:t>                "isPattern": "false",</a:t>
            </a:r>
          </a:p>
          <a:p>
            <a:r>
              <a:rPr lang="en-US" sz="900"/>
              <a:t>                "type": "</a:t>
            </a:r>
            <a:r>
              <a:rPr lang="nl-NL" sz="900"/>
              <a:t>Room</a:t>
            </a:r>
            <a:r>
              <a:rPr lang="en-US" sz="900"/>
              <a:t>"</a:t>
            </a:r>
          </a:p>
          <a:p>
            <a:r>
              <a:rPr lang="en-US" sz="900"/>
              <a:t>            },</a:t>
            </a:r>
          </a:p>
          <a:p>
            <a:r>
              <a:rPr lang="en-US" sz="900"/>
              <a:t>            "statusCode": {</a:t>
            </a:r>
          </a:p>
          <a:p>
            <a:r>
              <a:rPr lang="en-US" sz="900"/>
              <a:t>                "code": "200",</a:t>
            </a:r>
          </a:p>
          <a:p>
            <a:r>
              <a:rPr lang="en-US" sz="900"/>
              <a:t>                "reasonPhrase": "OK"</a:t>
            </a:r>
          </a:p>
          <a:p>
            <a:r>
              <a:rPr lang="en-US" sz="900"/>
              <a:t>            }</a:t>
            </a:r>
          </a:p>
          <a:p>
            <a:r>
              <a:rPr lang="en-US" sz="900"/>
              <a:t>        }</a:t>
            </a:r>
          </a:p>
          <a:p>
            <a:r>
              <a:rPr lang="en-US" sz="900"/>
              <a:t>    ]</a:t>
            </a:r>
          </a:p>
          <a:p>
            <a:r>
              <a:rPr lang="en-US" sz="900"/>
              <a:t>}</a:t>
            </a:r>
            <a:endParaRPr lang="es-ES" sz="1000" smtClean="0"/>
          </a:p>
        </p:txBody>
      </p:sp>
      <p:pic>
        <p:nvPicPr>
          <p:cNvPr id="9" name="Picture 8" descr="expertly-drawn-cellphon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4132152"/>
            <a:ext cx="720080" cy="862664"/>
          </a:xfrm>
          <a:prstGeom prst="rect">
            <a:avLst/>
          </a:prstGeom>
        </p:spPr>
      </p:pic>
      <p:pic>
        <p:nvPicPr>
          <p:cNvPr id="10" name="Picture 9" descr="orio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827337"/>
            <a:ext cx="576064" cy="56252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693697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9190" y="287341"/>
            <a:ext cx="7944058" cy="503590"/>
          </a:xfrm>
        </p:spPr>
        <p:txBody>
          <a:bodyPr>
            <a:noAutofit/>
          </a:bodyPr>
          <a:lstStyle/>
          <a:p>
            <a:r>
              <a:rPr lang="en-US" sz="2800" b="1">
                <a:latin typeface="Arial"/>
                <a:cs typeface="Arial"/>
              </a:rPr>
              <a:t>Context Broker operations: </a:t>
            </a:r>
            <a:r>
              <a:rPr lang="en-US" sz="2800" b="1">
                <a:solidFill>
                  <a:srgbClr val="48B9C9"/>
                </a:solidFill>
                <a:latin typeface="Arial"/>
                <a:cs typeface="Arial"/>
              </a:rPr>
              <a:t>push</a:t>
            </a:r>
            <a:r>
              <a:rPr lang="en-US" sz="2800" b="1">
                <a:latin typeface="Arial"/>
                <a:cs typeface="Arial"/>
              </a:rPr>
              <a:t> data</a:t>
            </a:r>
            <a:endParaRPr lang="en-US" sz="2800" b="1" noProof="0">
              <a:latin typeface="Arial"/>
              <a:cs typeface="Arial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49195" y="1013792"/>
            <a:ext cx="8398005" cy="1852686"/>
          </a:xfr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260350" indent="-260350">
              <a:spcAft>
                <a:spcPts val="1800"/>
              </a:spcAft>
              <a:tabLst>
                <a:tab pos="266700" algn="l"/>
              </a:tabLst>
            </a:pPr>
            <a:r>
              <a:rPr lang="en-US" sz="1800" b="1">
                <a:latin typeface="Arial"/>
                <a:cs typeface="Arial"/>
              </a:rPr>
              <a:t>Context Consumers </a:t>
            </a:r>
            <a:r>
              <a:rPr lang="en-US" sz="1800">
                <a:latin typeface="Arial"/>
                <a:cs typeface="Arial"/>
              </a:rPr>
              <a:t>can subscribe to receive context information that satisfy certain conditions using the </a:t>
            </a:r>
            <a:r>
              <a:rPr lang="en-US" sz="1800" b="1" err="1">
                <a:solidFill>
                  <a:srgbClr val="48B9C9"/>
                </a:solidFill>
                <a:latin typeface="Arial"/>
                <a:cs typeface="Arial"/>
              </a:rPr>
              <a:t>subscribeContext</a:t>
            </a:r>
            <a:r>
              <a:rPr lang="en-US" sz="1800">
                <a:solidFill>
                  <a:srgbClr val="48B9C9"/>
                </a:solidFill>
                <a:latin typeface="Arial"/>
                <a:cs typeface="Arial"/>
              </a:rPr>
              <a:t>. </a:t>
            </a:r>
            <a:r>
              <a:rPr lang="en-US" sz="1800">
                <a:latin typeface="Arial"/>
                <a:cs typeface="Arial"/>
              </a:rPr>
              <a:t>Such subscriptions may have a duration.</a:t>
            </a:r>
          </a:p>
          <a:p>
            <a:pPr marL="260350" indent="-260350">
              <a:spcAft>
                <a:spcPts val="1800"/>
              </a:spcAft>
              <a:tabLst>
                <a:tab pos="266700" algn="l"/>
              </a:tabLst>
            </a:pPr>
            <a:r>
              <a:rPr lang="en-US" sz="1800" smtClean="0">
                <a:latin typeface="Arial"/>
                <a:cs typeface="Arial"/>
              </a:rPr>
              <a:t>The Context Broker notifies updates on context information to subscribed Context Consumers by invoking </a:t>
            </a:r>
            <a:r>
              <a:rPr lang="en-US" sz="1800">
                <a:latin typeface="Arial"/>
                <a:cs typeface="Arial"/>
              </a:rPr>
              <a:t>the </a:t>
            </a:r>
            <a:r>
              <a:rPr lang="en-US" sz="1800" b="1" err="1">
                <a:solidFill>
                  <a:srgbClr val="48B9C9"/>
                </a:solidFill>
                <a:latin typeface="Arial"/>
                <a:cs typeface="Arial"/>
              </a:rPr>
              <a:t>notifyContext</a:t>
            </a:r>
            <a:r>
              <a:rPr lang="en-US" sz="1800">
                <a:solidFill>
                  <a:srgbClr val="48B9C9"/>
                </a:solidFill>
                <a:latin typeface="Arial"/>
                <a:cs typeface="Arial"/>
              </a:rPr>
              <a:t> </a:t>
            </a:r>
            <a:r>
              <a:rPr lang="en-US" sz="1800">
                <a:latin typeface="Arial"/>
                <a:cs typeface="Arial"/>
              </a:rPr>
              <a:t>operation they export</a:t>
            </a:r>
          </a:p>
        </p:txBody>
      </p:sp>
      <p:sp>
        <p:nvSpPr>
          <p:cNvPr id="5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055468" y="6356353"/>
            <a:ext cx="1033075" cy="365125"/>
          </a:xfrm>
          <a:prstGeom prst="rect">
            <a:avLst/>
          </a:prstGeom>
        </p:spPr>
        <p:txBody>
          <a:bodyPr/>
          <a:lstStyle/>
          <a:p>
            <a:fld id="{37963F2F-4042-FC45-9F9C-5381A7798E31}" type="slidenum">
              <a:rPr lang="en-US" smtClean="0"/>
              <a:pPr/>
              <a:t>35</a:t>
            </a:fld>
            <a:endParaRPr lang="en-US"/>
          </a:p>
        </p:txBody>
      </p:sp>
      <p:grpSp>
        <p:nvGrpSpPr>
          <p:cNvPr id="5" name="17 Grupo"/>
          <p:cNvGrpSpPr/>
          <p:nvPr/>
        </p:nvGrpSpPr>
        <p:grpSpPr>
          <a:xfrm rot="19080000" flipH="1">
            <a:off x="2075928" y="4319387"/>
            <a:ext cx="1225485" cy="277791"/>
            <a:chOff x="1875934" y="4198801"/>
            <a:chExt cx="1225485" cy="284479"/>
          </a:xfrm>
        </p:grpSpPr>
        <p:cxnSp>
          <p:nvCxnSpPr>
            <p:cNvPr id="36" name="56 Conector recto de flecha"/>
            <p:cNvCxnSpPr/>
            <p:nvPr/>
          </p:nvCxnSpPr>
          <p:spPr bwMode="auto">
            <a:xfrm>
              <a:off x="1875934" y="4336327"/>
              <a:ext cx="1225485" cy="9427"/>
            </a:xfrm>
            <a:prstGeom prst="straightConnector1">
              <a:avLst/>
            </a:prstGeom>
            <a:solidFill>
              <a:srgbClr val="043F52"/>
            </a:solidFill>
            <a:ln w="28575" cap="flat" cmpd="sng" algn="ctr">
              <a:solidFill>
                <a:srgbClr val="043F52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57 Conector recto"/>
            <p:cNvCxnSpPr/>
            <p:nvPr/>
          </p:nvCxnSpPr>
          <p:spPr bwMode="auto">
            <a:xfrm rot="5400000">
              <a:off x="2573022" y="4341040"/>
              <a:ext cx="284479" cy="1"/>
            </a:xfrm>
            <a:prstGeom prst="line">
              <a:avLst/>
            </a:prstGeom>
            <a:solidFill>
              <a:srgbClr val="043F52"/>
            </a:solidFill>
            <a:ln w="28575" cap="flat" cmpd="sng" algn="ctr">
              <a:solidFill>
                <a:srgbClr val="043F5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8" name="55 CuadroTexto"/>
          <p:cNvSpPr txBox="1"/>
          <p:nvPr/>
        </p:nvSpPr>
        <p:spPr>
          <a:xfrm flipH="1">
            <a:off x="2959940" y="4281847"/>
            <a:ext cx="4732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subscription_id</a:t>
            </a:r>
            <a:r>
              <a:rPr kumimoji="0" lang="es-ES" sz="1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= </a:t>
            </a:r>
            <a:r>
              <a:rPr kumimoji="0" lang="es-ES" sz="1400" b="0" i="0" u="none" strike="noStrike" kern="0" cap="none" spc="0" normalizeH="0" baseline="0" noProof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subscribeContext</a:t>
            </a:r>
            <a:r>
              <a:rPr kumimoji="0" lang="es-ES" sz="1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(</a:t>
            </a:r>
            <a:r>
              <a:rPr kumimoji="0" lang="es-ES" sz="1400" b="0" i="0" u="none" strike="noStrike" kern="0" cap="none" spc="0" normalizeH="0" baseline="0" noProof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consumer</a:t>
            </a:r>
            <a:r>
              <a:rPr kumimoji="0" lang="es-ES" sz="1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, </a:t>
            </a:r>
            <a:r>
              <a:rPr kumimoji="0" lang="es-ES" sz="1400" b="0" i="0" u="none" strike="noStrike" kern="0" cap="none" spc="0" normalizeH="0" baseline="0" noProof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expr</a:t>
            </a:r>
            <a:r>
              <a:rPr kumimoji="0" lang="es-ES" sz="1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, </a:t>
            </a:r>
            <a:r>
              <a:rPr kumimoji="0" lang="es-ES" sz="1400" b="0" i="0" u="none" strike="noStrike" kern="0" cap="none" spc="0" normalizeH="0" baseline="0" noProof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duration</a:t>
            </a:r>
            <a:r>
              <a:rPr kumimoji="0" lang="es-ES" sz="1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)</a:t>
            </a:r>
            <a:endParaRPr kumimoji="0" lang="es-ES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" name="44 CuadroTexto"/>
          <p:cNvSpPr txBox="1"/>
          <p:nvPr/>
        </p:nvSpPr>
        <p:spPr>
          <a:xfrm flipH="1">
            <a:off x="6610625" y="5697910"/>
            <a:ext cx="1786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i="0" u="none" strike="noStrike" kern="0" cap="none" spc="0" normalizeH="0" baseline="0" noProof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heSansCorrespondence"/>
                <a:cs typeface="TheSansCorrespondence"/>
              </a:rPr>
              <a:t>Context</a:t>
            </a:r>
            <a:r>
              <a:rPr kumimoji="0" lang="es-ES" sz="1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heSansCorrespondence"/>
                <a:cs typeface="TheSansCorrespondence"/>
              </a:rPr>
              <a:t> </a:t>
            </a:r>
            <a:r>
              <a:rPr kumimoji="0" lang="es-ES" sz="1400" b="1" i="0" u="none" strike="noStrike" kern="0" cap="none" spc="0" normalizeH="0" baseline="0" noProof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heSansCorrespondence"/>
                <a:cs typeface="TheSansCorrespondence"/>
              </a:rPr>
              <a:t>Consumer</a:t>
            </a:r>
            <a:endParaRPr kumimoji="0" lang="es-ES" sz="14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heSansCorrespondence"/>
              <a:cs typeface="TheSansCorrespondence"/>
            </a:endParaRPr>
          </a:p>
        </p:txBody>
      </p:sp>
      <p:grpSp>
        <p:nvGrpSpPr>
          <p:cNvPr id="6" name="17 Grupo"/>
          <p:cNvGrpSpPr/>
          <p:nvPr/>
        </p:nvGrpSpPr>
        <p:grpSpPr>
          <a:xfrm>
            <a:off x="2659941" y="5138645"/>
            <a:ext cx="4121773" cy="277791"/>
            <a:chOff x="2659936" y="5427450"/>
            <a:chExt cx="3665447" cy="284479"/>
          </a:xfrm>
        </p:grpSpPr>
        <p:cxnSp>
          <p:nvCxnSpPr>
            <p:cNvPr id="52" name="48 Conector recto de flecha"/>
            <p:cNvCxnSpPr/>
            <p:nvPr/>
          </p:nvCxnSpPr>
          <p:spPr bwMode="auto">
            <a:xfrm>
              <a:off x="2659936" y="5564976"/>
              <a:ext cx="3665447" cy="9427"/>
            </a:xfrm>
            <a:prstGeom prst="straightConnector1">
              <a:avLst/>
            </a:prstGeom>
            <a:solidFill>
              <a:srgbClr val="043F52"/>
            </a:solidFill>
            <a:ln w="28575" cap="flat" cmpd="sng" algn="ctr">
              <a:solidFill>
                <a:srgbClr val="043F52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49 Conector recto"/>
            <p:cNvCxnSpPr/>
            <p:nvPr/>
          </p:nvCxnSpPr>
          <p:spPr bwMode="auto">
            <a:xfrm rot="5400000">
              <a:off x="5829435" y="5569688"/>
              <a:ext cx="284479" cy="3"/>
            </a:xfrm>
            <a:prstGeom prst="line">
              <a:avLst/>
            </a:prstGeom>
            <a:solidFill>
              <a:srgbClr val="043F52"/>
            </a:solidFill>
            <a:ln w="28575" cap="flat" cmpd="sng" algn="ctr">
              <a:solidFill>
                <a:srgbClr val="043F5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5" name="47 CuadroTexto"/>
          <p:cNvSpPr txBox="1"/>
          <p:nvPr/>
        </p:nvSpPr>
        <p:spPr>
          <a:xfrm>
            <a:off x="2583076" y="4917002"/>
            <a:ext cx="3481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notifyContext</a:t>
            </a:r>
            <a:r>
              <a:rPr kumimoji="0" lang="es-ES" sz="1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(</a:t>
            </a:r>
            <a:r>
              <a:rPr kumimoji="0" lang="es-ES" sz="1400" b="0" i="0" u="none" strike="noStrike" kern="0" cap="none" spc="0" normalizeH="0" baseline="0" noProof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subscription_id</a:t>
            </a:r>
            <a:r>
              <a:rPr kumimoji="0" lang="es-ES" sz="1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, data/</a:t>
            </a:r>
            <a:r>
              <a:rPr kumimoji="0" lang="es-ES" sz="1400" b="0" i="0" u="none" strike="noStrike" kern="0" cap="none" spc="0" normalizeH="0" baseline="0" noProof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context</a:t>
            </a:r>
            <a:r>
              <a:rPr kumimoji="0" lang="es-ES" sz="1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)</a:t>
            </a:r>
            <a:endParaRPr kumimoji="0" lang="es-ES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0" name="Picture 19" descr="or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905620"/>
            <a:ext cx="1080120" cy="1054728"/>
          </a:xfrm>
          <a:prstGeom prst="rect">
            <a:avLst/>
          </a:prstGeom>
        </p:spPr>
      </p:pic>
      <p:sp>
        <p:nvSpPr>
          <p:cNvPr id="21" name="8 CuadroTexto"/>
          <p:cNvSpPr txBox="1"/>
          <p:nvPr/>
        </p:nvSpPr>
        <p:spPr>
          <a:xfrm>
            <a:off x="1244105" y="5842226"/>
            <a:ext cx="1478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i="0" u="none" strike="noStrike" kern="0" cap="none" spc="0" normalizeH="0" baseline="0" noProof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heSansCorrespondence"/>
                <a:cs typeface="TheSansCorrespondence"/>
              </a:rPr>
              <a:t>Context</a:t>
            </a:r>
            <a:r>
              <a:rPr kumimoji="0" lang="es-ES" sz="1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heSansCorrespondence"/>
                <a:cs typeface="TheSansCorrespondence"/>
              </a:rPr>
              <a:t> </a:t>
            </a:r>
            <a:r>
              <a:rPr kumimoji="0" lang="es-ES" sz="1400" b="1" i="0" u="none" strike="noStrike" kern="0" cap="none" spc="0" normalizeH="0" baseline="0" noProof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heSansCorrespondence"/>
                <a:cs typeface="TheSansCorrespondence"/>
              </a:rPr>
              <a:t>Broker</a:t>
            </a:r>
            <a:endParaRPr kumimoji="0" lang="es-ES" sz="14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heSansCorrespondence"/>
              <a:cs typeface="TheSansCorrespondence"/>
            </a:endParaRPr>
          </a:p>
        </p:txBody>
      </p:sp>
      <p:pic>
        <p:nvPicPr>
          <p:cNvPr id="4" name="Picture 3" descr="app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3288369"/>
            <a:ext cx="1080120" cy="821359"/>
          </a:xfrm>
          <a:prstGeom prst="rect">
            <a:avLst/>
          </a:prstGeom>
        </p:spPr>
      </p:pic>
      <p:sp>
        <p:nvSpPr>
          <p:cNvPr id="24" name="52 CuadroTexto"/>
          <p:cNvSpPr txBox="1"/>
          <p:nvPr/>
        </p:nvSpPr>
        <p:spPr>
          <a:xfrm flipH="1">
            <a:off x="4139952" y="3569630"/>
            <a:ext cx="1162122" cy="230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i="0" u="none" strike="noStrike" kern="0" cap="none" spc="0" normalizeH="0" baseline="0" noProof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heSansCorrespondence"/>
                <a:cs typeface="TheSansCorrespondence"/>
              </a:rPr>
              <a:t>Application</a:t>
            </a:r>
            <a:endParaRPr kumimoji="0" lang="es-ES" sz="14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heSansCorrespondence"/>
              <a:cs typeface="TheSansCorrespondence"/>
            </a:endParaRPr>
          </a:p>
        </p:txBody>
      </p:sp>
      <p:pic>
        <p:nvPicPr>
          <p:cNvPr id="19" name="Picture 18" descr="expertly-drawn-cellphone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4835305"/>
            <a:ext cx="720080" cy="86266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15654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190" y="287350"/>
            <a:ext cx="7944058" cy="516190"/>
          </a:xfrm>
        </p:spPr>
        <p:txBody>
          <a:bodyPr>
            <a:normAutofit fontScale="90000"/>
          </a:bodyPr>
          <a:lstStyle/>
          <a:p>
            <a:r>
              <a:rPr lang="en-US" smtClean="0"/>
              <a:t>Quick Usage Example: Subscription</a:t>
            </a:r>
            <a:endParaRPr lang="en-US"/>
          </a:p>
        </p:txBody>
      </p:sp>
      <p:sp>
        <p:nvSpPr>
          <p:cNvPr id="8" name="7 CuadroTexto"/>
          <p:cNvSpPr txBox="1"/>
          <p:nvPr/>
        </p:nvSpPr>
        <p:spPr>
          <a:xfrm>
            <a:off x="467545" y="827336"/>
            <a:ext cx="6417545" cy="57400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500" dirty="0" smtClean="0"/>
              <a:t>POST &lt;</a:t>
            </a:r>
            <a:r>
              <a:rPr lang="es-ES" sz="1500" dirty="0" err="1" smtClean="0"/>
              <a:t>cb_host</a:t>
            </a:r>
            <a:r>
              <a:rPr lang="es-ES" sz="1500" dirty="0" smtClean="0"/>
              <a:t>&gt;:1026/V1/</a:t>
            </a:r>
            <a:r>
              <a:rPr lang="es-ES" sz="1500" dirty="0" err="1" smtClean="0"/>
              <a:t>subscribeContext</a:t>
            </a:r>
            <a:endParaRPr lang="es-ES" sz="1500" dirty="0" smtClean="0"/>
          </a:p>
          <a:p>
            <a:r>
              <a:rPr lang="es-ES" sz="1500" dirty="0" smtClean="0"/>
              <a:t>…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  "entities": [</a:t>
            </a:r>
          </a:p>
          <a:p>
            <a:r>
              <a:rPr lang="en-US" sz="1400" dirty="0"/>
              <a:t>        {</a:t>
            </a:r>
          </a:p>
          <a:p>
            <a:r>
              <a:rPr lang="en-US" sz="1400" dirty="0"/>
              <a:t>            "type": "Room",</a:t>
            </a:r>
          </a:p>
          <a:p>
            <a:r>
              <a:rPr lang="en-US" sz="1400" dirty="0"/>
              <a:t>            "</a:t>
            </a:r>
            <a:r>
              <a:rPr lang="en-US" sz="1400" dirty="0" err="1"/>
              <a:t>isPattern</a:t>
            </a:r>
            <a:r>
              <a:rPr lang="en-US" sz="1400" dirty="0"/>
              <a:t>": "false",</a:t>
            </a:r>
          </a:p>
          <a:p>
            <a:r>
              <a:rPr lang="en-US" sz="1400" dirty="0"/>
              <a:t>            "id": "</a:t>
            </a:r>
            <a:r>
              <a:rPr lang="en-US" sz="1400" b="1" dirty="0">
                <a:solidFill>
                  <a:srgbClr val="FF0000"/>
                </a:solidFill>
              </a:rPr>
              <a:t>Room1</a:t>
            </a:r>
            <a:r>
              <a:rPr lang="en-US" sz="1400" dirty="0"/>
              <a:t>"</a:t>
            </a:r>
          </a:p>
          <a:p>
            <a:r>
              <a:rPr lang="en-US" sz="1400" dirty="0"/>
              <a:t>        }</a:t>
            </a:r>
          </a:p>
          <a:p>
            <a:r>
              <a:rPr lang="en-US" sz="1400" dirty="0"/>
              <a:t>    ],</a:t>
            </a:r>
          </a:p>
          <a:p>
            <a:r>
              <a:rPr lang="en-US" sz="1400" dirty="0"/>
              <a:t>    "attributes": [</a:t>
            </a:r>
          </a:p>
          <a:p>
            <a:r>
              <a:rPr lang="en-US" sz="1400" dirty="0"/>
              <a:t>        "</a:t>
            </a:r>
            <a:r>
              <a:rPr lang="en-US" sz="1400" b="1" dirty="0">
                <a:solidFill>
                  <a:srgbClr val="FF0000"/>
                </a:solidFill>
              </a:rPr>
              <a:t>temperature</a:t>
            </a:r>
            <a:r>
              <a:rPr lang="en-US" sz="1400" dirty="0"/>
              <a:t>"</a:t>
            </a:r>
          </a:p>
          <a:p>
            <a:r>
              <a:rPr lang="en-US" sz="1400" dirty="0"/>
              <a:t>    ],</a:t>
            </a:r>
          </a:p>
          <a:p>
            <a:r>
              <a:rPr lang="en-US" sz="1400" dirty="0"/>
              <a:t>    "reference": "http://&lt;host&gt;:&lt;port&gt;/publish",</a:t>
            </a:r>
          </a:p>
          <a:p>
            <a:r>
              <a:rPr lang="en-US" sz="1400" dirty="0"/>
              <a:t>    "duration": "P1M",</a:t>
            </a:r>
          </a:p>
          <a:p>
            <a:r>
              <a:rPr lang="en-US" sz="1400" dirty="0"/>
              <a:t>    "</a:t>
            </a:r>
            <a:r>
              <a:rPr lang="en-US" sz="1400" dirty="0" err="1"/>
              <a:t>notifyConditions</a:t>
            </a:r>
            <a:r>
              <a:rPr lang="en-US" sz="1400" dirty="0"/>
              <a:t>": [</a:t>
            </a:r>
          </a:p>
          <a:p>
            <a:r>
              <a:rPr lang="en-US" sz="1400" dirty="0"/>
              <a:t>        {</a:t>
            </a:r>
          </a:p>
          <a:p>
            <a:r>
              <a:rPr lang="en-US" sz="1400" dirty="0"/>
              <a:t>            "type": "</a:t>
            </a:r>
            <a:r>
              <a:rPr lang="en-US" sz="1400" b="1" dirty="0">
                <a:solidFill>
                  <a:srgbClr val="FF0000"/>
                </a:solidFill>
              </a:rPr>
              <a:t>ONCHANGE</a:t>
            </a:r>
            <a:r>
              <a:rPr lang="en-US" sz="1400" dirty="0"/>
              <a:t>",</a:t>
            </a:r>
          </a:p>
          <a:p>
            <a:r>
              <a:rPr lang="en-US" sz="1400" dirty="0"/>
              <a:t>            "</a:t>
            </a:r>
            <a:r>
              <a:rPr lang="en-US" sz="1400" dirty="0" err="1"/>
              <a:t>condValues</a:t>
            </a:r>
            <a:r>
              <a:rPr lang="en-US" sz="1400" dirty="0"/>
              <a:t>": [</a:t>
            </a:r>
          </a:p>
          <a:p>
            <a:r>
              <a:rPr lang="en-US" sz="1400" dirty="0"/>
              <a:t>                "temperature"</a:t>
            </a:r>
          </a:p>
          <a:p>
            <a:r>
              <a:rPr lang="en-US" sz="1400" dirty="0"/>
              <a:t>            ]</a:t>
            </a:r>
          </a:p>
          <a:p>
            <a:r>
              <a:rPr lang="en-US" sz="1400" dirty="0"/>
              <a:t>        }</a:t>
            </a:r>
          </a:p>
          <a:p>
            <a:r>
              <a:rPr lang="en-US" sz="1400" dirty="0"/>
              <a:t>    ],</a:t>
            </a:r>
          </a:p>
          <a:p>
            <a:r>
              <a:rPr lang="en-US" sz="1400" dirty="0"/>
              <a:t>    "throttling": "PT5S"</a:t>
            </a:r>
          </a:p>
          <a:p>
            <a:r>
              <a:rPr lang="en-US" sz="1400" dirty="0"/>
              <a:t>}</a:t>
            </a:r>
          </a:p>
          <a:p>
            <a:endParaRPr lang="es-ES" sz="1500" dirty="0"/>
          </a:p>
        </p:txBody>
      </p:sp>
      <p:sp>
        <p:nvSpPr>
          <p:cNvPr id="7" name="6 CuadroTexto"/>
          <p:cNvSpPr txBox="1"/>
          <p:nvPr/>
        </p:nvSpPr>
        <p:spPr>
          <a:xfrm>
            <a:off x="3406403" y="4005974"/>
            <a:ext cx="5466303" cy="2169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500" smtClean="0"/>
              <a:t>200 OK</a:t>
            </a:r>
          </a:p>
          <a:p>
            <a:r>
              <a:rPr lang="es-ES" sz="1500" smtClean="0"/>
              <a:t>... </a:t>
            </a:r>
            <a:endParaRPr lang="es-ES" sz="1500"/>
          </a:p>
          <a:p>
            <a:r>
              <a:rPr lang="en-US" sz="1500"/>
              <a:t>{</a:t>
            </a:r>
          </a:p>
          <a:p>
            <a:r>
              <a:rPr lang="en-US" sz="1500"/>
              <a:t>    "subscribeResponse": {</a:t>
            </a:r>
          </a:p>
          <a:p>
            <a:r>
              <a:rPr lang="en-US" sz="1500"/>
              <a:t>        "duration": "P1M",</a:t>
            </a:r>
          </a:p>
          <a:p>
            <a:r>
              <a:rPr lang="en-US" sz="1500"/>
              <a:t>        "subscriptionId": "</a:t>
            </a:r>
            <a:r>
              <a:rPr lang="en-US" sz="1500" b="1">
                <a:solidFill>
                  <a:srgbClr val="FF0000"/>
                </a:solidFill>
              </a:rPr>
              <a:t>51c0ac9ed714fb3b37d7d5a8</a:t>
            </a:r>
            <a:r>
              <a:rPr lang="en-US" sz="1500"/>
              <a:t>",</a:t>
            </a:r>
          </a:p>
          <a:p>
            <a:r>
              <a:rPr lang="en-US" sz="1500"/>
              <a:t>        "throttling": "PT5S"</a:t>
            </a:r>
          </a:p>
          <a:p>
            <a:r>
              <a:rPr lang="en-US" sz="1500"/>
              <a:t>    }</a:t>
            </a:r>
          </a:p>
          <a:p>
            <a:r>
              <a:rPr lang="en-US" sz="1500"/>
              <a:t>}</a:t>
            </a:r>
            <a:endParaRPr lang="es-ES" sz="1500"/>
          </a:p>
        </p:txBody>
      </p:sp>
      <p:pic>
        <p:nvPicPr>
          <p:cNvPr id="9" name="Picture 8" descr="orion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4061837"/>
            <a:ext cx="576064" cy="562522"/>
          </a:xfrm>
          <a:prstGeom prst="rect">
            <a:avLst/>
          </a:prstGeom>
        </p:spPr>
      </p:pic>
      <p:sp>
        <p:nvSpPr>
          <p:cNvPr id="10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4055466" y="6356361"/>
            <a:ext cx="1033075" cy="365125"/>
          </a:xfrm>
          <a:prstGeom prst="rect">
            <a:avLst/>
          </a:prstGeom>
        </p:spPr>
        <p:txBody>
          <a:bodyPr/>
          <a:lstStyle/>
          <a:p>
            <a:fld id="{37963F2F-4042-FC45-9F9C-5381A7798E31}" type="slidenum">
              <a:rPr lang="en-US" smtClean="0">
                <a:solidFill>
                  <a:srgbClr val="043F52">
                    <a:tint val="75000"/>
                  </a:srgbClr>
                </a:solidFill>
              </a:rPr>
              <a:pPr/>
              <a:t>36</a:t>
            </a:fld>
            <a:endParaRPr lang="en-US">
              <a:solidFill>
                <a:srgbClr val="043F52">
                  <a:tint val="75000"/>
                </a:srgbClr>
              </a:solidFill>
            </a:endParaRPr>
          </a:p>
        </p:txBody>
      </p:sp>
      <p:pic>
        <p:nvPicPr>
          <p:cNvPr id="11" name="Picture 10" descr="app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967967"/>
            <a:ext cx="1080120" cy="82135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6901372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1"/>
          <p:cNvGrpSpPr/>
          <p:nvPr/>
        </p:nvGrpSpPr>
        <p:grpSpPr>
          <a:xfrm>
            <a:off x="1547664" y="2233641"/>
            <a:ext cx="3888432" cy="2843859"/>
            <a:chOff x="1547664" y="2287414"/>
            <a:chExt cx="3888432" cy="2912322"/>
          </a:xfrm>
        </p:grpSpPr>
        <p:pic>
          <p:nvPicPr>
            <p:cNvPr id="3" name="Picture 2" descr="termometro-digital.jp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7664" y="2935486"/>
              <a:ext cx="2794337" cy="1709785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4427984" y="2287414"/>
              <a:ext cx="1008112" cy="1040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0"/>
                <a:t>25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27984" y="4159622"/>
              <a:ext cx="1008112" cy="1040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0"/>
                <a:t>19</a:t>
              </a:r>
            </a:p>
          </p:txBody>
        </p:sp>
        <p:cxnSp>
          <p:nvCxnSpPr>
            <p:cNvPr id="16" name="Straight Arrow Connector 15"/>
            <p:cNvCxnSpPr>
              <a:stCxn id="13" idx="2"/>
              <a:endCxn id="14" idx="0"/>
            </p:cNvCxnSpPr>
            <p:nvPr/>
          </p:nvCxnSpPr>
          <p:spPr>
            <a:xfrm rot="5400000">
              <a:off x="4515994" y="3743594"/>
              <a:ext cx="832094" cy="1588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190" y="287350"/>
            <a:ext cx="7944058" cy="516190"/>
          </a:xfrm>
        </p:spPr>
        <p:txBody>
          <a:bodyPr>
            <a:normAutofit fontScale="90000"/>
          </a:bodyPr>
          <a:lstStyle/>
          <a:p>
            <a:r>
              <a:rPr lang="en-US" smtClean="0"/>
              <a:t>Quick Usage Example: Notification</a:t>
            </a:r>
            <a:endParaRPr lang="en-US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4055466" y="6356361"/>
            <a:ext cx="1033075" cy="365125"/>
          </a:xfrm>
          <a:prstGeom prst="rect">
            <a:avLst/>
          </a:prstGeom>
        </p:spPr>
        <p:txBody>
          <a:bodyPr/>
          <a:lstStyle/>
          <a:p>
            <a:fld id="{37963F2F-4042-FC45-9F9C-5381A7798E31}" type="slidenum">
              <a:rPr lang="en-US" smtClean="0">
                <a:solidFill>
                  <a:srgbClr val="043F52">
                    <a:tint val="75000"/>
                  </a:srgbClr>
                </a:solidFill>
              </a:rPr>
              <a:pPr/>
              <a:t>37</a:t>
            </a:fld>
            <a:endParaRPr lang="en-US">
              <a:solidFill>
                <a:srgbClr val="043F52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700404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uadroTexto"/>
          <p:cNvSpPr txBox="1"/>
          <p:nvPr/>
        </p:nvSpPr>
        <p:spPr>
          <a:xfrm>
            <a:off x="539553" y="827336"/>
            <a:ext cx="6417545" cy="57400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500" smtClean="0"/>
              <a:t>POST </a:t>
            </a:r>
            <a:r>
              <a:rPr lang="en-US" sz="1600"/>
              <a:t>http://&lt;host&gt;:&lt;port&gt;/publish</a:t>
            </a:r>
          </a:p>
          <a:p>
            <a:r>
              <a:rPr lang="es-ES" sz="1500" smtClean="0"/>
              <a:t>…</a:t>
            </a:r>
          </a:p>
          <a:p>
            <a:r>
              <a:rPr lang="en-US" sz="1400"/>
              <a:t>{</a:t>
            </a:r>
          </a:p>
          <a:p>
            <a:r>
              <a:rPr lang="en-US" sz="1400"/>
              <a:t>  "subscriptionId" : "</a:t>
            </a:r>
            <a:r>
              <a:rPr lang="en-US" sz="1400" b="1">
                <a:solidFill>
                  <a:srgbClr val="FF0000"/>
                </a:solidFill>
              </a:rPr>
              <a:t>51c0ac9ed714fb3b37d7d5a8</a:t>
            </a:r>
            <a:r>
              <a:rPr lang="en-US" sz="1400"/>
              <a:t>",</a:t>
            </a:r>
          </a:p>
          <a:p>
            <a:r>
              <a:rPr lang="en-US" sz="1400"/>
              <a:t>  "originator" : "localhost",</a:t>
            </a:r>
          </a:p>
          <a:p>
            <a:r>
              <a:rPr lang="en-US" sz="1400"/>
              <a:t>  "contextResponses" : [</a:t>
            </a:r>
          </a:p>
          <a:p>
            <a:r>
              <a:rPr lang="en-US" sz="1400"/>
              <a:t>    {</a:t>
            </a:r>
          </a:p>
          <a:p>
            <a:r>
              <a:rPr lang="en-US" sz="1400"/>
              <a:t>      "contextElement" : {</a:t>
            </a:r>
          </a:p>
          <a:p>
            <a:r>
              <a:rPr lang="en-US" sz="1400"/>
              <a:t>        "attributes" : [</a:t>
            </a:r>
          </a:p>
          <a:p>
            <a:r>
              <a:rPr lang="en-US" sz="1400"/>
              <a:t>          {</a:t>
            </a:r>
          </a:p>
          <a:p>
            <a:r>
              <a:rPr lang="en-US" sz="1400"/>
              <a:t>            "name" : "temperature",</a:t>
            </a:r>
          </a:p>
          <a:p>
            <a:r>
              <a:rPr lang="en-US" sz="1400"/>
              <a:t>            "type" : "centigrade",</a:t>
            </a:r>
          </a:p>
          <a:p>
            <a:r>
              <a:rPr lang="en-US" sz="1400"/>
              <a:t>            "value" : "</a:t>
            </a:r>
            <a:r>
              <a:rPr lang="en-US" sz="1400" b="1">
                <a:solidFill>
                  <a:srgbClr val="FF0000"/>
                </a:solidFill>
              </a:rPr>
              <a:t>19</a:t>
            </a:r>
            <a:r>
              <a:rPr lang="en-US" sz="1400"/>
              <a:t>"</a:t>
            </a:r>
          </a:p>
          <a:p>
            <a:r>
              <a:rPr lang="en-US" sz="1400"/>
              <a:t>          }</a:t>
            </a:r>
          </a:p>
          <a:p>
            <a:r>
              <a:rPr lang="en-US" sz="1400"/>
              <a:t>        ],</a:t>
            </a:r>
          </a:p>
          <a:p>
            <a:r>
              <a:rPr lang="en-US" sz="1400"/>
              <a:t>        "type" : "Room",</a:t>
            </a:r>
          </a:p>
          <a:p>
            <a:r>
              <a:rPr lang="en-US" sz="1400"/>
              <a:t>        "isPattern" : "false",</a:t>
            </a:r>
          </a:p>
          <a:p>
            <a:r>
              <a:rPr lang="en-US" sz="1400"/>
              <a:t>        "id" : "Room1"</a:t>
            </a:r>
          </a:p>
          <a:p>
            <a:r>
              <a:rPr lang="en-US" sz="1400"/>
              <a:t>      },</a:t>
            </a:r>
          </a:p>
          <a:p>
            <a:r>
              <a:rPr lang="en-US" sz="1400"/>
              <a:t>      "statusCode" : {</a:t>
            </a:r>
          </a:p>
          <a:p>
            <a:r>
              <a:rPr lang="en-US" sz="1400"/>
              <a:t>        "code" : "200",</a:t>
            </a:r>
          </a:p>
          <a:p>
            <a:r>
              <a:rPr lang="en-US" sz="1400"/>
              <a:t>        "reasonPhrase" : "OK"</a:t>
            </a:r>
          </a:p>
          <a:p>
            <a:r>
              <a:rPr lang="en-US" sz="1400"/>
              <a:t>      }</a:t>
            </a:r>
          </a:p>
          <a:p>
            <a:r>
              <a:rPr lang="en-US" sz="1400"/>
              <a:t>    }</a:t>
            </a:r>
          </a:p>
          <a:p>
            <a:r>
              <a:rPr lang="en-US" sz="1400"/>
              <a:t>  ]</a:t>
            </a:r>
          </a:p>
          <a:p>
            <a:r>
              <a:rPr lang="en-US" sz="1400"/>
              <a:t>}</a:t>
            </a:r>
            <a:endParaRPr lang="es-ES" sz="1400"/>
          </a:p>
        </p:txBody>
      </p:sp>
      <p:pic>
        <p:nvPicPr>
          <p:cNvPr id="12" name="Picture 11" descr="orion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897652"/>
            <a:ext cx="576064" cy="5625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190" y="287350"/>
            <a:ext cx="7944058" cy="516190"/>
          </a:xfrm>
        </p:spPr>
        <p:txBody>
          <a:bodyPr>
            <a:normAutofit fontScale="90000"/>
          </a:bodyPr>
          <a:lstStyle/>
          <a:p>
            <a:r>
              <a:rPr lang="en-US" smtClean="0"/>
              <a:t>Quick Usage Example: Notification</a:t>
            </a:r>
            <a:endParaRPr lang="en-US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4055466" y="6356361"/>
            <a:ext cx="1033075" cy="365125"/>
          </a:xfrm>
          <a:prstGeom prst="rect">
            <a:avLst/>
          </a:prstGeom>
        </p:spPr>
        <p:txBody>
          <a:bodyPr/>
          <a:lstStyle/>
          <a:p>
            <a:fld id="{37963F2F-4042-FC45-9F9C-5381A7798E31}" type="slidenum">
              <a:rPr lang="en-US" smtClean="0">
                <a:solidFill>
                  <a:srgbClr val="043F52">
                    <a:tint val="75000"/>
                  </a:srgbClr>
                </a:solidFill>
              </a:rPr>
              <a:pPr/>
              <a:t>38</a:t>
            </a:fld>
            <a:endParaRPr lang="en-US">
              <a:solidFill>
                <a:srgbClr val="043F52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1406222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9190" y="287341"/>
            <a:ext cx="7944058" cy="503590"/>
          </a:xfrm>
        </p:spPr>
        <p:txBody>
          <a:bodyPr>
            <a:noAutofit/>
          </a:bodyPr>
          <a:lstStyle/>
          <a:p>
            <a:r>
              <a:rPr lang="en-US" sz="2800" b="1">
                <a:latin typeface="Arial"/>
                <a:cs typeface="Arial"/>
              </a:rPr>
              <a:t>Convenience Operations</a:t>
            </a:r>
            <a:endParaRPr lang="en-US" sz="2800" b="1" noProof="0">
              <a:latin typeface="Arial"/>
              <a:cs typeface="Arial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49195" y="1013792"/>
            <a:ext cx="8398005" cy="4946556"/>
          </a:xfr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260350" indent="-260350">
              <a:spcAft>
                <a:spcPts val="1800"/>
              </a:spcAft>
              <a:tabLst>
                <a:tab pos="266700" algn="l"/>
              </a:tabLst>
            </a:pPr>
            <a:r>
              <a:rPr lang="en-US" sz="1800" dirty="0">
                <a:latin typeface="Arial"/>
                <a:cs typeface="Arial"/>
              </a:rPr>
              <a:t>They are </a:t>
            </a:r>
            <a:r>
              <a:rPr lang="en-US" sz="1800" dirty="0">
                <a:solidFill>
                  <a:srgbClr val="48B9C9"/>
                </a:solidFill>
                <a:latin typeface="Arial"/>
                <a:cs typeface="Arial"/>
              </a:rPr>
              <a:t>equivalent</a:t>
            </a:r>
            <a:r>
              <a:rPr lang="en-US" sz="1800" dirty="0">
                <a:latin typeface="Arial"/>
                <a:cs typeface="Arial"/>
              </a:rPr>
              <a:t> to previous standard operations in </a:t>
            </a:r>
            <a:r>
              <a:rPr lang="en-US" sz="1800" dirty="0" smtClean="0">
                <a:latin typeface="Arial"/>
                <a:cs typeface="Arial"/>
              </a:rPr>
              <a:t>functionality</a:t>
            </a:r>
          </a:p>
          <a:p>
            <a:pPr marL="260350" indent="-260350">
              <a:spcAft>
                <a:spcPts val="1800"/>
              </a:spcAft>
              <a:tabLst>
                <a:tab pos="266700" algn="l"/>
              </a:tabLst>
            </a:pPr>
            <a:r>
              <a:rPr lang="en-US" sz="1800" dirty="0" smtClean="0">
                <a:latin typeface="Arial"/>
                <a:cs typeface="Arial"/>
              </a:rPr>
              <a:t>Avoid </a:t>
            </a:r>
            <a:r>
              <a:rPr lang="en-US" sz="1800" dirty="0">
                <a:latin typeface="Arial"/>
                <a:cs typeface="Arial"/>
              </a:rPr>
              <a:t>the need for POST-</a:t>
            </a:r>
            <a:r>
              <a:rPr lang="en-US" sz="1800" dirty="0" err="1">
                <a:latin typeface="Arial"/>
                <a:cs typeface="Arial"/>
              </a:rPr>
              <a:t>ing</a:t>
            </a:r>
            <a:r>
              <a:rPr lang="en-US" sz="1800" dirty="0">
                <a:latin typeface="Arial"/>
                <a:cs typeface="Arial"/>
              </a:rPr>
              <a:t> payloads in many </a:t>
            </a:r>
            <a:r>
              <a:rPr lang="en-US" sz="1800" dirty="0" smtClean="0">
                <a:latin typeface="Arial"/>
                <a:cs typeface="Arial"/>
              </a:rPr>
              <a:t>cases </a:t>
            </a:r>
            <a:r>
              <a:rPr lang="en-US" sz="1800" dirty="0">
                <a:latin typeface="Arial"/>
                <a:cs typeface="Arial"/>
              </a:rPr>
              <a:t>or simplifying them considerably</a:t>
            </a:r>
          </a:p>
          <a:p>
            <a:pPr marL="260350" indent="-260350">
              <a:spcAft>
                <a:spcPts val="1800"/>
              </a:spcAft>
              <a:tabLst>
                <a:tab pos="266700" algn="l"/>
              </a:tabLst>
            </a:pPr>
            <a:r>
              <a:rPr lang="en-US" sz="1800" dirty="0">
                <a:latin typeface="Arial"/>
                <a:cs typeface="Arial"/>
              </a:rPr>
              <a:t>Simple to write, more </a:t>
            </a:r>
            <a:r>
              <a:rPr lang="en-US" sz="1800" dirty="0" smtClean="0">
                <a:solidFill>
                  <a:srgbClr val="48B9C9"/>
                </a:solidFill>
                <a:latin typeface="Arial"/>
                <a:cs typeface="Arial"/>
              </a:rPr>
              <a:t>REST-like</a:t>
            </a:r>
          </a:p>
          <a:p>
            <a:pPr marL="260350" indent="-260350">
              <a:spcAft>
                <a:spcPts val="1800"/>
              </a:spcAft>
              <a:tabLst>
                <a:tab pos="266700" algn="l"/>
              </a:tabLst>
            </a:pPr>
            <a:r>
              <a:rPr lang="en-US" sz="1800" dirty="0" smtClean="0">
                <a:latin typeface="Arial"/>
                <a:cs typeface="Arial"/>
              </a:rPr>
              <a:t>They are not a substitute but a </a:t>
            </a:r>
            <a:r>
              <a:rPr lang="en-US" sz="1800" dirty="0" smtClean="0">
                <a:solidFill>
                  <a:srgbClr val="48B9C9"/>
                </a:solidFill>
                <a:latin typeface="Arial"/>
                <a:cs typeface="Arial"/>
              </a:rPr>
              <a:t>complement</a:t>
            </a:r>
            <a:r>
              <a:rPr lang="en-US" sz="1800" dirty="0" smtClean="0">
                <a:latin typeface="Arial"/>
                <a:cs typeface="Arial"/>
              </a:rPr>
              <a:t> to standard NGSI operations</a:t>
            </a:r>
            <a:endParaRPr lang="en-US" sz="1800" dirty="0">
              <a:latin typeface="Arial"/>
              <a:cs typeface="Arial"/>
            </a:endParaRPr>
          </a:p>
          <a:p>
            <a:pPr marL="260350" indent="-260350">
              <a:spcAft>
                <a:spcPts val="1800"/>
              </a:spcAft>
              <a:tabLst>
                <a:tab pos="266700" algn="l"/>
              </a:tabLst>
            </a:pPr>
            <a:r>
              <a:rPr lang="en-US" sz="1800" dirty="0" smtClean="0">
                <a:latin typeface="Arial"/>
                <a:cs typeface="Arial"/>
              </a:rPr>
              <a:t>Four examples (there are many others):</a:t>
            </a:r>
            <a:endParaRPr lang="en-US" sz="1800" dirty="0">
              <a:latin typeface="Arial"/>
              <a:cs typeface="Arial"/>
            </a:endParaRPr>
          </a:p>
          <a:p>
            <a:pPr marL="664501" lvl="1" indent="-260350">
              <a:spcAft>
                <a:spcPts val="1800"/>
              </a:spcAft>
              <a:tabLst>
                <a:tab pos="266700" algn="l"/>
              </a:tabLst>
            </a:pPr>
            <a:r>
              <a:rPr lang="en-US" sz="1400" dirty="0" smtClean="0">
                <a:solidFill>
                  <a:srgbClr val="002159"/>
                </a:solidFill>
                <a:latin typeface="Arial"/>
                <a:cs typeface="Arial"/>
              </a:rPr>
              <a:t>Entities</a:t>
            </a:r>
            <a:endParaRPr lang="en-US" sz="1000" dirty="0">
              <a:solidFill>
                <a:srgbClr val="002159"/>
              </a:solidFill>
              <a:latin typeface="Arial"/>
              <a:cs typeface="Arial"/>
            </a:endParaRPr>
          </a:p>
          <a:p>
            <a:pPr marL="664501" lvl="1" indent="-260350">
              <a:spcAft>
                <a:spcPts val="1800"/>
              </a:spcAft>
              <a:tabLst>
                <a:tab pos="266700" algn="l"/>
              </a:tabLst>
            </a:pPr>
            <a:r>
              <a:rPr lang="en-US" sz="1400" dirty="0" smtClean="0">
                <a:solidFill>
                  <a:srgbClr val="002159"/>
                </a:solidFill>
                <a:latin typeface="Arial"/>
                <a:cs typeface="Arial"/>
              </a:rPr>
              <a:t>Attributes</a:t>
            </a:r>
            <a:endParaRPr lang="en-US" sz="1400" dirty="0">
              <a:solidFill>
                <a:srgbClr val="002159"/>
              </a:solidFill>
              <a:latin typeface="Arial"/>
              <a:cs typeface="Arial"/>
            </a:endParaRPr>
          </a:p>
          <a:p>
            <a:pPr marL="664501" lvl="1" indent="-260350">
              <a:spcAft>
                <a:spcPts val="1800"/>
              </a:spcAft>
              <a:tabLst>
                <a:tab pos="266700" algn="l"/>
              </a:tabLst>
            </a:pPr>
            <a:r>
              <a:rPr lang="en-US" sz="1400" dirty="0" smtClean="0">
                <a:solidFill>
                  <a:srgbClr val="002159"/>
                </a:solidFill>
                <a:latin typeface="Arial"/>
                <a:cs typeface="Arial"/>
              </a:rPr>
              <a:t>Subscriptions</a:t>
            </a:r>
            <a:endParaRPr lang="en-US" sz="1400" dirty="0">
              <a:solidFill>
                <a:srgbClr val="002159"/>
              </a:solidFill>
              <a:latin typeface="Arial"/>
              <a:cs typeface="Arial"/>
            </a:endParaRPr>
          </a:p>
          <a:p>
            <a:pPr marL="664501" lvl="1" indent="-260350">
              <a:spcAft>
                <a:spcPts val="1800"/>
              </a:spcAft>
              <a:tabLst>
                <a:tab pos="266700" algn="l"/>
              </a:tabLst>
            </a:pPr>
            <a:r>
              <a:rPr lang="en-US" sz="1400" dirty="0" smtClean="0">
                <a:solidFill>
                  <a:srgbClr val="002159"/>
                </a:solidFill>
                <a:latin typeface="Arial"/>
                <a:cs typeface="Arial"/>
              </a:rPr>
              <a:t>Types</a:t>
            </a:r>
            <a:endParaRPr lang="en-US" sz="1400" dirty="0">
              <a:solidFill>
                <a:srgbClr val="002159"/>
              </a:solidFill>
              <a:latin typeface="Arial"/>
              <a:cs typeface="Arial"/>
            </a:endParaRPr>
          </a:p>
        </p:txBody>
      </p:sp>
      <p:sp>
        <p:nvSpPr>
          <p:cNvPr id="5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055468" y="6356353"/>
            <a:ext cx="1033075" cy="365125"/>
          </a:xfrm>
          <a:prstGeom prst="rect">
            <a:avLst/>
          </a:prstGeom>
        </p:spPr>
        <p:txBody>
          <a:bodyPr/>
          <a:lstStyle/>
          <a:p>
            <a:fld id="{37963F2F-4042-FC45-9F9C-5381A7798E31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428249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accent6">
                    <a:lumMod val="75000"/>
                  </a:schemeClr>
                </a:solidFill>
              </a:rPr>
              <a:t>Cadê a </a:t>
            </a:r>
            <a:r>
              <a:rPr lang="pt-BR" b="1" dirty="0" err="1" smtClean="0">
                <a:solidFill>
                  <a:schemeClr val="accent6">
                    <a:lumMod val="75000"/>
                  </a:schemeClr>
                </a:solidFill>
              </a:rPr>
              <a:t>IoT</a:t>
            </a:r>
            <a:r>
              <a:rPr lang="pt-BR" b="1" dirty="0" smtClean="0">
                <a:solidFill>
                  <a:schemeClr val="accent6">
                    <a:lumMod val="75000"/>
                  </a:schemeClr>
                </a:solidFill>
              </a:rPr>
              <a:t>?</a:t>
            </a:r>
            <a:endParaRPr lang="pt-B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571612"/>
            <a:ext cx="8400772" cy="4782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tângulo 3"/>
          <p:cNvSpPr/>
          <p:nvPr/>
        </p:nvSpPr>
        <p:spPr>
          <a:xfrm>
            <a:off x="285720" y="6429396"/>
            <a:ext cx="2183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http://bit.ly/1RbgGvs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49190" y="287341"/>
            <a:ext cx="7944058" cy="503590"/>
          </a:xfrm>
        </p:spPr>
        <p:txBody>
          <a:bodyPr>
            <a:noAutofit/>
          </a:bodyPr>
          <a:lstStyle/>
          <a:p>
            <a:r>
              <a:rPr lang="en-US" sz="2800" b="1">
                <a:latin typeface="Arial"/>
                <a:cs typeface="Arial"/>
              </a:rPr>
              <a:t>Convenience Operations – Example 1</a:t>
            </a:r>
            <a:endParaRPr lang="en-US" sz="2800" b="1" noProof="0"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9038" y="1102019"/>
            <a:ext cx="22411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err="1" smtClean="0">
                <a:solidFill>
                  <a:srgbClr val="48B9C9"/>
                </a:solidFill>
              </a:rPr>
              <a:t>Entities</a:t>
            </a:r>
            <a:endParaRPr lang="es-ES" sz="4800">
              <a:solidFill>
                <a:srgbClr val="48B9C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2022696"/>
            <a:ext cx="78488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mtClean="0">
                <a:solidFill>
                  <a:srgbClr val="002159"/>
                </a:solidFill>
              </a:rPr>
              <a:t>GET /v1/</a:t>
            </a:r>
            <a:r>
              <a:rPr lang="es-ES" err="1" smtClean="0">
                <a:solidFill>
                  <a:srgbClr val="002159"/>
                </a:solidFill>
              </a:rPr>
              <a:t>contextEntities</a:t>
            </a:r>
            <a:r>
              <a:rPr lang="es-ES">
                <a:solidFill>
                  <a:srgbClr val="002159"/>
                </a:solidFill>
              </a:rPr>
              <a:t>/{</a:t>
            </a:r>
            <a:r>
              <a:rPr lang="es-ES" err="1">
                <a:solidFill>
                  <a:srgbClr val="002159"/>
                </a:solidFill>
              </a:rPr>
              <a:t>entityID</a:t>
            </a:r>
            <a:r>
              <a:rPr lang="es-ES" smtClean="0">
                <a:solidFill>
                  <a:srgbClr val="002159"/>
                </a:solidFill>
              </a:rPr>
              <a:t>}</a:t>
            </a:r>
          </a:p>
          <a:p>
            <a:pPr marL="958748" lvl="1" indent="-342900">
              <a:buFont typeface="Arial" panose="020B0604020202020204" pitchFamily="34" charset="0"/>
              <a:buChar char="•"/>
            </a:pPr>
            <a:r>
              <a:rPr lang="es-ES" smtClean="0">
                <a:solidFill>
                  <a:srgbClr val="48B9C9"/>
                </a:solidFill>
              </a:rPr>
              <a:t>Retrieves an entity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mtClean="0">
                <a:solidFill>
                  <a:srgbClr val="002159"/>
                </a:solidFill>
              </a:rPr>
              <a:t>POST /v1/contextEntities/{entityID}</a:t>
            </a:r>
          </a:p>
          <a:p>
            <a:pPr marL="958748" lvl="1" indent="-342900">
              <a:buFont typeface="Arial" panose="020B0604020202020204" pitchFamily="34" charset="0"/>
              <a:buChar char="•"/>
            </a:pPr>
            <a:r>
              <a:rPr lang="es-ES" smtClean="0">
                <a:solidFill>
                  <a:srgbClr val="48B9C9"/>
                </a:solidFill>
              </a:rPr>
              <a:t>Creates </a:t>
            </a:r>
            <a:r>
              <a:rPr lang="es-ES" err="1" smtClean="0">
                <a:solidFill>
                  <a:srgbClr val="48B9C9"/>
                </a:solidFill>
              </a:rPr>
              <a:t>an</a:t>
            </a:r>
            <a:r>
              <a:rPr lang="es-ES" smtClean="0">
                <a:solidFill>
                  <a:srgbClr val="48B9C9"/>
                </a:solidFill>
              </a:rPr>
              <a:t> </a:t>
            </a:r>
            <a:r>
              <a:rPr lang="es-ES" err="1" smtClean="0">
                <a:solidFill>
                  <a:srgbClr val="48B9C9"/>
                </a:solidFill>
              </a:rPr>
              <a:t>entity</a:t>
            </a:r>
            <a:endParaRPr lang="es-ES" smtClean="0">
              <a:solidFill>
                <a:srgbClr val="48B9C9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mtClean="0">
                <a:solidFill>
                  <a:srgbClr val="002159"/>
                </a:solidFill>
              </a:rPr>
              <a:t>PUT /v1/</a:t>
            </a:r>
            <a:r>
              <a:rPr lang="es-ES" err="1" smtClean="0">
                <a:solidFill>
                  <a:srgbClr val="002159"/>
                </a:solidFill>
              </a:rPr>
              <a:t>contextEntities</a:t>
            </a:r>
            <a:r>
              <a:rPr lang="es-ES">
                <a:solidFill>
                  <a:srgbClr val="002159"/>
                </a:solidFill>
              </a:rPr>
              <a:t>/{</a:t>
            </a:r>
            <a:r>
              <a:rPr lang="es-ES" err="1">
                <a:solidFill>
                  <a:srgbClr val="002159"/>
                </a:solidFill>
              </a:rPr>
              <a:t>entityID</a:t>
            </a:r>
            <a:r>
              <a:rPr lang="es-ES" smtClean="0">
                <a:solidFill>
                  <a:srgbClr val="002159"/>
                </a:solidFill>
              </a:rPr>
              <a:t>}</a:t>
            </a:r>
          </a:p>
          <a:p>
            <a:pPr marL="958749" lvl="2" indent="-342900">
              <a:buFont typeface="Arial" panose="020B0604020202020204" pitchFamily="34" charset="0"/>
              <a:buChar char="•"/>
            </a:pPr>
            <a:r>
              <a:rPr lang="es-ES" smtClean="0">
                <a:solidFill>
                  <a:srgbClr val="48B9C9"/>
                </a:solidFill>
              </a:rPr>
              <a:t>Updates an entity</a:t>
            </a:r>
            <a:endParaRPr lang="es-ES">
              <a:solidFill>
                <a:srgbClr val="48B9C9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>
                <a:solidFill>
                  <a:srgbClr val="002159"/>
                </a:solidFill>
              </a:rPr>
              <a:t>DELETE </a:t>
            </a:r>
            <a:r>
              <a:rPr lang="es-ES" smtClean="0">
                <a:solidFill>
                  <a:srgbClr val="002159"/>
                </a:solidFill>
              </a:rPr>
              <a:t>/</a:t>
            </a:r>
            <a:r>
              <a:rPr lang="es-ES">
                <a:solidFill>
                  <a:srgbClr val="002159"/>
                </a:solidFill>
              </a:rPr>
              <a:t>v1/</a:t>
            </a:r>
            <a:r>
              <a:rPr lang="es-ES" err="1">
                <a:solidFill>
                  <a:srgbClr val="002159"/>
                </a:solidFill>
              </a:rPr>
              <a:t>contextEntities</a:t>
            </a:r>
            <a:r>
              <a:rPr lang="es-ES">
                <a:solidFill>
                  <a:srgbClr val="002159"/>
                </a:solidFill>
              </a:rPr>
              <a:t>/{</a:t>
            </a:r>
            <a:r>
              <a:rPr lang="es-ES" err="1">
                <a:solidFill>
                  <a:srgbClr val="002159"/>
                </a:solidFill>
              </a:rPr>
              <a:t>entityID</a:t>
            </a:r>
            <a:r>
              <a:rPr lang="es-ES" smtClean="0">
                <a:solidFill>
                  <a:srgbClr val="002159"/>
                </a:solidFill>
              </a:rPr>
              <a:t>}</a:t>
            </a:r>
          </a:p>
          <a:p>
            <a:pPr marL="958749" lvl="2" indent="-342900">
              <a:buFont typeface="Arial" panose="020B0604020202020204" pitchFamily="34" charset="0"/>
              <a:buChar char="•"/>
            </a:pPr>
            <a:r>
              <a:rPr lang="es-ES" smtClean="0">
                <a:solidFill>
                  <a:srgbClr val="48B9C9"/>
                </a:solidFill>
              </a:rPr>
              <a:t>Deletes </a:t>
            </a:r>
            <a:r>
              <a:rPr lang="es-ES">
                <a:solidFill>
                  <a:srgbClr val="48B9C9"/>
                </a:solidFill>
              </a:rPr>
              <a:t>an entity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66703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49190" y="287341"/>
            <a:ext cx="7944058" cy="503590"/>
          </a:xfrm>
        </p:spPr>
        <p:txBody>
          <a:bodyPr>
            <a:noAutofit/>
          </a:bodyPr>
          <a:lstStyle/>
          <a:p>
            <a:r>
              <a:rPr lang="en-US" sz="2800" b="1">
                <a:latin typeface="Arial"/>
                <a:cs typeface="Arial"/>
              </a:rPr>
              <a:t>Convenience Operations – Example </a:t>
            </a:r>
            <a:r>
              <a:rPr lang="en-US" sz="2800" b="1" smtClean="0">
                <a:latin typeface="Arial"/>
                <a:cs typeface="Arial"/>
              </a:rPr>
              <a:t>2</a:t>
            </a:r>
            <a:endParaRPr lang="en-US" sz="2800" b="1" noProof="0"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9038" y="1102019"/>
            <a:ext cx="6753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smtClean="0">
                <a:solidFill>
                  <a:srgbClr val="48B9C9"/>
                </a:solidFill>
              </a:rPr>
              <a:t>Attributes</a:t>
            </a:r>
            <a:endParaRPr lang="es-ES" sz="4800">
              <a:solidFill>
                <a:srgbClr val="48B9C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2022696"/>
            <a:ext cx="78488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mtClean="0">
                <a:solidFill>
                  <a:srgbClr val="002159"/>
                </a:solidFill>
              </a:rPr>
              <a:t>GET /v1/</a:t>
            </a:r>
            <a:r>
              <a:rPr lang="es-ES" err="1" smtClean="0">
                <a:solidFill>
                  <a:srgbClr val="002159"/>
                </a:solidFill>
              </a:rPr>
              <a:t>contextEntities</a:t>
            </a:r>
            <a:r>
              <a:rPr lang="es-ES">
                <a:solidFill>
                  <a:srgbClr val="002159"/>
                </a:solidFill>
              </a:rPr>
              <a:t>/{</a:t>
            </a:r>
            <a:r>
              <a:rPr lang="es-ES" err="1">
                <a:solidFill>
                  <a:srgbClr val="002159"/>
                </a:solidFill>
              </a:rPr>
              <a:t>entityID</a:t>
            </a:r>
            <a:r>
              <a:rPr lang="es-ES" smtClean="0">
                <a:solidFill>
                  <a:srgbClr val="002159"/>
                </a:solidFill>
              </a:rPr>
              <a:t>}/attributes/{attrID}</a:t>
            </a:r>
          </a:p>
          <a:p>
            <a:pPr marL="958748" lvl="1" indent="-342900">
              <a:buFont typeface="Arial" panose="020B0604020202020204" pitchFamily="34" charset="0"/>
              <a:buChar char="•"/>
            </a:pPr>
            <a:r>
              <a:rPr lang="es-ES" smtClean="0">
                <a:solidFill>
                  <a:srgbClr val="48B9C9"/>
                </a:solidFill>
              </a:rPr>
              <a:t>Retrieves an attribute’s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mtClean="0">
                <a:solidFill>
                  <a:srgbClr val="002159"/>
                </a:solidFill>
              </a:rPr>
              <a:t>POST /v1/contextEntities/{entityID}/</a:t>
            </a:r>
            <a:r>
              <a:rPr lang="es-ES">
                <a:solidFill>
                  <a:srgbClr val="002159"/>
                </a:solidFill>
              </a:rPr>
              <a:t>attributes/{attrID}</a:t>
            </a:r>
            <a:endParaRPr lang="es-ES" smtClean="0">
              <a:solidFill>
                <a:srgbClr val="002159"/>
              </a:solidFill>
            </a:endParaRPr>
          </a:p>
          <a:p>
            <a:pPr marL="958748" lvl="1" indent="-342900">
              <a:buFont typeface="Arial" panose="020B0604020202020204" pitchFamily="34" charset="0"/>
              <a:buChar char="•"/>
            </a:pPr>
            <a:r>
              <a:rPr lang="es-ES" smtClean="0">
                <a:solidFill>
                  <a:srgbClr val="48B9C9"/>
                </a:solidFill>
              </a:rPr>
              <a:t>Creates a new attribute for an entity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mtClean="0">
                <a:solidFill>
                  <a:srgbClr val="002159"/>
                </a:solidFill>
              </a:rPr>
              <a:t>PUT /v1/</a:t>
            </a:r>
            <a:r>
              <a:rPr lang="es-ES" err="1" smtClean="0">
                <a:solidFill>
                  <a:srgbClr val="002159"/>
                </a:solidFill>
              </a:rPr>
              <a:t>contextEntities</a:t>
            </a:r>
            <a:r>
              <a:rPr lang="es-ES">
                <a:solidFill>
                  <a:srgbClr val="002159"/>
                </a:solidFill>
              </a:rPr>
              <a:t>/{</a:t>
            </a:r>
            <a:r>
              <a:rPr lang="es-ES" err="1">
                <a:solidFill>
                  <a:srgbClr val="002159"/>
                </a:solidFill>
              </a:rPr>
              <a:t>entityID</a:t>
            </a:r>
            <a:r>
              <a:rPr lang="es-ES" smtClean="0">
                <a:solidFill>
                  <a:srgbClr val="002159"/>
                </a:solidFill>
              </a:rPr>
              <a:t>}/</a:t>
            </a:r>
            <a:r>
              <a:rPr lang="es-ES">
                <a:solidFill>
                  <a:srgbClr val="002159"/>
                </a:solidFill>
              </a:rPr>
              <a:t>attributes/{attrID}</a:t>
            </a:r>
            <a:endParaRPr lang="es-ES" smtClean="0">
              <a:solidFill>
                <a:srgbClr val="002159"/>
              </a:solidFill>
            </a:endParaRPr>
          </a:p>
          <a:p>
            <a:pPr marL="958749" lvl="2" indent="-342900">
              <a:buFont typeface="Arial" panose="020B0604020202020204" pitchFamily="34" charset="0"/>
              <a:buChar char="•"/>
            </a:pPr>
            <a:r>
              <a:rPr lang="es-ES" smtClean="0">
                <a:solidFill>
                  <a:srgbClr val="48B9C9"/>
                </a:solidFill>
              </a:rPr>
              <a:t>Updates an attribute’s value</a:t>
            </a:r>
            <a:endParaRPr lang="es-ES">
              <a:solidFill>
                <a:srgbClr val="48B9C9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>
                <a:solidFill>
                  <a:srgbClr val="002159"/>
                </a:solidFill>
              </a:rPr>
              <a:t>DELETE </a:t>
            </a:r>
            <a:r>
              <a:rPr lang="es-ES" smtClean="0">
                <a:solidFill>
                  <a:srgbClr val="002159"/>
                </a:solidFill>
              </a:rPr>
              <a:t>/</a:t>
            </a:r>
            <a:r>
              <a:rPr lang="es-ES">
                <a:solidFill>
                  <a:srgbClr val="002159"/>
                </a:solidFill>
              </a:rPr>
              <a:t>v1/</a:t>
            </a:r>
            <a:r>
              <a:rPr lang="es-ES" err="1">
                <a:solidFill>
                  <a:srgbClr val="002159"/>
                </a:solidFill>
              </a:rPr>
              <a:t>contextEntities</a:t>
            </a:r>
            <a:r>
              <a:rPr lang="es-ES">
                <a:solidFill>
                  <a:srgbClr val="002159"/>
                </a:solidFill>
              </a:rPr>
              <a:t>/{</a:t>
            </a:r>
            <a:r>
              <a:rPr lang="es-ES" err="1">
                <a:solidFill>
                  <a:srgbClr val="002159"/>
                </a:solidFill>
              </a:rPr>
              <a:t>entityID</a:t>
            </a:r>
            <a:r>
              <a:rPr lang="es-ES" smtClean="0">
                <a:solidFill>
                  <a:srgbClr val="002159"/>
                </a:solidFill>
              </a:rPr>
              <a:t>}/</a:t>
            </a:r>
            <a:r>
              <a:rPr lang="es-ES">
                <a:solidFill>
                  <a:srgbClr val="002159"/>
                </a:solidFill>
              </a:rPr>
              <a:t>attributes/{attrID}</a:t>
            </a:r>
            <a:endParaRPr lang="es-ES" smtClean="0">
              <a:solidFill>
                <a:srgbClr val="002159"/>
              </a:solidFill>
            </a:endParaRPr>
          </a:p>
          <a:p>
            <a:pPr marL="958749" lvl="2" indent="-342900">
              <a:buFont typeface="Arial" panose="020B0604020202020204" pitchFamily="34" charset="0"/>
              <a:buChar char="•"/>
            </a:pPr>
            <a:r>
              <a:rPr lang="es-ES" smtClean="0">
                <a:solidFill>
                  <a:srgbClr val="48B9C9"/>
                </a:solidFill>
              </a:rPr>
              <a:t>Deletes an attribute</a:t>
            </a:r>
            <a:endParaRPr lang="es-ES">
              <a:solidFill>
                <a:srgbClr val="48B9C9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28913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49190" y="287341"/>
            <a:ext cx="7944058" cy="503590"/>
          </a:xfrm>
        </p:spPr>
        <p:txBody>
          <a:bodyPr>
            <a:noAutofit/>
          </a:bodyPr>
          <a:lstStyle/>
          <a:p>
            <a:r>
              <a:rPr lang="en-US" sz="2800" b="1">
                <a:latin typeface="Arial"/>
                <a:cs typeface="Arial"/>
              </a:rPr>
              <a:t>Convenience Operations – Example 3</a:t>
            </a:r>
            <a:endParaRPr lang="en-US" sz="2800" b="1" noProof="0"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9038" y="1102019"/>
            <a:ext cx="6753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smtClean="0">
                <a:solidFill>
                  <a:srgbClr val="48B9C9"/>
                </a:solidFill>
              </a:rPr>
              <a:t>Subscriptions</a:t>
            </a:r>
            <a:endParaRPr lang="es-ES" sz="4800">
              <a:solidFill>
                <a:srgbClr val="48B9C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2022695"/>
            <a:ext cx="784887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rgbClr val="002159"/>
                </a:solidFill>
              </a:rPr>
              <a:t>POST /v1/</a:t>
            </a:r>
            <a:r>
              <a:rPr lang="es-ES" dirty="0" err="1" smtClean="0">
                <a:solidFill>
                  <a:srgbClr val="002159"/>
                </a:solidFill>
              </a:rPr>
              <a:t>contextSubscriptions</a:t>
            </a:r>
            <a:endParaRPr lang="es-ES" dirty="0" smtClean="0">
              <a:solidFill>
                <a:srgbClr val="002159"/>
              </a:solidFill>
            </a:endParaRPr>
          </a:p>
          <a:p>
            <a:pPr marL="958748" lvl="1" indent="-342900">
              <a:buFont typeface="Arial" panose="020B0604020202020204" pitchFamily="34" charset="0"/>
              <a:buChar char="•"/>
            </a:pPr>
            <a:r>
              <a:rPr lang="es-ES" dirty="0" err="1" smtClean="0">
                <a:solidFill>
                  <a:srgbClr val="48B9C9"/>
                </a:solidFill>
              </a:rPr>
              <a:t>Creates</a:t>
            </a:r>
            <a:r>
              <a:rPr lang="es-ES" dirty="0" smtClean="0">
                <a:solidFill>
                  <a:srgbClr val="48B9C9"/>
                </a:solidFill>
              </a:rPr>
              <a:t> a </a:t>
            </a:r>
            <a:r>
              <a:rPr lang="es-ES" dirty="0" err="1" smtClean="0">
                <a:solidFill>
                  <a:srgbClr val="48B9C9"/>
                </a:solidFill>
              </a:rPr>
              <a:t>subscription</a:t>
            </a:r>
            <a:endParaRPr lang="es-ES" dirty="0" smtClean="0">
              <a:solidFill>
                <a:srgbClr val="48B9C9"/>
              </a:solidFill>
            </a:endParaRPr>
          </a:p>
          <a:p>
            <a:pPr marL="958748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to create the subscription, using the same payload as </a:t>
            </a:r>
            <a:r>
              <a:rPr lang="en-US" dirty="0" smtClean="0">
                <a:hlinkClick r:id="rId2" action="ppaction://hlinksldjump"/>
              </a:rPr>
              <a:t>standard </a:t>
            </a:r>
            <a:r>
              <a:rPr lang="en-US" dirty="0" err="1" smtClean="0">
                <a:hlinkClick r:id="rId2" action="ppaction://hlinksldjump"/>
              </a:rPr>
              <a:t>susbcribeContext</a:t>
            </a:r>
            <a:r>
              <a:rPr lang="en-US" dirty="0" smtClean="0">
                <a:hlinkClick r:id="rId2" action="ppaction://hlinksldjump"/>
              </a:rPr>
              <a:t> operation</a:t>
            </a:r>
            <a:r>
              <a:rPr lang="en-US" dirty="0" smtClean="0"/>
              <a:t>.</a:t>
            </a:r>
            <a:endParaRPr lang="es-ES" dirty="0" smtClean="0">
              <a:solidFill>
                <a:srgbClr val="48B9C9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rgbClr val="002159"/>
                </a:solidFill>
              </a:rPr>
              <a:t>PUT /v1/</a:t>
            </a:r>
            <a:r>
              <a:rPr lang="es-ES" dirty="0" err="1" smtClean="0">
                <a:solidFill>
                  <a:srgbClr val="002159"/>
                </a:solidFill>
              </a:rPr>
              <a:t>contextSubscriptions</a:t>
            </a:r>
            <a:r>
              <a:rPr lang="es-ES" dirty="0" smtClean="0">
                <a:solidFill>
                  <a:srgbClr val="002159"/>
                </a:solidFill>
              </a:rPr>
              <a:t>/{</a:t>
            </a:r>
            <a:r>
              <a:rPr lang="es-ES" dirty="0" err="1" smtClean="0">
                <a:solidFill>
                  <a:srgbClr val="002159"/>
                </a:solidFill>
              </a:rPr>
              <a:t>subID</a:t>
            </a:r>
            <a:r>
              <a:rPr lang="es-ES" dirty="0" smtClean="0">
                <a:solidFill>
                  <a:srgbClr val="002159"/>
                </a:solidFill>
              </a:rPr>
              <a:t>}</a:t>
            </a:r>
            <a:endParaRPr lang="es-ES" dirty="0">
              <a:solidFill>
                <a:srgbClr val="002159"/>
              </a:solidFill>
            </a:endParaRPr>
          </a:p>
          <a:p>
            <a:pPr marL="958749" lvl="2" indent="-342900">
              <a:buFont typeface="Arial" panose="020B0604020202020204" pitchFamily="34" charset="0"/>
              <a:buChar char="•"/>
            </a:pPr>
            <a:r>
              <a:rPr lang="es-ES" dirty="0" err="1" smtClean="0">
                <a:solidFill>
                  <a:srgbClr val="48B9C9"/>
                </a:solidFill>
              </a:rPr>
              <a:t>Updates</a:t>
            </a:r>
            <a:r>
              <a:rPr lang="es-ES" dirty="0" smtClean="0">
                <a:solidFill>
                  <a:srgbClr val="48B9C9"/>
                </a:solidFill>
              </a:rPr>
              <a:t> a </a:t>
            </a:r>
            <a:r>
              <a:rPr lang="es-ES" dirty="0" err="1" smtClean="0">
                <a:solidFill>
                  <a:srgbClr val="48B9C9"/>
                </a:solidFill>
              </a:rPr>
              <a:t>subscription</a:t>
            </a:r>
            <a:endParaRPr lang="es-ES" dirty="0" smtClean="0">
              <a:solidFill>
                <a:srgbClr val="48B9C9"/>
              </a:solidFill>
            </a:endParaRPr>
          </a:p>
          <a:p>
            <a:pPr marL="958749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to update the subscription identified by {</a:t>
            </a:r>
            <a:r>
              <a:rPr lang="en-US" dirty="0" err="1" smtClean="0"/>
              <a:t>subID</a:t>
            </a:r>
            <a:r>
              <a:rPr lang="en-US" dirty="0" smtClean="0"/>
              <a:t>}, using the same payload as </a:t>
            </a:r>
            <a:r>
              <a:rPr lang="en-US" dirty="0" smtClean="0">
                <a:hlinkClick r:id="rId2" action="ppaction://hlinksldjump"/>
              </a:rPr>
              <a:t>standard </a:t>
            </a:r>
            <a:r>
              <a:rPr lang="en-US" dirty="0" err="1" smtClean="0">
                <a:hlinkClick r:id="rId2" action="ppaction://hlinksldjump"/>
              </a:rPr>
              <a:t>updateContextSubscription</a:t>
            </a:r>
            <a:r>
              <a:rPr lang="en-US" dirty="0" smtClean="0">
                <a:hlinkClick r:id="rId2" action="ppaction://hlinksldjump"/>
              </a:rPr>
              <a:t> operation</a:t>
            </a:r>
            <a:r>
              <a:rPr lang="en-US" dirty="0" smtClean="0"/>
              <a:t>. The ID in the payload must match the ID in the URL.</a:t>
            </a:r>
            <a:endParaRPr lang="es-ES" dirty="0">
              <a:solidFill>
                <a:srgbClr val="48B9C9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2159"/>
                </a:solidFill>
              </a:rPr>
              <a:t>DELETE </a:t>
            </a:r>
            <a:r>
              <a:rPr lang="es-ES" dirty="0" smtClean="0">
                <a:solidFill>
                  <a:srgbClr val="002159"/>
                </a:solidFill>
              </a:rPr>
              <a:t>/v1/</a:t>
            </a:r>
            <a:r>
              <a:rPr lang="es-ES" dirty="0" err="1" smtClean="0">
                <a:solidFill>
                  <a:srgbClr val="002159"/>
                </a:solidFill>
              </a:rPr>
              <a:t>contextSubscriptions</a:t>
            </a:r>
            <a:r>
              <a:rPr lang="es-ES" dirty="0" smtClean="0">
                <a:solidFill>
                  <a:srgbClr val="002159"/>
                </a:solidFill>
              </a:rPr>
              <a:t>/{</a:t>
            </a:r>
            <a:r>
              <a:rPr lang="es-ES" dirty="0" err="1">
                <a:solidFill>
                  <a:srgbClr val="002159"/>
                </a:solidFill>
              </a:rPr>
              <a:t>subID</a:t>
            </a:r>
            <a:r>
              <a:rPr lang="es-ES" dirty="0">
                <a:solidFill>
                  <a:srgbClr val="002159"/>
                </a:solidFill>
              </a:rPr>
              <a:t>}</a:t>
            </a:r>
          </a:p>
          <a:p>
            <a:pPr marL="958749" lvl="2" indent="-34290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rgbClr val="48B9C9"/>
                </a:solidFill>
              </a:rPr>
              <a:t>Cancel a </a:t>
            </a:r>
            <a:r>
              <a:rPr lang="es-ES" dirty="0" err="1" smtClean="0">
                <a:solidFill>
                  <a:srgbClr val="48B9C9"/>
                </a:solidFill>
              </a:rPr>
              <a:t>subscription</a:t>
            </a:r>
            <a:endParaRPr lang="es-ES" dirty="0" smtClean="0">
              <a:solidFill>
                <a:srgbClr val="48B9C9"/>
              </a:solidFill>
            </a:endParaRPr>
          </a:p>
          <a:p>
            <a:pPr marL="958749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to cancel the subscription identified by {</a:t>
            </a:r>
            <a:r>
              <a:rPr lang="en-US" dirty="0" err="1" smtClean="0"/>
              <a:t>subID</a:t>
            </a:r>
            <a:r>
              <a:rPr lang="en-US" dirty="0" smtClean="0"/>
              <a:t>}. In this case, payload is not used.</a:t>
            </a:r>
            <a:endParaRPr lang="es-ES" dirty="0">
              <a:solidFill>
                <a:srgbClr val="48B9C9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255542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0819" y="4343098"/>
            <a:ext cx="7200800" cy="1658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49190" y="287341"/>
            <a:ext cx="7944058" cy="503590"/>
          </a:xfrm>
        </p:spPr>
        <p:txBody>
          <a:bodyPr>
            <a:noAutofit/>
          </a:bodyPr>
          <a:lstStyle/>
          <a:p>
            <a:r>
              <a:rPr lang="en-US" sz="2800" b="1">
                <a:latin typeface="Arial"/>
                <a:cs typeface="Arial"/>
              </a:rPr>
              <a:t>Convenience Operations – Example </a:t>
            </a:r>
            <a:r>
              <a:rPr lang="en-US" sz="2800" b="1" smtClean="0">
                <a:latin typeface="Arial"/>
                <a:cs typeface="Arial"/>
              </a:rPr>
              <a:t>4</a:t>
            </a:r>
            <a:endParaRPr lang="en-US" sz="2800" b="1" noProof="0"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9038" y="1102019"/>
            <a:ext cx="6753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smtClean="0">
                <a:solidFill>
                  <a:srgbClr val="48B9C9"/>
                </a:solidFill>
              </a:rPr>
              <a:t>Entity Types</a:t>
            </a:r>
            <a:endParaRPr lang="es-ES" sz="4800">
              <a:solidFill>
                <a:srgbClr val="48B9C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6576" y="2093011"/>
            <a:ext cx="78488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mtClean="0">
                <a:solidFill>
                  <a:srgbClr val="002159"/>
                </a:solidFill>
              </a:rPr>
              <a:t>GET /v1/contextTypes</a:t>
            </a:r>
          </a:p>
          <a:p>
            <a:pPr marL="958748" lvl="1" indent="-342900">
              <a:buFont typeface="Arial" panose="020B0604020202020204" pitchFamily="34" charset="0"/>
              <a:buChar char="•"/>
            </a:pPr>
            <a:r>
              <a:rPr lang="es-ES" smtClean="0">
                <a:solidFill>
                  <a:srgbClr val="48B9C9"/>
                </a:solidFill>
              </a:rPr>
              <a:t>Retrieve a list of all entity types currently in Orion, including their corresponding attributes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>
                <a:solidFill>
                  <a:srgbClr val="002159"/>
                </a:solidFill>
              </a:rPr>
              <a:t>GET /</a:t>
            </a:r>
            <a:r>
              <a:rPr lang="es-ES" smtClean="0">
                <a:solidFill>
                  <a:srgbClr val="002159"/>
                </a:solidFill>
              </a:rPr>
              <a:t>v1/contextTypes/{typeID}</a:t>
            </a:r>
            <a:endParaRPr lang="es-ES">
              <a:solidFill>
                <a:srgbClr val="002159"/>
              </a:solidFill>
            </a:endParaRPr>
          </a:p>
          <a:p>
            <a:pPr marL="958748" lvl="1" indent="-342900">
              <a:buFont typeface="Arial" panose="020B0604020202020204" pitchFamily="34" charset="0"/>
              <a:buChar char="•"/>
            </a:pPr>
            <a:r>
              <a:rPr lang="es-ES" smtClean="0">
                <a:solidFill>
                  <a:srgbClr val="48B9C9"/>
                </a:solidFill>
              </a:rPr>
              <a:t>Retrieve attributes associated to an entity type</a:t>
            </a:r>
            <a:endParaRPr lang="es-ES"/>
          </a:p>
        </p:txBody>
      </p:sp>
      <p:sp>
        <p:nvSpPr>
          <p:cNvPr id="3" name="TextBox 2"/>
          <p:cNvSpPr txBox="1"/>
          <p:nvPr/>
        </p:nvSpPr>
        <p:spPr>
          <a:xfrm>
            <a:off x="1008851" y="4541140"/>
            <a:ext cx="6624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>
                <a:solidFill>
                  <a:schemeClr val="bg1"/>
                </a:solidFill>
              </a:rPr>
              <a:t>PRO </a:t>
            </a:r>
            <a:r>
              <a:rPr lang="es-ES" sz="1800" b="1" smtClean="0">
                <a:solidFill>
                  <a:schemeClr val="bg1"/>
                </a:solidFill>
              </a:rPr>
              <a:t>TIP</a:t>
            </a:r>
          </a:p>
          <a:p>
            <a:endParaRPr lang="es-ES" sz="1800" b="1">
              <a:solidFill>
                <a:schemeClr val="bg1"/>
              </a:solidFill>
            </a:endParaRPr>
          </a:p>
          <a:p>
            <a:pPr marL="0" lvl="1"/>
            <a:r>
              <a:rPr lang="es-ES" sz="1800">
                <a:solidFill>
                  <a:schemeClr val="bg1"/>
                </a:solidFill>
              </a:rPr>
              <a:t>GET /</a:t>
            </a:r>
            <a:r>
              <a:rPr lang="es-ES">
                <a:solidFill>
                  <a:schemeClr val="bg1"/>
                </a:solidFill>
              </a:rPr>
              <a:t>v1/contextTypes?collapse=true</a:t>
            </a:r>
            <a:endParaRPr lang="es-ES" sz="1800">
              <a:solidFill>
                <a:schemeClr val="bg1"/>
              </a:solidFill>
            </a:endParaRPr>
          </a:p>
          <a:p>
            <a:pPr marL="0" lvl="1"/>
            <a:r>
              <a:rPr lang="es-ES" sz="1800">
                <a:solidFill>
                  <a:schemeClr val="bg1"/>
                </a:solidFill>
              </a:rPr>
              <a:t>	</a:t>
            </a:r>
            <a:r>
              <a:rPr lang="es-ES" sz="1800" smtClean="0">
                <a:solidFill>
                  <a:schemeClr val="bg1"/>
                </a:solidFill>
              </a:rPr>
              <a:t>Retrieves </a:t>
            </a:r>
            <a:r>
              <a:rPr lang="es-ES" sz="1800">
                <a:solidFill>
                  <a:schemeClr val="bg1"/>
                </a:solidFill>
              </a:rPr>
              <a:t>a list of all entity types without attribute info</a:t>
            </a:r>
            <a:endParaRPr lang="es-E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48270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002060"/>
                </a:solidFill>
              </a:rPr>
              <a:t>Integrando-se com </a:t>
            </a:r>
            <a:r>
              <a:rPr lang="pt-BR" b="1" dirty="0" err="1" smtClean="0">
                <a:solidFill>
                  <a:srgbClr val="002060"/>
                </a:solidFill>
              </a:rPr>
              <a:t>Fiware</a:t>
            </a:r>
            <a:r>
              <a:rPr lang="pt-BR" b="1" dirty="0" smtClean="0">
                <a:solidFill>
                  <a:srgbClr val="002060"/>
                </a:solidFill>
              </a:rPr>
              <a:t>!!!</a:t>
            </a:r>
            <a:endParaRPr lang="pt-BR" b="1" dirty="0">
              <a:solidFill>
                <a:srgbClr val="002060"/>
              </a:solidFill>
            </a:endParaRPr>
          </a:p>
        </p:txBody>
      </p:sp>
      <p:pic>
        <p:nvPicPr>
          <p:cNvPr id="1028" name="Picture 4" descr="C:\Users\helicoptero\Desktop\fi\Untitled-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500174"/>
            <a:ext cx="7072362" cy="477476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886" y="2801620"/>
            <a:ext cx="5536239" cy="13004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190" y="287341"/>
            <a:ext cx="7944058" cy="503590"/>
          </a:xfrm>
        </p:spPr>
        <p:txBody>
          <a:bodyPr>
            <a:noAutofit/>
          </a:bodyPr>
          <a:lstStyle/>
          <a:p>
            <a:r>
              <a:rPr lang="en-US" sz="2800" b="1" smtClean="0">
                <a:latin typeface="Arial"/>
                <a:cs typeface="Arial"/>
              </a:rPr>
              <a:t>Context Management in FIWARE</a:t>
            </a:r>
            <a:endParaRPr lang="en-US" sz="2800" b="1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196" y="1028700"/>
            <a:ext cx="8294069" cy="762000"/>
          </a:xfr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  <a:tabLst>
                <a:tab pos="266700" algn="l"/>
              </a:tabLst>
            </a:pPr>
            <a:r>
              <a:rPr lang="en-US" sz="2000" dirty="0" smtClean="0">
                <a:latin typeface="Arial"/>
                <a:cs typeface="Arial"/>
              </a:rPr>
              <a:t>Acting on devices can be as easy as changing the value of attributes linked to its corresponding entity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055468" y="6356353"/>
            <a:ext cx="1033075" cy="365125"/>
          </a:xfrm>
          <a:prstGeom prst="rect">
            <a:avLst/>
          </a:prstGeom>
        </p:spPr>
        <p:txBody>
          <a:bodyPr/>
          <a:lstStyle/>
          <a:p>
            <a:fld id="{37963F2F-4042-FC45-9F9C-5381A7798E31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47 CuadroTexto"/>
          <p:cNvSpPr txBox="1"/>
          <p:nvPr/>
        </p:nvSpPr>
        <p:spPr>
          <a:xfrm>
            <a:off x="2686383" y="3269879"/>
            <a:ext cx="3771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>
                <a:latin typeface="Neo Sans Pro"/>
                <a:cs typeface="Neo Sans Pro"/>
              </a:rPr>
              <a:t>Street lamp = “lamp1”, status= “on”</a:t>
            </a:r>
            <a:endParaRPr lang="en-US" sz="1600" b="1">
              <a:latin typeface="Neo Sans Pro"/>
              <a:cs typeface="Neo Sans Pro"/>
            </a:endParaRPr>
          </a:p>
        </p:txBody>
      </p:sp>
      <p:cxnSp>
        <p:nvCxnSpPr>
          <p:cNvPr id="25" name="Straight Connector 24"/>
          <p:cNvCxnSpPr/>
          <p:nvPr/>
        </p:nvCxnSpPr>
        <p:spPr bwMode="auto">
          <a:xfrm>
            <a:off x="4456926" y="4025900"/>
            <a:ext cx="0" cy="508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47 CuadroTexto"/>
          <p:cNvSpPr txBox="1"/>
          <p:nvPr/>
        </p:nvSpPr>
        <p:spPr>
          <a:xfrm>
            <a:off x="2127676" y="2063379"/>
            <a:ext cx="4888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>
                <a:latin typeface="Neo Sans Pro"/>
                <a:cs typeface="Neo Sans Pro"/>
              </a:rPr>
              <a:t>Street Lamp lamp1.status </a:t>
            </a:r>
            <a:r>
              <a:rPr lang="en-US" sz="1600" b="1" smtClean="0">
                <a:latin typeface="Neo Sans Pro"/>
                <a:cs typeface="Neo Sans Pro"/>
                <a:sym typeface="Wingdings"/>
              </a:rPr>
              <a:t>  “on”</a:t>
            </a:r>
            <a:endParaRPr lang="en-US" sz="1600" b="1">
              <a:latin typeface="Neo Sans Pro"/>
              <a:cs typeface="Neo Sans Pro"/>
            </a:endParaRPr>
          </a:p>
        </p:txBody>
      </p:sp>
      <p:grpSp>
        <p:nvGrpSpPr>
          <p:cNvPr id="6" name="Group 31"/>
          <p:cNvGrpSpPr/>
          <p:nvPr/>
        </p:nvGrpSpPr>
        <p:grpSpPr>
          <a:xfrm>
            <a:off x="4214022" y="2451106"/>
            <a:ext cx="533306" cy="622297"/>
            <a:chOff x="4214753" y="2451103"/>
            <a:chExt cx="533399" cy="622297"/>
          </a:xfrm>
        </p:grpSpPr>
        <p:cxnSp>
          <p:nvCxnSpPr>
            <p:cNvPr id="33" name="Straight Arrow Connector 32"/>
            <p:cNvCxnSpPr/>
            <p:nvPr/>
          </p:nvCxnSpPr>
          <p:spPr bwMode="auto">
            <a:xfrm rot="10800000" flipV="1">
              <a:off x="4481140" y="2451103"/>
              <a:ext cx="625" cy="622297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43F5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Straight Arrow Connector 33"/>
            <p:cNvCxnSpPr/>
            <p:nvPr/>
          </p:nvCxnSpPr>
          <p:spPr bwMode="auto">
            <a:xfrm rot="5400000" flipV="1">
              <a:off x="4481270" y="2360085"/>
              <a:ext cx="365" cy="533399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rgbClr val="043F52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5" name="TextBox 34"/>
          <p:cNvSpPr txBox="1"/>
          <p:nvPr/>
        </p:nvSpPr>
        <p:spPr>
          <a:xfrm>
            <a:off x="4774374" y="2413000"/>
            <a:ext cx="610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smtClean="0">
                <a:latin typeface="Neo Sans Pro Medium"/>
                <a:cs typeface="Neo Sans Pro Medium"/>
              </a:rPr>
              <a:t>API</a:t>
            </a:r>
            <a:endParaRPr lang="en-US" sz="2000" b="0">
              <a:latin typeface="Neo Sans Pro Medium"/>
              <a:cs typeface="Neo Sans Pro Medium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43484" y="4809067"/>
            <a:ext cx="2057043" cy="1371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512634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71438" y="500042"/>
            <a:ext cx="9001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/>
            <a:r>
              <a:rPr lang="pt-BR" sz="3600" dirty="0" err="1" smtClean="0"/>
              <a:t>Orion</a:t>
            </a:r>
            <a:r>
              <a:rPr lang="pt-BR" sz="3600" dirty="0" smtClean="0"/>
              <a:t> </a:t>
            </a:r>
            <a:r>
              <a:rPr lang="pt-BR" sz="3600" dirty="0" err="1" smtClean="0"/>
              <a:t>Context</a:t>
            </a:r>
            <a:r>
              <a:rPr lang="pt-BR" sz="3600" dirty="0" smtClean="0"/>
              <a:t> </a:t>
            </a:r>
            <a:r>
              <a:rPr lang="pt-BR" sz="3600" dirty="0" err="1" smtClean="0"/>
              <a:t>Broker</a:t>
            </a:r>
            <a:r>
              <a:rPr lang="pt-BR" sz="3600" dirty="0" smtClean="0"/>
              <a:t> Arquitetura Básica </a:t>
            </a:r>
            <a:r>
              <a:rPr lang="pt-BR" sz="3600" dirty="0" err="1" smtClean="0"/>
              <a:t>IoT</a:t>
            </a:r>
            <a:r>
              <a:rPr lang="pt-BR" sz="3600" dirty="0" smtClean="0"/>
              <a:t> </a:t>
            </a:r>
          </a:p>
        </p:txBody>
      </p:sp>
      <p:pic>
        <p:nvPicPr>
          <p:cNvPr id="1026" name="Picture 2" descr="C:\Users\helicoptero\Pictures\Untitled-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9256" y="5500702"/>
            <a:ext cx="1061164" cy="955668"/>
          </a:xfrm>
          <a:prstGeom prst="rect">
            <a:avLst/>
          </a:prstGeom>
          <a:noFill/>
        </p:spPr>
      </p:pic>
      <p:sp>
        <p:nvSpPr>
          <p:cNvPr id="8" name="CaixaDeTexto 7"/>
          <p:cNvSpPr txBox="1"/>
          <p:nvPr/>
        </p:nvSpPr>
        <p:spPr>
          <a:xfrm>
            <a:off x="7000892" y="5143512"/>
            <a:ext cx="1115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Bluetooth</a:t>
            </a:r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3372" y="5643578"/>
            <a:ext cx="733425" cy="733425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pic>
      <p:cxnSp>
        <p:nvCxnSpPr>
          <p:cNvPr id="10" name="Conector de seta reta 9"/>
          <p:cNvCxnSpPr>
            <a:stCxn id="1026" idx="1"/>
            <a:endCxn id="1027" idx="3"/>
          </p:cNvCxnSpPr>
          <p:nvPr/>
        </p:nvCxnSpPr>
        <p:spPr>
          <a:xfrm rot="10800000" flipV="1">
            <a:off x="4876798" y="5978535"/>
            <a:ext cx="552459" cy="31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910" y="1785926"/>
            <a:ext cx="7915275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Conector de seta reta 6"/>
          <p:cNvCxnSpPr/>
          <p:nvPr/>
        </p:nvCxnSpPr>
        <p:spPr>
          <a:xfrm rot="10800000" flipV="1">
            <a:off x="6500826" y="4857760"/>
            <a:ext cx="785818" cy="7143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571736" y="2571744"/>
            <a:ext cx="3571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/>
              <a:t>Exemplinho </a:t>
            </a:r>
            <a:r>
              <a:rPr lang="pt-BR" sz="4000" dirty="0" smtClean="0">
                <a:sym typeface="Wingdings" pitchFamily="2" charset="2"/>
              </a:rPr>
              <a:t></a:t>
            </a:r>
            <a:r>
              <a:rPr lang="pt-BR" sz="4000" dirty="0" smtClean="0"/>
              <a:t>...</a:t>
            </a:r>
            <a:endParaRPr lang="pt-BR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accent6">
                    <a:lumMod val="75000"/>
                  </a:schemeClr>
                </a:solidFill>
              </a:rPr>
              <a:t>Big Data!</a:t>
            </a:r>
            <a:endParaRPr lang="pt-B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0034" y="2000240"/>
            <a:ext cx="8229600" cy="335758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7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50 Bilhões de dispositivos até 2020 conectados.</a:t>
            </a:r>
            <a:endParaRPr lang="pt-BR" sz="7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accent6">
                    <a:lumMod val="75000"/>
                  </a:schemeClr>
                </a:solidFill>
              </a:rPr>
              <a:t>Exemplos...</a:t>
            </a:r>
            <a:endParaRPr lang="pt-BR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074" name="Picture 2" descr="Nest Learning Thermostat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785926"/>
            <a:ext cx="3429024" cy="2288094"/>
          </a:xfrm>
          <a:prstGeom prst="rect">
            <a:avLst/>
          </a:prstGeom>
          <a:noFill/>
        </p:spPr>
      </p:pic>
      <p:pic>
        <p:nvPicPr>
          <p:cNvPr id="3076" name="Picture 4" descr="Baby Mimo met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4714884"/>
            <a:ext cx="3786214" cy="1851803"/>
          </a:xfrm>
          <a:prstGeom prst="rect">
            <a:avLst/>
          </a:prstGeom>
          <a:noFill/>
        </p:spPr>
      </p:pic>
      <p:sp>
        <p:nvSpPr>
          <p:cNvPr id="8" name="Retângulo 7"/>
          <p:cNvSpPr/>
          <p:nvPr/>
        </p:nvSpPr>
        <p:spPr>
          <a:xfrm>
            <a:off x="285720" y="4286256"/>
            <a:ext cx="1594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Mimo Monitor</a:t>
            </a:r>
            <a:endParaRPr lang="pt-BR" b="1" dirty="0"/>
          </a:p>
        </p:txBody>
      </p:sp>
      <p:sp>
        <p:nvSpPr>
          <p:cNvPr id="9" name="Retângulo 8"/>
          <p:cNvSpPr/>
          <p:nvPr/>
        </p:nvSpPr>
        <p:spPr>
          <a:xfrm>
            <a:off x="357158" y="1357298"/>
            <a:ext cx="1971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 smtClean="0"/>
              <a:t>Smart</a:t>
            </a:r>
            <a:r>
              <a:rPr lang="pt-BR" b="1" dirty="0" smtClean="0"/>
              <a:t> </a:t>
            </a:r>
            <a:r>
              <a:rPr lang="pt-BR" b="1" dirty="0" err="1" smtClean="0"/>
              <a:t>thermostats</a:t>
            </a:r>
            <a:endParaRPr lang="pt-BR" b="1" dirty="0"/>
          </a:p>
        </p:txBody>
      </p:sp>
      <p:sp>
        <p:nvSpPr>
          <p:cNvPr id="10" name="Retângulo 9"/>
          <p:cNvSpPr/>
          <p:nvPr/>
        </p:nvSpPr>
        <p:spPr>
          <a:xfrm>
            <a:off x="4572000" y="1428736"/>
            <a:ext cx="2243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smtClean="0"/>
              <a:t>Ralph Lauren </a:t>
            </a:r>
            <a:r>
              <a:rPr lang="pt-BR" sz="1400" b="1" dirty="0" err="1" smtClean="0"/>
              <a:t>Polotech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Shirt</a:t>
            </a:r>
            <a:endParaRPr lang="pt-BR" sz="1400" b="1" dirty="0"/>
          </a:p>
        </p:txBody>
      </p:sp>
      <p:pic>
        <p:nvPicPr>
          <p:cNvPr id="3080" name="Picture 8" descr="Ralph Lauren polo tech shir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3438" y="1785926"/>
            <a:ext cx="2067416" cy="2747396"/>
          </a:xfrm>
          <a:prstGeom prst="rect">
            <a:avLst/>
          </a:prstGeom>
          <a:noFill/>
        </p:spPr>
      </p:pic>
      <p:pic>
        <p:nvPicPr>
          <p:cNvPr id="12" name="Picture 6" descr="Smart Refrigerator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58016" y="1785926"/>
            <a:ext cx="2131918" cy="2714644"/>
          </a:xfrm>
          <a:prstGeom prst="rect">
            <a:avLst/>
          </a:prstGeom>
          <a:noFill/>
        </p:spPr>
      </p:pic>
      <p:sp>
        <p:nvSpPr>
          <p:cNvPr id="13" name="Retângulo 12"/>
          <p:cNvSpPr/>
          <p:nvPr/>
        </p:nvSpPr>
        <p:spPr>
          <a:xfrm>
            <a:off x="6786578" y="1416594"/>
            <a:ext cx="1955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 smtClean="0"/>
              <a:t>Smart</a:t>
            </a:r>
            <a:r>
              <a:rPr lang="pt-BR" b="1" dirty="0" smtClean="0"/>
              <a:t> </a:t>
            </a:r>
            <a:r>
              <a:rPr lang="pt-BR" b="1" dirty="0" err="1" smtClean="0"/>
              <a:t>Refrigerator</a:t>
            </a:r>
            <a:endParaRPr lang="pt-BR" b="1" dirty="0"/>
          </a:p>
        </p:txBody>
      </p:sp>
      <p:pic>
        <p:nvPicPr>
          <p:cNvPr id="3082" name="Picture 10" descr="Google Glass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643438" y="5000636"/>
            <a:ext cx="4256474" cy="1547809"/>
          </a:xfrm>
          <a:prstGeom prst="rect">
            <a:avLst/>
          </a:prstGeom>
          <a:noFill/>
        </p:spPr>
      </p:pic>
      <p:sp>
        <p:nvSpPr>
          <p:cNvPr id="15" name="Retângulo 14"/>
          <p:cNvSpPr/>
          <p:nvPr/>
        </p:nvSpPr>
        <p:spPr>
          <a:xfrm>
            <a:off x="4572000" y="4643446"/>
            <a:ext cx="1412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Google </a:t>
            </a:r>
            <a:r>
              <a:rPr lang="pt-BR" b="1" dirty="0" err="1" smtClean="0"/>
              <a:t>Glass</a:t>
            </a:r>
            <a:endParaRPr 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accent6">
                    <a:lumMod val="75000"/>
                  </a:schemeClr>
                </a:solidFill>
              </a:rPr>
              <a:t>Exemplos...</a:t>
            </a:r>
            <a:endParaRPr lang="pt-BR" dirty="0"/>
          </a:p>
        </p:txBody>
      </p:sp>
      <p:pic>
        <p:nvPicPr>
          <p:cNvPr id="4" name="Picture 6" descr="Phillips Hue bulb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857364"/>
            <a:ext cx="3571900" cy="2273027"/>
          </a:xfrm>
          <a:prstGeom prst="rect">
            <a:avLst/>
          </a:prstGeom>
          <a:noFill/>
        </p:spPr>
      </p:pic>
      <p:sp>
        <p:nvSpPr>
          <p:cNvPr id="5" name="Retângulo 4"/>
          <p:cNvSpPr/>
          <p:nvPr/>
        </p:nvSpPr>
        <p:spPr>
          <a:xfrm>
            <a:off x="214282" y="1500174"/>
            <a:ext cx="1798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Philips </a:t>
            </a:r>
            <a:r>
              <a:rPr lang="pt-BR" b="1" dirty="0" err="1" smtClean="0"/>
              <a:t>hue</a:t>
            </a:r>
            <a:r>
              <a:rPr lang="pt-BR" b="1" dirty="0" smtClean="0"/>
              <a:t> </a:t>
            </a:r>
            <a:r>
              <a:rPr lang="pt-BR" b="1" dirty="0" err="1" smtClean="0"/>
              <a:t>bulbs</a:t>
            </a:r>
            <a:endParaRPr lang="pt-BR" dirty="0"/>
          </a:p>
        </p:txBody>
      </p:sp>
      <p:pic>
        <p:nvPicPr>
          <p:cNvPr id="30722" name="Picture 2" descr="Apple Watch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4" y="4714899"/>
            <a:ext cx="4000496" cy="2000249"/>
          </a:xfrm>
          <a:prstGeom prst="rect">
            <a:avLst/>
          </a:prstGeom>
          <a:noFill/>
        </p:spPr>
      </p:pic>
      <p:sp>
        <p:nvSpPr>
          <p:cNvPr id="7" name="Retângulo 6"/>
          <p:cNvSpPr/>
          <p:nvPr/>
        </p:nvSpPr>
        <p:spPr>
          <a:xfrm>
            <a:off x="214282" y="4286256"/>
            <a:ext cx="2707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Apple </a:t>
            </a:r>
            <a:r>
              <a:rPr lang="pt-BR" b="1" dirty="0" err="1" smtClean="0"/>
              <a:t>Watch</a:t>
            </a:r>
            <a:r>
              <a:rPr lang="pt-BR" b="1" dirty="0" smtClean="0"/>
              <a:t> </a:t>
            </a:r>
            <a:r>
              <a:rPr lang="pt-BR" b="1" dirty="0" err="1" smtClean="0"/>
              <a:t>and</a:t>
            </a:r>
            <a:r>
              <a:rPr lang="pt-BR" b="1" dirty="0" smtClean="0"/>
              <a:t> </a:t>
            </a:r>
            <a:r>
              <a:rPr lang="pt-BR" b="1" dirty="0" err="1" smtClean="0"/>
              <a:t>HomeKit</a:t>
            </a:r>
            <a:endParaRPr lang="pt-BR" b="1" dirty="0"/>
          </a:p>
        </p:txBody>
      </p:sp>
      <p:pic>
        <p:nvPicPr>
          <p:cNvPr id="30724" name="Picture 4" descr="Smart Car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57752" y="4585256"/>
            <a:ext cx="3381362" cy="2004225"/>
          </a:xfrm>
          <a:prstGeom prst="rect">
            <a:avLst/>
          </a:prstGeom>
          <a:noFill/>
        </p:spPr>
      </p:pic>
      <p:sp>
        <p:nvSpPr>
          <p:cNvPr id="9" name="Retângulo 8"/>
          <p:cNvSpPr/>
          <p:nvPr/>
        </p:nvSpPr>
        <p:spPr>
          <a:xfrm>
            <a:off x="4714876" y="4214818"/>
            <a:ext cx="11887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 smtClean="0"/>
              <a:t>Smart</a:t>
            </a:r>
            <a:r>
              <a:rPr lang="pt-BR" b="1" dirty="0" smtClean="0"/>
              <a:t> </a:t>
            </a:r>
            <a:r>
              <a:rPr lang="pt-BR" b="1" dirty="0" err="1" smtClean="0"/>
              <a:t>cars</a:t>
            </a:r>
            <a:endParaRPr lang="pt-BR" b="1" dirty="0"/>
          </a:p>
        </p:txBody>
      </p:sp>
      <p:pic>
        <p:nvPicPr>
          <p:cNvPr id="30728" name="Picture 8" descr="Smart Phon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29256" y="1785926"/>
            <a:ext cx="2714644" cy="2224501"/>
          </a:xfrm>
          <a:prstGeom prst="rect">
            <a:avLst/>
          </a:prstGeom>
          <a:noFill/>
        </p:spPr>
      </p:pic>
      <p:sp>
        <p:nvSpPr>
          <p:cNvPr id="12" name="Retângulo 11"/>
          <p:cNvSpPr/>
          <p:nvPr/>
        </p:nvSpPr>
        <p:spPr>
          <a:xfrm>
            <a:off x="5429256" y="1428736"/>
            <a:ext cx="1510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 smtClean="0"/>
              <a:t>Smart</a:t>
            </a:r>
            <a:r>
              <a:rPr lang="pt-BR" b="1" dirty="0" smtClean="0"/>
              <a:t> </a:t>
            </a:r>
            <a:r>
              <a:rPr lang="pt-BR" b="1" dirty="0" err="1" smtClean="0"/>
              <a:t>Phones</a:t>
            </a:r>
            <a:endParaRPr 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accent6">
                    <a:lumMod val="75000"/>
                  </a:schemeClr>
                </a:solidFill>
              </a:rPr>
              <a:t>Questões-Chave</a:t>
            </a:r>
            <a:endParaRPr lang="pt-B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Interoperabilidade e padronização</a:t>
            </a:r>
          </a:p>
          <a:p>
            <a:r>
              <a:rPr lang="pt-B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Segurança</a:t>
            </a:r>
          </a:p>
          <a:p>
            <a:r>
              <a:rPr lang="pt-B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Privacidade</a:t>
            </a:r>
            <a:endParaRPr lang="pt-B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fi_ware_hirizont_min_350x95-320x8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084" y="2428868"/>
            <a:ext cx="5847948" cy="15716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1399</TotalTime>
  <Words>3985</Words>
  <Application>Microsoft Office PowerPoint</Application>
  <PresentationFormat>Apresentação na tela (4:3)</PresentationFormat>
  <Paragraphs>959</Paragraphs>
  <Slides>47</Slides>
  <Notes>19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47</vt:i4>
      </vt:variant>
    </vt:vector>
  </HeadingPairs>
  <TitlesOfParts>
    <vt:vector size="48" baseType="lpstr">
      <vt:lpstr>Tema do Office</vt:lpstr>
      <vt:lpstr>Slide 1</vt:lpstr>
      <vt:lpstr>IoT-Internet of Things</vt:lpstr>
      <vt:lpstr>INTERNET OF THINGS - IOT</vt:lpstr>
      <vt:lpstr>Cadê a IoT?</vt:lpstr>
      <vt:lpstr>Big Data!</vt:lpstr>
      <vt:lpstr>Exemplos...</vt:lpstr>
      <vt:lpstr>Exemplos...</vt:lpstr>
      <vt:lpstr>Questões-Chave</vt:lpstr>
      <vt:lpstr>Slide 9</vt:lpstr>
      <vt:lpstr>Slide 10</vt:lpstr>
      <vt:lpstr>Why FIWARE</vt:lpstr>
      <vt:lpstr>Slide 12</vt:lpstr>
      <vt:lpstr>Slide 13</vt:lpstr>
      <vt:lpstr>Slide 14</vt:lpstr>
      <vt:lpstr>FIDEMO: City</vt:lpstr>
      <vt:lpstr>What’s this FIDEMO?</vt:lpstr>
      <vt:lpstr>Slide 17</vt:lpstr>
      <vt:lpstr>Slide 18</vt:lpstr>
      <vt:lpstr>Orion Context Broker</vt:lpstr>
      <vt:lpstr>Orion Context Broker – check health</vt:lpstr>
      <vt:lpstr>Orion Context Broker - Operations</vt:lpstr>
      <vt:lpstr>Context Broker operations: create &amp; pull data</vt:lpstr>
      <vt:lpstr>Quick Usage Example: Car Create</vt:lpstr>
      <vt:lpstr>Quick Usage Example: Car UpdateContext (1)</vt:lpstr>
      <vt:lpstr>Quick Usage Example: Car QueryContext (1)</vt:lpstr>
      <vt:lpstr>Quick Usage Example: Car UpdateContext (2)</vt:lpstr>
      <vt:lpstr>Quick Usage Example: Car QueryContext (2)</vt:lpstr>
      <vt:lpstr>Quick Usage Example: Room Create (1)</vt:lpstr>
      <vt:lpstr>Quick Usage Example: Room UpdateContext (2)</vt:lpstr>
      <vt:lpstr>Quick Usage Example: Room QueryContext (1)</vt:lpstr>
      <vt:lpstr>Quick Usage Example: Room QueryContext (2)</vt:lpstr>
      <vt:lpstr>Quick Usage Example: Room Create (2)</vt:lpstr>
      <vt:lpstr>Quick Usage Example: Room UpdateContext (2)</vt:lpstr>
      <vt:lpstr>Quick Usage Example: Room QueryContext (3)</vt:lpstr>
      <vt:lpstr>Context Broker operations: push data</vt:lpstr>
      <vt:lpstr>Quick Usage Example: Subscription</vt:lpstr>
      <vt:lpstr>Quick Usage Example: Notification</vt:lpstr>
      <vt:lpstr>Quick Usage Example: Notification</vt:lpstr>
      <vt:lpstr>Convenience Operations</vt:lpstr>
      <vt:lpstr>Convenience Operations – Example 1</vt:lpstr>
      <vt:lpstr>Convenience Operations – Example 2</vt:lpstr>
      <vt:lpstr>Convenience Operations – Example 3</vt:lpstr>
      <vt:lpstr>Convenience Operations – Example 4</vt:lpstr>
      <vt:lpstr>Integrando-se com Fiware!!!</vt:lpstr>
      <vt:lpstr>Context Management in FIWARE</vt:lpstr>
      <vt:lpstr>Slide 46</vt:lpstr>
      <vt:lpstr>Slide 47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Fiware</dc:title>
  <dc:creator>helicoptero</dc:creator>
  <cp:lastModifiedBy>helicoptero</cp:lastModifiedBy>
  <cp:revision>15</cp:revision>
  <dcterms:created xsi:type="dcterms:W3CDTF">2015-05-12T12:11:41Z</dcterms:created>
  <dcterms:modified xsi:type="dcterms:W3CDTF">2016-03-17T05:30:26Z</dcterms:modified>
</cp:coreProperties>
</file>