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9" r:id="rId2"/>
    <p:sldId id="271" r:id="rId3"/>
    <p:sldId id="257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278" r:id="rId30"/>
    <p:sldId id="282" r:id="rId31"/>
    <p:sldId id="279" r:id="rId32"/>
    <p:sldId id="280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015" autoAdjust="0"/>
    <p:restoredTop sz="92115" autoAdjust="0"/>
  </p:normalViewPr>
  <p:slideViewPr>
    <p:cSldViewPr>
      <p:cViewPr varScale="1">
        <p:scale>
          <a:sx n="73" d="100"/>
          <a:sy n="73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28B7A-2970-45C4-9CE5-17332F78F5D7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C5956-C029-4071-A68A-181A192B89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1. En la primera </a:t>
            </a:r>
            <a:r>
              <a:rPr lang="es-ES" err="1" smtClean="0"/>
              <a:t>slide</a:t>
            </a:r>
            <a:r>
              <a:rPr lang="es-ES" smtClean="0"/>
              <a:t> poned una lista de puntos de lo que se puede hacer con ese GE/set de </a:t>
            </a:r>
            <a:r>
              <a:rPr lang="es-ES" err="1" smtClean="0"/>
              <a:t>GEs</a:t>
            </a:r>
            <a:r>
              <a:rPr lang="es-ES" smtClean="0"/>
              <a:t>. Me refiero en plan titulares, sin muchas explicaciones.</a:t>
            </a:r>
          </a:p>
          <a:p>
            <a:r>
              <a:rPr lang="es-ES" smtClean="0"/>
              <a:t>2. Mostrad un ejemplo representativo de uno o varios de los puntos anteriores. </a:t>
            </a:r>
          </a:p>
          <a:p>
            <a:r>
              <a:rPr lang="es-ES" smtClean="0"/>
              <a:t>   Recordad: si lo hacéis como demo, poned </a:t>
            </a:r>
            <a:r>
              <a:rPr lang="es-ES" err="1" smtClean="0"/>
              <a:t>slides</a:t>
            </a:r>
            <a:r>
              <a:rPr lang="es-ES" smtClean="0"/>
              <a:t> con capturas y explicaciones también (así sirve también por si la demo os falla en ese momento ;-) ).</a:t>
            </a:r>
          </a:p>
          <a:p>
            <a:r>
              <a:rPr lang="es-ES" smtClean="0"/>
              <a:t>3. Mostrad un enlace donde pondremos esta semana las </a:t>
            </a:r>
            <a:r>
              <a:rPr lang="es-ES" err="1" smtClean="0"/>
              <a:t>slides</a:t>
            </a:r>
            <a:r>
              <a:rPr lang="es-ES" smtClean="0"/>
              <a:t> de la Campus que tienen los detalles de todos los puntos mencionados en 1.</a:t>
            </a:r>
          </a:p>
          <a:p>
            <a:r>
              <a:rPr lang="es-ES" smtClean="0"/>
              <a:t>   (Poned la lista de ficheros pero dejad el enlace en blanco que ya lo pondremos a última hora).</a:t>
            </a:r>
          </a:p>
          <a:p>
            <a:endParaRPr lang="es-ES" smtClean="0"/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registerContext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 En la primera </a:t>
            </a:r>
            <a:r>
              <a:rPr lang="es-ES" dirty="0" err="1" smtClean="0"/>
              <a:t>slide</a:t>
            </a:r>
            <a:r>
              <a:rPr lang="es-ES" dirty="0" smtClean="0"/>
              <a:t> poned una lista de puntos de lo que se puede hacer con ese GE/set de </a:t>
            </a:r>
            <a:r>
              <a:rPr lang="es-ES" dirty="0" err="1" smtClean="0"/>
              <a:t>GEs</a:t>
            </a:r>
            <a:r>
              <a:rPr lang="es-ES" dirty="0" smtClean="0"/>
              <a:t>. Me refiero en plan titulares, sin muchas explicaciones.</a:t>
            </a:r>
          </a:p>
          <a:p>
            <a:r>
              <a:rPr lang="es-ES" dirty="0" smtClean="0"/>
              <a:t>2. Mostrad un ejemplo representativo de uno o varios de los puntos anteriores. </a:t>
            </a:r>
          </a:p>
          <a:p>
            <a:r>
              <a:rPr lang="es-ES" dirty="0" smtClean="0"/>
              <a:t>   Recordad: si lo hacéis como demo, poned </a:t>
            </a:r>
            <a:r>
              <a:rPr lang="es-ES" dirty="0" err="1" smtClean="0"/>
              <a:t>slides</a:t>
            </a:r>
            <a:r>
              <a:rPr lang="es-ES" dirty="0" smtClean="0"/>
              <a:t> con capturas y explicaciones también (así sirve también por si la demo os falla en ese momento ;-) ).</a:t>
            </a:r>
          </a:p>
          <a:p>
            <a:r>
              <a:rPr lang="es-ES" dirty="0" smtClean="0"/>
              <a:t>3. Mostrad un enlace donde pondremos esta semana las </a:t>
            </a:r>
            <a:r>
              <a:rPr lang="es-ES" dirty="0" err="1" smtClean="0"/>
              <a:t>slides</a:t>
            </a:r>
            <a:r>
              <a:rPr lang="es-ES" dirty="0" smtClean="0"/>
              <a:t> de la Campus que tienen los detalles de todos los puntos mencionados en 1.</a:t>
            </a:r>
          </a:p>
          <a:p>
            <a:r>
              <a:rPr lang="es-ES" dirty="0" smtClean="0"/>
              <a:t>   (Poned la lista de ficheros pero dejad el enlace en blanco que ya lo pondremos a última hora).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updateContext</a:t>
            </a:r>
            <a:r>
              <a:rPr lang="en-US" sz="1800" b="1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queryContext</a:t>
            </a:r>
            <a:r>
              <a:rPr lang="en-US" sz="1800" b="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Do the following sequence (showing the XML)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registerContext</a:t>
            </a:r>
            <a:r>
              <a:rPr lang="en-US" sz="1800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0" err="1" smtClean="0"/>
              <a:t>updateContext</a:t>
            </a:r>
            <a:r>
              <a:rPr lang="en-US" sz="1800" b="0" smtClean="0"/>
              <a:t> Room1-temperture = 30ºC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b="1" err="1" smtClean="0"/>
              <a:t>queryContext</a:t>
            </a:r>
            <a:r>
              <a:rPr lang="en-US" sz="1800" b="1" smtClean="0"/>
              <a:t> Room1-temperature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updateContext</a:t>
            </a:r>
            <a:r>
              <a:rPr lang="en-US" sz="1800" smtClean="0"/>
              <a:t> Room1-temperture = 31ºC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err="1" smtClean="0"/>
              <a:t>queryContext</a:t>
            </a:r>
            <a:r>
              <a:rPr lang="en-US" sz="1800" smtClean="0"/>
              <a:t> Room1-temperature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7EDBB-41C1-4EC1-AC61-74F70ED8E93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09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A3EC-15ED-4CA7-9BE0-7F9D7E34B98C}" type="datetimeFigureOut">
              <a:rPr lang="pt-BR" smtClean="0"/>
              <a:pPr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323D2-C08B-4906-B4D3-34C1F3E853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28662" y="1857364"/>
            <a:ext cx="76107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dirty="0" err="1" smtClean="0">
                <a:solidFill>
                  <a:schemeClr val="accent6">
                    <a:lumMod val="75000"/>
                  </a:schemeClr>
                </a:solidFill>
              </a:rPr>
              <a:t>IoT-Internet</a:t>
            </a:r>
            <a:r>
              <a:rPr lang="pt-BR" sz="6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6600" dirty="0" err="1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pt-BR" sz="6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6600" dirty="0" err="1" smtClean="0">
                <a:solidFill>
                  <a:schemeClr val="accent6">
                    <a:lumMod val="75000"/>
                  </a:schemeClr>
                </a:solidFill>
              </a:rPr>
              <a:t>Things</a:t>
            </a:r>
            <a:endParaRPr lang="pt-BR" sz="6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pt-BR" sz="6600" dirty="0" smtClean="0"/>
              <a:t>+ </a:t>
            </a:r>
          </a:p>
          <a:p>
            <a:pPr algn="ctr"/>
            <a:r>
              <a:rPr lang="pt-BR" sz="6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Fiware</a:t>
            </a:r>
            <a:r>
              <a:rPr lang="pt-BR" sz="6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pt-BR" sz="6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714744" y="542926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Herbertt</a:t>
            </a:r>
            <a:r>
              <a:rPr lang="pt-BR" dirty="0" smtClean="0"/>
              <a:t> Diniz</a:t>
            </a:r>
          </a:p>
          <a:p>
            <a:r>
              <a:rPr lang="pt-BR" dirty="0" smtClean="0"/>
              <a:t>hbmd@cin.ufpe.br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</a:t>
            </a:r>
            <a:r>
              <a:rPr lang="en-US" err="1" smtClean="0"/>
              <a:t>QueryContext</a:t>
            </a:r>
            <a:r>
              <a:rPr lang="en-US" smtClean="0"/>
              <a:t> (1)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1"/>
            <a:ext cx="354371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"Car",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Car1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</a:t>
            </a:r>
          </a:p>
          <a:p>
            <a:r>
              <a:rPr lang="fr-FR" sz="1400" dirty="0"/>
              <a:t> 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49"/>
            <a:ext cx="413992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"speed",</a:t>
            </a:r>
          </a:p>
          <a:p>
            <a:r>
              <a:rPr lang="en-US" sz="1400"/>
              <a:t>                        "type": "km/h",</a:t>
            </a:r>
          </a:p>
          <a:p>
            <a:r>
              <a:rPr lang="en-US" sz="1400"/>
              <a:t>                        "value": "</a:t>
            </a:r>
            <a:r>
              <a:rPr lang="en-US" sz="1400" b="1">
                <a:solidFill>
                  <a:srgbClr val="FF0000"/>
                </a:solidFill>
              </a:rPr>
              <a:t>110</a:t>
            </a:r>
            <a:r>
              <a:rPr lang="en-US" sz="1400"/>
              <a:t>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"OK"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639946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51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</a:t>
            </a:r>
            <a:r>
              <a:rPr lang="en-US" err="1" smtClean="0"/>
              <a:t>UpdateContext</a:t>
            </a:r>
            <a:r>
              <a:rPr lang="en-US" smtClean="0"/>
              <a:t> (2)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9"/>
            <a:ext cx="3570511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Car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Car1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speed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km/h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115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"UPDATE"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pic>
        <p:nvPicPr>
          <p:cNvPr id="6" name="Picture 5" descr="Ford_Mondeo_MK3_ST220_-_Speedometer_(light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921206"/>
            <a:ext cx="2160240" cy="210945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340888" y="966741"/>
            <a:ext cx="369779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</a:t>
            </a:r>
            <a:r>
              <a:rPr lang="en-US" sz="1400">
                <a:solidFill>
                  <a:srgbClr val="002159"/>
                </a:solidFill>
              </a:rPr>
              <a:t>speed</a:t>
            </a:r>
            <a:r>
              <a:rPr lang="en-US" sz="1400"/>
              <a:t>",</a:t>
            </a:r>
          </a:p>
          <a:p>
            <a:r>
              <a:rPr lang="en-US" sz="1400"/>
              <a:t>                        "type": "</a:t>
            </a:r>
            <a:r>
              <a:rPr lang="en-US" sz="1400">
                <a:solidFill>
                  <a:srgbClr val="002159"/>
                </a:solidFill>
              </a:rPr>
              <a:t>km/h</a:t>
            </a:r>
            <a:r>
              <a:rPr lang="en-US" sz="1400"/>
              <a:t>",</a:t>
            </a:r>
          </a:p>
          <a:p>
            <a:r>
              <a:rPr lang="en-US" sz="1400"/>
              <a:t>                        "value": ""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],</a:t>
            </a:r>
          </a:p>
          <a:p>
            <a:r>
              <a:rPr lang="en-US" sz="1400"/>
              <a:t>                "id": "</a:t>
            </a:r>
            <a:r>
              <a:rPr lang="en-US" sz="1400">
                <a:solidFill>
                  <a:srgbClr val="002159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</a:t>
            </a:r>
            <a:r>
              <a:rPr lang="en-US" sz="1400" b="1">
                <a:solidFill>
                  <a:srgbClr val="FF0000"/>
                </a:solidFill>
              </a:rPr>
              <a:t>OK</a:t>
            </a:r>
            <a:r>
              <a:rPr lang="en-US" sz="1400"/>
              <a:t>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10" name="Picture 9" descr="coch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1460174"/>
            <a:ext cx="1152128" cy="489304"/>
          </a:xfrm>
          <a:prstGeom prst="rect">
            <a:avLst/>
          </a:prstGeom>
        </p:spPr>
      </p:pic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616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</a:t>
            </a:r>
            <a:r>
              <a:rPr lang="en-US" err="1" smtClean="0"/>
              <a:t>QueryContext</a:t>
            </a:r>
            <a:r>
              <a:rPr lang="en-US" smtClean="0"/>
              <a:t> (2)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1"/>
            <a:ext cx="354371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"Car",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Car1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</a:t>
            </a:r>
          </a:p>
          <a:p>
            <a:r>
              <a:rPr lang="fr-FR" sz="1400" dirty="0"/>
              <a:t>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49"/>
            <a:ext cx="413992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"speed",</a:t>
            </a:r>
          </a:p>
          <a:p>
            <a:r>
              <a:rPr lang="en-US" sz="1400"/>
              <a:t>                        "type": "km/h",</a:t>
            </a:r>
          </a:p>
          <a:p>
            <a:r>
              <a:rPr lang="en-US" sz="1400"/>
              <a:t>                        "value": "</a:t>
            </a:r>
            <a:r>
              <a:rPr lang="en-US" sz="1400" b="1">
                <a:solidFill>
                  <a:srgbClr val="FF0000"/>
                </a:solidFill>
              </a:rPr>
              <a:t>115</a:t>
            </a:r>
            <a:r>
              <a:rPr lang="en-US" sz="1400"/>
              <a:t>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"OK"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639946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18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Create (1)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13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5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Room1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24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718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"APPEND"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6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7" name="Picture 6" descr="roo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8" name="Picture 7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211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UpdateContext (2)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Room1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25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720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"UPDATE"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pic>
        <p:nvPicPr>
          <p:cNvPr id="12" name="Picture 11" descr="room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4" name="Picture 3" descr="termometro-digital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4764990"/>
            <a:ext cx="1331640" cy="795643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3491880" y="4905620"/>
            <a:ext cx="285340" cy="562522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4101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QueryContext</a:t>
            </a:r>
            <a:r>
              <a:rPr lang="en-US" smtClean="0"/>
              <a:t> (1)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15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0"/>
            <a:ext cx="3543715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"Room",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Room1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,</a:t>
            </a:r>
          </a:p>
          <a:p>
            <a:r>
              <a:rPr lang="fr-FR" sz="1400" dirty="0"/>
              <a:t>        "attributes": [</a:t>
            </a:r>
          </a:p>
          <a:p>
            <a:r>
              <a:rPr lang="fr-FR" sz="1400" dirty="0"/>
              <a:t>            "temperature"</a:t>
            </a:r>
          </a:p>
          <a:p>
            <a:r>
              <a:rPr lang="fr-FR" sz="1400" dirty="0"/>
              <a:t>        ]</a:t>
            </a:r>
          </a:p>
          <a:p>
            <a:r>
              <a:rPr lang="fr-FR" sz="1400" dirty="0"/>
              <a:t>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49"/>
            <a:ext cx="413992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</a:t>
            </a:r>
            <a:r>
              <a:rPr lang="fr-FR" sz="1400"/>
              <a:t>temperature</a:t>
            </a:r>
            <a:r>
              <a:rPr lang="en-US" sz="1400"/>
              <a:t>",</a:t>
            </a:r>
          </a:p>
          <a:p>
            <a:r>
              <a:rPr lang="en-US" sz="1400"/>
              <a:t>                        "type": "centigrade",</a:t>
            </a:r>
          </a:p>
          <a:p>
            <a:r>
              <a:rPr lang="en-US" sz="1400"/>
              <a:t>                        "value": "</a:t>
            </a:r>
            <a:r>
              <a:rPr lang="en-US" sz="1400" b="1">
                <a:solidFill>
                  <a:srgbClr val="FF0000"/>
                </a:solidFill>
              </a:rPr>
              <a:t>25</a:t>
            </a:r>
            <a:r>
              <a:rPr lang="en-US" sz="1400"/>
              <a:t>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    ],</a:t>
            </a:r>
          </a:p>
          <a:p>
            <a:r>
              <a:rPr lang="en-US" sz="1400"/>
              <a:t>                "id": "</a:t>
            </a:r>
            <a:r>
              <a:rPr lang="nl-NL" sz="1400" b="1">
                <a:solidFill>
                  <a:srgbClr val="FF0000"/>
                </a:solidFill>
              </a:rPr>
              <a:t>Room1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</a:t>
            </a:r>
            <a:r>
              <a:rPr lang="nl-NL" sz="1400"/>
              <a:t>Room</a:t>
            </a:r>
            <a:r>
              <a:rPr lang="en-US" sz="1400"/>
              <a:t>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"OK"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4202468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126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QueryContext</a:t>
            </a:r>
            <a:r>
              <a:rPr lang="en-US" smtClean="0"/>
              <a:t> (2)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16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1"/>
            <a:ext cx="354371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"Room",</a:t>
            </a:r>
          </a:p>
          <a:p>
            <a:r>
              <a:rPr lang="nl-NL" sz="1400" dirty="0"/>
              <a:t>            "isPattern": "false",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Room1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</a:t>
            </a:r>
          </a:p>
          <a:p>
            <a:r>
              <a:rPr lang="fr-FR" sz="1400" dirty="0"/>
              <a:t> 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99727" y="837650"/>
            <a:ext cx="413992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fr-FR" sz="1200"/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"centigrade",</a:t>
            </a:r>
          </a:p>
          <a:p>
            <a:r>
              <a:rPr lang="en-US" sz="1200"/>
              <a:t>                        "value": "</a:t>
            </a:r>
            <a:r>
              <a:rPr lang="en-US" sz="1200" b="1">
                <a:solidFill>
                  <a:srgbClr val="FF0000"/>
                </a:solidFill>
              </a:rPr>
              <a:t>25</a:t>
            </a:r>
            <a:r>
              <a:rPr lang="en-US" sz="1200"/>
              <a:t>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</a:t>
            </a:r>
            <a:r>
              <a:rPr lang="en-US" sz="1200" b="1">
                <a:solidFill>
                  <a:srgbClr val="FF0000"/>
                </a:solidFill>
              </a:rPr>
              <a:t>720</a:t>
            </a:r>
            <a:r>
              <a:rPr lang="en-US" sz="1200"/>
              <a:t>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nl-NL" sz="1200" b="1">
                <a:solidFill>
                  <a:srgbClr val="FF0000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</a:t>
            </a:r>
            <a:r>
              <a:rPr lang="nl-NL" sz="1200"/>
              <a:t>Room</a:t>
            </a:r>
            <a:r>
              <a:rPr lang="en-US" sz="1200"/>
              <a:t>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"OK"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4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639946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96796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597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Create (2)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17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5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Room2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33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722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"APPEND"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6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7" name="Picture 6" descr="roo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8" name="Picture 7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43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UpdateContext (2)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8"/>
            <a:ext cx="3570511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contextElements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dirty="0">
                <a:solidFill>
                  <a:srgbClr val="002159"/>
                </a:solidFill>
              </a:rPr>
              <a:t>Room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Room2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"attributes": [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temperature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centigrade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29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},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"name": "</a:t>
            </a:r>
            <a:r>
              <a:rPr lang="en-US" sz="1400" dirty="0">
                <a:solidFill>
                  <a:srgbClr val="002159"/>
                </a:solidFill>
              </a:rPr>
              <a:t>pressure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"type": "</a:t>
            </a:r>
            <a:r>
              <a:rPr lang="en-US" sz="1400" dirty="0">
                <a:solidFill>
                  <a:srgbClr val="002159"/>
                </a:solidFill>
              </a:rPr>
              <a:t>mmHg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    "value": "</a:t>
            </a:r>
            <a:r>
              <a:rPr lang="en-US" sz="1400" b="1" dirty="0">
                <a:solidFill>
                  <a:srgbClr val="FF0000"/>
                </a:solidFill>
              </a:rPr>
              <a:t>730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updateAction</a:t>
            </a:r>
            <a:r>
              <a:rPr lang="en-US" sz="1400" dirty="0"/>
              <a:t>": "UPDATE"</a:t>
            </a:r>
          </a:p>
          <a:p>
            <a:r>
              <a:rPr lang="en-US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0888" y="966741"/>
            <a:ext cx="369779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"contextResponses": [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   "contextElement": {</a:t>
            </a:r>
          </a:p>
          <a:p>
            <a:r>
              <a:rPr lang="en-US" sz="1200"/>
              <a:t>                "attributes": [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temperature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centigrade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},</a:t>
            </a:r>
          </a:p>
          <a:p>
            <a:r>
              <a:rPr lang="en-US" sz="1200"/>
              <a:t>                    {</a:t>
            </a:r>
          </a:p>
          <a:p>
            <a:r>
              <a:rPr lang="en-US" sz="1200"/>
              <a:t>                        "name": "</a:t>
            </a:r>
            <a:r>
              <a:rPr lang="en-US" sz="1200">
                <a:solidFill>
                  <a:srgbClr val="002159"/>
                </a:solidFill>
              </a:rPr>
              <a:t>pressure</a:t>
            </a:r>
            <a:r>
              <a:rPr lang="en-US" sz="1200"/>
              <a:t>",</a:t>
            </a:r>
          </a:p>
          <a:p>
            <a:r>
              <a:rPr lang="en-US" sz="1200"/>
              <a:t>                        "type": "</a:t>
            </a:r>
            <a:r>
              <a:rPr lang="en-US" sz="1200">
                <a:solidFill>
                  <a:srgbClr val="002159"/>
                </a:solidFill>
              </a:rPr>
              <a:t>mmHg</a:t>
            </a:r>
            <a:r>
              <a:rPr lang="en-US" sz="1200"/>
              <a:t>",</a:t>
            </a:r>
          </a:p>
          <a:p>
            <a:r>
              <a:rPr lang="en-US" sz="1200"/>
              <a:t>                        "value": ""</a:t>
            </a:r>
          </a:p>
          <a:p>
            <a:r>
              <a:rPr lang="en-US" sz="1200"/>
              <a:t>                    }</a:t>
            </a:r>
          </a:p>
          <a:p>
            <a:r>
              <a:rPr lang="en-US" sz="1200"/>
              <a:t>                ],</a:t>
            </a:r>
          </a:p>
          <a:p>
            <a:r>
              <a:rPr lang="en-US" sz="1200"/>
              <a:t>                "id": "</a:t>
            </a:r>
            <a:r>
              <a:rPr lang="en-US" sz="1200">
                <a:solidFill>
                  <a:srgbClr val="002159"/>
                </a:solidFill>
              </a:rPr>
              <a:t>Room1</a:t>
            </a:r>
            <a:r>
              <a:rPr lang="en-US" sz="1200"/>
              <a:t>",</a:t>
            </a:r>
          </a:p>
          <a:p>
            <a:r>
              <a:rPr lang="en-US" sz="1200"/>
              <a:t>                "isPattern": "false",</a:t>
            </a:r>
          </a:p>
          <a:p>
            <a:r>
              <a:rPr lang="en-US" sz="1200"/>
              <a:t>                "type": "Room"</a:t>
            </a:r>
          </a:p>
          <a:p>
            <a:r>
              <a:rPr lang="en-US" sz="1200"/>
              <a:t>            },</a:t>
            </a:r>
          </a:p>
          <a:p>
            <a:r>
              <a:rPr lang="en-US" sz="1200"/>
              <a:t>            "statusCode": {</a:t>
            </a:r>
          </a:p>
          <a:p>
            <a:r>
              <a:rPr lang="en-US" sz="1200"/>
              <a:t>                "code": "200",</a:t>
            </a:r>
          </a:p>
          <a:p>
            <a:r>
              <a:rPr lang="en-US" sz="1200"/>
              <a:t>                "reasonPhrase": "</a:t>
            </a:r>
            <a:r>
              <a:rPr lang="en-US" sz="1200" b="1">
                <a:solidFill>
                  <a:srgbClr val="FF0000"/>
                </a:solidFill>
              </a:rPr>
              <a:t>OK</a:t>
            </a:r>
            <a:r>
              <a:rPr lang="en-US" sz="1200"/>
              <a:t>"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]</a:t>
            </a:r>
          </a:p>
          <a:p>
            <a:r>
              <a:rPr lang="en-US" sz="1200"/>
              <a:t>}</a:t>
            </a:r>
            <a:endParaRPr lang="es-ES" sz="1200"/>
          </a:p>
        </p:txBody>
      </p:sp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18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pic>
        <p:nvPicPr>
          <p:cNvPr id="12" name="Picture 11" descr="room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389859"/>
            <a:ext cx="1008112" cy="984413"/>
          </a:xfrm>
          <a:prstGeom prst="rect">
            <a:avLst/>
          </a:prstGeom>
        </p:spPr>
      </p:pic>
      <p:pic>
        <p:nvPicPr>
          <p:cNvPr id="10" name="Picture 9" descr="termometro-digital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4835305"/>
            <a:ext cx="1331640" cy="7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66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Room </a:t>
            </a:r>
            <a:r>
              <a:rPr lang="en-US" err="1" smtClean="0"/>
              <a:t>QueryContext</a:t>
            </a:r>
            <a:r>
              <a:rPr lang="en-US" smtClean="0"/>
              <a:t> (3)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19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854" y="2156910"/>
            <a:ext cx="3543715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&lt;</a:t>
            </a:r>
            <a:r>
              <a:rPr lang="es-ES" sz="1400" dirty="0" err="1" smtClean="0"/>
              <a:t>cb_host</a:t>
            </a:r>
            <a:r>
              <a:rPr lang="es-ES" sz="1400" dirty="0" smtClean="0"/>
              <a:t>&gt;:1026/V1/</a:t>
            </a:r>
            <a:r>
              <a:rPr lang="es-ES" sz="1400" dirty="0" err="1" smtClean="0"/>
              <a:t>queryContext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nl-NL" sz="1400" dirty="0"/>
              <a:t>{</a:t>
            </a:r>
          </a:p>
          <a:p>
            <a:r>
              <a:rPr lang="nl-NL" sz="1400" dirty="0"/>
              <a:t>    "entities": [</a:t>
            </a:r>
          </a:p>
          <a:p>
            <a:r>
              <a:rPr lang="nl-NL" sz="1400" dirty="0"/>
              <a:t>        {</a:t>
            </a:r>
          </a:p>
          <a:p>
            <a:r>
              <a:rPr lang="nl-NL" sz="1400" dirty="0"/>
              <a:t>            "type": "Room",</a:t>
            </a:r>
          </a:p>
          <a:p>
            <a:r>
              <a:rPr lang="nl-NL" sz="1400" dirty="0"/>
              <a:t>            "isPattern": "</a:t>
            </a:r>
            <a:r>
              <a:rPr lang="nl-NL" sz="1400" b="1" dirty="0">
                <a:solidFill>
                  <a:srgbClr val="FF0000"/>
                </a:solidFill>
              </a:rPr>
              <a:t>true</a:t>
            </a:r>
            <a:r>
              <a:rPr lang="nl-NL" sz="1400" dirty="0"/>
              <a:t>",</a:t>
            </a:r>
          </a:p>
          <a:p>
            <a:r>
              <a:rPr lang="nl-NL" sz="1400" dirty="0"/>
              <a:t>            "id": "</a:t>
            </a:r>
            <a:r>
              <a:rPr lang="nl-NL" sz="1400" b="1" dirty="0">
                <a:solidFill>
                  <a:srgbClr val="FF0000"/>
                </a:solidFill>
              </a:rPr>
              <a:t>Room.*</a:t>
            </a:r>
            <a:r>
              <a:rPr lang="nl-NL" sz="1400" dirty="0"/>
              <a:t>"</a:t>
            </a:r>
          </a:p>
          <a:p>
            <a:r>
              <a:rPr lang="nl-NL" sz="1400" dirty="0"/>
              <a:t>        }</a:t>
            </a:r>
            <a:r>
              <a:rPr lang="fr-FR" sz="1400" dirty="0"/>
              <a:t> ,</a:t>
            </a:r>
          </a:p>
          <a:p>
            <a:r>
              <a:rPr lang="fr-FR" sz="1400" dirty="0"/>
              <a:t>        "attributes": [</a:t>
            </a:r>
          </a:p>
          <a:p>
            <a:r>
              <a:rPr lang="fr-FR" sz="1400" dirty="0"/>
              <a:t>            "temperature"</a:t>
            </a:r>
          </a:p>
          <a:p>
            <a:r>
              <a:rPr lang="fr-FR" sz="1400" dirty="0"/>
              <a:t>        ]</a:t>
            </a:r>
          </a:p>
          <a:p>
            <a:r>
              <a:rPr lang="fr-FR" sz="1400" dirty="0"/>
              <a:t>     </a:t>
            </a:r>
            <a:r>
              <a:rPr lang="nl-NL" sz="1400" dirty="0"/>
              <a:t>]</a:t>
            </a:r>
          </a:p>
          <a:p>
            <a:r>
              <a:rPr lang="nl-NL" sz="14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67945" y="686706"/>
            <a:ext cx="472074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s-ES" sz="900" smtClean="0"/>
              <a:t>200 OK</a:t>
            </a:r>
          </a:p>
          <a:p>
            <a:r>
              <a:rPr lang="es-ES" sz="900" smtClean="0"/>
              <a:t>... </a:t>
            </a:r>
          </a:p>
          <a:p>
            <a:r>
              <a:rPr lang="en-US" sz="900"/>
              <a:t>{</a:t>
            </a:r>
          </a:p>
          <a:p>
            <a:r>
              <a:rPr lang="en-US" sz="900"/>
              <a:t>    "contextResponses": [</a:t>
            </a:r>
          </a:p>
          <a:p>
            <a:r>
              <a:rPr lang="en-US" sz="900"/>
              <a:t>        {</a:t>
            </a:r>
          </a:p>
          <a:p>
            <a:r>
              <a:rPr lang="en-US" sz="900"/>
              <a:t>            "contextElement": {</a:t>
            </a:r>
          </a:p>
          <a:p>
            <a:r>
              <a:rPr lang="en-US" sz="900"/>
              <a:t>                "attributes": [</a:t>
            </a:r>
          </a:p>
          <a:p>
            <a:r>
              <a:rPr lang="en-US" sz="900"/>
              <a:t>                    {</a:t>
            </a:r>
          </a:p>
          <a:p>
            <a:r>
              <a:rPr lang="en-US" sz="900"/>
              <a:t>                        "name": "</a:t>
            </a:r>
            <a:r>
              <a:rPr lang="fr-FR" sz="900"/>
              <a:t>temperature</a:t>
            </a:r>
            <a:r>
              <a:rPr lang="en-US" sz="900"/>
              <a:t>",</a:t>
            </a:r>
          </a:p>
          <a:p>
            <a:r>
              <a:rPr lang="en-US" sz="900"/>
              <a:t>                        "type": "centigrade",</a:t>
            </a:r>
          </a:p>
          <a:p>
            <a:r>
              <a:rPr lang="en-US" sz="900"/>
              <a:t>                        "value": "</a:t>
            </a:r>
            <a:r>
              <a:rPr lang="en-US" sz="900" b="1">
                <a:solidFill>
                  <a:srgbClr val="FF0000"/>
                </a:solidFill>
              </a:rPr>
              <a:t>25</a:t>
            </a:r>
            <a:r>
              <a:rPr lang="en-US" sz="900"/>
              <a:t>"</a:t>
            </a:r>
          </a:p>
          <a:p>
            <a:r>
              <a:rPr lang="en-US" sz="900"/>
              <a:t>                    }</a:t>
            </a:r>
          </a:p>
          <a:p>
            <a:r>
              <a:rPr lang="en-US" sz="900"/>
              <a:t>                ],</a:t>
            </a:r>
          </a:p>
          <a:p>
            <a:r>
              <a:rPr lang="en-US" sz="900"/>
              <a:t>                "id": "</a:t>
            </a:r>
            <a:r>
              <a:rPr lang="nl-NL" sz="900" b="1">
                <a:solidFill>
                  <a:srgbClr val="FF0000"/>
                </a:solidFill>
              </a:rPr>
              <a:t>Room1</a:t>
            </a:r>
            <a:r>
              <a:rPr lang="en-US" sz="900"/>
              <a:t>",</a:t>
            </a:r>
          </a:p>
          <a:p>
            <a:r>
              <a:rPr lang="en-US" sz="900"/>
              <a:t>                "isPattern": "false",</a:t>
            </a:r>
          </a:p>
          <a:p>
            <a:r>
              <a:rPr lang="en-US" sz="900"/>
              <a:t>                "type": "</a:t>
            </a:r>
            <a:r>
              <a:rPr lang="nl-NL" sz="900"/>
              <a:t>Room</a:t>
            </a:r>
            <a:r>
              <a:rPr lang="en-US" sz="900"/>
              <a:t>"</a:t>
            </a:r>
          </a:p>
          <a:p>
            <a:r>
              <a:rPr lang="en-US" sz="900"/>
              <a:t>            },</a:t>
            </a:r>
          </a:p>
          <a:p>
            <a:r>
              <a:rPr lang="en-US" sz="900"/>
              <a:t>            "statusCode": {</a:t>
            </a:r>
          </a:p>
          <a:p>
            <a:r>
              <a:rPr lang="en-US" sz="900"/>
              <a:t>                "code": "200",</a:t>
            </a:r>
          </a:p>
          <a:p>
            <a:r>
              <a:rPr lang="en-US" sz="900"/>
              <a:t>                "reasonPhrase": "OK"</a:t>
            </a:r>
          </a:p>
          <a:p>
            <a:r>
              <a:rPr lang="en-US" sz="900"/>
              <a:t>            }</a:t>
            </a:r>
          </a:p>
          <a:p>
            <a:r>
              <a:rPr lang="en-US" sz="900"/>
              <a:t>        },</a:t>
            </a:r>
          </a:p>
          <a:p>
            <a:r>
              <a:rPr lang="en-US" sz="900"/>
              <a:t>        {</a:t>
            </a:r>
          </a:p>
          <a:p>
            <a:r>
              <a:rPr lang="en-US" sz="900"/>
              <a:t>            "contextElement": {</a:t>
            </a:r>
          </a:p>
          <a:p>
            <a:r>
              <a:rPr lang="en-US" sz="900"/>
              <a:t>                "attributes": [</a:t>
            </a:r>
          </a:p>
          <a:p>
            <a:r>
              <a:rPr lang="en-US" sz="900"/>
              <a:t>                    {</a:t>
            </a:r>
          </a:p>
          <a:p>
            <a:r>
              <a:rPr lang="en-US" sz="900"/>
              <a:t>                        "name": "</a:t>
            </a:r>
            <a:r>
              <a:rPr lang="fr-FR" sz="900"/>
              <a:t>temperature</a:t>
            </a:r>
            <a:r>
              <a:rPr lang="en-US" sz="900"/>
              <a:t>",</a:t>
            </a:r>
          </a:p>
          <a:p>
            <a:r>
              <a:rPr lang="en-US" sz="900"/>
              <a:t>                        "type": "centigrade",</a:t>
            </a:r>
          </a:p>
          <a:p>
            <a:r>
              <a:rPr lang="en-US" sz="900"/>
              <a:t>                        "value": "</a:t>
            </a:r>
            <a:r>
              <a:rPr lang="en-US" sz="900" b="1">
                <a:solidFill>
                  <a:srgbClr val="FF0000"/>
                </a:solidFill>
              </a:rPr>
              <a:t>29</a:t>
            </a:r>
            <a:r>
              <a:rPr lang="en-US" sz="900"/>
              <a:t>"</a:t>
            </a:r>
          </a:p>
          <a:p>
            <a:r>
              <a:rPr lang="en-US" sz="900"/>
              <a:t>                    }</a:t>
            </a:r>
          </a:p>
          <a:p>
            <a:r>
              <a:rPr lang="en-US" sz="900"/>
              <a:t>                ],</a:t>
            </a:r>
          </a:p>
          <a:p>
            <a:r>
              <a:rPr lang="en-US" sz="900"/>
              <a:t>                "id": "</a:t>
            </a:r>
            <a:r>
              <a:rPr lang="nl-NL" sz="900" b="1">
                <a:solidFill>
                  <a:srgbClr val="FF0000"/>
                </a:solidFill>
              </a:rPr>
              <a:t>Room2</a:t>
            </a:r>
            <a:r>
              <a:rPr lang="en-US" sz="900"/>
              <a:t>",</a:t>
            </a:r>
          </a:p>
          <a:p>
            <a:r>
              <a:rPr lang="en-US" sz="900"/>
              <a:t>                "isPattern": "false",</a:t>
            </a:r>
          </a:p>
          <a:p>
            <a:r>
              <a:rPr lang="en-US" sz="900"/>
              <a:t>                "type": "</a:t>
            </a:r>
            <a:r>
              <a:rPr lang="nl-NL" sz="900"/>
              <a:t>Room</a:t>
            </a:r>
            <a:r>
              <a:rPr lang="en-US" sz="900"/>
              <a:t>"</a:t>
            </a:r>
          </a:p>
          <a:p>
            <a:r>
              <a:rPr lang="en-US" sz="900"/>
              <a:t>            },</a:t>
            </a:r>
          </a:p>
          <a:p>
            <a:r>
              <a:rPr lang="en-US" sz="900"/>
              <a:t>            "statusCode": {</a:t>
            </a:r>
          </a:p>
          <a:p>
            <a:r>
              <a:rPr lang="en-US" sz="900"/>
              <a:t>                "code": "200",</a:t>
            </a:r>
          </a:p>
          <a:p>
            <a:r>
              <a:rPr lang="en-US" sz="900"/>
              <a:t>                "reasonPhrase": "OK"</a:t>
            </a:r>
          </a:p>
          <a:p>
            <a:r>
              <a:rPr lang="en-US" sz="900"/>
              <a:t>            }</a:t>
            </a:r>
          </a:p>
          <a:p>
            <a:r>
              <a:rPr lang="en-US" sz="900"/>
              <a:t>        }</a:t>
            </a:r>
          </a:p>
          <a:p>
            <a:r>
              <a:rPr lang="en-US" sz="900"/>
              <a:t>    ]</a:t>
            </a:r>
          </a:p>
          <a:p>
            <a:r>
              <a:rPr lang="en-US" sz="900"/>
              <a:t>}</a:t>
            </a:r>
            <a:endParaRPr lang="es-ES" sz="1000" smtClean="0"/>
          </a:p>
        </p:txBody>
      </p:sp>
      <p:pic>
        <p:nvPicPr>
          <p:cNvPr id="9" name="Picture 8" descr="expertly-drawn-cellpho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4132152"/>
            <a:ext cx="720080" cy="862664"/>
          </a:xfrm>
          <a:prstGeom prst="rect">
            <a:avLst/>
          </a:prstGeom>
        </p:spPr>
      </p:pic>
      <p:pic>
        <p:nvPicPr>
          <p:cNvPr id="10" name="Picture 9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00392" y="827337"/>
            <a:ext cx="576064" cy="5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936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fiware.org/wp-content/uploads/2013/09/FIWARE_lab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357430"/>
            <a:ext cx="6248400" cy="132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Context Broker operations: </a:t>
            </a:r>
            <a:r>
              <a:rPr lang="en-US" sz="2800" b="1">
                <a:solidFill>
                  <a:srgbClr val="48B9C9"/>
                </a:solidFill>
                <a:latin typeface="Arial"/>
                <a:cs typeface="Arial"/>
              </a:rPr>
              <a:t>push</a:t>
            </a:r>
            <a:r>
              <a:rPr lang="en-US" sz="2800" b="1">
                <a:latin typeface="Arial"/>
                <a:cs typeface="Arial"/>
              </a:rPr>
              <a:t> data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95" y="1013792"/>
            <a:ext cx="8398005" cy="185268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b="1">
                <a:latin typeface="Arial"/>
                <a:cs typeface="Arial"/>
              </a:rPr>
              <a:t>Context Consumers </a:t>
            </a:r>
            <a:r>
              <a:rPr lang="en-US" sz="1800">
                <a:latin typeface="Arial"/>
                <a:cs typeface="Arial"/>
              </a:rPr>
              <a:t>can subscribe to receive context information that satisfy certain conditions using 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subscribeContext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. </a:t>
            </a:r>
            <a:r>
              <a:rPr lang="en-US" sz="1800">
                <a:latin typeface="Arial"/>
                <a:cs typeface="Arial"/>
              </a:rPr>
              <a:t>Such subscriptions may have a duration.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smtClean="0">
                <a:latin typeface="Arial"/>
                <a:cs typeface="Arial"/>
              </a:rPr>
              <a:t>The Context Broker notifies updates on context information to subscribed Context Consumers by invoking </a:t>
            </a:r>
            <a:r>
              <a:rPr lang="en-US" sz="1800">
                <a:latin typeface="Arial"/>
                <a:cs typeface="Arial"/>
              </a:rPr>
              <a:t>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notifyContext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operation they export</a:t>
            </a: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17 Grupo"/>
          <p:cNvGrpSpPr/>
          <p:nvPr/>
        </p:nvGrpSpPr>
        <p:grpSpPr>
          <a:xfrm rot="19080000" flipH="1">
            <a:off x="2075928" y="4319387"/>
            <a:ext cx="1225485" cy="277791"/>
            <a:chOff x="1875934" y="4198801"/>
            <a:chExt cx="1225485" cy="284479"/>
          </a:xfrm>
        </p:grpSpPr>
        <p:cxnSp>
          <p:nvCxnSpPr>
            <p:cNvPr id="36" name="56 Conector recto de flecha"/>
            <p:cNvCxnSpPr/>
            <p:nvPr/>
          </p:nvCxnSpPr>
          <p:spPr bwMode="auto">
            <a:xfrm>
              <a:off x="1875934" y="4336327"/>
              <a:ext cx="1225485" cy="9427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57 Conector recto"/>
            <p:cNvCxnSpPr/>
            <p:nvPr/>
          </p:nvCxnSpPr>
          <p:spPr bwMode="auto">
            <a:xfrm rot="5400000">
              <a:off x="2573022" y="4341040"/>
              <a:ext cx="284479" cy="1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55 CuadroTexto"/>
          <p:cNvSpPr txBox="1"/>
          <p:nvPr/>
        </p:nvSpPr>
        <p:spPr>
          <a:xfrm flipH="1">
            <a:off x="2959940" y="4281847"/>
            <a:ext cx="473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subscription_id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subscribeContext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consumer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expr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duration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44 CuadroTexto"/>
          <p:cNvSpPr txBox="1"/>
          <p:nvPr/>
        </p:nvSpPr>
        <p:spPr>
          <a:xfrm flipH="1">
            <a:off x="6610625" y="5697910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Consumer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grpSp>
        <p:nvGrpSpPr>
          <p:cNvPr id="6" name="17 Grupo"/>
          <p:cNvGrpSpPr/>
          <p:nvPr/>
        </p:nvGrpSpPr>
        <p:grpSpPr>
          <a:xfrm>
            <a:off x="2659941" y="5138645"/>
            <a:ext cx="4121773" cy="277791"/>
            <a:chOff x="2659936" y="5427450"/>
            <a:chExt cx="3665447" cy="284479"/>
          </a:xfrm>
        </p:grpSpPr>
        <p:cxnSp>
          <p:nvCxnSpPr>
            <p:cNvPr id="52" name="48 Conector recto de flecha"/>
            <p:cNvCxnSpPr/>
            <p:nvPr/>
          </p:nvCxnSpPr>
          <p:spPr bwMode="auto">
            <a:xfrm>
              <a:off x="2659936" y="5564976"/>
              <a:ext cx="3665447" cy="9427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49 Conector recto"/>
            <p:cNvCxnSpPr/>
            <p:nvPr/>
          </p:nvCxnSpPr>
          <p:spPr bwMode="auto">
            <a:xfrm rot="5400000">
              <a:off x="5829435" y="5569688"/>
              <a:ext cx="284479" cy="3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" name="47 CuadroTexto"/>
          <p:cNvSpPr txBox="1"/>
          <p:nvPr/>
        </p:nvSpPr>
        <p:spPr>
          <a:xfrm>
            <a:off x="2583076" y="4917002"/>
            <a:ext cx="348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notifyContext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subscription_id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data/</a:t>
            </a: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context</a:t>
            </a: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Picture 19" descr="or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4905620"/>
            <a:ext cx="1080120" cy="1054728"/>
          </a:xfrm>
          <a:prstGeom prst="rect">
            <a:avLst/>
          </a:prstGeom>
        </p:spPr>
      </p:pic>
      <p:sp>
        <p:nvSpPr>
          <p:cNvPr id="21" name="8 CuadroTexto"/>
          <p:cNvSpPr txBox="1"/>
          <p:nvPr/>
        </p:nvSpPr>
        <p:spPr>
          <a:xfrm>
            <a:off x="1244105" y="5842226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Broker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pic>
        <p:nvPicPr>
          <p:cNvPr id="4" name="Picture 3" descr="ap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3288369"/>
            <a:ext cx="1080120" cy="821359"/>
          </a:xfrm>
          <a:prstGeom prst="rect">
            <a:avLst/>
          </a:prstGeom>
        </p:spPr>
      </p:pic>
      <p:sp>
        <p:nvSpPr>
          <p:cNvPr id="24" name="52 CuadroTexto"/>
          <p:cNvSpPr txBox="1"/>
          <p:nvPr/>
        </p:nvSpPr>
        <p:spPr>
          <a:xfrm flipH="1">
            <a:off x="4139952" y="3569630"/>
            <a:ext cx="1162122" cy="230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Application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pic>
        <p:nvPicPr>
          <p:cNvPr id="19" name="Picture 18" descr="expertly-drawn-cellphon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4835305"/>
            <a:ext cx="720080" cy="8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6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Subscription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67545" y="827336"/>
            <a:ext cx="6417545" cy="5740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POST &lt;</a:t>
            </a:r>
            <a:r>
              <a:rPr lang="es-ES" sz="1500" dirty="0" err="1" smtClean="0"/>
              <a:t>cb_host</a:t>
            </a:r>
            <a:r>
              <a:rPr lang="es-ES" sz="1500" dirty="0" smtClean="0"/>
              <a:t>&gt;:1026/V1/</a:t>
            </a:r>
            <a:r>
              <a:rPr lang="es-ES" sz="1500" dirty="0" err="1" smtClean="0"/>
              <a:t>subscribeContext</a:t>
            </a:r>
            <a:endParaRPr lang="es-ES" sz="1500" dirty="0" smtClean="0"/>
          </a:p>
          <a:p>
            <a:r>
              <a:rPr lang="es-ES" sz="1500" dirty="0" smtClean="0"/>
              <a:t>…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"entities":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"Room",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isPattern</a:t>
            </a:r>
            <a:r>
              <a:rPr lang="en-US" sz="1400" dirty="0"/>
              <a:t>": "false",</a:t>
            </a:r>
          </a:p>
          <a:p>
            <a:r>
              <a:rPr lang="en-US" sz="1400" dirty="0"/>
              <a:t>            "id": "</a:t>
            </a:r>
            <a:r>
              <a:rPr lang="en-US" sz="1400" b="1" dirty="0">
                <a:solidFill>
                  <a:srgbClr val="FF0000"/>
                </a:solidFill>
              </a:rPr>
              <a:t>Room1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"attributes": [</a:t>
            </a:r>
          </a:p>
          <a:p>
            <a:r>
              <a:rPr lang="en-US" sz="1400" dirty="0"/>
              <a:t>        "</a:t>
            </a:r>
            <a:r>
              <a:rPr lang="en-US" sz="1400" b="1" dirty="0">
                <a:solidFill>
                  <a:srgbClr val="FF0000"/>
                </a:solidFill>
              </a:rPr>
              <a:t>temperature</a:t>
            </a:r>
            <a:r>
              <a:rPr lang="en-US" sz="1400" dirty="0"/>
              <a:t>"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"reference": "http://&lt;host&gt;:&lt;port&gt;/publish",</a:t>
            </a:r>
          </a:p>
          <a:p>
            <a:r>
              <a:rPr lang="en-US" sz="1400" dirty="0"/>
              <a:t>    "duration": "P1M",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notifyConditions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"type": "</a:t>
            </a:r>
            <a:r>
              <a:rPr lang="en-US" sz="1400" b="1" dirty="0">
                <a:solidFill>
                  <a:srgbClr val="FF0000"/>
                </a:solidFill>
              </a:rPr>
              <a:t>ONCHANGE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condValues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        "temperature"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"throttling": "PT5S"</a:t>
            </a:r>
          </a:p>
          <a:p>
            <a:r>
              <a:rPr lang="en-US" sz="1400" dirty="0"/>
              <a:t>}</a:t>
            </a:r>
          </a:p>
          <a:p>
            <a:endParaRPr lang="es-ES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406403" y="4005974"/>
            <a:ext cx="546630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smtClean="0"/>
              <a:t>200 OK</a:t>
            </a:r>
          </a:p>
          <a:p>
            <a:r>
              <a:rPr lang="es-ES" sz="1500" smtClean="0"/>
              <a:t>... </a:t>
            </a:r>
            <a:endParaRPr lang="es-ES" sz="1500"/>
          </a:p>
          <a:p>
            <a:r>
              <a:rPr lang="en-US" sz="1500"/>
              <a:t>{</a:t>
            </a:r>
          </a:p>
          <a:p>
            <a:r>
              <a:rPr lang="en-US" sz="1500"/>
              <a:t>    "subscribeResponse": {</a:t>
            </a:r>
          </a:p>
          <a:p>
            <a:r>
              <a:rPr lang="en-US" sz="1500"/>
              <a:t>        "duration": "P1M",</a:t>
            </a:r>
          </a:p>
          <a:p>
            <a:r>
              <a:rPr lang="en-US" sz="1500"/>
              <a:t>        "subscriptionId": "</a:t>
            </a:r>
            <a:r>
              <a:rPr lang="en-US" sz="1500" b="1">
                <a:solidFill>
                  <a:srgbClr val="FF0000"/>
                </a:solidFill>
              </a:rPr>
              <a:t>51c0ac9ed714fb3b37d7d5a8</a:t>
            </a:r>
            <a:r>
              <a:rPr lang="en-US" sz="1500"/>
              <a:t>",</a:t>
            </a:r>
          </a:p>
          <a:p>
            <a:r>
              <a:rPr lang="en-US" sz="1500"/>
              <a:t>        "throttling": "PT5S"</a:t>
            </a:r>
          </a:p>
          <a:p>
            <a:r>
              <a:rPr lang="en-US" sz="1500"/>
              <a:t>    }</a:t>
            </a:r>
          </a:p>
          <a:p>
            <a:r>
              <a:rPr lang="en-US" sz="1500"/>
              <a:t>}</a:t>
            </a:r>
            <a:endParaRPr lang="es-ES" sz="1500"/>
          </a:p>
        </p:txBody>
      </p:sp>
      <p:pic>
        <p:nvPicPr>
          <p:cNvPr id="9" name="Picture 8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2400" y="4061837"/>
            <a:ext cx="576064" cy="562522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21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pic>
        <p:nvPicPr>
          <p:cNvPr id="11" name="Picture 10" descr="ap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967967"/>
            <a:ext cx="1080120" cy="8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01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/>
          <p:nvPr/>
        </p:nvGrpSpPr>
        <p:grpSpPr>
          <a:xfrm>
            <a:off x="1547664" y="2233641"/>
            <a:ext cx="3888432" cy="2843859"/>
            <a:chOff x="1547664" y="2287414"/>
            <a:chExt cx="3888432" cy="2912322"/>
          </a:xfrm>
        </p:grpSpPr>
        <p:pic>
          <p:nvPicPr>
            <p:cNvPr id="3" name="Picture 2" descr="termometro-digital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47664" y="2935486"/>
              <a:ext cx="2794337" cy="170978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427984" y="2287414"/>
              <a:ext cx="1008112" cy="104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/>
                <a:t>25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7984" y="4159622"/>
              <a:ext cx="1008112" cy="104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/>
                <a:t>19</a:t>
              </a:r>
            </a:p>
          </p:txBody>
        </p:sp>
        <p:cxnSp>
          <p:nvCxnSpPr>
            <p:cNvPr id="16" name="Straight Arrow Connector 15"/>
            <p:cNvCxnSpPr>
              <a:stCxn id="13" idx="2"/>
              <a:endCxn id="14" idx="0"/>
            </p:cNvCxnSpPr>
            <p:nvPr/>
          </p:nvCxnSpPr>
          <p:spPr>
            <a:xfrm rot="5400000">
              <a:off x="4515994" y="3743594"/>
              <a:ext cx="832094" cy="158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Notification</a:t>
            </a:r>
            <a:endParaRPr 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22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04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539553" y="827336"/>
            <a:ext cx="6417545" cy="5740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500" smtClean="0"/>
              <a:t>POST </a:t>
            </a:r>
            <a:r>
              <a:rPr lang="en-US" sz="1600"/>
              <a:t>http://&lt;host&gt;:&lt;port&gt;/publish</a:t>
            </a:r>
          </a:p>
          <a:p>
            <a:r>
              <a:rPr lang="es-ES" sz="1500" smtClean="0"/>
              <a:t>…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"subscriptionId" : "</a:t>
            </a:r>
            <a:r>
              <a:rPr lang="en-US" sz="1400" b="1">
                <a:solidFill>
                  <a:srgbClr val="FF0000"/>
                </a:solidFill>
              </a:rPr>
              <a:t>51c0ac9ed714fb3b37d7d5a8</a:t>
            </a:r>
            <a:r>
              <a:rPr lang="en-US" sz="1400"/>
              <a:t>",</a:t>
            </a:r>
          </a:p>
          <a:p>
            <a:r>
              <a:rPr lang="en-US" sz="1400"/>
              <a:t>  "originator" : "localhost",</a:t>
            </a:r>
          </a:p>
          <a:p>
            <a:r>
              <a:rPr lang="en-US" sz="1400"/>
              <a:t>  "contextResponses" : [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 "contextElement" : {</a:t>
            </a:r>
          </a:p>
          <a:p>
            <a:r>
              <a:rPr lang="en-US" sz="1400"/>
              <a:t>        "attributes" : [</a:t>
            </a:r>
          </a:p>
          <a:p>
            <a:r>
              <a:rPr lang="en-US" sz="1400"/>
              <a:t>          {</a:t>
            </a:r>
          </a:p>
          <a:p>
            <a:r>
              <a:rPr lang="en-US" sz="1400"/>
              <a:t>            "name" : "temperature",</a:t>
            </a:r>
          </a:p>
          <a:p>
            <a:r>
              <a:rPr lang="en-US" sz="1400"/>
              <a:t>            "type" : "centigrade",</a:t>
            </a:r>
          </a:p>
          <a:p>
            <a:r>
              <a:rPr lang="en-US" sz="1400"/>
              <a:t>            "value" : "</a:t>
            </a:r>
            <a:r>
              <a:rPr lang="en-US" sz="1400" b="1">
                <a:solidFill>
                  <a:srgbClr val="FF0000"/>
                </a:solidFill>
              </a:rPr>
              <a:t>19</a:t>
            </a:r>
            <a:r>
              <a:rPr lang="en-US" sz="1400"/>
              <a:t>"</a:t>
            </a:r>
          </a:p>
          <a:p>
            <a:r>
              <a:rPr lang="en-US" sz="1400"/>
              <a:t>          }</a:t>
            </a:r>
          </a:p>
          <a:p>
            <a:r>
              <a:rPr lang="en-US" sz="1400"/>
              <a:t>        ],</a:t>
            </a:r>
          </a:p>
          <a:p>
            <a:r>
              <a:rPr lang="en-US" sz="1400"/>
              <a:t>        "type" : "Room",</a:t>
            </a:r>
          </a:p>
          <a:p>
            <a:r>
              <a:rPr lang="en-US" sz="1400"/>
              <a:t>        "isPattern" : "false",</a:t>
            </a:r>
          </a:p>
          <a:p>
            <a:r>
              <a:rPr lang="en-US" sz="1400"/>
              <a:t>        "id" : "Room1"</a:t>
            </a:r>
          </a:p>
          <a:p>
            <a:r>
              <a:rPr lang="en-US" sz="1400"/>
              <a:t>      },</a:t>
            </a:r>
          </a:p>
          <a:p>
            <a:r>
              <a:rPr lang="en-US" sz="1400"/>
              <a:t>      "statusCode" : {</a:t>
            </a:r>
          </a:p>
          <a:p>
            <a:r>
              <a:rPr lang="en-US" sz="1400"/>
              <a:t>        "code" : "200",</a:t>
            </a:r>
          </a:p>
          <a:p>
            <a:r>
              <a:rPr lang="en-US" sz="1400"/>
              <a:t>        "reasonPhrase" : "OK"</a:t>
            </a:r>
          </a:p>
          <a:p>
            <a:r>
              <a:rPr lang="en-US" sz="1400"/>
              <a:t>      }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 ]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12" name="Picture 11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8184" y="897652"/>
            <a:ext cx="576064" cy="562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Notification</a:t>
            </a:r>
            <a:endParaRPr 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23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06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95" y="1013792"/>
            <a:ext cx="8398005" cy="494655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>
                <a:latin typeface="Arial"/>
                <a:cs typeface="Arial"/>
              </a:rPr>
              <a:t>They are </a:t>
            </a:r>
            <a:r>
              <a:rPr lang="en-US" sz="1800" dirty="0">
                <a:solidFill>
                  <a:srgbClr val="48B9C9"/>
                </a:solidFill>
                <a:latin typeface="Arial"/>
                <a:cs typeface="Arial"/>
              </a:rPr>
              <a:t>equivalent</a:t>
            </a:r>
            <a:r>
              <a:rPr lang="en-US" sz="1800" dirty="0">
                <a:latin typeface="Arial"/>
                <a:cs typeface="Arial"/>
              </a:rPr>
              <a:t> to previous standard operations in </a:t>
            </a:r>
            <a:r>
              <a:rPr lang="en-US" sz="1800" dirty="0" smtClean="0">
                <a:latin typeface="Arial"/>
                <a:cs typeface="Arial"/>
              </a:rPr>
              <a:t>functionality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 smtClean="0">
                <a:latin typeface="Arial"/>
                <a:cs typeface="Arial"/>
              </a:rPr>
              <a:t>Avoid </a:t>
            </a:r>
            <a:r>
              <a:rPr lang="en-US" sz="1800" dirty="0">
                <a:latin typeface="Arial"/>
                <a:cs typeface="Arial"/>
              </a:rPr>
              <a:t>the need for POST-</a:t>
            </a:r>
            <a:r>
              <a:rPr lang="en-US" sz="1800" dirty="0" err="1">
                <a:latin typeface="Arial"/>
                <a:cs typeface="Arial"/>
              </a:rPr>
              <a:t>ing</a:t>
            </a:r>
            <a:r>
              <a:rPr lang="en-US" sz="1800" dirty="0">
                <a:latin typeface="Arial"/>
                <a:cs typeface="Arial"/>
              </a:rPr>
              <a:t> payloads in many </a:t>
            </a:r>
            <a:r>
              <a:rPr lang="en-US" sz="1800" dirty="0" smtClean="0">
                <a:latin typeface="Arial"/>
                <a:cs typeface="Arial"/>
              </a:rPr>
              <a:t>cases </a:t>
            </a:r>
            <a:r>
              <a:rPr lang="en-US" sz="1800" dirty="0">
                <a:latin typeface="Arial"/>
                <a:cs typeface="Arial"/>
              </a:rPr>
              <a:t>or simplifying them considerably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>
                <a:latin typeface="Arial"/>
                <a:cs typeface="Arial"/>
              </a:rPr>
              <a:t>Simple to write, more </a:t>
            </a:r>
            <a:r>
              <a:rPr lang="en-US" sz="1800" dirty="0" smtClean="0">
                <a:solidFill>
                  <a:srgbClr val="48B9C9"/>
                </a:solidFill>
                <a:latin typeface="Arial"/>
                <a:cs typeface="Arial"/>
              </a:rPr>
              <a:t>REST-like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 smtClean="0">
                <a:latin typeface="Arial"/>
                <a:cs typeface="Arial"/>
              </a:rPr>
              <a:t>They are not a substitute but a </a:t>
            </a:r>
            <a:r>
              <a:rPr lang="en-US" sz="1800" dirty="0" smtClean="0">
                <a:solidFill>
                  <a:srgbClr val="48B9C9"/>
                </a:solidFill>
                <a:latin typeface="Arial"/>
                <a:cs typeface="Arial"/>
              </a:rPr>
              <a:t>complement</a:t>
            </a:r>
            <a:r>
              <a:rPr lang="en-US" sz="1800" dirty="0" smtClean="0">
                <a:latin typeface="Arial"/>
                <a:cs typeface="Arial"/>
              </a:rPr>
              <a:t> to standard NGSI operations</a:t>
            </a:r>
            <a:endParaRPr lang="en-US" sz="1800" dirty="0">
              <a:latin typeface="Arial"/>
              <a:cs typeface="Arial"/>
            </a:endParaRP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dirty="0" smtClean="0">
                <a:latin typeface="Arial"/>
                <a:cs typeface="Arial"/>
              </a:rPr>
              <a:t>Four examples (there are many others):</a:t>
            </a:r>
            <a:endParaRPr lang="en-US" sz="1800" dirty="0"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Entities</a:t>
            </a:r>
            <a:endParaRPr lang="en-US" sz="1000" dirty="0">
              <a:solidFill>
                <a:srgbClr val="002159"/>
              </a:solidFill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Attributes</a:t>
            </a:r>
            <a:endParaRPr lang="en-US" sz="1400" dirty="0">
              <a:solidFill>
                <a:srgbClr val="002159"/>
              </a:solidFill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Subscriptions</a:t>
            </a:r>
            <a:endParaRPr lang="en-US" sz="1400" dirty="0">
              <a:solidFill>
                <a:srgbClr val="002159"/>
              </a:solidFill>
              <a:latin typeface="Arial"/>
              <a:cs typeface="Arial"/>
            </a:endParaRPr>
          </a:p>
          <a:p>
            <a:pPr marL="664501" lvl="1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400" dirty="0" smtClean="0">
                <a:solidFill>
                  <a:srgbClr val="002159"/>
                </a:solidFill>
                <a:latin typeface="Arial"/>
                <a:cs typeface="Arial"/>
              </a:rPr>
              <a:t>Types</a:t>
            </a:r>
            <a:endParaRPr lang="en-US" sz="1400" dirty="0">
              <a:solidFill>
                <a:srgbClr val="002159"/>
              </a:solidFill>
              <a:latin typeface="Arial"/>
              <a:cs typeface="Arial"/>
            </a:endParaRP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82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1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2241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err="1" smtClean="0">
                <a:solidFill>
                  <a:srgbClr val="48B9C9"/>
                </a:solidFill>
              </a:rPr>
              <a:t>Entities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2269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GET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Retrieves 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POST /v1/contextEntities/{entityID}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Creates </a:t>
            </a:r>
            <a:r>
              <a:rPr lang="es-ES" err="1" smtClean="0">
                <a:solidFill>
                  <a:srgbClr val="48B9C9"/>
                </a:solidFill>
              </a:rPr>
              <a:t>an</a:t>
            </a:r>
            <a:r>
              <a:rPr lang="es-ES" smtClean="0">
                <a:solidFill>
                  <a:srgbClr val="48B9C9"/>
                </a:solidFill>
              </a:rPr>
              <a:t> </a:t>
            </a:r>
            <a:r>
              <a:rPr lang="es-ES" err="1" smtClean="0">
                <a:solidFill>
                  <a:srgbClr val="48B9C9"/>
                </a:solidFill>
              </a:rPr>
              <a:t>entity</a:t>
            </a:r>
            <a:endParaRPr lang="es-ES" smtClean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PUT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</a:t>
            </a: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Updates an entity</a:t>
            </a:r>
            <a:endParaRPr lang="es-ES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002159"/>
                </a:solidFill>
              </a:rPr>
              <a:t>DELETE </a:t>
            </a:r>
            <a:r>
              <a:rPr lang="es-ES" smtClean="0">
                <a:solidFill>
                  <a:srgbClr val="002159"/>
                </a:solidFill>
              </a:rPr>
              <a:t>/</a:t>
            </a:r>
            <a:r>
              <a:rPr lang="es-ES">
                <a:solidFill>
                  <a:srgbClr val="002159"/>
                </a:solidFill>
              </a:rPr>
              <a:t>v1/</a:t>
            </a:r>
            <a:r>
              <a:rPr lang="es-ES" err="1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</a:t>
            </a: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Deletes </a:t>
            </a:r>
            <a:r>
              <a:rPr lang="es-ES">
                <a:solidFill>
                  <a:srgbClr val="48B9C9"/>
                </a:solidFill>
              </a:rPr>
              <a:t>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670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</a:t>
            </a:r>
            <a:r>
              <a:rPr lang="en-US" sz="2800" b="1" smtClean="0">
                <a:latin typeface="Arial"/>
                <a:cs typeface="Arial"/>
              </a:rPr>
              <a:t>2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67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smtClean="0">
                <a:solidFill>
                  <a:srgbClr val="48B9C9"/>
                </a:solidFill>
              </a:rPr>
              <a:t>Attributes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2269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GET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}/attributes/{attrID}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Retrieves an attribute’s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POST /v1/contextEntities/{entityID}/</a:t>
            </a:r>
            <a:r>
              <a:rPr lang="es-ES">
                <a:solidFill>
                  <a:srgbClr val="002159"/>
                </a:solidFill>
              </a:rPr>
              <a:t>attributes/{attrID}</a:t>
            </a:r>
            <a:endParaRPr lang="es-ES" smtClean="0">
              <a:solidFill>
                <a:srgbClr val="00215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Creates a new attribute for 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PUT /v1/</a:t>
            </a:r>
            <a:r>
              <a:rPr lang="es-ES" err="1" smtClean="0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}/</a:t>
            </a:r>
            <a:r>
              <a:rPr lang="es-ES">
                <a:solidFill>
                  <a:srgbClr val="002159"/>
                </a:solidFill>
              </a:rPr>
              <a:t>attributes/{attrID}</a:t>
            </a:r>
            <a:endParaRPr lang="es-ES" smtClean="0">
              <a:solidFill>
                <a:srgbClr val="00215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Updates an attribute’s value</a:t>
            </a:r>
            <a:endParaRPr lang="es-ES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002159"/>
                </a:solidFill>
              </a:rPr>
              <a:t>DELETE </a:t>
            </a:r>
            <a:r>
              <a:rPr lang="es-ES" smtClean="0">
                <a:solidFill>
                  <a:srgbClr val="002159"/>
                </a:solidFill>
              </a:rPr>
              <a:t>/</a:t>
            </a:r>
            <a:r>
              <a:rPr lang="es-ES">
                <a:solidFill>
                  <a:srgbClr val="002159"/>
                </a:solidFill>
              </a:rPr>
              <a:t>v1/</a:t>
            </a:r>
            <a:r>
              <a:rPr lang="es-ES" err="1">
                <a:solidFill>
                  <a:srgbClr val="002159"/>
                </a:solidFill>
              </a:rPr>
              <a:t>contextEntities</a:t>
            </a:r>
            <a:r>
              <a:rPr lang="es-ES">
                <a:solidFill>
                  <a:srgbClr val="002159"/>
                </a:solidFill>
              </a:rPr>
              <a:t>/{</a:t>
            </a:r>
            <a:r>
              <a:rPr lang="es-ES" err="1">
                <a:solidFill>
                  <a:srgbClr val="002159"/>
                </a:solidFill>
              </a:rPr>
              <a:t>entityID</a:t>
            </a:r>
            <a:r>
              <a:rPr lang="es-ES" smtClean="0">
                <a:solidFill>
                  <a:srgbClr val="002159"/>
                </a:solidFill>
              </a:rPr>
              <a:t>}/</a:t>
            </a:r>
            <a:r>
              <a:rPr lang="es-ES">
                <a:solidFill>
                  <a:srgbClr val="002159"/>
                </a:solidFill>
              </a:rPr>
              <a:t>attributes/{attrID}</a:t>
            </a:r>
            <a:endParaRPr lang="es-ES" smtClean="0">
              <a:solidFill>
                <a:srgbClr val="00215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Deletes an attribute</a:t>
            </a:r>
            <a:endParaRPr lang="es-ES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91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3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67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smtClean="0">
                <a:solidFill>
                  <a:srgbClr val="48B9C9"/>
                </a:solidFill>
              </a:rPr>
              <a:t>Subscriptions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22695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2159"/>
                </a:solidFill>
              </a:rPr>
              <a:t>POST /v1/</a:t>
            </a:r>
            <a:r>
              <a:rPr lang="es-ES" dirty="0" err="1" smtClean="0">
                <a:solidFill>
                  <a:srgbClr val="002159"/>
                </a:solidFill>
              </a:rPr>
              <a:t>contextSubscriptions</a:t>
            </a:r>
            <a:endParaRPr lang="es-ES" dirty="0" smtClean="0">
              <a:solidFill>
                <a:srgbClr val="00215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rgbClr val="48B9C9"/>
                </a:solidFill>
              </a:rPr>
              <a:t>Creates</a:t>
            </a:r>
            <a:r>
              <a:rPr lang="es-ES" dirty="0" smtClean="0">
                <a:solidFill>
                  <a:srgbClr val="48B9C9"/>
                </a:solidFill>
              </a:rPr>
              <a:t> a </a:t>
            </a:r>
            <a:r>
              <a:rPr lang="es-ES" dirty="0" err="1" smtClean="0">
                <a:solidFill>
                  <a:srgbClr val="48B9C9"/>
                </a:solidFill>
              </a:rPr>
              <a:t>subscription</a:t>
            </a:r>
            <a:endParaRPr lang="es-ES" dirty="0" smtClean="0">
              <a:solidFill>
                <a:srgbClr val="48B9C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to create the subscription, using the same payload as </a:t>
            </a:r>
            <a:r>
              <a:rPr lang="en-US" dirty="0" smtClean="0">
                <a:hlinkClick r:id="rId2" action="ppaction://hlinksldjump"/>
              </a:rPr>
              <a:t>standard </a:t>
            </a:r>
            <a:r>
              <a:rPr lang="en-US" dirty="0" err="1" smtClean="0">
                <a:hlinkClick r:id="rId2" action="ppaction://hlinksldjump"/>
              </a:rPr>
              <a:t>susbcribeContext</a:t>
            </a:r>
            <a:r>
              <a:rPr lang="en-US" dirty="0" smtClean="0">
                <a:hlinkClick r:id="rId2" action="ppaction://hlinksldjump"/>
              </a:rPr>
              <a:t> operation</a:t>
            </a:r>
            <a:r>
              <a:rPr lang="en-US" dirty="0" smtClean="0"/>
              <a:t>.</a:t>
            </a:r>
            <a:endParaRPr lang="es-ES" dirty="0" smtClean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2159"/>
                </a:solidFill>
              </a:rPr>
              <a:t>PUT /v1/</a:t>
            </a:r>
            <a:r>
              <a:rPr lang="es-ES" dirty="0" err="1" smtClean="0">
                <a:solidFill>
                  <a:srgbClr val="002159"/>
                </a:solidFill>
              </a:rPr>
              <a:t>contextSubscriptions</a:t>
            </a:r>
            <a:r>
              <a:rPr lang="es-ES" dirty="0" smtClean="0">
                <a:solidFill>
                  <a:srgbClr val="002159"/>
                </a:solidFill>
              </a:rPr>
              <a:t>/{</a:t>
            </a:r>
            <a:r>
              <a:rPr lang="es-ES" dirty="0" err="1" smtClean="0">
                <a:solidFill>
                  <a:srgbClr val="002159"/>
                </a:solidFill>
              </a:rPr>
              <a:t>subID</a:t>
            </a:r>
            <a:r>
              <a:rPr lang="es-ES" dirty="0" smtClean="0">
                <a:solidFill>
                  <a:srgbClr val="002159"/>
                </a:solidFill>
              </a:rPr>
              <a:t>}</a:t>
            </a:r>
            <a:endParaRPr lang="es-ES" dirty="0">
              <a:solidFill>
                <a:srgbClr val="00215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rgbClr val="48B9C9"/>
                </a:solidFill>
              </a:rPr>
              <a:t>Updates</a:t>
            </a:r>
            <a:r>
              <a:rPr lang="es-ES" dirty="0" smtClean="0">
                <a:solidFill>
                  <a:srgbClr val="48B9C9"/>
                </a:solidFill>
              </a:rPr>
              <a:t> a </a:t>
            </a:r>
            <a:r>
              <a:rPr lang="es-ES" dirty="0" err="1" smtClean="0">
                <a:solidFill>
                  <a:srgbClr val="48B9C9"/>
                </a:solidFill>
              </a:rPr>
              <a:t>subscription</a:t>
            </a:r>
            <a:endParaRPr lang="es-ES" dirty="0" smtClean="0">
              <a:solidFill>
                <a:srgbClr val="48B9C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to update the subscription identified by {</a:t>
            </a:r>
            <a:r>
              <a:rPr lang="en-US" dirty="0" err="1" smtClean="0"/>
              <a:t>subID</a:t>
            </a:r>
            <a:r>
              <a:rPr lang="en-US" dirty="0" smtClean="0"/>
              <a:t>}, using the same payload as </a:t>
            </a:r>
            <a:r>
              <a:rPr lang="en-US" dirty="0" smtClean="0">
                <a:hlinkClick r:id="rId2" action="ppaction://hlinksldjump"/>
              </a:rPr>
              <a:t>standard </a:t>
            </a:r>
            <a:r>
              <a:rPr lang="en-US" dirty="0" err="1" smtClean="0">
                <a:hlinkClick r:id="rId2" action="ppaction://hlinksldjump"/>
              </a:rPr>
              <a:t>updateContextSubscription</a:t>
            </a:r>
            <a:r>
              <a:rPr lang="en-US" dirty="0" smtClean="0">
                <a:hlinkClick r:id="rId2" action="ppaction://hlinksldjump"/>
              </a:rPr>
              <a:t> operation</a:t>
            </a:r>
            <a:r>
              <a:rPr lang="en-US" dirty="0" smtClean="0"/>
              <a:t>. The ID in the payload must match the ID in the URL.</a:t>
            </a:r>
            <a:endParaRPr lang="es-ES" dirty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159"/>
                </a:solidFill>
              </a:rPr>
              <a:t>DELETE </a:t>
            </a:r>
            <a:r>
              <a:rPr lang="es-ES" dirty="0" smtClean="0">
                <a:solidFill>
                  <a:srgbClr val="002159"/>
                </a:solidFill>
              </a:rPr>
              <a:t>/v1/</a:t>
            </a:r>
            <a:r>
              <a:rPr lang="es-ES" dirty="0" err="1" smtClean="0">
                <a:solidFill>
                  <a:srgbClr val="002159"/>
                </a:solidFill>
              </a:rPr>
              <a:t>contextSubscriptions</a:t>
            </a:r>
            <a:r>
              <a:rPr lang="es-ES" dirty="0" smtClean="0">
                <a:solidFill>
                  <a:srgbClr val="002159"/>
                </a:solidFill>
              </a:rPr>
              <a:t>/{</a:t>
            </a:r>
            <a:r>
              <a:rPr lang="es-ES" dirty="0" err="1">
                <a:solidFill>
                  <a:srgbClr val="002159"/>
                </a:solidFill>
              </a:rPr>
              <a:t>subID</a:t>
            </a:r>
            <a:r>
              <a:rPr lang="es-ES" dirty="0">
                <a:solidFill>
                  <a:srgbClr val="002159"/>
                </a:solidFill>
              </a:rPr>
              <a:t>}</a:t>
            </a: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48B9C9"/>
                </a:solidFill>
              </a:rPr>
              <a:t>Cancel a </a:t>
            </a:r>
            <a:r>
              <a:rPr lang="es-ES" dirty="0" err="1" smtClean="0">
                <a:solidFill>
                  <a:srgbClr val="48B9C9"/>
                </a:solidFill>
              </a:rPr>
              <a:t>subscription</a:t>
            </a:r>
            <a:endParaRPr lang="es-ES" dirty="0" smtClean="0">
              <a:solidFill>
                <a:srgbClr val="48B9C9"/>
              </a:solidFill>
            </a:endParaRPr>
          </a:p>
          <a:p>
            <a:pPr marL="958749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to cancel the subscription identified by {</a:t>
            </a:r>
            <a:r>
              <a:rPr lang="en-US" dirty="0" err="1" smtClean="0"/>
              <a:t>subID</a:t>
            </a:r>
            <a:r>
              <a:rPr lang="en-US" dirty="0" smtClean="0"/>
              <a:t>}. In this case, payload is not used.</a:t>
            </a:r>
            <a:endParaRPr lang="es-ES" dirty="0">
              <a:solidFill>
                <a:srgbClr val="48B9C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554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819" y="4343098"/>
            <a:ext cx="7200800" cy="165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>
                <a:latin typeface="Arial"/>
                <a:cs typeface="Arial"/>
              </a:rPr>
              <a:t>Convenience Operations – Example </a:t>
            </a:r>
            <a:r>
              <a:rPr lang="en-US" sz="2800" b="1" smtClean="0">
                <a:latin typeface="Arial"/>
                <a:cs typeface="Arial"/>
              </a:rPr>
              <a:t>4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38" y="1102019"/>
            <a:ext cx="67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smtClean="0">
                <a:solidFill>
                  <a:srgbClr val="48B9C9"/>
                </a:solidFill>
              </a:rPr>
              <a:t>Entity Types</a:t>
            </a:r>
            <a:endParaRPr lang="es-ES" sz="4800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576" y="2093011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2159"/>
                </a:solidFill>
              </a:rPr>
              <a:t>GET /v1/contextTypes</a:t>
            </a: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 a list of all entity types currently in Orion, including their corresponding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002159"/>
                </a:solidFill>
              </a:rPr>
              <a:t>GET /</a:t>
            </a:r>
            <a:r>
              <a:rPr lang="es-ES" smtClean="0">
                <a:solidFill>
                  <a:srgbClr val="002159"/>
                </a:solidFill>
              </a:rPr>
              <a:t>v1/contextTypes/{typeID}</a:t>
            </a:r>
            <a:endParaRPr lang="es-ES">
              <a:solidFill>
                <a:srgbClr val="002159"/>
              </a:solidFill>
            </a:endParaRPr>
          </a:p>
          <a:p>
            <a:pPr marL="958748" lvl="1" indent="-342900"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48B9C9"/>
                </a:solidFill>
              </a:rPr>
              <a:t>Retrieve attributes associated to an entity type</a:t>
            </a:r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1008851" y="454114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>
                <a:solidFill>
                  <a:schemeClr val="bg1"/>
                </a:solidFill>
              </a:rPr>
              <a:t>PRO </a:t>
            </a:r>
            <a:r>
              <a:rPr lang="es-ES" sz="1800" b="1" smtClean="0">
                <a:solidFill>
                  <a:schemeClr val="bg1"/>
                </a:solidFill>
              </a:rPr>
              <a:t>TIP</a:t>
            </a:r>
          </a:p>
          <a:p>
            <a:endParaRPr lang="es-ES" sz="1800" b="1">
              <a:solidFill>
                <a:schemeClr val="bg1"/>
              </a:solidFill>
            </a:endParaRPr>
          </a:p>
          <a:p>
            <a:pPr marL="0" lvl="1"/>
            <a:r>
              <a:rPr lang="es-ES" sz="1800">
                <a:solidFill>
                  <a:schemeClr val="bg1"/>
                </a:solidFill>
              </a:rPr>
              <a:t>GET /</a:t>
            </a:r>
            <a:r>
              <a:rPr lang="es-ES">
                <a:solidFill>
                  <a:schemeClr val="bg1"/>
                </a:solidFill>
              </a:rPr>
              <a:t>v1/contextTypes?collapse=true</a:t>
            </a:r>
            <a:endParaRPr lang="es-ES" sz="1800">
              <a:solidFill>
                <a:schemeClr val="bg1"/>
              </a:solidFill>
            </a:endParaRPr>
          </a:p>
          <a:p>
            <a:pPr marL="0" lvl="1"/>
            <a:r>
              <a:rPr lang="es-ES" sz="1800">
                <a:solidFill>
                  <a:schemeClr val="bg1"/>
                </a:solidFill>
              </a:rPr>
              <a:t>	</a:t>
            </a:r>
            <a:r>
              <a:rPr lang="es-ES" sz="1800" smtClean="0">
                <a:solidFill>
                  <a:schemeClr val="bg1"/>
                </a:solidFill>
              </a:rPr>
              <a:t>Retrieves </a:t>
            </a:r>
            <a:r>
              <a:rPr lang="es-ES" sz="1800">
                <a:solidFill>
                  <a:schemeClr val="bg1"/>
                </a:solidFill>
              </a:rPr>
              <a:t>a list of all entity types without attribute info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27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Integrando-se com </a:t>
            </a:r>
            <a:r>
              <a:rPr lang="pt-BR" b="1" dirty="0" err="1" smtClean="0">
                <a:solidFill>
                  <a:srgbClr val="002060"/>
                </a:solidFill>
              </a:rPr>
              <a:t>Fiware</a:t>
            </a:r>
            <a:r>
              <a:rPr lang="pt-BR" b="1" dirty="0" smtClean="0">
                <a:solidFill>
                  <a:srgbClr val="002060"/>
                </a:solidFill>
              </a:rPr>
              <a:t>!!!</a:t>
            </a:r>
            <a:endParaRPr lang="pt-BR" b="1" dirty="0">
              <a:solidFill>
                <a:srgbClr val="002060"/>
              </a:solidFill>
            </a:endParaRPr>
          </a:p>
        </p:txBody>
      </p:sp>
      <p:pic>
        <p:nvPicPr>
          <p:cNvPr id="1028" name="Picture 4" descr="C:\Users\helicoptero\Desktop\fi\Untitled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7072362" cy="4774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8621"/>
            <a:ext cx="9144000" cy="600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86" y="2801620"/>
            <a:ext cx="5536239" cy="130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 smtClean="0">
                <a:latin typeface="Arial"/>
                <a:cs typeface="Arial"/>
              </a:rPr>
              <a:t>Context Management in FIWARE</a:t>
            </a:r>
            <a:endParaRPr lang="en-US" sz="2800" b="1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96" y="1028700"/>
            <a:ext cx="8294069" cy="7620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tabLst>
                <a:tab pos="266700" algn="l"/>
              </a:tabLst>
            </a:pPr>
            <a:r>
              <a:rPr lang="en-US" sz="2000" dirty="0" smtClean="0">
                <a:latin typeface="Arial"/>
                <a:cs typeface="Arial"/>
              </a:rPr>
              <a:t>Acting on devices can be as easy as changing the value of attributes linked to its corresponding entity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47 CuadroTexto"/>
          <p:cNvSpPr txBox="1"/>
          <p:nvPr/>
        </p:nvSpPr>
        <p:spPr>
          <a:xfrm>
            <a:off x="2686383" y="3269879"/>
            <a:ext cx="3771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Neo Sans Pro"/>
                <a:cs typeface="Neo Sans Pro"/>
              </a:rPr>
              <a:t>Street lamp = “lamp1”, status= “on”</a:t>
            </a:r>
            <a:endParaRPr lang="en-US" sz="1600" b="1">
              <a:latin typeface="Neo Sans Pro"/>
              <a:cs typeface="Neo Sans Pro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456926" y="4025900"/>
            <a:ext cx="0" cy="50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47 CuadroTexto"/>
          <p:cNvSpPr txBox="1"/>
          <p:nvPr/>
        </p:nvSpPr>
        <p:spPr>
          <a:xfrm>
            <a:off x="2127676" y="2063379"/>
            <a:ext cx="488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Neo Sans Pro"/>
                <a:cs typeface="Neo Sans Pro"/>
              </a:rPr>
              <a:t>Street Lamp lamp1.status </a:t>
            </a:r>
            <a:r>
              <a:rPr lang="en-US" sz="1600" b="1" smtClean="0">
                <a:latin typeface="Neo Sans Pro"/>
                <a:cs typeface="Neo Sans Pro"/>
                <a:sym typeface="Wingdings"/>
              </a:rPr>
              <a:t>  “on”</a:t>
            </a:r>
            <a:endParaRPr lang="en-US" sz="1600" b="1">
              <a:latin typeface="Neo Sans Pro"/>
              <a:cs typeface="Neo Sans Pro"/>
            </a:endParaRPr>
          </a:p>
        </p:txBody>
      </p:sp>
      <p:grpSp>
        <p:nvGrpSpPr>
          <p:cNvPr id="6" name="Group 31"/>
          <p:cNvGrpSpPr/>
          <p:nvPr/>
        </p:nvGrpSpPr>
        <p:grpSpPr>
          <a:xfrm>
            <a:off x="4214022" y="2451106"/>
            <a:ext cx="533306" cy="622297"/>
            <a:chOff x="4214753" y="2451103"/>
            <a:chExt cx="533399" cy="622297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10800000" flipV="1">
              <a:off x="4481140" y="2451103"/>
              <a:ext cx="625" cy="6222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 bwMode="auto">
            <a:xfrm rot="5400000" flipV="1">
              <a:off x="4481270" y="2360085"/>
              <a:ext cx="365" cy="53339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TextBox 34"/>
          <p:cNvSpPr txBox="1"/>
          <p:nvPr/>
        </p:nvSpPr>
        <p:spPr>
          <a:xfrm>
            <a:off x="4774374" y="2413000"/>
            <a:ext cx="61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smtClean="0">
                <a:latin typeface="Neo Sans Pro Medium"/>
                <a:cs typeface="Neo Sans Pro Medium"/>
              </a:rPr>
              <a:t>API</a:t>
            </a:r>
            <a:endParaRPr lang="en-US" sz="2000" b="0">
              <a:latin typeface="Neo Sans Pro Medium"/>
              <a:cs typeface="Neo Sans Pro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3484" y="4809067"/>
            <a:ext cx="205704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126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1438" y="500042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/>
            <a:r>
              <a:rPr lang="pt-BR" sz="3600" dirty="0" err="1" smtClean="0"/>
              <a:t>Orion</a:t>
            </a:r>
            <a:r>
              <a:rPr lang="pt-BR" sz="3600" dirty="0" smtClean="0"/>
              <a:t> </a:t>
            </a:r>
            <a:r>
              <a:rPr lang="pt-BR" sz="3600" dirty="0" err="1" smtClean="0"/>
              <a:t>Context</a:t>
            </a:r>
            <a:r>
              <a:rPr lang="pt-BR" sz="3600" dirty="0" smtClean="0"/>
              <a:t> </a:t>
            </a:r>
            <a:r>
              <a:rPr lang="pt-BR" sz="3600" dirty="0" err="1" smtClean="0"/>
              <a:t>Broker</a:t>
            </a:r>
            <a:r>
              <a:rPr lang="pt-BR" sz="3600" dirty="0" smtClean="0"/>
              <a:t> Arquitetura Básica </a:t>
            </a:r>
            <a:r>
              <a:rPr lang="pt-BR" sz="3600" dirty="0" err="1" smtClean="0"/>
              <a:t>IoT</a:t>
            </a:r>
            <a:r>
              <a:rPr lang="pt-BR" sz="3600" dirty="0" smtClean="0"/>
              <a:t> </a:t>
            </a:r>
          </a:p>
        </p:txBody>
      </p:sp>
      <p:pic>
        <p:nvPicPr>
          <p:cNvPr id="1026" name="Picture 2" descr="C:\Users\helicoptero\Pictures\Untitled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5500702"/>
            <a:ext cx="1061164" cy="955668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000892" y="5143512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Bluetooth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5643578"/>
            <a:ext cx="733425" cy="7334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cxnSp>
        <p:nvCxnSpPr>
          <p:cNvPr id="10" name="Conector de seta reta 9"/>
          <p:cNvCxnSpPr>
            <a:stCxn id="1026" idx="1"/>
            <a:endCxn id="1027" idx="3"/>
          </p:cNvCxnSpPr>
          <p:nvPr/>
        </p:nvCxnSpPr>
        <p:spPr>
          <a:xfrm rot="10800000" flipV="1">
            <a:off x="4876798" y="5978535"/>
            <a:ext cx="552459" cy="3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785926"/>
            <a:ext cx="79152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rot="10800000" flipV="1">
            <a:off x="6500826" y="4857760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71736" y="2571744"/>
            <a:ext cx="35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Exemplinho </a:t>
            </a:r>
            <a:r>
              <a:rPr lang="pt-BR" sz="4000" dirty="0" smtClean="0">
                <a:sym typeface="Wingdings" pitchFamily="2" charset="2"/>
              </a:rPr>
              <a:t></a:t>
            </a:r>
            <a:r>
              <a:rPr lang="pt-BR" sz="4000" dirty="0" smtClean="0"/>
              <a:t>...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147248" cy="623012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Arial"/>
                <a:ea typeface="Arial"/>
                <a:cs typeface="Arial"/>
              </a:rPr>
              <a:t>Orion Context Broker</a:t>
            </a:r>
            <a:endParaRPr lang="en-US" sz="280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23529" y="1249228"/>
            <a:ext cx="8294069" cy="425255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Main functions: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Context availability management (NGSI9)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Context </a:t>
            </a:r>
            <a:r>
              <a:rPr lang="en-US" sz="1600" dirty="0"/>
              <a:t>management</a:t>
            </a:r>
            <a:r>
              <a:rPr lang="en-US" sz="1600" dirty="0" smtClean="0"/>
              <a:t> (NGSI10)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 and REST-based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XML payload support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JSON payload support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Context in NGSI is based in an </a:t>
            </a:r>
            <a:r>
              <a:rPr lang="en-US" sz="2000" b="1" dirty="0" smtClean="0"/>
              <a:t>entity-attribute</a:t>
            </a:r>
            <a:r>
              <a:rPr lang="en-US" sz="2000" dirty="0" smtClean="0"/>
              <a:t> model:</a:t>
            </a:r>
          </a:p>
          <a:p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00958" y="6357958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043F52">
                  <a:tint val="75000"/>
                </a:srgbClr>
              </a:solidFill>
            </a:endParaRPr>
          </a:p>
        </p:txBody>
      </p:sp>
      <p:grpSp>
        <p:nvGrpSpPr>
          <p:cNvPr id="5" name="21 Grupo"/>
          <p:cNvGrpSpPr/>
          <p:nvPr/>
        </p:nvGrpSpPr>
        <p:grpSpPr>
          <a:xfrm>
            <a:off x="1115616" y="3991520"/>
            <a:ext cx="6179596" cy="1544194"/>
            <a:chOff x="617271" y="1167731"/>
            <a:chExt cx="4692186" cy="751467"/>
          </a:xfrm>
        </p:grpSpPr>
        <p:sp>
          <p:nvSpPr>
            <p:cNvPr id="23" name="36 Rectángulo"/>
            <p:cNvSpPr/>
            <p:nvPr/>
          </p:nvSpPr>
          <p:spPr bwMode="auto">
            <a:xfrm>
              <a:off x="3755880" y="1265720"/>
              <a:ext cx="1553577" cy="65192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62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500" b="1">
                <a:latin typeface="TheSansCorrespondence" pitchFamily="34" charset="0"/>
              </a:endParaRPr>
            </a:p>
          </p:txBody>
        </p:sp>
        <p:sp>
          <p:nvSpPr>
            <p:cNvPr id="24" name="37 CuadroTexto"/>
            <p:cNvSpPr txBox="1"/>
            <p:nvPr/>
          </p:nvSpPr>
          <p:spPr>
            <a:xfrm>
              <a:off x="3994468" y="1169188"/>
              <a:ext cx="1076403" cy="19457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i="0" u="none" strike="noStrike" cap="none" normalizeH="0" baseline="0">
                  <a:ln>
                    <a:noFill/>
                  </a:ln>
                  <a:effectLst/>
                  <a:latin typeface="TheSansCorrespondence" pitchFamily="34" charset="0"/>
                </a:defRPr>
              </a:lvl1pPr>
            </a:lstStyle>
            <a:p>
              <a:r>
                <a:rPr lang="es-ES" sz="2000" err="1" smtClean="0"/>
                <a:t>Attributes</a:t>
              </a:r>
              <a:endParaRPr lang="es-ES" sz="2000"/>
            </a:p>
          </p:txBody>
        </p:sp>
        <p:sp>
          <p:nvSpPr>
            <p:cNvPr id="25" name="37 CuadroTexto"/>
            <p:cNvSpPr txBox="1"/>
            <p:nvPr/>
          </p:nvSpPr>
          <p:spPr>
            <a:xfrm>
              <a:off x="3912403" y="1380093"/>
              <a:ext cx="964459" cy="399575"/>
            </a:xfrm>
            <a:prstGeom prst="rect">
              <a:avLst/>
            </a:prstGeom>
            <a:noFill/>
          </p:spPr>
          <p:txBody>
            <a:bodyPr wrap="square" lIns="81628" tIns="40814" rIns="81628" bIns="40814" rtlCol="0">
              <a:spAutoFit/>
            </a:bodyPr>
            <a:lstStyle/>
            <a:p>
              <a:pPr marL="153053" indent="-153053">
                <a:buFont typeface="Arial"/>
                <a:buChar char="•"/>
              </a:pPr>
              <a:r>
                <a:rPr lang="es-ES" sz="1600" err="1"/>
                <a:t>N</a:t>
              </a:r>
              <a:r>
                <a:rPr lang="es-ES" sz="1600" err="1" smtClean="0"/>
                <a:t>ame</a:t>
              </a:r>
              <a:endParaRPr lang="es-ES" sz="1600" smtClean="0"/>
            </a:p>
            <a:p>
              <a:pPr marL="153053" indent="-153053">
                <a:buFont typeface="Arial"/>
                <a:buChar char="•"/>
              </a:pPr>
              <a:r>
                <a:rPr lang="es-ES" sz="1600" err="1" smtClean="0"/>
                <a:t>Type</a:t>
              </a:r>
              <a:endParaRPr lang="es-ES" sz="1600" smtClean="0"/>
            </a:p>
            <a:p>
              <a:pPr marL="153053" indent="-153053">
                <a:buFont typeface="Arial"/>
                <a:buChar char="•"/>
              </a:pPr>
              <a:r>
                <a:rPr lang="es-ES" sz="1600" err="1" smtClean="0"/>
                <a:t>Value</a:t>
              </a:r>
              <a:endParaRPr lang="es-ES" sz="1600" smtClean="0"/>
            </a:p>
          </p:txBody>
        </p:sp>
        <p:grpSp>
          <p:nvGrpSpPr>
            <p:cNvPr id="6" name="Group 30"/>
            <p:cNvGrpSpPr/>
            <p:nvPr/>
          </p:nvGrpSpPr>
          <p:grpSpPr>
            <a:xfrm>
              <a:off x="617271" y="1167731"/>
              <a:ext cx="1690724" cy="751467"/>
              <a:chOff x="640120" y="2550408"/>
              <a:chExt cx="1768398" cy="1086432"/>
            </a:xfrm>
          </p:grpSpPr>
          <p:sp>
            <p:nvSpPr>
              <p:cNvPr id="34" name="36 Rectángulo"/>
              <p:cNvSpPr/>
              <p:nvPr/>
            </p:nvSpPr>
            <p:spPr bwMode="auto">
              <a:xfrm>
                <a:off x="640120" y="2694321"/>
                <a:ext cx="1768398" cy="94251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162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500" b="1">
                  <a:latin typeface="TheSansCorrespondence" pitchFamily="34" charset="0"/>
                </a:endParaRPr>
              </a:p>
            </p:txBody>
          </p:sp>
          <p:sp>
            <p:nvSpPr>
              <p:cNvPr id="35" name="37 CuadroTexto"/>
              <p:cNvSpPr txBox="1"/>
              <p:nvPr/>
            </p:nvSpPr>
            <p:spPr>
              <a:xfrm>
                <a:off x="969830" y="2550408"/>
                <a:ext cx="741171" cy="281299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marR="0" indent="0" algn="ctr" defTabSz="914400" eaLnBrk="0" latinLnBrk="0" hangingPunct="0">
                  <a:lnSpc>
                    <a:spcPct val="100000"/>
                  </a:lnSpc>
                  <a:buClrTx/>
                  <a:buSzTx/>
                  <a:buFontTx/>
                  <a:buNone/>
                  <a:tabLst/>
                  <a:defRPr kumimoji="0" i="0" u="none" strike="noStrike" cap="none" normalizeH="0" baseline="0">
                    <a:ln>
                      <a:noFill/>
                    </a:ln>
                    <a:effectLst/>
                    <a:latin typeface="TheSansCorrespondence" pitchFamily="34" charset="0"/>
                  </a:defRPr>
                </a:lvl1pPr>
              </a:lstStyle>
              <a:p>
                <a:r>
                  <a:rPr lang="es-ES" sz="2000" err="1"/>
                  <a:t>Entity</a:t>
                </a:r>
                <a:endParaRPr lang="es-ES" sz="1200"/>
              </a:p>
            </p:txBody>
          </p:sp>
          <p:sp>
            <p:nvSpPr>
              <p:cNvPr id="36" name="37 CuadroTexto"/>
              <p:cNvSpPr txBox="1"/>
              <p:nvPr/>
            </p:nvSpPr>
            <p:spPr>
              <a:xfrm>
                <a:off x="754496" y="2946177"/>
                <a:ext cx="1595088" cy="41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3053" indent="-153053">
                  <a:buFont typeface="Arial"/>
                  <a:buChar char="•"/>
                </a:pPr>
                <a:r>
                  <a:rPr lang="es-ES" sz="1600" err="1" smtClean="0"/>
                  <a:t>EntityId</a:t>
                </a:r>
                <a:endParaRPr lang="es-ES" sz="1600" smtClean="0"/>
              </a:p>
              <a:p>
                <a:pPr marL="153053" indent="-153053">
                  <a:buFont typeface="Arial"/>
                  <a:buChar char="•"/>
                </a:pPr>
                <a:r>
                  <a:rPr lang="es-ES" sz="1600" err="1" smtClean="0"/>
                  <a:t>EntityType</a:t>
                </a:r>
                <a:endParaRPr lang="es-ES" sz="1600" smtClean="0"/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2356303" y="1531588"/>
              <a:ext cx="1399576" cy="123101"/>
              <a:chOff x="2459047" y="3076453"/>
              <a:chExt cx="1463875" cy="177972"/>
            </a:xfrm>
          </p:grpSpPr>
          <p:sp>
            <p:nvSpPr>
              <p:cNvPr id="32" name="Diamond 25"/>
              <p:cNvSpPr/>
              <p:nvPr/>
            </p:nvSpPr>
            <p:spPr bwMode="auto">
              <a:xfrm>
                <a:off x="2459047" y="3076453"/>
                <a:ext cx="226491" cy="177972"/>
              </a:xfrm>
              <a:prstGeom prst="diamond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162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500" b="1">
                  <a:latin typeface="TheSansCorrespondence" pitchFamily="34" charset="0"/>
                </a:endParaRPr>
              </a:p>
            </p:txBody>
          </p:sp>
          <p:cxnSp>
            <p:nvCxnSpPr>
              <p:cNvPr id="33" name="Straight Connector 27"/>
              <p:cNvCxnSpPr>
                <a:stCxn id="32" idx="3"/>
                <a:endCxn id="23" idx="1"/>
              </p:cNvCxnSpPr>
              <p:nvPr/>
            </p:nvCxnSpPr>
            <p:spPr bwMode="auto">
              <a:xfrm flipV="1">
                <a:off x="2685536" y="3163334"/>
                <a:ext cx="1237386" cy="210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43F5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" name="TextBox 38"/>
            <p:cNvSpPr txBox="1"/>
            <p:nvPr/>
          </p:nvSpPr>
          <p:spPr>
            <a:xfrm>
              <a:off x="2449108" y="1681017"/>
              <a:ext cx="162407" cy="107511"/>
            </a:xfrm>
            <a:prstGeom prst="rect">
              <a:avLst/>
            </a:prstGeom>
            <a:noFill/>
          </p:spPr>
          <p:txBody>
            <a:bodyPr wrap="square" lIns="81628" tIns="40814" rIns="81628" bIns="40814" rtlCol="0">
              <a:spAutoFit/>
            </a:bodyPr>
            <a:lstStyle/>
            <a:p>
              <a:r>
                <a:rPr lang="en-US" sz="900" smtClean="0"/>
                <a:t>1</a:t>
              </a:r>
              <a:endParaRPr lang="en-US" sz="900"/>
            </a:p>
          </p:txBody>
        </p:sp>
        <p:sp>
          <p:nvSpPr>
            <p:cNvPr id="29" name="TextBox 39"/>
            <p:cNvSpPr txBox="1"/>
            <p:nvPr/>
          </p:nvSpPr>
          <p:spPr>
            <a:xfrm>
              <a:off x="3164673" y="1681017"/>
              <a:ext cx="162407" cy="107511"/>
            </a:xfrm>
            <a:prstGeom prst="rect">
              <a:avLst/>
            </a:prstGeom>
            <a:noFill/>
          </p:spPr>
          <p:txBody>
            <a:bodyPr wrap="square" lIns="81628" tIns="40814" rIns="81628" bIns="40814" rtlCol="0">
              <a:spAutoFit/>
            </a:bodyPr>
            <a:lstStyle/>
            <a:p>
              <a:r>
                <a:rPr lang="en-US" sz="900" smtClean="0"/>
                <a:t>n</a:t>
              </a:r>
              <a:endParaRPr lang="en-US" sz="900"/>
            </a:p>
          </p:txBody>
        </p:sp>
        <p:sp>
          <p:nvSpPr>
            <p:cNvPr id="31" name="TextBox 12"/>
            <p:cNvSpPr txBox="1"/>
            <p:nvPr/>
          </p:nvSpPr>
          <p:spPr>
            <a:xfrm>
              <a:off x="2749631" y="1441478"/>
              <a:ext cx="461109" cy="144955"/>
            </a:xfrm>
            <a:prstGeom prst="rect">
              <a:avLst/>
            </a:prstGeom>
            <a:noFill/>
          </p:spPr>
          <p:txBody>
            <a:bodyPr wrap="none" lIns="81628" tIns="40814" rIns="81628" bIns="40814" rtlCol="0">
              <a:spAutoFit/>
            </a:bodyPr>
            <a:lstStyle/>
            <a:p>
              <a:r>
                <a:rPr lang="en-US" sz="1400" smtClean="0"/>
                <a:t>“has” 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xmlns="" val="326050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67544" y="1811750"/>
            <a:ext cx="70567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curl &lt;cb_host&gt;:1026/version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3077424"/>
            <a:ext cx="7056784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&lt;</a:t>
            </a:r>
            <a:r>
              <a:rPr lang="es-ES" sz="1600" dirty="0" err="1"/>
              <a:t>orion</a:t>
            </a:r>
            <a:r>
              <a:rPr lang="es-ES" sz="1600" dirty="0"/>
              <a:t>&gt;</a:t>
            </a:r>
          </a:p>
          <a:p>
            <a:r>
              <a:rPr lang="es-ES" sz="1600" dirty="0"/>
              <a:t>     &lt;</a:t>
            </a:r>
            <a:r>
              <a:rPr lang="es-ES" sz="1600" dirty="0" err="1"/>
              <a:t>version</a:t>
            </a:r>
            <a:r>
              <a:rPr lang="es-ES" sz="1600" dirty="0"/>
              <a:t>&gt;0.14.1&lt;/</a:t>
            </a:r>
            <a:r>
              <a:rPr lang="es-ES" sz="1600" dirty="0" err="1"/>
              <a:t>version</a:t>
            </a:r>
            <a:r>
              <a:rPr lang="es-ES" sz="1600" dirty="0"/>
              <a:t>&gt;</a:t>
            </a:r>
          </a:p>
          <a:p>
            <a:r>
              <a:rPr lang="es-ES" sz="1600" dirty="0"/>
              <a:t>     &lt;</a:t>
            </a:r>
            <a:r>
              <a:rPr lang="es-ES" sz="1600" dirty="0" err="1"/>
              <a:t>uptime</a:t>
            </a:r>
            <a:r>
              <a:rPr lang="es-ES" sz="1600" dirty="0"/>
              <a:t>&gt;0 d, 0 h, 0 m, 11 s&lt;/</a:t>
            </a:r>
            <a:r>
              <a:rPr lang="es-ES" sz="1600" dirty="0" err="1"/>
              <a:t>uptime</a:t>
            </a:r>
            <a:r>
              <a:rPr lang="es-ES" sz="1600" dirty="0"/>
              <a:t>&gt;</a:t>
            </a:r>
          </a:p>
          <a:p>
            <a:r>
              <a:rPr lang="es-ES" sz="1600" dirty="0"/>
              <a:t>     &lt;</a:t>
            </a:r>
            <a:r>
              <a:rPr lang="es-ES" sz="1600" dirty="0" err="1"/>
              <a:t>git_hash</a:t>
            </a:r>
            <a:r>
              <a:rPr lang="es-ES" sz="1600" dirty="0"/>
              <a:t>&gt;3fdb55b96913b3e4d9f9a344e990164650f69b91&lt;/</a:t>
            </a:r>
            <a:r>
              <a:rPr lang="es-ES" sz="1600" dirty="0" err="1"/>
              <a:t>git_hash</a:t>
            </a:r>
            <a:r>
              <a:rPr lang="es-ES" sz="1600" dirty="0"/>
              <a:t>&gt;</a:t>
            </a:r>
          </a:p>
          <a:p>
            <a:r>
              <a:rPr lang="es-ES" sz="1600" dirty="0"/>
              <a:t>     &lt;</a:t>
            </a:r>
            <a:r>
              <a:rPr lang="es-ES" sz="1600" dirty="0" err="1"/>
              <a:t>compile_time</a:t>
            </a:r>
            <a:r>
              <a:rPr lang="es-ES" sz="1600" dirty="0"/>
              <a:t>&gt;</a:t>
            </a:r>
            <a:r>
              <a:rPr lang="es-ES" sz="1600" dirty="0" err="1"/>
              <a:t>Wed</a:t>
            </a:r>
            <a:r>
              <a:rPr lang="es-ES" sz="1600" dirty="0"/>
              <a:t> </a:t>
            </a:r>
            <a:r>
              <a:rPr lang="es-ES" sz="1600" dirty="0" err="1"/>
              <a:t>Sep</a:t>
            </a:r>
            <a:r>
              <a:rPr lang="es-ES" sz="1600" dirty="0"/>
              <a:t> 30 15:31:29 CET 2014&lt;/</a:t>
            </a:r>
            <a:r>
              <a:rPr lang="es-ES" sz="1600" dirty="0" err="1"/>
              <a:t>compile_time</a:t>
            </a:r>
            <a:r>
              <a:rPr lang="es-ES" sz="1600" dirty="0"/>
              <a:t>&gt;</a:t>
            </a:r>
          </a:p>
          <a:p>
            <a:r>
              <a:rPr lang="es-ES" sz="1600" dirty="0"/>
              <a:t>     &lt;</a:t>
            </a:r>
            <a:r>
              <a:rPr lang="es-ES" sz="1600" dirty="0" err="1"/>
              <a:t>compiled_by</a:t>
            </a:r>
            <a:r>
              <a:rPr lang="es-ES" sz="1600" dirty="0"/>
              <a:t>&gt;</a:t>
            </a:r>
            <a:r>
              <a:rPr lang="es-ES" sz="1600" dirty="0" err="1"/>
              <a:t>fermin</a:t>
            </a:r>
            <a:r>
              <a:rPr lang="es-ES" sz="1600" dirty="0"/>
              <a:t>&lt;/</a:t>
            </a:r>
            <a:r>
              <a:rPr lang="es-ES" sz="1600" dirty="0" err="1"/>
              <a:t>compiled_by</a:t>
            </a:r>
            <a:r>
              <a:rPr lang="es-ES" sz="1600" dirty="0"/>
              <a:t>&gt;</a:t>
            </a:r>
          </a:p>
          <a:p>
            <a:r>
              <a:rPr lang="es-ES" sz="1600" dirty="0"/>
              <a:t>     &lt;</a:t>
            </a:r>
            <a:r>
              <a:rPr lang="es-ES" sz="1600" dirty="0" err="1"/>
              <a:t>compiled_in</a:t>
            </a:r>
            <a:r>
              <a:rPr lang="es-ES" sz="1600" dirty="0"/>
              <a:t>&gt;centollo&lt;/</a:t>
            </a:r>
            <a:r>
              <a:rPr lang="es-ES" sz="1600" dirty="0" err="1"/>
              <a:t>compiled_in</a:t>
            </a:r>
            <a:r>
              <a:rPr lang="es-ES" sz="1600" dirty="0"/>
              <a:t>&gt;</a:t>
            </a:r>
          </a:p>
          <a:p>
            <a:r>
              <a:rPr lang="es-ES" sz="1600" dirty="0"/>
              <a:t> &lt;/</a:t>
            </a:r>
            <a:r>
              <a:rPr lang="es-ES" sz="1600" dirty="0" err="1"/>
              <a:t>orion</a:t>
            </a:r>
            <a:r>
              <a:rPr lang="es-ES" sz="1600" dirty="0"/>
              <a:t>&gt;</a:t>
            </a:r>
          </a:p>
        </p:txBody>
      </p:sp>
      <p:pic>
        <p:nvPicPr>
          <p:cNvPr id="9" name="Picture 8" descr="or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6" y="3147739"/>
            <a:ext cx="576064" cy="562522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5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err="1">
                <a:latin typeface="Arial"/>
                <a:cs typeface="Arial"/>
              </a:rPr>
              <a:t>Orion</a:t>
            </a:r>
            <a:r>
              <a:rPr lang="es-ES" sz="2800" b="1" dirty="0">
                <a:latin typeface="Arial"/>
                <a:cs typeface="Arial"/>
              </a:rPr>
              <a:t> </a:t>
            </a:r>
            <a:r>
              <a:rPr lang="es-ES" sz="2800" b="1" dirty="0" err="1">
                <a:latin typeface="Arial"/>
                <a:cs typeface="Arial"/>
              </a:rPr>
              <a:t>Context</a:t>
            </a:r>
            <a:r>
              <a:rPr lang="es-ES" sz="2800" b="1" dirty="0">
                <a:latin typeface="Arial"/>
                <a:cs typeface="Arial"/>
              </a:rPr>
              <a:t> </a:t>
            </a:r>
            <a:r>
              <a:rPr lang="es-ES" sz="2800" b="1" dirty="0" err="1">
                <a:latin typeface="Arial"/>
                <a:cs typeface="Arial"/>
              </a:rPr>
              <a:t>Broker</a:t>
            </a:r>
            <a:r>
              <a:rPr lang="es-ES" sz="2800" b="1" dirty="0">
                <a:latin typeface="Arial"/>
                <a:cs typeface="Arial"/>
              </a:rPr>
              <a:t> – </a:t>
            </a:r>
            <a:r>
              <a:rPr lang="es-ES" sz="2800" b="1" dirty="0" err="1">
                <a:latin typeface="Arial"/>
                <a:cs typeface="Arial"/>
              </a:rPr>
              <a:t>check</a:t>
            </a:r>
            <a:r>
              <a:rPr lang="es-ES" sz="2800" b="1" dirty="0">
                <a:latin typeface="Arial"/>
                <a:cs typeface="Arial"/>
              </a:rPr>
              <a:t> </a:t>
            </a:r>
            <a:r>
              <a:rPr lang="es-ES" sz="2800" b="1" dirty="0" err="1">
                <a:latin typeface="Arial"/>
                <a:cs typeface="Arial"/>
              </a:rPr>
              <a:t>health</a:t>
            </a:r>
            <a:endParaRPr lang="es-ES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20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47248" cy="62301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ea typeface="Arial"/>
                <a:cs typeface="Arial"/>
              </a:rPr>
              <a:t>Orion Context Broker - Operations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068864" y="621122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6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3822100"/>
              </p:ext>
            </p:extLst>
          </p:nvPr>
        </p:nvGraphicFramePr>
        <p:xfrm>
          <a:off x="428596" y="1643050"/>
          <a:ext cx="8136901" cy="351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59"/>
                <a:gridCol w="3294040"/>
                <a:gridCol w="3402702"/>
              </a:tblGrid>
              <a:tr h="650133"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Functions</a:t>
                      </a:r>
                      <a:endParaRPr lang="es-ES" sz="1800" dirty="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err="1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Operations</a:t>
                      </a:r>
                      <a:endParaRPr lang="es-ES" sz="18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</a:tr>
              <a:tr h="1335989">
                <a:tc>
                  <a:txBody>
                    <a:bodyPr/>
                    <a:lstStyle/>
                    <a:p>
                      <a:pPr algn="ctr"/>
                      <a:r>
                        <a:rPr lang="es-ES" sz="2300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NGSI9</a:t>
                      </a:r>
                      <a:endParaRPr lang="es-ES" sz="23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Register</a:t>
                      </a:r>
                      <a:r>
                        <a:rPr lang="en-US" sz="1400" baseline="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,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Search and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Subscribe for context sources</a:t>
                      </a:r>
                      <a:endParaRPr lang="es-ES" sz="1400" dirty="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171450" marR="0" indent="-171450" algn="l" defTabSz="923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registerContext</a:t>
                      </a:r>
                      <a:endParaRPr lang="es-ES" sz="120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discoverContextAvailability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subscribeContextAvailability</a:t>
                      </a:r>
                      <a:endParaRPr lang="es-ES" sz="120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aseline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updateContextAvailabilitySubscription</a:t>
                      </a:r>
                      <a:endParaRPr lang="es-ES" sz="1200" baseline="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aseline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unsubscribeContextAvailability</a:t>
                      </a:r>
                      <a:endParaRPr lang="es-ES" sz="12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</a:tr>
              <a:tr h="1527930">
                <a:tc>
                  <a:txBody>
                    <a:bodyPr/>
                    <a:lstStyle/>
                    <a:p>
                      <a:pPr algn="ctr"/>
                      <a:r>
                        <a:rPr lang="es-ES" sz="2300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NGSI10</a:t>
                      </a:r>
                      <a:endParaRPr lang="es-ES" sz="23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Query,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Update and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Subscribe to context elements</a:t>
                      </a:r>
                      <a:endParaRPr lang="es-ES" sz="1400" dirty="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dirty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updateContext</a:t>
                      </a:r>
                      <a:endParaRPr lang="es-ES" sz="1200" dirty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dirty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queryContext</a:t>
                      </a:r>
                      <a:endParaRPr lang="es-ES" sz="1200" dirty="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dirty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subscribeContext</a:t>
                      </a:r>
                      <a:endParaRPr lang="es-ES" sz="1200" dirty="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dirty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updateContextSubscription</a:t>
                      </a:r>
                      <a:endParaRPr lang="es-ES" sz="1200" dirty="0" smtClean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dirty="0" err="1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unsubscribeContextSubscription</a:t>
                      </a:r>
                      <a:endParaRPr lang="es-ES" sz="1200" dirty="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marT="44645" marB="446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213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190" y="287341"/>
            <a:ext cx="7944058" cy="503590"/>
          </a:xfrm>
        </p:spPr>
        <p:txBody>
          <a:bodyPr>
            <a:noAutofit/>
          </a:bodyPr>
          <a:lstStyle/>
          <a:p>
            <a:r>
              <a:rPr lang="en-US" sz="2800" b="1" noProof="0" smtClean="0">
                <a:latin typeface="Arial"/>
                <a:cs typeface="Arial"/>
              </a:rPr>
              <a:t>Context Broker operations: </a:t>
            </a:r>
            <a:r>
              <a:rPr lang="en-US" sz="2800" b="1" noProof="0" smtClean="0">
                <a:solidFill>
                  <a:srgbClr val="48B9C9"/>
                </a:solidFill>
                <a:latin typeface="Arial"/>
                <a:cs typeface="Arial"/>
              </a:rPr>
              <a:t>create</a:t>
            </a:r>
            <a:r>
              <a:rPr lang="en-US" sz="2800" b="1" noProof="0" smtClean="0">
                <a:latin typeface="Arial"/>
                <a:cs typeface="Arial"/>
              </a:rPr>
              <a:t> &amp; </a:t>
            </a:r>
            <a:r>
              <a:rPr lang="en-US" sz="2800" b="1" noProof="0" smtClean="0">
                <a:solidFill>
                  <a:srgbClr val="48B9C9"/>
                </a:solidFill>
                <a:latin typeface="Arial"/>
                <a:cs typeface="Arial"/>
              </a:rPr>
              <a:t>pull</a:t>
            </a:r>
            <a:r>
              <a:rPr lang="en-US" sz="2800" b="1" noProof="0" smtClean="0">
                <a:latin typeface="Arial"/>
                <a:cs typeface="Arial"/>
              </a:rPr>
              <a:t> data</a:t>
            </a:r>
            <a:endParaRPr lang="en-US" sz="2800" b="1" noProof="0">
              <a:latin typeface="Arial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311" y="1011950"/>
            <a:ext cx="8605790" cy="1854531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b="1">
                <a:latin typeface="Arial"/>
                <a:cs typeface="Arial"/>
              </a:rPr>
              <a:t>Context P</a:t>
            </a:r>
            <a:r>
              <a:rPr lang="en-US" sz="1800" b="1" err="1">
                <a:latin typeface="Arial"/>
                <a:cs typeface="Arial"/>
              </a:rPr>
              <a:t>roducers</a:t>
            </a:r>
            <a:r>
              <a:rPr lang="en-US" sz="1800">
                <a:latin typeface="Arial"/>
                <a:cs typeface="Arial"/>
              </a:rPr>
              <a:t> publish data/context elements by invoking 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updateContext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operation on a Context Broker. </a:t>
            </a:r>
          </a:p>
          <a:p>
            <a:pPr marL="260350" indent="-260350">
              <a:spcAft>
                <a:spcPts val="1800"/>
              </a:spcAft>
              <a:tabLst>
                <a:tab pos="266700" algn="l"/>
              </a:tabLst>
            </a:pPr>
            <a:r>
              <a:rPr lang="en-US" sz="1800" b="1">
                <a:latin typeface="Arial"/>
                <a:cs typeface="Arial"/>
              </a:rPr>
              <a:t>Context C</a:t>
            </a:r>
            <a:r>
              <a:rPr lang="en-US" sz="1800" b="1" err="1">
                <a:latin typeface="Arial"/>
                <a:cs typeface="Arial"/>
              </a:rPr>
              <a:t>onsumers</a:t>
            </a:r>
            <a:r>
              <a:rPr lang="en-US" sz="1800" b="1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can retrieve data/context elements by invoking the </a:t>
            </a:r>
            <a:r>
              <a:rPr lang="en-US" sz="1800" b="1" err="1">
                <a:solidFill>
                  <a:srgbClr val="48B9C9"/>
                </a:solidFill>
                <a:latin typeface="Arial"/>
                <a:cs typeface="Arial"/>
              </a:rPr>
              <a:t>queryContext</a:t>
            </a:r>
            <a:r>
              <a:rPr lang="en-US" sz="1800">
                <a:solidFill>
                  <a:srgbClr val="48B9C9"/>
                </a:solidFill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operation on a Context Broker</a:t>
            </a: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5468" y="6356353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1" name="23 CuadroTexto"/>
          <p:cNvSpPr txBox="1"/>
          <p:nvPr/>
        </p:nvSpPr>
        <p:spPr>
          <a:xfrm flipH="1">
            <a:off x="6511703" y="3996339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Consumer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sp>
        <p:nvSpPr>
          <p:cNvPr id="42" name="26 CuadroTexto"/>
          <p:cNvSpPr txBox="1"/>
          <p:nvPr/>
        </p:nvSpPr>
        <p:spPr>
          <a:xfrm flipH="1">
            <a:off x="5755329" y="3170021"/>
            <a:ext cx="117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queryContext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7 CuadroTexto"/>
          <p:cNvSpPr txBox="1"/>
          <p:nvPr/>
        </p:nvSpPr>
        <p:spPr>
          <a:xfrm>
            <a:off x="582624" y="394371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Producer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2255172" y="3429560"/>
            <a:ext cx="1667805" cy="260931"/>
            <a:chOff x="2267867" y="4870601"/>
            <a:chExt cx="1667805" cy="267213"/>
          </a:xfrm>
        </p:grpSpPr>
        <p:cxnSp>
          <p:nvCxnSpPr>
            <p:cNvPr id="48" name="10 Conector recto de flecha"/>
            <p:cNvCxnSpPr/>
            <p:nvPr/>
          </p:nvCxnSpPr>
          <p:spPr bwMode="auto">
            <a:xfrm>
              <a:off x="2267867" y="4999780"/>
              <a:ext cx="1667805" cy="8855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12 Conector recto"/>
            <p:cNvCxnSpPr/>
            <p:nvPr/>
          </p:nvCxnSpPr>
          <p:spPr bwMode="auto">
            <a:xfrm rot="5400000">
              <a:off x="3449310" y="5004207"/>
              <a:ext cx="267213" cy="1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18 CuadroTexto"/>
          <p:cNvSpPr txBox="1"/>
          <p:nvPr/>
        </p:nvSpPr>
        <p:spPr>
          <a:xfrm>
            <a:off x="2173416" y="3170021"/>
            <a:ext cx="127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updateContext</a:t>
            </a: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Group 30"/>
          <p:cNvGrpSpPr/>
          <p:nvPr/>
        </p:nvGrpSpPr>
        <p:grpSpPr>
          <a:xfrm flipH="1">
            <a:off x="5215286" y="3429560"/>
            <a:ext cx="1667805" cy="260931"/>
            <a:chOff x="2267867" y="4870601"/>
            <a:chExt cx="1667805" cy="267213"/>
          </a:xfrm>
        </p:grpSpPr>
        <p:cxnSp>
          <p:nvCxnSpPr>
            <p:cNvPr id="52" name="10 Conector recto de flecha"/>
            <p:cNvCxnSpPr/>
            <p:nvPr/>
          </p:nvCxnSpPr>
          <p:spPr bwMode="auto">
            <a:xfrm>
              <a:off x="2267867" y="4999780"/>
              <a:ext cx="1667805" cy="8855"/>
            </a:xfrm>
            <a:prstGeom prst="straightConnector1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12 Conector recto"/>
            <p:cNvCxnSpPr/>
            <p:nvPr/>
          </p:nvCxnSpPr>
          <p:spPr bwMode="auto">
            <a:xfrm rot="5400000">
              <a:off x="3449310" y="5004207"/>
              <a:ext cx="267213" cy="1"/>
            </a:xfrm>
            <a:prstGeom prst="line">
              <a:avLst/>
            </a:prstGeom>
            <a:solidFill>
              <a:srgbClr val="043F52"/>
            </a:solidFill>
            <a:ln w="28575" cap="flat" cmpd="sng" algn="ctr">
              <a:solidFill>
                <a:srgbClr val="043F5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" name="Picture 5" descr="Ford_Mondeo_MK3_ST220_-_Speedometer_(light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4272783"/>
            <a:ext cx="1729796" cy="1689132"/>
          </a:xfrm>
          <a:prstGeom prst="rect">
            <a:avLst/>
          </a:prstGeom>
        </p:spPr>
      </p:pic>
      <p:pic>
        <p:nvPicPr>
          <p:cNvPr id="7" name="Picture 6" descr="or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077424"/>
            <a:ext cx="1080120" cy="1054728"/>
          </a:xfrm>
          <a:prstGeom prst="rect">
            <a:avLst/>
          </a:prstGeom>
        </p:spPr>
      </p:pic>
      <p:sp>
        <p:nvSpPr>
          <p:cNvPr id="46" name="8 CuadroTexto"/>
          <p:cNvSpPr txBox="1"/>
          <p:nvPr/>
        </p:nvSpPr>
        <p:spPr>
          <a:xfrm>
            <a:off x="3908401" y="401403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Context</a:t>
            </a:r>
            <a:r>
              <a:rPr kumimoji="0" lang="es-E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 </a:t>
            </a:r>
            <a:r>
              <a:rPr kumimoji="0" lang="es-ES" sz="1400" b="1" i="0" u="none" strike="noStrike" kern="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eSansCorrespondence"/>
                <a:cs typeface="TheSansCorrespondence"/>
              </a:rPr>
              <a:t>Broker</a:t>
            </a:r>
            <a:endParaRPr kumimoji="0" lang="es-E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eSansCorrespondence"/>
              <a:cs typeface="TheSansCorrespondence"/>
            </a:endParaRPr>
          </a:p>
        </p:txBody>
      </p:sp>
      <p:pic>
        <p:nvPicPr>
          <p:cNvPr id="8" name="Picture 7" descr="velocimetr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6216" y="4343098"/>
            <a:ext cx="1691680" cy="1651912"/>
          </a:xfrm>
          <a:prstGeom prst="rect">
            <a:avLst/>
          </a:prstGeom>
        </p:spPr>
      </p:pic>
      <p:pic>
        <p:nvPicPr>
          <p:cNvPr id="11" name="Picture 10" descr="coch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3147739"/>
            <a:ext cx="1638500" cy="695865"/>
          </a:xfrm>
          <a:prstGeom prst="rect">
            <a:avLst/>
          </a:prstGeom>
        </p:spPr>
      </p:pic>
      <p:pic>
        <p:nvPicPr>
          <p:cNvPr id="13" name="Picture 12" descr="expertly-drawn-cellphon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3093376"/>
            <a:ext cx="720080" cy="8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363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Create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9"/>
            <a:ext cx="3570511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contextElements</a:t>
            </a:r>
            <a:r>
              <a:rPr lang="en-US" sz="1600" dirty="0"/>
              <a:t>": [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"type": "</a:t>
            </a:r>
            <a:r>
              <a:rPr lang="en-US" sz="1600" dirty="0">
                <a:solidFill>
                  <a:srgbClr val="002159"/>
                </a:solidFill>
              </a:rPr>
              <a:t>Car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isPattern</a:t>
            </a:r>
            <a:r>
              <a:rPr lang="en-US" sz="1600" dirty="0"/>
              <a:t>": "false",</a:t>
            </a:r>
          </a:p>
          <a:p>
            <a:r>
              <a:rPr lang="en-US" sz="1600" dirty="0"/>
              <a:t>            "id": "</a:t>
            </a:r>
            <a:r>
              <a:rPr lang="en-US" sz="1600" b="1" dirty="0">
                <a:solidFill>
                  <a:srgbClr val="FF0000"/>
                </a:solidFill>
              </a:rPr>
              <a:t>Car1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"attributes": [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"name": "speed",</a:t>
            </a:r>
          </a:p>
          <a:p>
            <a:r>
              <a:rPr lang="en-US" sz="1600" dirty="0"/>
              <a:t>                "type": "km/h",</a:t>
            </a:r>
          </a:p>
          <a:p>
            <a:r>
              <a:rPr lang="en-US" sz="1600" dirty="0"/>
              <a:t>                "value": </a:t>
            </a:r>
            <a:r>
              <a:rPr lang="en-US" sz="1600" dirty="0" smtClean="0"/>
              <a:t>“98"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            ]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],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updateAction</a:t>
            </a:r>
            <a:r>
              <a:rPr lang="en-US" sz="1600" dirty="0"/>
              <a:t>": </a:t>
            </a: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APPEND</a:t>
            </a:r>
            <a:r>
              <a:rPr lang="en-US" sz="1600" dirty="0" smtClean="0"/>
              <a:t>"</a:t>
            </a:r>
            <a:endParaRPr lang="en-US" sz="1600" dirty="0"/>
          </a:p>
          <a:p>
            <a:r>
              <a:rPr lang="en-US" sz="1600" dirty="0"/>
              <a:t>}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0888" y="966741"/>
            <a:ext cx="369779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"speed",</a:t>
            </a:r>
          </a:p>
          <a:p>
            <a:r>
              <a:rPr lang="en-US" sz="1400"/>
              <a:t>                        "type": "</a:t>
            </a:r>
            <a:r>
              <a:rPr lang="en-US" sz="1400">
                <a:solidFill>
                  <a:srgbClr val="002159"/>
                </a:solidFill>
              </a:rPr>
              <a:t>km/h</a:t>
            </a:r>
            <a:r>
              <a:rPr lang="en-US" sz="1400"/>
              <a:t>",</a:t>
            </a:r>
          </a:p>
          <a:p>
            <a:r>
              <a:rPr lang="en-US" sz="1400"/>
              <a:t>                        "value": ""</a:t>
            </a:r>
          </a:p>
          <a:p>
            <a:r>
              <a:rPr lang="en-US" sz="1400"/>
              <a:t>                    </a:t>
            </a:r>
            <a:r>
              <a:rPr lang="en-US" sz="1400" smtClean="0"/>
              <a:t>}</a:t>
            </a:r>
          </a:p>
          <a:p>
            <a:r>
              <a:rPr lang="en-US" sz="1400"/>
              <a:t>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</a:t>
            </a:r>
            <a:r>
              <a:rPr lang="en-US" sz="1400" b="1">
                <a:solidFill>
                  <a:srgbClr val="FF0000"/>
                </a:solidFill>
              </a:rPr>
              <a:t>OK</a:t>
            </a:r>
            <a:r>
              <a:rPr lang="en-US" sz="1400"/>
              <a:t>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200"/>
          </a:p>
        </p:txBody>
      </p:sp>
      <p:pic>
        <p:nvPicPr>
          <p:cNvPr id="10" name="Picture 9" descr="coch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1460174"/>
            <a:ext cx="1152128" cy="489304"/>
          </a:xfrm>
          <a:prstGeom prst="rect">
            <a:avLst/>
          </a:prstGeom>
        </p:spPr>
      </p:pic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58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90" y="287350"/>
            <a:ext cx="7944058" cy="51619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Quick Usage Example: Car </a:t>
            </a:r>
            <a:r>
              <a:rPr lang="en-US" err="1" smtClean="0"/>
              <a:t>UpdateContext</a:t>
            </a:r>
            <a:r>
              <a:rPr lang="en-US" smtClean="0"/>
              <a:t> (1)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48831" y="1068339"/>
            <a:ext cx="3570511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POST localhost:1026/V1/</a:t>
            </a:r>
            <a:r>
              <a:rPr lang="es-ES" sz="1400" dirty="0" err="1" smtClean="0"/>
              <a:t>updateContext</a:t>
            </a:r>
            <a:endParaRPr lang="es-ES" sz="1400" dirty="0" smtClean="0"/>
          </a:p>
          <a:p>
            <a:r>
              <a:rPr lang="es-ES" sz="1400" dirty="0" smtClean="0"/>
              <a:t>...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contextElements</a:t>
            </a:r>
            <a:r>
              <a:rPr lang="en-US" sz="1600" dirty="0"/>
              <a:t>": [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"type": "</a:t>
            </a:r>
            <a:r>
              <a:rPr lang="en-US" sz="1600" dirty="0">
                <a:solidFill>
                  <a:srgbClr val="002159"/>
                </a:solidFill>
              </a:rPr>
              <a:t>Car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</a:t>
            </a:r>
            <a:r>
              <a:rPr lang="en-US" sz="1600" dirty="0" err="1"/>
              <a:t>isPattern</a:t>
            </a:r>
            <a:r>
              <a:rPr lang="en-US" sz="1600" dirty="0"/>
              <a:t>": "false",</a:t>
            </a:r>
          </a:p>
          <a:p>
            <a:r>
              <a:rPr lang="en-US" sz="1600" dirty="0"/>
              <a:t>            "id": "</a:t>
            </a:r>
            <a:r>
              <a:rPr lang="en-US" sz="1600" b="1" dirty="0">
                <a:solidFill>
                  <a:srgbClr val="FF0000"/>
                </a:solidFill>
              </a:rPr>
              <a:t>Car1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"attributes": [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"name": "</a:t>
            </a:r>
            <a:r>
              <a:rPr lang="en-US" sz="1600" b="1" dirty="0">
                <a:solidFill>
                  <a:srgbClr val="FF0000"/>
                </a:solidFill>
              </a:rPr>
              <a:t>speed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"type": "</a:t>
            </a:r>
            <a:r>
              <a:rPr lang="en-US" sz="1600" dirty="0">
                <a:solidFill>
                  <a:srgbClr val="002159"/>
                </a:solidFill>
              </a:rPr>
              <a:t>km/h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"value": "</a:t>
            </a:r>
            <a:r>
              <a:rPr lang="en-US" sz="1600" b="1" dirty="0">
                <a:solidFill>
                  <a:srgbClr val="FF0000"/>
                </a:solidFill>
              </a:rPr>
              <a:t>110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]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],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updateAction</a:t>
            </a:r>
            <a:r>
              <a:rPr lang="en-US" sz="1600" dirty="0"/>
              <a:t>": "</a:t>
            </a:r>
            <a:r>
              <a:rPr lang="en-US" sz="1600" b="1" dirty="0">
                <a:solidFill>
                  <a:srgbClr val="FF0000"/>
                </a:solidFill>
              </a:rPr>
              <a:t>UPDATE</a:t>
            </a:r>
            <a:r>
              <a:rPr lang="en-US" sz="1600" dirty="0"/>
              <a:t>"</a:t>
            </a:r>
          </a:p>
          <a:p>
            <a:r>
              <a:rPr lang="en-US" sz="1600" dirty="0"/>
              <a:t>}</a:t>
            </a:r>
            <a:endParaRPr lang="es-ES" sz="1600" dirty="0"/>
          </a:p>
        </p:txBody>
      </p:sp>
      <p:pic>
        <p:nvPicPr>
          <p:cNvPr id="6" name="Picture 5" descr="Ford_Mondeo_MK3_ST220_-_Speedometer_(light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921206"/>
            <a:ext cx="2160240" cy="210945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340888" y="966741"/>
            <a:ext cx="369779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mtClean="0"/>
              <a:t>200 OK</a:t>
            </a:r>
          </a:p>
          <a:p>
            <a:r>
              <a:rPr lang="es-ES" sz="1400" smtClean="0"/>
              <a:t>...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"contextResponses": [</a:t>
            </a:r>
          </a:p>
          <a:p>
            <a:r>
              <a:rPr lang="en-US" sz="1400"/>
              <a:t>        {</a:t>
            </a:r>
          </a:p>
          <a:p>
            <a:r>
              <a:rPr lang="en-US" sz="1400"/>
              <a:t>            "contextElement": {</a:t>
            </a:r>
          </a:p>
          <a:p>
            <a:r>
              <a:rPr lang="en-US" sz="1400"/>
              <a:t>                "attributes": [</a:t>
            </a:r>
          </a:p>
          <a:p>
            <a:r>
              <a:rPr lang="en-US" sz="1400"/>
              <a:t>                    {</a:t>
            </a:r>
          </a:p>
          <a:p>
            <a:r>
              <a:rPr lang="en-US" sz="1400"/>
              <a:t>                        "name": "</a:t>
            </a:r>
            <a:r>
              <a:rPr lang="en-US" sz="1400" b="1">
                <a:solidFill>
                  <a:srgbClr val="FF0000"/>
                </a:solidFill>
              </a:rPr>
              <a:t>speed</a:t>
            </a:r>
            <a:r>
              <a:rPr lang="en-US" sz="1400"/>
              <a:t>",</a:t>
            </a:r>
          </a:p>
          <a:p>
            <a:r>
              <a:rPr lang="en-US" sz="1400"/>
              <a:t>                        "type": "</a:t>
            </a:r>
            <a:r>
              <a:rPr lang="en-US" sz="1400">
                <a:solidFill>
                  <a:srgbClr val="002159"/>
                </a:solidFill>
              </a:rPr>
              <a:t>km/h</a:t>
            </a:r>
            <a:r>
              <a:rPr lang="en-US" sz="1400"/>
              <a:t>",</a:t>
            </a:r>
          </a:p>
          <a:p>
            <a:r>
              <a:rPr lang="en-US" sz="1400"/>
              <a:t>                        "value": ""</a:t>
            </a:r>
          </a:p>
          <a:p>
            <a:r>
              <a:rPr lang="en-US" sz="1400"/>
              <a:t>                    }</a:t>
            </a:r>
          </a:p>
          <a:p>
            <a:r>
              <a:rPr lang="en-US" sz="1400"/>
              <a:t>                ],</a:t>
            </a:r>
          </a:p>
          <a:p>
            <a:r>
              <a:rPr lang="en-US" sz="1400"/>
              <a:t>                "id": "</a:t>
            </a:r>
            <a:r>
              <a:rPr lang="en-US" sz="1400" b="1">
                <a:solidFill>
                  <a:srgbClr val="FF0000"/>
                </a:solidFill>
              </a:rPr>
              <a:t>Car1</a:t>
            </a:r>
            <a:r>
              <a:rPr lang="en-US" sz="1400"/>
              <a:t>",</a:t>
            </a:r>
          </a:p>
          <a:p>
            <a:r>
              <a:rPr lang="en-US" sz="1400"/>
              <a:t>                "isPattern": "false",</a:t>
            </a:r>
          </a:p>
          <a:p>
            <a:r>
              <a:rPr lang="en-US" sz="1400"/>
              <a:t>                "type": "Car"</a:t>
            </a:r>
          </a:p>
          <a:p>
            <a:r>
              <a:rPr lang="en-US" sz="1400"/>
              <a:t>            },</a:t>
            </a:r>
          </a:p>
          <a:p>
            <a:r>
              <a:rPr lang="en-US" sz="1400"/>
              <a:t>            "statusCode": {</a:t>
            </a:r>
          </a:p>
          <a:p>
            <a:r>
              <a:rPr lang="en-US" sz="1400"/>
              <a:t>                "code": "200",</a:t>
            </a:r>
          </a:p>
          <a:p>
            <a:r>
              <a:rPr lang="en-US" sz="1400"/>
              <a:t>                "reasonPhrase": "</a:t>
            </a:r>
            <a:r>
              <a:rPr lang="en-US" sz="1400" b="1">
                <a:solidFill>
                  <a:srgbClr val="FF0000"/>
                </a:solidFill>
              </a:rPr>
              <a:t>OK</a:t>
            </a:r>
            <a:r>
              <a:rPr lang="en-US" sz="1400"/>
              <a:t>"</a:t>
            </a:r>
          </a:p>
          <a:p>
            <a:r>
              <a:rPr lang="en-US" sz="1400"/>
              <a:t>            }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]</a:t>
            </a:r>
          </a:p>
          <a:p>
            <a:r>
              <a:rPr lang="en-US" sz="1400"/>
              <a:t>}</a:t>
            </a:r>
            <a:endParaRPr lang="es-ES" sz="1400"/>
          </a:p>
        </p:txBody>
      </p:sp>
      <p:pic>
        <p:nvPicPr>
          <p:cNvPr id="10" name="Picture 9" descr="coch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1460174"/>
            <a:ext cx="1152128" cy="489304"/>
          </a:xfrm>
          <a:prstGeom prst="rect">
            <a:avLst/>
          </a:prstGeom>
        </p:spPr>
      </p:pic>
      <p:pic>
        <p:nvPicPr>
          <p:cNvPr id="11" name="Picture 10" descr="ori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038282"/>
            <a:ext cx="576064" cy="562522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055466" y="6356361"/>
            <a:ext cx="1033075" cy="365125"/>
          </a:xfrm>
          <a:prstGeom prst="rect">
            <a:avLst/>
          </a:prstGeom>
        </p:spPr>
        <p:txBody>
          <a:bodyPr/>
          <a:lstStyle/>
          <a:p>
            <a:fld id="{37963F2F-4042-FC45-9F9C-5381A7798E31}" type="slidenum">
              <a:rPr lang="en-US" smtClean="0">
                <a:solidFill>
                  <a:srgbClr val="043F52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043F5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52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3660</Words>
  <Application>Microsoft Office PowerPoint</Application>
  <PresentationFormat>Apresentação na tela (4:3)</PresentationFormat>
  <Paragraphs>904</Paragraphs>
  <Slides>32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Slide 1</vt:lpstr>
      <vt:lpstr>Slide 2</vt:lpstr>
      <vt:lpstr>Slide 3</vt:lpstr>
      <vt:lpstr>Orion Context Broker</vt:lpstr>
      <vt:lpstr>Orion Context Broker – check health</vt:lpstr>
      <vt:lpstr>Orion Context Broker - Operations</vt:lpstr>
      <vt:lpstr>Context Broker operations: create &amp; pull data</vt:lpstr>
      <vt:lpstr>Quick Usage Example: Car Create</vt:lpstr>
      <vt:lpstr>Quick Usage Example: Car UpdateContext (1)</vt:lpstr>
      <vt:lpstr>Quick Usage Example: Car QueryContext (1)</vt:lpstr>
      <vt:lpstr>Quick Usage Example: Car UpdateContext (2)</vt:lpstr>
      <vt:lpstr>Quick Usage Example: Car QueryContext (2)</vt:lpstr>
      <vt:lpstr>Quick Usage Example: Room Create (1)</vt:lpstr>
      <vt:lpstr>Quick Usage Example: Room UpdateContext (2)</vt:lpstr>
      <vt:lpstr>Quick Usage Example: Room QueryContext (1)</vt:lpstr>
      <vt:lpstr>Quick Usage Example: Room QueryContext (2)</vt:lpstr>
      <vt:lpstr>Quick Usage Example: Room Create (2)</vt:lpstr>
      <vt:lpstr>Quick Usage Example: Room UpdateContext (2)</vt:lpstr>
      <vt:lpstr>Quick Usage Example: Room QueryContext (3)</vt:lpstr>
      <vt:lpstr>Context Broker operations: push data</vt:lpstr>
      <vt:lpstr>Quick Usage Example: Subscription</vt:lpstr>
      <vt:lpstr>Quick Usage Example: Notification</vt:lpstr>
      <vt:lpstr>Quick Usage Example: Notification</vt:lpstr>
      <vt:lpstr>Convenience Operations</vt:lpstr>
      <vt:lpstr>Convenience Operations – Example 1</vt:lpstr>
      <vt:lpstr>Convenience Operations – Example 2</vt:lpstr>
      <vt:lpstr>Convenience Operations – Example 3</vt:lpstr>
      <vt:lpstr>Convenience Operations – Example 4</vt:lpstr>
      <vt:lpstr>Integrando-se com Fiware!!!</vt:lpstr>
      <vt:lpstr>Context Management in FIWARE</vt:lpstr>
      <vt:lpstr>Slide 31</vt:lpstr>
      <vt:lpstr>Slide 32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Fiware</dc:title>
  <dc:creator>helicoptero</dc:creator>
  <cp:lastModifiedBy>helicoptero</cp:lastModifiedBy>
  <cp:revision>17</cp:revision>
  <dcterms:created xsi:type="dcterms:W3CDTF">2015-05-12T12:11:41Z</dcterms:created>
  <dcterms:modified xsi:type="dcterms:W3CDTF">2016-03-18T11:43:56Z</dcterms:modified>
</cp:coreProperties>
</file>