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2" r:id="rId1"/>
    <p:sldMasterId id="2147483713" r:id="rId2"/>
    <p:sldMasterId id="2147483720" r:id="rId3"/>
    <p:sldMasterId id="2147483725" r:id="rId4"/>
    <p:sldMasterId id="2147483648" r:id="rId5"/>
  </p:sldMasterIdLst>
  <p:notesMasterIdLst>
    <p:notesMasterId r:id="rId50"/>
  </p:notesMasterIdLst>
  <p:sldIdLst>
    <p:sldId id="412" r:id="rId6"/>
    <p:sldId id="413" r:id="rId7"/>
    <p:sldId id="415" r:id="rId8"/>
    <p:sldId id="606" r:id="rId9"/>
    <p:sldId id="641" r:id="rId10"/>
    <p:sldId id="577" r:id="rId11"/>
    <p:sldId id="416" r:id="rId12"/>
    <p:sldId id="607" r:id="rId13"/>
    <p:sldId id="608" r:id="rId14"/>
    <p:sldId id="642" r:id="rId15"/>
    <p:sldId id="643" r:id="rId16"/>
    <p:sldId id="609" r:id="rId17"/>
    <p:sldId id="610" r:id="rId18"/>
    <p:sldId id="621" r:id="rId19"/>
    <p:sldId id="611" r:id="rId20"/>
    <p:sldId id="612" r:id="rId21"/>
    <p:sldId id="623" r:id="rId22"/>
    <p:sldId id="624" r:id="rId23"/>
    <p:sldId id="625" r:id="rId24"/>
    <p:sldId id="626" r:id="rId25"/>
    <p:sldId id="627" r:id="rId26"/>
    <p:sldId id="628" r:id="rId27"/>
    <p:sldId id="613" r:id="rId28"/>
    <p:sldId id="629" r:id="rId29"/>
    <p:sldId id="630" r:id="rId30"/>
    <p:sldId id="631" r:id="rId31"/>
    <p:sldId id="632" r:id="rId32"/>
    <p:sldId id="614" r:id="rId33"/>
    <p:sldId id="618" r:id="rId34"/>
    <p:sldId id="619" r:id="rId35"/>
    <p:sldId id="616" r:id="rId36"/>
    <p:sldId id="617" r:id="rId37"/>
    <p:sldId id="620" r:id="rId38"/>
    <p:sldId id="487" r:id="rId39"/>
    <p:sldId id="576" r:id="rId40"/>
    <p:sldId id="633" r:id="rId41"/>
    <p:sldId id="634" r:id="rId42"/>
    <p:sldId id="635" r:id="rId43"/>
    <p:sldId id="636" r:id="rId44"/>
    <p:sldId id="637" r:id="rId45"/>
    <p:sldId id="638" r:id="rId46"/>
    <p:sldId id="639" r:id="rId47"/>
    <p:sldId id="640" r:id="rId48"/>
    <p:sldId id="572" r:id="rId49"/>
  </p:sldIdLst>
  <p:sldSz cx="9144000" cy="5143500" type="screen16x9"/>
  <p:notesSz cx="9144000" cy="5143500"/>
  <p:defaultTextStyle>
    <a:defPPr>
      <a:defRPr kern="0"/>
    </a:def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E"/>
    <a:srgbClr val="8F9EC9"/>
    <a:srgbClr val="DAA8A2"/>
    <a:srgbClr val="000000"/>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FA3D06-A226-5B47-927F-C0C68BF98D49}" v="103" dt="2024-04-30T01:02:09.9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microsoft.com/office/2015/10/relationships/revisionInfo" Target="revisionInfo.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Xin" userId="S::wei.xin@sydney.edu.au::e9a22dce-685b-4760-b3ee-62caa91fb046" providerId="AD" clId="Web-{61FA5A35-8591-AEBA-3282-EE8A1C66658E}"/>
    <pc:docChg chg="modSld">
      <pc:chgData name="Herbert Xin" userId="S::wei.xin@sydney.edu.au::e9a22dce-685b-4760-b3ee-62caa91fb046" providerId="AD" clId="Web-{61FA5A35-8591-AEBA-3282-EE8A1C66658E}" dt="2024-04-29T00:50:35.039" v="4"/>
      <pc:docMkLst>
        <pc:docMk/>
      </pc:docMkLst>
      <pc:sldChg chg="modSp">
        <pc:chgData name="Herbert Xin" userId="S::wei.xin@sydney.edu.au::e9a22dce-685b-4760-b3ee-62caa91fb046" providerId="AD" clId="Web-{61FA5A35-8591-AEBA-3282-EE8A1C66658E}" dt="2024-04-29T00:09:09.168" v="2" actId="20577"/>
        <pc:sldMkLst>
          <pc:docMk/>
          <pc:sldMk cId="365589599" sldId="413"/>
        </pc:sldMkLst>
        <pc:spChg chg="mod">
          <ac:chgData name="Herbert Xin" userId="S::wei.xin@sydney.edu.au::e9a22dce-685b-4760-b3ee-62caa91fb046" providerId="AD" clId="Web-{61FA5A35-8591-AEBA-3282-EE8A1C66658E}" dt="2024-04-29T00:09:09.168" v="2" actId="20577"/>
          <ac:spMkLst>
            <pc:docMk/>
            <pc:sldMk cId="365589599" sldId="413"/>
            <ac:spMk id="3" creationId="{52642094-ED1E-DFB7-DF48-D5AFEDD64A1F}"/>
          </ac:spMkLst>
        </pc:spChg>
      </pc:sldChg>
      <pc:sldChg chg="addSp delSp">
        <pc:chgData name="Herbert Xin" userId="S::wei.xin@sydney.edu.au::e9a22dce-685b-4760-b3ee-62caa91fb046" providerId="AD" clId="Web-{61FA5A35-8591-AEBA-3282-EE8A1C66658E}" dt="2024-04-29T00:50:35.039" v="4"/>
        <pc:sldMkLst>
          <pc:docMk/>
          <pc:sldMk cId="1826999222" sldId="639"/>
        </pc:sldMkLst>
        <pc:cxnChg chg="add del">
          <ac:chgData name="Herbert Xin" userId="S::wei.xin@sydney.edu.au::e9a22dce-685b-4760-b3ee-62caa91fb046" providerId="AD" clId="Web-{61FA5A35-8591-AEBA-3282-EE8A1C66658E}" dt="2024-04-29T00:50:35.039" v="4"/>
          <ac:cxnSpMkLst>
            <pc:docMk/>
            <pc:sldMk cId="1826999222" sldId="639"/>
            <ac:cxnSpMk id="4" creationId="{1A4F878A-4761-CE39-9FFA-CD8644B2B00A}"/>
          </ac:cxnSpMkLst>
        </pc:cxnChg>
      </pc:sldChg>
    </pc:docChg>
  </pc:docChgLst>
  <pc:docChgLst>
    <pc:chgData name="Herbert Xin" userId="e9a22dce-685b-4760-b3ee-62caa91fb046" providerId="ADAL" clId="{36FA3D06-A226-5B47-927F-C0C68BF98D49}"/>
    <pc:docChg chg="addSld modSld">
      <pc:chgData name="Herbert Xin" userId="e9a22dce-685b-4760-b3ee-62caa91fb046" providerId="ADAL" clId="{36FA3D06-A226-5B47-927F-C0C68BF98D49}" dt="2024-04-30T01:02:09.996" v="102" actId="20577"/>
      <pc:docMkLst>
        <pc:docMk/>
      </pc:docMkLst>
      <pc:sldChg chg="modTransition">
        <pc:chgData name="Herbert Xin" userId="e9a22dce-685b-4760-b3ee-62caa91fb046" providerId="ADAL" clId="{36FA3D06-A226-5B47-927F-C0C68BF98D49}" dt="2024-04-30T01:00:10.016" v="5"/>
        <pc:sldMkLst>
          <pc:docMk/>
          <pc:sldMk cId="3637961521" sldId="576"/>
        </pc:sldMkLst>
      </pc:sldChg>
      <pc:sldChg chg="modTransition">
        <pc:chgData name="Herbert Xin" userId="e9a22dce-685b-4760-b3ee-62caa91fb046" providerId="ADAL" clId="{36FA3D06-A226-5B47-927F-C0C68BF98D49}" dt="2024-04-30T00:59:51.918" v="4"/>
        <pc:sldMkLst>
          <pc:docMk/>
          <pc:sldMk cId="432260686" sldId="606"/>
        </pc:sldMkLst>
      </pc:sldChg>
      <pc:sldChg chg="modTransition">
        <pc:chgData name="Herbert Xin" userId="e9a22dce-685b-4760-b3ee-62caa91fb046" providerId="ADAL" clId="{36FA3D06-A226-5B47-927F-C0C68BF98D49}" dt="2024-04-30T01:00:18.170" v="7"/>
        <pc:sldMkLst>
          <pc:docMk/>
          <pc:sldMk cId="3268585514" sldId="633"/>
        </pc:sldMkLst>
      </pc:sldChg>
      <pc:sldChg chg="modTransition">
        <pc:chgData name="Herbert Xin" userId="e9a22dce-685b-4760-b3ee-62caa91fb046" providerId="ADAL" clId="{36FA3D06-A226-5B47-927F-C0C68BF98D49}" dt="2024-04-30T01:00:24.106" v="8"/>
        <pc:sldMkLst>
          <pc:docMk/>
          <pc:sldMk cId="1126382640" sldId="634"/>
        </pc:sldMkLst>
      </pc:sldChg>
      <pc:sldChg chg="modTransition">
        <pc:chgData name="Herbert Xin" userId="e9a22dce-685b-4760-b3ee-62caa91fb046" providerId="ADAL" clId="{36FA3D06-A226-5B47-927F-C0C68BF98D49}" dt="2024-04-30T01:00:29.683" v="9"/>
        <pc:sldMkLst>
          <pc:docMk/>
          <pc:sldMk cId="3181699855" sldId="635"/>
        </pc:sldMkLst>
      </pc:sldChg>
      <pc:sldChg chg="modTransition">
        <pc:chgData name="Herbert Xin" userId="e9a22dce-685b-4760-b3ee-62caa91fb046" providerId="ADAL" clId="{36FA3D06-A226-5B47-927F-C0C68BF98D49}" dt="2024-04-30T01:00:29.683" v="9"/>
        <pc:sldMkLst>
          <pc:docMk/>
          <pc:sldMk cId="3719654062" sldId="636"/>
        </pc:sldMkLst>
      </pc:sldChg>
      <pc:sldChg chg="modTransition">
        <pc:chgData name="Herbert Xin" userId="e9a22dce-685b-4760-b3ee-62caa91fb046" providerId="ADAL" clId="{36FA3D06-A226-5B47-927F-C0C68BF98D49}" dt="2024-04-30T01:00:29.683" v="9"/>
        <pc:sldMkLst>
          <pc:docMk/>
          <pc:sldMk cId="780368217" sldId="637"/>
        </pc:sldMkLst>
      </pc:sldChg>
      <pc:sldChg chg="modTransition">
        <pc:chgData name="Herbert Xin" userId="e9a22dce-685b-4760-b3ee-62caa91fb046" providerId="ADAL" clId="{36FA3D06-A226-5B47-927F-C0C68BF98D49}" dt="2024-04-30T01:00:29.683" v="9"/>
        <pc:sldMkLst>
          <pc:docMk/>
          <pc:sldMk cId="661771250" sldId="638"/>
        </pc:sldMkLst>
      </pc:sldChg>
      <pc:sldChg chg="modTransition">
        <pc:chgData name="Herbert Xin" userId="e9a22dce-685b-4760-b3ee-62caa91fb046" providerId="ADAL" clId="{36FA3D06-A226-5B47-927F-C0C68BF98D49}" dt="2024-04-30T01:00:29.683" v="9"/>
        <pc:sldMkLst>
          <pc:docMk/>
          <pc:sldMk cId="1826999222" sldId="639"/>
        </pc:sldMkLst>
      </pc:sldChg>
      <pc:sldChg chg="modTransition">
        <pc:chgData name="Herbert Xin" userId="e9a22dce-685b-4760-b3ee-62caa91fb046" providerId="ADAL" clId="{36FA3D06-A226-5B47-927F-C0C68BF98D49}" dt="2024-04-30T01:00:29.683" v="9"/>
        <pc:sldMkLst>
          <pc:docMk/>
          <pc:sldMk cId="3490319925" sldId="640"/>
        </pc:sldMkLst>
      </pc:sldChg>
      <pc:sldChg chg="add modTransition">
        <pc:chgData name="Herbert Xin" userId="e9a22dce-685b-4760-b3ee-62caa91fb046" providerId="ADAL" clId="{36FA3D06-A226-5B47-927F-C0C68BF98D49}" dt="2024-04-30T00:59:50.377" v="3"/>
        <pc:sldMkLst>
          <pc:docMk/>
          <pc:sldMk cId="3069120814" sldId="641"/>
        </pc:sldMkLst>
      </pc:sldChg>
      <pc:sldChg chg="addSp modSp add mod">
        <pc:chgData name="Herbert Xin" userId="e9a22dce-685b-4760-b3ee-62caa91fb046" providerId="ADAL" clId="{36FA3D06-A226-5B47-927F-C0C68BF98D49}" dt="2024-04-30T01:02:09.996" v="102" actId="20577"/>
        <pc:sldMkLst>
          <pc:docMk/>
          <pc:sldMk cId="3461136244" sldId="642"/>
        </pc:sldMkLst>
        <pc:spChg chg="add mod">
          <ac:chgData name="Herbert Xin" userId="e9a22dce-685b-4760-b3ee-62caa91fb046" providerId="ADAL" clId="{36FA3D06-A226-5B47-927F-C0C68BF98D49}" dt="2024-04-30T01:02:09.996" v="102" actId="20577"/>
          <ac:spMkLst>
            <pc:docMk/>
            <pc:sldMk cId="3461136244" sldId="642"/>
            <ac:spMk id="4" creationId="{E8C4E72F-2B01-42B8-6D75-4C9849BE1F3C}"/>
          </ac:spMkLst>
        </pc:spChg>
      </pc:sldChg>
      <pc:sldChg chg="add">
        <pc:chgData name="Herbert Xin" userId="e9a22dce-685b-4760-b3ee-62caa91fb046" providerId="ADAL" clId="{36FA3D06-A226-5B47-927F-C0C68BF98D49}" dt="2024-04-30T01:02:03.763" v="99" actId="2890"/>
        <pc:sldMkLst>
          <pc:docMk/>
          <pc:sldMk cId="1619711444" sldId="6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253762-C138-0D4D-98BD-E45749408AA7}" type="datetimeFigureOut">
              <a:rPr lang="en-US" smtClean="0"/>
              <a:t>4/29/2024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6451B1-F1C2-C342-9482-CA419A1AF9E0}" type="slidenum">
              <a:rPr lang="en-US" smtClean="0"/>
              <a:t>‹#›</a:t>
            </a:fld>
            <a:endParaRPr lang="en-US"/>
          </a:p>
        </p:txBody>
      </p:sp>
    </p:spTree>
    <p:extLst>
      <p:ext uri="{BB962C8B-B14F-4D97-AF65-F5344CB8AC3E}">
        <p14:creationId xmlns:p14="http://schemas.microsoft.com/office/powerpoint/2010/main" val="23375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mailto:first.last@sydney.edu.au" TargetMode="External"/><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26C391-EC2F-854E-3FAC-8EDA85399D7C}"/>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9EC1A71F-2256-88FB-1073-78B7D8E702C3}"/>
              </a:ext>
            </a:extLst>
          </p:cNvPr>
          <p:cNvSpPr>
            <a:spLocks noGrp="1"/>
          </p:cNvSpPr>
          <p:nvPr>
            <p:ph type="body" sz="quarter" idx="16" hasCustomPrompt="1"/>
          </p:nvPr>
        </p:nvSpPr>
        <p:spPr>
          <a:xfrm>
            <a:off x="571500" y="1812923"/>
            <a:ext cx="5533967" cy="1066800"/>
          </a:xfrm>
          <a:prstGeom prst="rect">
            <a:avLst/>
          </a:prstGeom>
        </p:spPr>
        <p:txBody>
          <a:bodyPr lIns="0" tIns="0" rIns="0" bIns="0"/>
          <a:lstStyle>
            <a:lvl1pPr marL="0" indent="0">
              <a:buFontTx/>
              <a:buNone/>
              <a:defRPr sz="2800" b="0" i="1">
                <a:solidFill>
                  <a:schemeClr val="tx1"/>
                </a:solidFill>
                <a:latin typeface="Times" pitchFamily="2" charset="0"/>
              </a:defRPr>
            </a:lvl1pPr>
          </a:lstStyle>
          <a:p>
            <a:r>
              <a:rPr lang="en-GB"/>
              <a:t>Presentation subheading </a:t>
            </a:r>
            <a:br>
              <a:rPr lang="en-GB"/>
            </a:br>
            <a:r>
              <a:rPr lang="en-GB"/>
              <a:t>can go over 2 lines 28pt</a:t>
            </a:r>
            <a:endParaRPr lang="en-US"/>
          </a:p>
        </p:txBody>
      </p:sp>
      <p:sp>
        <p:nvSpPr>
          <p:cNvPr id="6" name="Text Placeholder 3">
            <a:extLst>
              <a:ext uri="{FF2B5EF4-FFF2-40B4-BE49-F238E27FC236}">
                <a16:creationId xmlns:a16="http://schemas.microsoft.com/office/drawing/2014/main" id="{EA5ABDE1-C8DD-9C86-C1BA-029E99357DDA}"/>
              </a:ext>
            </a:extLst>
          </p:cNvPr>
          <p:cNvSpPr>
            <a:spLocks noGrp="1"/>
          </p:cNvSpPr>
          <p:nvPr>
            <p:ph type="body" sz="quarter" idx="15" hasCustomPrompt="1"/>
          </p:nvPr>
        </p:nvSpPr>
        <p:spPr>
          <a:xfrm>
            <a:off x="562033" y="3108324"/>
            <a:ext cx="5533967" cy="606425"/>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8" name="TextBox 7">
            <a:extLst>
              <a:ext uri="{FF2B5EF4-FFF2-40B4-BE49-F238E27FC236}">
                <a16:creationId xmlns:a16="http://schemas.microsoft.com/office/drawing/2014/main" id="{262845E8-E21B-1585-9AF6-BBB77FE87561}"/>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pic>
        <p:nvPicPr>
          <p:cNvPr id="11" name="Picture">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34" name="Text Placeholder 4">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spTree>
    <p:extLst>
      <p:ext uri="{BB962C8B-B14F-4D97-AF65-F5344CB8AC3E}">
        <p14:creationId xmlns:p14="http://schemas.microsoft.com/office/powerpoint/2010/main" val="3996898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Tree>
    <p:extLst>
      <p:ext uri="{BB962C8B-B14F-4D97-AF65-F5344CB8AC3E}">
        <p14:creationId xmlns:p14="http://schemas.microsoft.com/office/powerpoint/2010/main" val="25302094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break 2">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67AE0-0B1A-C793-8FD0-6C83B3BAF9A6}"/>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itle 2">
            <a:extLst>
              <a:ext uri="{FF2B5EF4-FFF2-40B4-BE49-F238E27FC236}">
                <a16:creationId xmlns:a16="http://schemas.microsoft.com/office/drawing/2014/main" id="{21066835-3577-7EA9-7C60-12C9BC765B4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25AAED2F-1B70-12A0-8666-145503BFBB25}"/>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019439381"/>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reak 3">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D0B820-7965-14E8-72F1-2EE5EF1CB3A9}"/>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ext Placeholder 2">
            <a:extLst>
              <a:ext uri="{FF2B5EF4-FFF2-40B4-BE49-F238E27FC236}">
                <a16:creationId xmlns:a16="http://schemas.microsoft.com/office/drawing/2014/main" id="{6FC22782-CE95-2810-1D92-2B7EA357B87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6F8263D2-F9BE-3D44-C629-FD1F86B3E17F}"/>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123553179"/>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ogo centre black">
    <p:bg>
      <p:bgRef idx="1001">
        <a:schemeClr val="bg1"/>
      </p:bgRef>
    </p:bg>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50296C6E-3B64-67D7-F619-28187B1295EE}"/>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chemeClr val="tx1"/>
          </a:solidFill>
        </p:spPr>
        <p:txBody>
          <a:bodyPr wrap="square" lIns="0" tIns="0" rIns="0" bIns="0" rtlCol="0"/>
          <a:lstStyle/>
          <a:p>
            <a:endParaRPr/>
          </a:p>
        </p:txBody>
      </p:sp>
      <p:pic>
        <p:nvPicPr>
          <p:cNvPr id="10" name="Picture 9">
            <a:extLst>
              <a:ext uri="{FF2B5EF4-FFF2-40B4-BE49-F238E27FC236}">
                <a16:creationId xmlns:a16="http://schemas.microsoft.com/office/drawing/2014/main" id="{90B06A1B-395E-4CB0-3B0C-D14FDE9BA0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7339" y="2261198"/>
            <a:ext cx="1829323" cy="633227"/>
          </a:xfrm>
          <a:prstGeom prst="rect">
            <a:avLst/>
          </a:prstGeom>
        </p:spPr>
      </p:pic>
    </p:spTree>
    <p:extLst>
      <p:ext uri="{BB962C8B-B14F-4D97-AF65-F5344CB8AC3E}">
        <p14:creationId xmlns:p14="http://schemas.microsoft.com/office/powerpoint/2010/main" val="192503745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centre ochr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3E466C-1ADC-0DA2-E815-89094AED2510}"/>
              </a:ext>
            </a:extLst>
          </p:cNvPr>
          <p:cNvPicPr>
            <a:picLocks noChangeAspect="1"/>
          </p:cNvPicPr>
          <p:nvPr userDrawn="1"/>
        </p:nvPicPr>
        <p:blipFill>
          <a:blip r:embed="rId2"/>
          <a:stretch>
            <a:fillRect/>
          </a:stretch>
        </p:blipFill>
        <p:spPr>
          <a:xfrm>
            <a:off x="3657338" y="2261197"/>
            <a:ext cx="1829323" cy="643417"/>
          </a:xfrm>
          <a:prstGeom prst="rect">
            <a:avLst/>
          </a:prstGeom>
        </p:spPr>
      </p:pic>
    </p:spTree>
    <p:extLst>
      <p:ext uri="{BB962C8B-B14F-4D97-AF65-F5344CB8AC3E}">
        <p14:creationId xmlns:p14="http://schemas.microsoft.com/office/powerpoint/2010/main" val="407109766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8375F2-9EFB-E2E0-D249-EBD6EB927363}"/>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tx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135615807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Quote 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97E-185C-39F4-467B-3196A19AD666}"/>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accent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3491257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Image 1">
    <p:bg>
      <p:bgRef idx="1001">
        <a:schemeClr val="bg1"/>
      </p:bgRef>
    </p:bg>
    <p:spTree>
      <p:nvGrpSpPr>
        <p:cNvPr id="1" name=""/>
        <p:cNvGrpSpPr/>
        <p:nvPr/>
      </p:nvGrpSpPr>
      <p:grpSpPr>
        <a:xfrm>
          <a:off x="0" y="0"/>
          <a:ext cx="0" cy="0"/>
          <a:chOff x="0" y="0"/>
          <a:chExt cx="0" cy="0"/>
        </a:xfrm>
      </p:grpSpPr>
      <p:pic>
        <p:nvPicPr>
          <p:cNvPr id="8" name="object 1">
            <a:extLst>
              <a:ext uri="{FF2B5EF4-FFF2-40B4-BE49-F238E27FC236}">
                <a16:creationId xmlns:a16="http://schemas.microsoft.com/office/drawing/2014/main" id="{69D3DD68-72FE-5430-2CCD-62A73AAF985C}"/>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955154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173-B046-E632-8483-B2707C81E7DF}"/>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pic>
        <p:nvPicPr>
          <p:cNvPr id="7" name="object 4">
            <a:extLst>
              <a:ext uri="{FF2B5EF4-FFF2-40B4-BE49-F238E27FC236}">
                <a16:creationId xmlns:a16="http://schemas.microsoft.com/office/drawing/2014/main" id="{0DE0EA6B-E5AC-3B11-BD85-9AE2F2B2BA1F}"/>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9143998" cy="5143499"/>
          </a:xfrm>
          <a:prstGeom prst="rect">
            <a:avLst/>
          </a:prstGeom>
        </p:spPr>
      </p:pic>
    </p:spTree>
    <p:extLst>
      <p:ext uri="{BB962C8B-B14F-4D97-AF65-F5344CB8AC3E}">
        <p14:creationId xmlns:p14="http://schemas.microsoft.com/office/powerpoint/2010/main" val="3494040816"/>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2">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9FF160-6414-B7D0-2DD1-0585D58A22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41"/>
            <a:ext cx="9141620" cy="5144841"/>
          </a:xfrm>
          <a:prstGeom prst="rect">
            <a:avLst/>
          </a:prstGeom>
        </p:spPr>
      </p:pic>
      <p:sp>
        <p:nvSpPr>
          <p:cNvPr id="6" name="Text Placeholder 1">
            <a:extLst>
              <a:ext uri="{FF2B5EF4-FFF2-40B4-BE49-F238E27FC236}">
                <a16:creationId xmlns:a16="http://schemas.microsoft.com/office/drawing/2014/main" id="{9E3B0390-CE09-F982-4224-39703DE91AD7}"/>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46416101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6FB2-6FB1-E8EE-71E2-F3031BBC4CFE}"/>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C73DE4E7-C9AA-0998-373D-DCFBF8D610D2}"/>
              </a:ext>
            </a:extLst>
          </p:cNvPr>
          <p:cNvSpPr>
            <a:spLocks noGrp="1"/>
          </p:cNvSpPr>
          <p:nvPr>
            <p:ph type="body" sz="quarter" idx="15" hasCustomPrompt="1"/>
          </p:nvPr>
        </p:nvSpPr>
        <p:spPr>
          <a:xfrm>
            <a:off x="562033" y="1813272"/>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2" name="Text Placeholder 5">
            <a:extLst>
              <a:ext uri="{FF2B5EF4-FFF2-40B4-BE49-F238E27FC236}">
                <a16:creationId xmlns:a16="http://schemas.microsoft.com/office/drawing/2014/main" id="{BD0328F7-E70B-70FE-8296-A6A9465B3C0D}"/>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61395443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 3">
    <p:bg>
      <p:bgRef idx="1001">
        <a:schemeClr val="bg1"/>
      </p:bgRef>
    </p:bg>
    <p:spTree>
      <p:nvGrpSpPr>
        <p:cNvPr id="1" name=""/>
        <p:cNvGrpSpPr/>
        <p:nvPr/>
      </p:nvGrpSpPr>
      <p:grpSpPr>
        <a:xfrm>
          <a:off x="0" y="0"/>
          <a:ext cx="0" cy="0"/>
          <a:chOff x="0" y="0"/>
          <a:chExt cx="0" cy="0"/>
        </a:xfrm>
      </p:grpSpPr>
      <p:pic>
        <p:nvPicPr>
          <p:cNvPr id="5" name="object 1">
            <a:extLst>
              <a:ext uri="{FF2B5EF4-FFF2-40B4-BE49-F238E27FC236}">
                <a16:creationId xmlns:a16="http://schemas.microsoft.com/office/drawing/2014/main" id="{3DE60E2F-8D86-E014-B1B6-8CC60B835BB9}"/>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82651899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4">
    <p:bg>
      <p:bgRef idx="1001">
        <a:schemeClr val="bg1"/>
      </p:bgRef>
    </p:bg>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A3A6835A-E678-9758-9D77-104E4690DC8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2349" cy="5143500"/>
          </a:xfrm>
          <a:prstGeom prst="rect">
            <a:avLst/>
          </a:prstGeom>
        </p:spPr>
      </p:pic>
      <p:sp>
        <p:nvSpPr>
          <p:cNvPr id="2" name="Title 1">
            <a:extLst>
              <a:ext uri="{FF2B5EF4-FFF2-40B4-BE49-F238E27FC236}">
                <a16:creationId xmlns:a16="http://schemas.microsoft.com/office/drawing/2014/main" id="{5667EFA4-5A0B-BEF2-9D70-1A347D686B7A}"/>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507638060"/>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5">
    <p:bg>
      <p:bgRef idx="1001">
        <a:schemeClr val="bg1"/>
      </p:bgRef>
    </p:bg>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3558D7F-D425-CB58-246D-476403851039}"/>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44000" cy="5143500"/>
          </a:xfrm>
          <a:prstGeom prst="rect">
            <a:avLst/>
          </a:prstGeom>
        </p:spPr>
      </p:pic>
      <p:sp>
        <p:nvSpPr>
          <p:cNvPr id="6" name="Title 1">
            <a:extLst>
              <a:ext uri="{FF2B5EF4-FFF2-40B4-BE49-F238E27FC236}">
                <a16:creationId xmlns:a16="http://schemas.microsoft.com/office/drawing/2014/main" id="{1DBF24C0-EEA2-4E54-D028-0224BD962CC0}"/>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429084420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6">
    <p:bg>
      <p:bgRef idx="1001">
        <a:schemeClr val="bg1"/>
      </p:bgRef>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8B85562-1D3A-B537-DAF4-3A657A3D4AE6}"/>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31633167"/>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tx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1388858333"/>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bg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3695472022"/>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284C3413-144B-3E34-A5A7-2A85DAA63644}"/>
              </a:ext>
            </a:extLst>
          </p:cNvPr>
          <p:cNvSpPr>
            <a:spLocks noGrp="1"/>
          </p:cNvSpPr>
          <p:nvPr>
            <p:ph type="body" sz="quarter" idx="12" hasCustomPrompt="1"/>
          </p:nvPr>
        </p:nvSpPr>
        <p:spPr>
          <a:xfrm>
            <a:off x="581013" y="1657350"/>
            <a:ext cx="3152775" cy="2362200"/>
          </a:xfrm>
          <a:prstGeom prst="rect">
            <a:avLst/>
          </a:prstGeom>
        </p:spPr>
        <p:txBody>
          <a:bodyPr lIns="0" anchor="b" anchorCtr="0"/>
          <a:lstStyle>
            <a:lvl1pPr marL="0" indent="0">
              <a:buNone/>
              <a:defRPr sz="1000">
                <a:solidFill>
                  <a:schemeClr val="tx1"/>
                </a:solidFill>
              </a:defRPr>
            </a:lvl1pPr>
            <a:lvl2pPr>
              <a:buNone/>
              <a:defRPr sz="1000">
                <a:solidFill>
                  <a:schemeClr val="tx1"/>
                </a:solidFill>
              </a:defRPr>
            </a:lvl2pPr>
            <a:lvl3pPr>
              <a:buNone/>
              <a:defRPr sz="1000">
                <a:solidFill>
                  <a:schemeClr val="tx1"/>
                </a:solidFill>
              </a:defRPr>
            </a:lvl3pPr>
            <a:lvl4pPr>
              <a:buNone/>
              <a:defRPr sz="1000">
                <a:solidFill>
                  <a:schemeClr val="tx1"/>
                </a:solidFill>
              </a:defRPr>
            </a:lvl4pPr>
            <a:lvl5pPr>
              <a:buNone/>
              <a:defRPr sz="1000">
                <a:solidFill>
                  <a:schemeClr val="tx1"/>
                </a:solidFill>
              </a:defRPr>
            </a:lvl5pPr>
          </a:lstStyle>
          <a:p>
            <a:pPr marL="12700">
              <a:lnSpc>
                <a:spcPct val="100000"/>
              </a:lnSpc>
              <a:spcBef>
                <a:spcPts val="100"/>
              </a:spcBef>
            </a:pPr>
            <a:r>
              <a:rPr lang="en-AU" sz="1000" b="1">
                <a:latin typeface="Arial"/>
                <a:cs typeface="Arial"/>
              </a:rPr>
              <a:t>Insert team/discipline </a:t>
            </a:r>
            <a:r>
              <a:rPr lang="en-AU" sz="1000" b="1" spc="-20">
                <a:latin typeface="Arial"/>
                <a:cs typeface="Arial"/>
              </a:rPr>
              <a:t>area</a:t>
            </a:r>
            <a:endParaRPr lang="en-AU" sz="1000">
              <a:latin typeface="Arial"/>
              <a:cs typeface="Arial"/>
            </a:endParaRPr>
          </a:p>
          <a:p>
            <a:pPr marL="12700" marR="711200">
              <a:lnSpc>
                <a:spcPct val="100000"/>
              </a:lnSpc>
            </a:pPr>
            <a:r>
              <a:rPr lang="en-AU" sz="1000">
                <a:latin typeface="Arial"/>
                <a:cs typeface="Arial"/>
              </a:rPr>
              <a:t>Name</a:t>
            </a:r>
            <a:r>
              <a:rPr lang="en-AU" sz="1000" spc="-20">
                <a:latin typeface="Arial"/>
                <a:cs typeface="Arial"/>
              </a:rPr>
              <a:t> </a:t>
            </a:r>
            <a:r>
              <a:rPr lang="en-AU" sz="1000" spc="-10">
                <a:latin typeface="Arial"/>
                <a:cs typeface="Arial"/>
              </a:rPr>
              <a:t>Surname Title</a:t>
            </a:r>
            <a:endParaRPr lang="en-AU" sz="1000">
              <a:latin typeface="Arial"/>
              <a:cs typeface="Arial"/>
            </a:endParaRPr>
          </a:p>
          <a:p>
            <a:pPr marL="12700">
              <a:lnSpc>
                <a:spcPct val="100000"/>
              </a:lnSpc>
            </a:pPr>
            <a:r>
              <a:rPr lang="en-AU" sz="1000">
                <a:latin typeface="Arial"/>
                <a:cs typeface="Arial"/>
              </a:rPr>
              <a:t>+61</a:t>
            </a:r>
            <a:r>
              <a:rPr lang="en-AU" sz="1000" spc="-10">
                <a:latin typeface="Arial"/>
                <a:cs typeface="Arial"/>
              </a:rPr>
              <a:t> </a:t>
            </a:r>
            <a:r>
              <a:rPr lang="en-AU" sz="1000">
                <a:latin typeface="Arial"/>
                <a:cs typeface="Arial"/>
              </a:rPr>
              <a:t>2</a:t>
            </a:r>
            <a:r>
              <a:rPr lang="en-AU" sz="1000" spc="-5">
                <a:latin typeface="Arial"/>
                <a:cs typeface="Arial"/>
              </a:rPr>
              <a:t> </a:t>
            </a:r>
            <a:r>
              <a:rPr lang="en-AU" sz="1000">
                <a:latin typeface="Arial"/>
                <a:cs typeface="Arial"/>
              </a:rPr>
              <a:t>1234</a:t>
            </a:r>
            <a:r>
              <a:rPr lang="en-AU" sz="1000" spc="-10">
                <a:latin typeface="Arial"/>
                <a:cs typeface="Arial"/>
              </a:rPr>
              <a:t> </a:t>
            </a:r>
            <a:r>
              <a:rPr lang="en-AU" sz="1000" spc="-20">
                <a:latin typeface="Arial"/>
                <a:cs typeface="Arial"/>
              </a:rPr>
              <a:t>5678</a:t>
            </a:r>
            <a:endParaRPr lang="en-AU" sz="1000">
              <a:latin typeface="Arial"/>
              <a:cs typeface="Arial"/>
            </a:endParaRPr>
          </a:p>
          <a:p>
            <a:pPr marL="12700">
              <a:lnSpc>
                <a:spcPct val="100000"/>
              </a:lnSpc>
            </a:pPr>
            <a:r>
              <a:rPr lang="en-AU" sz="1000" spc="-10">
                <a:latin typeface="Arial"/>
                <a:cs typeface="Arial"/>
                <a:hlinkClick r:id="rId2"/>
              </a:rPr>
              <a:t>first.last@sydney.edu.au</a:t>
            </a:r>
            <a:endParaRPr lang="en-AU" sz="1000">
              <a:latin typeface="Arial"/>
              <a:cs typeface="Arial"/>
            </a:endParaRPr>
          </a:p>
          <a:p>
            <a:pPr>
              <a:lnSpc>
                <a:spcPct val="100000"/>
              </a:lnSpc>
              <a:spcBef>
                <a:spcPts val="50"/>
              </a:spcBef>
            </a:pPr>
            <a:endParaRPr lang="en-AU" sz="1000">
              <a:latin typeface="Arial"/>
              <a:cs typeface="Arial"/>
            </a:endParaRPr>
          </a:p>
          <a:p>
            <a:pPr marL="12700">
              <a:lnSpc>
                <a:spcPct val="100000"/>
              </a:lnSpc>
            </a:pPr>
            <a:r>
              <a:rPr lang="en-AU" sz="1000" b="1" spc="-10" err="1">
                <a:latin typeface="Arial"/>
                <a:cs typeface="Arial"/>
              </a:rPr>
              <a:t>sydney.edu.au</a:t>
            </a:r>
            <a:r>
              <a:rPr lang="en-AU" sz="1000" b="1" spc="-10">
                <a:latin typeface="Arial"/>
                <a:cs typeface="Arial"/>
              </a:rPr>
              <a:t>/</a:t>
            </a:r>
            <a:r>
              <a:rPr lang="en-AU" sz="1000" b="1" spc="-10" err="1">
                <a:latin typeface="Arial"/>
                <a:cs typeface="Arial"/>
              </a:rPr>
              <a:t>xxxx</a:t>
            </a:r>
            <a:endParaRPr lang="en-AU" sz="1000">
              <a:latin typeface="Arial"/>
              <a:cs typeface="Arial"/>
            </a:endParaRPr>
          </a:p>
        </p:txBody>
      </p:sp>
    </p:spTree>
    <p:extLst>
      <p:ext uri="{BB962C8B-B14F-4D97-AF65-F5344CB8AC3E}">
        <p14:creationId xmlns:p14="http://schemas.microsoft.com/office/powerpoint/2010/main" val="224873522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No title (line and footer)">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Footer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7F195D-1D75-7971-7AE4-F2EDDB4FE0DC}"/>
              </a:ext>
              <a:ext uri="{C183D7F6-B498-43B3-948B-1728B52AA6E4}">
                <adec:decorative xmlns:adec="http://schemas.microsoft.com/office/drawing/2017/decorative" val="1"/>
              </a:ext>
            </a:extLst>
          </p:cNvPr>
          <p:cNvSpPr/>
          <p:nvPr userDrawn="1"/>
        </p:nvSpPr>
        <p:spPr>
          <a:xfrm>
            <a:off x="0" y="0"/>
            <a:ext cx="91440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891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1">
    <p:bg>
      <p:bgRef idx="1001">
        <a:schemeClr val="bg1"/>
      </p:bgRef>
    </p:bg>
    <p:spTree>
      <p:nvGrpSpPr>
        <p:cNvPr id="1" name=""/>
        <p:cNvGrpSpPr/>
        <p:nvPr/>
      </p:nvGrpSpPr>
      <p:grpSpPr>
        <a:xfrm>
          <a:off x="0" y="0"/>
          <a:ext cx="0" cy="0"/>
          <a:chOff x="0" y="0"/>
          <a:chExt cx="0" cy="0"/>
        </a:xfrm>
      </p:grpSpPr>
      <p:pic>
        <p:nvPicPr>
          <p:cNvPr id="8" name="object 7">
            <a:extLst>
              <a:ext uri="{FF2B5EF4-FFF2-40B4-BE49-F238E27FC236}">
                <a16:creationId xmlns:a16="http://schemas.microsoft.com/office/drawing/2014/main" id="{5682CEC0-2F2F-E2FD-4FDE-2AF1F4D1AE55}"/>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1310" y="0"/>
            <a:ext cx="915531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00522325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BF0C12-4EFA-AA48-3CFD-E595F2CE757D}"/>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846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Only - Sandstone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Sandstone background</a:t>
            </a:r>
            <a:endParaRPr/>
          </a:p>
        </p:txBody>
      </p:sp>
    </p:spTree>
    <p:extLst>
      <p:ext uri="{BB962C8B-B14F-4D97-AF65-F5344CB8AC3E}">
        <p14:creationId xmlns:p14="http://schemas.microsoft.com/office/powerpoint/2010/main" val="42174845"/>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 Light Grey backgroun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light grey background</a:t>
            </a:r>
            <a:endParaRPr/>
          </a:p>
        </p:txBody>
      </p:sp>
    </p:spTree>
    <p:extLst>
      <p:ext uri="{BB962C8B-B14F-4D97-AF65-F5344CB8AC3E}">
        <p14:creationId xmlns:p14="http://schemas.microsoft.com/office/powerpoint/2010/main" val="29812907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Small body copy</a:t>
            </a:r>
            <a:endParaRPr/>
          </a:p>
        </p:txBody>
      </p:sp>
      <p:sp>
        <p:nvSpPr>
          <p:cNvPr id="8" name="Placeholder text 2">
            <a:extLst>
              <a:ext uri="{FF2B5EF4-FFF2-40B4-BE49-F238E27FC236}">
                <a16:creationId xmlns:a16="http://schemas.microsoft.com/office/drawing/2014/main" id="{4750A85D-7EC4-4F3C-A957-3387FB721759}"/>
              </a:ext>
            </a:extLst>
          </p:cNvPr>
          <p:cNvSpPr>
            <a:spLocks noGrp="1"/>
          </p:cNvSpPr>
          <p:nvPr>
            <p:ph type="body" idx="1" hasCustomPrompt="1"/>
          </p:nvPr>
        </p:nvSpPr>
        <p:spPr>
          <a:xfrm>
            <a:off x="1892300" y="1803399"/>
            <a:ext cx="6673850" cy="2781300"/>
          </a:xfrm>
          <a:prstGeom prst="rect">
            <a:avLst/>
          </a:prstGeom>
        </p:spPr>
        <p:txBody>
          <a:bodyPr lIns="0" tIns="0" rIns="0" bIns="0" numCol="1"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Small body copy</a:t>
            </a:r>
            <a:endParaRPr/>
          </a:p>
        </p:txBody>
      </p:sp>
      <p:sp>
        <p:nvSpPr>
          <p:cNvPr id="6" name="Text Placeholder 2">
            <a:extLst>
              <a:ext uri="{FF2B5EF4-FFF2-40B4-BE49-F238E27FC236}">
                <a16:creationId xmlns:a16="http://schemas.microsoft.com/office/drawing/2014/main" id="{38B76861-0B8E-1907-DDCC-D9BE0F72992B}"/>
              </a:ext>
            </a:extLst>
          </p:cNvPr>
          <p:cNvSpPr>
            <a:spLocks noGrp="1"/>
          </p:cNvSpPr>
          <p:nvPr>
            <p:ph type="body" idx="1" hasCustomPrompt="1"/>
          </p:nvPr>
        </p:nvSpPr>
        <p:spPr>
          <a:xfrm>
            <a:off x="1892300" y="1803399"/>
            <a:ext cx="6673850" cy="2781300"/>
          </a:xfrm>
          <a:prstGeom prst="rect">
            <a:avLst/>
          </a:prstGeom>
        </p:spPr>
        <p:txBody>
          <a:bodyPr lIns="0" tIns="0" rIns="0" bIns="0" numCol="2"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extLst>
      <p:ext uri="{BB962C8B-B14F-4D97-AF65-F5344CB8AC3E}">
        <p14:creationId xmlns:p14="http://schemas.microsoft.com/office/powerpoint/2010/main" val="25433641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Small body copy</a:t>
            </a:r>
            <a:endParaRPr/>
          </a:p>
        </p:txBody>
      </p:sp>
      <p:sp>
        <p:nvSpPr>
          <p:cNvPr id="7" name="Text Placeholder 2">
            <a:extLst>
              <a:ext uri="{FF2B5EF4-FFF2-40B4-BE49-F238E27FC236}">
                <a16:creationId xmlns:a16="http://schemas.microsoft.com/office/drawing/2014/main" id="{F691CD0B-A249-E00E-D26B-FCB09FEB6123}"/>
              </a:ext>
            </a:extLst>
          </p:cNvPr>
          <p:cNvSpPr>
            <a:spLocks noGrp="1"/>
          </p:cNvSpPr>
          <p:nvPr>
            <p:ph type="body" idx="1" hasCustomPrompt="1"/>
          </p:nvPr>
        </p:nvSpPr>
        <p:spPr>
          <a:xfrm>
            <a:off x="1892300" y="1803399"/>
            <a:ext cx="6673850" cy="2781300"/>
          </a:xfrm>
          <a:prstGeom prst="rect">
            <a:avLst/>
          </a:prstGeom>
        </p:spPr>
        <p:txBody>
          <a:bodyPr lIns="0" tIns="0" rIns="0" bIns="0" numCol="3"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Text Placeholder 2</a:t>
            </a:r>
            <a:endParaRPr/>
          </a:p>
        </p:txBody>
      </p:sp>
    </p:spTree>
    <p:extLst>
      <p:ext uri="{BB962C8B-B14F-4D97-AF65-F5344CB8AC3E}">
        <p14:creationId xmlns:p14="http://schemas.microsoft.com/office/powerpoint/2010/main" val="13573710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Medium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294270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Medium body copy</a:t>
            </a:r>
            <a:endParaRPr/>
          </a:p>
        </p:txBody>
      </p:sp>
      <p:sp>
        <p:nvSpPr>
          <p:cNvPr id="4" name="Text Placeholder 2">
            <a:extLst>
              <a:ext uri="{FF2B5EF4-FFF2-40B4-BE49-F238E27FC236}">
                <a16:creationId xmlns:a16="http://schemas.microsoft.com/office/drawing/2014/main" id="{5AE129D5-BC83-5BC6-7696-A62ABBA7068D}"/>
              </a:ext>
            </a:extLst>
          </p:cNvPr>
          <p:cNvSpPr>
            <a:spLocks noGrp="1"/>
          </p:cNvSpPr>
          <p:nvPr>
            <p:ph type="body" sz="quarter" idx="10"/>
          </p:nvPr>
        </p:nvSpPr>
        <p:spPr>
          <a:xfrm>
            <a:off x="1881188"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AEE874E2-82AB-542D-E56B-2FB8466A88DC}"/>
              </a:ext>
            </a:extLst>
          </p:cNvPr>
          <p:cNvSpPr>
            <a:spLocks noGrp="1"/>
          </p:cNvSpPr>
          <p:nvPr>
            <p:ph type="body" sz="quarter" idx="11"/>
          </p:nvPr>
        </p:nvSpPr>
        <p:spPr>
          <a:xfrm>
            <a:off x="5330969"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179344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Medium body copy</a:t>
            </a:r>
            <a:endParaRPr/>
          </a:p>
        </p:txBody>
      </p:sp>
      <p:sp>
        <p:nvSpPr>
          <p:cNvPr id="4" name="Text Placeholder 2">
            <a:extLst>
              <a:ext uri="{FF2B5EF4-FFF2-40B4-BE49-F238E27FC236}">
                <a16:creationId xmlns:a16="http://schemas.microsoft.com/office/drawing/2014/main" id="{A89C3E4A-3CEE-6A06-BFB0-526F77478D2D}"/>
              </a:ext>
            </a:extLst>
          </p:cNvPr>
          <p:cNvSpPr>
            <a:spLocks noGrp="1"/>
          </p:cNvSpPr>
          <p:nvPr>
            <p:ph type="body" sz="quarter" idx="10"/>
          </p:nvPr>
        </p:nvSpPr>
        <p:spPr>
          <a:xfrm>
            <a:off x="1881188"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5" name="Text Placeholder 3">
            <a:extLst>
              <a:ext uri="{FF2B5EF4-FFF2-40B4-BE49-F238E27FC236}">
                <a16:creationId xmlns:a16="http://schemas.microsoft.com/office/drawing/2014/main" id="{1DFC8A7E-2401-E620-E338-5D28D2506876}"/>
              </a:ext>
            </a:extLst>
          </p:cNvPr>
          <p:cNvSpPr>
            <a:spLocks noGrp="1"/>
          </p:cNvSpPr>
          <p:nvPr>
            <p:ph type="body" sz="quarter" idx="14"/>
          </p:nvPr>
        </p:nvSpPr>
        <p:spPr>
          <a:xfrm>
            <a:off x="4250315"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6" name="Text Placeholder 4">
            <a:extLst>
              <a:ext uri="{FF2B5EF4-FFF2-40B4-BE49-F238E27FC236}">
                <a16:creationId xmlns:a16="http://schemas.microsoft.com/office/drawing/2014/main" id="{E104634B-900F-6E88-EAFF-FBF5C77F1AED}"/>
              </a:ext>
            </a:extLst>
          </p:cNvPr>
          <p:cNvSpPr>
            <a:spLocks noGrp="1"/>
          </p:cNvSpPr>
          <p:nvPr>
            <p:ph type="body" sz="quarter" idx="15"/>
          </p:nvPr>
        </p:nvSpPr>
        <p:spPr>
          <a:xfrm>
            <a:off x="6544627"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Tree>
    <p:extLst>
      <p:ext uri="{BB962C8B-B14F-4D97-AF65-F5344CB8AC3E}">
        <p14:creationId xmlns:p14="http://schemas.microsoft.com/office/powerpoint/2010/main" val="160924002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lumn, large body copy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Large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800">
                <a:latin typeface="+mn-lt"/>
              </a:defRPr>
            </a:lvl1pPr>
            <a:lvl2pPr marL="628650" indent="-171450">
              <a:buClr>
                <a:schemeClr val="tx1"/>
              </a:buClr>
              <a:buFont typeface="System Font Regular"/>
              <a:buChar char="-"/>
              <a:defRPr sz="1800">
                <a:latin typeface="+mn-lt"/>
              </a:defRPr>
            </a:lvl2pPr>
            <a:lvl3pPr marL="1085850" indent="-171450">
              <a:buClr>
                <a:schemeClr val="tx1"/>
              </a:buClr>
              <a:buFont typeface="System Font Regular"/>
              <a:buChar char="-"/>
              <a:defRPr sz="1800">
                <a:latin typeface="+mn-lt"/>
              </a:defRPr>
            </a:lvl3pPr>
            <a:lvl4pPr marL="1543050" indent="-171450">
              <a:buClr>
                <a:schemeClr val="tx1"/>
              </a:buClr>
              <a:buFont typeface="System Font Regular"/>
              <a:buChar char="-"/>
              <a:defRPr sz="1800">
                <a:latin typeface="+mn-lt"/>
              </a:defRPr>
            </a:lvl4pPr>
            <a:lvl5pPr marL="2000250" indent="-171450">
              <a:buClr>
                <a:schemeClr val="tx1"/>
              </a:buClr>
              <a:buFont typeface="System Font Regular"/>
              <a:buChar cha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99009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image 1">
    <p:bg>
      <p:bgRef idx="1001">
        <a:schemeClr val="bg1"/>
      </p:bgRef>
    </p:bg>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351BF546-A7D6-4DDD-D34D-2811CA1DFCD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240103853"/>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1 object">
    <p:spTree>
      <p:nvGrpSpPr>
        <p:cNvPr id="1" name=""/>
        <p:cNvGrpSpPr/>
        <p:nvPr/>
      </p:nvGrpSpPr>
      <p:grpSpPr>
        <a:xfrm>
          <a:off x="0" y="0"/>
          <a:ext cx="0" cy="0"/>
          <a:chOff x="0" y="0"/>
          <a:chExt cx="0" cy="0"/>
        </a:xfrm>
      </p:grpSpPr>
      <p:sp>
        <p:nvSpPr>
          <p:cNvPr id="16" name="bg object 3"/>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1 object</a:t>
            </a:r>
            <a:endParaRPr/>
          </a:p>
        </p:txBody>
      </p:sp>
      <p:sp>
        <p:nvSpPr>
          <p:cNvPr id="5" name="Text Placeholder 2">
            <a:extLst>
              <a:ext uri="{FF2B5EF4-FFF2-40B4-BE49-F238E27FC236}">
                <a16:creationId xmlns:a16="http://schemas.microsoft.com/office/drawing/2014/main" id="{87CDED4A-4823-EF24-3881-13F93D526601}"/>
              </a:ext>
            </a:extLst>
          </p:cNvPr>
          <p:cNvSpPr>
            <a:spLocks noGrp="1"/>
          </p:cNvSpPr>
          <p:nvPr>
            <p:ph sz="half" idx="2" hasCustomPrompt="1"/>
          </p:nvPr>
        </p:nvSpPr>
        <p:spPr>
          <a:xfrm>
            <a:off x="1881188" y="1802292"/>
            <a:ext cx="668496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3" name="object 4">
            <a:extLst>
              <a:ext uri="{FF2B5EF4-FFF2-40B4-BE49-F238E27FC236}">
                <a16:creationId xmlns:a16="http://schemas.microsoft.com/office/drawing/2014/main" id="{072B83BE-F949-7430-0580-E28A8377541C}"/>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Tree>
    <p:extLst>
      <p:ext uri="{BB962C8B-B14F-4D97-AF65-F5344CB8AC3E}">
        <p14:creationId xmlns:p14="http://schemas.microsoft.com/office/powerpoint/2010/main" val="70870488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2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2 objects</a:t>
            </a:r>
            <a:endParaRPr/>
          </a:p>
        </p:txBody>
      </p:sp>
      <p:sp>
        <p:nvSpPr>
          <p:cNvPr id="3" name="Text Placeholder 2"/>
          <p:cNvSpPr>
            <a:spLocks noGrp="1"/>
          </p:cNvSpPr>
          <p:nvPr>
            <p:ph sz="half" idx="2" hasCustomPrompt="1"/>
          </p:nvPr>
        </p:nvSpPr>
        <p:spPr>
          <a:xfrm>
            <a:off x="188118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6" name="Text Placeholder 3">
            <a:extLst>
              <a:ext uri="{FF2B5EF4-FFF2-40B4-BE49-F238E27FC236}">
                <a16:creationId xmlns:a16="http://schemas.microsoft.com/office/drawing/2014/main" id="{BCF546AC-A09B-3B79-BF41-C9B5E391B8D5}"/>
              </a:ext>
            </a:extLst>
          </p:cNvPr>
          <p:cNvSpPr>
            <a:spLocks noGrp="1"/>
          </p:cNvSpPr>
          <p:nvPr>
            <p:ph sz="half" idx="11" hasCustomPrompt="1"/>
          </p:nvPr>
        </p:nvSpPr>
        <p:spPr>
          <a:xfrm>
            <a:off x="541813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4" name="object 4">
            <a:extLst>
              <a:ext uri="{FF2B5EF4-FFF2-40B4-BE49-F238E27FC236}">
                <a16:creationId xmlns:a16="http://schemas.microsoft.com/office/drawing/2014/main" id="{593909B7-37E7-FB1F-A3FB-7C585D474988}"/>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16" name="bg object"/>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 column + image,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Small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0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1981248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olumn + image, medium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Medium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3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647319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lumn + image, large body copy 18p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Large body copy</a:t>
            </a:r>
            <a:endParaRPr/>
          </a:p>
        </p:txBody>
      </p:sp>
      <p:sp>
        <p:nvSpPr>
          <p:cNvPr id="6" nam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8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5748870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ing with image 1">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339949"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1</a:t>
            </a:r>
            <a:br>
              <a:rPr lang="en-AU"/>
            </a:br>
            <a:r>
              <a:rPr lang="en-US"/>
              <a:t>Title, text box and image</a:t>
            </a:r>
            <a:br>
              <a:rPr lang="en-US"/>
            </a:br>
            <a:r>
              <a:rPr lang="en-US"/>
              <a:t>Medium body copy</a:t>
            </a:r>
            <a:endParaRPr/>
          </a:p>
        </p:txBody>
      </p:sp>
      <p:sp>
        <p:nvSpPr>
          <p:cNvPr id="7" name="object 8">
            <a:extLst>
              <a:ext uri="{FF2B5EF4-FFF2-40B4-BE49-F238E27FC236}">
                <a16:creationId xmlns:a16="http://schemas.microsoft.com/office/drawing/2014/main" id="{CA7413FA-6408-3254-1779-682CAAAE9ECF}"/>
              </a:ext>
            </a:extLst>
          </p:cNvPr>
          <p:cNvSpPr/>
          <p:nvPr userDrawn="1"/>
        </p:nvSpPr>
        <p:spPr>
          <a:xfrm>
            <a:off x="5339949"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9" name="Picture Placeholder 6">
            <a:extLst>
              <a:ext uri="{FF2B5EF4-FFF2-40B4-BE49-F238E27FC236}">
                <a16:creationId xmlns:a16="http://schemas.microsoft.com/office/drawing/2014/main" id="{3E7C6475-9E09-2C25-60AA-C01FFE5493AC}"/>
              </a:ext>
            </a:extLst>
          </p:cNvPr>
          <p:cNvSpPr>
            <a:spLocks noGrp="1"/>
          </p:cNvSpPr>
          <p:nvPr>
            <p:ph type="pic" sz="quarter" idx="10" hasCustomPrompt="1"/>
          </p:nvPr>
        </p:nvSpPr>
        <p:spPr>
          <a:xfrm>
            <a:off x="1" y="0"/>
            <a:ext cx="4571999" cy="5143500"/>
          </a:xfrm>
          <a:solidFill>
            <a:schemeClr val="bg1">
              <a:lumMod val="95000"/>
            </a:schemeClr>
          </a:solidFill>
        </p:spPr>
        <p:txBody>
          <a:bodyPr anchor="ctr" anchorCtr="0"/>
          <a:lstStyle>
            <a:lvl1pPr marL="0" indent="0" algn="ctr">
              <a:buNone/>
              <a:defRPr/>
            </a:lvl1pPr>
          </a:lstStyle>
          <a:p>
            <a:r>
              <a:rPr lang="en-US"/>
              <a:t>Click to add image</a:t>
            </a:r>
          </a:p>
        </p:txBody>
      </p:sp>
      <p:sp>
        <p:nvSpPr>
          <p:cNvPr id="4" name="Text Placeholder 5">
            <a:extLst>
              <a:ext uri="{FF2B5EF4-FFF2-40B4-BE49-F238E27FC236}">
                <a16:creationId xmlns:a16="http://schemas.microsoft.com/office/drawing/2014/main" id="{C690FE27-A077-176C-683F-060F8B919BAD}"/>
              </a:ext>
            </a:extLst>
          </p:cNvPr>
          <p:cNvSpPr>
            <a:spLocks noGrp="1"/>
          </p:cNvSpPr>
          <p:nvPr>
            <p:ph type="body" sz="quarter" idx="11"/>
          </p:nvPr>
        </p:nvSpPr>
        <p:spPr>
          <a:xfrm>
            <a:off x="5339948"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6922263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ing with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2</a:t>
            </a:r>
            <a:br>
              <a:rPr lang="en-AU"/>
            </a:br>
            <a:r>
              <a:rPr lang="en-US"/>
              <a:t>Title, text box and image</a:t>
            </a:r>
            <a:br>
              <a:rPr lang="en-US"/>
            </a:br>
            <a:r>
              <a:rPr lang="en-US"/>
              <a:t>Medium body copy</a:t>
            </a:r>
            <a:endParaRPr/>
          </a:p>
        </p:txBody>
      </p:sp>
      <p:sp>
        <p:nvSpPr>
          <p:cNvPr id="4" name="Text Placeholder 2">
            <a:extLst>
              <a:ext uri="{FF2B5EF4-FFF2-40B4-BE49-F238E27FC236}">
                <a16:creationId xmlns:a16="http://schemas.microsoft.com/office/drawing/2014/main" id="{763C846B-3BBC-0A9B-343F-8DA8440D4F9F}"/>
              </a:ext>
            </a:extLst>
          </p:cNvPr>
          <p:cNvSpPr>
            <a:spLocks noGrp="1"/>
          </p:cNvSpPr>
          <p:nvPr>
            <p:ph type="body" sz="quarter" idx="11"/>
          </p:nvPr>
        </p:nvSpPr>
        <p:spPr>
          <a:xfrm>
            <a:off x="571501"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Picture Placeholder 3">
            <a:extLst>
              <a:ext uri="{FF2B5EF4-FFF2-40B4-BE49-F238E27FC236}">
                <a16:creationId xmlns:a16="http://schemas.microsoft.com/office/drawing/2014/main" id="{9223EA41-0E53-E4BC-82D3-F2D428AADB07}"/>
              </a:ext>
            </a:extLst>
          </p:cNvPr>
          <p:cNvSpPr>
            <a:spLocks noGrp="1"/>
          </p:cNvSpPr>
          <p:nvPr>
            <p:ph type="pic" sz="quarter" idx="10" hasCustomPrompt="1"/>
          </p:nvPr>
        </p:nvSpPr>
        <p:spPr>
          <a:xfrm>
            <a:off x="4562082" y="0"/>
            <a:ext cx="4581917"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1334476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ing with image 3">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6AF4810-CD2A-169B-7819-02D6EDE188AA}"/>
              </a:ext>
              <a:ext uri="{C183D7F6-B498-43B3-948B-1728B52AA6E4}">
                <adec:decorative xmlns:adec="http://schemas.microsoft.com/office/drawing/2017/decorative" val="1"/>
              </a:ext>
            </a:extLst>
          </p:cNvPr>
          <p:cNvSpPr/>
          <p:nvPr userDrawn="1"/>
        </p:nvSpPr>
        <p:spPr>
          <a:xfrm>
            <a:off x="-10677" y="0"/>
            <a:ext cx="4562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0">
            <a:extLst>
              <a:ext uri="{FF2B5EF4-FFF2-40B4-BE49-F238E27FC236}">
                <a16:creationId xmlns:a16="http://schemas.microsoft.com/office/drawing/2014/main" id="{CA7413FA-6408-3254-1779-682CAAAE9ECF}"/>
              </a:ext>
            </a:extLst>
          </p:cNvPr>
          <p:cNvSpPr/>
          <p:nvPr userDrawn="1"/>
        </p:nvSpPr>
        <p:spPr>
          <a:xfrm>
            <a:off x="571500"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3</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5A9B2E54-042A-B95A-337E-B5C4C9A5CCD2}"/>
              </a:ext>
            </a:extLst>
          </p:cNvPr>
          <p:cNvSpPr>
            <a:spLocks noGrp="1"/>
          </p:cNvSpPr>
          <p:nvPr>
            <p:ph type="body" sz="quarter" idx="11"/>
          </p:nvPr>
        </p:nvSpPr>
        <p:spPr>
          <a:xfrm>
            <a:off x="571500"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BF473830-12BA-DF64-1A9E-1CAE3632CA09}"/>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0855120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ing with image 4">
    <p:spTree>
      <p:nvGrpSpPr>
        <p:cNvPr id="1" name=""/>
        <p:cNvGrpSpPr/>
        <p:nvPr/>
      </p:nvGrpSpPr>
      <p:grpSpPr>
        <a:xfrm>
          <a:off x="0" y="0"/>
          <a:ext cx="0" cy="0"/>
          <a:chOff x="0" y="0"/>
          <a:chExt cx="0" cy="0"/>
        </a:xfrm>
      </p:grpSpPr>
      <p:sp>
        <p:nvSpPr>
          <p:cNvPr id="7" name="object 0">
            <a:extLst>
              <a:ext uri="{FF2B5EF4-FFF2-40B4-BE49-F238E27FC236}">
                <a16:creationId xmlns:a16="http://schemas.microsoft.com/office/drawing/2014/main" id="{CA7413FA-6408-3254-1779-682CAAAE9ECF}"/>
              </a:ext>
              <a:ext uri="{C183D7F6-B498-43B3-948B-1728B52AA6E4}">
                <adec:decorative xmlns:adec="http://schemas.microsoft.com/office/drawing/2017/decorative" val="1"/>
              </a:ext>
            </a:extLst>
          </p:cNvPr>
          <p:cNvSpPr/>
          <p:nvPr userDrawn="1"/>
        </p:nvSpPr>
        <p:spPr>
          <a:xfrm>
            <a:off x="571500" y="590550"/>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4" name="Rectangle 0">
            <a:extLst>
              <a:ext uri="{FF2B5EF4-FFF2-40B4-BE49-F238E27FC236}">
                <a16:creationId xmlns:a16="http://schemas.microsoft.com/office/drawing/2014/main" id="{D01AF305-2512-8B00-F76B-C57D232745EB}"/>
              </a:ext>
              <a:ext uri="{C183D7F6-B498-43B3-948B-1728B52AA6E4}">
                <adec:decorative xmlns:adec="http://schemas.microsoft.com/office/drawing/2017/decorative" val="1"/>
              </a:ext>
            </a:extLst>
          </p:cNvPr>
          <p:cNvSpPr/>
          <p:nvPr userDrawn="1"/>
        </p:nvSpPr>
        <p:spPr>
          <a:xfrm>
            <a:off x="0" y="0"/>
            <a:ext cx="4562082"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chemeClr val="bg1"/>
                </a:solidFill>
                <a:latin typeface="Times" pitchFamily="2" charset="0"/>
                <a:cs typeface="Times New Roman"/>
              </a:defRPr>
            </a:lvl1pPr>
          </a:lstStyle>
          <a:p>
            <a:r>
              <a:rPr lang="en-AU"/>
              <a:t>Heading 4</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8A1A2B76-7231-1188-47F7-90C1CBB05242}"/>
              </a:ext>
            </a:extLst>
          </p:cNvPr>
          <p:cNvSpPr>
            <a:spLocks noGrp="1"/>
          </p:cNvSpPr>
          <p:nvPr>
            <p:ph type="body" sz="quarter" idx="11"/>
          </p:nvPr>
        </p:nvSpPr>
        <p:spPr>
          <a:xfrm>
            <a:off x="571501" y="2146057"/>
            <a:ext cx="3055937" cy="2070100"/>
          </a:xfrm>
        </p:spPr>
        <p:txBody>
          <a:bodyPr/>
          <a:lstStyle>
            <a:lvl1pPr marL="171450" indent="-171450">
              <a:buClr>
                <a:schemeClr val="bg1"/>
              </a:buClr>
              <a:buFont typeface="System Font Regular"/>
              <a:buChar char="-"/>
              <a:defRPr sz="1300">
                <a:solidFill>
                  <a:schemeClr val="bg1"/>
                </a:solidFill>
              </a:defRPr>
            </a:lvl1pPr>
            <a:lvl2pPr marL="628650" indent="-171450">
              <a:buClr>
                <a:schemeClr val="bg1"/>
              </a:buClr>
              <a:buFont typeface="System Font Regular"/>
              <a:buChar char="-"/>
              <a:defRPr sz="1300">
                <a:solidFill>
                  <a:schemeClr val="bg1"/>
                </a:solidFill>
              </a:defRPr>
            </a:lvl2pPr>
            <a:lvl3pPr marL="1085850" indent="-171450">
              <a:buClr>
                <a:schemeClr val="bg1"/>
              </a:buClr>
              <a:buFont typeface="System Font Regular"/>
              <a:buChar char="-"/>
              <a:defRPr sz="1300">
                <a:solidFill>
                  <a:schemeClr val="bg1"/>
                </a:solidFill>
              </a:defRPr>
            </a:lvl3pPr>
            <a:lvl4pPr marL="1543050" indent="-171450">
              <a:buClr>
                <a:schemeClr val="bg1"/>
              </a:buClr>
              <a:buFont typeface="System Font Regular"/>
              <a:buChar char="-"/>
              <a:defRPr sz="1300">
                <a:solidFill>
                  <a:schemeClr val="bg1"/>
                </a:solidFill>
              </a:defRPr>
            </a:lvl4pPr>
            <a:lvl5pPr marL="2000250" indent="-171450">
              <a:buClr>
                <a:schemeClr val="bg1"/>
              </a:buClr>
              <a:buFont typeface="System Font Regular"/>
              <a:buChar char="-"/>
              <a:defRPr sz="13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E01BB514-CFB3-0A62-D442-0367254D28E0}"/>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84563194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with images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585A7-12B9-F7BC-085D-8B7FD93ECD26}"/>
              </a:ext>
              <a:ext uri="{C183D7F6-B498-43B3-948B-1728B52AA6E4}">
                <adec:decorative xmlns:adec="http://schemas.microsoft.com/office/drawing/2017/decorative" val="1"/>
              </a:ext>
            </a:extLst>
          </p:cNvPr>
          <p:cNvSpPr/>
          <p:nvPr userDrawn="1"/>
        </p:nvSpPr>
        <p:spPr>
          <a:xfrm>
            <a:off x="3882842" y="0"/>
            <a:ext cx="5261158"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5</a:t>
            </a:r>
            <a:br>
              <a:rPr lang="en-AU"/>
            </a:br>
            <a:r>
              <a:rPr lang="en-US"/>
              <a:t>Title, text box + images</a:t>
            </a:r>
            <a:br>
              <a:rPr lang="en-US"/>
            </a:br>
            <a:r>
              <a:rPr lang="en-US"/>
              <a:t>Medium body copy</a:t>
            </a:r>
            <a:endParaRPr/>
          </a:p>
        </p:txBody>
      </p:sp>
      <p:sp>
        <p:nvSpPr>
          <p:cNvPr id="4" name="Text Placeholder 2">
            <a:extLst>
              <a:ext uri="{FF2B5EF4-FFF2-40B4-BE49-F238E27FC236}">
                <a16:creationId xmlns:a16="http://schemas.microsoft.com/office/drawing/2014/main" id="{86260F83-22E0-FB93-2602-46785993E99A}"/>
              </a:ext>
            </a:extLst>
          </p:cNvPr>
          <p:cNvSpPr>
            <a:spLocks noGrp="1"/>
          </p:cNvSpPr>
          <p:nvPr>
            <p:ph type="body" sz="quarter" idx="14"/>
          </p:nvPr>
        </p:nvSpPr>
        <p:spPr>
          <a:xfrm>
            <a:off x="587071" y="2146057"/>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Picture Placeholder 3">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4442651"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3" name="Picture Placeholder 4">
            <a:extLst>
              <a:ext uri="{FF2B5EF4-FFF2-40B4-BE49-F238E27FC236}">
                <a16:creationId xmlns:a16="http://schemas.microsoft.com/office/drawing/2014/main" id="{E67DE4A2-A084-6CFF-A647-B7F40F5B3287}"/>
              </a:ext>
            </a:extLst>
          </p:cNvPr>
          <p:cNvSpPr>
            <a:spLocks noGrp="1"/>
          </p:cNvSpPr>
          <p:nvPr>
            <p:ph type="pic" sz="quarter" idx="11" hasCustomPrompt="1"/>
          </p:nvPr>
        </p:nvSpPr>
        <p:spPr>
          <a:xfrm>
            <a:off x="6568993"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5">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4442651"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5" name="Picture Placeholder 6">
            <a:extLst>
              <a:ext uri="{FF2B5EF4-FFF2-40B4-BE49-F238E27FC236}">
                <a16:creationId xmlns:a16="http://schemas.microsoft.com/office/drawing/2014/main" id="{1EDA01D0-B9B6-53CA-5A69-95C997DC2BFB}"/>
              </a:ext>
            </a:extLst>
          </p:cNvPr>
          <p:cNvSpPr>
            <a:spLocks noGrp="1"/>
          </p:cNvSpPr>
          <p:nvPr>
            <p:ph type="pic" sz="quarter" idx="13" hasCustomPrompt="1"/>
          </p:nvPr>
        </p:nvSpPr>
        <p:spPr>
          <a:xfrm>
            <a:off x="6568993"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714342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image 1">
    <p:bg>
      <p:bgRef idx="1001">
        <a:schemeClr val="bg1"/>
      </p:bgRef>
    </p:bg>
    <p:spTree>
      <p:nvGrpSpPr>
        <p:cNvPr id="1" name=""/>
        <p:cNvGrpSpPr/>
        <p:nvPr/>
      </p:nvGrpSpPr>
      <p:grpSpPr>
        <a:xfrm>
          <a:off x="0" y="0"/>
          <a:ext cx="0" cy="0"/>
          <a:chOff x="0" y="0"/>
          <a:chExt cx="0" cy="0"/>
        </a:xfrm>
      </p:grpSpPr>
      <p:pic>
        <p:nvPicPr>
          <p:cNvPr id="5" name="object 4">
            <a:extLst>
              <a:ext uri="{FF2B5EF4-FFF2-40B4-BE49-F238E27FC236}">
                <a16:creationId xmlns:a16="http://schemas.microsoft.com/office/drawing/2014/main" id="{A9A93A07-E57F-5770-834F-CFEF4A2F1EA7}"/>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8021"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7063793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with images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42950"/>
            <a:ext cx="7993742" cy="381000"/>
          </a:xfrm>
        </p:spPr>
        <p:txBody>
          <a:bodyPr lIns="0" tIns="0" rIns="0" bIns="0"/>
          <a:lstStyle>
            <a:lvl1pPr>
              <a:defRPr sz="2400" b="0" i="0">
                <a:solidFill>
                  <a:srgbClr val="E64626"/>
                </a:solidFill>
                <a:latin typeface="Times" pitchFamily="2" charset="0"/>
                <a:cs typeface="Times New Roman"/>
              </a:defRPr>
            </a:lvl1pPr>
          </a:lstStyle>
          <a:p>
            <a:r>
              <a:rPr lang="en-AU"/>
              <a:t>Heading 6 – single line</a:t>
            </a:r>
            <a:endParaRPr/>
          </a:p>
        </p:txBody>
      </p:sp>
      <p:sp>
        <p:nvSpPr>
          <p:cNvPr id="22" name="Picture Placeholder 2">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57150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19" name="Picture Placeholder 3">
            <a:extLst>
              <a:ext uri="{FF2B5EF4-FFF2-40B4-BE49-F238E27FC236}">
                <a16:creationId xmlns:a16="http://schemas.microsoft.com/office/drawing/2014/main" id="{3F9157D3-AB43-6EAD-7F21-F164319B311D}"/>
              </a:ext>
            </a:extLst>
          </p:cNvPr>
          <p:cNvSpPr>
            <a:spLocks noGrp="1"/>
          </p:cNvSpPr>
          <p:nvPr>
            <p:ph type="pic" sz="quarter" idx="15" hasCustomPrompt="1"/>
          </p:nvPr>
        </p:nvSpPr>
        <p:spPr>
          <a:xfrm>
            <a:off x="3574627" y="1434554"/>
            <a:ext cx="1998000" cy="14040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4">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3574628" y="2957976"/>
            <a:ext cx="1996249" cy="14400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Picture Placeholder 5">
            <a:extLst>
              <a:ext uri="{FF2B5EF4-FFF2-40B4-BE49-F238E27FC236}">
                <a16:creationId xmlns:a16="http://schemas.microsoft.com/office/drawing/2014/main" id="{379C8713-47DB-6665-EC36-148C9CB7B0C5}"/>
              </a:ext>
            </a:extLst>
          </p:cNvPr>
          <p:cNvSpPr>
            <a:spLocks noGrp="1"/>
          </p:cNvSpPr>
          <p:nvPr>
            <p:ph type="pic" sz="quarter" idx="14" hasCustomPrompt="1"/>
          </p:nvPr>
        </p:nvSpPr>
        <p:spPr>
          <a:xfrm>
            <a:off x="568615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3" name="Text Placeholder 6"/>
          <p:cNvSpPr>
            <a:spLocks noGrp="1"/>
          </p:cNvSpPr>
          <p:nvPr>
            <p:ph type="body" idx="1"/>
          </p:nvPr>
        </p:nvSpPr>
        <p:spPr>
          <a:xfrm>
            <a:off x="571500" y="4476750"/>
            <a:ext cx="7994650" cy="218174"/>
          </a:xfrm>
          <a:prstGeom prst="rect">
            <a:avLst/>
          </a:prstGeom>
        </p:spPr>
        <p:txBody>
          <a:bodyPr lIns="0" tIns="0" rIns="0" bIns="0" numCol="1" spcCol="252000"/>
          <a:lstStyle>
            <a:lvl1pPr marL="0" indent="0">
              <a:buFontTx/>
              <a:buNone/>
              <a:defRPr sz="700" b="0" i="0">
                <a:solidFill>
                  <a:srgbClr val="3C3C3B"/>
                </a:solidFill>
                <a:latin typeface="Arial"/>
                <a:cs typeface="Arial"/>
              </a:defRPr>
            </a:lvl1pPr>
          </a:lstStyle>
          <a:p>
            <a:endParaRPr/>
          </a:p>
        </p:txBody>
      </p:sp>
    </p:spTree>
    <p:extLst>
      <p:ext uri="{BB962C8B-B14F-4D97-AF65-F5344CB8AC3E}">
        <p14:creationId xmlns:p14="http://schemas.microsoft.com/office/powerpoint/2010/main" val="801054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peaker bios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with image</a:t>
            </a:r>
            <a:endParaRPr/>
          </a:p>
        </p:txBody>
      </p:sp>
      <p:sp>
        <p:nvSpPr>
          <p:cNvPr id="25" name="Picture Placeholder 2">
            <a:extLst>
              <a:ext uri="{FF2B5EF4-FFF2-40B4-BE49-F238E27FC236}">
                <a16:creationId xmlns:a16="http://schemas.microsoft.com/office/drawing/2014/main" id="{4BEE90D4-8B0A-FDDF-BF6B-72D8DFDC897A}"/>
              </a:ext>
            </a:extLst>
          </p:cNvPr>
          <p:cNvSpPr>
            <a:spLocks noGrp="1"/>
          </p:cNvSpPr>
          <p:nvPr>
            <p:ph type="pic" sz="quarter" idx="10" hasCustomPrompt="1"/>
          </p:nvPr>
        </p:nvSpPr>
        <p:spPr>
          <a:xfrm>
            <a:off x="1892173"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Text Placeholder 3">
            <a:extLst>
              <a:ext uri="{FF2B5EF4-FFF2-40B4-BE49-F238E27FC236}">
                <a16:creationId xmlns:a16="http://schemas.microsoft.com/office/drawing/2014/main" id="{744D6788-A0C0-B174-4895-15A2149AC77C}"/>
              </a:ext>
            </a:extLst>
          </p:cNvPr>
          <p:cNvSpPr>
            <a:spLocks noGrp="1"/>
          </p:cNvSpPr>
          <p:nvPr>
            <p:ph type="body" idx="14" hasCustomPrompt="1"/>
          </p:nvPr>
        </p:nvSpPr>
        <p:spPr>
          <a:xfrm>
            <a:off x="1892173"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3" name="Text Placeholder 4"/>
          <p:cNvSpPr>
            <a:spLocks noGrp="1"/>
          </p:cNvSpPr>
          <p:nvPr>
            <p:ph type="body" idx="1" hasCustomPrompt="1"/>
          </p:nvPr>
        </p:nvSpPr>
        <p:spPr>
          <a:xfrm>
            <a:off x="1892173"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6" name="Picture Placeholder 5">
            <a:extLst>
              <a:ext uri="{FF2B5EF4-FFF2-40B4-BE49-F238E27FC236}">
                <a16:creationId xmlns:a16="http://schemas.microsoft.com/office/drawing/2014/main" id="{5F9DD4CC-F211-99E0-B144-C7DF316647C9}"/>
              </a:ext>
            </a:extLst>
          </p:cNvPr>
          <p:cNvSpPr>
            <a:spLocks noGrp="1"/>
          </p:cNvSpPr>
          <p:nvPr>
            <p:ph type="pic" sz="quarter" idx="21" hasCustomPrompt="1"/>
          </p:nvPr>
        </p:nvSpPr>
        <p:spPr>
          <a:xfrm>
            <a:off x="4205194"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0" name="Text Placeholder 6">
            <a:extLst>
              <a:ext uri="{FF2B5EF4-FFF2-40B4-BE49-F238E27FC236}">
                <a16:creationId xmlns:a16="http://schemas.microsoft.com/office/drawing/2014/main" id="{352B38CD-C9E2-6FCF-659C-51A52C84804C}"/>
              </a:ext>
            </a:extLst>
          </p:cNvPr>
          <p:cNvSpPr>
            <a:spLocks noGrp="1"/>
          </p:cNvSpPr>
          <p:nvPr>
            <p:ph type="body" idx="17" hasCustomPrompt="1"/>
          </p:nvPr>
        </p:nvSpPr>
        <p:spPr>
          <a:xfrm>
            <a:off x="4205194"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17" name="Text Placeholder 7">
            <a:extLst>
              <a:ext uri="{FF2B5EF4-FFF2-40B4-BE49-F238E27FC236}">
                <a16:creationId xmlns:a16="http://schemas.microsoft.com/office/drawing/2014/main" id="{17CE8A92-798F-6C5E-0F46-EC0B5684D236}"/>
              </a:ext>
            </a:extLst>
          </p:cNvPr>
          <p:cNvSpPr>
            <a:spLocks noGrp="1"/>
          </p:cNvSpPr>
          <p:nvPr>
            <p:ph type="body" idx="15" hasCustomPrompt="1"/>
          </p:nvPr>
        </p:nvSpPr>
        <p:spPr>
          <a:xfrm>
            <a:off x="4205194"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7" name="Picture Placeholder 8">
            <a:extLst>
              <a:ext uri="{FF2B5EF4-FFF2-40B4-BE49-F238E27FC236}">
                <a16:creationId xmlns:a16="http://schemas.microsoft.com/office/drawing/2014/main" id="{33A6F673-B304-E705-5E66-2DBDA1BA7630}"/>
              </a:ext>
            </a:extLst>
          </p:cNvPr>
          <p:cNvSpPr>
            <a:spLocks noGrp="1"/>
          </p:cNvSpPr>
          <p:nvPr>
            <p:ph type="pic" sz="quarter" idx="22" hasCustomPrompt="1"/>
          </p:nvPr>
        </p:nvSpPr>
        <p:spPr>
          <a:xfrm>
            <a:off x="6550856"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Text Placeholder 9">
            <a:extLst>
              <a:ext uri="{FF2B5EF4-FFF2-40B4-BE49-F238E27FC236}">
                <a16:creationId xmlns:a16="http://schemas.microsoft.com/office/drawing/2014/main" id="{E08F0228-3E66-E48B-74F0-3A18CDB08DAE}"/>
              </a:ext>
            </a:extLst>
          </p:cNvPr>
          <p:cNvSpPr>
            <a:spLocks noGrp="1"/>
          </p:cNvSpPr>
          <p:nvPr>
            <p:ph type="body" idx="20" hasCustomPrompt="1"/>
          </p:nvPr>
        </p:nvSpPr>
        <p:spPr>
          <a:xfrm>
            <a:off x="6550856"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21" name="Text Placeholder 10">
            <a:extLst>
              <a:ext uri="{FF2B5EF4-FFF2-40B4-BE49-F238E27FC236}">
                <a16:creationId xmlns:a16="http://schemas.microsoft.com/office/drawing/2014/main" id="{4BEEB3E0-898E-2BE3-26F4-15A3FF454115}"/>
              </a:ext>
            </a:extLst>
          </p:cNvPr>
          <p:cNvSpPr>
            <a:spLocks noGrp="1"/>
          </p:cNvSpPr>
          <p:nvPr>
            <p:ph type="body" idx="18" hasCustomPrompt="1"/>
          </p:nvPr>
        </p:nvSpPr>
        <p:spPr>
          <a:xfrm>
            <a:off x="6550856"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705954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bios no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no image</a:t>
            </a:r>
            <a:endParaRPr/>
          </a:p>
        </p:txBody>
      </p:sp>
      <p:sp>
        <p:nvSpPr>
          <p:cNvPr id="12" name="Holder 1">
            <a:extLst>
              <a:ext uri="{FF2B5EF4-FFF2-40B4-BE49-F238E27FC236}">
                <a16:creationId xmlns:a16="http://schemas.microsoft.com/office/drawing/2014/main" id="{01046116-FA83-47AD-17FA-94D776E8C805}"/>
              </a:ext>
            </a:extLst>
          </p:cNvPr>
          <p:cNvSpPr>
            <a:spLocks noGrp="1"/>
          </p:cNvSpPr>
          <p:nvPr>
            <p:ph type="body" idx="15" hasCustomPrompt="1"/>
          </p:nvPr>
        </p:nvSpPr>
        <p:spPr>
          <a:xfrm>
            <a:off x="1887052"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3" name="Holder 2"/>
          <p:cNvSpPr>
            <a:spLocks noGrp="1"/>
          </p:cNvSpPr>
          <p:nvPr>
            <p:ph type="body" idx="1" hasCustomPrompt="1"/>
          </p:nvPr>
        </p:nvSpPr>
        <p:spPr>
          <a:xfrm>
            <a:off x="1887052"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p>
          <a:p>
            <a:endParaRPr lang="en-AU"/>
          </a:p>
        </p:txBody>
      </p:sp>
      <p:sp>
        <p:nvSpPr>
          <p:cNvPr id="15" name="Holder 3">
            <a:extLst>
              <a:ext uri="{FF2B5EF4-FFF2-40B4-BE49-F238E27FC236}">
                <a16:creationId xmlns:a16="http://schemas.microsoft.com/office/drawing/2014/main" id="{2593A6BD-50DF-0434-8D9C-6C5105B37941}"/>
              </a:ext>
            </a:extLst>
          </p:cNvPr>
          <p:cNvSpPr>
            <a:spLocks noGrp="1"/>
          </p:cNvSpPr>
          <p:nvPr>
            <p:ph type="body" idx="17" hasCustomPrompt="1"/>
          </p:nvPr>
        </p:nvSpPr>
        <p:spPr>
          <a:xfrm>
            <a:off x="5212958"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13" name="Holder 4">
            <a:extLst>
              <a:ext uri="{FF2B5EF4-FFF2-40B4-BE49-F238E27FC236}">
                <a16:creationId xmlns:a16="http://schemas.microsoft.com/office/drawing/2014/main" id="{980934C0-12AC-D7ED-F525-AC922980850D}"/>
              </a:ext>
            </a:extLst>
          </p:cNvPr>
          <p:cNvSpPr>
            <a:spLocks noGrp="1"/>
          </p:cNvSpPr>
          <p:nvPr>
            <p:ph type="body" idx="16" hasCustomPrompt="1"/>
          </p:nvPr>
        </p:nvSpPr>
        <p:spPr>
          <a:xfrm>
            <a:off x="5212958"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8340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image 1">
    <p:bg>
      <p:bgRef idx="1001">
        <a:schemeClr val="bg1"/>
      </p:bgRef>
    </p:bg>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F48FE3D-1F01-EEB6-6A4A-4F4B29D064A5}"/>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7891882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cknowledgement of Country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5518149" cy="1674817"/>
          </a:xfrm>
          <a:prstGeom prst="rect">
            <a:avLst/>
          </a:prstGeom>
        </p:spPr>
        <p:txBody>
          <a:bodyPr vert="horz" wrap="square" lIns="0" tIns="12700" rIns="0" bIns="0" rtlCol="0">
            <a:spAutoFit/>
          </a:bodyPr>
          <a:lstStyle/>
          <a:p>
            <a:pPr marL="21590" marR="5080" indent="-9525" algn="l">
              <a:lnSpc>
                <a:spcPct val="100000"/>
              </a:lnSpc>
              <a:spcBef>
                <a:spcPts val="100"/>
              </a:spcBef>
            </a:pPr>
            <a:r>
              <a:rPr lang="en-AU" sz="1800">
                <a:solidFill>
                  <a:schemeClr val="tx1"/>
                </a:solidFill>
                <a:latin typeface="Arial"/>
                <a:cs typeface="Arial"/>
              </a:rPr>
              <a:t>We recognise and pay respect to the Elders and communities – past, present, and emerging – of the lands that the University of Sydney's campuses stand on. For thousands of years they have shared and exchanged knowledges across innumerable generations for the benefit of all.</a:t>
            </a:r>
          </a:p>
        </p:txBody>
      </p:sp>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Tree>
    <p:extLst>
      <p:ext uri="{BB962C8B-B14F-4D97-AF65-F5344CB8AC3E}">
        <p14:creationId xmlns:p14="http://schemas.microsoft.com/office/powerpoint/2010/main" val="234212541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knowledgement of Country 2">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6432549" cy="1674817"/>
          </a:xfrm>
          <a:prstGeom prst="rect">
            <a:avLst/>
          </a:prstGeom>
        </p:spPr>
        <p:txBody>
          <a:bodyPr vert="horz" wrap="square" lIns="0" tIns="12700" rIns="0" bIns="0" rtlCol="0">
            <a:spAutoFit/>
          </a:bodyPr>
          <a:lstStyle/>
          <a:p>
            <a:pPr marL="51435" marR="5080" indent="-39370">
              <a:lnSpc>
                <a:spcPct val="100000"/>
              </a:lnSpc>
              <a:spcBef>
                <a:spcPts val="100"/>
              </a:spcBef>
            </a:pPr>
            <a:r>
              <a:rPr lang="en-AU" sz="1800">
                <a:latin typeface="Arial"/>
                <a:cs typeface="Arial"/>
              </a:rPr>
              <a:t>The</a:t>
            </a:r>
            <a:r>
              <a:rPr lang="en-AU" sz="1800" spc="-35">
                <a:latin typeface="Arial"/>
                <a:cs typeface="Arial"/>
              </a:rPr>
              <a:t> </a:t>
            </a:r>
            <a:r>
              <a:rPr lang="en-AU" sz="1800">
                <a:latin typeface="Arial"/>
                <a:cs typeface="Arial"/>
              </a:rPr>
              <a:t>University</a:t>
            </a:r>
            <a:r>
              <a:rPr lang="en-AU" sz="1800" spc="-30">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Sydney’s</a:t>
            </a:r>
            <a:r>
              <a:rPr lang="en-AU" sz="1800" spc="-30">
                <a:latin typeface="Arial"/>
                <a:cs typeface="Arial"/>
              </a:rPr>
              <a:t> </a:t>
            </a:r>
            <a:r>
              <a:rPr lang="en-AU" sz="1800">
                <a:latin typeface="Arial"/>
                <a:cs typeface="Arial"/>
              </a:rPr>
              <a:t>Camperdown</a:t>
            </a:r>
            <a:r>
              <a:rPr lang="en-AU" sz="1800" spc="-30">
                <a:latin typeface="Arial"/>
                <a:cs typeface="Arial"/>
              </a:rPr>
              <a:t> </a:t>
            </a:r>
            <a:r>
              <a:rPr lang="en-AU" sz="1800">
                <a:latin typeface="Arial"/>
                <a:cs typeface="Arial"/>
              </a:rPr>
              <a:t>Campus</a:t>
            </a:r>
            <a:r>
              <a:rPr lang="en-AU" sz="1800" spc="-35">
                <a:latin typeface="Arial"/>
                <a:cs typeface="Arial"/>
              </a:rPr>
              <a:t> </a:t>
            </a:r>
            <a:r>
              <a:rPr lang="en-AU" sz="1800">
                <a:latin typeface="Arial"/>
                <a:cs typeface="Arial"/>
              </a:rPr>
              <a:t>sits</a:t>
            </a:r>
            <a:r>
              <a:rPr lang="en-AU" sz="1800" spc="-30">
                <a:latin typeface="Arial"/>
                <a:cs typeface="Arial"/>
              </a:rPr>
              <a:t> </a:t>
            </a:r>
            <a:r>
              <a:rPr lang="en-AU" sz="1800">
                <a:latin typeface="Arial"/>
                <a:cs typeface="Arial"/>
              </a:rPr>
              <a:t>on</a:t>
            </a:r>
            <a:r>
              <a:rPr lang="en-AU" sz="1800" spc="-30">
                <a:latin typeface="Arial"/>
                <a:cs typeface="Arial"/>
              </a:rPr>
              <a:t> </a:t>
            </a:r>
            <a:r>
              <a:rPr lang="en-AU" sz="1800">
                <a:latin typeface="Arial"/>
                <a:cs typeface="Arial"/>
              </a:rPr>
              <a:t>the</a:t>
            </a:r>
            <a:r>
              <a:rPr lang="en-AU" sz="1800" spc="-35">
                <a:latin typeface="Arial"/>
                <a:cs typeface="Arial"/>
              </a:rPr>
              <a:t> </a:t>
            </a:r>
            <a:r>
              <a:rPr lang="en-AU" sz="1800">
                <a:latin typeface="Arial"/>
                <a:cs typeface="Arial"/>
              </a:rPr>
              <a:t>lands</a:t>
            </a:r>
            <a:r>
              <a:rPr lang="en-AU" sz="1800" spc="-30">
                <a:latin typeface="Arial"/>
                <a:cs typeface="Arial"/>
              </a:rPr>
              <a:t> </a:t>
            </a:r>
            <a:r>
              <a:rPr lang="en-AU" sz="1800">
                <a:latin typeface="Arial"/>
                <a:cs typeface="Arial"/>
              </a:rPr>
              <a:t>of</a:t>
            </a:r>
            <a:r>
              <a:rPr lang="en-AU" sz="1800" spc="-30">
                <a:latin typeface="Arial"/>
                <a:cs typeface="Arial"/>
              </a:rPr>
              <a:t> </a:t>
            </a:r>
            <a:r>
              <a:rPr lang="en-AU" sz="1800" spc="-25">
                <a:latin typeface="Arial"/>
                <a:cs typeface="Arial"/>
              </a:rPr>
              <a:t>the </a:t>
            </a:r>
            <a:r>
              <a:rPr lang="en-AU" sz="1800">
                <a:latin typeface="Arial"/>
                <a:cs typeface="Arial"/>
              </a:rPr>
              <a:t>Gadigal</a:t>
            </a:r>
            <a:r>
              <a:rPr lang="en-AU" sz="1800" spc="-10">
                <a:latin typeface="Arial"/>
                <a:cs typeface="Arial"/>
              </a:rPr>
              <a:t> </a:t>
            </a:r>
            <a:r>
              <a:rPr lang="en-AU" sz="1800">
                <a:latin typeface="Arial"/>
                <a:cs typeface="Arial"/>
              </a:rPr>
              <a:t>people</a:t>
            </a:r>
            <a:r>
              <a:rPr lang="en-AU" sz="1800" spc="-10">
                <a:latin typeface="Arial"/>
                <a:cs typeface="Arial"/>
              </a:rPr>
              <a:t> </a:t>
            </a:r>
            <a:r>
              <a:rPr lang="en-AU" sz="1800">
                <a:latin typeface="Arial"/>
                <a:cs typeface="Arial"/>
              </a:rPr>
              <a:t>with</a:t>
            </a:r>
            <a:r>
              <a:rPr lang="en-AU" sz="1800" spc="-10">
                <a:latin typeface="Arial"/>
                <a:cs typeface="Arial"/>
              </a:rPr>
              <a:t> </a:t>
            </a:r>
            <a:r>
              <a:rPr lang="en-AU" sz="1800">
                <a:latin typeface="Arial"/>
                <a:cs typeface="Arial"/>
              </a:rPr>
              <a:t>campuses,</a:t>
            </a:r>
            <a:r>
              <a:rPr lang="en-AU" sz="1800" spc="-5">
                <a:latin typeface="Arial"/>
                <a:cs typeface="Arial"/>
              </a:rPr>
              <a:t> </a:t>
            </a:r>
            <a:r>
              <a:rPr lang="en-AU" sz="1800">
                <a:latin typeface="Arial"/>
                <a:cs typeface="Arial"/>
              </a:rPr>
              <a:t>teaching</a:t>
            </a:r>
            <a:r>
              <a:rPr lang="en-AU" sz="1800" spc="-10">
                <a:latin typeface="Arial"/>
                <a:cs typeface="Arial"/>
              </a:rPr>
              <a:t> </a:t>
            </a:r>
            <a:r>
              <a:rPr lang="en-AU" sz="1800">
                <a:latin typeface="Arial"/>
                <a:cs typeface="Arial"/>
              </a:rPr>
              <a:t>and</a:t>
            </a:r>
            <a:r>
              <a:rPr lang="en-AU" sz="1800" spc="-10">
                <a:latin typeface="Arial"/>
                <a:cs typeface="Arial"/>
              </a:rPr>
              <a:t> </a:t>
            </a:r>
            <a:r>
              <a:rPr lang="en-AU" sz="1800">
                <a:latin typeface="Arial"/>
                <a:cs typeface="Arial"/>
              </a:rPr>
              <a:t>research</a:t>
            </a:r>
            <a:r>
              <a:rPr lang="en-AU" sz="1800" spc="-5">
                <a:latin typeface="Arial"/>
                <a:cs typeface="Arial"/>
              </a:rPr>
              <a:t> </a:t>
            </a:r>
            <a:r>
              <a:rPr lang="en-AU" sz="1800">
                <a:latin typeface="Arial"/>
                <a:cs typeface="Arial"/>
              </a:rPr>
              <a:t>facilities</a:t>
            </a:r>
            <a:r>
              <a:rPr lang="en-AU" sz="1800" spc="-5">
                <a:latin typeface="Arial"/>
                <a:cs typeface="Arial"/>
              </a:rPr>
              <a:t> </a:t>
            </a:r>
            <a:r>
              <a:rPr lang="en-AU" sz="1800">
                <a:latin typeface="Arial"/>
                <a:cs typeface="Arial"/>
              </a:rPr>
              <a:t>on</a:t>
            </a:r>
            <a:r>
              <a:rPr lang="en-AU" sz="1800" spc="-10">
                <a:latin typeface="Arial"/>
                <a:cs typeface="Arial"/>
              </a:rPr>
              <a:t> </a:t>
            </a:r>
            <a:r>
              <a:rPr lang="en-AU" sz="1800" spc="-25">
                <a:latin typeface="Arial"/>
                <a:cs typeface="Arial"/>
              </a:rPr>
              <a:t>the </a:t>
            </a:r>
            <a:r>
              <a:rPr lang="en-AU" sz="1800">
                <a:latin typeface="Arial"/>
                <a:cs typeface="Arial"/>
              </a:rPr>
              <a:t>lands</a:t>
            </a:r>
            <a:r>
              <a:rPr lang="en-AU" sz="1800" spc="-45">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the</a:t>
            </a:r>
            <a:r>
              <a:rPr lang="en-AU" sz="1800" spc="-25">
                <a:latin typeface="Arial"/>
                <a:cs typeface="Arial"/>
              </a:rPr>
              <a:t> </a:t>
            </a:r>
            <a:r>
              <a:rPr lang="en-AU" sz="1800" err="1">
                <a:latin typeface="Arial"/>
                <a:cs typeface="Arial"/>
              </a:rPr>
              <a:t>Gamaraygal</a:t>
            </a:r>
            <a:r>
              <a:rPr lang="en-AU" sz="1800">
                <a:latin typeface="Arial"/>
                <a:cs typeface="Arial"/>
              </a:rPr>
              <a:t>,</a:t>
            </a:r>
            <a:r>
              <a:rPr lang="en-AU" sz="1800" spc="-30">
                <a:latin typeface="Arial"/>
                <a:cs typeface="Arial"/>
              </a:rPr>
              <a:t> </a:t>
            </a:r>
            <a:r>
              <a:rPr lang="en-AU" sz="1800" err="1">
                <a:latin typeface="Arial"/>
                <a:cs typeface="Arial"/>
              </a:rPr>
              <a:t>Dharug</a:t>
            </a:r>
            <a:r>
              <a:rPr lang="en-AU" sz="1800">
                <a:latin typeface="Arial"/>
                <a:cs typeface="Arial"/>
              </a:rPr>
              <a:t>,</a:t>
            </a:r>
            <a:r>
              <a:rPr lang="en-AU" sz="1800" spc="-30">
                <a:latin typeface="Arial"/>
                <a:cs typeface="Arial"/>
              </a:rPr>
              <a:t> </a:t>
            </a:r>
            <a:r>
              <a:rPr lang="en-AU" sz="1800" err="1">
                <a:latin typeface="Arial"/>
                <a:cs typeface="Arial"/>
              </a:rPr>
              <a:t>Wangal</a:t>
            </a:r>
            <a:r>
              <a:rPr lang="en-AU" sz="1800">
                <a:latin typeface="Arial"/>
                <a:cs typeface="Arial"/>
              </a:rPr>
              <a:t>,</a:t>
            </a:r>
            <a:r>
              <a:rPr lang="en-AU" sz="1800" spc="-35">
                <a:latin typeface="Arial"/>
                <a:cs typeface="Arial"/>
              </a:rPr>
              <a:t> </a:t>
            </a:r>
            <a:r>
              <a:rPr lang="en-AU" sz="1800" err="1">
                <a:latin typeface="Arial"/>
                <a:cs typeface="Arial"/>
              </a:rPr>
              <a:t>Darkinyung</a:t>
            </a:r>
            <a:r>
              <a:rPr lang="en-AU" sz="1800">
                <a:latin typeface="Arial"/>
                <a:cs typeface="Arial"/>
              </a:rPr>
              <a:t>,</a:t>
            </a:r>
            <a:r>
              <a:rPr lang="en-AU" sz="1800" spc="-30">
                <a:latin typeface="Arial"/>
                <a:cs typeface="Arial"/>
              </a:rPr>
              <a:t> </a:t>
            </a:r>
            <a:r>
              <a:rPr lang="en-AU" sz="1800" spc="-10" err="1">
                <a:latin typeface="Arial"/>
                <a:cs typeface="Arial"/>
              </a:rPr>
              <a:t>Burramadagal</a:t>
            </a:r>
            <a:r>
              <a:rPr lang="en-AU" sz="1800" spc="-10">
                <a:latin typeface="Arial"/>
                <a:cs typeface="Arial"/>
              </a:rPr>
              <a:t>, </a:t>
            </a:r>
            <a:r>
              <a:rPr lang="en-AU" sz="1800" err="1">
                <a:latin typeface="Arial"/>
                <a:cs typeface="Arial"/>
              </a:rPr>
              <a:t>Dharawal</a:t>
            </a:r>
            <a:r>
              <a:rPr lang="en-AU" sz="1800">
                <a:latin typeface="Arial"/>
                <a:cs typeface="Arial"/>
              </a:rPr>
              <a:t>,</a:t>
            </a:r>
            <a:r>
              <a:rPr lang="en-AU" sz="1800" spc="-30">
                <a:latin typeface="Arial"/>
                <a:cs typeface="Arial"/>
              </a:rPr>
              <a:t> </a:t>
            </a:r>
            <a:r>
              <a:rPr lang="en-AU" sz="1800" err="1">
                <a:latin typeface="Arial"/>
                <a:cs typeface="Arial"/>
              </a:rPr>
              <a:t>Gandangara</a:t>
            </a:r>
            <a:r>
              <a:rPr lang="en-AU" sz="1800">
                <a:latin typeface="Arial"/>
                <a:cs typeface="Arial"/>
              </a:rPr>
              <a:t>,</a:t>
            </a:r>
            <a:r>
              <a:rPr lang="en-AU" sz="1800" spc="-10">
                <a:latin typeface="Arial"/>
                <a:cs typeface="Arial"/>
              </a:rPr>
              <a:t> Gamilaraay,</a:t>
            </a:r>
            <a:r>
              <a:rPr lang="en-AU" sz="1800" spc="-15">
                <a:latin typeface="Arial"/>
                <a:cs typeface="Arial"/>
              </a:rPr>
              <a:t> </a:t>
            </a:r>
            <a:r>
              <a:rPr lang="en-AU" sz="1800" err="1">
                <a:latin typeface="Arial"/>
                <a:cs typeface="Arial"/>
              </a:rPr>
              <a:t>Barkindji</a:t>
            </a:r>
            <a:r>
              <a:rPr lang="en-AU" sz="1800">
                <a:latin typeface="Arial"/>
                <a:cs typeface="Arial"/>
              </a:rPr>
              <a:t>,</a:t>
            </a:r>
            <a:r>
              <a:rPr lang="en-AU" sz="1800" spc="-10">
                <a:latin typeface="Arial"/>
                <a:cs typeface="Arial"/>
              </a:rPr>
              <a:t> </a:t>
            </a:r>
            <a:r>
              <a:rPr lang="en-AU" sz="1800">
                <a:latin typeface="Arial"/>
                <a:cs typeface="Arial"/>
              </a:rPr>
              <a:t>Bundjalung,</a:t>
            </a:r>
            <a:r>
              <a:rPr lang="en-AU" sz="1800" spc="-10">
                <a:latin typeface="Arial"/>
                <a:cs typeface="Arial"/>
              </a:rPr>
              <a:t> Wiradjuri, </a:t>
            </a:r>
            <a:r>
              <a:rPr lang="en-AU" sz="1800" err="1">
                <a:latin typeface="Arial"/>
                <a:cs typeface="Arial"/>
              </a:rPr>
              <a:t>Ngunawal</a:t>
            </a:r>
            <a:r>
              <a:rPr lang="en-AU" sz="1800">
                <a:latin typeface="Arial"/>
                <a:cs typeface="Arial"/>
              </a:rPr>
              <a:t>,</a:t>
            </a:r>
            <a:r>
              <a:rPr lang="en-AU" sz="1800" spc="-15">
                <a:latin typeface="Arial"/>
                <a:cs typeface="Arial"/>
              </a:rPr>
              <a:t> </a:t>
            </a:r>
            <a:r>
              <a:rPr lang="en-AU" sz="1800" err="1">
                <a:latin typeface="Arial"/>
                <a:cs typeface="Arial"/>
              </a:rPr>
              <a:t>Gureng</a:t>
            </a:r>
            <a:r>
              <a:rPr lang="en-AU" sz="1800" spc="-10">
                <a:latin typeface="Arial"/>
                <a:cs typeface="Arial"/>
              </a:rPr>
              <a:t> </a:t>
            </a:r>
            <a:r>
              <a:rPr lang="en-AU" sz="1800" err="1">
                <a:latin typeface="Arial"/>
                <a:cs typeface="Arial"/>
              </a:rPr>
              <a:t>Gureng</a:t>
            </a:r>
            <a:r>
              <a:rPr lang="en-AU" sz="1800">
                <a:latin typeface="Arial"/>
                <a:cs typeface="Arial"/>
              </a:rPr>
              <a:t>,</a:t>
            </a:r>
            <a:r>
              <a:rPr lang="en-AU" sz="1800" spc="-10">
                <a:latin typeface="Arial"/>
                <a:cs typeface="Arial"/>
              </a:rPr>
              <a:t> </a:t>
            </a:r>
            <a:r>
              <a:rPr lang="en-AU" sz="1800">
                <a:latin typeface="Arial"/>
                <a:cs typeface="Arial"/>
              </a:rPr>
              <a:t>and</a:t>
            </a:r>
            <a:r>
              <a:rPr lang="en-AU" sz="1800" spc="-15">
                <a:latin typeface="Arial"/>
                <a:cs typeface="Arial"/>
              </a:rPr>
              <a:t> </a:t>
            </a:r>
            <a:r>
              <a:rPr lang="en-AU" sz="1800" err="1">
                <a:latin typeface="Arial"/>
                <a:cs typeface="Arial"/>
              </a:rPr>
              <a:t>Gagadju</a:t>
            </a:r>
            <a:r>
              <a:rPr lang="en-AU" sz="1800" spc="-10">
                <a:latin typeface="Arial"/>
                <a:cs typeface="Arial"/>
              </a:rPr>
              <a:t> peoples.</a:t>
            </a:r>
            <a:endParaRPr lang="en-AU" sz="1800">
              <a:latin typeface="Arial"/>
              <a:cs typeface="Arial"/>
            </a:endParaRPr>
          </a:p>
        </p:txBody>
      </p:sp>
    </p:spTree>
    <p:extLst>
      <p:ext uri="{BB962C8B-B14F-4D97-AF65-F5344CB8AC3E}">
        <p14:creationId xmlns:p14="http://schemas.microsoft.com/office/powerpoint/2010/main" val="71224280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knowledgement of Country 3">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2" name="Title 1">
            <a:extLst>
              <a:ext uri="{FF2B5EF4-FFF2-40B4-BE49-F238E27FC236}">
                <a16:creationId xmlns:a16="http://schemas.microsoft.com/office/drawing/2014/main" id="{C5D2DBAA-0372-EA1B-CAD1-7C9766B4464D}"/>
              </a:ext>
            </a:extLst>
          </p:cNvPr>
          <p:cNvSpPr>
            <a:spLocks noGrp="1"/>
          </p:cNvSpPr>
          <p:nvPr>
            <p:ph type="body" sz="quarter" idx="11" hasCustomPrompt="1"/>
          </p:nvPr>
        </p:nvSpPr>
        <p:spPr>
          <a:xfrm>
            <a:off x="584200" y="984068"/>
            <a:ext cx="5511800" cy="1511482"/>
          </a:xfrm>
          <a:prstGeom prst="rect">
            <a:avLst/>
          </a:prstGeom>
        </p:spPr>
        <p:txBody>
          <a:bodyPr lIns="0" tIns="0" rIns="0" bIns="0"/>
          <a:lstStyle>
            <a:lvl1pPr marL="0" indent="0" algn="l">
              <a:buNone/>
              <a:defRPr>
                <a:solidFill>
                  <a:schemeClr val="tx1"/>
                </a:solidFill>
              </a:defRPr>
            </a:lvl1pPr>
          </a:lstStyle>
          <a:p>
            <a:pPr marL="12700" marR="5080">
              <a:lnSpc>
                <a:spcPct val="100000"/>
              </a:lnSpc>
              <a:spcBef>
                <a:spcPts val="100"/>
              </a:spcBef>
            </a:pPr>
            <a:r>
              <a:rPr lang="en-AU" sz="1800" i="0">
                <a:latin typeface="Arial"/>
                <a:cs typeface="Arial"/>
              </a:rPr>
              <a:t>Add in own text for Acknowledgement of Country 18pt</a:t>
            </a:r>
            <a:endParaRPr lang="en-AU" sz="1800" i="0" spc="-20">
              <a:latin typeface="Arial"/>
              <a:cs typeface="Arial"/>
            </a:endParaRPr>
          </a:p>
        </p:txBody>
      </p:sp>
    </p:spTree>
    <p:extLst>
      <p:ext uri="{BB962C8B-B14F-4D97-AF65-F5344CB8AC3E}">
        <p14:creationId xmlns:p14="http://schemas.microsoft.com/office/powerpoint/2010/main" val="381797491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heme" Target="../theme/theme4.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24931"/>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7" r:id="rId3"/>
    <p:sldLayoutId id="2147483745" r:id="rId4"/>
    <p:sldLayoutId id="2147483746" r:id="rId5"/>
    <p:sldLayoutId id="2147483747" r:id="rId6"/>
  </p:sldLayoutIdLst>
  <p:txStyles>
    <p:titleStyle>
      <a:lvl1pPr eaLnBrk="1" hangingPunct="1">
        <a:defRPr>
          <a:solidFill>
            <a:schemeClr val="accent1"/>
          </a:solidFill>
          <a:latin typeface="+mj-lt"/>
          <a:ea typeface="+mj-ea"/>
          <a:cs typeface="+mj-cs"/>
        </a:defRPr>
      </a:lvl1pPr>
    </p:titleStyle>
    <p:bodyStyle>
      <a:lvl1pPr marL="171450" indent="-171450" eaLnBrk="1" hangingPunct="1">
        <a:buClr>
          <a:schemeClr val="tx2"/>
        </a:buClr>
        <a:buFont typeface="Arial" panose="020B0604020202020204" pitchFamily="34" charset="0"/>
        <a:buChar char="•"/>
        <a:defRPr>
          <a:solidFill>
            <a:schemeClr val="tx2"/>
          </a:solidFill>
          <a:latin typeface="+mn-lt"/>
          <a:ea typeface="+mn-ea"/>
          <a:cs typeface="+mn-cs"/>
        </a:defRPr>
      </a:lvl1pPr>
      <a:lvl2pPr marL="457200" eaLnBrk="1" hangingPunct="1">
        <a:buFont typeface="Arial" panose="020B0604020202020204" pitchFamily="34" charset="0"/>
        <a:buChar char="•"/>
        <a:defRPr>
          <a:solidFill>
            <a:schemeClr val="tx2"/>
          </a:solidFill>
          <a:latin typeface="+mn-lt"/>
          <a:ea typeface="+mn-ea"/>
          <a:cs typeface="+mn-cs"/>
        </a:defRPr>
      </a:lvl2pPr>
      <a:lvl3pPr marL="914400" eaLnBrk="1" hangingPunct="1">
        <a:buFont typeface="Arial" panose="020B0604020202020204" pitchFamily="34" charset="0"/>
        <a:buChar char="•"/>
        <a:defRPr>
          <a:solidFill>
            <a:schemeClr val="tx2"/>
          </a:solidFill>
          <a:latin typeface="+mn-lt"/>
          <a:ea typeface="+mn-ea"/>
          <a:cs typeface="+mn-cs"/>
        </a:defRPr>
      </a:lvl3pPr>
      <a:lvl4pPr marL="1371600" eaLnBrk="1" hangingPunct="1">
        <a:buFont typeface="Arial" panose="020B0604020202020204" pitchFamily="34" charset="0"/>
        <a:buChar char="•"/>
        <a:defRPr>
          <a:solidFill>
            <a:schemeClr val="tx2"/>
          </a:solidFill>
          <a:latin typeface="+mn-lt"/>
          <a:ea typeface="+mn-ea"/>
          <a:cs typeface="+mn-cs"/>
        </a:defRPr>
      </a:lvl4pPr>
      <a:lvl5pPr marL="1828800" eaLnBrk="1" hangingPunct="1">
        <a:buFont typeface="Arial" panose="020B0604020202020204" pitchFamily="34" charset="0"/>
        <a:buChar char="•"/>
        <a:defRPr>
          <a:solidFill>
            <a:schemeClr val="tx2"/>
          </a:solidFill>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97651"/>
      </p:ext>
    </p:extLst>
  </p:cSld>
  <p:clrMap bg1="lt1" tx1="dk1" bg2="lt2" tx2="dk2" accent1="accent1" accent2="accent2" accent3="accent3" accent4="accent4" accent5="accent5" accent6="accent6" hlink="hlink" folHlink="folHlink"/>
  <p:sldLayoutIdLst>
    <p:sldLayoutId id="2147483714" r:id="rId1"/>
    <p:sldLayoutId id="2147483717" r:id="rId2"/>
    <p:sldLayoutId id="2147483718"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95884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92434"/>
      </p:ext>
    </p:extLst>
  </p:cSld>
  <p:clrMap bg1="lt1" tx1="dk1" bg2="lt2" tx2="dk2" accent1="accent1" accent2="accent2" accent3="accent3" accent4="accent4" accent5="accent5" accent6="accent6" hlink="hlink" folHlink="folHlink"/>
  <p:sldLayoutIdLst>
    <p:sldLayoutId id="2147483726" r:id="rId1"/>
    <p:sldLayoutId id="2147483733" r:id="rId2"/>
    <p:sldLayoutId id="2147483734" r:id="rId3"/>
    <p:sldLayoutId id="2147483735" r:id="rId4"/>
    <p:sldLayoutId id="2147483732" r:id="rId5"/>
    <p:sldLayoutId id="2147483727" r:id="rId6"/>
    <p:sldLayoutId id="2147483739" r:id="rId7"/>
    <p:sldLayoutId id="2147483728" r:id="rId8"/>
    <p:sldLayoutId id="2147483729" r:id="rId9"/>
    <p:sldLayoutId id="2147483730" r:id="rId10"/>
    <p:sldLayoutId id="2147483731" r:id="rId11"/>
    <p:sldLayoutId id="2147483736" r:id="rId12"/>
    <p:sldLayoutId id="2147483748" r:id="rId13"/>
    <p:sldLayoutId id="2147483738" r:id="rId14"/>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7850" y="736598"/>
            <a:ext cx="7988300" cy="369332"/>
          </a:xfrm>
          <a:prstGeom prst="rect">
            <a:avLst/>
          </a:prstGeom>
        </p:spPr>
        <p:txBody>
          <a:bodyPr wrap="square" lIns="0" tIns="0" rIns="0" bIns="0">
            <a:spAutoFit/>
          </a:bodyPr>
          <a:lstStyle>
            <a:lvl1pPr>
              <a:defRPr sz="2400" b="0" i="0">
                <a:solidFill>
                  <a:srgbClr val="E64626"/>
                </a:solidFill>
                <a:latin typeface="Times New Roman"/>
                <a:cs typeface="Times New Roman"/>
              </a:defRPr>
            </a:lvl1pPr>
          </a:lstStyle>
          <a:p>
            <a:r>
              <a:rPr lang="en-AU"/>
              <a:t>Click to add title</a:t>
            </a:r>
            <a:endParaRPr/>
          </a:p>
        </p:txBody>
      </p:sp>
      <p:sp>
        <p:nvSpPr>
          <p:cNvPr id="3" name="Placeholder 2"/>
          <p:cNvSpPr>
            <a:spLocks noGrp="1"/>
          </p:cNvSpPr>
          <p:nvPr>
            <p:ph type="body" idx="1"/>
          </p:nvPr>
        </p:nvSpPr>
        <p:spPr>
          <a:xfrm>
            <a:off x="1892300" y="1803398"/>
            <a:ext cx="6673850" cy="2762251"/>
          </a:xfrm>
          <a:prstGeom prst="rect">
            <a:avLst/>
          </a:prstGeom>
        </p:spPr>
        <p:txBody>
          <a:bodyPr wrap="square" lIns="0" tIns="0" rIns="0" bIns="0">
            <a:noAutofit/>
          </a:bodyPr>
          <a:lstStyle>
            <a:lvl1pPr>
              <a:defRPr sz="1000" b="0" i="0">
                <a:solidFill>
                  <a:srgbClr val="3C3C3B"/>
                </a:solidFill>
                <a:latin typeface="Arial"/>
                <a:cs typeface="Arial"/>
              </a:defRPr>
            </a:lvl1pPr>
          </a:lstStyle>
          <a:p>
            <a:pPr marL="171450" indent="-171450">
              <a:buClr>
                <a:schemeClr val="tx2"/>
              </a:buClr>
              <a:buFont typeface="System Font Regular"/>
              <a:buChar char="-"/>
            </a:pPr>
            <a:r>
              <a:rPr lang="en-GB" sz="1000">
                <a:solidFill>
                  <a:schemeClr val="tx2"/>
                </a:solidFill>
                <a:latin typeface="+mn-lt"/>
              </a:rPr>
              <a:t>Click to edit Master text styles</a:t>
            </a:r>
          </a:p>
          <a:p>
            <a:pPr marL="628650" lvl="1" indent="-171450">
              <a:buClr>
                <a:schemeClr val="tx2"/>
              </a:buClr>
              <a:buFont typeface="System Font Regular"/>
              <a:buChar char="-"/>
            </a:pPr>
            <a:r>
              <a:rPr lang="en-GB" sz="1000">
                <a:solidFill>
                  <a:schemeClr val="tx2"/>
                </a:solidFill>
                <a:latin typeface="+mn-lt"/>
              </a:rPr>
              <a:t>Second level</a:t>
            </a:r>
          </a:p>
          <a:p>
            <a:pPr marL="1085850" lvl="2" indent="-171450">
              <a:buClr>
                <a:schemeClr val="tx2"/>
              </a:buClr>
              <a:buFont typeface="System Font Regular"/>
              <a:buChar char="-"/>
            </a:pPr>
            <a:r>
              <a:rPr lang="en-GB" sz="1000">
                <a:solidFill>
                  <a:schemeClr val="tx2"/>
                </a:solidFill>
                <a:latin typeface="+mn-lt"/>
              </a:rPr>
              <a:t>Third level</a:t>
            </a:r>
          </a:p>
          <a:p>
            <a:pPr marL="1543050" lvl="3" indent="-171450">
              <a:buClr>
                <a:schemeClr val="tx2"/>
              </a:buClr>
              <a:buFont typeface="System Font Regular"/>
              <a:buChar char="-"/>
            </a:pPr>
            <a:r>
              <a:rPr lang="en-GB" sz="1000">
                <a:solidFill>
                  <a:schemeClr val="tx2"/>
                </a:solidFill>
                <a:latin typeface="+mn-lt"/>
              </a:rPr>
              <a:t>Fourth level</a:t>
            </a:r>
          </a:p>
          <a:p>
            <a:pPr marL="2000250" lvl="4" indent="-171450">
              <a:buClr>
                <a:schemeClr val="tx2"/>
              </a:buClr>
              <a:buFont typeface="System Font Regular"/>
              <a:buChar char="-"/>
            </a:pPr>
            <a:r>
              <a:rPr lang="en-GB" sz="1000">
                <a:solidFill>
                  <a:schemeClr val="tx2"/>
                </a:solidFill>
                <a:latin typeface="+mn-lt"/>
              </a:rPr>
              <a:t>Fifth level</a:t>
            </a:r>
            <a:endParaRPr lang="en-US" sz="1000">
              <a:solidFill>
                <a:schemeClr val="tx2"/>
              </a:solidFill>
              <a:latin typeface="+mn-lt"/>
            </a:endParaRPr>
          </a:p>
          <a:p>
            <a:endParaRPr/>
          </a:p>
        </p:txBody>
      </p:sp>
      <p:sp>
        <p:nvSpPr>
          <p:cNvPr id="12" name="Placeholder 3">
            <a:extLst>
              <a:ext uri="{FF2B5EF4-FFF2-40B4-BE49-F238E27FC236}">
                <a16:creationId xmlns:a16="http://schemas.microsoft.com/office/drawing/2014/main" id="{6C0811DA-1436-1C90-68E8-D6A920491400}"/>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8" name="object 4">
            <a:extLst>
              <a:ext uri="{FF2B5EF4-FFF2-40B4-BE49-F238E27FC236}">
                <a16:creationId xmlns:a16="http://schemas.microsoft.com/office/drawing/2014/main" id="{5A642DA0-8A3F-F1D1-A500-3E3B635F525E}"/>
              </a:ext>
            </a:extLst>
          </p:cNvPr>
          <p:cNvSpPr/>
          <p:nvPr userDrawn="1"/>
        </p:nvSpPr>
        <p:spPr>
          <a:xfrm>
            <a:off x="571500" y="576262"/>
            <a:ext cx="914400" cy="0"/>
          </a:xfrm>
          <a:custGeom>
            <a:avLst/>
            <a:gdLst/>
            <a:ahLst/>
            <a:cxnLst/>
            <a:rect l="l" t="t" r="r" b="b"/>
            <a:pathLst>
              <a:path w="914400">
                <a:moveTo>
                  <a:pt x="914400" y="0"/>
                </a:moveTo>
                <a:lnTo>
                  <a:pt x="0" y="0"/>
                </a:lnTo>
              </a:path>
            </a:pathLst>
          </a:custGeom>
          <a:ln w="9525">
            <a:solidFill>
              <a:schemeClr val="accent1"/>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741" r:id="rId3"/>
    <p:sldLayoutId id="2147483704" r:id="rId4"/>
    <p:sldLayoutId id="2147483680" r:id="rId5"/>
    <p:sldLayoutId id="2147483681" r:id="rId6"/>
    <p:sldLayoutId id="2147483662" r:id="rId7"/>
    <p:sldLayoutId id="2147483668" r:id="rId8"/>
    <p:sldLayoutId id="2147483669" r:id="rId9"/>
    <p:sldLayoutId id="2147483667" r:id="rId10"/>
    <p:sldLayoutId id="2147483670" r:id="rId11"/>
    <p:sldLayoutId id="2147483666" r:id="rId12"/>
    <p:sldLayoutId id="2147483744" r:id="rId13"/>
    <p:sldLayoutId id="2147483671" r:id="rId14"/>
    <p:sldLayoutId id="2147483663" r:id="rId15"/>
    <p:sldLayoutId id="2147483672" r:id="rId16"/>
    <p:sldLayoutId id="2147483742" r:id="rId17"/>
    <p:sldLayoutId id="2147483743" r:id="rId18"/>
    <p:sldLayoutId id="2147483673" r:id="rId19"/>
    <p:sldLayoutId id="2147483674" r:id="rId20"/>
    <p:sldLayoutId id="2147483675" r:id="rId21"/>
    <p:sldLayoutId id="2147483676" r:id="rId22"/>
    <p:sldLayoutId id="2147483677" r:id="rId23"/>
    <p:sldLayoutId id="2147483740" r:id="rId24"/>
    <p:sldLayoutId id="2147483678" r:id="rId25"/>
    <p:sldLayoutId id="2147483679" r:id="rId26"/>
  </p:sldLayoutIdLst>
  <p:txStyles>
    <p:titleStyle>
      <a:lvl1pPr>
        <a:defRPr>
          <a:solidFill>
            <a:schemeClr val="accent1"/>
          </a:solidFill>
          <a:latin typeface="Times" pitchFamily="2" charset="0"/>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7.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7BD8-0CAE-AFAA-8858-81F8857D9297}"/>
              </a:ext>
            </a:extLst>
          </p:cNvPr>
          <p:cNvSpPr>
            <a:spLocks noGrp="1"/>
          </p:cNvSpPr>
          <p:nvPr>
            <p:ph type="title"/>
          </p:nvPr>
        </p:nvSpPr>
        <p:spPr/>
        <p:txBody>
          <a:bodyPr/>
          <a:lstStyle/>
          <a:p>
            <a:r>
              <a:rPr lang="en-AU"/>
              <a:t>ECON1002 Intro. Macro.</a:t>
            </a:r>
          </a:p>
        </p:txBody>
      </p:sp>
      <p:sp>
        <p:nvSpPr>
          <p:cNvPr id="3" name="Text Placeholder 2">
            <a:extLst>
              <a:ext uri="{FF2B5EF4-FFF2-40B4-BE49-F238E27FC236}">
                <a16:creationId xmlns:a16="http://schemas.microsoft.com/office/drawing/2014/main" id="{C671CA14-3B78-2172-AC15-E12ADF11AAD9}"/>
              </a:ext>
            </a:extLst>
          </p:cNvPr>
          <p:cNvSpPr>
            <a:spLocks noGrp="1"/>
          </p:cNvSpPr>
          <p:nvPr>
            <p:ph type="body" sz="quarter" idx="14"/>
          </p:nvPr>
        </p:nvSpPr>
        <p:spPr/>
        <p:txBody>
          <a:bodyPr/>
          <a:lstStyle/>
          <a:p>
            <a:r>
              <a:rPr lang="en-AU" sz="2400" i="1">
                <a:latin typeface="Times New Roman" panose="02020603050405020304" pitchFamily="18" charset="0"/>
                <a:cs typeface="Times New Roman" panose="02020603050405020304" pitchFamily="18" charset="0"/>
              </a:rPr>
              <a:t>Tutorial 10</a:t>
            </a:r>
          </a:p>
        </p:txBody>
      </p:sp>
      <p:sp>
        <p:nvSpPr>
          <p:cNvPr id="4" name="Text Placeholder 3">
            <a:extLst>
              <a:ext uri="{FF2B5EF4-FFF2-40B4-BE49-F238E27FC236}">
                <a16:creationId xmlns:a16="http://schemas.microsoft.com/office/drawing/2014/main" id="{B529B3DC-C6BD-B21D-0C74-D2CBE9C886BC}"/>
              </a:ext>
            </a:extLst>
          </p:cNvPr>
          <p:cNvSpPr>
            <a:spLocks noGrp="1"/>
          </p:cNvSpPr>
          <p:nvPr>
            <p:ph type="body" sz="quarter" idx="12"/>
          </p:nvPr>
        </p:nvSpPr>
        <p:spPr>
          <a:xfrm>
            <a:off x="458173" y="3003798"/>
            <a:ext cx="3502275" cy="414686"/>
          </a:xfrm>
        </p:spPr>
        <p:txBody>
          <a:bodyPr/>
          <a:lstStyle/>
          <a:p>
            <a:r>
              <a:rPr lang="en-AU" b="0"/>
              <a:t>Herbert Xin</a:t>
            </a:r>
          </a:p>
          <a:p>
            <a:r>
              <a:rPr lang="en-AU" b="0"/>
              <a:t>wei.xin@sydney.edu.au</a:t>
            </a:r>
          </a:p>
        </p:txBody>
      </p:sp>
    </p:spTree>
    <p:extLst>
      <p:ext uri="{BB962C8B-B14F-4D97-AF65-F5344CB8AC3E}">
        <p14:creationId xmlns:p14="http://schemas.microsoft.com/office/powerpoint/2010/main" val="219306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384995"/>
          </a:xfrm>
          <a:prstGeom prst="rect">
            <a:avLst/>
          </a:prstGeom>
          <a:noFill/>
        </p:spPr>
        <p:txBody>
          <a:bodyPr wrap="square" rtlCol="0">
            <a:spAutoFit/>
          </a:bodyPr>
          <a:lstStyle/>
          <a:p>
            <a:r>
              <a:rPr lang="en-US" sz="1400"/>
              <a:t>You have employed 5 workers of varying physical strength to dig a ditch. Workers without shovels have zero productivity in ditch digging. How should you assign shovels to workers if you do not have enough shovels going around? How should you assign any additional shovels that you obtain? Using this example, discuss (a) the relationship between the availability of physical capital and average </a:t>
            </a:r>
            <a:r>
              <a:rPr lang="en-US" sz="1400" err="1"/>
              <a:t>labour</a:t>
            </a:r>
            <a:r>
              <a:rPr lang="en-US" sz="1400"/>
              <a:t> productivity and (b) </a:t>
            </a:r>
            <a:r>
              <a:rPr lang="en-US" sz="1400">
                <a:highlight>
                  <a:srgbClr val="FFFF00"/>
                </a:highlight>
              </a:rPr>
              <a:t>the concept of diminishing returns to capital</a:t>
            </a:r>
            <a:endParaRPr lang="en-AU" sz="1400">
              <a:highlight>
                <a:srgbClr val="FFFF00"/>
              </a:highlight>
            </a:endParaRPr>
          </a:p>
        </p:txBody>
      </p:sp>
      <p:sp>
        <p:nvSpPr>
          <p:cNvPr id="4" name="TextBox 3">
            <a:extLst>
              <a:ext uri="{FF2B5EF4-FFF2-40B4-BE49-F238E27FC236}">
                <a16:creationId xmlns:a16="http://schemas.microsoft.com/office/drawing/2014/main" id="{E8C4E72F-2B01-42B8-6D75-4C9849BE1F3C}"/>
              </a:ext>
            </a:extLst>
          </p:cNvPr>
          <p:cNvSpPr txBox="1"/>
          <p:nvPr/>
        </p:nvSpPr>
        <p:spPr>
          <a:xfrm>
            <a:off x="577850" y="2881347"/>
            <a:ext cx="4682127" cy="307777"/>
          </a:xfrm>
          <a:prstGeom prst="rect">
            <a:avLst/>
          </a:prstGeom>
          <a:noFill/>
        </p:spPr>
        <p:txBody>
          <a:bodyPr wrap="square" rtlCol="0">
            <a:spAutoFit/>
          </a:bodyPr>
          <a:lstStyle/>
          <a:p>
            <a:pPr marL="285750" indent="-285750">
              <a:spcAft>
                <a:spcPts val="1200"/>
              </a:spcAft>
              <a:buFontTx/>
              <a:buChar char="-"/>
            </a:pPr>
            <a:r>
              <a:rPr lang="en-US" sz="1400"/>
              <a:t>Say we have 3 shovels, how would you assign it?</a:t>
            </a:r>
          </a:p>
        </p:txBody>
      </p:sp>
    </p:spTree>
    <p:extLst>
      <p:ext uri="{BB962C8B-B14F-4D97-AF65-F5344CB8AC3E}">
        <p14:creationId xmlns:p14="http://schemas.microsoft.com/office/powerpoint/2010/main" val="34611362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384995"/>
          </a:xfrm>
          <a:prstGeom prst="rect">
            <a:avLst/>
          </a:prstGeom>
          <a:noFill/>
        </p:spPr>
        <p:txBody>
          <a:bodyPr wrap="square" rtlCol="0">
            <a:spAutoFit/>
          </a:bodyPr>
          <a:lstStyle/>
          <a:p>
            <a:r>
              <a:rPr lang="en-US" sz="1400"/>
              <a:t>You have employed 5 workers of varying physical strength to dig a ditch. Workers without shovels have zero productivity in ditch digging. How should you assign shovels to workers if you do not have enough shovels going around? How should you assign any additional shovels that you obtain? Using this example, discuss (a) the relationship between the availability of physical capital and average </a:t>
            </a:r>
            <a:r>
              <a:rPr lang="en-US" sz="1400" err="1"/>
              <a:t>labour</a:t>
            </a:r>
            <a:r>
              <a:rPr lang="en-US" sz="1400"/>
              <a:t> productivity and (b) </a:t>
            </a:r>
            <a:r>
              <a:rPr lang="en-US" sz="1400">
                <a:highlight>
                  <a:srgbClr val="FFFF00"/>
                </a:highlight>
              </a:rPr>
              <a:t>the concept of diminishing returns to capital</a:t>
            </a:r>
            <a:endParaRPr lang="en-AU" sz="1400">
              <a:highlight>
                <a:srgbClr val="FFFF00"/>
              </a:highlight>
            </a:endParaRPr>
          </a:p>
        </p:txBody>
      </p:sp>
      <p:sp>
        <p:nvSpPr>
          <p:cNvPr id="4" name="TextBox 3">
            <a:extLst>
              <a:ext uri="{FF2B5EF4-FFF2-40B4-BE49-F238E27FC236}">
                <a16:creationId xmlns:a16="http://schemas.microsoft.com/office/drawing/2014/main" id="{E8C4E72F-2B01-42B8-6D75-4C9849BE1F3C}"/>
              </a:ext>
            </a:extLst>
          </p:cNvPr>
          <p:cNvSpPr txBox="1"/>
          <p:nvPr/>
        </p:nvSpPr>
        <p:spPr>
          <a:xfrm>
            <a:off x="577850" y="2881347"/>
            <a:ext cx="4682127" cy="677108"/>
          </a:xfrm>
          <a:prstGeom prst="rect">
            <a:avLst/>
          </a:prstGeom>
          <a:noFill/>
        </p:spPr>
        <p:txBody>
          <a:bodyPr wrap="square" rtlCol="0">
            <a:spAutoFit/>
          </a:bodyPr>
          <a:lstStyle/>
          <a:p>
            <a:pPr marL="285750" indent="-285750">
              <a:spcAft>
                <a:spcPts val="1200"/>
              </a:spcAft>
              <a:buFontTx/>
              <a:buChar char="-"/>
            </a:pPr>
            <a:r>
              <a:rPr lang="en-US" sz="1400"/>
              <a:t>Say we have 3 shovels, how would you assign it?</a:t>
            </a:r>
          </a:p>
          <a:p>
            <a:pPr marL="285750" indent="-285750">
              <a:spcAft>
                <a:spcPts val="1200"/>
              </a:spcAft>
              <a:buFontTx/>
              <a:buChar char="-"/>
            </a:pPr>
            <a:r>
              <a:rPr lang="en-US" sz="1400"/>
              <a:t>Now if we have 4, what would you do </a:t>
            </a:r>
          </a:p>
        </p:txBody>
      </p:sp>
    </p:spTree>
    <p:extLst>
      <p:ext uri="{BB962C8B-B14F-4D97-AF65-F5344CB8AC3E}">
        <p14:creationId xmlns:p14="http://schemas.microsoft.com/office/powerpoint/2010/main" val="1619711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384995"/>
          </a:xfrm>
          <a:prstGeom prst="rect">
            <a:avLst/>
          </a:prstGeom>
          <a:noFill/>
        </p:spPr>
        <p:txBody>
          <a:bodyPr wrap="square" rtlCol="0">
            <a:spAutoFit/>
          </a:bodyPr>
          <a:lstStyle/>
          <a:p>
            <a:r>
              <a:rPr lang="en-US" sz="1400"/>
              <a:t>You have employed 5 workers of varying physical strength to dig a ditch. Workers without shovels have zero productivity in ditch digging. How should you assign shovels to workers if you do not have enough shovels going around? How should you assign any additional shovels that you obtain? Using this example, discuss (a) the relationship between the availability of physical capital and average </a:t>
            </a:r>
            <a:r>
              <a:rPr lang="en-US" sz="1400" err="1"/>
              <a:t>labour</a:t>
            </a:r>
            <a:r>
              <a:rPr lang="en-US" sz="1400"/>
              <a:t> productivity and (b) the concept of diminishing returns to capital.</a:t>
            </a:r>
            <a:endParaRPr lang="en-AU" sz="1400"/>
          </a:p>
        </p:txBody>
      </p:sp>
      <p:sp>
        <p:nvSpPr>
          <p:cNvPr id="4" name="TextBox 3">
            <a:extLst>
              <a:ext uri="{FF2B5EF4-FFF2-40B4-BE49-F238E27FC236}">
                <a16:creationId xmlns:a16="http://schemas.microsoft.com/office/drawing/2014/main" id="{27DDE708-AD0B-B667-C704-CCD87D5417B8}"/>
              </a:ext>
            </a:extLst>
          </p:cNvPr>
          <p:cNvSpPr txBox="1"/>
          <p:nvPr/>
        </p:nvSpPr>
        <p:spPr>
          <a:xfrm>
            <a:off x="577850" y="2881347"/>
            <a:ext cx="4302285" cy="1261884"/>
          </a:xfrm>
          <a:prstGeom prst="rect">
            <a:avLst/>
          </a:prstGeom>
          <a:noFill/>
        </p:spPr>
        <p:txBody>
          <a:bodyPr wrap="square" rtlCol="0">
            <a:spAutoFit/>
          </a:bodyPr>
          <a:lstStyle/>
          <a:p>
            <a:pPr marL="285750" indent="-285750">
              <a:spcAft>
                <a:spcPts val="1200"/>
              </a:spcAft>
              <a:buFontTx/>
              <a:buChar char="-"/>
            </a:pPr>
            <a:r>
              <a:rPr lang="en-US" sz="1400"/>
              <a:t>Low hanging fruit principle</a:t>
            </a:r>
          </a:p>
          <a:p>
            <a:pPr marL="285750" indent="-285750">
              <a:spcAft>
                <a:spcPts val="1200"/>
              </a:spcAft>
              <a:buFontTx/>
              <a:buChar char="-"/>
            </a:pPr>
            <a:r>
              <a:rPr lang="en-US" sz="1400"/>
              <a:t>Extra capital enhances average </a:t>
            </a:r>
            <a:r>
              <a:rPr lang="en-US" sz="1400" err="1"/>
              <a:t>labour</a:t>
            </a:r>
            <a:r>
              <a:rPr lang="en-US" sz="1400"/>
              <a:t> productivity </a:t>
            </a:r>
          </a:p>
          <a:p>
            <a:pPr marL="285750" indent="-285750">
              <a:spcAft>
                <a:spcPts val="1200"/>
              </a:spcAft>
              <a:buFontTx/>
              <a:buChar char="-"/>
            </a:pPr>
            <a:r>
              <a:rPr lang="en-US" sz="1400"/>
              <a:t>Extra output from additional shovel is decreasing</a:t>
            </a:r>
          </a:p>
        </p:txBody>
      </p:sp>
    </p:spTree>
    <p:extLst>
      <p:ext uri="{BB962C8B-B14F-4D97-AF65-F5344CB8AC3E}">
        <p14:creationId xmlns:p14="http://schemas.microsoft.com/office/powerpoint/2010/main" val="1743093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738664"/>
          </a:xfrm>
          <a:prstGeom prst="rect">
            <a:avLst/>
          </a:prstGeom>
          <a:noFill/>
        </p:spPr>
        <p:txBody>
          <a:bodyPr wrap="square" rtlCol="0">
            <a:spAutoFit/>
          </a:bodyPr>
          <a:lstStyle/>
          <a:p>
            <a:r>
              <a:rPr lang="en-US" sz="1400"/>
              <a:t>Why does the government </a:t>
            </a:r>
            <a:r>
              <a:rPr lang="en-US" sz="1400" err="1"/>
              <a:t>subsidise</a:t>
            </a:r>
            <a:r>
              <a:rPr lang="en-US" sz="1400"/>
              <a:t> most students at public tertiary institutions rather</a:t>
            </a:r>
          </a:p>
          <a:p>
            <a:r>
              <a:rPr lang="en-US" sz="1400"/>
              <a:t>than having students pay the full cost of their education? (In particular, think about the</a:t>
            </a:r>
          </a:p>
          <a:p>
            <a:r>
              <a:rPr lang="en-US" sz="1400"/>
              <a:t>implications for economic growth)</a:t>
            </a:r>
            <a:endParaRPr lang="en-AU" sz="1400"/>
          </a:p>
        </p:txBody>
      </p:sp>
    </p:spTree>
    <p:extLst>
      <p:ext uri="{BB962C8B-B14F-4D97-AF65-F5344CB8AC3E}">
        <p14:creationId xmlns:p14="http://schemas.microsoft.com/office/powerpoint/2010/main" val="106336159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3</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738664"/>
          </a:xfrm>
          <a:prstGeom prst="rect">
            <a:avLst/>
          </a:prstGeom>
          <a:noFill/>
        </p:spPr>
        <p:txBody>
          <a:bodyPr wrap="square" rtlCol="0">
            <a:spAutoFit/>
          </a:bodyPr>
          <a:lstStyle/>
          <a:p>
            <a:r>
              <a:rPr lang="en-US" sz="1400"/>
              <a:t>Why does the government </a:t>
            </a:r>
            <a:r>
              <a:rPr lang="en-US" sz="1400" err="1"/>
              <a:t>subsidise</a:t>
            </a:r>
            <a:r>
              <a:rPr lang="en-US" sz="1400"/>
              <a:t> most students at public tertiary institutions rather</a:t>
            </a:r>
          </a:p>
          <a:p>
            <a:r>
              <a:rPr lang="en-US" sz="1400"/>
              <a:t>than having students pay the full cost of their education? (In particular, think about the</a:t>
            </a:r>
          </a:p>
          <a:p>
            <a:r>
              <a:rPr lang="en-US" sz="1400"/>
              <a:t>implications for economic growth)</a:t>
            </a:r>
            <a:endParaRPr lang="en-AU" sz="1400"/>
          </a:p>
        </p:txBody>
      </p:sp>
      <p:sp>
        <p:nvSpPr>
          <p:cNvPr id="4" name="TextBox 3">
            <a:extLst>
              <a:ext uri="{FF2B5EF4-FFF2-40B4-BE49-F238E27FC236}">
                <a16:creationId xmlns:a16="http://schemas.microsoft.com/office/drawing/2014/main" id="{C7C46DF5-E887-20BC-B683-3C44FC8BD87E}"/>
              </a:ext>
            </a:extLst>
          </p:cNvPr>
          <p:cNvSpPr txBox="1"/>
          <p:nvPr/>
        </p:nvSpPr>
        <p:spPr>
          <a:xfrm>
            <a:off x="577850" y="2348496"/>
            <a:ext cx="3249738" cy="830997"/>
          </a:xfrm>
          <a:prstGeom prst="rect">
            <a:avLst/>
          </a:prstGeom>
          <a:noFill/>
        </p:spPr>
        <p:txBody>
          <a:bodyPr wrap="square" rtlCol="0">
            <a:spAutoFit/>
          </a:bodyPr>
          <a:lstStyle/>
          <a:p>
            <a:r>
              <a:rPr lang="en-US" sz="1600">
                <a:solidFill>
                  <a:schemeClr val="accent1"/>
                </a:solidFill>
              </a:rPr>
              <a:t>Human Capital </a:t>
            </a:r>
          </a:p>
          <a:p>
            <a:endParaRPr lang="en-US" sz="1600">
              <a:solidFill>
                <a:schemeClr val="accent1"/>
              </a:solidFill>
            </a:endParaRPr>
          </a:p>
          <a:p>
            <a:r>
              <a:rPr lang="en-US" sz="1600">
                <a:solidFill>
                  <a:schemeClr val="accent1"/>
                </a:solidFill>
              </a:rPr>
              <a:t>Total Factor Productivity</a:t>
            </a:r>
          </a:p>
        </p:txBody>
      </p:sp>
    </p:spTree>
    <p:extLst>
      <p:ext uri="{BB962C8B-B14F-4D97-AF65-F5344CB8AC3E}">
        <p14:creationId xmlns:p14="http://schemas.microsoft.com/office/powerpoint/2010/main" val="173715170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523220"/>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523220"/>
              </a:xfrm>
              <a:prstGeom prst="rect">
                <a:avLst/>
              </a:prstGeom>
              <a:blipFill>
                <a:blip r:embed="rId2"/>
                <a:stretch>
                  <a:fillRect l="-264" t="-2326" b="-10465"/>
                </a:stretch>
              </a:blipFill>
            </p:spPr>
            <p:txBody>
              <a:bodyPr/>
              <a:lstStyle/>
              <a:p>
                <a:r>
                  <a:rPr lang="en-US">
                    <a:noFill/>
                  </a:rPr>
                  <a:t> </a:t>
                </a:r>
              </a:p>
            </p:txBody>
          </p:sp>
        </mc:Fallback>
      </mc:AlternateContent>
    </p:spTree>
    <p:extLst>
      <p:ext uri="{BB962C8B-B14F-4D97-AF65-F5344CB8AC3E}">
        <p14:creationId xmlns:p14="http://schemas.microsoft.com/office/powerpoint/2010/main" val="393171126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283219"/>
          </a:xfrm>
          <a:prstGeom prst="rect">
            <a:avLst/>
          </a:prstGeom>
          <a:noFill/>
        </p:spPr>
        <p:txBody>
          <a:bodyPr wrap="square" lIns="0" tIns="0" rIns="0" bIns="0" rtlCol="0">
            <a:spAutoFit/>
          </a:bodyPr>
          <a:lstStyle/>
          <a:p>
            <a:pPr>
              <a:lnSpc>
                <a:spcPct val="150000"/>
              </a:lnSpc>
            </a:pPr>
            <a:endParaRPr lang="en-US" sz="1400" b="0"/>
          </a:p>
        </p:txBody>
      </p:sp>
    </p:spTree>
    <p:extLst>
      <p:ext uri="{BB962C8B-B14F-4D97-AF65-F5344CB8AC3E}">
        <p14:creationId xmlns:p14="http://schemas.microsoft.com/office/powerpoint/2010/main" val="697389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283219"/>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if we increase </a:t>
                </a:r>
                <a14:m>
                  <m:oMath xmlns:m="http://schemas.openxmlformats.org/officeDocument/2006/math">
                    <m:r>
                      <a:rPr lang="en-US" sz="1400" b="0" i="1" smtClean="0">
                        <a:latin typeface="Cambria Math" panose="02040503050406030204" pitchFamily="18" charset="0"/>
                      </a:rPr>
                      <m:t>𝐾</m:t>
                    </m:r>
                  </m:oMath>
                </a14:m>
                <a:r>
                  <a:rPr lang="en-US" sz="1400"/>
                  <a:t> and </a:t>
                </a:r>
                <a14:m>
                  <m:oMath xmlns:m="http://schemas.openxmlformats.org/officeDocument/2006/math">
                    <m:r>
                      <a:rPr lang="en-US" sz="1400" b="0" i="1" smtClean="0">
                        <a:latin typeface="Cambria Math" panose="02040503050406030204" pitchFamily="18" charset="0"/>
                      </a:rPr>
                      <m:t>𝐿</m:t>
                    </m:r>
                  </m:oMath>
                </a14:m>
                <a:r>
                  <a:rPr lang="en-US" sz="1400"/>
                  <a:t> by 2 </a:t>
                </a:r>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283219"/>
              </a:xfrm>
              <a:prstGeom prst="rect">
                <a:avLst/>
              </a:prstGeom>
              <a:blipFill>
                <a:blip r:embed="rId3"/>
                <a:stretch>
                  <a:fillRect l="-1807" b="-36170"/>
                </a:stretch>
              </a:blipFill>
            </p:spPr>
            <p:txBody>
              <a:bodyPr/>
              <a:lstStyle/>
              <a:p>
                <a:r>
                  <a:rPr lang="en-US">
                    <a:noFill/>
                  </a:rPr>
                  <a:t> </a:t>
                </a:r>
              </a:p>
            </p:txBody>
          </p:sp>
        </mc:Fallback>
      </mc:AlternateContent>
    </p:spTree>
    <p:extLst>
      <p:ext uri="{BB962C8B-B14F-4D97-AF65-F5344CB8AC3E}">
        <p14:creationId xmlns:p14="http://schemas.microsoft.com/office/powerpoint/2010/main" val="42547270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606384"/>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if we increase </a:t>
                </a:r>
                <a14:m>
                  <m:oMath xmlns:m="http://schemas.openxmlformats.org/officeDocument/2006/math">
                    <m:r>
                      <a:rPr lang="en-US" sz="1400" b="0" i="1" smtClean="0">
                        <a:latin typeface="Cambria Math" panose="02040503050406030204" pitchFamily="18" charset="0"/>
                      </a:rPr>
                      <m:t>𝐾</m:t>
                    </m:r>
                  </m:oMath>
                </a14:m>
                <a:r>
                  <a:rPr lang="en-US" sz="1400"/>
                  <a:t> and </a:t>
                </a:r>
                <a14:m>
                  <m:oMath xmlns:m="http://schemas.openxmlformats.org/officeDocument/2006/math">
                    <m:r>
                      <a:rPr lang="en-US" sz="1400" b="0" i="1" smtClean="0">
                        <a:latin typeface="Cambria Math" panose="02040503050406030204" pitchFamily="18" charset="0"/>
                      </a:rPr>
                      <m:t>𝐿</m:t>
                    </m:r>
                  </m:oMath>
                </a14:m>
                <a:r>
                  <a:rPr lang="en-US" sz="1400"/>
                  <a:t> by 2 </a:t>
                </a:r>
              </a:p>
              <a:p>
                <a:pPr>
                  <a:lnSpc>
                    <a:spcPct val="150000"/>
                  </a:lnSpc>
                </a:pPr>
                <a:r>
                  <a:rPr lang="en-US" sz="1400"/>
                  <a:t>Gives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𝐾</m:t>
                            </m:r>
                          </m:e>
                        </m:d>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𝐿</m:t>
                            </m:r>
                          </m:e>
                        </m:d>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606384"/>
              </a:xfrm>
              <a:prstGeom prst="rect">
                <a:avLst/>
              </a:prstGeom>
              <a:blipFill>
                <a:blip r:embed="rId3"/>
                <a:stretch>
                  <a:fillRect l="-1807" b="-17000"/>
                </a:stretch>
              </a:blipFill>
            </p:spPr>
            <p:txBody>
              <a:bodyPr/>
              <a:lstStyle/>
              <a:p>
                <a:r>
                  <a:rPr lang="en-US">
                    <a:noFill/>
                  </a:rPr>
                  <a:t> </a:t>
                </a:r>
              </a:p>
            </p:txBody>
          </p:sp>
        </mc:Fallback>
      </mc:AlternateContent>
    </p:spTree>
    <p:extLst>
      <p:ext uri="{BB962C8B-B14F-4D97-AF65-F5344CB8AC3E}">
        <p14:creationId xmlns:p14="http://schemas.microsoft.com/office/powerpoint/2010/main" val="24522933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929550"/>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if we increase </a:t>
                </a:r>
                <a14:m>
                  <m:oMath xmlns:m="http://schemas.openxmlformats.org/officeDocument/2006/math">
                    <m:r>
                      <a:rPr lang="en-US" sz="1400" b="0" i="1" smtClean="0">
                        <a:latin typeface="Cambria Math" panose="02040503050406030204" pitchFamily="18" charset="0"/>
                      </a:rPr>
                      <m:t>𝐾</m:t>
                    </m:r>
                  </m:oMath>
                </a14:m>
                <a:r>
                  <a:rPr lang="en-US" sz="1400"/>
                  <a:t> and </a:t>
                </a:r>
                <a14:m>
                  <m:oMath xmlns:m="http://schemas.openxmlformats.org/officeDocument/2006/math">
                    <m:r>
                      <a:rPr lang="en-US" sz="1400" b="0" i="1" smtClean="0">
                        <a:latin typeface="Cambria Math" panose="02040503050406030204" pitchFamily="18" charset="0"/>
                      </a:rPr>
                      <m:t>𝐿</m:t>
                    </m:r>
                  </m:oMath>
                </a14:m>
                <a:r>
                  <a:rPr lang="en-US" sz="1400"/>
                  <a:t> by 2 </a:t>
                </a:r>
              </a:p>
              <a:p>
                <a:pPr>
                  <a:lnSpc>
                    <a:spcPct val="150000"/>
                  </a:lnSpc>
                </a:pPr>
                <a:r>
                  <a:rPr lang="en-US" sz="1400"/>
                  <a:t>Gives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𝐾</m:t>
                            </m:r>
                          </m:e>
                        </m:d>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𝐿</m:t>
                            </m:r>
                          </m:e>
                        </m:d>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r>
                  <a:rPr lang="en-US" sz="1400"/>
                  <a:t>Expand gives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929550"/>
              </a:xfrm>
              <a:prstGeom prst="rect">
                <a:avLst/>
              </a:prstGeom>
              <a:blipFill>
                <a:blip r:embed="rId3"/>
                <a:stretch>
                  <a:fillRect l="-1807" b="-10458"/>
                </a:stretch>
              </a:blipFill>
            </p:spPr>
            <p:txBody>
              <a:bodyPr/>
              <a:lstStyle/>
              <a:p>
                <a:r>
                  <a:rPr lang="en-US">
                    <a:noFill/>
                  </a:rPr>
                  <a:t> </a:t>
                </a:r>
              </a:p>
            </p:txBody>
          </p:sp>
        </mc:Fallback>
      </mc:AlternateContent>
    </p:spTree>
    <p:extLst>
      <p:ext uri="{BB962C8B-B14F-4D97-AF65-F5344CB8AC3E}">
        <p14:creationId xmlns:p14="http://schemas.microsoft.com/office/powerpoint/2010/main" val="3782330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5E6-C42A-D990-F7F2-E95441251FB1}"/>
              </a:ext>
            </a:extLst>
          </p:cNvPr>
          <p:cNvSpPr>
            <a:spLocks noGrp="1"/>
          </p:cNvSpPr>
          <p:nvPr>
            <p:ph type="title"/>
          </p:nvPr>
        </p:nvSpPr>
        <p:spPr/>
        <p:txBody>
          <a:bodyPr/>
          <a:lstStyle/>
          <a:p>
            <a:r>
              <a:rPr lang="en-AU"/>
              <a:t>Plan of Today</a:t>
            </a:r>
          </a:p>
        </p:txBody>
      </p:sp>
      <p:sp>
        <p:nvSpPr>
          <p:cNvPr id="3" name="TextBox 2">
            <a:extLst>
              <a:ext uri="{FF2B5EF4-FFF2-40B4-BE49-F238E27FC236}">
                <a16:creationId xmlns:a16="http://schemas.microsoft.com/office/drawing/2014/main" id="{52642094-ED1E-DFB7-DF48-D5AFEDD64A1F}"/>
              </a:ext>
            </a:extLst>
          </p:cNvPr>
          <p:cNvSpPr txBox="1"/>
          <p:nvPr/>
        </p:nvSpPr>
        <p:spPr>
          <a:xfrm>
            <a:off x="577850" y="1343668"/>
            <a:ext cx="7145212" cy="3364960"/>
          </a:xfrm>
          <a:prstGeom prst="rect">
            <a:avLst/>
          </a:prstGeom>
          <a:noFill/>
        </p:spPr>
        <p:txBody>
          <a:bodyPr wrap="square" lIns="91440" tIns="45720" rIns="91440" bIns="45720" rtlCol="0" anchor="t">
            <a:spAutoFit/>
          </a:bodyPr>
          <a:lstStyle/>
          <a:p>
            <a:pPr marL="342900" indent="-342900">
              <a:lnSpc>
                <a:spcPct val="150000"/>
              </a:lnSpc>
              <a:buAutoNum type="arabicPeriod"/>
            </a:pPr>
            <a:r>
              <a:rPr lang="en-AU">
                <a:solidFill>
                  <a:srgbClr val="000000"/>
                </a:solidFill>
              </a:rPr>
              <a:t>Concept Review</a:t>
            </a:r>
          </a:p>
          <a:p>
            <a:pPr marL="342900" indent="-342900">
              <a:lnSpc>
                <a:spcPct val="150000"/>
              </a:lnSpc>
              <a:buAutoNum type="arabicPeriod"/>
            </a:pPr>
            <a:r>
              <a:rPr lang="en-AU">
                <a:solidFill>
                  <a:srgbClr val="000000"/>
                </a:solidFill>
              </a:rPr>
              <a:t>Tutorial Questions </a:t>
            </a:r>
          </a:p>
          <a:p>
            <a:pPr marL="342900" indent="-342900">
              <a:lnSpc>
                <a:spcPct val="150000"/>
              </a:lnSpc>
              <a:buAutoNum type="arabicPeriod"/>
            </a:pPr>
            <a:r>
              <a:rPr lang="en-AU">
                <a:solidFill>
                  <a:srgbClr val="000000"/>
                </a:solidFill>
              </a:rPr>
              <a:t>Preparation for Essay Task</a:t>
            </a:r>
          </a:p>
          <a:p>
            <a:pPr>
              <a:lnSpc>
                <a:spcPct val="150000"/>
              </a:lnSpc>
            </a:pPr>
            <a:r>
              <a:rPr lang="en-AU">
                <a:solidFill>
                  <a:srgbClr val="000000"/>
                </a:solidFill>
              </a:rPr>
              <a:t>   More details out now!</a:t>
            </a:r>
          </a:p>
          <a:p>
            <a:pPr>
              <a:lnSpc>
                <a:spcPct val="150000"/>
              </a:lnSpc>
            </a:pPr>
            <a:r>
              <a:rPr lang="en-AU">
                <a:solidFill>
                  <a:srgbClr val="000000"/>
                </a:solidFill>
              </a:rPr>
              <a:t>   Open: Apr 29</a:t>
            </a:r>
            <a:r>
              <a:rPr lang="en-AU" baseline="30000">
                <a:solidFill>
                  <a:srgbClr val="000000"/>
                </a:solidFill>
              </a:rPr>
              <a:t>th</a:t>
            </a:r>
            <a:r>
              <a:rPr lang="en-AU">
                <a:solidFill>
                  <a:srgbClr val="000000"/>
                </a:solidFill>
              </a:rPr>
              <a:t> </a:t>
            </a:r>
          </a:p>
          <a:p>
            <a:pPr>
              <a:lnSpc>
                <a:spcPct val="150000"/>
              </a:lnSpc>
            </a:pPr>
            <a:r>
              <a:rPr lang="en-AU">
                <a:solidFill>
                  <a:srgbClr val="000000"/>
                </a:solidFill>
              </a:rPr>
              <a:t>   Due:   May 11</a:t>
            </a:r>
            <a:r>
              <a:rPr lang="en-AU" baseline="30000">
                <a:solidFill>
                  <a:srgbClr val="000000"/>
                </a:solidFill>
              </a:rPr>
              <a:t>th</a:t>
            </a:r>
          </a:p>
          <a:p>
            <a:pPr marL="342900" indent="-342900">
              <a:lnSpc>
                <a:spcPct val="150000"/>
              </a:lnSpc>
              <a:buAutoNum type="arabicPeriod" startAt="4"/>
            </a:pPr>
            <a:r>
              <a:rPr lang="en-AU">
                <a:solidFill>
                  <a:srgbClr val="000000"/>
                </a:solidFill>
              </a:rPr>
              <a:t>Replacement test: Week 11</a:t>
            </a:r>
            <a:r>
              <a:rPr lang="en-AU" baseline="30000">
                <a:solidFill>
                  <a:srgbClr val="000000"/>
                </a:solidFill>
              </a:rPr>
              <a:t>th</a:t>
            </a:r>
            <a:endParaRPr lang="en-AU">
              <a:solidFill>
                <a:srgbClr val="000000"/>
              </a:solidFill>
            </a:endParaRPr>
          </a:p>
          <a:p>
            <a:pPr lvl="1">
              <a:lnSpc>
                <a:spcPct val="150000"/>
              </a:lnSpc>
            </a:pPr>
            <a:endParaRPr lang="en-AU">
              <a:solidFill>
                <a:srgbClr val="000000"/>
              </a:solidFill>
            </a:endParaRPr>
          </a:p>
        </p:txBody>
      </p:sp>
    </p:spTree>
    <p:extLst>
      <p:ext uri="{BB962C8B-B14F-4D97-AF65-F5344CB8AC3E}">
        <p14:creationId xmlns:p14="http://schemas.microsoft.com/office/powerpoint/2010/main" val="3655895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1292662"/>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if we increase </a:t>
                </a:r>
                <a14:m>
                  <m:oMath xmlns:m="http://schemas.openxmlformats.org/officeDocument/2006/math">
                    <m:r>
                      <a:rPr lang="en-US" sz="1400" b="0" i="1" smtClean="0">
                        <a:latin typeface="Cambria Math" panose="02040503050406030204" pitchFamily="18" charset="0"/>
                      </a:rPr>
                      <m:t>𝐾</m:t>
                    </m:r>
                  </m:oMath>
                </a14:m>
                <a:r>
                  <a:rPr lang="en-US" sz="1400"/>
                  <a:t> and </a:t>
                </a:r>
                <a14:m>
                  <m:oMath xmlns:m="http://schemas.openxmlformats.org/officeDocument/2006/math">
                    <m:r>
                      <a:rPr lang="en-US" sz="1400" b="0" i="1" smtClean="0">
                        <a:latin typeface="Cambria Math" panose="02040503050406030204" pitchFamily="18" charset="0"/>
                      </a:rPr>
                      <m:t>𝐿</m:t>
                    </m:r>
                  </m:oMath>
                </a14:m>
                <a:r>
                  <a:rPr lang="en-US" sz="1400"/>
                  <a:t> by 2 </a:t>
                </a:r>
              </a:p>
              <a:p>
                <a:pPr>
                  <a:lnSpc>
                    <a:spcPct val="150000"/>
                  </a:lnSpc>
                </a:pPr>
                <a:r>
                  <a:rPr lang="en-US" sz="1400"/>
                  <a:t>Gives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𝐾</m:t>
                            </m:r>
                          </m:e>
                        </m:d>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𝐿</m:t>
                            </m:r>
                          </m:e>
                        </m:d>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r>
                  <a:rPr lang="en-US" sz="1400"/>
                  <a:t>Expand gives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r>
                        <a:rPr lang="en-US" sz="1400" b="0" i="1" smtClean="0">
                          <a:latin typeface="Cambria Math" panose="02040503050406030204" pitchFamily="18" charset="0"/>
                        </a:rPr>
                        <m:t>=2</m:t>
                      </m:r>
                      <m:r>
                        <a:rPr lang="en-US" sz="1400" b="0" i="1" smtClean="0">
                          <a:latin typeface="Cambria Math" panose="02040503050406030204" pitchFamily="18" charset="0"/>
                        </a:rPr>
                        <m:t>𝑌</m:t>
                      </m:r>
                    </m:oMath>
                  </m:oMathPara>
                </a14:m>
                <a:endParaRPr lang="en-US" sz="1400" b="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1292662"/>
              </a:xfrm>
              <a:prstGeom prst="rect">
                <a:avLst/>
              </a:prstGeom>
              <a:blipFill>
                <a:blip r:embed="rId3"/>
                <a:stretch>
                  <a:fillRect l="-1807"/>
                </a:stretch>
              </a:blipFill>
            </p:spPr>
            <p:txBody>
              <a:bodyPr/>
              <a:lstStyle/>
              <a:p>
                <a:r>
                  <a:rPr lang="en-US">
                    <a:noFill/>
                  </a:rPr>
                  <a:t> </a:t>
                </a:r>
              </a:p>
            </p:txBody>
          </p:sp>
        </mc:Fallback>
      </mc:AlternateContent>
    </p:spTree>
    <p:extLst>
      <p:ext uri="{BB962C8B-B14F-4D97-AF65-F5344CB8AC3E}">
        <p14:creationId xmlns:p14="http://schemas.microsoft.com/office/powerpoint/2010/main" val="24294063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1575881"/>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if we increase </a:t>
                </a:r>
                <a14:m>
                  <m:oMath xmlns:m="http://schemas.openxmlformats.org/officeDocument/2006/math">
                    <m:r>
                      <a:rPr lang="en-US" sz="1400" b="0" i="1" smtClean="0">
                        <a:latin typeface="Cambria Math" panose="02040503050406030204" pitchFamily="18" charset="0"/>
                      </a:rPr>
                      <m:t>𝐾</m:t>
                    </m:r>
                  </m:oMath>
                </a14:m>
                <a:r>
                  <a:rPr lang="en-US" sz="1400"/>
                  <a:t> and </a:t>
                </a:r>
                <a14:m>
                  <m:oMath xmlns:m="http://schemas.openxmlformats.org/officeDocument/2006/math">
                    <m:r>
                      <a:rPr lang="en-US" sz="1400" b="0" i="1" smtClean="0">
                        <a:latin typeface="Cambria Math" panose="02040503050406030204" pitchFamily="18" charset="0"/>
                      </a:rPr>
                      <m:t>𝐿</m:t>
                    </m:r>
                  </m:oMath>
                </a14:m>
                <a:r>
                  <a:rPr lang="en-US" sz="1400"/>
                  <a:t> by 2 </a:t>
                </a:r>
              </a:p>
              <a:p>
                <a:pPr>
                  <a:lnSpc>
                    <a:spcPct val="150000"/>
                  </a:lnSpc>
                </a:pPr>
                <a:r>
                  <a:rPr lang="en-US" sz="1400"/>
                  <a:t>Gives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𝐾</m:t>
                            </m:r>
                          </m:e>
                        </m:d>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𝐿</m:t>
                            </m:r>
                          </m:e>
                        </m:d>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r>
                  <a:rPr lang="en-US" sz="1400"/>
                  <a:t>Expand gives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r>
                        <a:rPr lang="en-US" sz="1400" b="0" i="1" smtClean="0">
                          <a:latin typeface="Cambria Math" panose="02040503050406030204" pitchFamily="18" charset="0"/>
                        </a:rPr>
                        <m:t>=2</m:t>
                      </m:r>
                      <m:r>
                        <a:rPr lang="en-US" sz="1400" b="0" i="1" smtClean="0">
                          <a:latin typeface="Cambria Math" panose="02040503050406030204" pitchFamily="18" charset="0"/>
                        </a:rPr>
                        <m:t>𝑌</m:t>
                      </m:r>
                    </m:oMath>
                  </m:oMathPara>
                </a14:m>
                <a:endParaRPr lang="en-US" sz="1400" b="0"/>
              </a:p>
              <a:p>
                <a:pPr>
                  <a:lnSpc>
                    <a:spcPct val="150000"/>
                  </a:lnSpc>
                </a:pPr>
                <a:r>
                  <a:rPr lang="en-US" sz="1400"/>
                  <a:t>Doubling K and L gives 2 times the output,</a:t>
                </a:r>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1575881"/>
              </a:xfrm>
              <a:prstGeom prst="rect">
                <a:avLst/>
              </a:prstGeom>
              <a:blipFill>
                <a:blip r:embed="rId3"/>
                <a:stretch>
                  <a:fillRect l="-1807" b="-5792"/>
                </a:stretch>
              </a:blipFill>
            </p:spPr>
            <p:txBody>
              <a:bodyPr/>
              <a:lstStyle/>
              <a:p>
                <a:r>
                  <a:rPr lang="en-US">
                    <a:noFill/>
                  </a:rPr>
                  <a:t> </a:t>
                </a:r>
              </a:p>
            </p:txBody>
          </p:sp>
        </mc:Fallback>
      </mc:AlternateContent>
    </p:spTree>
    <p:extLst>
      <p:ext uri="{BB962C8B-B14F-4D97-AF65-F5344CB8AC3E}">
        <p14:creationId xmlns:p14="http://schemas.microsoft.com/office/powerpoint/2010/main" val="4073776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a. Show the production function has property of constant returns to scale.</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1899046"/>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if we increase </a:t>
                </a:r>
                <a14:m>
                  <m:oMath xmlns:m="http://schemas.openxmlformats.org/officeDocument/2006/math">
                    <m:r>
                      <a:rPr lang="en-US" sz="1400" b="0" i="1" smtClean="0">
                        <a:latin typeface="Cambria Math" panose="02040503050406030204" pitchFamily="18" charset="0"/>
                      </a:rPr>
                      <m:t>𝐾</m:t>
                    </m:r>
                  </m:oMath>
                </a14:m>
                <a:r>
                  <a:rPr lang="en-US" sz="1400"/>
                  <a:t> and </a:t>
                </a:r>
                <a14:m>
                  <m:oMath xmlns:m="http://schemas.openxmlformats.org/officeDocument/2006/math">
                    <m:r>
                      <a:rPr lang="en-US" sz="1400" b="0" i="1" smtClean="0">
                        <a:latin typeface="Cambria Math" panose="02040503050406030204" pitchFamily="18" charset="0"/>
                      </a:rPr>
                      <m:t>𝐿</m:t>
                    </m:r>
                  </m:oMath>
                </a14:m>
                <a:r>
                  <a:rPr lang="en-US" sz="1400"/>
                  <a:t> by 2 </a:t>
                </a:r>
              </a:p>
              <a:p>
                <a:pPr>
                  <a:lnSpc>
                    <a:spcPct val="150000"/>
                  </a:lnSpc>
                </a:pPr>
                <a:r>
                  <a:rPr lang="en-US" sz="1400"/>
                  <a:t>Gives </a:t>
                </a:r>
                <a14:m>
                  <m:oMath xmlns:m="http://schemas.openxmlformats.org/officeDocument/2006/math">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𝐾</m:t>
                            </m:r>
                          </m:e>
                        </m:d>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r>
                              <a:rPr lang="en-US" sz="1400" b="0" i="1" smtClean="0">
                                <a:latin typeface="Cambria Math" panose="02040503050406030204" pitchFamily="18" charset="0"/>
                              </a:rPr>
                              <m:t>2</m:t>
                            </m:r>
                            <m:r>
                              <a:rPr lang="en-US" sz="1400" b="0" i="1" smtClean="0">
                                <a:latin typeface="Cambria Math" panose="02040503050406030204" pitchFamily="18" charset="0"/>
                              </a:rPr>
                              <m:t>𝐿</m:t>
                            </m:r>
                          </m:e>
                        </m:d>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r>
                  <a:rPr lang="en-US" sz="1400"/>
                  <a:t>Expand gives </a:t>
                </a:r>
                <a14:m>
                  <m:oMath xmlns:m="http://schemas.openxmlformats.org/officeDocument/2006/math">
                    <m:r>
                      <a:rPr lang="en-US" sz="1400" b="0" i="1" smtClean="0">
                        <a:latin typeface="Cambria Math" panose="02040503050406030204" pitchFamily="18" charset="0"/>
                      </a:rPr>
                      <m:t>𝐴</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endParaRPr lang="en-US" sz="1400" b="0"/>
              </a:p>
              <a:p>
                <a:pPr>
                  <a:lnSpc>
                    <a:spcPct val="150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2</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r>
                        <a:rPr lang="en-US" sz="1400" b="0" i="1" smtClean="0">
                          <a:latin typeface="Cambria Math" panose="02040503050406030204" pitchFamily="18" charset="0"/>
                        </a:rPr>
                        <m:t>=2</m:t>
                      </m:r>
                      <m:r>
                        <a:rPr lang="en-US" sz="1400" b="0" i="1" smtClean="0">
                          <a:latin typeface="Cambria Math" panose="02040503050406030204" pitchFamily="18" charset="0"/>
                        </a:rPr>
                        <m:t>𝑌</m:t>
                      </m:r>
                    </m:oMath>
                  </m:oMathPara>
                </a14:m>
                <a:endParaRPr lang="en-US" sz="1400" b="0"/>
              </a:p>
              <a:p>
                <a:pPr>
                  <a:lnSpc>
                    <a:spcPct val="150000"/>
                  </a:lnSpc>
                </a:pPr>
                <a:r>
                  <a:rPr lang="en-US" sz="1400"/>
                  <a:t>Doubling K and L gives 2 times the output,</a:t>
                </a:r>
              </a:p>
              <a:p>
                <a:pPr>
                  <a:lnSpc>
                    <a:spcPct val="150000"/>
                  </a:lnSpc>
                </a:pPr>
                <a:r>
                  <a:rPr lang="en-US" sz="1400" b="0"/>
                  <a:t>Thus, constant returns to scale</a:t>
                </a:r>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1899046"/>
              </a:xfrm>
              <a:prstGeom prst="rect">
                <a:avLst/>
              </a:prstGeom>
              <a:blipFill>
                <a:blip r:embed="rId3"/>
                <a:stretch>
                  <a:fillRect l="-1807" b="-4808"/>
                </a:stretch>
              </a:blipFill>
            </p:spPr>
            <p:txBody>
              <a:bodyPr/>
              <a:lstStyle/>
              <a:p>
                <a:r>
                  <a:rPr lang="en-US">
                    <a:noFill/>
                  </a:rPr>
                  <a:t> </a:t>
                </a:r>
              </a:p>
            </p:txBody>
          </p:sp>
        </mc:Fallback>
      </mc:AlternateContent>
    </p:spTree>
    <p:extLst>
      <p:ext uri="{BB962C8B-B14F-4D97-AF65-F5344CB8AC3E}">
        <p14:creationId xmlns:p14="http://schemas.microsoft.com/office/powerpoint/2010/main" val="2647073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b. Obtain the per capita production function</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283219"/>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divide the production function by </a:t>
                </a:r>
                <a14:m>
                  <m:oMath xmlns:m="http://schemas.openxmlformats.org/officeDocument/2006/math">
                    <m:r>
                      <a:rPr lang="en-US" sz="1400" b="0" i="1" smtClean="0">
                        <a:latin typeface="Cambria Math" panose="02040503050406030204" pitchFamily="18" charset="0"/>
                      </a:rPr>
                      <m:t>𝐿</m:t>
                    </m:r>
                  </m:oMath>
                </a14:m>
                <a:r>
                  <a:rPr lang="en-US" sz="1400"/>
                  <a:t>, which gives</a:t>
                </a:r>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283219"/>
              </a:xfrm>
              <a:prstGeom prst="rect">
                <a:avLst/>
              </a:prstGeom>
              <a:blipFill>
                <a:blip r:embed="rId3"/>
                <a:stretch>
                  <a:fillRect l="-1807" b="-36170"/>
                </a:stretch>
              </a:blipFill>
            </p:spPr>
            <p:txBody>
              <a:bodyPr/>
              <a:lstStyle/>
              <a:p>
                <a:r>
                  <a:rPr lang="en-US">
                    <a:noFill/>
                  </a:rPr>
                  <a:t> </a:t>
                </a:r>
              </a:p>
            </p:txBody>
          </p:sp>
        </mc:Fallback>
      </mc:AlternateContent>
    </p:spTree>
    <p:extLst>
      <p:ext uri="{BB962C8B-B14F-4D97-AF65-F5344CB8AC3E}">
        <p14:creationId xmlns:p14="http://schemas.microsoft.com/office/powerpoint/2010/main" val="38471098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b. Obtain the per capita production function</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926023"/>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divide the production function by </a:t>
                </a:r>
                <a14:m>
                  <m:oMath xmlns:m="http://schemas.openxmlformats.org/officeDocument/2006/math">
                    <m:r>
                      <a:rPr lang="en-US" sz="1400" b="0" i="1" smtClean="0">
                        <a:latin typeface="Cambria Math" panose="02040503050406030204" pitchFamily="18" charset="0"/>
                      </a:rPr>
                      <m:t>𝐿</m:t>
                    </m:r>
                  </m:oMath>
                </a14:m>
                <a:r>
                  <a:rPr lang="en-US" sz="1400"/>
                  <a:t>, which gives</a:t>
                </a:r>
              </a:p>
              <a:p>
                <a:pPr>
                  <a:lnSpc>
                    <a:spcPct val="150000"/>
                  </a:lnSpc>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m:t>
                          </m:r>
                          <m:r>
                            <a:rPr lang="en-US" sz="1400" b="0" i="1" smtClean="0">
                              <a:latin typeface="Cambria Math" panose="02040503050406030204" pitchFamily="18" charset="0"/>
                            </a:rPr>
                            <m:t>𝛼</m:t>
                          </m:r>
                        </m:sup>
                      </m:sSup>
                    </m:oMath>
                  </m:oMathPara>
                </a14:m>
                <a:endParaRPr lang="en-US" sz="1400" b="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926023"/>
              </a:xfrm>
              <a:prstGeom prst="rect">
                <a:avLst/>
              </a:prstGeom>
              <a:blipFill>
                <a:blip r:embed="rId3"/>
                <a:stretch>
                  <a:fillRect l="-1807"/>
                </a:stretch>
              </a:blipFill>
            </p:spPr>
            <p:txBody>
              <a:bodyPr/>
              <a:lstStyle/>
              <a:p>
                <a:r>
                  <a:rPr lang="en-US">
                    <a:noFill/>
                  </a:rPr>
                  <a:t> </a:t>
                </a:r>
              </a:p>
            </p:txBody>
          </p:sp>
        </mc:Fallback>
      </mc:AlternateContent>
    </p:spTree>
    <p:extLst>
      <p:ext uri="{BB962C8B-B14F-4D97-AF65-F5344CB8AC3E}">
        <p14:creationId xmlns:p14="http://schemas.microsoft.com/office/powerpoint/2010/main" val="1020532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b. Obtain the per capita production function</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972510"/>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divide the production function by </a:t>
                </a:r>
                <a14:m>
                  <m:oMath xmlns:m="http://schemas.openxmlformats.org/officeDocument/2006/math">
                    <m:r>
                      <a:rPr lang="en-US" sz="1400" b="0" i="1" smtClean="0">
                        <a:latin typeface="Cambria Math" panose="02040503050406030204" pitchFamily="18" charset="0"/>
                      </a:rPr>
                      <m:t>𝐿</m:t>
                    </m:r>
                  </m:oMath>
                </a14:m>
                <a:r>
                  <a:rPr lang="en-US" sz="1400"/>
                  <a:t>, which gives</a:t>
                </a:r>
              </a:p>
              <a:p>
                <a:pPr>
                  <a:lnSpc>
                    <a:spcPct val="150000"/>
                  </a:lnSpc>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m:t>
                          </m:r>
                          <m:r>
                            <a:rPr lang="en-US" sz="1400" b="0" i="1" smtClean="0">
                              <a:latin typeface="Cambria Math" panose="02040503050406030204" pitchFamily="18" charset="0"/>
                            </a:rPr>
                            <m:t>𝛼</m:t>
                          </m:r>
                        </m:sup>
                      </m:sSup>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e>
                          </m:d>
                        </m:e>
                        <m:sup>
                          <m:r>
                            <a:rPr lang="en-US" sz="1400" b="0" i="1" smtClean="0">
                              <a:latin typeface="Cambria Math" panose="02040503050406030204" pitchFamily="18" charset="0"/>
                            </a:rPr>
                            <m:t>𝛼</m:t>
                          </m:r>
                        </m:sup>
                      </m:sSup>
                    </m:oMath>
                  </m:oMathPara>
                </a14:m>
                <a:endParaRPr lang="en-US" sz="1400" b="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972510"/>
              </a:xfrm>
              <a:prstGeom prst="rect">
                <a:avLst/>
              </a:prstGeom>
              <a:blipFill>
                <a:blip r:embed="rId3"/>
                <a:stretch>
                  <a:fillRect l="-1807"/>
                </a:stretch>
              </a:blipFill>
            </p:spPr>
            <p:txBody>
              <a:bodyPr/>
              <a:lstStyle/>
              <a:p>
                <a:r>
                  <a:rPr lang="en-US">
                    <a:noFill/>
                  </a:rPr>
                  <a:t> </a:t>
                </a:r>
              </a:p>
            </p:txBody>
          </p:sp>
        </mc:Fallback>
      </mc:AlternateContent>
    </p:spTree>
    <p:extLst>
      <p:ext uri="{BB962C8B-B14F-4D97-AF65-F5344CB8AC3E}">
        <p14:creationId xmlns:p14="http://schemas.microsoft.com/office/powerpoint/2010/main" val="5226380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b. Obtain the per capita production function</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1391599"/>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divide the production function by </a:t>
                </a:r>
                <a14:m>
                  <m:oMath xmlns:m="http://schemas.openxmlformats.org/officeDocument/2006/math">
                    <m:r>
                      <a:rPr lang="en-US" sz="1400" b="0" i="1" smtClean="0">
                        <a:latin typeface="Cambria Math" panose="02040503050406030204" pitchFamily="18" charset="0"/>
                      </a:rPr>
                      <m:t>𝐿</m:t>
                    </m:r>
                  </m:oMath>
                </a14:m>
                <a:r>
                  <a:rPr lang="en-US" sz="1400"/>
                  <a:t>, which gives</a:t>
                </a:r>
              </a:p>
              <a:p>
                <a:pPr>
                  <a:lnSpc>
                    <a:spcPct val="150000"/>
                  </a:lnSpc>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m:t>
                          </m:r>
                          <m:r>
                            <a:rPr lang="en-US" sz="1400" b="0" i="1" smtClean="0">
                              <a:latin typeface="Cambria Math" panose="02040503050406030204" pitchFamily="18" charset="0"/>
                            </a:rPr>
                            <m:t>𝛼</m:t>
                          </m:r>
                        </m:sup>
                      </m:sSup>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e>
                          </m:d>
                        </m:e>
                        <m:sup>
                          <m:r>
                            <a:rPr lang="en-US" sz="1400" b="0" i="1" smtClean="0">
                              <a:latin typeface="Cambria Math" panose="02040503050406030204" pitchFamily="18" charset="0"/>
                            </a:rPr>
                            <m:t>𝛼</m:t>
                          </m:r>
                        </m:sup>
                      </m:sSup>
                    </m:oMath>
                  </m:oMathPara>
                </a14:m>
                <a:endParaRPr lang="en-US" sz="1400" b="0"/>
              </a:p>
              <a:p>
                <a:pPr>
                  <a:lnSpc>
                    <a:spcPct val="150000"/>
                  </a:lnSpc>
                </a:pPr>
                <a:r>
                  <a:rPr lang="en-US" sz="1400" b="0"/>
                  <a:t>Denote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 </m:t>
                    </m:r>
                    <m:r>
                      <a:rPr lang="en-US" sz="1400" b="0" i="1" smtClean="0">
                        <a:latin typeface="Cambria Math" panose="02040503050406030204" pitchFamily="18" charset="0"/>
                      </a:rPr>
                      <m:t>𝑘</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oMath>
                </a14:m>
                <a:r>
                  <a:rPr lang="en-US" sz="1400"/>
                  <a:t>, we have</a:t>
                </a:r>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1391599"/>
              </a:xfrm>
              <a:prstGeom prst="rect">
                <a:avLst/>
              </a:prstGeom>
              <a:blipFill>
                <a:blip r:embed="rId3"/>
                <a:stretch>
                  <a:fillRect l="-1807" b="-3057"/>
                </a:stretch>
              </a:blipFill>
            </p:spPr>
            <p:txBody>
              <a:bodyPr/>
              <a:lstStyle/>
              <a:p>
                <a:r>
                  <a:rPr lang="en-US">
                    <a:noFill/>
                  </a:rPr>
                  <a:t> </a:t>
                </a:r>
              </a:p>
            </p:txBody>
          </p:sp>
        </mc:Fallback>
      </mc:AlternateContent>
    </p:spTree>
    <p:extLst>
      <p:ext uri="{BB962C8B-B14F-4D97-AF65-F5344CB8AC3E}">
        <p14:creationId xmlns:p14="http://schemas.microsoft.com/office/powerpoint/2010/main" val="38812594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954107"/>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b. Obtain the per capita production function</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954107"/>
              </a:xfrm>
              <a:prstGeom prst="rect">
                <a:avLst/>
              </a:prstGeom>
              <a:blipFill>
                <a:blip r:embed="rId2"/>
                <a:stretch>
                  <a:fillRect l="-264" t="-1282" b="-5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720337" y="2221687"/>
                <a:ext cx="6068590" cy="1752852"/>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divide the production function by </a:t>
                </a:r>
                <a14:m>
                  <m:oMath xmlns:m="http://schemas.openxmlformats.org/officeDocument/2006/math">
                    <m:r>
                      <a:rPr lang="en-US" sz="1400" b="0" i="1" smtClean="0">
                        <a:latin typeface="Cambria Math" panose="02040503050406030204" pitchFamily="18" charset="0"/>
                      </a:rPr>
                      <m:t>𝐿</m:t>
                    </m:r>
                  </m:oMath>
                </a14:m>
                <a:r>
                  <a:rPr lang="en-US" sz="1400"/>
                  <a:t>, which gives</a:t>
                </a:r>
              </a:p>
              <a:p>
                <a:pPr>
                  <a:lnSpc>
                    <a:spcPct val="150000"/>
                  </a:lnSpc>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m:t>
                          </m:r>
                          <m:r>
                            <a:rPr lang="en-US" sz="1400" b="0" i="1" smtClean="0">
                              <a:latin typeface="Cambria Math" panose="02040503050406030204" pitchFamily="18" charset="0"/>
                            </a:rPr>
                            <m:t>𝛼</m:t>
                          </m:r>
                        </m:sup>
                      </m:sSup>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e>
                          </m:d>
                        </m:e>
                        <m:sup>
                          <m:r>
                            <a:rPr lang="en-US" sz="1400" b="0" i="1" smtClean="0">
                              <a:latin typeface="Cambria Math" panose="02040503050406030204" pitchFamily="18" charset="0"/>
                            </a:rPr>
                            <m:t>𝛼</m:t>
                          </m:r>
                        </m:sup>
                      </m:sSup>
                    </m:oMath>
                  </m:oMathPara>
                </a14:m>
                <a:endParaRPr lang="en-US" sz="1400" b="0"/>
              </a:p>
              <a:p>
                <a:pPr>
                  <a:lnSpc>
                    <a:spcPct val="150000"/>
                  </a:lnSpc>
                </a:pPr>
                <a:r>
                  <a:rPr lang="en-US" sz="1400" b="0"/>
                  <a:t>Denote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 </m:t>
                    </m:r>
                    <m:r>
                      <a:rPr lang="en-US" sz="1400" b="0" i="1" smtClean="0">
                        <a:latin typeface="Cambria Math" panose="02040503050406030204" pitchFamily="18" charset="0"/>
                      </a:rPr>
                      <m:t>𝑘</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oMath>
                </a14:m>
                <a:r>
                  <a:rPr lang="en-US" sz="1400"/>
                  <a:t>, we have</a:t>
                </a:r>
              </a:p>
              <a:p>
                <a:pPr>
                  <a:lnSpc>
                    <a:spcPct val="150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𝑘</m:t>
                          </m:r>
                        </m:e>
                        <m:sup>
                          <m:r>
                            <a:rPr lang="en-US" sz="1400" b="0" i="1" smtClean="0">
                              <a:latin typeface="Cambria Math" panose="02040503050406030204" pitchFamily="18" charset="0"/>
                            </a:rPr>
                            <m:t>𝛼</m:t>
                          </m:r>
                        </m:sup>
                      </m:sSup>
                    </m:oMath>
                  </m:oMathPara>
                </a14:m>
                <a:endParaRPr lang="en-US" sz="140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720337" y="2221687"/>
                <a:ext cx="6068590" cy="1752852"/>
              </a:xfrm>
              <a:prstGeom prst="rect">
                <a:avLst/>
              </a:prstGeom>
              <a:blipFill>
                <a:blip r:embed="rId3"/>
                <a:stretch>
                  <a:fillRect l="-1807" b="-347"/>
                </a:stretch>
              </a:blipFill>
            </p:spPr>
            <p:txBody>
              <a:bodyPr/>
              <a:lstStyle/>
              <a:p>
                <a:r>
                  <a:rPr lang="en-US">
                    <a:noFill/>
                  </a:rPr>
                  <a:t> </a:t>
                </a:r>
              </a:p>
            </p:txBody>
          </p:sp>
        </mc:Fallback>
      </mc:AlternateContent>
    </p:spTree>
    <p:extLst>
      <p:ext uri="{BB962C8B-B14F-4D97-AF65-F5344CB8AC3E}">
        <p14:creationId xmlns:p14="http://schemas.microsoft.com/office/powerpoint/2010/main" val="34036304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169551"/>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c. Draw the per capita production function with 𝑘 on the horizontal axis and 𝑦 on the vertical axis. Is it concave downward? Why?</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1169551"/>
              </a:xfrm>
              <a:prstGeom prst="rect">
                <a:avLst/>
              </a:prstGeom>
              <a:blipFill>
                <a:blip r:embed="rId2"/>
                <a:stretch>
                  <a:fillRect l="-264" t="-1042"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0183100-0358-1CC2-32D9-346800AADD31}"/>
                  </a:ext>
                </a:extLst>
              </p:cNvPr>
              <p:cNvSpPr txBox="1"/>
              <p:nvPr/>
            </p:nvSpPr>
            <p:spPr>
              <a:xfrm>
                <a:off x="694024" y="2571750"/>
                <a:ext cx="6068590" cy="1752852"/>
              </a:xfrm>
              <a:prstGeom prst="rect">
                <a:avLst/>
              </a:prstGeom>
              <a:noFill/>
            </p:spPr>
            <p:txBody>
              <a:bodyPr wrap="square" lIns="0" tIns="0" rIns="0" bIns="0" rtlCol="0">
                <a:spAutoFit/>
              </a:bodyPr>
              <a:lstStyle/>
              <a:p>
                <a:pPr>
                  <a:lnSpc>
                    <a:spcPct val="150000"/>
                  </a:lnSpc>
                </a:pPr>
                <a:r>
                  <a:rPr lang="en-US" sz="1400" b="0"/>
                  <a:t>We have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US" sz="1400"/>
                  <a:t>, divide the production function by </a:t>
                </a:r>
                <a14:m>
                  <m:oMath xmlns:m="http://schemas.openxmlformats.org/officeDocument/2006/math">
                    <m:r>
                      <a:rPr lang="en-US" sz="1400" b="0" i="1" smtClean="0">
                        <a:latin typeface="Cambria Math" panose="02040503050406030204" pitchFamily="18" charset="0"/>
                      </a:rPr>
                      <m:t>𝐿</m:t>
                    </m:r>
                  </m:oMath>
                </a14:m>
                <a:r>
                  <a:rPr lang="en-US" sz="1400"/>
                  <a:t>, which gives</a:t>
                </a:r>
              </a:p>
              <a:p>
                <a:pPr>
                  <a:lnSpc>
                    <a:spcPct val="150000"/>
                  </a:lnSpc>
                </a:pPr>
                <a14:m>
                  <m:oMathPara xmlns:m="http://schemas.openxmlformats.org/officeDocument/2006/math">
                    <m:oMathParaPr>
                      <m:jc m:val="left"/>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m:t>
                          </m:r>
                          <m:r>
                            <a:rPr lang="en-US" sz="1400" b="0" i="1" smtClean="0">
                              <a:latin typeface="Cambria Math" panose="02040503050406030204" pitchFamily="18" charset="0"/>
                            </a:rPr>
                            <m:t>𝛼</m:t>
                          </m:r>
                        </m:sup>
                      </m:sSup>
                      <m:r>
                        <a:rPr lang="en-US" sz="1400" b="0" i="1" smtClean="0">
                          <a:latin typeface="Cambria Math" panose="02040503050406030204" pitchFamily="18" charset="0"/>
                        </a:rPr>
                        <m:t> →</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e>
                          </m:d>
                        </m:e>
                        <m:sup>
                          <m:r>
                            <a:rPr lang="en-US" sz="1400" b="0" i="1" smtClean="0">
                              <a:latin typeface="Cambria Math" panose="02040503050406030204" pitchFamily="18" charset="0"/>
                            </a:rPr>
                            <m:t>𝛼</m:t>
                          </m:r>
                        </m:sup>
                      </m:sSup>
                    </m:oMath>
                  </m:oMathPara>
                </a14:m>
                <a:endParaRPr lang="en-US" sz="1400" b="0"/>
              </a:p>
              <a:p>
                <a:pPr>
                  <a:lnSpc>
                    <a:spcPct val="150000"/>
                  </a:lnSpc>
                </a:pPr>
                <a:r>
                  <a:rPr lang="en-US" sz="1400" b="0"/>
                  <a:t>Denote </a:t>
                </a:r>
                <a14:m>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𝑌</m:t>
                        </m:r>
                      </m:num>
                      <m:den>
                        <m:r>
                          <a:rPr lang="en-US" sz="1400" b="0" i="1" smtClean="0">
                            <a:latin typeface="Cambria Math" panose="02040503050406030204" pitchFamily="18" charset="0"/>
                          </a:rPr>
                          <m:t>𝐿</m:t>
                        </m:r>
                      </m:den>
                    </m:f>
                    <m:r>
                      <a:rPr lang="en-US" sz="1400" b="0" i="1" smtClean="0">
                        <a:latin typeface="Cambria Math" panose="02040503050406030204" pitchFamily="18" charset="0"/>
                      </a:rPr>
                      <m:t>, </m:t>
                    </m:r>
                    <m:r>
                      <a:rPr lang="en-US" sz="1400" b="0" i="1" smtClean="0">
                        <a:latin typeface="Cambria Math" panose="02040503050406030204" pitchFamily="18" charset="0"/>
                      </a:rPr>
                      <m:t>𝑘</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𝐾</m:t>
                        </m:r>
                      </m:num>
                      <m:den>
                        <m:r>
                          <a:rPr lang="en-US" sz="1400" b="0" i="1" smtClean="0">
                            <a:latin typeface="Cambria Math" panose="02040503050406030204" pitchFamily="18" charset="0"/>
                          </a:rPr>
                          <m:t>𝐿</m:t>
                        </m:r>
                      </m:den>
                    </m:f>
                  </m:oMath>
                </a14:m>
                <a:r>
                  <a:rPr lang="en-US" sz="1400"/>
                  <a:t>, we have</a:t>
                </a:r>
              </a:p>
              <a:p>
                <a:pPr>
                  <a:lnSpc>
                    <a:spcPct val="150000"/>
                  </a:lnSpc>
                </a:pPr>
                <a14:m>
                  <m:oMathPara xmlns:m="http://schemas.openxmlformats.org/officeDocument/2006/math">
                    <m:oMathParaPr>
                      <m:jc m:val="left"/>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𝑘</m:t>
                          </m:r>
                        </m:e>
                        <m:sup>
                          <m:r>
                            <a:rPr lang="en-US" sz="1400" b="0" i="1" smtClean="0">
                              <a:latin typeface="Cambria Math" panose="02040503050406030204" pitchFamily="18" charset="0"/>
                            </a:rPr>
                            <m:t>𝛼</m:t>
                          </m:r>
                        </m:sup>
                      </m:sSup>
                    </m:oMath>
                  </m:oMathPara>
                </a14:m>
                <a:endParaRPr lang="en-US" sz="1400"/>
              </a:p>
            </p:txBody>
          </p:sp>
        </mc:Choice>
        <mc:Fallback>
          <p:sp>
            <p:nvSpPr>
              <p:cNvPr id="4" name="TextBox 3">
                <a:extLst>
                  <a:ext uri="{FF2B5EF4-FFF2-40B4-BE49-F238E27FC236}">
                    <a16:creationId xmlns:a16="http://schemas.microsoft.com/office/drawing/2014/main" id="{20183100-0358-1CC2-32D9-346800AADD31}"/>
                  </a:ext>
                </a:extLst>
              </p:cNvPr>
              <p:cNvSpPr txBox="1">
                <a:spLocks noRot="1" noChangeAspect="1" noMove="1" noResize="1" noEditPoints="1" noAdjustHandles="1" noChangeArrowheads="1" noChangeShapeType="1" noTextEdit="1"/>
              </p:cNvSpPr>
              <p:nvPr/>
            </p:nvSpPr>
            <p:spPr>
              <a:xfrm>
                <a:off x="694024" y="2571750"/>
                <a:ext cx="6068590" cy="1752852"/>
              </a:xfrm>
              <a:prstGeom prst="rect">
                <a:avLst/>
              </a:prstGeom>
              <a:blipFill>
                <a:blip r:embed="rId3"/>
                <a:stretch>
                  <a:fillRect l="-1809" b="-348"/>
                </a:stretch>
              </a:blipFill>
            </p:spPr>
            <p:txBody>
              <a:bodyPr/>
              <a:lstStyle/>
              <a:p>
                <a:r>
                  <a:rPr lang="en-US">
                    <a:noFill/>
                  </a:rPr>
                  <a:t> </a:t>
                </a:r>
              </a:p>
            </p:txBody>
          </p:sp>
        </mc:Fallback>
      </mc:AlternateContent>
    </p:spTree>
    <p:extLst>
      <p:ext uri="{BB962C8B-B14F-4D97-AF65-F5344CB8AC3E}">
        <p14:creationId xmlns:p14="http://schemas.microsoft.com/office/powerpoint/2010/main" val="7450703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169551"/>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c. Draw the per capita production function with 𝑘 on the horizontal axis and 𝑦 on the vertical axis. Is it concave downward? Why?</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1169551"/>
              </a:xfrm>
              <a:prstGeom prst="rect">
                <a:avLst/>
              </a:prstGeom>
              <a:blipFill>
                <a:blip r:embed="rId2"/>
                <a:stretch>
                  <a:fillRect l="-264" t="-1042" b="-4167"/>
                </a:stretch>
              </a:blipFill>
            </p:spPr>
            <p:txBody>
              <a:bodyPr/>
              <a:lstStyle/>
              <a:p>
                <a:r>
                  <a:rPr lang="en-US">
                    <a:noFill/>
                  </a:rPr>
                  <a:t> </a:t>
                </a:r>
              </a:p>
            </p:txBody>
          </p:sp>
        </mc:Fallback>
      </mc:AlternateContent>
      <p:pic>
        <p:nvPicPr>
          <p:cNvPr id="6" name="Picture 5" descr="A black background with a black square&#10;&#10;Description automatically generated with medium confidence">
            <a:extLst>
              <a:ext uri="{FF2B5EF4-FFF2-40B4-BE49-F238E27FC236}">
                <a16:creationId xmlns:a16="http://schemas.microsoft.com/office/drawing/2014/main" id="{9D5EC595-3817-A2C4-9B59-1D7B4C319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448" y="2437131"/>
            <a:ext cx="3056852" cy="2528223"/>
          </a:xfrm>
          <a:prstGeom prst="rect">
            <a:avLst/>
          </a:prstGeom>
        </p:spPr>
      </p:pic>
    </p:spTree>
    <p:extLst>
      <p:ext uri="{BB962C8B-B14F-4D97-AF65-F5344CB8AC3E}">
        <p14:creationId xmlns:p14="http://schemas.microsoft.com/office/powerpoint/2010/main" val="30632638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Concept Review</a:t>
            </a:r>
          </a:p>
        </p:txBody>
      </p:sp>
    </p:spTree>
    <p:extLst>
      <p:ext uri="{BB962C8B-B14F-4D97-AF65-F5344CB8AC3E}">
        <p14:creationId xmlns:p14="http://schemas.microsoft.com/office/powerpoint/2010/main" val="35217895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4</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169551"/>
              </a:xfrm>
              <a:prstGeom prst="rect">
                <a:avLst/>
              </a:prstGeom>
              <a:noFill/>
            </p:spPr>
            <p:txBody>
              <a:bodyPr wrap="square" rtlCol="0">
                <a:spAutoFit/>
              </a:bodyPr>
              <a:lstStyle/>
              <a:p>
                <a:r>
                  <a:rPr lang="en-US" sz="1400"/>
                  <a:t>Assume that the aggregate production function for an economy is described by: </a:t>
                </a:r>
                <a14:m>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US" sz="1400" b="0" i="1" smtClean="0">
                        <a:latin typeface="Cambria Math" panose="02040503050406030204" pitchFamily="18" charset="0"/>
                      </a:rPr>
                      <m:t>𝐴</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𝐾</m:t>
                        </m:r>
                      </m:e>
                      <m:sup>
                        <m:r>
                          <a:rPr lang="en-US" sz="1400" b="0" i="1" smtClean="0">
                            <a:latin typeface="Cambria Math" panose="02040503050406030204" pitchFamily="18" charset="0"/>
                          </a:rPr>
                          <m:t>𝛼</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𝐿</m:t>
                        </m:r>
                      </m:e>
                      <m:sup>
                        <m:r>
                          <a:rPr lang="en-US" sz="1400" b="0" i="1" smtClean="0">
                            <a:latin typeface="Cambria Math" panose="02040503050406030204" pitchFamily="18" charset="0"/>
                          </a:rPr>
                          <m:t>1−</m:t>
                        </m:r>
                        <m:r>
                          <a:rPr lang="en-US" sz="1400" b="0" i="1" smtClean="0">
                            <a:latin typeface="Cambria Math" panose="02040503050406030204" pitchFamily="18" charset="0"/>
                          </a:rPr>
                          <m:t>𝛼</m:t>
                        </m:r>
                      </m:sup>
                    </m:sSup>
                  </m:oMath>
                </a14:m>
                <a:r>
                  <a:rPr lang="en-AU" sz="1400"/>
                  <a:t>, where </a:t>
                </a:r>
                <a14:m>
                  <m:oMath xmlns:m="http://schemas.openxmlformats.org/officeDocument/2006/math">
                    <m:r>
                      <a:rPr lang="en-US" sz="1400" b="0" i="1" smtClean="0">
                        <a:latin typeface="Cambria Math" panose="02040503050406030204" pitchFamily="18" charset="0"/>
                      </a:rPr>
                      <m:t>0&lt;</m:t>
                    </m:r>
                    <m:r>
                      <a:rPr lang="en-US" sz="1400" b="0" i="1" smtClean="0">
                        <a:latin typeface="Cambria Math" panose="02040503050406030204" pitchFamily="18" charset="0"/>
                      </a:rPr>
                      <m:t>𝛼</m:t>
                    </m:r>
                    <m:r>
                      <a:rPr lang="en-US" sz="1400" b="0" i="1" smtClean="0">
                        <a:latin typeface="Cambria Math" panose="02040503050406030204" pitchFamily="18" charset="0"/>
                      </a:rPr>
                      <m:t>&lt;1</m:t>
                    </m:r>
                  </m:oMath>
                </a14:m>
                <a:r>
                  <a:rPr lang="en-AU" sz="1400"/>
                  <a:t>.</a:t>
                </a:r>
              </a:p>
              <a:p>
                <a:endParaRPr lang="en-AU" sz="1400"/>
              </a:p>
              <a:p>
                <a:r>
                  <a:rPr lang="en-AU" sz="1400"/>
                  <a:t>c. Draw the per capita production function with 𝑘 on the horizontal axis and 𝑦 on the vertical axis. Is it concave downward? Why?</a:t>
                </a:r>
              </a:p>
            </p:txBody>
          </p:sp>
        </mc:Choice>
        <mc:Fallback>
          <p:sp>
            <p:nvSpPr>
              <p:cNvPr id="3" name="TextBox 2">
                <a:extLst>
                  <a:ext uri="{FF2B5EF4-FFF2-40B4-BE49-F238E27FC236}">
                    <a16:creationId xmlns:a16="http://schemas.microsoft.com/office/drawing/2014/main" id="{A9240235-814A-D0FA-2F10-FA8AB74E401D}"/>
                  </a:ext>
                </a:extLst>
              </p:cNvPr>
              <p:cNvSpPr txBox="1">
                <a:spLocks noRot="1" noChangeAspect="1" noMove="1" noResize="1" noEditPoints="1" noAdjustHandles="1" noChangeArrowheads="1" noChangeShapeType="1" noTextEdit="1"/>
              </p:cNvSpPr>
              <p:nvPr/>
            </p:nvSpPr>
            <p:spPr>
              <a:xfrm>
                <a:off x="577850" y="1186755"/>
                <a:ext cx="6920982" cy="1169551"/>
              </a:xfrm>
              <a:prstGeom prst="rect">
                <a:avLst/>
              </a:prstGeom>
              <a:blipFill>
                <a:blip r:embed="rId2"/>
                <a:stretch>
                  <a:fillRect l="-264" t="-1042" b="-4167"/>
                </a:stretch>
              </a:blipFill>
            </p:spPr>
            <p:txBody>
              <a:bodyPr/>
              <a:lstStyle/>
              <a:p>
                <a:r>
                  <a:rPr lang="en-US">
                    <a:noFill/>
                  </a:rPr>
                  <a:t> </a:t>
                </a:r>
              </a:p>
            </p:txBody>
          </p:sp>
        </mc:Fallback>
      </mc:AlternateContent>
      <p:pic>
        <p:nvPicPr>
          <p:cNvPr id="6" name="Picture 5" descr="A black background with a black square&#10;&#10;Description automatically generated with medium confidence">
            <a:extLst>
              <a:ext uri="{FF2B5EF4-FFF2-40B4-BE49-F238E27FC236}">
                <a16:creationId xmlns:a16="http://schemas.microsoft.com/office/drawing/2014/main" id="{9D5EC595-3817-A2C4-9B59-1D7B4C319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448" y="2437131"/>
            <a:ext cx="3056852" cy="2528223"/>
          </a:xfrm>
          <a:prstGeom prst="rect">
            <a:avLst/>
          </a:prstGeom>
        </p:spPr>
      </p:pic>
      <p:sp>
        <p:nvSpPr>
          <p:cNvPr id="4" name="TextBox 3">
            <a:extLst>
              <a:ext uri="{FF2B5EF4-FFF2-40B4-BE49-F238E27FC236}">
                <a16:creationId xmlns:a16="http://schemas.microsoft.com/office/drawing/2014/main" id="{5F3A8916-CC15-FCC4-5E44-D0AFE074EB9E}"/>
              </a:ext>
            </a:extLst>
          </p:cNvPr>
          <p:cNvSpPr txBox="1"/>
          <p:nvPr/>
        </p:nvSpPr>
        <p:spPr>
          <a:xfrm>
            <a:off x="5052224" y="2489758"/>
            <a:ext cx="3056851" cy="738664"/>
          </a:xfrm>
          <a:prstGeom prst="rect">
            <a:avLst/>
          </a:prstGeom>
          <a:noFill/>
        </p:spPr>
        <p:txBody>
          <a:bodyPr wrap="square" rtlCol="0">
            <a:spAutoFit/>
          </a:bodyPr>
          <a:lstStyle/>
          <a:p>
            <a:pPr marL="285750" indent="-285750">
              <a:buFontTx/>
              <a:buChar char="-"/>
            </a:pPr>
            <a:r>
              <a:rPr lang="en-US" sz="1400"/>
              <a:t>Concave downward</a:t>
            </a:r>
          </a:p>
          <a:p>
            <a:pPr marL="285750" indent="-285750">
              <a:buFontTx/>
              <a:buChar char="-"/>
            </a:pPr>
            <a:r>
              <a:rPr lang="en-US" sz="1400"/>
              <a:t>Diminishing marginal return</a:t>
            </a:r>
          </a:p>
          <a:p>
            <a:pPr marL="285750" indent="-285750">
              <a:buFontTx/>
              <a:buChar char="-"/>
            </a:pPr>
            <a:endParaRPr lang="en-US" sz="1400"/>
          </a:p>
        </p:txBody>
      </p:sp>
    </p:spTree>
    <p:extLst>
      <p:ext uri="{BB962C8B-B14F-4D97-AF65-F5344CB8AC3E}">
        <p14:creationId xmlns:p14="http://schemas.microsoft.com/office/powerpoint/2010/main" val="1848771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5</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93333"/>
            <a:ext cx="6920982" cy="3170099"/>
          </a:xfrm>
          <a:prstGeom prst="rect">
            <a:avLst/>
          </a:prstGeom>
          <a:noFill/>
        </p:spPr>
        <p:txBody>
          <a:bodyPr wrap="square" rtlCol="0">
            <a:spAutoFit/>
          </a:bodyPr>
          <a:lstStyle/>
          <a:p>
            <a:r>
              <a:rPr lang="en-US" sz="1400"/>
              <a:t>Which of the following would be the </a:t>
            </a:r>
            <a:r>
              <a:rPr lang="en-US" sz="1400" b="1"/>
              <a:t>most helpful </a:t>
            </a:r>
            <a:r>
              <a:rPr lang="en-US" sz="1400"/>
              <a:t>in raising Australia’s standard of living in the long run? Discuss.</a:t>
            </a:r>
          </a:p>
          <a:p>
            <a:endParaRPr lang="en-US" sz="1400"/>
          </a:p>
          <a:p>
            <a:pPr marL="342900" indent="-342900">
              <a:spcAft>
                <a:spcPts val="2400"/>
              </a:spcAft>
              <a:buAutoNum type="alphaLcPeriod"/>
            </a:pPr>
            <a:r>
              <a:rPr lang="en-US" sz="1400"/>
              <a:t>A policy of making firing workers more difficult, other things held constant.</a:t>
            </a:r>
          </a:p>
          <a:p>
            <a:pPr marL="342900" indent="-342900">
              <a:spcAft>
                <a:spcPts val="2400"/>
              </a:spcAft>
              <a:buAutoNum type="alphaLcPeriod"/>
            </a:pPr>
            <a:r>
              <a:rPr lang="en-AU" sz="1400"/>
              <a:t>A government policy of giving more assistance to first home buyers and hence raising the overall level of consumption.</a:t>
            </a:r>
          </a:p>
          <a:p>
            <a:pPr marL="342900" indent="-342900">
              <a:spcAft>
                <a:spcPts val="2400"/>
              </a:spcAft>
              <a:buAutoNum type="alphaLcPeriod"/>
            </a:pPr>
            <a:r>
              <a:rPr lang="en-AU" sz="1400"/>
              <a:t>A government policy of increasing funding on universities and TAFE (technical and further educations) colleges.</a:t>
            </a:r>
          </a:p>
          <a:p>
            <a:pPr marL="342900" indent="-342900">
              <a:spcAft>
                <a:spcPts val="2400"/>
              </a:spcAft>
              <a:buAutoNum type="alphaLcPeriod"/>
            </a:pPr>
            <a:r>
              <a:rPr lang="en-AU" sz="1400"/>
              <a:t>A policy of increasing money supply along with fiscal expansion, other things held constant.</a:t>
            </a:r>
          </a:p>
        </p:txBody>
      </p:sp>
    </p:spTree>
    <p:extLst>
      <p:ext uri="{BB962C8B-B14F-4D97-AF65-F5344CB8AC3E}">
        <p14:creationId xmlns:p14="http://schemas.microsoft.com/office/powerpoint/2010/main" val="2558125288"/>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5</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93333"/>
            <a:ext cx="6920982" cy="3170099"/>
          </a:xfrm>
          <a:prstGeom prst="rect">
            <a:avLst/>
          </a:prstGeom>
          <a:noFill/>
        </p:spPr>
        <p:txBody>
          <a:bodyPr wrap="square" rtlCol="0">
            <a:spAutoFit/>
          </a:bodyPr>
          <a:lstStyle/>
          <a:p>
            <a:r>
              <a:rPr lang="en-US" sz="1400"/>
              <a:t>Which of the following would be the </a:t>
            </a:r>
            <a:r>
              <a:rPr lang="en-US" sz="1400" b="1"/>
              <a:t>most helpful </a:t>
            </a:r>
            <a:r>
              <a:rPr lang="en-US" sz="1400"/>
              <a:t>in raising Australia’s standard of living in the long run? Discuss.</a:t>
            </a:r>
          </a:p>
          <a:p>
            <a:endParaRPr lang="en-US" sz="1400"/>
          </a:p>
          <a:p>
            <a:pPr marL="342900" indent="-342900">
              <a:spcAft>
                <a:spcPts val="2400"/>
              </a:spcAft>
              <a:buAutoNum type="alphaLcPeriod"/>
            </a:pPr>
            <a:r>
              <a:rPr lang="en-US" sz="1400"/>
              <a:t>A policy of making firing workers more difficult, other things held constant.</a:t>
            </a:r>
          </a:p>
          <a:p>
            <a:pPr marL="342900" indent="-342900">
              <a:spcAft>
                <a:spcPts val="2400"/>
              </a:spcAft>
              <a:buAutoNum type="alphaLcPeriod"/>
            </a:pPr>
            <a:r>
              <a:rPr lang="en-AU" sz="1400"/>
              <a:t>A government policy of giving more assistance to first home buyers and hence raising the overall level of consumption.</a:t>
            </a:r>
          </a:p>
          <a:p>
            <a:pPr marL="342900" indent="-342900">
              <a:spcAft>
                <a:spcPts val="2400"/>
              </a:spcAft>
              <a:buAutoNum type="alphaLcPeriod"/>
            </a:pPr>
            <a:r>
              <a:rPr lang="en-AU" sz="1400">
                <a:highlight>
                  <a:srgbClr val="FFFF00"/>
                </a:highlight>
              </a:rPr>
              <a:t>A government policy of increasing funding on universities and TAFE (technical and further educations) colleges.</a:t>
            </a:r>
          </a:p>
          <a:p>
            <a:pPr marL="342900" indent="-342900">
              <a:spcAft>
                <a:spcPts val="2400"/>
              </a:spcAft>
              <a:buAutoNum type="alphaLcPeriod"/>
            </a:pPr>
            <a:r>
              <a:rPr lang="en-AU" sz="1400"/>
              <a:t>A policy of increasing money supply along with fiscal expansion, other things held constant.</a:t>
            </a:r>
          </a:p>
        </p:txBody>
      </p:sp>
    </p:spTree>
    <p:extLst>
      <p:ext uri="{BB962C8B-B14F-4D97-AF65-F5344CB8AC3E}">
        <p14:creationId xmlns:p14="http://schemas.microsoft.com/office/powerpoint/2010/main" val="36982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5</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93333"/>
            <a:ext cx="6920982" cy="3170099"/>
          </a:xfrm>
          <a:prstGeom prst="rect">
            <a:avLst/>
          </a:prstGeom>
          <a:noFill/>
        </p:spPr>
        <p:txBody>
          <a:bodyPr wrap="square" rtlCol="0">
            <a:spAutoFit/>
          </a:bodyPr>
          <a:lstStyle/>
          <a:p>
            <a:r>
              <a:rPr lang="en-US" sz="1400"/>
              <a:t>Which of the following would be the </a:t>
            </a:r>
            <a:r>
              <a:rPr lang="en-US" sz="1400" b="1"/>
              <a:t>most helpful </a:t>
            </a:r>
            <a:r>
              <a:rPr lang="en-US" sz="1400"/>
              <a:t>in raising Australia’s standard of living in the long run? Discuss.</a:t>
            </a:r>
          </a:p>
          <a:p>
            <a:endParaRPr lang="en-US" sz="1400"/>
          </a:p>
          <a:p>
            <a:pPr marL="342900" indent="-342900">
              <a:spcAft>
                <a:spcPts val="2400"/>
              </a:spcAft>
              <a:buAutoNum type="alphaLcPeriod"/>
            </a:pPr>
            <a:r>
              <a:rPr lang="en-US" sz="1400"/>
              <a:t>A policy of making firing workers more difficult, other things held constant.</a:t>
            </a:r>
          </a:p>
          <a:p>
            <a:pPr marL="342900" indent="-342900">
              <a:spcAft>
                <a:spcPts val="2400"/>
              </a:spcAft>
              <a:buAutoNum type="alphaLcPeriod"/>
            </a:pPr>
            <a:r>
              <a:rPr lang="en-AU" sz="1400"/>
              <a:t>A government policy of giving more assistance to first home buyers and hence raising the overall level of consumption.</a:t>
            </a:r>
          </a:p>
          <a:p>
            <a:pPr marL="342900" indent="-342900">
              <a:spcAft>
                <a:spcPts val="2400"/>
              </a:spcAft>
              <a:buAutoNum type="alphaLcPeriod"/>
            </a:pPr>
            <a:r>
              <a:rPr lang="en-AU" sz="1400">
                <a:highlight>
                  <a:srgbClr val="FFFF00"/>
                </a:highlight>
              </a:rPr>
              <a:t>A government policy of increasing funding on universities and TAFE (technical and further educations) colleges.</a:t>
            </a:r>
          </a:p>
          <a:p>
            <a:pPr marL="342900" indent="-342900">
              <a:spcAft>
                <a:spcPts val="2400"/>
              </a:spcAft>
              <a:buAutoNum type="alphaLcPeriod"/>
            </a:pPr>
            <a:r>
              <a:rPr lang="en-AU" sz="1400"/>
              <a:t>A policy of increasing money supply along with fiscal expansion, other things held constant.</a:t>
            </a:r>
          </a:p>
        </p:txBody>
      </p:sp>
      <p:sp>
        <p:nvSpPr>
          <p:cNvPr id="4" name="TextBox 3">
            <a:extLst>
              <a:ext uri="{FF2B5EF4-FFF2-40B4-BE49-F238E27FC236}">
                <a16:creationId xmlns:a16="http://schemas.microsoft.com/office/drawing/2014/main" id="{4B624286-59A3-5DF8-CF05-35FCD7BF36D6}"/>
              </a:ext>
            </a:extLst>
          </p:cNvPr>
          <p:cNvSpPr txBox="1"/>
          <p:nvPr/>
        </p:nvSpPr>
        <p:spPr>
          <a:xfrm>
            <a:off x="940713" y="2098515"/>
            <a:ext cx="5039067" cy="276999"/>
          </a:xfrm>
          <a:prstGeom prst="rect">
            <a:avLst/>
          </a:prstGeom>
          <a:noFill/>
        </p:spPr>
        <p:txBody>
          <a:bodyPr wrap="square" rtlCol="0">
            <a:spAutoFit/>
          </a:bodyPr>
          <a:lstStyle/>
          <a:p>
            <a:r>
              <a:rPr lang="en-US" sz="1200">
                <a:solidFill>
                  <a:schemeClr val="accent1"/>
                </a:solidFill>
              </a:rPr>
              <a:t>More labor market rigidity, likely to reduce labor participation</a:t>
            </a:r>
          </a:p>
        </p:txBody>
      </p:sp>
      <p:sp>
        <p:nvSpPr>
          <p:cNvPr id="5" name="TextBox 4">
            <a:extLst>
              <a:ext uri="{FF2B5EF4-FFF2-40B4-BE49-F238E27FC236}">
                <a16:creationId xmlns:a16="http://schemas.microsoft.com/office/drawing/2014/main" id="{314E3F04-0F3D-7E18-E283-F2EDB2757B56}"/>
              </a:ext>
            </a:extLst>
          </p:cNvPr>
          <p:cNvSpPr txBox="1"/>
          <p:nvPr/>
        </p:nvSpPr>
        <p:spPr>
          <a:xfrm>
            <a:off x="940712" y="2810863"/>
            <a:ext cx="5039067" cy="276999"/>
          </a:xfrm>
          <a:prstGeom prst="rect">
            <a:avLst/>
          </a:prstGeom>
          <a:noFill/>
        </p:spPr>
        <p:txBody>
          <a:bodyPr wrap="square" rtlCol="0">
            <a:spAutoFit/>
          </a:bodyPr>
          <a:lstStyle/>
          <a:p>
            <a:r>
              <a:rPr lang="en-US" sz="1200">
                <a:solidFill>
                  <a:schemeClr val="accent1"/>
                </a:solidFill>
              </a:rPr>
              <a:t>Increases Aggregate Demand (AD)</a:t>
            </a:r>
          </a:p>
        </p:txBody>
      </p:sp>
      <p:sp>
        <p:nvSpPr>
          <p:cNvPr id="6" name="TextBox 5">
            <a:extLst>
              <a:ext uri="{FF2B5EF4-FFF2-40B4-BE49-F238E27FC236}">
                <a16:creationId xmlns:a16="http://schemas.microsoft.com/office/drawing/2014/main" id="{ECA1B27A-5569-0CD1-8320-7934196A8534}"/>
              </a:ext>
            </a:extLst>
          </p:cNvPr>
          <p:cNvSpPr txBox="1"/>
          <p:nvPr/>
        </p:nvSpPr>
        <p:spPr>
          <a:xfrm>
            <a:off x="940711" y="4268402"/>
            <a:ext cx="5039067" cy="276999"/>
          </a:xfrm>
          <a:prstGeom prst="rect">
            <a:avLst/>
          </a:prstGeom>
          <a:noFill/>
        </p:spPr>
        <p:txBody>
          <a:bodyPr wrap="square" rtlCol="0">
            <a:spAutoFit/>
          </a:bodyPr>
          <a:lstStyle/>
          <a:p>
            <a:r>
              <a:rPr lang="en-US" sz="1200">
                <a:solidFill>
                  <a:schemeClr val="accent1"/>
                </a:solidFill>
              </a:rPr>
              <a:t>Increases Aggregate Demand (AD)</a:t>
            </a:r>
          </a:p>
        </p:txBody>
      </p:sp>
      <p:sp>
        <p:nvSpPr>
          <p:cNvPr id="7" name="TextBox 6">
            <a:extLst>
              <a:ext uri="{FF2B5EF4-FFF2-40B4-BE49-F238E27FC236}">
                <a16:creationId xmlns:a16="http://schemas.microsoft.com/office/drawing/2014/main" id="{C10ADBB7-5B00-7DCE-72C6-44BEDA193EBC}"/>
              </a:ext>
            </a:extLst>
          </p:cNvPr>
          <p:cNvSpPr txBox="1"/>
          <p:nvPr/>
        </p:nvSpPr>
        <p:spPr>
          <a:xfrm>
            <a:off x="940710" y="3587147"/>
            <a:ext cx="5039067" cy="276999"/>
          </a:xfrm>
          <a:prstGeom prst="rect">
            <a:avLst/>
          </a:prstGeom>
          <a:noFill/>
        </p:spPr>
        <p:txBody>
          <a:bodyPr wrap="square" rtlCol="0">
            <a:spAutoFit/>
          </a:bodyPr>
          <a:lstStyle/>
          <a:p>
            <a:r>
              <a:rPr lang="en-US" sz="1200">
                <a:solidFill>
                  <a:schemeClr val="accent1"/>
                </a:solidFill>
              </a:rPr>
              <a:t>Raises human capital and TFP</a:t>
            </a:r>
          </a:p>
        </p:txBody>
      </p:sp>
    </p:spTree>
    <p:extLst>
      <p:ext uri="{BB962C8B-B14F-4D97-AF65-F5344CB8AC3E}">
        <p14:creationId xmlns:p14="http://schemas.microsoft.com/office/powerpoint/2010/main" val="1530526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Preparation for Essay Task</a:t>
            </a:r>
          </a:p>
        </p:txBody>
      </p:sp>
    </p:spTree>
    <p:extLst>
      <p:ext uri="{BB962C8B-B14F-4D97-AF65-F5344CB8AC3E}">
        <p14:creationId xmlns:p14="http://schemas.microsoft.com/office/powerpoint/2010/main" val="2019771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C0CEF-3C44-40C1-60BC-C7844975721B}"/>
              </a:ext>
            </a:extLst>
          </p:cNvPr>
          <p:cNvSpPr>
            <a:spLocks noGrp="1"/>
          </p:cNvSpPr>
          <p:nvPr>
            <p:ph type="title"/>
          </p:nvPr>
        </p:nvSpPr>
        <p:spPr/>
        <p:txBody>
          <a:bodyPr/>
          <a:lstStyle/>
          <a:p>
            <a:r>
              <a:rPr lang="en-US"/>
              <a:t>Question 6</a:t>
            </a:r>
          </a:p>
        </p:txBody>
      </p:sp>
      <p:sp>
        <p:nvSpPr>
          <p:cNvPr id="3" name="TextBox 2">
            <a:extLst>
              <a:ext uri="{FF2B5EF4-FFF2-40B4-BE49-F238E27FC236}">
                <a16:creationId xmlns:a16="http://schemas.microsoft.com/office/drawing/2014/main" id="{E24DD74A-0F6E-4046-33DC-FE2F14194B9B}"/>
              </a:ext>
            </a:extLst>
          </p:cNvPr>
          <p:cNvSpPr txBox="1"/>
          <p:nvPr/>
        </p:nvSpPr>
        <p:spPr>
          <a:xfrm>
            <a:off x="577850" y="1192696"/>
            <a:ext cx="7588140" cy="584775"/>
          </a:xfrm>
          <a:prstGeom prst="rect">
            <a:avLst/>
          </a:prstGeom>
          <a:noFill/>
        </p:spPr>
        <p:txBody>
          <a:bodyPr wrap="square" rtlCol="0">
            <a:spAutoFit/>
          </a:bodyPr>
          <a:lstStyle/>
          <a:p>
            <a:r>
              <a:rPr lang="en-US" sz="1600"/>
              <a:t>“Explain the monetary and fiscal policies implemented in Australia after Covid-19 lockdowns were over”</a:t>
            </a:r>
          </a:p>
        </p:txBody>
      </p:sp>
      <p:sp>
        <p:nvSpPr>
          <p:cNvPr id="4" name="TextBox 3">
            <a:extLst>
              <a:ext uri="{FF2B5EF4-FFF2-40B4-BE49-F238E27FC236}">
                <a16:creationId xmlns:a16="http://schemas.microsoft.com/office/drawing/2014/main" id="{2E145159-1084-7740-30F6-50A6FDAD04C2}"/>
              </a:ext>
            </a:extLst>
          </p:cNvPr>
          <p:cNvSpPr txBox="1"/>
          <p:nvPr/>
        </p:nvSpPr>
        <p:spPr>
          <a:xfrm>
            <a:off x="577851" y="2110459"/>
            <a:ext cx="7015646" cy="1815882"/>
          </a:xfrm>
          <a:prstGeom prst="rect">
            <a:avLst/>
          </a:prstGeom>
          <a:noFill/>
        </p:spPr>
        <p:txBody>
          <a:bodyPr wrap="square" rtlCol="0">
            <a:spAutoFit/>
          </a:bodyPr>
          <a:lstStyle/>
          <a:p>
            <a:pPr marL="342900" indent="-342900">
              <a:buAutoNum type="alphaLcPeriod"/>
            </a:pPr>
            <a:r>
              <a:rPr lang="en-US" sz="1400"/>
              <a:t>Engage in a conversation with Bing Copilot so it gives the most accurate response</a:t>
            </a:r>
          </a:p>
          <a:p>
            <a:pPr marL="342900" indent="-342900">
              <a:lnSpc>
                <a:spcPct val="200000"/>
              </a:lnSpc>
              <a:buAutoNum type="alphaLcPeriod"/>
            </a:pPr>
            <a:r>
              <a:rPr lang="en-US" sz="1400"/>
              <a:t>Think how the response you got could be further improved</a:t>
            </a:r>
          </a:p>
          <a:p>
            <a:pPr marL="342900" indent="-342900">
              <a:lnSpc>
                <a:spcPct val="200000"/>
              </a:lnSpc>
              <a:buAutoNum type="alphaLcPeriod"/>
            </a:pPr>
            <a:r>
              <a:rPr lang="en-US" sz="1400"/>
              <a:t>Think of extra explanation and analysis using relevant theories, graphs, equations, or other evidence.</a:t>
            </a:r>
          </a:p>
          <a:p>
            <a:pPr marL="342900" indent="-342900">
              <a:buAutoNum type="alphaLcPeriod"/>
            </a:pPr>
            <a:endParaRPr lang="en-US" sz="1400"/>
          </a:p>
        </p:txBody>
      </p:sp>
    </p:spTree>
    <p:extLst>
      <p:ext uri="{BB962C8B-B14F-4D97-AF65-F5344CB8AC3E}">
        <p14:creationId xmlns:p14="http://schemas.microsoft.com/office/powerpoint/2010/main" val="3637961521"/>
      </p:ext>
    </p:extLst>
  </p:cSld>
  <p:clrMapOvr>
    <a:masterClrMapping/>
  </p:clrMapOvr>
  <p:transition spd="slow">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F87C57-B464-8DBB-EB00-E40E4D3569C9}"/>
              </a:ext>
            </a:extLst>
          </p:cNvPr>
          <p:cNvPicPr>
            <a:picLocks noChangeAspect="1"/>
          </p:cNvPicPr>
          <p:nvPr/>
        </p:nvPicPr>
        <p:blipFill>
          <a:blip r:embed="rId2"/>
          <a:stretch>
            <a:fillRect/>
          </a:stretch>
        </p:blipFill>
        <p:spPr>
          <a:xfrm>
            <a:off x="0" y="0"/>
            <a:ext cx="9013372" cy="5143500"/>
          </a:xfrm>
          <a:prstGeom prst="rect">
            <a:avLst/>
          </a:prstGeom>
        </p:spPr>
      </p:pic>
    </p:spTree>
    <p:extLst>
      <p:ext uri="{BB962C8B-B14F-4D97-AF65-F5344CB8AC3E}">
        <p14:creationId xmlns:p14="http://schemas.microsoft.com/office/powerpoint/2010/main" val="3268585514"/>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p:spTree>
    <p:extLst>
      <p:ext uri="{BB962C8B-B14F-4D97-AF65-F5344CB8AC3E}">
        <p14:creationId xmlns:p14="http://schemas.microsoft.com/office/powerpoint/2010/main" val="1126382640"/>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p:sp>
        <p:nvSpPr>
          <p:cNvPr id="2" name="TextBox 1">
            <a:extLst>
              <a:ext uri="{FF2B5EF4-FFF2-40B4-BE49-F238E27FC236}">
                <a16:creationId xmlns:a16="http://schemas.microsoft.com/office/drawing/2014/main" id="{E3A1C029-BF27-3A45-99AC-187AC6A371AF}"/>
              </a:ext>
            </a:extLst>
          </p:cNvPr>
          <p:cNvSpPr txBox="1"/>
          <p:nvPr/>
        </p:nvSpPr>
        <p:spPr>
          <a:xfrm>
            <a:off x="5249575" y="1026233"/>
            <a:ext cx="3618131" cy="1010341"/>
          </a:xfrm>
          <a:prstGeom prst="rect">
            <a:avLst/>
          </a:prstGeom>
          <a:noFill/>
        </p:spPr>
        <p:txBody>
          <a:bodyPr wrap="square" rtlCol="0">
            <a:spAutoFit/>
          </a:bodyPr>
          <a:lstStyle/>
          <a:p>
            <a:pPr>
              <a:lnSpc>
                <a:spcPct val="200000"/>
              </a:lnSpc>
            </a:pPr>
            <a:r>
              <a:rPr lang="en-US"/>
              <a:t>After COVID-19</a:t>
            </a:r>
          </a:p>
          <a:p>
            <a:pPr marL="285750" indent="-285750">
              <a:lnSpc>
                <a:spcPct val="200000"/>
              </a:lnSpc>
              <a:buFontTx/>
              <a:buChar char="-"/>
            </a:pPr>
            <a:r>
              <a:rPr lang="en-US" sz="1400"/>
              <a:t>AD shifts right</a:t>
            </a:r>
          </a:p>
        </p:txBody>
      </p:sp>
    </p:spTree>
    <p:extLst>
      <p:ext uri="{BB962C8B-B14F-4D97-AF65-F5344CB8AC3E}">
        <p14:creationId xmlns:p14="http://schemas.microsoft.com/office/powerpoint/2010/main" val="3181699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p:sp>
        <p:nvSpPr>
          <p:cNvPr id="2" name="TextBox 1">
            <a:extLst>
              <a:ext uri="{FF2B5EF4-FFF2-40B4-BE49-F238E27FC236}">
                <a16:creationId xmlns:a16="http://schemas.microsoft.com/office/drawing/2014/main" id="{E3A1C029-BF27-3A45-99AC-187AC6A371AF}"/>
              </a:ext>
            </a:extLst>
          </p:cNvPr>
          <p:cNvSpPr txBox="1"/>
          <p:nvPr/>
        </p:nvSpPr>
        <p:spPr>
          <a:xfrm>
            <a:off x="5249575" y="1026233"/>
            <a:ext cx="3618131" cy="1441228"/>
          </a:xfrm>
          <a:prstGeom prst="rect">
            <a:avLst/>
          </a:prstGeom>
          <a:noFill/>
        </p:spPr>
        <p:txBody>
          <a:bodyPr wrap="square" rtlCol="0">
            <a:spAutoFit/>
          </a:bodyPr>
          <a:lstStyle/>
          <a:p>
            <a:pPr>
              <a:lnSpc>
                <a:spcPct val="200000"/>
              </a:lnSpc>
            </a:pPr>
            <a:r>
              <a:rPr lang="en-US"/>
              <a:t>After COVID-19</a:t>
            </a:r>
          </a:p>
          <a:p>
            <a:pPr marL="285750" indent="-285750">
              <a:lnSpc>
                <a:spcPct val="200000"/>
              </a:lnSpc>
              <a:buFontTx/>
              <a:buChar char="-"/>
            </a:pPr>
            <a:r>
              <a:rPr lang="en-US" sz="1400"/>
              <a:t>AD shifts right</a:t>
            </a:r>
          </a:p>
          <a:p>
            <a:pPr marL="285750" indent="-285750">
              <a:lnSpc>
                <a:spcPct val="200000"/>
              </a:lnSpc>
              <a:buFontTx/>
              <a:buChar char="-"/>
            </a:pPr>
            <a:r>
              <a:rPr lang="en-US" sz="1400"/>
              <a:t>SRAS shifts up</a:t>
            </a:r>
          </a:p>
        </p:txBody>
      </p:sp>
    </p:spTree>
    <p:extLst>
      <p:ext uri="{BB962C8B-B14F-4D97-AF65-F5344CB8AC3E}">
        <p14:creationId xmlns:p14="http://schemas.microsoft.com/office/powerpoint/2010/main" val="37196540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5524-8D08-226B-D6C2-758C52A70257}"/>
              </a:ext>
            </a:extLst>
          </p:cNvPr>
          <p:cNvSpPr>
            <a:spLocks noGrp="1"/>
          </p:cNvSpPr>
          <p:nvPr>
            <p:ph type="title"/>
          </p:nvPr>
        </p:nvSpPr>
        <p:spPr/>
        <p:txBody>
          <a:bodyPr/>
          <a:lstStyle/>
          <a:p>
            <a:r>
              <a:rPr lang="en-US"/>
              <a:t>Oil Price and AS Curve</a:t>
            </a:r>
          </a:p>
        </p:txBody>
      </p:sp>
      <p:sp>
        <p:nvSpPr>
          <p:cNvPr id="3" name="TextBox 2">
            <a:extLst>
              <a:ext uri="{FF2B5EF4-FFF2-40B4-BE49-F238E27FC236}">
                <a16:creationId xmlns:a16="http://schemas.microsoft.com/office/drawing/2014/main" id="{84399C5B-9B5C-23D3-1D4B-C90B20325522}"/>
              </a:ext>
            </a:extLst>
          </p:cNvPr>
          <p:cNvSpPr txBox="1"/>
          <p:nvPr/>
        </p:nvSpPr>
        <p:spPr>
          <a:xfrm>
            <a:off x="498337" y="1243355"/>
            <a:ext cx="2523159" cy="954107"/>
          </a:xfrm>
          <a:prstGeom prst="rect">
            <a:avLst/>
          </a:prstGeom>
          <a:noFill/>
        </p:spPr>
        <p:txBody>
          <a:bodyPr wrap="square" rtlCol="0">
            <a:spAutoFit/>
          </a:bodyPr>
          <a:lstStyle/>
          <a:p>
            <a:r>
              <a:rPr lang="en-US" sz="1400"/>
              <a:t>Suppose that a permanent increase in oil prices creates an </a:t>
            </a:r>
            <a:r>
              <a:rPr lang="en-US" sz="1400">
                <a:highlight>
                  <a:srgbClr val="FFFF00"/>
                </a:highlight>
              </a:rPr>
              <a:t>inflationary shock </a:t>
            </a:r>
            <a:r>
              <a:rPr lang="en-US" sz="1400"/>
              <a:t>and reduces potential output. </a:t>
            </a:r>
            <a:endParaRPr lang="en-AU" sz="1400"/>
          </a:p>
        </p:txBody>
      </p:sp>
      <p:pic>
        <p:nvPicPr>
          <p:cNvPr id="4" name="Picture 3">
            <a:extLst>
              <a:ext uri="{FF2B5EF4-FFF2-40B4-BE49-F238E27FC236}">
                <a16:creationId xmlns:a16="http://schemas.microsoft.com/office/drawing/2014/main" id="{2F5B40A4-6D1F-AEA1-FF49-5E14C11238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3111" y="923192"/>
            <a:ext cx="4230390" cy="3774704"/>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B5992DA-E1A9-0FBF-F9C9-E2C67494D1E2}"/>
                  </a:ext>
                </a:extLst>
              </p:cNvPr>
              <p:cNvSpPr txBox="1"/>
              <p:nvPr/>
            </p:nvSpPr>
            <p:spPr>
              <a:xfrm>
                <a:off x="498336" y="2946039"/>
                <a:ext cx="2648517" cy="954107"/>
              </a:xfrm>
              <a:prstGeom prst="rect">
                <a:avLst/>
              </a:prstGeom>
              <a:noFill/>
            </p:spPr>
            <p:txBody>
              <a:bodyPr wrap="square" rtlCol="0">
                <a:spAutoFit/>
              </a:bodyPr>
              <a:lstStyle/>
              <a:p>
                <a:r>
                  <a:rPr lang="en-US" sz="1400">
                    <a:solidFill>
                      <a:schemeClr val="accent1"/>
                    </a:solidFill>
                    <a:latin typeface="Arial" panose="020B0604020202020204" pitchFamily="34" charset="0"/>
                    <a:cs typeface="Arial" panose="020B0604020202020204" pitchFamily="34" charset="0"/>
                  </a:rPr>
                  <a:t>Firms supply Y goods given the price level or inflation </a:t>
                </a:r>
                <a14:m>
                  <m:oMath xmlns:m="http://schemas.openxmlformats.org/officeDocument/2006/math">
                    <m:r>
                      <a:rPr lang="en-US" sz="1400" b="0" i="1" smtClean="0">
                        <a:solidFill>
                          <a:schemeClr val="accent1"/>
                        </a:solidFill>
                        <a:latin typeface="Cambria Math" panose="02040503050406030204" pitchFamily="18" charset="0"/>
                      </a:rPr>
                      <m:t>𝜋</m:t>
                    </m:r>
                  </m:oMath>
                </a14:m>
                <a:endParaRPr lang="en-US" sz="1400">
                  <a:solidFill>
                    <a:schemeClr val="accent1"/>
                  </a:solidFill>
                </a:endParaRPr>
              </a:p>
              <a:p>
                <a:endParaRPr lang="en-US" sz="1400">
                  <a:solidFill>
                    <a:schemeClr val="accent1"/>
                  </a:solidFill>
                </a:endParaRPr>
              </a:p>
              <a:p>
                <a:r>
                  <a:rPr lang="en-US" sz="1400">
                    <a:solidFill>
                      <a:schemeClr val="accent1"/>
                    </a:solidFill>
                  </a:rPr>
                  <a:t>Up is not MORE for AS curve!</a:t>
                </a:r>
              </a:p>
            </p:txBody>
          </p:sp>
        </mc:Choice>
        <mc:Fallback>
          <p:sp>
            <p:nvSpPr>
              <p:cNvPr id="5" name="TextBox 4">
                <a:extLst>
                  <a:ext uri="{FF2B5EF4-FFF2-40B4-BE49-F238E27FC236}">
                    <a16:creationId xmlns:a16="http://schemas.microsoft.com/office/drawing/2014/main" id="{0B5992DA-E1A9-0FBF-F9C9-E2C67494D1E2}"/>
                  </a:ext>
                </a:extLst>
              </p:cNvPr>
              <p:cNvSpPr txBox="1">
                <a:spLocks noRot="1" noChangeAspect="1" noMove="1" noResize="1" noEditPoints="1" noAdjustHandles="1" noChangeArrowheads="1" noChangeShapeType="1" noTextEdit="1"/>
              </p:cNvSpPr>
              <p:nvPr/>
            </p:nvSpPr>
            <p:spPr>
              <a:xfrm>
                <a:off x="498336" y="2946039"/>
                <a:ext cx="2648517" cy="954107"/>
              </a:xfrm>
              <a:prstGeom prst="rect">
                <a:avLst/>
              </a:prstGeom>
              <a:blipFill>
                <a:blip r:embed="rId3"/>
                <a:stretch>
                  <a:fillRect l="-691" t="-637" b="-5732"/>
                </a:stretch>
              </a:blipFill>
            </p:spPr>
            <p:txBody>
              <a:bodyPr/>
              <a:lstStyle/>
              <a:p>
                <a:r>
                  <a:rPr lang="en-US">
                    <a:noFill/>
                  </a:rPr>
                  <a:t> </a:t>
                </a:r>
              </a:p>
            </p:txBody>
          </p:sp>
        </mc:Fallback>
      </mc:AlternateContent>
    </p:spTree>
    <p:extLst>
      <p:ext uri="{BB962C8B-B14F-4D97-AF65-F5344CB8AC3E}">
        <p14:creationId xmlns:p14="http://schemas.microsoft.com/office/powerpoint/2010/main" val="43226068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A1C029-BF27-3A45-99AC-187AC6A371AF}"/>
                  </a:ext>
                </a:extLst>
              </p:cNvPr>
              <p:cNvSpPr txBox="1"/>
              <p:nvPr/>
            </p:nvSpPr>
            <p:spPr>
              <a:xfrm>
                <a:off x="5249575" y="1026233"/>
                <a:ext cx="3618131" cy="1872116"/>
              </a:xfrm>
              <a:prstGeom prst="rect">
                <a:avLst/>
              </a:prstGeom>
              <a:noFill/>
            </p:spPr>
            <p:txBody>
              <a:bodyPr wrap="square" rtlCol="0">
                <a:spAutoFit/>
              </a:bodyPr>
              <a:lstStyle/>
              <a:p>
                <a:pPr>
                  <a:lnSpc>
                    <a:spcPct val="200000"/>
                  </a:lnSpc>
                </a:pPr>
                <a:r>
                  <a:rPr lang="en-US"/>
                  <a:t>After COVID-19</a:t>
                </a:r>
              </a:p>
              <a:p>
                <a:pPr marL="285750" indent="-285750">
                  <a:lnSpc>
                    <a:spcPct val="200000"/>
                  </a:lnSpc>
                  <a:buFontTx/>
                  <a:buChar char="-"/>
                </a:pPr>
                <a:r>
                  <a:rPr lang="en-US" sz="1400"/>
                  <a:t>AD shifts right</a:t>
                </a:r>
              </a:p>
              <a:p>
                <a:pPr marL="285750" indent="-285750">
                  <a:lnSpc>
                    <a:spcPct val="200000"/>
                  </a:lnSpc>
                  <a:buFontTx/>
                  <a:buChar char="-"/>
                </a:pPr>
                <a:r>
                  <a:rPr lang="en-US" sz="1400"/>
                  <a:t>SRAS shifts up</a:t>
                </a:r>
              </a:p>
              <a:p>
                <a:pPr marL="285750" indent="-285750">
                  <a:lnSpc>
                    <a:spcPct val="200000"/>
                  </a:lnSpc>
                  <a:buFontTx/>
                  <a:buChar char="-"/>
                </a:pPr>
                <a:r>
                  <a:rPr lang="en-US" sz="1400"/>
                  <a:t>RBA raises </a:t>
                </a:r>
                <a14:m>
                  <m:oMath xmlns:m="http://schemas.openxmlformats.org/officeDocument/2006/math">
                    <m:r>
                      <a:rPr lang="en-US" sz="1400" b="0" i="1" smtClean="0">
                        <a:latin typeface="Cambria Math" panose="02040503050406030204" pitchFamily="18" charset="0"/>
                      </a:rPr>
                      <m:t>𝑖</m:t>
                    </m:r>
                  </m:oMath>
                </a14:m>
                <a:endParaRPr lang="en-US" sz="1400"/>
              </a:p>
            </p:txBody>
          </p:sp>
        </mc:Choice>
        <mc:Fallback>
          <p:sp>
            <p:nvSpPr>
              <p:cNvPr id="2" name="TextBox 1">
                <a:extLst>
                  <a:ext uri="{FF2B5EF4-FFF2-40B4-BE49-F238E27FC236}">
                    <a16:creationId xmlns:a16="http://schemas.microsoft.com/office/drawing/2014/main" id="{E3A1C029-BF27-3A45-99AC-187AC6A371AF}"/>
                  </a:ext>
                </a:extLst>
              </p:cNvPr>
              <p:cNvSpPr txBox="1">
                <a:spLocks noRot="1" noChangeAspect="1" noMove="1" noResize="1" noEditPoints="1" noAdjustHandles="1" noChangeArrowheads="1" noChangeShapeType="1" noTextEdit="1"/>
              </p:cNvSpPr>
              <p:nvPr/>
            </p:nvSpPr>
            <p:spPr>
              <a:xfrm>
                <a:off x="5249575" y="1026233"/>
                <a:ext cx="3618131" cy="1872116"/>
              </a:xfrm>
              <a:prstGeom prst="rect">
                <a:avLst/>
              </a:prstGeom>
              <a:blipFill>
                <a:blip r:embed="rId3"/>
                <a:stretch>
                  <a:fillRect l="-1347" b="-2932"/>
                </a:stretch>
              </a:blipFill>
            </p:spPr>
            <p:txBody>
              <a:bodyPr/>
              <a:lstStyle/>
              <a:p>
                <a:r>
                  <a:rPr lang="en-US">
                    <a:noFill/>
                  </a:rPr>
                  <a:t> </a:t>
                </a:r>
              </a:p>
            </p:txBody>
          </p:sp>
        </mc:Fallback>
      </mc:AlternateContent>
    </p:spTree>
    <p:extLst>
      <p:ext uri="{BB962C8B-B14F-4D97-AF65-F5344CB8AC3E}">
        <p14:creationId xmlns:p14="http://schemas.microsoft.com/office/powerpoint/2010/main" val="780368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A1C029-BF27-3A45-99AC-187AC6A371AF}"/>
                  </a:ext>
                </a:extLst>
              </p:cNvPr>
              <p:cNvSpPr txBox="1"/>
              <p:nvPr/>
            </p:nvSpPr>
            <p:spPr>
              <a:xfrm>
                <a:off x="5249575" y="1026233"/>
                <a:ext cx="3618131" cy="2303003"/>
              </a:xfrm>
              <a:prstGeom prst="rect">
                <a:avLst/>
              </a:prstGeom>
              <a:noFill/>
            </p:spPr>
            <p:txBody>
              <a:bodyPr wrap="square" rtlCol="0">
                <a:spAutoFit/>
              </a:bodyPr>
              <a:lstStyle/>
              <a:p>
                <a:pPr>
                  <a:lnSpc>
                    <a:spcPct val="200000"/>
                  </a:lnSpc>
                </a:pPr>
                <a:r>
                  <a:rPr lang="en-US"/>
                  <a:t>After COVID-19</a:t>
                </a:r>
              </a:p>
              <a:p>
                <a:pPr marL="285750" indent="-285750">
                  <a:lnSpc>
                    <a:spcPct val="200000"/>
                  </a:lnSpc>
                  <a:buFontTx/>
                  <a:buChar char="-"/>
                </a:pPr>
                <a:r>
                  <a:rPr lang="en-US" sz="1400"/>
                  <a:t>AD shifts right</a:t>
                </a:r>
              </a:p>
              <a:p>
                <a:pPr marL="285750" indent="-285750">
                  <a:lnSpc>
                    <a:spcPct val="200000"/>
                  </a:lnSpc>
                  <a:buFontTx/>
                  <a:buChar char="-"/>
                </a:pPr>
                <a:r>
                  <a:rPr lang="en-US" sz="1400"/>
                  <a:t>SRAS shifts up</a:t>
                </a:r>
              </a:p>
              <a:p>
                <a:pPr marL="285750" indent="-285750">
                  <a:lnSpc>
                    <a:spcPct val="200000"/>
                  </a:lnSpc>
                  <a:buFontTx/>
                  <a:buChar char="-"/>
                </a:pPr>
                <a:r>
                  <a:rPr lang="en-US" sz="1400"/>
                  <a:t>RBA raises </a:t>
                </a:r>
                <a14:m>
                  <m:oMath xmlns:m="http://schemas.openxmlformats.org/officeDocument/2006/math">
                    <m:r>
                      <a:rPr lang="en-US" sz="1400" b="0" i="1" smtClean="0">
                        <a:latin typeface="Cambria Math" panose="02040503050406030204" pitchFamily="18" charset="0"/>
                      </a:rPr>
                      <m:t>𝑖</m:t>
                    </m:r>
                  </m:oMath>
                </a14:m>
                <a:endParaRPr lang="en-US" sz="1400"/>
              </a:p>
              <a:p>
                <a:pPr marL="285750" indent="-285750">
                  <a:lnSpc>
                    <a:spcPct val="200000"/>
                  </a:lnSpc>
                  <a:buFontTx/>
                  <a:buChar char="-"/>
                </a:pPr>
                <a:r>
                  <a:rPr lang="en-US" sz="1400"/>
                  <a:t>Government reduces </a:t>
                </a:r>
                <a14:m>
                  <m:oMath xmlns:m="http://schemas.openxmlformats.org/officeDocument/2006/math">
                    <m:r>
                      <a:rPr lang="en-US" sz="1400" b="0" i="1" smtClean="0">
                        <a:latin typeface="Cambria Math" panose="02040503050406030204" pitchFamily="18" charset="0"/>
                      </a:rPr>
                      <m:t>𝐺</m:t>
                    </m:r>
                  </m:oMath>
                </a14:m>
                <a:endParaRPr lang="en-US" sz="1400"/>
              </a:p>
            </p:txBody>
          </p:sp>
        </mc:Choice>
        <mc:Fallback>
          <p:sp>
            <p:nvSpPr>
              <p:cNvPr id="2" name="TextBox 1">
                <a:extLst>
                  <a:ext uri="{FF2B5EF4-FFF2-40B4-BE49-F238E27FC236}">
                    <a16:creationId xmlns:a16="http://schemas.microsoft.com/office/drawing/2014/main" id="{E3A1C029-BF27-3A45-99AC-187AC6A371AF}"/>
                  </a:ext>
                </a:extLst>
              </p:cNvPr>
              <p:cNvSpPr txBox="1">
                <a:spLocks noRot="1" noChangeAspect="1" noMove="1" noResize="1" noEditPoints="1" noAdjustHandles="1" noChangeArrowheads="1" noChangeShapeType="1" noTextEdit="1"/>
              </p:cNvSpPr>
              <p:nvPr/>
            </p:nvSpPr>
            <p:spPr>
              <a:xfrm>
                <a:off x="5249575" y="1026233"/>
                <a:ext cx="3618131" cy="2303003"/>
              </a:xfrm>
              <a:prstGeom prst="rect">
                <a:avLst/>
              </a:prstGeom>
              <a:blipFill>
                <a:blip r:embed="rId3"/>
                <a:stretch>
                  <a:fillRect l="-1347" b="-2116"/>
                </a:stretch>
              </a:blipFill>
            </p:spPr>
            <p:txBody>
              <a:bodyPr/>
              <a:lstStyle/>
              <a:p>
                <a:r>
                  <a:rPr lang="en-US">
                    <a:noFill/>
                  </a:rPr>
                  <a:t> </a:t>
                </a:r>
              </a:p>
            </p:txBody>
          </p:sp>
        </mc:Fallback>
      </mc:AlternateContent>
    </p:spTree>
    <p:extLst>
      <p:ext uri="{BB962C8B-B14F-4D97-AF65-F5344CB8AC3E}">
        <p14:creationId xmlns:p14="http://schemas.microsoft.com/office/powerpoint/2010/main" val="6617712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A1C029-BF27-3A45-99AC-187AC6A371AF}"/>
                  </a:ext>
                </a:extLst>
              </p:cNvPr>
              <p:cNvSpPr txBox="1"/>
              <p:nvPr/>
            </p:nvSpPr>
            <p:spPr>
              <a:xfrm>
                <a:off x="5249575" y="1026233"/>
                <a:ext cx="3618131" cy="2733890"/>
              </a:xfrm>
              <a:prstGeom prst="rect">
                <a:avLst/>
              </a:prstGeom>
              <a:noFill/>
            </p:spPr>
            <p:txBody>
              <a:bodyPr wrap="square" rtlCol="0">
                <a:spAutoFit/>
              </a:bodyPr>
              <a:lstStyle/>
              <a:p>
                <a:pPr>
                  <a:lnSpc>
                    <a:spcPct val="200000"/>
                  </a:lnSpc>
                </a:pPr>
                <a:r>
                  <a:rPr lang="en-US"/>
                  <a:t>After COVID-19</a:t>
                </a:r>
              </a:p>
              <a:p>
                <a:pPr marL="285750" indent="-285750">
                  <a:lnSpc>
                    <a:spcPct val="200000"/>
                  </a:lnSpc>
                  <a:buFontTx/>
                  <a:buChar char="-"/>
                </a:pPr>
                <a:r>
                  <a:rPr lang="en-US" sz="1400"/>
                  <a:t>AD shifts right</a:t>
                </a:r>
              </a:p>
              <a:p>
                <a:pPr marL="285750" indent="-285750">
                  <a:lnSpc>
                    <a:spcPct val="200000"/>
                  </a:lnSpc>
                  <a:buFontTx/>
                  <a:buChar char="-"/>
                </a:pPr>
                <a:r>
                  <a:rPr lang="en-US" sz="1400"/>
                  <a:t>SRAS shifts up</a:t>
                </a:r>
              </a:p>
              <a:p>
                <a:pPr marL="285750" indent="-285750">
                  <a:lnSpc>
                    <a:spcPct val="200000"/>
                  </a:lnSpc>
                  <a:buFontTx/>
                  <a:buChar char="-"/>
                </a:pPr>
                <a:r>
                  <a:rPr lang="en-US" sz="1400"/>
                  <a:t>RBA raises </a:t>
                </a:r>
                <a14:m>
                  <m:oMath xmlns:m="http://schemas.openxmlformats.org/officeDocument/2006/math">
                    <m:r>
                      <a:rPr lang="en-US" sz="1400" b="0" i="1" smtClean="0">
                        <a:latin typeface="Cambria Math" panose="02040503050406030204" pitchFamily="18" charset="0"/>
                      </a:rPr>
                      <m:t>𝑖</m:t>
                    </m:r>
                  </m:oMath>
                </a14:m>
                <a:endParaRPr lang="en-US" sz="1400"/>
              </a:p>
              <a:p>
                <a:pPr marL="285750" indent="-285750">
                  <a:lnSpc>
                    <a:spcPct val="200000"/>
                  </a:lnSpc>
                  <a:buFontTx/>
                  <a:buChar char="-"/>
                </a:pPr>
                <a:r>
                  <a:rPr lang="en-US" sz="1400"/>
                  <a:t>Government reduces </a:t>
                </a:r>
                <a14:m>
                  <m:oMath xmlns:m="http://schemas.openxmlformats.org/officeDocument/2006/math">
                    <m:r>
                      <a:rPr lang="en-US" sz="1400" b="0" i="1" smtClean="0">
                        <a:latin typeface="Cambria Math" panose="02040503050406030204" pitchFamily="18" charset="0"/>
                      </a:rPr>
                      <m:t>𝐺</m:t>
                    </m:r>
                  </m:oMath>
                </a14:m>
                <a:endParaRPr lang="en-US" sz="1400"/>
              </a:p>
              <a:p>
                <a:pPr marL="285750" indent="-285750">
                  <a:lnSpc>
                    <a:spcPct val="200000"/>
                  </a:lnSpc>
                  <a:buFontTx/>
                  <a:buChar char="-"/>
                </a:pPr>
                <a:r>
                  <a:rPr lang="en-US" sz="1400"/>
                  <a:t>Move AD to the left</a:t>
                </a:r>
              </a:p>
            </p:txBody>
          </p:sp>
        </mc:Choice>
        <mc:Fallback>
          <p:sp>
            <p:nvSpPr>
              <p:cNvPr id="2" name="TextBox 1">
                <a:extLst>
                  <a:ext uri="{FF2B5EF4-FFF2-40B4-BE49-F238E27FC236}">
                    <a16:creationId xmlns:a16="http://schemas.microsoft.com/office/drawing/2014/main" id="{E3A1C029-BF27-3A45-99AC-187AC6A371AF}"/>
                  </a:ext>
                </a:extLst>
              </p:cNvPr>
              <p:cNvSpPr txBox="1">
                <a:spLocks noRot="1" noChangeAspect="1" noMove="1" noResize="1" noEditPoints="1" noAdjustHandles="1" noChangeArrowheads="1" noChangeShapeType="1" noTextEdit="1"/>
              </p:cNvSpPr>
              <p:nvPr/>
            </p:nvSpPr>
            <p:spPr>
              <a:xfrm>
                <a:off x="5249575" y="1026233"/>
                <a:ext cx="3618131" cy="2733890"/>
              </a:xfrm>
              <a:prstGeom prst="rect">
                <a:avLst/>
              </a:prstGeom>
              <a:blipFill>
                <a:blip r:embed="rId3"/>
                <a:stretch>
                  <a:fillRect l="-1347" b="-1559"/>
                </a:stretch>
              </a:blipFill>
            </p:spPr>
            <p:txBody>
              <a:bodyPr/>
              <a:lstStyle/>
              <a:p>
                <a:r>
                  <a:rPr lang="en-US">
                    <a:noFill/>
                  </a:rPr>
                  <a:t> </a:t>
                </a:r>
              </a:p>
            </p:txBody>
          </p:sp>
        </mc:Fallback>
      </mc:AlternateContent>
    </p:spTree>
    <p:extLst>
      <p:ext uri="{BB962C8B-B14F-4D97-AF65-F5344CB8AC3E}">
        <p14:creationId xmlns:p14="http://schemas.microsoft.com/office/powerpoint/2010/main" val="1826999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lines with different colored lines&#10;&#10;Description automatically generated">
            <a:extLst>
              <a:ext uri="{FF2B5EF4-FFF2-40B4-BE49-F238E27FC236}">
                <a16:creationId xmlns:a16="http://schemas.microsoft.com/office/drawing/2014/main" id="{232E3BAA-90E4-DD34-2B92-EF189DB0E1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112" y="1026233"/>
            <a:ext cx="3708170" cy="3314699"/>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E3A1C029-BF27-3A45-99AC-187AC6A371AF}"/>
                  </a:ext>
                </a:extLst>
              </p:cNvPr>
              <p:cNvSpPr txBox="1"/>
              <p:nvPr/>
            </p:nvSpPr>
            <p:spPr>
              <a:xfrm>
                <a:off x="5249575" y="1026233"/>
                <a:ext cx="3618131" cy="3164777"/>
              </a:xfrm>
              <a:prstGeom prst="rect">
                <a:avLst/>
              </a:prstGeom>
              <a:noFill/>
            </p:spPr>
            <p:txBody>
              <a:bodyPr wrap="square" rtlCol="0">
                <a:spAutoFit/>
              </a:bodyPr>
              <a:lstStyle/>
              <a:p>
                <a:pPr>
                  <a:lnSpc>
                    <a:spcPct val="200000"/>
                  </a:lnSpc>
                </a:pPr>
                <a:r>
                  <a:rPr lang="en-US"/>
                  <a:t>After COVID-19</a:t>
                </a:r>
              </a:p>
              <a:p>
                <a:pPr marL="285750" indent="-285750">
                  <a:lnSpc>
                    <a:spcPct val="200000"/>
                  </a:lnSpc>
                  <a:buFontTx/>
                  <a:buChar char="-"/>
                </a:pPr>
                <a:r>
                  <a:rPr lang="en-US" sz="1400"/>
                  <a:t>AD shifts right</a:t>
                </a:r>
              </a:p>
              <a:p>
                <a:pPr marL="285750" indent="-285750">
                  <a:lnSpc>
                    <a:spcPct val="200000"/>
                  </a:lnSpc>
                  <a:buFontTx/>
                  <a:buChar char="-"/>
                </a:pPr>
                <a:r>
                  <a:rPr lang="en-US" sz="1400"/>
                  <a:t>SRAS shifts up</a:t>
                </a:r>
              </a:p>
              <a:p>
                <a:pPr marL="285750" indent="-285750">
                  <a:lnSpc>
                    <a:spcPct val="200000"/>
                  </a:lnSpc>
                  <a:buFontTx/>
                  <a:buChar char="-"/>
                </a:pPr>
                <a:r>
                  <a:rPr lang="en-US" sz="1400"/>
                  <a:t>RBA raises </a:t>
                </a:r>
                <a14:m>
                  <m:oMath xmlns:m="http://schemas.openxmlformats.org/officeDocument/2006/math">
                    <m:r>
                      <a:rPr lang="en-US" sz="1400" b="0" i="1" smtClean="0">
                        <a:latin typeface="Cambria Math" panose="02040503050406030204" pitchFamily="18" charset="0"/>
                      </a:rPr>
                      <m:t>𝑖</m:t>
                    </m:r>
                  </m:oMath>
                </a14:m>
                <a:endParaRPr lang="en-US" sz="1400"/>
              </a:p>
              <a:p>
                <a:pPr marL="285750" indent="-285750">
                  <a:lnSpc>
                    <a:spcPct val="200000"/>
                  </a:lnSpc>
                  <a:buFontTx/>
                  <a:buChar char="-"/>
                </a:pPr>
                <a:r>
                  <a:rPr lang="en-US" sz="1400"/>
                  <a:t>Government reduces </a:t>
                </a:r>
                <a14:m>
                  <m:oMath xmlns:m="http://schemas.openxmlformats.org/officeDocument/2006/math">
                    <m:r>
                      <a:rPr lang="en-US" sz="1400" b="0" i="1" smtClean="0">
                        <a:latin typeface="Cambria Math" panose="02040503050406030204" pitchFamily="18" charset="0"/>
                      </a:rPr>
                      <m:t>𝐺</m:t>
                    </m:r>
                  </m:oMath>
                </a14:m>
                <a:endParaRPr lang="en-US" sz="1400"/>
              </a:p>
              <a:p>
                <a:pPr marL="285750" indent="-285750">
                  <a:lnSpc>
                    <a:spcPct val="200000"/>
                  </a:lnSpc>
                  <a:buFontTx/>
                  <a:buChar char="-"/>
                </a:pPr>
                <a:r>
                  <a:rPr lang="en-US" sz="1400"/>
                  <a:t>Move AD to the left</a:t>
                </a:r>
              </a:p>
              <a:p>
                <a:pPr marL="285750" indent="-285750">
                  <a:lnSpc>
                    <a:spcPct val="200000"/>
                  </a:lnSpc>
                  <a:buFontTx/>
                  <a:buChar char="-"/>
                </a:pPr>
                <a:r>
                  <a:rPr lang="en-US" sz="1400"/>
                  <a:t>Inflation stables </a:t>
                </a:r>
              </a:p>
            </p:txBody>
          </p:sp>
        </mc:Choice>
        <mc:Fallback>
          <p:sp>
            <p:nvSpPr>
              <p:cNvPr id="2" name="TextBox 1">
                <a:extLst>
                  <a:ext uri="{FF2B5EF4-FFF2-40B4-BE49-F238E27FC236}">
                    <a16:creationId xmlns:a16="http://schemas.microsoft.com/office/drawing/2014/main" id="{E3A1C029-BF27-3A45-99AC-187AC6A371AF}"/>
                  </a:ext>
                </a:extLst>
              </p:cNvPr>
              <p:cNvSpPr txBox="1">
                <a:spLocks noRot="1" noChangeAspect="1" noMove="1" noResize="1" noEditPoints="1" noAdjustHandles="1" noChangeArrowheads="1" noChangeShapeType="1" noTextEdit="1"/>
              </p:cNvSpPr>
              <p:nvPr/>
            </p:nvSpPr>
            <p:spPr>
              <a:xfrm>
                <a:off x="5249575" y="1026233"/>
                <a:ext cx="3618131" cy="3164777"/>
              </a:xfrm>
              <a:prstGeom prst="rect">
                <a:avLst/>
              </a:prstGeom>
              <a:blipFill>
                <a:blip r:embed="rId3"/>
                <a:stretch>
                  <a:fillRect l="-1347" b="-1154"/>
                </a:stretch>
              </a:blipFill>
            </p:spPr>
            <p:txBody>
              <a:bodyPr/>
              <a:lstStyle/>
              <a:p>
                <a:r>
                  <a:rPr lang="en-US">
                    <a:noFill/>
                  </a:rPr>
                  <a:t> </a:t>
                </a:r>
              </a:p>
            </p:txBody>
          </p:sp>
        </mc:Fallback>
      </mc:AlternateContent>
    </p:spTree>
    <p:extLst>
      <p:ext uri="{BB962C8B-B14F-4D97-AF65-F5344CB8AC3E}">
        <p14:creationId xmlns:p14="http://schemas.microsoft.com/office/powerpoint/2010/main" val="3490319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Questions?</a:t>
            </a:r>
          </a:p>
        </p:txBody>
      </p:sp>
    </p:spTree>
    <p:extLst>
      <p:ext uri="{BB962C8B-B14F-4D97-AF65-F5344CB8AC3E}">
        <p14:creationId xmlns:p14="http://schemas.microsoft.com/office/powerpoint/2010/main" val="11207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75524-8D08-226B-D6C2-758C52A70257}"/>
              </a:ext>
            </a:extLst>
          </p:cNvPr>
          <p:cNvSpPr>
            <a:spLocks noGrp="1"/>
          </p:cNvSpPr>
          <p:nvPr>
            <p:ph type="title"/>
          </p:nvPr>
        </p:nvSpPr>
        <p:spPr/>
        <p:txBody>
          <a:bodyPr/>
          <a:lstStyle/>
          <a:p>
            <a:r>
              <a:rPr lang="en-US"/>
              <a:t>Self-Correcting Mechanism</a:t>
            </a:r>
          </a:p>
        </p:txBody>
      </p:sp>
      <p:sp>
        <p:nvSpPr>
          <p:cNvPr id="3" name="TextBox 2">
            <a:extLst>
              <a:ext uri="{FF2B5EF4-FFF2-40B4-BE49-F238E27FC236}">
                <a16:creationId xmlns:a16="http://schemas.microsoft.com/office/drawing/2014/main" id="{84399C5B-9B5C-23D3-1D4B-C90B20325522}"/>
              </a:ext>
            </a:extLst>
          </p:cNvPr>
          <p:cNvSpPr txBox="1"/>
          <p:nvPr/>
        </p:nvSpPr>
        <p:spPr>
          <a:xfrm>
            <a:off x="498337" y="1243355"/>
            <a:ext cx="2523159" cy="523220"/>
          </a:xfrm>
          <a:prstGeom prst="rect">
            <a:avLst/>
          </a:prstGeom>
          <a:noFill/>
        </p:spPr>
        <p:txBody>
          <a:bodyPr wrap="square" rtlCol="0">
            <a:spAutoFit/>
          </a:bodyPr>
          <a:lstStyle/>
          <a:p>
            <a:r>
              <a:rPr lang="en-US" sz="1400"/>
              <a:t>The economy will self-correct due to the Philips curve. </a:t>
            </a:r>
            <a:endParaRPr lang="en-AU" sz="1400"/>
          </a:p>
        </p:txBody>
      </p:sp>
      <p:pic>
        <p:nvPicPr>
          <p:cNvPr id="4" name="Picture 3">
            <a:extLst>
              <a:ext uri="{FF2B5EF4-FFF2-40B4-BE49-F238E27FC236}">
                <a16:creationId xmlns:a16="http://schemas.microsoft.com/office/drawing/2014/main" id="{2F5B40A4-6D1F-AEA1-FF49-5E14C11238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23111" y="923192"/>
            <a:ext cx="4230390" cy="3774704"/>
          </a:xfrm>
          <a:prstGeom prst="rect">
            <a:avLst/>
          </a:prstGeom>
        </p:spPr>
      </p:pic>
      <p:pic>
        <p:nvPicPr>
          <p:cNvPr id="6" name="Picture 5" descr="A black and white math symbol&#10;&#10;Description automatically generated">
            <a:extLst>
              <a:ext uri="{FF2B5EF4-FFF2-40B4-BE49-F238E27FC236}">
                <a16:creationId xmlns:a16="http://schemas.microsoft.com/office/drawing/2014/main" id="{C772345E-366C-7338-2FF1-C05850AA0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851" y="1904000"/>
            <a:ext cx="2443646" cy="418715"/>
          </a:xfrm>
          <a:prstGeom prst="rect">
            <a:avLst/>
          </a:prstGeom>
        </p:spPr>
      </p:pic>
      <p:sp>
        <p:nvSpPr>
          <p:cNvPr id="7" name="TextBox 6">
            <a:extLst>
              <a:ext uri="{FF2B5EF4-FFF2-40B4-BE49-F238E27FC236}">
                <a16:creationId xmlns:a16="http://schemas.microsoft.com/office/drawing/2014/main" id="{A2F1F317-B011-E3F9-C012-94888A8E8589}"/>
              </a:ext>
            </a:extLst>
          </p:cNvPr>
          <p:cNvSpPr txBox="1"/>
          <p:nvPr/>
        </p:nvSpPr>
        <p:spPr>
          <a:xfrm>
            <a:off x="498336" y="2548934"/>
            <a:ext cx="3292613" cy="307777"/>
          </a:xfrm>
          <a:prstGeom prst="rect">
            <a:avLst/>
          </a:prstGeom>
          <a:noFill/>
        </p:spPr>
        <p:txBody>
          <a:bodyPr wrap="square" rtlCol="0">
            <a:spAutoFit/>
          </a:bodyPr>
          <a:lstStyle/>
          <a:p>
            <a:r>
              <a:rPr lang="en-US" sz="1400"/>
              <a:t>And central banks’ policy response</a:t>
            </a:r>
            <a:endParaRPr lang="en-AU" sz="1400"/>
          </a:p>
        </p:txBody>
      </p:sp>
      <p:pic>
        <p:nvPicPr>
          <p:cNvPr id="8" name="Picture 7">
            <a:extLst>
              <a:ext uri="{FF2B5EF4-FFF2-40B4-BE49-F238E27FC236}">
                <a16:creationId xmlns:a16="http://schemas.microsoft.com/office/drawing/2014/main" id="{3B0842A4-5782-1448-E575-F687788F6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850" y="3114754"/>
            <a:ext cx="3249627" cy="595765"/>
          </a:xfrm>
          <a:prstGeom prst="rect">
            <a:avLst/>
          </a:prstGeom>
        </p:spPr>
      </p:pic>
    </p:spTree>
    <p:extLst>
      <p:ext uri="{BB962C8B-B14F-4D97-AF65-F5344CB8AC3E}">
        <p14:creationId xmlns:p14="http://schemas.microsoft.com/office/powerpoint/2010/main" val="306912081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Tutorial Questions</a:t>
            </a:r>
          </a:p>
        </p:txBody>
      </p:sp>
    </p:spTree>
    <p:extLst>
      <p:ext uri="{BB962C8B-B14F-4D97-AF65-F5344CB8AC3E}">
        <p14:creationId xmlns:p14="http://schemas.microsoft.com/office/powerpoint/2010/main" val="390109167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384995"/>
          </a:xfrm>
          <a:prstGeom prst="rect">
            <a:avLst/>
          </a:prstGeom>
          <a:noFill/>
        </p:spPr>
        <p:txBody>
          <a:bodyPr wrap="square" rtlCol="0">
            <a:spAutoFit/>
          </a:bodyPr>
          <a:lstStyle/>
          <a:p>
            <a:r>
              <a:rPr lang="en-US" sz="1400"/>
              <a:t>You have employed 5 workers of varying physical strength to dig a ditch. Workers without shovels have zero productivity in ditch digging. How should you assign shovels to workers if you do not have enough shovels going around? How should you assign any additional shovels that you obtain? Using this example, discuss (a) the relationship between the availability of physical capital and average </a:t>
            </a:r>
            <a:r>
              <a:rPr lang="en-US" sz="1400" err="1"/>
              <a:t>labour</a:t>
            </a:r>
            <a:r>
              <a:rPr lang="en-US" sz="1400"/>
              <a:t> productivity and (b) the concept of diminishing returns to capital</a:t>
            </a:r>
            <a:endParaRPr lang="en-AU" sz="1400"/>
          </a:p>
        </p:txBody>
      </p:sp>
    </p:spTree>
    <p:extLst>
      <p:ext uri="{BB962C8B-B14F-4D97-AF65-F5344CB8AC3E}">
        <p14:creationId xmlns:p14="http://schemas.microsoft.com/office/powerpoint/2010/main" val="2204388016"/>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384995"/>
          </a:xfrm>
          <a:prstGeom prst="rect">
            <a:avLst/>
          </a:prstGeom>
          <a:noFill/>
        </p:spPr>
        <p:txBody>
          <a:bodyPr wrap="square" rtlCol="0">
            <a:spAutoFit/>
          </a:bodyPr>
          <a:lstStyle/>
          <a:p>
            <a:r>
              <a:rPr lang="en-US" sz="1400"/>
              <a:t>You have employed 5 workers of varying physical strength to dig a ditch. Workers without shovels have zero productivity in ditch digging. How should you assign shovels to workers if you do not have enough shovels going around? How should you assign any additional shovels that you obtain? Using this example, discuss (a) </a:t>
            </a:r>
            <a:r>
              <a:rPr lang="en-US" sz="1400">
                <a:highlight>
                  <a:srgbClr val="FFFF00"/>
                </a:highlight>
              </a:rPr>
              <a:t>the relationship between the availability of physical capital and average </a:t>
            </a:r>
            <a:r>
              <a:rPr lang="en-US" sz="1400" err="1">
                <a:highlight>
                  <a:srgbClr val="FFFF00"/>
                </a:highlight>
              </a:rPr>
              <a:t>labour</a:t>
            </a:r>
            <a:r>
              <a:rPr lang="en-US" sz="1400">
                <a:highlight>
                  <a:srgbClr val="FFFF00"/>
                </a:highlight>
              </a:rPr>
              <a:t> productivity</a:t>
            </a:r>
            <a:r>
              <a:rPr lang="en-US" sz="1400"/>
              <a:t> and (b) the concept of diminishing returns to capital</a:t>
            </a:r>
            <a:endParaRPr lang="en-AU" sz="1400"/>
          </a:p>
        </p:txBody>
      </p:sp>
    </p:spTree>
    <p:extLst>
      <p:ext uri="{BB962C8B-B14F-4D97-AF65-F5344CB8AC3E}">
        <p14:creationId xmlns:p14="http://schemas.microsoft.com/office/powerpoint/2010/main" val="1424241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186755"/>
            <a:ext cx="6920982" cy="1384995"/>
          </a:xfrm>
          <a:prstGeom prst="rect">
            <a:avLst/>
          </a:prstGeom>
          <a:noFill/>
        </p:spPr>
        <p:txBody>
          <a:bodyPr wrap="square" rtlCol="0">
            <a:spAutoFit/>
          </a:bodyPr>
          <a:lstStyle/>
          <a:p>
            <a:r>
              <a:rPr lang="en-US" sz="1400"/>
              <a:t>You have employed 5 workers of varying physical strength to dig a ditch. Workers without shovels have zero productivity in ditch digging. How should you assign shovels to workers if you do not have enough shovels going around? How should you assign any additional shovels that you obtain? Using this example, discuss (a) the relationship between the availability of physical capital and average </a:t>
            </a:r>
            <a:r>
              <a:rPr lang="en-US" sz="1400" err="1"/>
              <a:t>labour</a:t>
            </a:r>
            <a:r>
              <a:rPr lang="en-US" sz="1400"/>
              <a:t> productivity and (b) </a:t>
            </a:r>
            <a:r>
              <a:rPr lang="en-US" sz="1400">
                <a:highlight>
                  <a:srgbClr val="FFFF00"/>
                </a:highlight>
              </a:rPr>
              <a:t>the concept of diminishing returns to capital</a:t>
            </a:r>
            <a:endParaRPr lang="en-AU" sz="1400">
              <a:highlight>
                <a:srgbClr val="FFFF00"/>
              </a:highlight>
            </a:endParaRPr>
          </a:p>
        </p:txBody>
      </p:sp>
    </p:spTree>
    <p:extLst>
      <p:ext uri="{BB962C8B-B14F-4D97-AF65-F5344CB8AC3E}">
        <p14:creationId xmlns:p14="http://schemas.microsoft.com/office/powerpoint/2010/main" val="40133313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itle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CF1EFE4-21F3-475D-99CB-67798D615D69}"/>
    </a:ext>
  </a:extLst>
</a:theme>
</file>

<file path=ppt/theme/theme2.xml><?xml version="1.0" encoding="utf-8"?>
<a:theme xmlns:a="http://schemas.openxmlformats.org/drawingml/2006/main" name="Acknowledgement of Country">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C5B3A6E7-A278-4B97-9DDD-24391FC55D63}"/>
    </a:ext>
  </a:extLst>
</a:theme>
</file>

<file path=ppt/theme/theme3.xml><?xml version="1.0" encoding="utf-8"?>
<a:theme xmlns:a="http://schemas.openxmlformats.org/drawingml/2006/main" name="Chapter break">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88444774-F89B-45E7-8B44-5E9D3345161F}"/>
    </a:ext>
  </a:extLst>
</a:theme>
</file>

<file path=ppt/theme/theme4.xml><?xml version="1.0" encoding="utf-8"?>
<a:theme xmlns:a="http://schemas.openxmlformats.org/drawingml/2006/main" name="Graphic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21B406B8-CA10-4FDF-A2C6-5296B4E7B0A8}"/>
    </a:ext>
  </a:extLst>
</a:theme>
</file>

<file path=ppt/theme/theme5.xml><?xml version="1.0" encoding="utf-8"?>
<a:theme xmlns:a="http://schemas.openxmlformats.org/drawingml/2006/main" name="Content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B782759-D77C-48BC-AE0D-222D28FB0A0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usyd-ppt-template-29-june-2023</Template>
  <Application>Microsoft Office PowerPoint</Application>
  <PresentationFormat>On-screen Show (16:9)</PresentationFormat>
  <Slides>44</Slides>
  <Notes>0</Notes>
  <HiddenSlides>0</HiddenSlides>
  <ScaleCrop>false</ScaleCrop>
  <HeadingPairs>
    <vt:vector size="4" baseType="variant">
      <vt:variant>
        <vt:lpstr>Theme</vt:lpstr>
      </vt:variant>
      <vt:variant>
        <vt:i4>5</vt:i4>
      </vt:variant>
      <vt:variant>
        <vt:lpstr>Slide Titles</vt:lpstr>
      </vt:variant>
      <vt:variant>
        <vt:i4>44</vt:i4>
      </vt:variant>
    </vt:vector>
  </HeadingPairs>
  <TitlesOfParts>
    <vt:vector size="49" baseType="lpstr">
      <vt:lpstr>Title slides</vt:lpstr>
      <vt:lpstr>Acknowledgement of Country</vt:lpstr>
      <vt:lpstr>Chapter break</vt:lpstr>
      <vt:lpstr>Graphic slides</vt:lpstr>
      <vt:lpstr>Content slides</vt:lpstr>
      <vt:lpstr>ECON1002 Intro. Macro.</vt:lpstr>
      <vt:lpstr>Plan of Today</vt:lpstr>
      <vt:lpstr>PowerPoint Presentation</vt:lpstr>
      <vt:lpstr>Oil Price and AS Curve</vt:lpstr>
      <vt:lpstr>Self-Correcting Mechanism</vt:lpstr>
      <vt:lpstr>PowerPoint Presentation</vt:lpstr>
      <vt:lpstr>Question 1</vt:lpstr>
      <vt:lpstr>Question 1</vt:lpstr>
      <vt:lpstr>Question 1</vt:lpstr>
      <vt:lpstr>Question 1</vt:lpstr>
      <vt:lpstr>Question 1</vt:lpstr>
      <vt:lpstr>Question 1</vt:lpstr>
      <vt:lpstr>Question 3</vt:lpstr>
      <vt:lpstr>Question 3</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5</vt:lpstr>
      <vt:lpstr>Question 5</vt:lpstr>
      <vt:lpstr>Question 5</vt:lpstr>
      <vt:lpstr>PowerPoint Presentation</vt:lpstr>
      <vt:lpstr>Question 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ECON1002 Intro. Macro.</dc:title>
  <dc:creator>Herbert Xin</dc:creator>
  <cp:revision>1</cp:revision>
  <dcterms:created xsi:type="dcterms:W3CDTF">2024-03-19T04:29:14Z</dcterms:created>
  <dcterms:modified xsi:type="dcterms:W3CDTF">2024-04-30T01:02:46Z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Creator">
    <vt:lpwstr>Adobe InDesign 17.0 (Macintosh)</vt:lpwstr>
  </property>
  <property fmtid="{D5CDD505-2E9C-101B-9397-08002B2CF9AE}" pid="4" name="LastSaved">
    <vt:filetime>2022-10-08T00:00:00Z</vt:filetime>
  </property>
  <property fmtid="{D5CDD505-2E9C-101B-9397-08002B2CF9AE}" pid="5" name="Producer">
    <vt:lpwstr>Adobe PDF Library 16.0.3</vt:lpwstr>
  </property>
</Properties>
</file>