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  <p:sldMasterId id="2147483713" r:id="rId2"/>
    <p:sldMasterId id="2147483720" r:id="rId3"/>
    <p:sldMasterId id="2147483725" r:id="rId4"/>
    <p:sldMasterId id="2147483648" r:id="rId5"/>
  </p:sldMasterIdLst>
  <p:notesMasterIdLst>
    <p:notesMasterId r:id="rId105"/>
  </p:notesMasterIdLst>
  <p:sldIdLst>
    <p:sldId id="413" r:id="rId6"/>
    <p:sldId id="414" r:id="rId7"/>
    <p:sldId id="512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474" r:id="rId16"/>
    <p:sldId id="513" r:id="rId17"/>
    <p:sldId id="415" r:id="rId18"/>
    <p:sldId id="417" r:id="rId19"/>
    <p:sldId id="418" r:id="rId20"/>
    <p:sldId id="420" r:id="rId21"/>
    <p:sldId id="421" r:id="rId22"/>
    <p:sldId id="419" r:id="rId23"/>
    <p:sldId id="422" r:id="rId24"/>
    <p:sldId id="423" r:id="rId25"/>
    <p:sldId id="424" r:id="rId26"/>
    <p:sldId id="426" r:id="rId27"/>
    <p:sldId id="425" r:id="rId28"/>
    <p:sldId id="427" r:id="rId29"/>
    <p:sldId id="428" r:id="rId30"/>
    <p:sldId id="430" r:id="rId31"/>
    <p:sldId id="429" r:id="rId32"/>
    <p:sldId id="442" r:id="rId33"/>
    <p:sldId id="443" r:id="rId34"/>
    <p:sldId id="445" r:id="rId35"/>
    <p:sldId id="444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6" r:id="rId45"/>
    <p:sldId id="457" r:id="rId46"/>
    <p:sldId id="454" r:id="rId47"/>
    <p:sldId id="458" r:id="rId48"/>
    <p:sldId id="459" r:id="rId49"/>
    <p:sldId id="455" r:id="rId50"/>
    <p:sldId id="460" r:id="rId51"/>
    <p:sldId id="463" r:id="rId52"/>
    <p:sldId id="461" r:id="rId53"/>
    <p:sldId id="462" r:id="rId54"/>
    <p:sldId id="471" r:id="rId55"/>
    <p:sldId id="467" r:id="rId56"/>
    <p:sldId id="469" r:id="rId57"/>
    <p:sldId id="472" r:id="rId58"/>
    <p:sldId id="473" r:id="rId59"/>
    <p:sldId id="477" r:id="rId60"/>
    <p:sldId id="478" r:id="rId61"/>
    <p:sldId id="479" r:id="rId62"/>
    <p:sldId id="480" r:id="rId63"/>
    <p:sldId id="482" r:id="rId64"/>
    <p:sldId id="484" r:id="rId65"/>
    <p:sldId id="483" r:id="rId66"/>
    <p:sldId id="481" r:id="rId67"/>
    <p:sldId id="485" r:id="rId68"/>
    <p:sldId id="487" r:id="rId69"/>
    <p:sldId id="488" r:id="rId70"/>
    <p:sldId id="492" r:id="rId71"/>
    <p:sldId id="491" r:id="rId72"/>
    <p:sldId id="486" r:id="rId73"/>
    <p:sldId id="490" r:id="rId74"/>
    <p:sldId id="489" r:id="rId75"/>
    <p:sldId id="493" r:id="rId76"/>
    <p:sldId id="494" r:id="rId77"/>
    <p:sldId id="495" r:id="rId78"/>
    <p:sldId id="496" r:id="rId79"/>
    <p:sldId id="497" r:id="rId80"/>
    <p:sldId id="499" r:id="rId81"/>
    <p:sldId id="498" r:id="rId82"/>
    <p:sldId id="500" r:id="rId83"/>
    <p:sldId id="501" r:id="rId84"/>
    <p:sldId id="502" r:id="rId85"/>
    <p:sldId id="503" r:id="rId86"/>
    <p:sldId id="504" r:id="rId87"/>
    <p:sldId id="505" r:id="rId88"/>
    <p:sldId id="508" r:id="rId89"/>
    <p:sldId id="506" r:id="rId90"/>
    <p:sldId id="507" r:id="rId91"/>
    <p:sldId id="510" r:id="rId92"/>
    <p:sldId id="509" r:id="rId93"/>
    <p:sldId id="476" r:id="rId94"/>
    <p:sldId id="431" r:id="rId95"/>
    <p:sldId id="432" r:id="rId96"/>
    <p:sldId id="433" r:id="rId97"/>
    <p:sldId id="434" r:id="rId98"/>
    <p:sldId id="435" r:id="rId99"/>
    <p:sldId id="436" r:id="rId100"/>
    <p:sldId id="437" r:id="rId101"/>
    <p:sldId id="438" r:id="rId102"/>
    <p:sldId id="439" r:id="rId103"/>
    <p:sldId id="440" r:id="rId10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45E"/>
    <a:srgbClr val="8F9EC9"/>
    <a:srgbClr val="DAA8A2"/>
    <a:srgbClr val="000000"/>
    <a:srgbClr val="FF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D14ED-A49C-D0C1-477B-63051B31186C}" v="56" dt="2024-03-21T11:43:23.3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/>
    <p:restoredTop sz="94768"/>
  </p:normalViewPr>
  <p:slideViewPr>
    <p:cSldViewPr snapToGrid="0">
      <p:cViewPr varScale="1">
        <p:scale>
          <a:sx n="146" d="100"/>
          <a:sy n="146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viewProps" Target="viewProp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theme" Target="theme/theme1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tableStyles" Target="tableStyle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microsoft.com/office/2016/11/relationships/changesInfo" Target="changesInfos/changesInfo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bert Xin" userId="S::wei.xin@sydney.edu.au::e9a22dce-685b-4760-b3ee-62caa91fb046" providerId="AD" clId="Web-{035D14ED-A49C-D0C1-477B-63051B31186C}"/>
    <pc:docChg chg="addSld delSld">
      <pc:chgData name="Herbert Xin" userId="S::wei.xin@sydney.edu.au::e9a22dce-685b-4760-b3ee-62caa91fb046" providerId="AD" clId="Web-{035D14ED-A49C-D0C1-477B-63051B31186C}" dt="2024-03-21T11:43:23.341" v="43"/>
      <pc:docMkLst>
        <pc:docMk/>
      </pc:docMkLst>
      <pc:sldChg chg="add del">
        <pc:chgData name="Herbert Xin" userId="S::wei.xin@sydney.edu.au::e9a22dce-685b-4760-b3ee-62caa91fb046" providerId="AD" clId="Web-{035D14ED-A49C-D0C1-477B-63051B31186C}" dt="2024-03-21T11:41:21.837" v="26"/>
        <pc:sldMkLst>
          <pc:docMk/>
          <pc:sldMk cId="4228142117" sldId="415"/>
        </pc:sldMkLst>
      </pc:sldChg>
      <pc:sldChg chg="add del">
        <pc:chgData name="Herbert Xin" userId="S::wei.xin@sydney.edu.au::e9a22dce-685b-4760-b3ee-62caa91fb046" providerId="AD" clId="Web-{035D14ED-A49C-D0C1-477B-63051B31186C}" dt="2024-03-21T11:41:21.884" v="27"/>
        <pc:sldMkLst>
          <pc:docMk/>
          <pc:sldMk cId="3713576578" sldId="417"/>
        </pc:sldMkLst>
      </pc:sldChg>
      <pc:sldChg chg="add del">
        <pc:chgData name="Herbert Xin" userId="S::wei.xin@sydney.edu.au::e9a22dce-685b-4760-b3ee-62caa91fb046" providerId="AD" clId="Web-{035D14ED-A49C-D0C1-477B-63051B31186C}" dt="2024-03-21T11:41:21.931" v="28"/>
        <pc:sldMkLst>
          <pc:docMk/>
          <pc:sldMk cId="738848919" sldId="418"/>
        </pc:sldMkLst>
      </pc:sldChg>
      <pc:sldChg chg="add del">
        <pc:chgData name="Herbert Xin" userId="S::wei.xin@sydney.edu.au::e9a22dce-685b-4760-b3ee-62caa91fb046" providerId="AD" clId="Web-{035D14ED-A49C-D0C1-477B-63051B31186C}" dt="2024-03-21T11:41:22.087" v="31"/>
        <pc:sldMkLst>
          <pc:docMk/>
          <pc:sldMk cId="4258717448" sldId="419"/>
        </pc:sldMkLst>
      </pc:sldChg>
      <pc:sldChg chg="add del">
        <pc:chgData name="Herbert Xin" userId="S::wei.xin@sydney.edu.au::e9a22dce-685b-4760-b3ee-62caa91fb046" providerId="AD" clId="Web-{035D14ED-A49C-D0C1-477B-63051B31186C}" dt="2024-03-21T11:41:21.978" v="29"/>
        <pc:sldMkLst>
          <pc:docMk/>
          <pc:sldMk cId="1252979884" sldId="420"/>
        </pc:sldMkLst>
      </pc:sldChg>
      <pc:sldChg chg="add del">
        <pc:chgData name="Herbert Xin" userId="S::wei.xin@sydney.edu.au::e9a22dce-685b-4760-b3ee-62caa91fb046" providerId="AD" clId="Web-{035D14ED-A49C-D0C1-477B-63051B31186C}" dt="2024-03-21T11:41:22.025" v="30"/>
        <pc:sldMkLst>
          <pc:docMk/>
          <pc:sldMk cId="385400462" sldId="421"/>
        </pc:sldMkLst>
      </pc:sldChg>
      <pc:sldChg chg="add del">
        <pc:chgData name="Herbert Xin" userId="S::wei.xin@sydney.edu.au::e9a22dce-685b-4760-b3ee-62caa91fb046" providerId="AD" clId="Web-{035D14ED-A49C-D0C1-477B-63051B31186C}" dt="2024-03-21T11:41:22.134" v="32"/>
        <pc:sldMkLst>
          <pc:docMk/>
          <pc:sldMk cId="2093354763" sldId="422"/>
        </pc:sldMkLst>
      </pc:sldChg>
      <pc:sldChg chg="add del">
        <pc:chgData name="Herbert Xin" userId="S::wei.xin@sydney.edu.au::e9a22dce-685b-4760-b3ee-62caa91fb046" providerId="AD" clId="Web-{035D14ED-A49C-D0C1-477B-63051B31186C}" dt="2024-03-21T11:41:03.477" v="21"/>
        <pc:sldMkLst>
          <pc:docMk/>
          <pc:sldMk cId="2884181393" sldId="424"/>
        </pc:sldMkLst>
      </pc:sldChg>
      <pc:sldChg chg="add del">
        <pc:chgData name="Herbert Xin" userId="S::wei.xin@sydney.edu.au::e9a22dce-685b-4760-b3ee-62caa91fb046" providerId="AD" clId="Web-{035D14ED-A49C-D0C1-477B-63051B31186C}" dt="2024-03-21T11:41:03.556" v="23"/>
        <pc:sldMkLst>
          <pc:docMk/>
          <pc:sldMk cId="242366410" sldId="425"/>
        </pc:sldMkLst>
      </pc:sldChg>
      <pc:sldChg chg="add del">
        <pc:chgData name="Herbert Xin" userId="S::wei.xin@sydney.edu.au::e9a22dce-685b-4760-b3ee-62caa91fb046" providerId="AD" clId="Web-{035D14ED-A49C-D0C1-477B-63051B31186C}" dt="2024-03-21T11:41:03.509" v="22"/>
        <pc:sldMkLst>
          <pc:docMk/>
          <pc:sldMk cId="1307735460" sldId="426"/>
        </pc:sldMkLst>
      </pc:sldChg>
      <pc:sldChg chg="add del">
        <pc:chgData name="Herbert Xin" userId="S::wei.xin@sydney.edu.au::e9a22dce-685b-4760-b3ee-62caa91fb046" providerId="AD" clId="Web-{035D14ED-A49C-D0C1-477B-63051B31186C}" dt="2024-03-21T11:41:03.602" v="24"/>
        <pc:sldMkLst>
          <pc:docMk/>
          <pc:sldMk cId="47697495" sldId="427"/>
        </pc:sldMkLst>
      </pc:sldChg>
      <pc:sldChg chg="add del">
        <pc:chgData name="Herbert Xin" userId="S::wei.xin@sydney.edu.au::e9a22dce-685b-4760-b3ee-62caa91fb046" providerId="AD" clId="Web-{035D14ED-A49C-D0C1-477B-63051B31186C}" dt="2024-03-21T11:41:03.649" v="25"/>
        <pc:sldMkLst>
          <pc:docMk/>
          <pc:sldMk cId="2888085445" sldId="428"/>
        </pc:sldMkLst>
      </pc:sldChg>
      <pc:sldChg chg="add del">
        <pc:chgData name="Herbert Xin" userId="S::wei.xin@sydney.edu.au::e9a22dce-685b-4760-b3ee-62caa91fb046" providerId="AD" clId="Web-{035D14ED-A49C-D0C1-477B-63051B31186C}" dt="2024-03-21T11:42:01.432" v="34"/>
        <pc:sldMkLst>
          <pc:docMk/>
          <pc:sldMk cId="239531320" sldId="474"/>
        </pc:sldMkLst>
      </pc:sldChg>
      <pc:sldChg chg="add del">
        <pc:chgData name="Herbert Xin" userId="S::wei.xin@sydney.edu.au::e9a22dce-685b-4760-b3ee-62caa91fb046" providerId="AD" clId="Web-{035D14ED-A49C-D0C1-477B-63051B31186C}" dt="2024-03-21T11:42:41.964" v="42"/>
        <pc:sldMkLst>
          <pc:docMk/>
          <pc:sldMk cId="1296204590" sldId="475"/>
        </pc:sldMkLst>
      </pc:sldChg>
      <pc:sldChg chg="del">
        <pc:chgData name="Herbert Xin" userId="S::wei.xin@sydney.edu.au::e9a22dce-685b-4760-b3ee-62caa91fb046" providerId="AD" clId="Web-{035D14ED-A49C-D0C1-477B-63051B31186C}" dt="2024-03-21T11:43:23.341" v="43"/>
        <pc:sldMkLst>
          <pc:docMk/>
          <pc:sldMk cId="3039586145" sldId="511"/>
        </pc:sldMkLst>
      </pc:sldChg>
      <pc:sldChg chg="add del">
        <pc:chgData name="Herbert Xin" userId="S::wei.xin@sydney.edu.au::e9a22dce-685b-4760-b3ee-62caa91fb046" providerId="AD" clId="Web-{035D14ED-A49C-D0C1-477B-63051B31186C}" dt="2024-03-21T11:42:16.026" v="35"/>
        <pc:sldMkLst>
          <pc:docMk/>
          <pc:sldMk cId="4081774275" sldId="512"/>
        </pc:sldMkLst>
      </pc:sldChg>
      <pc:sldChg chg="add del">
        <pc:chgData name="Herbert Xin" userId="S::wei.xin@sydney.edu.au::e9a22dce-685b-4760-b3ee-62caa91fb046" providerId="AD" clId="Web-{035D14ED-A49C-D0C1-477B-63051B31186C}" dt="2024-03-21T11:42:16.073" v="36"/>
        <pc:sldMkLst>
          <pc:docMk/>
          <pc:sldMk cId="1672341992" sldId="514"/>
        </pc:sldMkLst>
      </pc:sldChg>
      <pc:sldChg chg="add del">
        <pc:chgData name="Herbert Xin" userId="S::wei.xin@sydney.edu.au::e9a22dce-685b-4760-b3ee-62caa91fb046" providerId="AD" clId="Web-{035D14ED-A49C-D0C1-477B-63051B31186C}" dt="2024-03-21T11:42:16.136" v="37"/>
        <pc:sldMkLst>
          <pc:docMk/>
          <pc:sldMk cId="2974135690" sldId="515"/>
        </pc:sldMkLst>
      </pc:sldChg>
      <pc:sldChg chg="add del">
        <pc:chgData name="Herbert Xin" userId="S::wei.xin@sydney.edu.au::e9a22dce-685b-4760-b3ee-62caa91fb046" providerId="AD" clId="Web-{035D14ED-A49C-D0C1-477B-63051B31186C}" dt="2024-03-21T11:42:16.183" v="38"/>
        <pc:sldMkLst>
          <pc:docMk/>
          <pc:sldMk cId="220388655" sldId="516"/>
        </pc:sldMkLst>
      </pc:sldChg>
      <pc:sldChg chg="add del">
        <pc:chgData name="Herbert Xin" userId="S::wei.xin@sydney.edu.au::e9a22dce-685b-4760-b3ee-62caa91fb046" providerId="AD" clId="Web-{035D14ED-A49C-D0C1-477B-63051B31186C}" dt="2024-03-21T11:42:16.245" v="39"/>
        <pc:sldMkLst>
          <pc:docMk/>
          <pc:sldMk cId="1367744943" sldId="517"/>
        </pc:sldMkLst>
      </pc:sldChg>
      <pc:sldChg chg="add del">
        <pc:chgData name="Herbert Xin" userId="S::wei.xin@sydney.edu.au::e9a22dce-685b-4760-b3ee-62caa91fb046" providerId="AD" clId="Web-{035D14ED-A49C-D0C1-477B-63051B31186C}" dt="2024-03-21T11:42:16.308" v="40"/>
        <pc:sldMkLst>
          <pc:docMk/>
          <pc:sldMk cId="649472560" sldId="518"/>
        </pc:sldMkLst>
      </pc:sldChg>
      <pc:sldChg chg="add del">
        <pc:chgData name="Herbert Xin" userId="S::wei.xin@sydney.edu.au::e9a22dce-685b-4760-b3ee-62caa91fb046" providerId="AD" clId="Web-{035D14ED-A49C-D0C1-477B-63051B31186C}" dt="2024-03-21T11:42:16.370" v="41"/>
        <pc:sldMkLst>
          <pc:docMk/>
          <pc:sldMk cId="2034148202" sldId="5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3762-C138-0D4D-98BD-E45749408AA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51B1-F1C2-C342-9482-CA419A1A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mailto:first.last@sydney.edu.au" TargetMode="Externa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26C391-EC2F-854E-3FAC-8EDA85399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33" y="574675"/>
            <a:ext cx="5533967" cy="106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</a:t>
            </a:r>
          </a:p>
          <a:p>
            <a:r>
              <a:rPr lang="en-GB"/>
              <a:t>1-2 lines of copy 28pt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C1A71F-2256-88FB-1073-78B7D8E702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0" y="1812923"/>
            <a:ext cx="5533967" cy="106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 b="0" i="1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r>
              <a:rPr lang="en-GB"/>
              <a:t>Presentation subheading </a:t>
            </a:r>
            <a:br>
              <a:rPr lang="en-GB"/>
            </a:br>
            <a:r>
              <a:rPr lang="en-GB"/>
              <a:t>can go over 2 lines 28pt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5ABDE1-C8DD-9C86-C1BA-029E99357D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033" y="3108324"/>
            <a:ext cx="5533967" cy="606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845E8-E21B-1585-9AF6-BBB77FE87561}"/>
              </a:ext>
            </a:extLst>
          </p:cNvPr>
          <p:cNvSpPr txBox="1"/>
          <p:nvPr userDrawn="1"/>
        </p:nvSpPr>
        <p:spPr>
          <a:xfrm rot="16200000">
            <a:off x="7940202" y="3646041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352" y="4083808"/>
            <a:ext cx="1867689" cy="656911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4400" y="420492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9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A2F580-458B-6978-E5C4-D439F8A8EF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574675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DE63B7-3D2D-E116-E58F-2358C7026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047750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1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931C68-5A57-D921-2A9C-73B3990F83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3" y="3028950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367AE0-0B1A-C793-8FD0-6C83B3BAF9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574675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1066835-3577-7EA9-7C60-12C9BC765B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047750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5AAED2F-1B70-12A0-8666-145503BFBB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3" y="3028950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0B820-7965-14E8-72F1-2EE5EF1CB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574675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C22782-CE95-2810-1D92-2B7EA357B8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047750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F8263D2-F9BE-3D44-C629-FD1F86B3E1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3" y="3028950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entr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50296C6E-3B64-67D7-F619-28187B129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06A1B-395E-4CB0-3B0C-D14FDE9BA0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339" y="2261198"/>
            <a:ext cx="1829323" cy="6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entre och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3E466C-1ADC-0DA2-E815-89094AED2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338" y="2261197"/>
            <a:ext cx="1829323" cy="6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97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8375F2-9EFB-E2E0-D249-EBD6EB92736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0" y="819150"/>
            <a:ext cx="7391400" cy="3505200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noAutofit/>
          </a:bodyPr>
          <a:lstStyle>
            <a:lvl1pPr algn="ctr">
              <a:defRPr sz="3800" b="0" i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800">
                <a:solidFill>
                  <a:srgbClr val="000000"/>
                </a:solidFill>
              </a:rPr>
              <a:t>“Insert quote </a:t>
            </a:r>
            <a:r>
              <a:rPr sz="3800" spc="-10">
                <a:solidFill>
                  <a:srgbClr val="000000"/>
                </a:solidFill>
              </a:rPr>
              <a:t>here</a:t>
            </a:r>
            <a:r>
              <a:rPr lang="en-AU" sz="3800" spc="-10">
                <a:solidFill>
                  <a:srgbClr val="000000"/>
                </a:solidFill>
              </a:rPr>
              <a:t>. </a:t>
            </a:r>
            <a:br>
              <a:rPr lang="en-AU" sz="3800" spc="-10">
                <a:solidFill>
                  <a:srgbClr val="000000"/>
                </a:solidFill>
              </a:rPr>
            </a:br>
            <a:r>
              <a:rPr lang="en-AU" sz="3800" spc="-10" err="1">
                <a:solidFill>
                  <a:srgbClr val="000000"/>
                </a:solidFill>
              </a:rPr>
              <a:t>Unti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cuptasitae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velluptatur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suntem</a:t>
            </a:r>
            <a:r>
              <a:rPr lang="en-AU" sz="3800" spc="-10">
                <a:solidFill>
                  <a:srgbClr val="000000"/>
                </a:solidFill>
              </a:rPr>
              <a:t> as </a:t>
            </a:r>
            <a:r>
              <a:rPr lang="en-AU" sz="3800" spc="-10" err="1">
                <a:solidFill>
                  <a:srgbClr val="000000"/>
                </a:solidFill>
              </a:rPr>
              <a:t>derempo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rposten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dignisqui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omnissum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eiur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earchit</a:t>
            </a:r>
            <a:r>
              <a:rPr lang="en-AU" sz="3800" spc="-10">
                <a:solidFill>
                  <a:srgbClr val="000000"/>
                </a:solidFill>
              </a:rPr>
              <a:t> ab </a:t>
            </a:r>
            <a:r>
              <a:rPr lang="en-AU" sz="3800" spc="-10" err="1">
                <a:solidFill>
                  <a:srgbClr val="000000"/>
                </a:solidFill>
              </a:rPr>
              <a:t>ipidici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llorum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coreriae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quia</a:t>
            </a:r>
            <a:r>
              <a:rPr lang="en-AU" sz="3800" spc="-10">
                <a:solidFill>
                  <a:srgbClr val="000000"/>
                </a:solidFill>
              </a:rPr>
              <a:t>.”</a:t>
            </a:r>
            <a:endParaRPr sz="3800"/>
          </a:p>
        </p:txBody>
      </p:sp>
    </p:spTree>
    <p:extLst>
      <p:ext uri="{BB962C8B-B14F-4D97-AF65-F5344CB8AC3E}">
        <p14:creationId xmlns:p14="http://schemas.microsoft.com/office/powerpoint/2010/main" val="135615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097E-185C-39F4-467B-3196A19AD6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0" y="819150"/>
            <a:ext cx="7391400" cy="3505200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noAutofit/>
          </a:bodyPr>
          <a:lstStyle>
            <a:lvl1pPr algn="ctr">
              <a:defRPr sz="3800" b="0" i="0">
                <a:solidFill>
                  <a:schemeClr val="accent1"/>
                </a:solidFill>
                <a:latin typeface="Times" pitchFamily="2" charset="0"/>
              </a:defRPr>
            </a:lvl1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800">
                <a:solidFill>
                  <a:srgbClr val="000000"/>
                </a:solidFill>
              </a:rPr>
              <a:t>“Insert quote </a:t>
            </a:r>
            <a:r>
              <a:rPr sz="3800" spc="-10">
                <a:solidFill>
                  <a:srgbClr val="000000"/>
                </a:solidFill>
              </a:rPr>
              <a:t>here</a:t>
            </a:r>
            <a:r>
              <a:rPr lang="en-AU" sz="3800" spc="-10">
                <a:solidFill>
                  <a:srgbClr val="000000"/>
                </a:solidFill>
              </a:rPr>
              <a:t>. </a:t>
            </a:r>
            <a:br>
              <a:rPr lang="en-AU" sz="3800" spc="-10">
                <a:solidFill>
                  <a:srgbClr val="000000"/>
                </a:solidFill>
              </a:rPr>
            </a:br>
            <a:r>
              <a:rPr lang="en-AU" sz="3800" spc="-10" err="1">
                <a:solidFill>
                  <a:srgbClr val="000000"/>
                </a:solidFill>
              </a:rPr>
              <a:t>Unti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cuptasitae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velluptatur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suntem</a:t>
            </a:r>
            <a:r>
              <a:rPr lang="en-AU" sz="3800" spc="-10">
                <a:solidFill>
                  <a:srgbClr val="000000"/>
                </a:solidFill>
              </a:rPr>
              <a:t> as </a:t>
            </a:r>
            <a:r>
              <a:rPr lang="en-AU" sz="3800" spc="-10" err="1">
                <a:solidFill>
                  <a:srgbClr val="000000"/>
                </a:solidFill>
              </a:rPr>
              <a:t>derempo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rposten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dignisqui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omnissum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eiur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earchit</a:t>
            </a:r>
            <a:r>
              <a:rPr lang="en-AU" sz="3800" spc="-10">
                <a:solidFill>
                  <a:srgbClr val="000000"/>
                </a:solidFill>
              </a:rPr>
              <a:t> ab </a:t>
            </a:r>
            <a:r>
              <a:rPr lang="en-AU" sz="3800" spc="-10" err="1">
                <a:solidFill>
                  <a:srgbClr val="000000"/>
                </a:solidFill>
              </a:rPr>
              <a:t>ipidici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llorum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coreriae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quia</a:t>
            </a:r>
            <a:r>
              <a:rPr lang="en-AU" sz="3800" spc="-10">
                <a:solidFill>
                  <a:srgbClr val="000000"/>
                </a:solidFill>
              </a:rPr>
              <a:t>.”</a:t>
            </a:r>
            <a:endParaRPr sz="3800"/>
          </a:p>
        </p:txBody>
      </p:sp>
    </p:spTree>
    <p:extLst>
      <p:ext uri="{BB962C8B-B14F-4D97-AF65-F5344CB8AC3E}">
        <p14:creationId xmlns:p14="http://schemas.microsoft.com/office/powerpoint/2010/main" val="349125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1">
            <a:extLst>
              <a:ext uri="{FF2B5EF4-FFF2-40B4-BE49-F238E27FC236}">
                <a16:creationId xmlns:a16="http://schemas.microsoft.com/office/drawing/2014/main" id="{69D3DD68-72FE-5430-2CCD-62A73AAF985C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5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173-B046-E632-8483-B2707C81E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DE0EA6B-E5AC-3B11-BD85-9AE2F2B2B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9143998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4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59FF160-6414-B7D0-2DD1-0585D58A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341"/>
            <a:ext cx="9141620" cy="514484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E3B0390-CE09-F982-4224-39703DE91A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B6FB2-6FB1-E8EE-71E2-F3031BBC4C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33" y="574675"/>
            <a:ext cx="5533967" cy="106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</a:t>
            </a:r>
          </a:p>
          <a:p>
            <a:r>
              <a:rPr lang="en-GB"/>
              <a:t>1-2 lines of copy 28pt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3DE4E7-C9AA-0998-373D-DCFBF8D610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033" y="1813272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4400" y="420492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352" y="4083808"/>
            <a:ext cx="1867689" cy="656911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D0328F7-E70B-70FE-8296-A6A9465B3C0D}"/>
              </a:ext>
            </a:extLst>
          </p:cNvPr>
          <p:cNvSpPr txBox="1"/>
          <p:nvPr userDrawn="1"/>
        </p:nvSpPr>
        <p:spPr>
          <a:xfrm rot="16200000">
            <a:off x="7940202" y="3646041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61395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>
            <a:extLst>
              <a:ext uri="{FF2B5EF4-FFF2-40B4-BE49-F238E27FC236}">
                <a16:creationId xmlns:a16="http://schemas.microsoft.com/office/drawing/2014/main" id="{3DE60E2F-8D86-E014-B1B6-8CC60B835BB9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18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3A6835A-E678-9758-9D77-104E4690DC81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34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7EFA4-5A0B-BEF2-9D70-1A347D686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8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D3558D7F-D425-CB58-246D-47640385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BF24C0-EEA2-4E54-D028-0224BD962C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8B85562-1D3A-B537-DAF4-3A657A3D4AE6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3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A0A86295-3799-4055-1C7A-59CAA363CB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640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ED1024-5DA2-8840-7AC2-C7FC158C7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40647"/>
            <a:ext cx="9144000" cy="459740"/>
          </a:xfrm>
          <a:custGeom>
            <a:avLst/>
            <a:gdLst/>
            <a:ahLst/>
            <a:cxnLst/>
            <a:rect l="l" t="t" r="r" b="b"/>
            <a:pathLst>
              <a:path w="9144000" h="459739">
                <a:moveTo>
                  <a:pt x="9144000" y="0"/>
                </a:moveTo>
                <a:lnTo>
                  <a:pt x="0" y="0"/>
                </a:lnTo>
                <a:lnTo>
                  <a:pt x="0" y="459739"/>
                </a:lnTo>
                <a:lnTo>
                  <a:pt x="9144000" y="459739"/>
                </a:lnTo>
                <a:lnTo>
                  <a:pt x="9144000" y="0"/>
                </a:lnTo>
                <a:close/>
              </a:path>
            </a:pathLst>
          </a:custGeom>
          <a:solidFill>
            <a:srgbClr val="E64626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399B2A-36AB-AE15-E217-C1D472E7E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00387"/>
            <a:ext cx="9144000" cy="2043430"/>
          </a:xfrm>
          <a:custGeom>
            <a:avLst/>
            <a:gdLst/>
            <a:ahLst/>
            <a:cxnLst/>
            <a:rect l="l" t="t" r="r" b="b"/>
            <a:pathLst>
              <a:path w="9144000" h="2043429">
                <a:moveTo>
                  <a:pt x="9144000" y="0"/>
                </a:moveTo>
                <a:lnTo>
                  <a:pt x="0" y="0"/>
                </a:lnTo>
                <a:lnTo>
                  <a:pt x="0" y="2043112"/>
                </a:lnTo>
                <a:lnTo>
                  <a:pt x="9144000" y="2043112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1B0B21C-FA2D-826B-7943-A68F827A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72443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3BADCE-997C-7AED-BF38-6CE000F8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8200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A750FE79-0F06-BEC8-114A-CEEB0654F5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8676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/>
              <a:t>Click to add text 10pt</a:t>
            </a:r>
            <a:endParaRPr/>
          </a:p>
        </p:txBody>
      </p:sp>
      <p:sp>
        <p:nvSpPr>
          <p:cNvPr id="13" name="Holder 2">
            <a:extLst>
              <a:ext uri="{FF2B5EF4-FFF2-40B4-BE49-F238E27FC236}">
                <a16:creationId xmlns:a16="http://schemas.microsoft.com/office/drawing/2014/main" id="{816E88B2-2440-D778-EE70-7C9542EC020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615997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52D6ACAB-5609-38FC-D3ED-9C642272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33318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858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tex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A0A86295-3799-4055-1C7A-59CAA363CB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640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ED1024-5DA2-8840-7AC2-C7FC158C7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40647"/>
            <a:ext cx="9144000" cy="459740"/>
          </a:xfrm>
          <a:custGeom>
            <a:avLst/>
            <a:gdLst/>
            <a:ahLst/>
            <a:cxnLst/>
            <a:rect l="l" t="t" r="r" b="b"/>
            <a:pathLst>
              <a:path w="9144000" h="459739">
                <a:moveTo>
                  <a:pt x="9144000" y="0"/>
                </a:moveTo>
                <a:lnTo>
                  <a:pt x="0" y="0"/>
                </a:lnTo>
                <a:lnTo>
                  <a:pt x="0" y="459739"/>
                </a:lnTo>
                <a:lnTo>
                  <a:pt x="9144000" y="459739"/>
                </a:lnTo>
                <a:lnTo>
                  <a:pt x="9144000" y="0"/>
                </a:lnTo>
                <a:close/>
              </a:path>
            </a:pathLst>
          </a:custGeom>
          <a:solidFill>
            <a:srgbClr val="E64626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399B2A-36AB-AE15-E217-C1D472E7E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00387"/>
            <a:ext cx="9144000" cy="2043430"/>
          </a:xfrm>
          <a:custGeom>
            <a:avLst/>
            <a:gdLst/>
            <a:ahLst/>
            <a:cxnLst/>
            <a:rect l="l" t="t" r="r" b="b"/>
            <a:pathLst>
              <a:path w="9144000" h="2043429">
                <a:moveTo>
                  <a:pt x="9144000" y="0"/>
                </a:moveTo>
                <a:lnTo>
                  <a:pt x="0" y="0"/>
                </a:lnTo>
                <a:lnTo>
                  <a:pt x="0" y="2043112"/>
                </a:lnTo>
                <a:lnTo>
                  <a:pt x="9144000" y="2043112"/>
                </a:lnTo>
                <a:lnTo>
                  <a:pt x="91440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1B0B21C-FA2D-826B-7943-A68F827A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72443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3BADCE-997C-7AED-BF38-6CE000F8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8200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A750FE79-0F06-BEC8-114A-CEEB0654F5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8676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/>
              <a:t>Click to add text 10pt</a:t>
            </a:r>
            <a:endParaRPr/>
          </a:p>
        </p:txBody>
      </p:sp>
      <p:sp>
        <p:nvSpPr>
          <p:cNvPr id="13" name="Holder 2">
            <a:extLst>
              <a:ext uri="{FF2B5EF4-FFF2-40B4-BE49-F238E27FC236}">
                <a16:creationId xmlns:a16="http://schemas.microsoft.com/office/drawing/2014/main" id="{816E88B2-2440-D778-EE70-7C9542EC020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615997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52D6ACAB-5609-38FC-D3ED-9C642272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33318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472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84C3413-144B-3E34-A5A7-2A85DAA636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13" y="1657350"/>
            <a:ext cx="3152775" cy="2362200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>
              <a:buNone/>
              <a:defRPr sz="10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1000">
                <a:solidFill>
                  <a:schemeClr val="tx1"/>
                </a:solidFill>
              </a:defRPr>
            </a:lvl4pPr>
            <a:lvl5pPr>
              <a:buNone/>
              <a:defRPr sz="1000">
                <a:solidFill>
                  <a:schemeClr val="tx1"/>
                </a:solidFill>
              </a:defRPr>
            </a:lvl5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000" b="1">
                <a:latin typeface="Arial"/>
                <a:cs typeface="Arial"/>
              </a:rPr>
              <a:t>Insert team/discipline </a:t>
            </a:r>
            <a:r>
              <a:rPr lang="en-AU" sz="1000" b="1" spc="-20">
                <a:latin typeface="Arial"/>
                <a:cs typeface="Arial"/>
              </a:rPr>
              <a:t>area</a:t>
            </a:r>
            <a:endParaRPr lang="en-AU" sz="1000">
              <a:latin typeface="Arial"/>
              <a:cs typeface="Arial"/>
            </a:endParaRPr>
          </a:p>
          <a:p>
            <a:pPr marL="12700" marR="711200">
              <a:lnSpc>
                <a:spcPct val="100000"/>
              </a:lnSpc>
            </a:pPr>
            <a:r>
              <a:rPr lang="en-AU" sz="1000">
                <a:latin typeface="Arial"/>
                <a:cs typeface="Arial"/>
              </a:rPr>
              <a:t>Name</a:t>
            </a:r>
            <a:r>
              <a:rPr lang="en-AU" sz="1000" spc="-20">
                <a:latin typeface="Arial"/>
                <a:cs typeface="Arial"/>
              </a:rPr>
              <a:t> </a:t>
            </a:r>
            <a:r>
              <a:rPr lang="en-AU" sz="1000" spc="-10">
                <a:latin typeface="Arial"/>
                <a:cs typeface="Arial"/>
              </a:rPr>
              <a:t>Surname Title</a:t>
            </a:r>
            <a:endParaRPr lang="en-AU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>
                <a:latin typeface="Arial"/>
                <a:cs typeface="Arial"/>
              </a:rPr>
              <a:t>+61</a:t>
            </a:r>
            <a:r>
              <a:rPr lang="en-AU" sz="1000" spc="-10">
                <a:latin typeface="Arial"/>
                <a:cs typeface="Arial"/>
              </a:rPr>
              <a:t> </a:t>
            </a:r>
            <a:r>
              <a:rPr lang="en-AU" sz="1000">
                <a:latin typeface="Arial"/>
                <a:cs typeface="Arial"/>
              </a:rPr>
              <a:t>2</a:t>
            </a:r>
            <a:r>
              <a:rPr lang="en-AU" sz="1000" spc="-5">
                <a:latin typeface="Arial"/>
                <a:cs typeface="Arial"/>
              </a:rPr>
              <a:t> </a:t>
            </a:r>
            <a:r>
              <a:rPr lang="en-AU" sz="1000">
                <a:latin typeface="Arial"/>
                <a:cs typeface="Arial"/>
              </a:rPr>
              <a:t>1234</a:t>
            </a:r>
            <a:r>
              <a:rPr lang="en-AU" sz="1000" spc="-10">
                <a:latin typeface="Arial"/>
                <a:cs typeface="Arial"/>
              </a:rPr>
              <a:t> </a:t>
            </a:r>
            <a:r>
              <a:rPr lang="en-AU" sz="1000" spc="-20">
                <a:latin typeface="Arial"/>
                <a:cs typeface="Arial"/>
              </a:rPr>
              <a:t>5678</a:t>
            </a:r>
            <a:endParaRPr lang="en-AU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 spc="-10">
                <a:latin typeface="Arial"/>
                <a:cs typeface="Arial"/>
                <a:hlinkClick r:id="rId2"/>
              </a:rPr>
              <a:t>first.last@sydney.edu.au</a:t>
            </a:r>
            <a:endParaRPr lang="en-AU"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AU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 b="1" spc="-10" err="1">
                <a:latin typeface="Arial"/>
                <a:cs typeface="Arial"/>
              </a:rPr>
              <a:t>sydney.edu.au</a:t>
            </a:r>
            <a:r>
              <a:rPr lang="en-AU" sz="1000" b="1" spc="-10">
                <a:latin typeface="Arial"/>
                <a:cs typeface="Arial"/>
              </a:rPr>
              <a:t>/</a:t>
            </a:r>
            <a:r>
              <a:rPr lang="en-AU" sz="1000" b="1" spc="-10" err="1">
                <a:latin typeface="Arial"/>
                <a:cs typeface="Arial"/>
              </a:rPr>
              <a:t>xxxx</a:t>
            </a:r>
            <a:endParaRPr lang="en-AU"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735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only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title (line and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7F195D-1D75-7971-7AE4-F2EDDB4FE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>
            <a:extLst>
              <a:ext uri="{FF2B5EF4-FFF2-40B4-BE49-F238E27FC236}">
                <a16:creationId xmlns:a16="http://schemas.microsoft.com/office/drawing/2014/main" id="{5682CEC0-2F2F-E2FD-4FDE-2AF1F4D1A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310" y="0"/>
            <a:ext cx="915531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300522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BF0C12-4EFA-AA48-3CFD-E595F2CE757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46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 - Sandstone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only – Sandstone background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7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 - Light Grey backgroun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only – light grey background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9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1 column text box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8" name="Placeholder text 2">
            <a:extLst>
              <a:ext uri="{FF2B5EF4-FFF2-40B4-BE49-F238E27FC236}">
                <a16:creationId xmlns:a16="http://schemas.microsoft.com/office/drawing/2014/main" id="{4750A85D-7EC4-4F3C-A957-3387FB721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6673850" cy="2781300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50" indent="-171450"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2 column text box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B76861-0B8E-1907-DDCC-D9BE0F7299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6673850" cy="2781300"/>
          </a:xfrm>
          <a:prstGeom prst="rect">
            <a:avLst/>
          </a:prstGeom>
        </p:spPr>
        <p:txBody>
          <a:bodyPr lIns="0" tIns="0" rIns="0" bIns="0" numCol="2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50" indent="-171450"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33641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3 column text box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91CD0B-A249-E00E-D26B-FCB09FEB61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6673850" cy="2781300"/>
          </a:xfrm>
          <a:prstGeom prst="rect">
            <a:avLst/>
          </a:prstGeom>
        </p:spPr>
        <p:txBody>
          <a:bodyPr lIns="0" tIns="0" rIns="0" bIns="0" numCol="3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50" indent="-171450">
              <a:buFont typeface="System Font Regular"/>
              <a:buChar char="-"/>
              <a:defRPr sz="1000"/>
            </a:lvl2pPr>
          </a:lstStyle>
          <a:p>
            <a:r>
              <a:rPr lang="en-AU"/>
              <a:t>Text Placeholder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7371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1 column text box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25C77E-CD2E-BA7A-975E-54EF9CC46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09750"/>
            <a:ext cx="668496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7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2 column text box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E129D5-BC83-5BC6-7696-A62ABBA70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09750"/>
            <a:ext cx="322421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E874E2-82AB-542D-E56B-2FB8466A88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0969" y="1809750"/>
            <a:ext cx="322421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4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3 column text box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9C3E4A-3CEE-6A06-BFB0-526F77478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14829"/>
            <a:ext cx="195483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DFC8A7E-2401-E620-E338-5D28D25068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0315" y="1814829"/>
            <a:ext cx="195483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04634B-900F-6E88-EAFF-FBF5C77F1A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44627" y="1814829"/>
            <a:ext cx="195483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0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large body copy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1 column text box</a:t>
            </a:r>
            <a:br>
              <a:rPr lang="en-US"/>
            </a:br>
            <a:r>
              <a:rPr lang="en-US"/>
              <a:t>Large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25C77E-CD2E-BA7A-975E-54EF9CC46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09750"/>
            <a:ext cx="668496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>
            <a:extLst>
              <a:ext uri="{FF2B5EF4-FFF2-40B4-BE49-F238E27FC236}">
                <a16:creationId xmlns:a16="http://schemas.microsoft.com/office/drawing/2014/main" id="{351BF546-A7D6-4DDD-D34D-2811CA1DFCD1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24010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3"/>
          <p:cNvSpPr/>
          <p:nvPr/>
        </p:nvSpPr>
        <p:spPr>
          <a:xfrm>
            <a:off x="571500" y="5762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and 1 object</a:t>
            </a: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7CDED4A-4823-EF24-3881-13F93D52660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881188" y="1802292"/>
            <a:ext cx="6684962" cy="27633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/>
              <a:t>Click to add text or click on icon </a:t>
            </a:r>
            <a:br>
              <a:rPr lang="en-AU"/>
            </a:br>
            <a:r>
              <a:rPr lang="en-AU"/>
              <a:t>below to add object’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72B83BE-F949-7430-0580-E28A8377541C}"/>
              </a:ext>
            </a:extLst>
          </p:cNvPr>
          <p:cNvSpPr txBox="1"/>
          <p:nvPr userDrawn="1"/>
        </p:nvSpPr>
        <p:spPr>
          <a:xfrm>
            <a:off x="568325" y="4725643"/>
            <a:ext cx="942975" cy="118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704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and 2 objects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sz="half" idx="2" hasCustomPrompt="1"/>
          </p:nvPr>
        </p:nvSpPr>
        <p:spPr>
          <a:xfrm>
            <a:off x="1881188" y="1802292"/>
            <a:ext cx="3148012" cy="27633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/>
              <a:t>Click to add text or click on icon </a:t>
            </a:r>
            <a:br>
              <a:rPr lang="en-AU"/>
            </a:br>
            <a:r>
              <a:rPr lang="en-AU"/>
              <a:t>below to add object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CF546AC-A09B-3B79-BF41-C9B5E391B8D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418138" y="1802292"/>
            <a:ext cx="3148012" cy="27633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/>
              <a:t>Click to add text or click on icon </a:t>
            </a:r>
            <a:br>
              <a:rPr lang="en-AU"/>
            </a:br>
            <a:r>
              <a:rPr lang="en-AU"/>
              <a:t>below to add object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93909B7-37E7-FB1F-A3FB-7C585D474988}"/>
              </a:ext>
            </a:extLst>
          </p:cNvPr>
          <p:cNvSpPr txBox="1"/>
          <p:nvPr userDrawn="1"/>
        </p:nvSpPr>
        <p:spPr>
          <a:xfrm>
            <a:off x="568325" y="4725643"/>
            <a:ext cx="942975" cy="118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bg object"/>
          <p:cNvSpPr/>
          <p:nvPr/>
        </p:nvSpPr>
        <p:spPr>
          <a:xfrm>
            <a:off x="571500" y="5762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567055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Title, text box and image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4356100" cy="27813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8124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medium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567055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4356100" cy="27813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System Font Regular"/>
              <a:buChar char="-"/>
              <a:defRPr sz="13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2647319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large body copy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567055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Title, text box and image</a:t>
            </a:r>
            <a:br>
              <a:rPr lang="en-US"/>
            </a:br>
            <a:r>
              <a:rPr lang="en-US"/>
              <a:t>Large body copy</a:t>
            </a:r>
            <a:endParaRPr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4356100" cy="27813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System Font Regular"/>
              <a:buChar char="-"/>
              <a:defRPr sz="18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2574887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5339949" y="763150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1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A7413FA-6408-3254-1779-682CAAAE9ECF}"/>
              </a:ext>
            </a:extLst>
          </p:cNvPr>
          <p:cNvSpPr/>
          <p:nvPr userDrawn="1"/>
        </p:nvSpPr>
        <p:spPr>
          <a:xfrm>
            <a:off x="5339949" y="5746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E7C6475-9E09-2C25-60AA-C01FFE549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571999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690FE27-A077-176C-683F-060F8B919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9948" y="2130182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26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763150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2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63C846B-3BBC-0A9B-343F-8DA8440D4F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1" y="2130182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223EA41-0E53-E4BC-82D3-F2D428AADB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7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1334476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6AF4810-CD2A-169B-7819-02D6EDE1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677" y="0"/>
            <a:ext cx="456208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0">
            <a:extLst>
              <a:ext uri="{FF2B5EF4-FFF2-40B4-BE49-F238E27FC236}">
                <a16:creationId xmlns:a16="http://schemas.microsoft.com/office/drawing/2014/main" id="{CA7413FA-6408-3254-1779-682CAAAE9ECF}"/>
              </a:ext>
            </a:extLst>
          </p:cNvPr>
          <p:cNvSpPr/>
          <p:nvPr userDrawn="1"/>
        </p:nvSpPr>
        <p:spPr>
          <a:xfrm>
            <a:off x="571500" y="5746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: 1"/>
          <p:cNvSpPr>
            <a:spLocks noGrp="1"/>
          </p:cNvSpPr>
          <p:nvPr>
            <p:ph type="title" hasCustomPrompt="1"/>
          </p:nvPr>
        </p:nvSpPr>
        <p:spPr>
          <a:xfrm>
            <a:off x="571500" y="763150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3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9B2E54-042A-B95A-337E-B5C4C9A5C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0" y="2130182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F473830-12BA-DF64-1A9E-1CAE3632CA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8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855120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0">
            <a:extLst>
              <a:ext uri="{FF2B5EF4-FFF2-40B4-BE49-F238E27FC236}">
                <a16:creationId xmlns:a16="http://schemas.microsoft.com/office/drawing/2014/main" id="{CA7413FA-6408-3254-1779-682CAAAE9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1500" y="59055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D01AF305-2512-8B00-F76B-C57D23274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62082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: 1"/>
          <p:cNvSpPr>
            <a:spLocks noGrp="1"/>
          </p:cNvSpPr>
          <p:nvPr>
            <p:ph type="title" hasCustomPrompt="1"/>
          </p:nvPr>
        </p:nvSpPr>
        <p:spPr>
          <a:xfrm>
            <a:off x="571500" y="779025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4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1A2B76-7231-1188-47F7-90C1CBB05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1" y="2146057"/>
            <a:ext cx="3055937" cy="2070100"/>
          </a:xfrm>
        </p:spPr>
        <p:txBody>
          <a:bodyPr/>
          <a:lstStyle>
            <a:lvl1pPr marL="1714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1pPr>
            <a:lvl2pPr marL="6286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2pPr>
            <a:lvl3pPr marL="10858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3pPr>
            <a:lvl4pPr marL="15430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4pPr>
            <a:lvl5pPr marL="20002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01BB514-CFB3-0A62-D442-0367254D28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8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8456319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8585A7-12B9-F7BC-085D-8B7FD93EC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2842" y="0"/>
            <a:ext cx="5261158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779025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5</a:t>
            </a:r>
            <a:br>
              <a:rPr lang="en-AU"/>
            </a:br>
            <a:r>
              <a:rPr lang="en-US"/>
              <a:t>Title, text box + images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260F83-22E0-FB93-2602-46785993E9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071" y="2146057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A3D8C20-B9F8-111A-7311-B7F42789D4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42651" y="577850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E67DE4A2-A084-6CFF-A647-B7F40F5B328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8993" y="577850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047206EB-D996-0FD4-E065-E9595D10C0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42651" y="2636387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EDA01D0-B9B6-53CA-5A69-95C997DC2B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8993" y="2636387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71434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>
            <a:extLst>
              <a:ext uri="{FF2B5EF4-FFF2-40B4-BE49-F238E27FC236}">
                <a16:creationId xmlns:a16="http://schemas.microsoft.com/office/drawing/2014/main" id="{A9A93A07-E57F-5770-834F-CFEF4A2F1EA7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" y="0"/>
            <a:ext cx="914400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3706379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742950"/>
            <a:ext cx="7993742" cy="381000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6 – single line</a:t>
            </a:r>
            <a:endParaRPr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A3D8C20-B9F8-111A-7311-B7F42789D4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1436723"/>
            <a:ext cx="2880000" cy="296125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F9157D3-AB43-6EAD-7F21-F164319B311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74627" y="1434554"/>
            <a:ext cx="1998000" cy="140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047206EB-D996-0FD4-E065-E9595D10C0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74628" y="2957976"/>
            <a:ext cx="1996249" cy="144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79C8713-47DB-6665-EC36-148C9CB7B0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86150" y="1436723"/>
            <a:ext cx="2880000" cy="296125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idx="1"/>
          </p:nvPr>
        </p:nvSpPr>
        <p:spPr>
          <a:xfrm>
            <a:off x="571500" y="4476750"/>
            <a:ext cx="7994650" cy="21817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7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054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bio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Speaker bios with image</a:t>
            </a:r>
            <a:endParaRPr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4BEE90D4-8B0A-FDDF-BF6B-72D8DFDC89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92173" y="1410798"/>
            <a:ext cx="1322070" cy="12192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44D6788-A0C0-B174-4895-15A2149AC77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892173" y="2776903"/>
            <a:ext cx="1917700" cy="38773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1892173" y="3365497"/>
            <a:ext cx="1917700" cy="1375162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5F9DD4CC-F211-99E0-B144-C7DF316647C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05194" y="1410798"/>
            <a:ext cx="1322070" cy="12192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52B38CD-C9E2-6FCF-659C-51A52C84804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205194" y="2776903"/>
            <a:ext cx="1917700" cy="38773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7CE8A92-798F-6C5E-0F46-EC0B5684D2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05194" y="3365497"/>
            <a:ext cx="1917700" cy="1375162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A6F673-B304-E705-5E66-2DBDA1BA763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50856" y="1410798"/>
            <a:ext cx="1322070" cy="12192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E08F0228-3E66-E48B-74F0-3A18CDB08DA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50856" y="2776903"/>
            <a:ext cx="1917700" cy="38773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BEEB3E0-898E-2BE3-26F4-15A3FF454115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50856" y="3365497"/>
            <a:ext cx="1917700" cy="1375162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5954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bios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Speaker bios no image</a:t>
            </a:r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01046116-FA83-47AD-17FA-94D776E8C80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887052" y="1426364"/>
            <a:ext cx="2960856" cy="369098"/>
          </a:xfrm>
          <a:prstGeom prst="rect">
            <a:avLst/>
          </a:prstGeom>
          <a:solidFill>
            <a:schemeClr val="accent1"/>
          </a:solidFill>
        </p:spPr>
        <p:txBody>
          <a:bodyPr lIns="251999" tIns="72000" rIns="251999" bIns="72000" numCol="1" spcCol="252000" anchor="ctr" anchorCtr="0"/>
          <a:lstStyle>
            <a:lvl1pPr marL="0" indent="0">
              <a:buFontTx/>
              <a:buNone/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Heading 10pt</a:t>
            </a:r>
            <a:endParaRPr/>
          </a:p>
        </p:txBody>
      </p:sp>
      <p:sp>
        <p:nvSpPr>
          <p:cNvPr id="3" name="Holder 2"/>
          <p:cNvSpPr>
            <a:spLocks noGrp="1"/>
          </p:cNvSpPr>
          <p:nvPr>
            <p:ph type="body" idx="1" hasCustomPrompt="1"/>
          </p:nvPr>
        </p:nvSpPr>
        <p:spPr>
          <a:xfrm>
            <a:off x="1887052" y="1795462"/>
            <a:ext cx="2960856" cy="2770187"/>
          </a:xfrm>
          <a:prstGeom prst="rect">
            <a:avLst/>
          </a:prstGeom>
          <a:solidFill>
            <a:schemeClr val="bg2"/>
          </a:solidFill>
        </p:spPr>
        <p:txBody>
          <a:bodyPr lIns="251999" tIns="251999" rIns="251999" bIns="251999" numCol="1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</a:p>
          <a:p>
            <a:endParaRPr lang="en-AU"/>
          </a:p>
        </p:txBody>
      </p:sp>
      <p:sp>
        <p:nvSpPr>
          <p:cNvPr id="15" name="Holder 3">
            <a:extLst>
              <a:ext uri="{FF2B5EF4-FFF2-40B4-BE49-F238E27FC236}">
                <a16:creationId xmlns:a16="http://schemas.microsoft.com/office/drawing/2014/main" id="{2593A6BD-50DF-0434-8D9C-6C5105B3794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12958" y="1426364"/>
            <a:ext cx="2960856" cy="369098"/>
          </a:xfrm>
          <a:prstGeom prst="rect">
            <a:avLst/>
          </a:prstGeom>
          <a:solidFill>
            <a:schemeClr val="accent1"/>
          </a:solidFill>
        </p:spPr>
        <p:txBody>
          <a:bodyPr lIns="251999" tIns="72000" rIns="251999" bIns="72000" numCol="1" spcCol="252000" anchor="ctr" anchorCtr="0"/>
          <a:lstStyle>
            <a:lvl1pPr marL="0" indent="0">
              <a:buFontTx/>
              <a:buNone/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Heading 10pt</a:t>
            </a:r>
            <a:endParaRPr/>
          </a:p>
        </p:txBody>
      </p:sp>
      <p:sp>
        <p:nvSpPr>
          <p:cNvPr id="13" name="Holder 4">
            <a:extLst>
              <a:ext uri="{FF2B5EF4-FFF2-40B4-BE49-F238E27FC236}">
                <a16:creationId xmlns:a16="http://schemas.microsoft.com/office/drawing/2014/main" id="{980934C0-12AC-D7ED-F525-AC9229808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12958" y="1795462"/>
            <a:ext cx="2960856" cy="2770187"/>
          </a:xfrm>
          <a:prstGeom prst="rect">
            <a:avLst/>
          </a:prstGeom>
          <a:solidFill>
            <a:schemeClr val="bg2"/>
          </a:solidFill>
        </p:spPr>
        <p:txBody>
          <a:bodyPr lIns="251999" tIns="251999" rIns="251999" bIns="251999" numCol="1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08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3F48FE3D-1F01-EEB6-6A4A-4F4B29D064A5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78918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4A031B-81B7-43E9-D4FB-AF1716EB702F}"/>
              </a:ext>
            </a:extLst>
          </p:cNvPr>
          <p:cNvSpPr txBox="1"/>
          <p:nvPr userDrawn="1"/>
        </p:nvSpPr>
        <p:spPr>
          <a:xfrm>
            <a:off x="577851" y="985576"/>
            <a:ext cx="551814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 algn="l">
              <a:lnSpc>
                <a:spcPct val="100000"/>
              </a:lnSpc>
              <a:spcBef>
                <a:spcPts val="100"/>
              </a:spcBef>
            </a:pPr>
            <a:r>
              <a:rPr lang="en-AU" sz="1800">
                <a:solidFill>
                  <a:schemeClr val="tx1"/>
                </a:solidFill>
                <a:latin typeface="Arial"/>
                <a:cs typeface="Arial"/>
              </a:rPr>
              <a:t>We recognise and pay respect to the Elders and communities – past, present, and emerging – of the lands that the University of Sydney's campuses stand on. For thousands of years they have shared and exchanged knowledges across innumerable generations for the benefit of all.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5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4A031B-81B7-43E9-D4FB-AF1716EB702F}"/>
              </a:ext>
            </a:extLst>
          </p:cNvPr>
          <p:cNvSpPr txBox="1"/>
          <p:nvPr userDrawn="1"/>
        </p:nvSpPr>
        <p:spPr>
          <a:xfrm>
            <a:off x="577851" y="985576"/>
            <a:ext cx="643254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>
              <a:lnSpc>
                <a:spcPct val="100000"/>
              </a:lnSpc>
              <a:spcBef>
                <a:spcPts val="100"/>
              </a:spcBef>
            </a:pPr>
            <a:r>
              <a:rPr lang="en-AU" sz="1800">
                <a:latin typeface="Arial"/>
                <a:cs typeface="Arial"/>
              </a:rPr>
              <a:t>The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University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of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Sydney’s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Camperdown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Campus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sits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on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the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lands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of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spc="-25">
                <a:latin typeface="Arial"/>
                <a:cs typeface="Arial"/>
              </a:rPr>
              <a:t>the </a:t>
            </a:r>
            <a:r>
              <a:rPr lang="en-AU" sz="1800">
                <a:latin typeface="Arial"/>
                <a:cs typeface="Arial"/>
              </a:rPr>
              <a:t>Gadigal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people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with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campuses,</a:t>
            </a:r>
            <a:r>
              <a:rPr lang="en-AU" sz="1800" spc="-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teaching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and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research</a:t>
            </a:r>
            <a:r>
              <a:rPr lang="en-AU" sz="1800" spc="-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facilities</a:t>
            </a:r>
            <a:r>
              <a:rPr lang="en-AU" sz="1800" spc="-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on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 spc="-25">
                <a:latin typeface="Arial"/>
                <a:cs typeface="Arial"/>
              </a:rPr>
              <a:t>the </a:t>
            </a:r>
            <a:r>
              <a:rPr lang="en-AU" sz="1800">
                <a:latin typeface="Arial"/>
                <a:cs typeface="Arial"/>
              </a:rPr>
              <a:t>lands</a:t>
            </a:r>
            <a:r>
              <a:rPr lang="en-AU" sz="1800" spc="-4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of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the</a:t>
            </a:r>
            <a:r>
              <a:rPr lang="en-AU" sz="1800" spc="-2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Gamaraygal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Dharug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Wangal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Darkinyung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spc="-10" err="1">
                <a:latin typeface="Arial"/>
                <a:cs typeface="Arial"/>
              </a:rPr>
              <a:t>Burramadagal</a:t>
            </a:r>
            <a:r>
              <a:rPr lang="en-AU" sz="1800" spc="-10">
                <a:latin typeface="Arial"/>
                <a:cs typeface="Arial"/>
              </a:rPr>
              <a:t>, </a:t>
            </a:r>
            <a:r>
              <a:rPr lang="en-AU" sz="1800" err="1">
                <a:latin typeface="Arial"/>
                <a:cs typeface="Arial"/>
              </a:rPr>
              <a:t>Dharawal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Gandangara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0">
                <a:latin typeface="Arial"/>
                <a:cs typeface="Arial"/>
              </a:rPr>
              <a:t> Gamilaraay,</a:t>
            </a:r>
            <a:r>
              <a:rPr lang="en-AU" sz="1800" spc="-1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Barkindji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Bundjalung,</a:t>
            </a:r>
            <a:r>
              <a:rPr lang="en-AU" sz="1800" spc="-10">
                <a:latin typeface="Arial"/>
                <a:cs typeface="Arial"/>
              </a:rPr>
              <a:t> Wiradjuri, </a:t>
            </a:r>
            <a:r>
              <a:rPr lang="en-AU" sz="1800" err="1">
                <a:latin typeface="Arial"/>
                <a:cs typeface="Arial"/>
              </a:rPr>
              <a:t>Ngunawal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Gureng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Gureng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and</a:t>
            </a:r>
            <a:r>
              <a:rPr lang="en-AU" sz="1800" spc="-1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Gagadju</a:t>
            </a:r>
            <a:r>
              <a:rPr lang="en-AU" sz="1800" spc="-10">
                <a:latin typeface="Arial"/>
                <a:cs typeface="Arial"/>
              </a:rPr>
              <a:t> peoples.</a:t>
            </a:r>
            <a:endParaRPr lang="en-AU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242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2DBAA-0372-EA1B-CAD1-7C9766B446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984068"/>
            <a:ext cx="5511800" cy="151148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800" i="0">
                <a:latin typeface="Arial"/>
                <a:cs typeface="Arial"/>
              </a:rPr>
              <a:t>Add in own text for Acknowledgement of Country 18pt</a:t>
            </a:r>
            <a:endParaRPr lang="en-AU" sz="1800" i="0" spc="-2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974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82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07" r:id="rId3"/>
    <p:sldLayoutId id="2147483745" r:id="rId4"/>
    <p:sldLayoutId id="2147483746" r:id="rId5"/>
    <p:sldLayoutId id="2147483747" r:id="rId6"/>
  </p:sldLayoutIdLst>
  <p:txStyles>
    <p:titleStyle>
      <a:lvl1pPr eaLnBrk="1" hangingPunct="1"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eaLnBrk="1" hangingPunct="1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 eaLnBrk="1" hangingPunct="1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 eaLnBrk="1" hangingPunct="1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 eaLnBrk="1" hangingPunct="1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 eaLnBrk="1" hangingPunct="1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89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7" r:id="rId2"/>
    <p:sldLayoutId id="2147483718" r:id="rId3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3" r:id="rId2"/>
    <p:sldLayoutId id="2147483724" r:id="rId3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69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3" r:id="rId2"/>
    <p:sldLayoutId id="2147483734" r:id="rId3"/>
    <p:sldLayoutId id="2147483735" r:id="rId4"/>
    <p:sldLayoutId id="2147483732" r:id="rId5"/>
    <p:sldLayoutId id="2147483727" r:id="rId6"/>
    <p:sldLayoutId id="2147483739" r:id="rId7"/>
    <p:sldLayoutId id="2147483728" r:id="rId8"/>
    <p:sldLayoutId id="2147483729" r:id="rId9"/>
    <p:sldLayoutId id="2147483730" r:id="rId10"/>
    <p:sldLayoutId id="2147483731" r:id="rId11"/>
    <p:sldLayoutId id="2147483736" r:id="rId12"/>
    <p:sldLayoutId id="2147483748" r:id="rId13"/>
    <p:sldLayoutId id="2147483738" r:id="rId14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6462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AU"/>
              <a:t>Click to add title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>
          <a:xfrm>
            <a:off x="1892300" y="1803398"/>
            <a:ext cx="6673850" cy="27622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pPr marL="171450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Click to edit Master text styles</a:t>
            </a:r>
          </a:p>
          <a:p>
            <a:pPr marL="628650" lvl="1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Second level</a:t>
            </a:r>
          </a:p>
          <a:p>
            <a:pPr marL="1085850" lvl="2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Third level</a:t>
            </a:r>
          </a:p>
          <a:p>
            <a:pPr marL="1543050" lvl="3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Fourth level</a:t>
            </a:r>
          </a:p>
          <a:p>
            <a:pPr marL="2000250" lvl="4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Fifth level</a:t>
            </a:r>
            <a:endParaRPr lang="en-US" sz="1000">
              <a:solidFill>
                <a:schemeClr val="tx2"/>
              </a:solidFill>
              <a:latin typeface="+mn-lt"/>
            </a:endParaRPr>
          </a:p>
          <a:p>
            <a:endParaRPr/>
          </a:p>
        </p:txBody>
      </p:sp>
      <p:sp>
        <p:nvSpPr>
          <p:cNvPr id="12" name="Placeholder 3">
            <a:extLst>
              <a:ext uri="{FF2B5EF4-FFF2-40B4-BE49-F238E27FC236}">
                <a16:creationId xmlns:a16="http://schemas.microsoft.com/office/drawing/2014/main" id="{6C0811DA-1436-1C90-68E8-D6A920491400}"/>
              </a:ext>
            </a:extLst>
          </p:cNvPr>
          <p:cNvSpPr txBox="1"/>
          <p:nvPr userDrawn="1"/>
        </p:nvSpPr>
        <p:spPr>
          <a:xfrm>
            <a:off x="568325" y="4725643"/>
            <a:ext cx="942975" cy="118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A642DA0-8A3F-F1D1-A500-3E3B635F525E}"/>
              </a:ext>
            </a:extLst>
          </p:cNvPr>
          <p:cNvSpPr/>
          <p:nvPr userDrawn="1"/>
        </p:nvSpPr>
        <p:spPr>
          <a:xfrm>
            <a:off x="571500" y="5762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741" r:id="rId3"/>
    <p:sldLayoutId id="2147483704" r:id="rId4"/>
    <p:sldLayoutId id="2147483680" r:id="rId5"/>
    <p:sldLayoutId id="2147483681" r:id="rId6"/>
    <p:sldLayoutId id="2147483662" r:id="rId7"/>
    <p:sldLayoutId id="2147483668" r:id="rId8"/>
    <p:sldLayoutId id="2147483669" r:id="rId9"/>
    <p:sldLayoutId id="2147483667" r:id="rId10"/>
    <p:sldLayoutId id="2147483670" r:id="rId11"/>
    <p:sldLayoutId id="2147483666" r:id="rId12"/>
    <p:sldLayoutId id="2147483744" r:id="rId13"/>
    <p:sldLayoutId id="2147483671" r:id="rId14"/>
    <p:sldLayoutId id="2147483663" r:id="rId15"/>
    <p:sldLayoutId id="2147483672" r:id="rId16"/>
    <p:sldLayoutId id="2147483742" r:id="rId17"/>
    <p:sldLayoutId id="2147483743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740" r:id="rId24"/>
    <p:sldLayoutId id="2147483678" r:id="rId25"/>
    <p:sldLayoutId id="2147483679" r:id="rId26"/>
  </p:sldLayoutIdLst>
  <p:txStyles>
    <p:titleStyle>
      <a:lvl1pPr>
        <a:defRPr>
          <a:solidFill>
            <a:schemeClr val="accent1"/>
          </a:solidFill>
          <a:latin typeface="Times" pitchFamily="2" charset="0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9" Type="http://schemas.openxmlformats.org/officeDocument/2006/relationships/image" Target="../media/image2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9" Type="http://schemas.openxmlformats.org/officeDocument/2006/relationships/image" Target="../media/image26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9" Type="http://schemas.openxmlformats.org/officeDocument/2006/relationships/image" Target="../media/image26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10" Type="http://schemas.openxmlformats.org/officeDocument/2006/relationships/image" Target="../media/image264.png"/><Relationship Id="rId4" Type="http://schemas.openxmlformats.org/officeDocument/2006/relationships/image" Target="../media/image250.png"/><Relationship Id="rId9" Type="http://schemas.openxmlformats.org/officeDocument/2006/relationships/image" Target="../media/image26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10" Type="http://schemas.openxmlformats.org/officeDocument/2006/relationships/image" Target="../media/image267.png"/><Relationship Id="rId4" Type="http://schemas.openxmlformats.org/officeDocument/2006/relationships/image" Target="../media/image250.png"/><Relationship Id="rId9" Type="http://schemas.openxmlformats.org/officeDocument/2006/relationships/image" Target="../media/image26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49.png"/><Relationship Id="rId7" Type="http://schemas.openxmlformats.org/officeDocument/2006/relationships/image" Target="../media/image26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10" Type="http://schemas.openxmlformats.org/officeDocument/2006/relationships/image" Target="../media/image267.png"/><Relationship Id="rId4" Type="http://schemas.openxmlformats.org/officeDocument/2006/relationships/image" Target="../media/image250.png"/><Relationship Id="rId9" Type="http://schemas.openxmlformats.org/officeDocument/2006/relationships/image" Target="../media/image26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49.png"/><Relationship Id="rId7" Type="http://schemas.openxmlformats.org/officeDocument/2006/relationships/image" Target="../media/image26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11" Type="http://schemas.openxmlformats.org/officeDocument/2006/relationships/image" Target="../media/image271.png"/><Relationship Id="rId5" Type="http://schemas.openxmlformats.org/officeDocument/2006/relationships/image" Target="../media/image251.png"/><Relationship Id="rId10" Type="http://schemas.openxmlformats.org/officeDocument/2006/relationships/image" Target="../media/image270.png"/><Relationship Id="rId4" Type="http://schemas.openxmlformats.org/officeDocument/2006/relationships/image" Target="../media/image250.png"/><Relationship Id="rId9" Type="http://schemas.openxmlformats.org/officeDocument/2006/relationships/image" Target="../media/image2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9" Type="http://schemas.openxmlformats.org/officeDocument/2006/relationships/image" Target="../media/image27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10" Type="http://schemas.openxmlformats.org/officeDocument/2006/relationships/image" Target="../media/image275.png"/><Relationship Id="rId4" Type="http://schemas.openxmlformats.org/officeDocument/2006/relationships/image" Target="../media/image250.png"/><Relationship Id="rId9" Type="http://schemas.openxmlformats.org/officeDocument/2006/relationships/image" Target="../media/image27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49.png"/><Relationship Id="rId7" Type="http://schemas.openxmlformats.org/officeDocument/2006/relationships/image" Target="../media/image26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10" Type="http://schemas.openxmlformats.org/officeDocument/2006/relationships/image" Target="../media/image276.png"/><Relationship Id="rId4" Type="http://schemas.openxmlformats.org/officeDocument/2006/relationships/image" Target="../media/image250.png"/><Relationship Id="rId9" Type="http://schemas.openxmlformats.org/officeDocument/2006/relationships/image" Target="../media/image27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49.png"/><Relationship Id="rId7" Type="http://schemas.openxmlformats.org/officeDocument/2006/relationships/image" Target="../media/image26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10" Type="http://schemas.openxmlformats.org/officeDocument/2006/relationships/image" Target="../media/image277.png"/><Relationship Id="rId4" Type="http://schemas.openxmlformats.org/officeDocument/2006/relationships/image" Target="../media/image250.png"/><Relationship Id="rId9" Type="http://schemas.openxmlformats.org/officeDocument/2006/relationships/image" Target="../media/image27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49.png"/><Relationship Id="rId7" Type="http://schemas.openxmlformats.org/officeDocument/2006/relationships/image" Target="../media/image26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10" Type="http://schemas.openxmlformats.org/officeDocument/2006/relationships/image" Target="../media/image278.png"/><Relationship Id="rId4" Type="http://schemas.openxmlformats.org/officeDocument/2006/relationships/image" Target="../media/image250.png"/><Relationship Id="rId9" Type="http://schemas.openxmlformats.org/officeDocument/2006/relationships/image" Target="../media/image27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17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17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17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170.png"/><Relationship Id="rId9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170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170.png"/><Relationship Id="rId9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17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4" Type="http://schemas.openxmlformats.org/officeDocument/2006/relationships/image" Target="../media/image17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4" Type="http://schemas.openxmlformats.org/officeDocument/2006/relationships/image" Target="../media/image17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4" Type="http://schemas.openxmlformats.org/officeDocument/2006/relationships/image" Target="../media/image170.png"/><Relationship Id="rId9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170.png"/><Relationship Id="rId9" Type="http://schemas.openxmlformats.org/officeDocument/2006/relationships/image" Target="../media/image3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170.png"/><Relationship Id="rId9" Type="http://schemas.openxmlformats.org/officeDocument/2006/relationships/image" Target="../media/image35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70.png"/><Relationship Id="rId9" Type="http://schemas.openxmlformats.org/officeDocument/2006/relationships/image" Target="../media/image35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11" Type="http://schemas.openxmlformats.org/officeDocument/2006/relationships/image" Target="../media/image39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170.png"/><Relationship Id="rId9" Type="http://schemas.openxmlformats.org/officeDocument/2006/relationships/image" Target="../media/image3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17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37.png"/><Relationship Id="rId4" Type="http://schemas.openxmlformats.org/officeDocument/2006/relationships/image" Target="../media/image17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37.png"/><Relationship Id="rId4" Type="http://schemas.openxmlformats.org/officeDocument/2006/relationships/image" Target="../media/image170.png"/><Relationship Id="rId9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4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11" Type="http://schemas.openxmlformats.org/officeDocument/2006/relationships/image" Target="../media/image46.png"/><Relationship Id="rId5" Type="http://schemas.openxmlformats.org/officeDocument/2006/relationships/image" Target="../media/image37.png"/><Relationship Id="rId10" Type="http://schemas.openxmlformats.org/officeDocument/2006/relationships/image" Target="../media/image45.png"/><Relationship Id="rId4" Type="http://schemas.openxmlformats.org/officeDocument/2006/relationships/image" Target="../media/image170.png"/><Relationship Id="rId9" Type="http://schemas.openxmlformats.org/officeDocument/2006/relationships/image" Target="../media/image4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3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7" Type="http://schemas.openxmlformats.org/officeDocument/2006/relationships/image" Target="../media/image242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41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37.png"/><Relationship Id="rId7" Type="http://schemas.openxmlformats.org/officeDocument/2006/relationships/image" Target="../media/image242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45.png"/><Relationship Id="rId4" Type="http://schemas.openxmlformats.org/officeDocument/2006/relationships/image" Target="../media/image241.png"/><Relationship Id="rId9" Type="http://schemas.openxmlformats.org/officeDocument/2006/relationships/image" Target="../media/image51.sv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37.png"/><Relationship Id="rId7" Type="http://schemas.openxmlformats.org/officeDocument/2006/relationships/image" Target="../media/image242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svg"/><Relationship Id="rId11" Type="http://schemas.openxmlformats.org/officeDocument/2006/relationships/image" Target="../media/image246.png"/><Relationship Id="rId5" Type="http://schemas.openxmlformats.org/officeDocument/2006/relationships/image" Target="../media/image18.png"/><Relationship Id="rId10" Type="http://schemas.openxmlformats.org/officeDocument/2006/relationships/image" Target="../media/image245.png"/><Relationship Id="rId4" Type="http://schemas.openxmlformats.org/officeDocument/2006/relationships/image" Target="../media/image241.png"/><Relationship Id="rId9" Type="http://schemas.openxmlformats.org/officeDocument/2006/relationships/image" Target="../media/image51.sv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37.png"/><Relationship Id="rId7" Type="http://schemas.openxmlformats.org/officeDocument/2006/relationships/image" Target="../media/image242.png"/><Relationship Id="rId12" Type="http://schemas.openxmlformats.org/officeDocument/2006/relationships/image" Target="../media/image24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svg"/><Relationship Id="rId11" Type="http://schemas.openxmlformats.org/officeDocument/2006/relationships/image" Target="../media/image246.png"/><Relationship Id="rId5" Type="http://schemas.openxmlformats.org/officeDocument/2006/relationships/image" Target="../media/image18.png"/><Relationship Id="rId10" Type="http://schemas.openxmlformats.org/officeDocument/2006/relationships/image" Target="../media/image245.png"/><Relationship Id="rId4" Type="http://schemas.openxmlformats.org/officeDocument/2006/relationships/image" Target="../media/image241.png"/><Relationship Id="rId9" Type="http://schemas.openxmlformats.org/officeDocument/2006/relationships/image" Target="../media/image51.sv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37.png"/><Relationship Id="rId7" Type="http://schemas.openxmlformats.org/officeDocument/2006/relationships/image" Target="../media/image242.png"/><Relationship Id="rId12" Type="http://schemas.openxmlformats.org/officeDocument/2006/relationships/image" Target="../media/image24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svg"/><Relationship Id="rId11" Type="http://schemas.openxmlformats.org/officeDocument/2006/relationships/image" Target="../media/image246.png"/><Relationship Id="rId5" Type="http://schemas.openxmlformats.org/officeDocument/2006/relationships/image" Target="../media/image18.png"/><Relationship Id="rId10" Type="http://schemas.openxmlformats.org/officeDocument/2006/relationships/image" Target="../media/image245.png"/><Relationship Id="rId4" Type="http://schemas.openxmlformats.org/officeDocument/2006/relationships/image" Target="../media/image241.png"/><Relationship Id="rId9" Type="http://schemas.openxmlformats.org/officeDocument/2006/relationships/image" Target="../media/image5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1960-E925-E036-EE69-667B1857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ECON1002</a:t>
            </a:r>
            <a:br>
              <a:rPr lang="en-AU"/>
            </a:br>
            <a:r>
              <a:rPr lang="en-AU"/>
              <a:t>Intro. Macro.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4A8E2-CC76-D5EA-C1F2-9D380D13B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627" y="1981961"/>
            <a:ext cx="3966984" cy="1453885"/>
          </a:xfrm>
        </p:spPr>
        <p:txBody>
          <a:bodyPr/>
          <a:lstStyle/>
          <a:p>
            <a:r>
              <a:rPr lang="en-AU" sz="2400" i="1">
                <a:latin typeface="Times" panose="02020603050405020304" pitchFamily="18" charset="0"/>
                <a:cs typeface="Times" panose="02020603050405020304" pitchFamily="18" charset="0"/>
              </a:rPr>
              <a:t>Tutorial 5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r>
              <a:rPr lang="en-AU"/>
              <a:t>Herbert Xin </a:t>
            </a:r>
          </a:p>
          <a:p>
            <a:r>
              <a:rPr lang="en-AU"/>
              <a:t>wei.xin@sydney.edu.au</a:t>
            </a:r>
          </a:p>
        </p:txBody>
      </p:sp>
    </p:spTree>
    <p:extLst>
      <p:ext uri="{BB962C8B-B14F-4D97-AF65-F5344CB8AC3E}">
        <p14:creationId xmlns:p14="http://schemas.microsoft.com/office/powerpoint/2010/main" val="426740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776-E8F1-2CA0-8F82-AE3186A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Short-run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F9885-3190-3018-A18C-3EF92F559953}"/>
                  </a:ext>
                </a:extLst>
              </p:cNvPr>
              <p:cNvSpPr txBox="1"/>
              <p:nvPr/>
            </p:nvSpPr>
            <p:spPr>
              <a:xfrm>
                <a:off x="577850" y="1384663"/>
                <a:ext cx="6104709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dirty="0"/>
                  <a:t>In the long-run, output is determined by “real” factors, i.e. the potential of economy</a:t>
                </a:r>
              </a:p>
              <a:p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In the short-run, output is determined by demand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Demand is what people spent, i.e. expenditure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When supply catches up with demand, we have equilibrium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𝐴𝐷</m:t>
                    </m:r>
                  </m:oMath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Price cannot change in short-run, </a:t>
                </a:r>
                <a:r>
                  <a:rPr lang="en-US" sz="1600" dirty="0">
                    <a:highlight>
                      <a:srgbClr val="FFFF00"/>
                    </a:highlight>
                  </a:rPr>
                  <a:t>price change dampens the effect of extra government spending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F9885-3190-3018-A18C-3EF92F559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384663"/>
                <a:ext cx="6104709" cy="3293209"/>
              </a:xfrm>
              <a:prstGeom prst="rect">
                <a:avLst/>
              </a:prstGeom>
              <a:blipFill>
                <a:blip r:embed="rId2"/>
                <a:stretch>
                  <a:fillRect l="-415" t="-383"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CD85-97B3-F9BA-8BCB-52D9143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Paradox of Thrift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286F1-D65B-A741-A3BA-310CAD83AE38}"/>
              </a:ext>
            </a:extLst>
          </p:cNvPr>
          <p:cNvSpPr txBox="1"/>
          <p:nvPr/>
        </p:nvSpPr>
        <p:spPr>
          <a:xfrm>
            <a:off x="577850" y="1428206"/>
            <a:ext cx="5434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The idea that during recession, the increase of household saving makes the economy even worse.</a:t>
            </a: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313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CD85-97B3-F9BA-8BCB-52D9143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Paradox of Thrift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286F1-D65B-A741-A3BA-310CAD83AE38}"/>
              </a:ext>
            </a:extLst>
          </p:cNvPr>
          <p:cNvSpPr txBox="1"/>
          <p:nvPr/>
        </p:nvSpPr>
        <p:spPr>
          <a:xfrm>
            <a:off x="577850" y="1428206"/>
            <a:ext cx="5434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The idea that during recession, the increase of household saving makes the economy even worse.</a:t>
            </a:r>
          </a:p>
          <a:p>
            <a:endParaRPr lang="en-US" sz="16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Rather, the correct way is to stimulate spending and increase the output. </a:t>
            </a:r>
          </a:p>
        </p:txBody>
      </p:sp>
    </p:spTree>
    <p:extLst>
      <p:ext uri="{BB962C8B-B14F-4D97-AF65-F5344CB8AC3E}">
        <p14:creationId xmlns:p14="http://schemas.microsoft.com/office/powerpoint/2010/main" val="1364400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+mn-lt"/>
              </a:rPr>
              <a:t>1. What are the key assumptions of the Keynesian model? Explain why this assumption is needed if one is to accept the view that aggregate spending is a driving force behind short-term fluctuations.</a:t>
            </a:r>
          </a:p>
        </p:txBody>
      </p:sp>
    </p:spTree>
    <p:extLst>
      <p:ext uri="{BB962C8B-B14F-4D97-AF65-F5344CB8AC3E}">
        <p14:creationId xmlns:p14="http://schemas.microsoft.com/office/powerpoint/2010/main" val="42281421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+mn-lt"/>
              </a:rPr>
              <a:t>1. What are the key assumptions of the Keynesian model? </a:t>
            </a:r>
          </a:p>
        </p:txBody>
      </p:sp>
    </p:spTree>
    <p:extLst>
      <p:ext uri="{BB962C8B-B14F-4D97-AF65-F5344CB8AC3E}">
        <p14:creationId xmlns:p14="http://schemas.microsoft.com/office/powerpoint/2010/main" val="37135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+mn-lt"/>
              </a:rPr>
              <a:t>1. What are the key assumptions of the </a:t>
            </a:r>
            <a:r>
              <a:rPr lang="en-AU">
                <a:highlight>
                  <a:srgbClr val="FFFF00"/>
                </a:highlight>
                <a:latin typeface="+mn-lt"/>
              </a:rPr>
              <a:t>Keynesian model</a:t>
            </a:r>
            <a:r>
              <a:rPr lang="en-AU">
                <a:latin typeface="+mn-lt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7388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+mn-lt"/>
              </a:rPr>
              <a:t>1. What are the key assumptions of the </a:t>
            </a:r>
            <a:r>
              <a:rPr lang="en-AU">
                <a:highlight>
                  <a:srgbClr val="FFFF00"/>
                </a:highlight>
                <a:latin typeface="+mn-lt"/>
              </a:rPr>
              <a:t>Keynesian model</a:t>
            </a:r>
            <a:r>
              <a:rPr lang="en-AU">
                <a:latin typeface="+mn-lt"/>
              </a:rPr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B8CE7-3771-9DCA-681F-AE1285FFE657}"/>
              </a:ext>
            </a:extLst>
          </p:cNvPr>
          <p:cNvSpPr txBox="1"/>
          <p:nvPr/>
        </p:nvSpPr>
        <p:spPr>
          <a:xfrm>
            <a:off x="577850" y="2402473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latin typeface="+mn-lt"/>
              </a:rPr>
              <a:t>John Maynard Keynes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4600B-E2FE-6AC5-DF27-BC2BD358186E}"/>
              </a:ext>
            </a:extLst>
          </p:cNvPr>
          <p:cNvCxnSpPr>
            <a:cxnSpLocks/>
          </p:cNvCxnSpPr>
          <p:nvPr/>
        </p:nvCxnSpPr>
        <p:spPr>
          <a:xfrm flipH="1">
            <a:off x="2771800" y="1644938"/>
            <a:ext cx="1872208" cy="8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+mn-lt"/>
              </a:rPr>
              <a:t>1. What are the key assumptions of the </a:t>
            </a:r>
            <a:r>
              <a:rPr lang="en-AU">
                <a:highlight>
                  <a:srgbClr val="FFFF00"/>
                </a:highlight>
                <a:latin typeface="+mn-lt"/>
              </a:rPr>
              <a:t>Keynesian model</a:t>
            </a:r>
            <a:r>
              <a:rPr lang="en-AU">
                <a:latin typeface="+mn-lt"/>
              </a:rPr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B8CE7-3771-9DCA-681F-AE1285FFE657}"/>
              </a:ext>
            </a:extLst>
          </p:cNvPr>
          <p:cNvSpPr txBox="1"/>
          <p:nvPr/>
        </p:nvSpPr>
        <p:spPr>
          <a:xfrm>
            <a:off x="577850" y="2402473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latin typeface="+mn-lt"/>
              </a:rPr>
              <a:t>John Maynard Keynes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1758E-601D-C60B-C253-2FC0C64424F6}"/>
              </a:ext>
            </a:extLst>
          </p:cNvPr>
          <p:cNvSpPr txBox="1"/>
          <p:nvPr/>
        </p:nvSpPr>
        <p:spPr>
          <a:xfrm>
            <a:off x="3576324" y="2421807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latin typeface="+mn-lt"/>
              </a:rPr>
              <a:t>1930s “Great Depression”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4600B-E2FE-6AC5-DF27-BC2BD358186E}"/>
              </a:ext>
            </a:extLst>
          </p:cNvPr>
          <p:cNvCxnSpPr>
            <a:cxnSpLocks/>
          </p:cNvCxnSpPr>
          <p:nvPr/>
        </p:nvCxnSpPr>
        <p:spPr>
          <a:xfrm flipH="1">
            <a:off x="2771800" y="1644938"/>
            <a:ext cx="1872208" cy="8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9AB687-F6E5-B9EA-5CA6-22D032387EFC}"/>
              </a:ext>
            </a:extLst>
          </p:cNvPr>
          <p:cNvCxnSpPr>
            <a:endCxn id="5" idx="1"/>
          </p:cNvCxnSpPr>
          <p:nvPr/>
        </p:nvCxnSpPr>
        <p:spPr>
          <a:xfrm>
            <a:off x="2771800" y="2591084"/>
            <a:ext cx="804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+mn-lt"/>
              </a:rPr>
              <a:t>1. What are the key assumptions of the </a:t>
            </a:r>
            <a:r>
              <a:rPr lang="en-AU">
                <a:highlight>
                  <a:srgbClr val="FFFF00"/>
                </a:highlight>
                <a:latin typeface="+mn-lt"/>
              </a:rPr>
              <a:t>Keynesian model</a:t>
            </a:r>
            <a:r>
              <a:rPr lang="en-AU">
                <a:latin typeface="+mn-lt"/>
              </a:rPr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B8CE7-3771-9DCA-681F-AE1285FFE657}"/>
              </a:ext>
            </a:extLst>
          </p:cNvPr>
          <p:cNvSpPr txBox="1"/>
          <p:nvPr/>
        </p:nvSpPr>
        <p:spPr>
          <a:xfrm>
            <a:off x="577850" y="2402473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latin typeface="+mn-lt"/>
              </a:rPr>
              <a:t>John Maynard Keynes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1758E-601D-C60B-C253-2FC0C64424F6}"/>
              </a:ext>
            </a:extLst>
          </p:cNvPr>
          <p:cNvSpPr txBox="1"/>
          <p:nvPr/>
        </p:nvSpPr>
        <p:spPr>
          <a:xfrm>
            <a:off x="3576324" y="2421807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latin typeface="+mn-lt"/>
              </a:rPr>
              <a:t>1930s “Great Depression”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4600B-E2FE-6AC5-DF27-BC2BD358186E}"/>
              </a:ext>
            </a:extLst>
          </p:cNvPr>
          <p:cNvCxnSpPr>
            <a:cxnSpLocks/>
          </p:cNvCxnSpPr>
          <p:nvPr/>
        </p:nvCxnSpPr>
        <p:spPr>
          <a:xfrm flipH="1">
            <a:off x="2771800" y="1644938"/>
            <a:ext cx="1872208" cy="8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9AB687-F6E5-B9EA-5CA6-22D032387EFC}"/>
              </a:ext>
            </a:extLst>
          </p:cNvPr>
          <p:cNvCxnSpPr>
            <a:endCxn id="5" idx="1"/>
          </p:cNvCxnSpPr>
          <p:nvPr/>
        </p:nvCxnSpPr>
        <p:spPr>
          <a:xfrm>
            <a:off x="2771800" y="2591084"/>
            <a:ext cx="804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EDDDB3-1170-6486-BB25-725CA4DF22E8}"/>
              </a:ext>
            </a:extLst>
          </p:cNvPr>
          <p:cNvSpPr txBox="1"/>
          <p:nvPr/>
        </p:nvSpPr>
        <p:spPr>
          <a:xfrm>
            <a:off x="6516216" y="2422180"/>
            <a:ext cx="24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latin typeface="+mn-lt"/>
              </a:rPr>
              <a:t>Government Intervention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30964-FA3D-92A1-4342-701AE89568EF}"/>
              </a:ext>
            </a:extLst>
          </p:cNvPr>
          <p:cNvCxnSpPr>
            <a:cxnSpLocks/>
          </p:cNvCxnSpPr>
          <p:nvPr/>
        </p:nvCxnSpPr>
        <p:spPr>
          <a:xfrm>
            <a:off x="6084168" y="259853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+mn-lt"/>
              </a:rPr>
              <a:t>1. What are the key assumptions of the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Keynesian model</a:t>
            </a:r>
            <a:r>
              <a:rPr lang="en-AU" dirty="0">
                <a:latin typeface="+mn-lt"/>
              </a:rPr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B8CE7-3771-9DCA-681F-AE1285FFE657}"/>
              </a:ext>
            </a:extLst>
          </p:cNvPr>
          <p:cNvSpPr txBox="1"/>
          <p:nvPr/>
        </p:nvSpPr>
        <p:spPr>
          <a:xfrm>
            <a:off x="577850" y="2402473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+mn-lt"/>
              </a:rPr>
              <a:t>John Maynard Keynes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1758E-601D-C60B-C253-2FC0C64424F6}"/>
              </a:ext>
            </a:extLst>
          </p:cNvPr>
          <p:cNvSpPr txBox="1"/>
          <p:nvPr/>
        </p:nvSpPr>
        <p:spPr>
          <a:xfrm>
            <a:off x="3576324" y="2421807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+mn-lt"/>
              </a:rPr>
              <a:t>1930s “Great Depression”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4600B-E2FE-6AC5-DF27-BC2BD358186E}"/>
              </a:ext>
            </a:extLst>
          </p:cNvPr>
          <p:cNvCxnSpPr>
            <a:cxnSpLocks/>
          </p:cNvCxnSpPr>
          <p:nvPr/>
        </p:nvCxnSpPr>
        <p:spPr>
          <a:xfrm flipH="1">
            <a:off x="2771800" y="1644938"/>
            <a:ext cx="1872208" cy="8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9AB687-F6E5-B9EA-5CA6-22D032387EFC}"/>
              </a:ext>
            </a:extLst>
          </p:cNvPr>
          <p:cNvCxnSpPr>
            <a:endCxn id="5" idx="1"/>
          </p:cNvCxnSpPr>
          <p:nvPr/>
        </p:nvCxnSpPr>
        <p:spPr>
          <a:xfrm>
            <a:off x="2771800" y="2591084"/>
            <a:ext cx="804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48464C-DB3C-DE08-6CE5-5BE1BA7AB4F9}"/>
              </a:ext>
            </a:extLst>
          </p:cNvPr>
          <p:cNvSpPr txBox="1"/>
          <p:nvPr/>
        </p:nvSpPr>
        <p:spPr>
          <a:xfrm>
            <a:off x="6348632" y="319605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strike="sngStrike" dirty="0">
                <a:latin typeface="+mn-lt"/>
              </a:rPr>
              <a:t>Laissez-faire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3D7818-F19A-9D8E-FF22-E12870F1EA30}"/>
              </a:ext>
            </a:extLst>
          </p:cNvPr>
          <p:cNvCxnSpPr>
            <a:stCxn id="5" idx="2"/>
            <a:endCxn id="11" idx="1"/>
          </p:cNvCxnSpPr>
          <p:nvPr/>
        </p:nvCxnSpPr>
        <p:spPr>
          <a:xfrm>
            <a:off x="5448532" y="2760361"/>
            <a:ext cx="900100" cy="6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EDDDB3-1170-6486-BB25-725CA4DF22E8}"/>
              </a:ext>
            </a:extLst>
          </p:cNvPr>
          <p:cNvSpPr txBox="1"/>
          <p:nvPr/>
        </p:nvSpPr>
        <p:spPr>
          <a:xfrm>
            <a:off x="6516216" y="2421807"/>
            <a:ext cx="24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+mn-lt"/>
              </a:rPr>
              <a:t>Government Intervention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30964-FA3D-92A1-4342-701AE89568EF}"/>
              </a:ext>
            </a:extLst>
          </p:cNvPr>
          <p:cNvCxnSpPr>
            <a:cxnSpLocks/>
          </p:cNvCxnSpPr>
          <p:nvPr/>
        </p:nvCxnSpPr>
        <p:spPr>
          <a:xfrm>
            <a:off x="6084168" y="259853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3D9C-A827-FE22-40DA-F505D6E6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of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7CB02-F490-025B-7037-05A910489F86}"/>
              </a:ext>
            </a:extLst>
          </p:cNvPr>
          <p:cNvSpPr txBox="1"/>
          <p:nvPr/>
        </p:nvSpPr>
        <p:spPr>
          <a:xfrm>
            <a:off x="577850" y="1374018"/>
            <a:ext cx="6914605" cy="324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</a:rPr>
              <a:t>Concept Review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+mn-lt"/>
              </a:rPr>
              <a:t>	1.1. Short-run Equilibrium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+mn-lt"/>
              </a:rPr>
              <a:t>	</a:t>
            </a:r>
            <a:r>
              <a:rPr lang="en-US" altLang="zh-CN" sz="1600" dirty="0">
                <a:latin typeface="+mn-lt"/>
              </a:rPr>
              <a:t>1.2.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Paradox of Thrift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+mn-lt"/>
              </a:rPr>
              <a:t>Tutorial Questions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n-lt"/>
              </a:rPr>
              <a:t>	2.1. Question 1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+mn-lt"/>
              </a:rPr>
              <a:t>	2.2. Question 3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+mn-lt"/>
              </a:rPr>
              <a:t>	2.3. Question 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n-lt"/>
              </a:rPr>
              <a:t>3.   </a:t>
            </a:r>
            <a:r>
              <a:rPr lang="en-US" sz="1600" u="sng" dirty="0">
                <a:latin typeface="+mn-lt"/>
              </a:rPr>
              <a:t>Slides or handwritten note?</a:t>
            </a:r>
          </a:p>
          <a:p>
            <a:pPr lvl="2">
              <a:lnSpc>
                <a:spcPct val="150000"/>
              </a:lnSpc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37452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+mn-lt"/>
              </a:rPr>
              <a:t>1. What are the key assumptions of the </a:t>
            </a:r>
            <a:r>
              <a:rPr lang="en-AU">
                <a:highlight>
                  <a:srgbClr val="FFFF00"/>
                </a:highlight>
                <a:latin typeface="+mn-lt"/>
              </a:rPr>
              <a:t>Keynesian model</a:t>
            </a:r>
            <a:r>
              <a:rPr lang="en-AU">
                <a:latin typeface="+mn-lt"/>
              </a:rPr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B8CE7-3771-9DCA-681F-AE1285FFE657}"/>
              </a:ext>
            </a:extLst>
          </p:cNvPr>
          <p:cNvSpPr txBox="1"/>
          <p:nvPr/>
        </p:nvSpPr>
        <p:spPr>
          <a:xfrm>
            <a:off x="577850" y="2402473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latin typeface="+mn-lt"/>
              </a:rPr>
              <a:t>John Maynard Keynes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1758E-601D-C60B-C253-2FC0C64424F6}"/>
              </a:ext>
            </a:extLst>
          </p:cNvPr>
          <p:cNvSpPr txBox="1"/>
          <p:nvPr/>
        </p:nvSpPr>
        <p:spPr>
          <a:xfrm>
            <a:off x="3576324" y="2421807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latin typeface="+mn-lt"/>
              </a:rPr>
              <a:t>1930s “Great Depression”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4600B-E2FE-6AC5-DF27-BC2BD358186E}"/>
              </a:ext>
            </a:extLst>
          </p:cNvPr>
          <p:cNvCxnSpPr>
            <a:cxnSpLocks/>
          </p:cNvCxnSpPr>
          <p:nvPr/>
        </p:nvCxnSpPr>
        <p:spPr>
          <a:xfrm flipH="1">
            <a:off x="2771800" y="1644938"/>
            <a:ext cx="1872208" cy="8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9AB687-F6E5-B9EA-5CA6-22D032387EFC}"/>
              </a:ext>
            </a:extLst>
          </p:cNvPr>
          <p:cNvCxnSpPr>
            <a:endCxn id="5" idx="1"/>
          </p:cNvCxnSpPr>
          <p:nvPr/>
        </p:nvCxnSpPr>
        <p:spPr>
          <a:xfrm>
            <a:off x="2771800" y="2591084"/>
            <a:ext cx="804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48464C-DB3C-DE08-6CE5-5BE1BA7AB4F9}"/>
              </a:ext>
            </a:extLst>
          </p:cNvPr>
          <p:cNvSpPr txBox="1"/>
          <p:nvPr/>
        </p:nvSpPr>
        <p:spPr>
          <a:xfrm>
            <a:off x="6348632" y="319605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strike="sngStrike">
                <a:latin typeface="+mn-lt"/>
              </a:rPr>
              <a:t>Laissez-faire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3D7818-F19A-9D8E-FF22-E12870F1EA30}"/>
              </a:ext>
            </a:extLst>
          </p:cNvPr>
          <p:cNvCxnSpPr>
            <a:stCxn id="5" idx="2"/>
            <a:endCxn id="11" idx="1"/>
          </p:cNvCxnSpPr>
          <p:nvPr/>
        </p:nvCxnSpPr>
        <p:spPr>
          <a:xfrm>
            <a:off x="5448532" y="2760361"/>
            <a:ext cx="900100" cy="6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EDDDB3-1170-6486-BB25-725CA4DF22E8}"/>
              </a:ext>
            </a:extLst>
          </p:cNvPr>
          <p:cNvSpPr txBox="1"/>
          <p:nvPr/>
        </p:nvSpPr>
        <p:spPr>
          <a:xfrm>
            <a:off x="6516216" y="2421807"/>
            <a:ext cx="24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latin typeface="+mn-lt"/>
              </a:rPr>
              <a:t>Government Intervention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30964-FA3D-92A1-4342-701AE89568EF}"/>
              </a:ext>
            </a:extLst>
          </p:cNvPr>
          <p:cNvCxnSpPr>
            <a:cxnSpLocks/>
          </p:cNvCxnSpPr>
          <p:nvPr/>
        </p:nvCxnSpPr>
        <p:spPr>
          <a:xfrm>
            <a:off x="6084168" y="259853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E40695-3FB4-DBE9-A457-FBB75B44CE45}"/>
              </a:ext>
            </a:extLst>
          </p:cNvPr>
          <p:cNvSpPr/>
          <p:nvPr/>
        </p:nvSpPr>
        <p:spPr>
          <a:xfrm>
            <a:off x="5196504" y="4011910"/>
            <a:ext cx="2304256" cy="5025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7E69F-1E8F-68F1-4C80-EC9273FB4274}"/>
              </a:ext>
            </a:extLst>
          </p:cNvPr>
          <p:cNvSpPr txBox="1"/>
          <p:nvPr/>
        </p:nvSpPr>
        <p:spPr>
          <a:xfrm>
            <a:off x="5268512" y="408242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>
                <a:latin typeface="Times" panose="02020603050405020304" pitchFamily="18" charset="0"/>
                <a:cs typeface="Times" panose="02020603050405020304" pitchFamily="18" charset="0"/>
              </a:rPr>
              <a:t>Saving the economy</a:t>
            </a:r>
          </a:p>
        </p:txBody>
      </p:sp>
    </p:spTree>
    <p:extLst>
      <p:ext uri="{BB962C8B-B14F-4D97-AF65-F5344CB8AC3E}">
        <p14:creationId xmlns:p14="http://schemas.microsoft.com/office/powerpoint/2010/main" val="21268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+mn-lt"/>
              </a:rPr>
              <a:t>1. What are the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key assumptions </a:t>
            </a:r>
            <a:r>
              <a:rPr lang="en-AU" dirty="0">
                <a:latin typeface="+mn-lt"/>
              </a:rPr>
              <a:t>of the Keynesian model? </a:t>
            </a:r>
          </a:p>
        </p:txBody>
      </p:sp>
    </p:spTree>
    <p:extLst>
      <p:ext uri="{BB962C8B-B14F-4D97-AF65-F5344CB8AC3E}">
        <p14:creationId xmlns:p14="http://schemas.microsoft.com/office/powerpoint/2010/main" val="28841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+mn-lt"/>
              </a:rPr>
              <a:t>1. What are the </a:t>
            </a:r>
            <a:r>
              <a:rPr lang="en-AU">
                <a:highlight>
                  <a:srgbClr val="FFFF00"/>
                </a:highlight>
                <a:latin typeface="+mn-lt"/>
              </a:rPr>
              <a:t>key assumptions </a:t>
            </a:r>
            <a:r>
              <a:rPr lang="en-AU">
                <a:latin typeface="+mn-lt"/>
              </a:rPr>
              <a:t>of the Keynesian model?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B1A6B-5FF0-D5A8-4869-272BA8882421}"/>
              </a:ext>
            </a:extLst>
          </p:cNvPr>
          <p:cNvSpPr txBox="1"/>
          <p:nvPr/>
        </p:nvSpPr>
        <p:spPr>
          <a:xfrm>
            <a:off x="755576" y="1851670"/>
            <a:ext cx="576064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>
                <a:latin typeface="+mn-lt"/>
              </a:rPr>
              <a:t>Short-run model (it is about stimulus)</a:t>
            </a:r>
          </a:p>
        </p:txBody>
      </p:sp>
    </p:spTree>
    <p:extLst>
      <p:ext uri="{BB962C8B-B14F-4D97-AF65-F5344CB8AC3E}">
        <p14:creationId xmlns:p14="http://schemas.microsoft.com/office/powerpoint/2010/main" val="13077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+mn-lt"/>
              </a:rPr>
              <a:t>1. What are the </a:t>
            </a:r>
            <a:r>
              <a:rPr lang="en-AU">
                <a:highlight>
                  <a:srgbClr val="FFFF00"/>
                </a:highlight>
                <a:latin typeface="+mn-lt"/>
              </a:rPr>
              <a:t>key assumptions </a:t>
            </a:r>
            <a:r>
              <a:rPr lang="en-AU">
                <a:latin typeface="+mn-lt"/>
              </a:rPr>
              <a:t>of the Keynesian model?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B1A6B-5FF0-D5A8-4869-272BA8882421}"/>
              </a:ext>
            </a:extLst>
          </p:cNvPr>
          <p:cNvSpPr txBox="1"/>
          <p:nvPr/>
        </p:nvSpPr>
        <p:spPr>
          <a:xfrm>
            <a:off x="755576" y="1851670"/>
            <a:ext cx="5760640" cy="87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>
                <a:latin typeface="+mn-lt"/>
              </a:rPr>
              <a:t>Short-run model (it is about stimulus)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>
                <a:latin typeface="+mn-lt"/>
              </a:rPr>
              <a:t>Price are fixed in the short-run</a:t>
            </a:r>
          </a:p>
        </p:txBody>
      </p:sp>
    </p:spTree>
    <p:extLst>
      <p:ext uri="{BB962C8B-B14F-4D97-AF65-F5344CB8AC3E}">
        <p14:creationId xmlns:p14="http://schemas.microsoft.com/office/powerpoint/2010/main" val="2423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+mn-lt"/>
              </a:rPr>
              <a:t>1. What are the </a:t>
            </a:r>
            <a:r>
              <a:rPr lang="en-AU">
                <a:highlight>
                  <a:srgbClr val="FFFF00"/>
                </a:highlight>
                <a:latin typeface="+mn-lt"/>
              </a:rPr>
              <a:t>key assumptions </a:t>
            </a:r>
            <a:r>
              <a:rPr lang="en-AU">
                <a:latin typeface="+mn-lt"/>
              </a:rPr>
              <a:t>of the Keynesian model?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B1A6B-5FF0-D5A8-4869-272BA8882421}"/>
              </a:ext>
            </a:extLst>
          </p:cNvPr>
          <p:cNvSpPr txBox="1"/>
          <p:nvPr/>
        </p:nvSpPr>
        <p:spPr>
          <a:xfrm>
            <a:off x="755576" y="1851670"/>
            <a:ext cx="5760640" cy="137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>
                <a:latin typeface="+mn-lt"/>
              </a:rPr>
              <a:t>Short-run model (it is about stimulus)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>
                <a:latin typeface="+mn-lt"/>
              </a:rPr>
              <a:t>Price are fixed in the short-run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>
                <a:latin typeface="+mn-lt"/>
              </a:rPr>
              <a:t>Firms meet demand at the pre-set price</a:t>
            </a:r>
          </a:p>
        </p:txBody>
      </p:sp>
    </p:spTree>
    <p:extLst>
      <p:ext uri="{BB962C8B-B14F-4D97-AF65-F5344CB8AC3E}">
        <p14:creationId xmlns:p14="http://schemas.microsoft.com/office/powerpoint/2010/main" val="476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+mn-lt"/>
              </a:rPr>
              <a:t>1. What are the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key assumptions </a:t>
            </a:r>
            <a:r>
              <a:rPr lang="en-AU" dirty="0">
                <a:latin typeface="+mn-lt"/>
              </a:rPr>
              <a:t>of the Keynesian model?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B1A6B-5FF0-D5A8-4869-272BA8882421}"/>
              </a:ext>
            </a:extLst>
          </p:cNvPr>
          <p:cNvSpPr txBox="1"/>
          <p:nvPr/>
        </p:nvSpPr>
        <p:spPr>
          <a:xfrm>
            <a:off x="755576" y="1851670"/>
            <a:ext cx="5760640" cy="18625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Short-run model (it is about stimulus)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Price are fixed in the short-run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Firms meet demand at the pre-set price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Investment equals savings</a:t>
            </a:r>
          </a:p>
        </p:txBody>
      </p:sp>
    </p:spTree>
    <p:extLst>
      <p:ext uri="{BB962C8B-B14F-4D97-AF65-F5344CB8AC3E}">
        <p14:creationId xmlns:p14="http://schemas.microsoft.com/office/powerpoint/2010/main" val="28880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dirty="0">
                <a:latin typeface="+mn-lt"/>
              </a:rPr>
              <a:t>1. What are the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key assumptions </a:t>
            </a:r>
            <a:r>
              <a:rPr lang="en-AU" dirty="0">
                <a:latin typeface="+mn-lt"/>
              </a:rPr>
              <a:t>of the Keynesian model? Explain why this assumption is needed if one is to accept the view that aggregate spending is a driving force behind short-term fluctuations.</a:t>
            </a:r>
            <a:endParaRPr lang="en-US" dirty="0">
              <a:latin typeface="+mn-lt"/>
            </a:endParaRPr>
          </a:p>
          <a:p>
            <a:endParaRPr lang="en-AU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B1A6B-5FF0-D5A8-4869-272BA8882421}"/>
              </a:ext>
            </a:extLst>
          </p:cNvPr>
          <p:cNvSpPr txBox="1"/>
          <p:nvPr/>
        </p:nvSpPr>
        <p:spPr>
          <a:xfrm>
            <a:off x="755576" y="2443106"/>
            <a:ext cx="5760640" cy="18625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Short-run model (it is about stimulus)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Price are fixed in the short-run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Firms meet demand at the pre-set price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Investment equals savings</a:t>
            </a:r>
          </a:p>
        </p:txBody>
      </p:sp>
    </p:spTree>
    <p:extLst>
      <p:ext uri="{BB962C8B-B14F-4D97-AF65-F5344CB8AC3E}">
        <p14:creationId xmlns:p14="http://schemas.microsoft.com/office/powerpoint/2010/main" val="382672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49895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a numerical equation linking planned aggregate expenditure to output</a:t>
            </a:r>
          </a:p>
        </p:txBody>
      </p:sp>
    </p:spTree>
    <p:extLst>
      <p:ext uri="{BB962C8B-B14F-4D97-AF65-F5344CB8AC3E}">
        <p14:creationId xmlns:p14="http://schemas.microsoft.com/office/powerpoint/2010/main" val="18357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a numerical equation linking planned aggregate expenditure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A67A5-191B-717B-D542-5128BEAE894D}"/>
                  </a:ext>
                </a:extLst>
              </p:cNvPr>
              <p:cNvSpPr txBox="1"/>
              <p:nvPr/>
            </p:nvSpPr>
            <p:spPr>
              <a:xfrm>
                <a:off x="3913232" y="2927962"/>
                <a:ext cx="952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A67A5-191B-717B-D542-5128BEAE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32" y="2927962"/>
                <a:ext cx="952440" cy="276999"/>
              </a:xfrm>
              <a:prstGeom prst="rect">
                <a:avLst/>
              </a:prstGeom>
              <a:blipFill>
                <a:blip r:embed="rId8"/>
                <a:stretch>
                  <a:fillRect l="-5263" r="-26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D4DD31-EF97-0800-C296-7494BCB32D80}"/>
              </a:ext>
            </a:extLst>
          </p:cNvPr>
          <p:cNvSpPr txBox="1"/>
          <p:nvPr/>
        </p:nvSpPr>
        <p:spPr>
          <a:xfrm>
            <a:off x="3844834" y="2519620"/>
            <a:ext cx="396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 short-run equilibrium </a:t>
            </a:r>
          </a:p>
        </p:txBody>
      </p:sp>
    </p:spTree>
    <p:extLst>
      <p:ext uri="{BB962C8B-B14F-4D97-AF65-F5344CB8AC3E}">
        <p14:creationId xmlns:p14="http://schemas.microsoft.com/office/powerpoint/2010/main" val="329344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776-E8F1-2CA0-8F82-AE3186A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Short-run Equilibrium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F9885-3190-3018-A18C-3EF92F559953}"/>
              </a:ext>
            </a:extLst>
          </p:cNvPr>
          <p:cNvSpPr txBox="1"/>
          <p:nvPr/>
        </p:nvSpPr>
        <p:spPr>
          <a:xfrm>
            <a:off x="577850" y="1384663"/>
            <a:ext cx="6104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In the long-run, output is determined by “real” factors, i.e. the potential of economy</a:t>
            </a:r>
          </a:p>
        </p:txBody>
      </p:sp>
    </p:spTree>
    <p:extLst>
      <p:ext uri="{BB962C8B-B14F-4D97-AF65-F5344CB8AC3E}">
        <p14:creationId xmlns:p14="http://schemas.microsoft.com/office/powerpoint/2010/main" val="408177427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a numerical equation linking planned aggregate expenditure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A67A5-191B-717B-D542-5128BEAE894D}"/>
                  </a:ext>
                </a:extLst>
              </p:cNvPr>
              <p:cNvSpPr txBox="1"/>
              <p:nvPr/>
            </p:nvSpPr>
            <p:spPr>
              <a:xfrm>
                <a:off x="3913232" y="2927962"/>
                <a:ext cx="952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A67A5-191B-717B-D542-5128BEAE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32" y="2927962"/>
                <a:ext cx="952440" cy="276999"/>
              </a:xfrm>
              <a:prstGeom prst="rect">
                <a:avLst/>
              </a:prstGeom>
              <a:blipFill>
                <a:blip r:embed="rId8"/>
                <a:stretch>
                  <a:fillRect l="-5263" r="-26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D4DD31-EF97-0800-C296-7494BCB32D80}"/>
              </a:ext>
            </a:extLst>
          </p:cNvPr>
          <p:cNvSpPr txBox="1"/>
          <p:nvPr/>
        </p:nvSpPr>
        <p:spPr>
          <a:xfrm>
            <a:off x="3844834" y="2519620"/>
            <a:ext cx="396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 short-run equilibrium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4963B1-26B7-161F-CBF0-CC959D29FCFC}"/>
                  </a:ext>
                </a:extLst>
              </p:cNvPr>
              <p:cNvSpPr txBox="1"/>
              <p:nvPr/>
            </p:nvSpPr>
            <p:spPr>
              <a:xfrm>
                <a:off x="3913232" y="3341934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4963B1-26B7-161F-CBF0-CC959D29F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32" y="3341934"/>
                <a:ext cx="2479461" cy="276999"/>
              </a:xfrm>
              <a:prstGeom prst="rect">
                <a:avLst/>
              </a:prstGeom>
              <a:blipFill>
                <a:blip r:embed="rId9"/>
                <a:stretch>
                  <a:fillRect l="-1531" r="-10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a numerical equation linking planned aggregate expenditure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A67A5-191B-717B-D542-5128BEAE894D}"/>
                  </a:ext>
                </a:extLst>
              </p:cNvPr>
              <p:cNvSpPr txBox="1"/>
              <p:nvPr/>
            </p:nvSpPr>
            <p:spPr>
              <a:xfrm>
                <a:off x="3913232" y="2927962"/>
                <a:ext cx="952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A67A5-191B-717B-D542-5128BEAE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32" y="2927962"/>
                <a:ext cx="952440" cy="276999"/>
              </a:xfrm>
              <a:prstGeom prst="rect">
                <a:avLst/>
              </a:prstGeom>
              <a:blipFill>
                <a:blip r:embed="rId8"/>
                <a:stretch>
                  <a:fillRect l="-5263" r="-26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D4DD31-EF97-0800-C296-7494BCB32D80}"/>
              </a:ext>
            </a:extLst>
          </p:cNvPr>
          <p:cNvSpPr txBox="1"/>
          <p:nvPr/>
        </p:nvSpPr>
        <p:spPr>
          <a:xfrm>
            <a:off x="3844834" y="2519620"/>
            <a:ext cx="396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 short-run equilibrium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4963B1-26B7-161F-CBF0-CC959D29FCFC}"/>
                  </a:ext>
                </a:extLst>
              </p:cNvPr>
              <p:cNvSpPr txBox="1"/>
              <p:nvPr/>
            </p:nvSpPr>
            <p:spPr>
              <a:xfrm>
                <a:off x="3913232" y="3341934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4963B1-26B7-161F-CBF0-CC959D29F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32" y="3341934"/>
                <a:ext cx="2479461" cy="276999"/>
              </a:xfrm>
              <a:prstGeom prst="rect">
                <a:avLst/>
              </a:prstGeom>
              <a:blipFill>
                <a:blip r:embed="rId9"/>
                <a:stretch>
                  <a:fillRect l="-1531" r="-10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59E96A-DA30-0F2B-77AC-3A2586A55F84}"/>
                  </a:ext>
                </a:extLst>
              </p:cNvPr>
              <p:cNvSpPr txBox="1"/>
              <p:nvPr/>
            </p:nvSpPr>
            <p:spPr>
              <a:xfrm>
                <a:off x="3913232" y="3774869"/>
                <a:ext cx="5135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+900+1500+100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59E96A-DA30-0F2B-77AC-3A2586A5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32" y="3774869"/>
                <a:ext cx="5135508" cy="276999"/>
              </a:xfrm>
              <a:prstGeom prst="rect">
                <a:avLst/>
              </a:prstGeom>
              <a:blipFill>
                <a:blip r:embed="rId10"/>
                <a:stretch>
                  <a:fillRect l="-494" r="-49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0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a numerical equation linking planned aggregate expenditure to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A67A5-191B-717B-D542-5128BEAE894D}"/>
                  </a:ext>
                </a:extLst>
              </p:cNvPr>
              <p:cNvSpPr txBox="1"/>
              <p:nvPr/>
            </p:nvSpPr>
            <p:spPr>
              <a:xfrm>
                <a:off x="3913232" y="2927962"/>
                <a:ext cx="952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A67A5-191B-717B-D542-5128BEAE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32" y="2927962"/>
                <a:ext cx="952440" cy="276999"/>
              </a:xfrm>
              <a:prstGeom prst="rect">
                <a:avLst/>
              </a:prstGeom>
              <a:blipFill>
                <a:blip r:embed="rId8"/>
                <a:stretch>
                  <a:fillRect l="-5263" r="-26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D4DD31-EF97-0800-C296-7494BCB32D80}"/>
              </a:ext>
            </a:extLst>
          </p:cNvPr>
          <p:cNvSpPr txBox="1"/>
          <p:nvPr/>
        </p:nvSpPr>
        <p:spPr>
          <a:xfrm>
            <a:off x="3844834" y="2519620"/>
            <a:ext cx="396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 short-run equilibrium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4963B1-26B7-161F-CBF0-CC959D29FCFC}"/>
                  </a:ext>
                </a:extLst>
              </p:cNvPr>
              <p:cNvSpPr txBox="1"/>
              <p:nvPr/>
            </p:nvSpPr>
            <p:spPr>
              <a:xfrm>
                <a:off x="3913232" y="3341934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4963B1-26B7-161F-CBF0-CC959D29F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32" y="3341934"/>
                <a:ext cx="2479461" cy="276999"/>
              </a:xfrm>
              <a:prstGeom prst="rect">
                <a:avLst/>
              </a:prstGeom>
              <a:blipFill>
                <a:blip r:embed="rId9"/>
                <a:stretch>
                  <a:fillRect l="-1531" r="-10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59E96A-DA30-0F2B-77AC-3A2586A55F84}"/>
                  </a:ext>
                </a:extLst>
              </p:cNvPr>
              <p:cNvSpPr txBox="1"/>
              <p:nvPr/>
            </p:nvSpPr>
            <p:spPr>
              <a:xfrm>
                <a:off x="3913232" y="3774869"/>
                <a:ext cx="5135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+900+1500+100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59E96A-DA30-0F2B-77AC-3A2586A5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32" y="3774869"/>
                <a:ext cx="5135508" cy="276999"/>
              </a:xfrm>
              <a:prstGeom prst="rect">
                <a:avLst/>
              </a:prstGeom>
              <a:blipFill>
                <a:blip r:embed="rId10"/>
                <a:stretch>
                  <a:fillRect l="-494" r="-49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28C6D3-4CCA-A653-A7E5-E01A1C098FC2}"/>
                  </a:ext>
                </a:extLst>
              </p:cNvPr>
              <p:cNvSpPr txBox="1"/>
              <p:nvPr/>
            </p:nvSpPr>
            <p:spPr>
              <a:xfrm>
                <a:off x="3913232" y="4207804"/>
                <a:ext cx="2045688" cy="27699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28C6D3-4CCA-A653-A7E5-E01A1C09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32" y="4207804"/>
                <a:ext cx="2045688" cy="276999"/>
              </a:xfrm>
              <a:prstGeom prst="rect">
                <a:avLst/>
              </a:prstGeom>
              <a:blipFill>
                <a:blip r:embed="rId11"/>
                <a:stretch>
                  <a:fillRect l="-1227" r="-1840" b="-8333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0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Find the exogenous expenditure and induced expenditure in this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7B2AF-6E86-9697-5668-0AB3C283038C}"/>
                  </a:ext>
                </a:extLst>
              </p:cNvPr>
              <p:cNvSpPr txBox="1"/>
              <p:nvPr/>
            </p:nvSpPr>
            <p:spPr>
              <a:xfrm>
                <a:off x="4000318" y="2569831"/>
                <a:ext cx="2045688" cy="27699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7B2AF-6E86-9697-5668-0AB3C2830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18" y="2569831"/>
                <a:ext cx="2045688" cy="276999"/>
              </a:xfrm>
              <a:prstGeom prst="rect">
                <a:avLst/>
              </a:prstGeom>
              <a:blipFill>
                <a:blip r:embed="rId8"/>
                <a:stretch>
                  <a:fillRect l="-1227" r="-1840" b="-8696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Find the exogenous expenditure and induced expenditure in this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7B2AF-6E86-9697-5668-0AB3C283038C}"/>
                  </a:ext>
                </a:extLst>
              </p:cNvPr>
              <p:cNvSpPr txBox="1"/>
              <p:nvPr/>
            </p:nvSpPr>
            <p:spPr>
              <a:xfrm>
                <a:off x="4000318" y="2569831"/>
                <a:ext cx="2045688" cy="27699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7B2AF-6E86-9697-5668-0AB3C2830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18" y="2569831"/>
                <a:ext cx="2045688" cy="276999"/>
              </a:xfrm>
              <a:prstGeom prst="rect">
                <a:avLst/>
              </a:prstGeom>
              <a:blipFill>
                <a:blip r:embed="rId8"/>
                <a:stretch>
                  <a:fillRect l="-1227" r="-1840" b="-8696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5F3D21B-F573-47C6-946F-1FDF34F9E0CB}"/>
              </a:ext>
            </a:extLst>
          </p:cNvPr>
          <p:cNvSpPr txBox="1"/>
          <p:nvPr/>
        </p:nvSpPr>
        <p:spPr>
          <a:xfrm>
            <a:off x="3862252" y="3324893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Induced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57353C-814E-18D1-5F3A-375F8BD0EED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365172" y="2906422"/>
            <a:ext cx="502919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Find the exogenous expenditure and induced expenditure in this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7B2AF-6E86-9697-5668-0AB3C283038C}"/>
                  </a:ext>
                </a:extLst>
              </p:cNvPr>
              <p:cNvSpPr txBox="1"/>
              <p:nvPr/>
            </p:nvSpPr>
            <p:spPr>
              <a:xfrm>
                <a:off x="4000318" y="2569831"/>
                <a:ext cx="2045688" cy="27699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7B2AF-6E86-9697-5668-0AB3C2830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18" y="2569831"/>
                <a:ext cx="2045688" cy="276999"/>
              </a:xfrm>
              <a:prstGeom prst="rect">
                <a:avLst/>
              </a:prstGeom>
              <a:blipFill>
                <a:blip r:embed="rId8"/>
                <a:stretch>
                  <a:fillRect l="-1227" r="-1840" b="-8696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5F3D21B-F573-47C6-946F-1FDF34F9E0CB}"/>
              </a:ext>
            </a:extLst>
          </p:cNvPr>
          <p:cNvSpPr txBox="1"/>
          <p:nvPr/>
        </p:nvSpPr>
        <p:spPr>
          <a:xfrm>
            <a:off x="3862252" y="3324893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Induced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A61FC-B4AD-4984-09E8-ED884996CFC9}"/>
              </a:ext>
            </a:extLst>
          </p:cNvPr>
          <p:cNvSpPr txBox="1"/>
          <p:nvPr/>
        </p:nvSpPr>
        <p:spPr>
          <a:xfrm>
            <a:off x="5916204" y="3324893"/>
            <a:ext cx="135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Exogenous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57353C-814E-18D1-5F3A-375F8BD0EED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365172" y="2906422"/>
            <a:ext cx="502919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90CFBF-0909-D41C-DE5C-E8F08BC1989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817326" y="2906422"/>
            <a:ext cx="775107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actual unemployment rate for this economy (use Okun’s law)</a:t>
            </a:r>
          </a:p>
        </p:txBody>
      </p:sp>
    </p:spTree>
    <p:extLst>
      <p:ext uri="{BB962C8B-B14F-4D97-AF65-F5344CB8AC3E}">
        <p14:creationId xmlns:p14="http://schemas.microsoft.com/office/powerpoint/2010/main" val="38128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output gap </a:t>
            </a:r>
            <a:r>
              <a:rPr lang="en-US" sz="1600" dirty="0">
                <a:latin typeface="+mn-lt"/>
              </a:rPr>
              <a:t>for this economy? If the natural rate of unemployment is 4 percent, what is the actual unemployment rate for this economy (use Okun’s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/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blipFill>
                <a:blip r:embed="rId8"/>
                <a:stretch>
                  <a:fillRect l="-31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5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actual unemployment rate for this economy (use Okun’s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/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blipFill>
                <a:blip r:embed="rId8"/>
                <a:stretch>
                  <a:fillRect l="-31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78A6CC0-67E9-33EA-1F3D-FAC412B8C314}"/>
              </a:ext>
            </a:extLst>
          </p:cNvPr>
          <p:cNvSpPr txBox="1"/>
          <p:nvPr/>
        </p:nvSpPr>
        <p:spPr>
          <a:xfrm>
            <a:off x="2309380" y="2783485"/>
            <a:ext cx="1330804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 Gap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5F74F-ED71-1885-E788-6A5A0C2205C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83429" y="3044922"/>
            <a:ext cx="343989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actual unemployment rate for this economy (use Okun’s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/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blipFill>
                <a:blip r:embed="rId8"/>
                <a:stretch>
                  <a:fillRect l="-31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/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blipFill>
                <a:blip r:embed="rId9"/>
                <a:stretch>
                  <a:fillRect l="-1523" r="-1523" b="-136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78A6CC0-67E9-33EA-1F3D-FAC412B8C314}"/>
              </a:ext>
            </a:extLst>
          </p:cNvPr>
          <p:cNvSpPr txBox="1"/>
          <p:nvPr/>
        </p:nvSpPr>
        <p:spPr>
          <a:xfrm>
            <a:off x="2309380" y="2783485"/>
            <a:ext cx="1330804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 Gap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5F74F-ED71-1885-E788-6A5A0C2205C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83429" y="3044922"/>
            <a:ext cx="343989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2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776-E8F1-2CA0-8F82-AE3186A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Short-run Equilibrium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F9885-3190-3018-A18C-3EF92F559953}"/>
              </a:ext>
            </a:extLst>
          </p:cNvPr>
          <p:cNvSpPr txBox="1"/>
          <p:nvPr/>
        </p:nvSpPr>
        <p:spPr>
          <a:xfrm>
            <a:off x="577850" y="1384663"/>
            <a:ext cx="6104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In the long-run, output is determined by “real” factors, i.e. the potential of economy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the short-run, output is determined by demand</a:t>
            </a:r>
          </a:p>
        </p:txBody>
      </p:sp>
    </p:spTree>
    <p:extLst>
      <p:ext uri="{BB962C8B-B14F-4D97-AF65-F5344CB8AC3E}">
        <p14:creationId xmlns:p14="http://schemas.microsoft.com/office/powerpoint/2010/main" val="16723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actual unemployment rate for this economy (use Okun’s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/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blipFill>
                <a:blip r:embed="rId8"/>
                <a:stretch>
                  <a:fillRect l="-31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/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blipFill>
                <a:blip r:embed="rId9"/>
                <a:stretch>
                  <a:fillRect l="-1523" r="-1523" b="-136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78A6CC0-67E9-33EA-1F3D-FAC412B8C314}"/>
              </a:ext>
            </a:extLst>
          </p:cNvPr>
          <p:cNvSpPr txBox="1"/>
          <p:nvPr/>
        </p:nvSpPr>
        <p:spPr>
          <a:xfrm>
            <a:off x="2309380" y="2783485"/>
            <a:ext cx="1330804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 Gap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5F74F-ED71-1885-E788-6A5A0C2205C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83429" y="3044922"/>
            <a:ext cx="343989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actual unemployment rate for this economy (use Okun’s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/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blipFill>
                <a:blip r:embed="rId8"/>
                <a:stretch>
                  <a:fillRect l="-31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/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blipFill>
                <a:blip r:embed="rId9"/>
                <a:stretch>
                  <a:fillRect l="-1523" r="-1523" b="-136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78A6CC0-67E9-33EA-1F3D-FAC412B8C314}"/>
              </a:ext>
            </a:extLst>
          </p:cNvPr>
          <p:cNvSpPr txBox="1"/>
          <p:nvPr/>
        </p:nvSpPr>
        <p:spPr>
          <a:xfrm>
            <a:off x="2309380" y="2783485"/>
            <a:ext cx="1330804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 Gap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5F74F-ED71-1885-E788-6A5A0C2205C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83429" y="3044922"/>
            <a:ext cx="343989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actual unemployment rate for this economy (use Okun’s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/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blipFill>
                <a:blip r:embed="rId8"/>
                <a:stretch>
                  <a:fillRect l="-31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/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blipFill>
                <a:blip r:embed="rId9"/>
                <a:stretch>
                  <a:fillRect l="-1523" r="-1523" b="-136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70C5BF-65AC-9944-1758-EB5D89FFC49A}"/>
                  </a:ext>
                </a:extLst>
              </p:cNvPr>
              <p:cNvSpPr txBox="1"/>
              <p:nvPr/>
            </p:nvSpPr>
            <p:spPr>
              <a:xfrm>
                <a:off x="3827418" y="4079898"/>
                <a:ext cx="10235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70C5BF-65AC-9944-1758-EB5D89FF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4079898"/>
                <a:ext cx="1023550" cy="276999"/>
              </a:xfrm>
              <a:prstGeom prst="rect">
                <a:avLst/>
              </a:prstGeom>
              <a:blipFill>
                <a:blip r:embed="rId10"/>
                <a:stretch>
                  <a:fillRect l="-3659" r="-3659" b="-1304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78A6CC0-67E9-33EA-1F3D-FAC412B8C314}"/>
              </a:ext>
            </a:extLst>
          </p:cNvPr>
          <p:cNvSpPr txBox="1"/>
          <p:nvPr/>
        </p:nvSpPr>
        <p:spPr>
          <a:xfrm>
            <a:off x="2309380" y="2783485"/>
            <a:ext cx="1330804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 Gap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5F74F-ED71-1885-E788-6A5A0C2205C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83429" y="3044922"/>
            <a:ext cx="343989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35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actual unemployment rate for this economy (use Okun’s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/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blipFill>
                <a:blip r:embed="rId8"/>
                <a:stretch>
                  <a:fillRect l="-31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/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blipFill>
                <a:blip r:embed="rId9"/>
                <a:stretch>
                  <a:fillRect l="-1523" r="-1523" b="-136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70C5BF-65AC-9944-1758-EB5D89FFC49A}"/>
                  </a:ext>
                </a:extLst>
              </p:cNvPr>
              <p:cNvSpPr txBox="1"/>
              <p:nvPr/>
            </p:nvSpPr>
            <p:spPr>
              <a:xfrm>
                <a:off x="3827418" y="4079898"/>
                <a:ext cx="10235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70C5BF-65AC-9944-1758-EB5D89FF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4079898"/>
                <a:ext cx="1023550" cy="276999"/>
              </a:xfrm>
              <a:prstGeom prst="rect">
                <a:avLst/>
              </a:prstGeom>
              <a:blipFill>
                <a:blip r:embed="rId10"/>
                <a:stretch>
                  <a:fillRect l="-3659" r="-3659" b="-1304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78A6CC0-67E9-33EA-1F3D-FAC412B8C314}"/>
              </a:ext>
            </a:extLst>
          </p:cNvPr>
          <p:cNvSpPr txBox="1"/>
          <p:nvPr/>
        </p:nvSpPr>
        <p:spPr>
          <a:xfrm>
            <a:off x="2309380" y="2783485"/>
            <a:ext cx="1330804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 Gap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5F74F-ED71-1885-E788-6A5A0C2205C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83429" y="3044922"/>
            <a:ext cx="343989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actual unemployment rate for this economy (use Okun’s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/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blipFill>
                <a:blip r:embed="rId8"/>
                <a:stretch>
                  <a:fillRect l="-31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/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blipFill>
                <a:blip r:embed="rId9"/>
                <a:stretch>
                  <a:fillRect l="-1523" r="-1523" b="-136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70C5BF-65AC-9944-1758-EB5D89FFC49A}"/>
                  </a:ext>
                </a:extLst>
              </p:cNvPr>
              <p:cNvSpPr txBox="1"/>
              <p:nvPr/>
            </p:nvSpPr>
            <p:spPr>
              <a:xfrm>
                <a:off x="3827418" y="4079898"/>
                <a:ext cx="10235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70C5BF-65AC-9944-1758-EB5D89FF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4079898"/>
                <a:ext cx="1023550" cy="276999"/>
              </a:xfrm>
              <a:prstGeom prst="rect">
                <a:avLst/>
              </a:prstGeom>
              <a:blipFill>
                <a:blip r:embed="rId10"/>
                <a:stretch>
                  <a:fillRect l="-3659" r="-3659" b="-1304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78A6CC0-67E9-33EA-1F3D-FAC412B8C314}"/>
              </a:ext>
            </a:extLst>
          </p:cNvPr>
          <p:cNvSpPr txBox="1"/>
          <p:nvPr/>
        </p:nvSpPr>
        <p:spPr>
          <a:xfrm>
            <a:off x="2309380" y="2783485"/>
            <a:ext cx="1330804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 Gap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5F74F-ED71-1885-E788-6A5A0C2205C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83429" y="3044922"/>
            <a:ext cx="343989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actual unemployment rate for this economy (use Okun’s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/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0694F3-39F8-E5F3-994E-E0CAB628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108440"/>
                <a:ext cx="1181413" cy="276999"/>
              </a:xfrm>
              <a:prstGeom prst="rect">
                <a:avLst/>
              </a:prstGeom>
              <a:blipFill>
                <a:blip r:embed="rId8"/>
                <a:stretch>
                  <a:fillRect l="-31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/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BDBEB-90DC-1CFD-9DE3-FC6701B0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3594169"/>
                <a:ext cx="2492157" cy="276999"/>
              </a:xfrm>
              <a:prstGeom prst="rect">
                <a:avLst/>
              </a:prstGeom>
              <a:blipFill>
                <a:blip r:embed="rId9"/>
                <a:stretch>
                  <a:fillRect l="-1523" r="-1523" b="-136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70C5BF-65AC-9944-1758-EB5D89FFC49A}"/>
                  </a:ext>
                </a:extLst>
              </p:cNvPr>
              <p:cNvSpPr txBox="1"/>
              <p:nvPr/>
            </p:nvSpPr>
            <p:spPr>
              <a:xfrm>
                <a:off x="3827418" y="4079898"/>
                <a:ext cx="10235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70C5BF-65AC-9944-1758-EB5D89FF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8" y="4079898"/>
                <a:ext cx="1023550" cy="276999"/>
              </a:xfrm>
              <a:prstGeom prst="rect">
                <a:avLst/>
              </a:prstGeom>
              <a:blipFill>
                <a:blip r:embed="rId10"/>
                <a:stretch>
                  <a:fillRect l="-3659" r="-3659" b="-1304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519AC-5486-B6F9-3610-13E6A86ABCB8}"/>
                  </a:ext>
                </a:extLst>
              </p:cNvPr>
              <p:cNvSpPr txBox="1"/>
              <p:nvPr/>
            </p:nvSpPr>
            <p:spPr>
              <a:xfrm>
                <a:off x="3827417" y="4565627"/>
                <a:ext cx="2681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=8500−9000=−500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519AC-5486-B6F9-3610-13E6A86A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7" y="4565627"/>
                <a:ext cx="2681055" cy="276999"/>
              </a:xfrm>
              <a:prstGeom prst="rect">
                <a:avLst/>
              </a:prstGeom>
              <a:blipFill>
                <a:blip r:embed="rId11"/>
                <a:stretch>
                  <a:fillRect l="-1415" r="-14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78A6CC0-67E9-33EA-1F3D-FAC412B8C314}"/>
              </a:ext>
            </a:extLst>
          </p:cNvPr>
          <p:cNvSpPr txBox="1"/>
          <p:nvPr/>
        </p:nvSpPr>
        <p:spPr>
          <a:xfrm>
            <a:off x="2309380" y="2783485"/>
            <a:ext cx="1330804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 Gap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5F74F-ED71-1885-E788-6A5A0C2205C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83429" y="3044922"/>
            <a:ext cx="343989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0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actual unemployment </a:t>
            </a:r>
            <a:r>
              <a:rPr lang="en-US" sz="1600" dirty="0">
                <a:latin typeface="+mn-lt"/>
              </a:rPr>
              <a:t>rate for this economy (use Okun’s law)</a:t>
            </a:r>
          </a:p>
        </p:txBody>
      </p:sp>
    </p:spTree>
    <p:extLst>
      <p:ext uri="{BB962C8B-B14F-4D97-AF65-F5344CB8AC3E}">
        <p14:creationId xmlns:p14="http://schemas.microsoft.com/office/powerpoint/2010/main" val="34937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actual unemployment </a:t>
            </a:r>
            <a:r>
              <a:rPr lang="en-US" sz="1600" dirty="0">
                <a:latin typeface="+mn-lt"/>
              </a:rPr>
              <a:t>rate for this economy (use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Okun’s law</a:t>
            </a:r>
            <a:r>
              <a:rPr lang="en-US" sz="16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97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actual unemployment </a:t>
            </a:r>
            <a:r>
              <a:rPr lang="en-US" sz="1600" dirty="0">
                <a:latin typeface="+mn-lt"/>
              </a:rPr>
              <a:t>rate for this economy (use 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Okun’s law</a:t>
            </a:r>
            <a:r>
              <a:rPr lang="en-US" sz="1600" dirty="0">
                <a:latin typeface="+mn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/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blipFill>
                <a:blip r:embed="rId8"/>
                <a:stretch>
                  <a:fillRect l="-1657" r="-331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9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4 percent, what is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actual unemployment </a:t>
            </a:r>
            <a:r>
              <a:rPr lang="en-US" sz="1600" dirty="0">
                <a:latin typeface="+mn-lt"/>
              </a:rPr>
              <a:t>rate for this economy (use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Okun’s law</a:t>
            </a:r>
            <a:r>
              <a:rPr lang="en-US" sz="1600" dirty="0">
                <a:latin typeface="+mn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/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blipFill>
                <a:blip r:embed="rId8"/>
                <a:stretch>
                  <a:fillRect l="-1657" r="-331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58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776-E8F1-2CA0-8F82-AE3186A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Short-run Equilibrium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F9885-3190-3018-A18C-3EF92F559953}"/>
              </a:ext>
            </a:extLst>
          </p:cNvPr>
          <p:cNvSpPr txBox="1"/>
          <p:nvPr/>
        </p:nvSpPr>
        <p:spPr>
          <a:xfrm>
            <a:off x="577850" y="1384663"/>
            <a:ext cx="6104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In the long-run, output is determined by “real” factors, i.e. the potential of economy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the short-run, output is determined by demand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Demand is what people spent, i.e. expenditure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413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4</a:t>
            </a:r>
            <a:r>
              <a:rPr lang="en-US" sz="1600" dirty="0">
                <a:latin typeface="+mn-lt"/>
              </a:rPr>
              <a:t> percent, what is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actual unemployment </a:t>
            </a:r>
            <a:r>
              <a:rPr lang="en-US" sz="1600" dirty="0">
                <a:latin typeface="+mn-lt"/>
              </a:rPr>
              <a:t>rate for this economy (use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Okun’s law</a:t>
            </a:r>
            <a:r>
              <a:rPr lang="en-US" sz="1600" dirty="0">
                <a:latin typeface="+mn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/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blipFill>
                <a:blip r:embed="rId8"/>
                <a:stretch>
                  <a:fillRect l="-1657" r="-331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52E2A-5AE7-8A3C-BAA2-1654B1D075CA}"/>
                  </a:ext>
                </a:extLst>
              </p:cNvPr>
              <p:cNvSpPr txBox="1"/>
              <p:nvPr/>
            </p:nvSpPr>
            <p:spPr>
              <a:xfrm>
                <a:off x="3994669" y="3680655"/>
                <a:ext cx="1948482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52E2A-5AE7-8A3C-BAA2-1654B1D0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69" y="3680655"/>
                <a:ext cx="1948482" cy="575157"/>
              </a:xfrm>
              <a:prstGeom prst="rect">
                <a:avLst/>
              </a:prstGeom>
              <a:blipFill>
                <a:blip r:embed="rId9"/>
                <a:stretch>
                  <a:fillRect l="-193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7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4</a:t>
            </a:r>
            <a:r>
              <a:rPr lang="en-US" sz="1600" dirty="0">
                <a:latin typeface="+mn-lt"/>
              </a:rPr>
              <a:t> percent, what is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actual unemployment </a:t>
            </a:r>
            <a:r>
              <a:rPr lang="en-US" sz="1600" dirty="0">
                <a:latin typeface="+mn-lt"/>
              </a:rPr>
              <a:t>rate for this economy (use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Okun’s law</a:t>
            </a:r>
            <a:r>
              <a:rPr lang="en-US" sz="1600" dirty="0">
                <a:latin typeface="+mn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/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blipFill>
                <a:blip r:embed="rId8"/>
                <a:stretch>
                  <a:fillRect l="-1657" r="-331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52E2A-5AE7-8A3C-BAA2-1654B1D075CA}"/>
                  </a:ext>
                </a:extLst>
              </p:cNvPr>
              <p:cNvSpPr txBox="1"/>
              <p:nvPr/>
            </p:nvSpPr>
            <p:spPr>
              <a:xfrm>
                <a:off x="3994669" y="3680655"/>
                <a:ext cx="1948482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52E2A-5AE7-8A3C-BAA2-1654B1D0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69" y="3680655"/>
                <a:ext cx="1948482" cy="575157"/>
              </a:xfrm>
              <a:prstGeom prst="rect">
                <a:avLst/>
              </a:prstGeom>
              <a:blipFill>
                <a:blip r:embed="rId9"/>
                <a:stretch>
                  <a:fillRect l="-193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5C2FD5-9D5F-59C5-8EC4-D0606B240C08}"/>
                  </a:ext>
                </a:extLst>
              </p:cNvPr>
              <p:cNvSpPr txBox="1"/>
              <p:nvPr/>
            </p:nvSpPr>
            <p:spPr>
              <a:xfrm>
                <a:off x="3994669" y="4364862"/>
                <a:ext cx="1775358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5C2FD5-9D5F-59C5-8EC4-D0606B240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69" y="4364862"/>
                <a:ext cx="1775358" cy="575157"/>
              </a:xfrm>
              <a:prstGeom prst="rect">
                <a:avLst/>
              </a:prstGeom>
              <a:blipFill>
                <a:blip r:embed="rId10"/>
                <a:stretch>
                  <a:fillRect l="-425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6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</a:t>
            </a:r>
            <a:r>
              <a:rPr lang="en-US" sz="1600" dirty="0">
                <a:solidFill>
                  <a:schemeClr val="accent4"/>
                </a:solidFill>
                <a:latin typeface="+mn-lt"/>
              </a:rPr>
              <a:t>4</a:t>
            </a:r>
            <a:r>
              <a:rPr lang="en-US" sz="1600" dirty="0">
                <a:latin typeface="+mn-lt"/>
              </a:rPr>
              <a:t> percent, what is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actual unemployment </a:t>
            </a:r>
            <a:r>
              <a:rPr lang="en-US" sz="1600" dirty="0">
                <a:latin typeface="+mn-lt"/>
              </a:rPr>
              <a:t>rate for this economy (use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Okun’s law</a:t>
            </a:r>
            <a:r>
              <a:rPr lang="en-US" sz="1600" dirty="0">
                <a:latin typeface="+mn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/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blipFill>
                <a:blip r:embed="rId8"/>
                <a:stretch>
                  <a:fillRect l="-1657" r="-331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52E2A-5AE7-8A3C-BAA2-1654B1D075CA}"/>
                  </a:ext>
                </a:extLst>
              </p:cNvPr>
              <p:cNvSpPr txBox="1"/>
              <p:nvPr/>
            </p:nvSpPr>
            <p:spPr>
              <a:xfrm>
                <a:off x="3994669" y="3680655"/>
                <a:ext cx="1948482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52E2A-5AE7-8A3C-BAA2-1654B1D0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69" y="3680655"/>
                <a:ext cx="1948482" cy="575157"/>
              </a:xfrm>
              <a:prstGeom prst="rect">
                <a:avLst/>
              </a:prstGeom>
              <a:blipFill>
                <a:blip r:embed="rId9"/>
                <a:stretch>
                  <a:fillRect l="-193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5C2FD5-9D5F-59C5-8EC4-D0606B240C08}"/>
                  </a:ext>
                </a:extLst>
              </p:cNvPr>
              <p:cNvSpPr txBox="1"/>
              <p:nvPr/>
            </p:nvSpPr>
            <p:spPr>
              <a:xfrm>
                <a:off x="3994669" y="4364862"/>
                <a:ext cx="1775358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5C2FD5-9D5F-59C5-8EC4-D0606B240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69" y="4364862"/>
                <a:ext cx="1775358" cy="575157"/>
              </a:xfrm>
              <a:prstGeom prst="rect">
                <a:avLst/>
              </a:prstGeom>
              <a:blipFill>
                <a:blip r:embed="rId10"/>
                <a:stretch>
                  <a:fillRect l="-425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5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</a:t>
            </a:r>
            <a:r>
              <a:rPr lang="en-US" sz="1600" dirty="0">
                <a:solidFill>
                  <a:schemeClr val="accent4"/>
                </a:solidFill>
                <a:latin typeface="+mn-lt"/>
              </a:rPr>
              <a:t>4</a:t>
            </a:r>
            <a:r>
              <a:rPr lang="en-US" sz="1600" dirty="0">
                <a:latin typeface="+mn-lt"/>
              </a:rPr>
              <a:t> percent, what is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actual unemployment </a:t>
            </a:r>
            <a:r>
              <a:rPr lang="en-US" sz="1600" dirty="0">
                <a:latin typeface="+mn-lt"/>
              </a:rPr>
              <a:t>rate for this economy (use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Okun’s law</a:t>
            </a:r>
            <a:r>
              <a:rPr lang="en-US" sz="1600" dirty="0">
                <a:latin typeface="+mn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/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blipFill>
                <a:blip r:embed="rId8"/>
                <a:stretch>
                  <a:fillRect l="-1657" r="-331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52E2A-5AE7-8A3C-BAA2-1654B1D075CA}"/>
                  </a:ext>
                </a:extLst>
              </p:cNvPr>
              <p:cNvSpPr txBox="1"/>
              <p:nvPr/>
            </p:nvSpPr>
            <p:spPr>
              <a:xfrm>
                <a:off x="3994669" y="3680655"/>
                <a:ext cx="1948482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52E2A-5AE7-8A3C-BAA2-1654B1D0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69" y="3680655"/>
                <a:ext cx="1948482" cy="575157"/>
              </a:xfrm>
              <a:prstGeom prst="rect">
                <a:avLst/>
              </a:prstGeom>
              <a:blipFill>
                <a:blip r:embed="rId9"/>
                <a:stretch>
                  <a:fillRect l="-193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5C2FD5-9D5F-59C5-8EC4-D0606B240C08}"/>
                  </a:ext>
                </a:extLst>
              </p:cNvPr>
              <p:cNvSpPr txBox="1"/>
              <p:nvPr/>
            </p:nvSpPr>
            <p:spPr>
              <a:xfrm>
                <a:off x="3994669" y="4364862"/>
                <a:ext cx="1775358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5C2FD5-9D5F-59C5-8EC4-D0606B240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69" y="4364862"/>
                <a:ext cx="1775358" cy="575157"/>
              </a:xfrm>
              <a:prstGeom prst="rect">
                <a:avLst/>
              </a:prstGeom>
              <a:blipFill>
                <a:blip r:embed="rId10"/>
                <a:stretch>
                  <a:fillRect l="-425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A3BF996-7614-8558-E1B3-2998E2EA84C2}"/>
              </a:ext>
            </a:extLst>
          </p:cNvPr>
          <p:cNvSpPr txBox="1"/>
          <p:nvPr/>
        </p:nvSpPr>
        <p:spPr>
          <a:xfrm>
            <a:off x="4864336" y="4086535"/>
            <a:ext cx="90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8500</a:t>
            </a:r>
          </a:p>
        </p:txBody>
      </p:sp>
    </p:spTree>
    <p:extLst>
      <p:ext uri="{BB962C8B-B14F-4D97-AF65-F5344CB8AC3E}">
        <p14:creationId xmlns:p14="http://schemas.microsoft.com/office/powerpoint/2010/main" val="18902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=1800+0.6(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362826" cy="276999"/>
              </a:xfrm>
              <a:prstGeom prst="rect">
                <a:avLst/>
              </a:prstGeom>
              <a:blipFill>
                <a:blip r:embed="rId2"/>
                <a:stretch>
                  <a:fillRect l="-1604" r="-267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968150" cy="276999"/>
              </a:xfrm>
              <a:prstGeom prst="rect">
                <a:avLst/>
              </a:prstGeom>
              <a:blipFill>
                <a:blip r:embed="rId3"/>
                <a:stretch>
                  <a:fillRect l="-5195" r="-38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704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An economy is described by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4878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1021370" cy="276999"/>
              </a:xfrm>
              <a:prstGeom prst="rect">
                <a:avLst/>
              </a:prstGeom>
              <a:blipFill>
                <a:blip r:embed="rId6"/>
                <a:stretch>
                  <a:fillRect l="-4938" r="-49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9000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29903"/>
                <a:ext cx="1118832" cy="276999"/>
              </a:xfrm>
              <a:prstGeom prst="rect">
                <a:avLst/>
              </a:prstGeom>
              <a:blipFill>
                <a:blip r:embed="rId7"/>
                <a:stretch>
                  <a:fillRect l="-4494" r="-33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What is the output gap for this economy? If the natural rate of unemployment is </a:t>
            </a:r>
            <a:r>
              <a:rPr lang="en-US" sz="1600" dirty="0">
                <a:solidFill>
                  <a:schemeClr val="accent4"/>
                </a:solidFill>
                <a:latin typeface="+mn-lt"/>
              </a:rPr>
              <a:t>4</a:t>
            </a:r>
            <a:r>
              <a:rPr lang="en-US" sz="1600" dirty="0">
                <a:latin typeface="+mn-lt"/>
              </a:rPr>
              <a:t> percent, what is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actual unemployment </a:t>
            </a:r>
            <a:r>
              <a:rPr lang="en-US" sz="1600" dirty="0">
                <a:latin typeface="+mn-lt"/>
              </a:rPr>
              <a:t>rate for this economy (use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Okun’s law</a:t>
            </a:r>
            <a:r>
              <a:rPr lang="en-US" sz="1600" dirty="0">
                <a:latin typeface="+mn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/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F597-CFC2-94D9-27C8-8FA2673D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70" y="3044922"/>
                <a:ext cx="2287293" cy="526683"/>
              </a:xfrm>
              <a:prstGeom prst="rect">
                <a:avLst/>
              </a:prstGeom>
              <a:blipFill>
                <a:blip r:embed="rId8"/>
                <a:stretch>
                  <a:fillRect l="-1657" r="-331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52E2A-5AE7-8A3C-BAA2-1654B1D075CA}"/>
                  </a:ext>
                </a:extLst>
              </p:cNvPr>
              <p:cNvSpPr txBox="1"/>
              <p:nvPr/>
            </p:nvSpPr>
            <p:spPr>
              <a:xfrm>
                <a:off x="3994669" y="3680655"/>
                <a:ext cx="1948482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52E2A-5AE7-8A3C-BAA2-1654B1D0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69" y="3680655"/>
                <a:ext cx="1948482" cy="575157"/>
              </a:xfrm>
              <a:prstGeom prst="rect">
                <a:avLst/>
              </a:prstGeom>
              <a:blipFill>
                <a:blip r:embed="rId9"/>
                <a:stretch>
                  <a:fillRect l="-193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5C2FD5-9D5F-59C5-8EC4-D0606B240C08}"/>
                  </a:ext>
                </a:extLst>
              </p:cNvPr>
              <p:cNvSpPr txBox="1"/>
              <p:nvPr/>
            </p:nvSpPr>
            <p:spPr>
              <a:xfrm>
                <a:off x="3808702" y="4364862"/>
                <a:ext cx="4487480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0.04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8500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9000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⋅9000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5C2FD5-9D5F-59C5-8EC4-D0606B240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02" y="4364862"/>
                <a:ext cx="4487480" cy="575157"/>
              </a:xfrm>
              <a:prstGeom prst="rect">
                <a:avLst/>
              </a:prstGeom>
              <a:blipFill>
                <a:blip r:embed="rId10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4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365069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short-run equilibrium output. </a:t>
            </a:r>
          </a:p>
        </p:txBody>
      </p:sp>
    </p:spTree>
    <p:extLst>
      <p:ext uri="{BB962C8B-B14F-4D97-AF65-F5344CB8AC3E}">
        <p14:creationId xmlns:p14="http://schemas.microsoft.com/office/powerpoint/2010/main" val="374244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</a:t>
            </a:r>
            <a:r>
              <a:rPr lang="en-US" sz="1600" dirty="0">
                <a:latin typeface="+mn-lt"/>
              </a:rPr>
              <a:t>output. </a:t>
            </a:r>
          </a:p>
        </p:txBody>
      </p:sp>
    </p:spTree>
    <p:extLst>
      <p:ext uri="{BB962C8B-B14F-4D97-AF65-F5344CB8AC3E}">
        <p14:creationId xmlns:p14="http://schemas.microsoft.com/office/powerpoint/2010/main" val="6441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</a:t>
            </a:r>
            <a:r>
              <a:rPr lang="en-US" sz="1600" dirty="0">
                <a:latin typeface="+mn-lt"/>
              </a:rPr>
              <a:t>output.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A8891-B876-1EC3-646E-647E9ACBB1F1}"/>
                  </a:ext>
                </a:extLst>
              </p:cNvPr>
              <p:cNvSpPr txBox="1"/>
              <p:nvPr/>
            </p:nvSpPr>
            <p:spPr>
              <a:xfrm>
                <a:off x="4036408" y="2261152"/>
                <a:ext cx="8467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A8891-B876-1EC3-646E-647E9ACB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8" y="2261152"/>
                <a:ext cx="846770" cy="246221"/>
              </a:xfrm>
              <a:prstGeom prst="rect">
                <a:avLst/>
              </a:prstGeom>
              <a:blipFill>
                <a:blip r:embed="rId8"/>
                <a:stretch>
                  <a:fillRect l="-4412" r="-29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2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</a:t>
            </a:r>
            <a:r>
              <a:rPr lang="en-US" sz="1600" dirty="0">
                <a:latin typeface="+mn-lt"/>
              </a:rPr>
              <a:t>output.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A8891-B876-1EC3-646E-647E9ACBB1F1}"/>
                  </a:ext>
                </a:extLst>
              </p:cNvPr>
              <p:cNvSpPr txBox="1"/>
              <p:nvPr/>
            </p:nvSpPr>
            <p:spPr>
              <a:xfrm>
                <a:off x="4036408" y="2261152"/>
                <a:ext cx="8467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A8891-B876-1EC3-646E-647E9ACB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8" y="2261152"/>
                <a:ext cx="846770" cy="246221"/>
              </a:xfrm>
              <a:prstGeom prst="rect">
                <a:avLst/>
              </a:prstGeom>
              <a:blipFill>
                <a:blip r:embed="rId8"/>
                <a:stretch>
                  <a:fillRect l="-4412" r="-29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7FC64E-111A-AD42-A038-CF2A3BB82481}"/>
                  </a:ext>
                </a:extLst>
              </p:cNvPr>
              <p:cNvSpPr txBox="1"/>
              <p:nvPr/>
            </p:nvSpPr>
            <p:spPr>
              <a:xfrm>
                <a:off x="4036406" y="2588556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7FC64E-111A-AD42-A038-CF2A3BB82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6" y="2588556"/>
                <a:ext cx="1941044" cy="246221"/>
              </a:xfrm>
              <a:prstGeom prst="rect">
                <a:avLst/>
              </a:prstGeom>
              <a:blipFill>
                <a:blip r:embed="rId9"/>
                <a:stretch>
                  <a:fillRect l="-1948" t="-5000" r="-129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6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776-E8F1-2CA0-8F82-AE3186A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Short-run Equilibrium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F9885-3190-3018-A18C-3EF92F559953}"/>
              </a:ext>
            </a:extLst>
          </p:cNvPr>
          <p:cNvSpPr txBox="1"/>
          <p:nvPr/>
        </p:nvSpPr>
        <p:spPr>
          <a:xfrm>
            <a:off x="577850" y="1384663"/>
            <a:ext cx="6104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In the long-run, output is determined by “real” factors, i.e. the potential of economy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the short-run, output is determined by demand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Demand is what people spent, i.e. expenditure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When supply catches up with demand, we have equilibrium</a:t>
            </a:r>
          </a:p>
        </p:txBody>
      </p:sp>
    </p:spTree>
    <p:extLst>
      <p:ext uri="{BB962C8B-B14F-4D97-AF65-F5344CB8AC3E}">
        <p14:creationId xmlns:p14="http://schemas.microsoft.com/office/powerpoint/2010/main" val="2203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</a:t>
            </a:r>
            <a:r>
              <a:rPr lang="en-US" sz="1600" dirty="0">
                <a:latin typeface="+mn-lt"/>
              </a:rPr>
              <a:t>output.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A8891-B876-1EC3-646E-647E9ACBB1F1}"/>
                  </a:ext>
                </a:extLst>
              </p:cNvPr>
              <p:cNvSpPr txBox="1"/>
              <p:nvPr/>
            </p:nvSpPr>
            <p:spPr>
              <a:xfrm>
                <a:off x="4036408" y="2261152"/>
                <a:ext cx="8467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A8891-B876-1EC3-646E-647E9ACB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8" y="2261152"/>
                <a:ext cx="846770" cy="246221"/>
              </a:xfrm>
              <a:prstGeom prst="rect">
                <a:avLst/>
              </a:prstGeom>
              <a:blipFill>
                <a:blip r:embed="rId8"/>
                <a:stretch>
                  <a:fillRect l="-4412" r="-29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7FC64E-111A-AD42-A038-CF2A3BB82481}"/>
                  </a:ext>
                </a:extLst>
              </p:cNvPr>
              <p:cNvSpPr txBox="1"/>
              <p:nvPr/>
            </p:nvSpPr>
            <p:spPr>
              <a:xfrm>
                <a:off x="4036406" y="2588556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7FC64E-111A-AD42-A038-CF2A3BB82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6" y="2588556"/>
                <a:ext cx="1941044" cy="246221"/>
              </a:xfrm>
              <a:prstGeom prst="rect">
                <a:avLst/>
              </a:prstGeom>
              <a:blipFill>
                <a:blip r:embed="rId9"/>
                <a:stretch>
                  <a:fillRect l="-1948" t="-5000" r="-129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25E352-44DA-9498-99C7-7CDAAACD7D6B}"/>
                  </a:ext>
                </a:extLst>
              </p:cNvPr>
              <p:cNvSpPr txBox="1"/>
              <p:nvPr/>
            </p:nvSpPr>
            <p:spPr>
              <a:xfrm>
                <a:off x="4036407" y="2966033"/>
                <a:ext cx="31404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+70+120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25E352-44DA-9498-99C7-7CDAAACD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7" y="2966033"/>
                <a:ext cx="3140475" cy="246221"/>
              </a:xfrm>
              <a:prstGeom prst="rect">
                <a:avLst/>
              </a:prstGeom>
              <a:blipFill>
                <a:blip r:embed="rId10"/>
                <a:stretch>
                  <a:fillRect l="-806" r="-121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8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</a:t>
            </a:r>
            <a:r>
              <a:rPr lang="en-US" sz="1600" dirty="0">
                <a:latin typeface="+mn-lt"/>
              </a:rPr>
              <a:t>output.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A8891-B876-1EC3-646E-647E9ACBB1F1}"/>
                  </a:ext>
                </a:extLst>
              </p:cNvPr>
              <p:cNvSpPr txBox="1"/>
              <p:nvPr/>
            </p:nvSpPr>
            <p:spPr>
              <a:xfrm>
                <a:off x="4036408" y="2261152"/>
                <a:ext cx="8467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A8891-B876-1EC3-646E-647E9ACB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8" y="2261152"/>
                <a:ext cx="846770" cy="246221"/>
              </a:xfrm>
              <a:prstGeom prst="rect">
                <a:avLst/>
              </a:prstGeom>
              <a:blipFill>
                <a:blip r:embed="rId8"/>
                <a:stretch>
                  <a:fillRect l="-4412" r="-29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7FC64E-111A-AD42-A038-CF2A3BB82481}"/>
                  </a:ext>
                </a:extLst>
              </p:cNvPr>
              <p:cNvSpPr txBox="1"/>
              <p:nvPr/>
            </p:nvSpPr>
            <p:spPr>
              <a:xfrm>
                <a:off x="4036406" y="2588556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7FC64E-111A-AD42-A038-CF2A3BB82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6" y="2588556"/>
                <a:ext cx="1941044" cy="246221"/>
              </a:xfrm>
              <a:prstGeom prst="rect">
                <a:avLst/>
              </a:prstGeom>
              <a:blipFill>
                <a:blip r:embed="rId9"/>
                <a:stretch>
                  <a:fillRect l="-1948" t="-5000" r="-129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25E352-44DA-9498-99C7-7CDAAACD7D6B}"/>
                  </a:ext>
                </a:extLst>
              </p:cNvPr>
              <p:cNvSpPr txBox="1"/>
              <p:nvPr/>
            </p:nvSpPr>
            <p:spPr>
              <a:xfrm>
                <a:off x="4036407" y="2966033"/>
                <a:ext cx="31404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+70+120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25E352-44DA-9498-99C7-7CDAAACD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7" y="2966033"/>
                <a:ext cx="3140475" cy="246221"/>
              </a:xfrm>
              <a:prstGeom prst="rect">
                <a:avLst/>
              </a:prstGeom>
              <a:blipFill>
                <a:blip r:embed="rId10"/>
                <a:stretch>
                  <a:fillRect l="-806" r="-121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731C-3E71-3085-616D-A46E9FB8379C}"/>
                  </a:ext>
                </a:extLst>
              </p:cNvPr>
              <p:cNvSpPr txBox="1"/>
              <p:nvPr/>
            </p:nvSpPr>
            <p:spPr>
              <a:xfrm>
                <a:off x="4036406" y="3369930"/>
                <a:ext cx="14382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=110+0.8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731C-3E71-3085-616D-A46E9FB8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6" y="3369930"/>
                <a:ext cx="1438279" cy="246221"/>
              </a:xfrm>
              <a:prstGeom prst="rect">
                <a:avLst/>
              </a:prstGeom>
              <a:blipFill>
                <a:blip r:embed="rId11"/>
                <a:stretch>
                  <a:fillRect l="-2609" r="-17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8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a. Find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</a:t>
            </a:r>
            <a:r>
              <a:rPr lang="en-US" sz="1600" dirty="0">
                <a:latin typeface="+mn-lt"/>
              </a:rPr>
              <a:t>output.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A8891-B876-1EC3-646E-647E9ACBB1F1}"/>
                  </a:ext>
                </a:extLst>
              </p:cNvPr>
              <p:cNvSpPr txBox="1"/>
              <p:nvPr/>
            </p:nvSpPr>
            <p:spPr>
              <a:xfrm>
                <a:off x="4036408" y="2261152"/>
                <a:ext cx="8467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7A8891-B876-1EC3-646E-647E9ACB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8" y="2261152"/>
                <a:ext cx="846770" cy="246221"/>
              </a:xfrm>
              <a:prstGeom prst="rect">
                <a:avLst/>
              </a:prstGeom>
              <a:blipFill>
                <a:blip r:embed="rId8"/>
                <a:stretch>
                  <a:fillRect l="-4412" r="-29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7FC64E-111A-AD42-A038-CF2A3BB82481}"/>
                  </a:ext>
                </a:extLst>
              </p:cNvPr>
              <p:cNvSpPr txBox="1"/>
              <p:nvPr/>
            </p:nvSpPr>
            <p:spPr>
              <a:xfrm>
                <a:off x="4036406" y="2588556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7FC64E-111A-AD42-A038-CF2A3BB82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6" y="2588556"/>
                <a:ext cx="1941044" cy="246221"/>
              </a:xfrm>
              <a:prstGeom prst="rect">
                <a:avLst/>
              </a:prstGeom>
              <a:blipFill>
                <a:blip r:embed="rId9"/>
                <a:stretch>
                  <a:fillRect l="-1948" t="-5000" r="-129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25E352-44DA-9498-99C7-7CDAAACD7D6B}"/>
                  </a:ext>
                </a:extLst>
              </p:cNvPr>
              <p:cNvSpPr txBox="1"/>
              <p:nvPr/>
            </p:nvSpPr>
            <p:spPr>
              <a:xfrm>
                <a:off x="4036407" y="2966033"/>
                <a:ext cx="31404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+70+120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25E352-44DA-9498-99C7-7CDAAACD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7" y="2966033"/>
                <a:ext cx="3140475" cy="246221"/>
              </a:xfrm>
              <a:prstGeom prst="rect">
                <a:avLst/>
              </a:prstGeom>
              <a:blipFill>
                <a:blip r:embed="rId10"/>
                <a:stretch>
                  <a:fillRect l="-806" r="-121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731C-3E71-3085-616D-A46E9FB8379C}"/>
                  </a:ext>
                </a:extLst>
              </p:cNvPr>
              <p:cNvSpPr txBox="1"/>
              <p:nvPr/>
            </p:nvSpPr>
            <p:spPr>
              <a:xfrm>
                <a:off x="4036406" y="3369930"/>
                <a:ext cx="14382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=110+0.8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731C-3E71-3085-616D-A46E9FB8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6" y="3369930"/>
                <a:ext cx="1438279" cy="246221"/>
              </a:xfrm>
              <a:prstGeom prst="rect">
                <a:avLst/>
              </a:prstGeom>
              <a:blipFill>
                <a:blip r:embed="rId11"/>
                <a:stretch>
                  <a:fillRect l="-2609" r="-17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FAC6B4-980B-71CD-1F74-3231A39D9BF7}"/>
                  </a:ext>
                </a:extLst>
              </p:cNvPr>
              <p:cNvSpPr txBox="1"/>
              <p:nvPr/>
            </p:nvSpPr>
            <p:spPr>
              <a:xfrm>
                <a:off x="4036406" y="3747407"/>
                <a:ext cx="795474" cy="24622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FAC6B4-980B-71CD-1F74-3231A39D9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06" y="3747407"/>
                <a:ext cx="795474" cy="246221"/>
              </a:xfrm>
              <a:prstGeom prst="rect">
                <a:avLst/>
              </a:prstGeom>
              <a:blipFill>
                <a:blip r:embed="rId12"/>
                <a:stretch>
                  <a:fillRect l="-4615" r="-3077" b="-9524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Economic recovery abroad increases the demand for the country’s exports; as a result, NX rises to 100. What happens to short-run equilibrium output.</a:t>
            </a:r>
          </a:p>
        </p:txBody>
      </p:sp>
    </p:spTree>
    <p:extLst>
      <p:ext uri="{BB962C8B-B14F-4D97-AF65-F5344CB8AC3E}">
        <p14:creationId xmlns:p14="http://schemas.microsoft.com/office/powerpoint/2010/main" val="352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Economic recovery abroad increases the demand for the country’s exports; as a result,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rises to 100</a:t>
            </a:r>
            <a:r>
              <a:rPr lang="en-US" sz="1600" dirty="0">
                <a:latin typeface="+mn-lt"/>
              </a:rPr>
              <a:t>. What happens to short-run equilibrium output.</a:t>
            </a:r>
          </a:p>
        </p:txBody>
      </p:sp>
    </p:spTree>
    <p:extLst>
      <p:ext uri="{BB962C8B-B14F-4D97-AF65-F5344CB8AC3E}">
        <p14:creationId xmlns:p14="http://schemas.microsoft.com/office/powerpoint/2010/main" val="22604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Economic recovery abroad increases the demand for the country’s exports; as a result,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rises to 100</a:t>
            </a:r>
            <a:r>
              <a:rPr lang="en-US" sz="1600" dirty="0">
                <a:latin typeface="+mn-lt"/>
              </a:rPr>
              <a:t>. What happens to short-run equilibrium output.</a:t>
            </a:r>
          </a:p>
        </p:txBody>
      </p:sp>
    </p:spTree>
    <p:extLst>
      <p:ext uri="{BB962C8B-B14F-4D97-AF65-F5344CB8AC3E}">
        <p14:creationId xmlns:p14="http://schemas.microsoft.com/office/powerpoint/2010/main" val="28007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Economic recovery abroad increases the demand for the country’s exports; as a result,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rises to 100</a:t>
            </a:r>
            <a:r>
              <a:rPr lang="en-US" sz="1600" dirty="0">
                <a:latin typeface="+mn-lt"/>
              </a:rPr>
              <a:t>. What happens to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output</a:t>
            </a:r>
            <a:r>
              <a:rPr lang="en-US" sz="16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1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Economic recovery abroad increases the demand for the country’s exports; as a result,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rises to 100</a:t>
            </a:r>
            <a:r>
              <a:rPr lang="en-US" sz="1600" dirty="0">
                <a:latin typeface="+mn-lt"/>
              </a:rPr>
              <a:t>. What happens to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output</a:t>
            </a:r>
            <a:r>
              <a:rPr lang="en-US" sz="1600" dirty="0">
                <a:latin typeface="+mn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41485-2FA5-B781-5F12-31E43EEE6F87}"/>
                  </a:ext>
                </a:extLst>
              </p:cNvPr>
              <p:cNvSpPr txBox="1"/>
              <p:nvPr/>
            </p:nvSpPr>
            <p:spPr>
              <a:xfrm>
                <a:off x="3725998" y="2767922"/>
                <a:ext cx="2925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41485-2FA5-B781-5F12-31E43EEE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767922"/>
                <a:ext cx="2925929" cy="276999"/>
              </a:xfrm>
              <a:prstGeom prst="rect">
                <a:avLst/>
              </a:prstGeom>
              <a:blipFill>
                <a:blip r:embed="rId8"/>
                <a:stretch>
                  <a:fillRect l="-1299" r="-129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8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Economic recovery abroad increases the demand for the country’s exports; as a result,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rises to 100</a:t>
            </a:r>
            <a:r>
              <a:rPr lang="en-US" sz="1600" dirty="0">
                <a:latin typeface="+mn-lt"/>
              </a:rPr>
              <a:t>. What happens to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output</a:t>
            </a:r>
            <a:r>
              <a:rPr lang="en-US" sz="1600" dirty="0">
                <a:latin typeface="+mn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41485-2FA5-B781-5F12-31E43EEE6F87}"/>
                  </a:ext>
                </a:extLst>
              </p:cNvPr>
              <p:cNvSpPr txBox="1"/>
              <p:nvPr/>
            </p:nvSpPr>
            <p:spPr>
              <a:xfrm>
                <a:off x="3725998" y="2767922"/>
                <a:ext cx="2925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41485-2FA5-B781-5F12-31E43EEE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767922"/>
                <a:ext cx="2925929" cy="276999"/>
              </a:xfrm>
              <a:prstGeom prst="rect">
                <a:avLst/>
              </a:prstGeom>
              <a:blipFill>
                <a:blip r:embed="rId8"/>
                <a:stretch>
                  <a:fillRect l="-1299" r="-129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31C3E7-A8C6-569E-3575-AC7E9E7ABEAD}"/>
                  </a:ext>
                </a:extLst>
              </p:cNvPr>
              <p:cNvSpPr txBox="1"/>
              <p:nvPr/>
            </p:nvSpPr>
            <p:spPr>
              <a:xfrm>
                <a:off x="3725997" y="3159354"/>
                <a:ext cx="4198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−150)+70+120+100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31C3E7-A8C6-569E-3575-AC7E9E7A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7" y="3159354"/>
                <a:ext cx="4198329" cy="276999"/>
              </a:xfrm>
              <a:prstGeom prst="rect">
                <a:avLst/>
              </a:prstGeom>
              <a:blipFill>
                <a:blip r:embed="rId9"/>
                <a:stretch>
                  <a:fillRect l="-604" r="-6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79CB98-9189-5402-D140-2B8119C85B13}"/>
                  </a:ext>
                </a:extLst>
              </p:cNvPr>
              <p:cNvSpPr txBox="1"/>
              <p:nvPr/>
            </p:nvSpPr>
            <p:spPr>
              <a:xfrm>
                <a:off x="3725997" y="3524156"/>
                <a:ext cx="1620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=210+0.8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79CB98-9189-5402-D140-2B8119C85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7" y="3524156"/>
                <a:ext cx="1620700" cy="276999"/>
              </a:xfrm>
              <a:prstGeom prst="rect">
                <a:avLst/>
              </a:prstGeom>
              <a:blipFill>
                <a:blip r:embed="rId10"/>
                <a:stretch>
                  <a:fillRect l="-2344" r="-234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B46EDC-BDC6-18B3-815A-6A9EC26773F6}"/>
                  </a:ext>
                </a:extLst>
              </p:cNvPr>
              <p:cNvSpPr txBox="1"/>
              <p:nvPr/>
            </p:nvSpPr>
            <p:spPr>
              <a:xfrm>
                <a:off x="3725997" y="3937573"/>
                <a:ext cx="1023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B46EDC-BDC6-18B3-815A-6A9EC267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7" y="3937573"/>
                <a:ext cx="1023550" cy="276999"/>
              </a:xfrm>
              <a:prstGeom prst="rect">
                <a:avLst/>
              </a:prstGeom>
              <a:blipFill>
                <a:blip r:embed="rId11"/>
                <a:stretch>
                  <a:fillRect l="-4938" r="-493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Economic recovery abroad increases the demand for the country’s exports; as a result,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rises to 100</a:t>
            </a:r>
            <a:r>
              <a:rPr lang="en-US" sz="1600" dirty="0">
                <a:latin typeface="+mn-lt"/>
              </a:rPr>
              <a:t>. What happens to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output</a:t>
            </a:r>
            <a:r>
              <a:rPr lang="en-US" sz="1600" dirty="0">
                <a:latin typeface="+mn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41485-2FA5-B781-5F12-31E43EEE6F87}"/>
                  </a:ext>
                </a:extLst>
              </p:cNvPr>
              <p:cNvSpPr txBox="1"/>
              <p:nvPr/>
            </p:nvSpPr>
            <p:spPr>
              <a:xfrm>
                <a:off x="3725998" y="2767922"/>
                <a:ext cx="2925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41485-2FA5-B781-5F12-31E43EEE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767922"/>
                <a:ext cx="2925929" cy="276999"/>
              </a:xfrm>
              <a:prstGeom prst="rect">
                <a:avLst/>
              </a:prstGeom>
              <a:blipFill>
                <a:blip r:embed="rId8"/>
                <a:stretch>
                  <a:fillRect l="-1299" r="-129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31C3E7-A8C6-569E-3575-AC7E9E7ABEAD}"/>
                  </a:ext>
                </a:extLst>
              </p:cNvPr>
              <p:cNvSpPr txBox="1"/>
              <p:nvPr/>
            </p:nvSpPr>
            <p:spPr>
              <a:xfrm>
                <a:off x="3725997" y="3159354"/>
                <a:ext cx="4198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−150)+70+120+100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31C3E7-A8C6-569E-3575-AC7E9E7A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7" y="3159354"/>
                <a:ext cx="4198329" cy="276999"/>
              </a:xfrm>
              <a:prstGeom prst="rect">
                <a:avLst/>
              </a:prstGeom>
              <a:blipFill>
                <a:blip r:embed="rId9"/>
                <a:stretch>
                  <a:fillRect l="-604" r="-6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79CB98-9189-5402-D140-2B8119C85B13}"/>
                  </a:ext>
                </a:extLst>
              </p:cNvPr>
              <p:cNvSpPr txBox="1"/>
              <p:nvPr/>
            </p:nvSpPr>
            <p:spPr>
              <a:xfrm>
                <a:off x="3725997" y="3524156"/>
                <a:ext cx="1620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=210+0.8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79CB98-9189-5402-D140-2B8119C85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7" y="3524156"/>
                <a:ext cx="1620700" cy="276999"/>
              </a:xfrm>
              <a:prstGeom prst="rect">
                <a:avLst/>
              </a:prstGeom>
              <a:blipFill>
                <a:blip r:embed="rId10"/>
                <a:stretch>
                  <a:fillRect l="-2344" r="-234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B46EDC-BDC6-18B3-815A-6A9EC26773F6}"/>
                  </a:ext>
                </a:extLst>
              </p:cNvPr>
              <p:cNvSpPr txBox="1"/>
              <p:nvPr/>
            </p:nvSpPr>
            <p:spPr>
              <a:xfrm>
                <a:off x="3725997" y="3937573"/>
                <a:ext cx="1023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B46EDC-BDC6-18B3-815A-6A9EC267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7" y="3937573"/>
                <a:ext cx="1023550" cy="276999"/>
              </a:xfrm>
              <a:prstGeom prst="rect">
                <a:avLst/>
              </a:prstGeom>
              <a:blipFill>
                <a:blip r:embed="rId11"/>
                <a:stretch>
                  <a:fillRect l="-4938" r="-493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776-E8F1-2CA0-8F82-AE3186A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Short-run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F9885-3190-3018-A18C-3EF92F559953}"/>
                  </a:ext>
                </a:extLst>
              </p:cNvPr>
              <p:cNvSpPr txBox="1"/>
              <p:nvPr/>
            </p:nvSpPr>
            <p:spPr>
              <a:xfrm>
                <a:off x="577850" y="1384663"/>
                <a:ext cx="610470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dirty="0"/>
                  <a:t>In the long-run, output is determined by “real” factors, i.e. the potential of economy</a:t>
                </a:r>
              </a:p>
              <a:p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In the short-run, output is determined by demand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Demand is what people spent, i.e. expenditure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When supply catches up with demand, we have equilibrium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𝐴𝐷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F9885-3190-3018-A18C-3EF92F559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384663"/>
                <a:ext cx="6104709" cy="2554545"/>
              </a:xfrm>
              <a:prstGeom prst="rect">
                <a:avLst/>
              </a:prstGeom>
              <a:blipFill>
                <a:blip r:embed="rId2"/>
                <a:stretch>
                  <a:fillRect l="-415" t="-493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74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11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b. Economic recovery abroad increases the demand for the country’s exports; as a result,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rises to 100</a:t>
            </a:r>
            <a:r>
              <a:rPr lang="en-US" sz="1600" dirty="0">
                <a:latin typeface="+mn-lt"/>
              </a:rPr>
              <a:t>. What happens to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short-run equilibrium output</a:t>
            </a:r>
            <a:r>
              <a:rPr lang="en-US" sz="1600" dirty="0">
                <a:latin typeface="+mn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41485-2FA5-B781-5F12-31E43EEE6F87}"/>
                  </a:ext>
                </a:extLst>
              </p:cNvPr>
              <p:cNvSpPr txBox="1"/>
              <p:nvPr/>
            </p:nvSpPr>
            <p:spPr>
              <a:xfrm>
                <a:off x="3725998" y="2767922"/>
                <a:ext cx="2925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41485-2FA5-B781-5F12-31E43EEE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767922"/>
                <a:ext cx="2925929" cy="276999"/>
              </a:xfrm>
              <a:prstGeom prst="rect">
                <a:avLst/>
              </a:prstGeom>
              <a:blipFill>
                <a:blip r:embed="rId8"/>
                <a:stretch>
                  <a:fillRect l="-1299" r="-129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31C3E7-A8C6-569E-3575-AC7E9E7ABEAD}"/>
                  </a:ext>
                </a:extLst>
              </p:cNvPr>
              <p:cNvSpPr txBox="1"/>
              <p:nvPr/>
            </p:nvSpPr>
            <p:spPr>
              <a:xfrm>
                <a:off x="3725997" y="3159354"/>
                <a:ext cx="4198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−150)+70+120+100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31C3E7-A8C6-569E-3575-AC7E9E7A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7" y="3159354"/>
                <a:ext cx="4198329" cy="276999"/>
              </a:xfrm>
              <a:prstGeom prst="rect">
                <a:avLst/>
              </a:prstGeom>
              <a:blipFill>
                <a:blip r:embed="rId9"/>
                <a:stretch>
                  <a:fillRect l="-604" r="-6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79CB98-9189-5402-D140-2B8119C85B13}"/>
                  </a:ext>
                </a:extLst>
              </p:cNvPr>
              <p:cNvSpPr txBox="1"/>
              <p:nvPr/>
            </p:nvSpPr>
            <p:spPr>
              <a:xfrm>
                <a:off x="3725997" y="3524156"/>
                <a:ext cx="1620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=210+0.8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79CB98-9189-5402-D140-2B8119C85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7" y="3524156"/>
                <a:ext cx="1620700" cy="276999"/>
              </a:xfrm>
              <a:prstGeom prst="rect">
                <a:avLst/>
              </a:prstGeom>
              <a:blipFill>
                <a:blip r:embed="rId10"/>
                <a:stretch>
                  <a:fillRect l="-2344" r="-234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B46EDC-BDC6-18B3-815A-6A9EC26773F6}"/>
                  </a:ext>
                </a:extLst>
              </p:cNvPr>
              <p:cNvSpPr txBox="1"/>
              <p:nvPr/>
            </p:nvSpPr>
            <p:spPr>
              <a:xfrm>
                <a:off x="3725997" y="3937573"/>
                <a:ext cx="1023550" cy="27699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B46EDC-BDC6-18B3-815A-6A9EC267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7" y="3937573"/>
                <a:ext cx="1023550" cy="276999"/>
              </a:xfrm>
              <a:prstGeom prst="rect">
                <a:avLst/>
              </a:prstGeom>
              <a:blipFill>
                <a:blip r:embed="rId11"/>
                <a:stretch>
                  <a:fillRect l="-3614" r="-3614" b="-8333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073243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NX = -100</a:t>
            </a:r>
          </a:p>
        </p:txBody>
      </p:sp>
    </p:spTree>
    <p:extLst>
      <p:ext uri="{BB962C8B-B14F-4D97-AF65-F5344CB8AC3E}">
        <p14:creationId xmlns:p14="http://schemas.microsoft.com/office/powerpoint/2010/main" val="10470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</p:spTree>
    <p:extLst>
      <p:ext uri="{BB962C8B-B14F-4D97-AF65-F5344CB8AC3E}">
        <p14:creationId xmlns:p14="http://schemas.microsoft.com/office/powerpoint/2010/main" val="36340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/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blipFill>
                <a:blip r:embed="rId8"/>
                <a:stretch>
                  <a:fillRect l="-3333" r="-444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/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blipFill>
                <a:blip r:embed="rId8"/>
                <a:stretch>
                  <a:fillRect l="-3333" r="-444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/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blipFill>
                <a:blip r:embed="rId9"/>
                <a:stretch>
                  <a:fillRect l="-3158" r="-42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7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/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blipFill>
                <a:blip r:embed="rId8"/>
                <a:stretch>
                  <a:fillRect l="-3333" r="-444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/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blipFill>
                <a:blip r:embed="rId9"/>
                <a:stretch>
                  <a:fillRect l="-3158" r="-42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A22EF-53F6-2395-6689-EF44462EEB01}"/>
                  </a:ext>
                </a:extLst>
              </p:cNvPr>
              <p:cNvSpPr txBox="1"/>
              <p:nvPr/>
            </p:nvSpPr>
            <p:spPr>
              <a:xfrm>
                <a:off x="3804931" y="3473521"/>
                <a:ext cx="1206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A22EF-53F6-2395-6689-EF44462EE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473521"/>
                <a:ext cx="1206292" cy="276999"/>
              </a:xfrm>
              <a:prstGeom prst="rect">
                <a:avLst/>
              </a:prstGeom>
              <a:blipFill>
                <a:blip r:embed="rId10"/>
                <a:stretch>
                  <a:fillRect l="-3125" r="-31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3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</a:t>
            </a:r>
            <a:r>
              <a:rPr lang="en-US" dirty="0">
                <a:latin typeface="+mn-lt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/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blipFill>
                <a:blip r:embed="rId8"/>
                <a:stretch>
                  <a:fillRect l="-3333" r="-444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/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blipFill>
                <a:blip r:embed="rId9"/>
                <a:stretch>
                  <a:fillRect l="-3158" r="-42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A22EF-53F6-2395-6689-EF44462EEB01}"/>
                  </a:ext>
                </a:extLst>
              </p:cNvPr>
              <p:cNvSpPr txBox="1"/>
              <p:nvPr/>
            </p:nvSpPr>
            <p:spPr>
              <a:xfrm>
                <a:off x="3804931" y="3473521"/>
                <a:ext cx="1206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A22EF-53F6-2395-6689-EF44462EE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473521"/>
                <a:ext cx="1206292" cy="276999"/>
              </a:xfrm>
              <a:prstGeom prst="rect">
                <a:avLst/>
              </a:prstGeom>
              <a:blipFill>
                <a:blip r:embed="rId10"/>
                <a:stretch>
                  <a:fillRect l="-3125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11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/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blipFill>
                <a:blip r:embed="rId8"/>
                <a:stretch>
                  <a:fillRect l="-3333" r="-444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/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blipFill>
                <a:blip r:embed="rId9"/>
                <a:stretch>
                  <a:fillRect l="-3158" r="-42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A22EF-53F6-2395-6689-EF44462EEB01}"/>
                  </a:ext>
                </a:extLst>
              </p:cNvPr>
              <p:cNvSpPr txBox="1"/>
              <p:nvPr/>
            </p:nvSpPr>
            <p:spPr>
              <a:xfrm>
                <a:off x="3804931" y="3473521"/>
                <a:ext cx="1206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A22EF-53F6-2395-6689-EF44462EE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473521"/>
                <a:ext cx="1206292" cy="276999"/>
              </a:xfrm>
              <a:prstGeom prst="rect">
                <a:avLst/>
              </a:prstGeom>
              <a:blipFill>
                <a:blip r:embed="rId10"/>
                <a:stretch>
                  <a:fillRect l="-3125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DE4F7B-2BBD-F0EA-47F6-6194848D6BF3}"/>
                  </a:ext>
                </a:extLst>
              </p:cNvPr>
              <p:cNvSpPr txBox="1"/>
              <p:nvPr/>
            </p:nvSpPr>
            <p:spPr>
              <a:xfrm>
                <a:off x="3804931" y="3895570"/>
                <a:ext cx="1453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×5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DE4F7B-2BBD-F0EA-47F6-6194848D6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895570"/>
                <a:ext cx="1453988" cy="276999"/>
              </a:xfrm>
              <a:prstGeom prst="rect">
                <a:avLst/>
              </a:prstGeom>
              <a:blipFill>
                <a:blip r:embed="rId11"/>
                <a:stretch>
                  <a:fillRect l="-2586" t="-4348" r="-25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1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/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blipFill>
                <a:blip r:embed="rId8"/>
                <a:stretch>
                  <a:fillRect l="-3333" r="-444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/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blipFill>
                <a:blip r:embed="rId9"/>
                <a:stretch>
                  <a:fillRect l="-3158" r="-42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A22EF-53F6-2395-6689-EF44462EEB01}"/>
                  </a:ext>
                </a:extLst>
              </p:cNvPr>
              <p:cNvSpPr txBox="1"/>
              <p:nvPr/>
            </p:nvSpPr>
            <p:spPr>
              <a:xfrm>
                <a:off x="3804931" y="3473521"/>
                <a:ext cx="1206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A22EF-53F6-2395-6689-EF44462EE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473521"/>
                <a:ext cx="1206292" cy="276999"/>
              </a:xfrm>
              <a:prstGeom prst="rect">
                <a:avLst/>
              </a:prstGeom>
              <a:blipFill>
                <a:blip r:embed="rId10"/>
                <a:stretch>
                  <a:fillRect l="-3125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DE4F7B-2BBD-F0EA-47F6-6194848D6BF3}"/>
                  </a:ext>
                </a:extLst>
              </p:cNvPr>
              <p:cNvSpPr txBox="1"/>
              <p:nvPr/>
            </p:nvSpPr>
            <p:spPr>
              <a:xfrm>
                <a:off x="3804931" y="3895570"/>
                <a:ext cx="1453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×5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DE4F7B-2BBD-F0EA-47F6-6194848D6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895570"/>
                <a:ext cx="1453988" cy="276999"/>
              </a:xfrm>
              <a:prstGeom prst="rect">
                <a:avLst/>
              </a:prstGeom>
              <a:blipFill>
                <a:blip r:embed="rId11"/>
                <a:stretch>
                  <a:fillRect l="-2586" t="-4348" r="-25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/>
              <p:nvPr/>
            </p:nvSpPr>
            <p:spPr>
              <a:xfrm>
                <a:off x="3756974" y="4317619"/>
                <a:ext cx="1549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=−100×5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74" y="4317619"/>
                <a:ext cx="1549901" cy="276999"/>
              </a:xfrm>
              <a:prstGeom prst="rect">
                <a:avLst/>
              </a:prstGeom>
              <a:blipFill>
                <a:blip r:embed="rId12"/>
                <a:stretch>
                  <a:fillRect l="-806" r="-80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/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273E15-29B6-FE41-A209-71419E191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2629423"/>
                <a:ext cx="1135504" cy="276999"/>
              </a:xfrm>
              <a:prstGeom prst="rect">
                <a:avLst/>
              </a:prstGeom>
              <a:blipFill>
                <a:blip r:embed="rId8"/>
                <a:stretch>
                  <a:fillRect l="-3333" r="-444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/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D21697-3FBA-F5E2-0508-060487A8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051472"/>
                <a:ext cx="1194045" cy="276999"/>
              </a:xfrm>
              <a:prstGeom prst="rect">
                <a:avLst/>
              </a:prstGeom>
              <a:blipFill>
                <a:blip r:embed="rId9"/>
                <a:stretch>
                  <a:fillRect l="-3158" r="-421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A22EF-53F6-2395-6689-EF44462EEB01}"/>
                  </a:ext>
                </a:extLst>
              </p:cNvPr>
              <p:cNvSpPr txBox="1"/>
              <p:nvPr/>
            </p:nvSpPr>
            <p:spPr>
              <a:xfrm>
                <a:off x="3804931" y="3473521"/>
                <a:ext cx="1206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A22EF-53F6-2395-6689-EF44462EE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473521"/>
                <a:ext cx="1206292" cy="276999"/>
              </a:xfrm>
              <a:prstGeom prst="rect">
                <a:avLst/>
              </a:prstGeom>
              <a:blipFill>
                <a:blip r:embed="rId10"/>
                <a:stretch>
                  <a:fillRect l="-3125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DE4F7B-2BBD-F0EA-47F6-6194848D6BF3}"/>
                  </a:ext>
                </a:extLst>
              </p:cNvPr>
              <p:cNvSpPr txBox="1"/>
              <p:nvPr/>
            </p:nvSpPr>
            <p:spPr>
              <a:xfrm>
                <a:off x="3804931" y="3895570"/>
                <a:ext cx="1453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×5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DE4F7B-2BBD-F0EA-47F6-6194848D6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31" y="3895570"/>
                <a:ext cx="1453988" cy="276999"/>
              </a:xfrm>
              <a:prstGeom prst="rect">
                <a:avLst/>
              </a:prstGeom>
              <a:blipFill>
                <a:blip r:embed="rId11"/>
                <a:stretch>
                  <a:fillRect l="-2586" t="-4348" r="-25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/>
              <p:nvPr/>
            </p:nvSpPr>
            <p:spPr>
              <a:xfrm>
                <a:off x="3756974" y="4317619"/>
                <a:ext cx="1549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=−100×5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74" y="4317619"/>
                <a:ext cx="1549901" cy="276999"/>
              </a:xfrm>
              <a:prstGeom prst="rect">
                <a:avLst/>
              </a:prstGeom>
              <a:blipFill>
                <a:blip r:embed="rId12"/>
                <a:stretch>
                  <a:fillRect l="-806" r="-80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11ED8B-FE56-ED11-2E8C-79F93B26FAA8}"/>
              </a:ext>
            </a:extLst>
          </p:cNvPr>
          <p:cNvSpPr txBox="1"/>
          <p:nvPr/>
        </p:nvSpPr>
        <p:spPr>
          <a:xfrm>
            <a:off x="6566311" y="4271452"/>
            <a:ext cx="19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78BE5-D3DE-86FF-89F2-955955598E2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5306875" y="4456118"/>
            <a:ext cx="1259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5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776-E8F1-2CA0-8F82-AE3186A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Short-run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F9885-3190-3018-A18C-3EF92F559953}"/>
                  </a:ext>
                </a:extLst>
              </p:cNvPr>
              <p:cNvSpPr txBox="1"/>
              <p:nvPr/>
            </p:nvSpPr>
            <p:spPr>
              <a:xfrm>
                <a:off x="577850" y="1384663"/>
                <a:ext cx="610470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dirty="0"/>
                  <a:t>In the long-run, output is determined by “real” factors, i.e. the potential of economy</a:t>
                </a:r>
              </a:p>
              <a:p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In the short-run, output is determined by demand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Demand is what people spent, i.e. expenditure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When supply catches up with demand, we have equilibrium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𝐴𝐷</m:t>
                    </m:r>
                  </m:oMath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Price cannot change in short-run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F9885-3190-3018-A18C-3EF92F559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384663"/>
                <a:ext cx="6104709" cy="3046988"/>
              </a:xfrm>
              <a:prstGeom prst="rect">
                <a:avLst/>
              </a:prstGeom>
              <a:blipFill>
                <a:blip r:embed="rId2"/>
                <a:stretch>
                  <a:fillRect l="-415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/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=−100×5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blipFill>
                <a:blip r:embed="rId8"/>
                <a:stretch>
                  <a:fillRect l="-813" r="-16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11ED8B-FE56-ED11-2E8C-79F93B26FAA8}"/>
              </a:ext>
            </a:extLst>
          </p:cNvPr>
          <p:cNvSpPr txBox="1"/>
          <p:nvPr/>
        </p:nvSpPr>
        <p:spPr>
          <a:xfrm>
            <a:off x="6535335" y="2519288"/>
            <a:ext cx="19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78BE5-D3DE-86FF-89F2-955955598E2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5275899" y="2703954"/>
            <a:ext cx="1259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DF9018-C349-BC5B-F603-48F5D37E5105}"/>
              </a:ext>
            </a:extLst>
          </p:cNvPr>
          <p:cNvSpPr txBox="1"/>
          <p:nvPr/>
        </p:nvSpPr>
        <p:spPr>
          <a:xfrm>
            <a:off x="3725998" y="2904009"/>
            <a:ext cx="391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But where did it come from?</a:t>
            </a:r>
          </a:p>
        </p:txBody>
      </p:sp>
    </p:spTree>
    <p:extLst>
      <p:ext uri="{BB962C8B-B14F-4D97-AF65-F5344CB8AC3E}">
        <p14:creationId xmlns:p14="http://schemas.microsoft.com/office/powerpoint/2010/main" val="18656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/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=−100×5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blipFill>
                <a:blip r:embed="rId8"/>
                <a:stretch>
                  <a:fillRect l="-813" r="-16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11ED8B-FE56-ED11-2E8C-79F93B26FAA8}"/>
              </a:ext>
            </a:extLst>
          </p:cNvPr>
          <p:cNvSpPr txBox="1"/>
          <p:nvPr/>
        </p:nvSpPr>
        <p:spPr>
          <a:xfrm>
            <a:off x="6535335" y="2519288"/>
            <a:ext cx="19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78BE5-D3DE-86FF-89F2-955955598E2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5275899" y="2703954"/>
            <a:ext cx="1259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DF9018-C349-BC5B-F603-48F5D37E5105}"/>
              </a:ext>
            </a:extLst>
          </p:cNvPr>
          <p:cNvSpPr txBox="1"/>
          <p:nvPr/>
        </p:nvSpPr>
        <p:spPr>
          <a:xfrm>
            <a:off x="3725998" y="2901700"/>
            <a:ext cx="391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But where did it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/>
              <p:nvPr/>
            </p:nvSpPr>
            <p:spPr>
              <a:xfrm>
                <a:off x="3725998" y="3299500"/>
                <a:ext cx="2925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299500"/>
                <a:ext cx="2925929" cy="276999"/>
              </a:xfrm>
              <a:prstGeom prst="rect">
                <a:avLst/>
              </a:prstGeom>
              <a:blipFill>
                <a:blip r:embed="rId9"/>
                <a:stretch>
                  <a:fillRect l="-1299" r="-129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45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1246367" cy="276999"/>
              </a:xfrm>
              <a:prstGeom prst="rect">
                <a:avLst/>
              </a:prstGeom>
              <a:blipFill>
                <a:blip r:embed="rId5"/>
                <a:stretch>
                  <a:fillRect l="-4040" r="-30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/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=−100×5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blipFill>
                <a:blip r:embed="rId8"/>
                <a:stretch>
                  <a:fillRect l="-813" r="-16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11ED8B-FE56-ED11-2E8C-79F93B26FAA8}"/>
              </a:ext>
            </a:extLst>
          </p:cNvPr>
          <p:cNvSpPr txBox="1"/>
          <p:nvPr/>
        </p:nvSpPr>
        <p:spPr>
          <a:xfrm>
            <a:off x="6535335" y="2519288"/>
            <a:ext cx="19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78BE5-D3DE-86FF-89F2-955955598E2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5275899" y="2703954"/>
            <a:ext cx="1259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DF9018-C349-BC5B-F603-48F5D37E5105}"/>
              </a:ext>
            </a:extLst>
          </p:cNvPr>
          <p:cNvSpPr txBox="1"/>
          <p:nvPr/>
        </p:nvSpPr>
        <p:spPr>
          <a:xfrm>
            <a:off x="3725998" y="2892755"/>
            <a:ext cx="391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But where did it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/>
              <p:nvPr/>
            </p:nvSpPr>
            <p:spPr>
              <a:xfrm>
                <a:off x="3725998" y="3281610"/>
                <a:ext cx="2925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281610"/>
                <a:ext cx="2925929" cy="276999"/>
              </a:xfrm>
              <a:prstGeom prst="rect">
                <a:avLst/>
              </a:prstGeom>
              <a:blipFill>
                <a:blip r:embed="rId9"/>
                <a:stretch>
                  <a:fillRect l="-1299" r="-129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316FA-FB5C-689B-7E6D-CB84409CA9E4}"/>
                  </a:ext>
                </a:extLst>
              </p:cNvPr>
              <p:cNvSpPr txBox="1"/>
              <p:nvPr/>
            </p:nvSpPr>
            <p:spPr>
              <a:xfrm>
                <a:off x="3725998" y="3625549"/>
                <a:ext cx="3627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316FA-FB5C-689B-7E6D-CB84409CA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625549"/>
                <a:ext cx="3627595" cy="276999"/>
              </a:xfrm>
              <a:prstGeom prst="rect">
                <a:avLst/>
              </a:prstGeom>
              <a:blipFill>
                <a:blip r:embed="rId10"/>
                <a:stretch>
                  <a:fillRect l="-1049" r="-69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9F363F-03FC-5E0A-FFD3-218B02660D87}"/>
                  </a:ext>
                </a:extLst>
              </p:cNvPr>
              <p:cNvSpPr txBox="1"/>
              <p:nvPr/>
            </p:nvSpPr>
            <p:spPr>
              <a:xfrm>
                <a:off x="3725998" y="3969488"/>
                <a:ext cx="37339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9F363F-03FC-5E0A-FFD3-218B0266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969488"/>
                <a:ext cx="3733927" cy="276999"/>
              </a:xfrm>
              <a:prstGeom prst="rect">
                <a:avLst/>
              </a:prstGeom>
              <a:blipFill>
                <a:blip r:embed="rId11"/>
                <a:stretch>
                  <a:fillRect l="-1017" r="-6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6D1F7-B34D-1CAD-F929-60CB4CC487A4}"/>
                  </a:ext>
                </a:extLst>
              </p:cNvPr>
              <p:cNvSpPr txBox="1"/>
              <p:nvPr/>
            </p:nvSpPr>
            <p:spPr>
              <a:xfrm>
                <a:off x="3725999" y="4313427"/>
                <a:ext cx="32800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6D1F7-B34D-1CAD-F929-60CB4CC48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9" y="4313427"/>
                <a:ext cx="3280016" cy="276999"/>
              </a:xfrm>
              <a:prstGeom prst="rect">
                <a:avLst/>
              </a:prstGeom>
              <a:blipFill>
                <a:blip r:embed="rId12"/>
                <a:stretch>
                  <a:fillRect l="-1544" r="-154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8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/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=−100×5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blipFill>
                <a:blip r:embed="rId2"/>
                <a:stretch>
                  <a:fillRect l="-813" r="-16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11ED8B-FE56-ED11-2E8C-79F93B26FAA8}"/>
              </a:ext>
            </a:extLst>
          </p:cNvPr>
          <p:cNvSpPr txBox="1"/>
          <p:nvPr/>
        </p:nvSpPr>
        <p:spPr>
          <a:xfrm>
            <a:off x="6535335" y="2519288"/>
            <a:ext cx="19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78BE5-D3DE-86FF-89F2-955955598E2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5275899" y="2703954"/>
            <a:ext cx="1259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DF9018-C349-BC5B-F603-48F5D37E5105}"/>
              </a:ext>
            </a:extLst>
          </p:cNvPr>
          <p:cNvSpPr txBox="1"/>
          <p:nvPr/>
        </p:nvSpPr>
        <p:spPr>
          <a:xfrm>
            <a:off x="3725998" y="2892755"/>
            <a:ext cx="391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But where did it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/>
              <p:nvPr/>
            </p:nvSpPr>
            <p:spPr>
              <a:xfrm>
                <a:off x="3725998" y="3281610"/>
                <a:ext cx="2925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281610"/>
                <a:ext cx="2925929" cy="276999"/>
              </a:xfrm>
              <a:prstGeom prst="rect">
                <a:avLst/>
              </a:prstGeom>
              <a:blipFill>
                <a:blip r:embed="rId3"/>
                <a:stretch>
                  <a:fillRect l="-1299" r="-129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316FA-FB5C-689B-7E6D-CB84409CA9E4}"/>
                  </a:ext>
                </a:extLst>
              </p:cNvPr>
              <p:cNvSpPr txBox="1"/>
              <p:nvPr/>
            </p:nvSpPr>
            <p:spPr>
              <a:xfrm>
                <a:off x="3725998" y="3625549"/>
                <a:ext cx="3627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316FA-FB5C-689B-7E6D-CB84409CA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625549"/>
                <a:ext cx="3627595" cy="276999"/>
              </a:xfrm>
              <a:prstGeom prst="rect">
                <a:avLst/>
              </a:prstGeom>
              <a:blipFill>
                <a:blip r:embed="rId4"/>
                <a:stretch>
                  <a:fillRect l="-1049" r="-69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9F363F-03FC-5E0A-FFD3-218B02660D87}"/>
                  </a:ext>
                </a:extLst>
              </p:cNvPr>
              <p:cNvSpPr txBox="1"/>
              <p:nvPr/>
            </p:nvSpPr>
            <p:spPr>
              <a:xfrm>
                <a:off x="3725998" y="3969488"/>
                <a:ext cx="37339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9F363F-03FC-5E0A-FFD3-218B0266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969488"/>
                <a:ext cx="3733927" cy="276999"/>
              </a:xfrm>
              <a:prstGeom prst="rect">
                <a:avLst/>
              </a:prstGeom>
              <a:blipFill>
                <a:blip r:embed="rId5"/>
                <a:stretch>
                  <a:fillRect l="-1017" r="-6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6D1F7-B34D-1CAD-F929-60CB4CC487A4}"/>
                  </a:ext>
                </a:extLst>
              </p:cNvPr>
              <p:cNvSpPr txBox="1"/>
              <p:nvPr/>
            </p:nvSpPr>
            <p:spPr>
              <a:xfrm>
                <a:off x="3725999" y="4313427"/>
                <a:ext cx="32800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6D1F7-B34D-1CAD-F929-60CB4CC48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9" y="4313427"/>
                <a:ext cx="3280016" cy="276999"/>
              </a:xfrm>
              <a:prstGeom prst="rect">
                <a:avLst/>
              </a:prstGeom>
              <a:blipFill>
                <a:blip r:embed="rId6"/>
                <a:stretch>
                  <a:fillRect l="-1544" r="-154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5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/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=−100×5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blipFill>
                <a:blip r:embed="rId2"/>
                <a:stretch>
                  <a:fillRect l="-813" r="-16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11ED8B-FE56-ED11-2E8C-79F93B26FAA8}"/>
              </a:ext>
            </a:extLst>
          </p:cNvPr>
          <p:cNvSpPr txBox="1"/>
          <p:nvPr/>
        </p:nvSpPr>
        <p:spPr>
          <a:xfrm>
            <a:off x="6535335" y="2519288"/>
            <a:ext cx="19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78BE5-D3DE-86FF-89F2-955955598E2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5275899" y="2703954"/>
            <a:ext cx="1259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DF9018-C349-BC5B-F603-48F5D37E5105}"/>
              </a:ext>
            </a:extLst>
          </p:cNvPr>
          <p:cNvSpPr txBox="1"/>
          <p:nvPr/>
        </p:nvSpPr>
        <p:spPr>
          <a:xfrm>
            <a:off x="3725998" y="2892755"/>
            <a:ext cx="391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But where did it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/>
              <p:nvPr/>
            </p:nvSpPr>
            <p:spPr>
              <a:xfrm>
                <a:off x="3725998" y="3281610"/>
                <a:ext cx="2925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281610"/>
                <a:ext cx="2925929" cy="276999"/>
              </a:xfrm>
              <a:prstGeom prst="rect">
                <a:avLst/>
              </a:prstGeom>
              <a:blipFill>
                <a:blip r:embed="rId3"/>
                <a:stretch>
                  <a:fillRect l="-1299" r="-129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316FA-FB5C-689B-7E6D-CB84409CA9E4}"/>
                  </a:ext>
                </a:extLst>
              </p:cNvPr>
              <p:cNvSpPr txBox="1"/>
              <p:nvPr/>
            </p:nvSpPr>
            <p:spPr>
              <a:xfrm>
                <a:off x="3725998" y="3625549"/>
                <a:ext cx="3627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316FA-FB5C-689B-7E6D-CB84409CA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625549"/>
                <a:ext cx="3627595" cy="276999"/>
              </a:xfrm>
              <a:prstGeom prst="rect">
                <a:avLst/>
              </a:prstGeom>
              <a:blipFill>
                <a:blip r:embed="rId4"/>
                <a:stretch>
                  <a:fillRect l="-1049" r="-69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9F363F-03FC-5E0A-FFD3-218B02660D87}"/>
                  </a:ext>
                </a:extLst>
              </p:cNvPr>
              <p:cNvSpPr txBox="1"/>
              <p:nvPr/>
            </p:nvSpPr>
            <p:spPr>
              <a:xfrm>
                <a:off x="3725998" y="3969488"/>
                <a:ext cx="37339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9F363F-03FC-5E0A-FFD3-218B0266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969488"/>
                <a:ext cx="3733927" cy="276999"/>
              </a:xfrm>
              <a:prstGeom prst="rect">
                <a:avLst/>
              </a:prstGeom>
              <a:blipFill>
                <a:blip r:embed="rId5"/>
                <a:stretch>
                  <a:fillRect l="-1017" r="-6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6D1F7-B34D-1CAD-F929-60CB4CC487A4}"/>
                  </a:ext>
                </a:extLst>
              </p:cNvPr>
              <p:cNvSpPr txBox="1"/>
              <p:nvPr/>
            </p:nvSpPr>
            <p:spPr>
              <a:xfrm>
                <a:off x="3725999" y="4313427"/>
                <a:ext cx="32800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6D1F7-B34D-1CAD-F929-60CB4CC48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9" y="4313427"/>
                <a:ext cx="3280016" cy="276999"/>
              </a:xfrm>
              <a:prstGeom prst="rect">
                <a:avLst/>
              </a:prstGeom>
              <a:blipFill>
                <a:blip r:embed="rId6"/>
                <a:stretch>
                  <a:fillRect l="-1544" r="-154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3109D5-3EEE-9A88-049C-1CAEA4A35D7C}"/>
                  </a:ext>
                </a:extLst>
              </p:cNvPr>
              <p:cNvSpPr txBox="1"/>
              <p:nvPr/>
            </p:nvSpPr>
            <p:spPr>
              <a:xfrm>
                <a:off x="184196" y="1870604"/>
                <a:ext cx="3280016" cy="555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40−0.8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3109D5-3EEE-9A88-049C-1CAEA4A3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6" y="1870604"/>
                <a:ext cx="3280016" cy="555921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66EEF75-1D46-9C40-B8EC-3CC34A6F4512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rot="10800000">
            <a:off x="3464213" y="2148565"/>
            <a:ext cx="261787" cy="2303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/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=−100×5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blipFill>
                <a:blip r:embed="rId2"/>
                <a:stretch>
                  <a:fillRect l="-813" r="-16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11ED8B-FE56-ED11-2E8C-79F93B26FAA8}"/>
              </a:ext>
            </a:extLst>
          </p:cNvPr>
          <p:cNvSpPr txBox="1"/>
          <p:nvPr/>
        </p:nvSpPr>
        <p:spPr>
          <a:xfrm>
            <a:off x="6535335" y="2519288"/>
            <a:ext cx="19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78BE5-D3DE-86FF-89F2-955955598E2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5275899" y="2703954"/>
            <a:ext cx="1259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DF9018-C349-BC5B-F603-48F5D37E5105}"/>
              </a:ext>
            </a:extLst>
          </p:cNvPr>
          <p:cNvSpPr txBox="1"/>
          <p:nvPr/>
        </p:nvSpPr>
        <p:spPr>
          <a:xfrm>
            <a:off x="3725998" y="2892755"/>
            <a:ext cx="391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But where did it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/>
              <p:nvPr/>
            </p:nvSpPr>
            <p:spPr>
              <a:xfrm>
                <a:off x="3725998" y="3281610"/>
                <a:ext cx="2925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281610"/>
                <a:ext cx="2925929" cy="276999"/>
              </a:xfrm>
              <a:prstGeom prst="rect">
                <a:avLst/>
              </a:prstGeom>
              <a:blipFill>
                <a:blip r:embed="rId3"/>
                <a:stretch>
                  <a:fillRect l="-1299" r="-129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316FA-FB5C-689B-7E6D-CB84409CA9E4}"/>
                  </a:ext>
                </a:extLst>
              </p:cNvPr>
              <p:cNvSpPr txBox="1"/>
              <p:nvPr/>
            </p:nvSpPr>
            <p:spPr>
              <a:xfrm>
                <a:off x="3725998" y="3625549"/>
                <a:ext cx="3627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316FA-FB5C-689B-7E6D-CB84409CA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625549"/>
                <a:ext cx="3627595" cy="276999"/>
              </a:xfrm>
              <a:prstGeom prst="rect">
                <a:avLst/>
              </a:prstGeom>
              <a:blipFill>
                <a:blip r:embed="rId4"/>
                <a:stretch>
                  <a:fillRect l="-1049" r="-69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9F363F-03FC-5E0A-FFD3-218B02660D87}"/>
                  </a:ext>
                </a:extLst>
              </p:cNvPr>
              <p:cNvSpPr txBox="1"/>
              <p:nvPr/>
            </p:nvSpPr>
            <p:spPr>
              <a:xfrm>
                <a:off x="3725998" y="3969488"/>
                <a:ext cx="37339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9F363F-03FC-5E0A-FFD3-218B0266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969488"/>
                <a:ext cx="3733927" cy="276999"/>
              </a:xfrm>
              <a:prstGeom prst="rect">
                <a:avLst/>
              </a:prstGeom>
              <a:blipFill>
                <a:blip r:embed="rId5"/>
                <a:stretch>
                  <a:fillRect l="-1017" r="-6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6D1F7-B34D-1CAD-F929-60CB4CC487A4}"/>
                  </a:ext>
                </a:extLst>
              </p:cNvPr>
              <p:cNvSpPr txBox="1"/>
              <p:nvPr/>
            </p:nvSpPr>
            <p:spPr>
              <a:xfrm>
                <a:off x="3725999" y="4313427"/>
                <a:ext cx="32800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6D1F7-B34D-1CAD-F929-60CB4CC48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9" y="4313427"/>
                <a:ext cx="3280016" cy="276999"/>
              </a:xfrm>
              <a:prstGeom prst="rect">
                <a:avLst/>
              </a:prstGeom>
              <a:blipFill>
                <a:blip r:embed="rId6"/>
                <a:stretch>
                  <a:fillRect l="-1544" r="-154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3109D5-3EEE-9A88-049C-1CAEA4A35D7C}"/>
                  </a:ext>
                </a:extLst>
              </p:cNvPr>
              <p:cNvSpPr txBox="1"/>
              <p:nvPr/>
            </p:nvSpPr>
            <p:spPr>
              <a:xfrm>
                <a:off x="184196" y="1870604"/>
                <a:ext cx="3280016" cy="555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40−0.8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3109D5-3EEE-9A88-049C-1CAEA4A3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6" y="1870604"/>
                <a:ext cx="3280016" cy="555921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66EEF75-1D46-9C40-B8EC-3CC34A6F4512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rot="10800000">
            <a:off x="3464213" y="2148565"/>
            <a:ext cx="261787" cy="2303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CFA73-E11B-D286-B57E-87140B4F86F4}"/>
                  </a:ext>
                </a:extLst>
              </p:cNvPr>
              <p:cNvSpPr txBox="1"/>
              <p:nvPr/>
            </p:nvSpPr>
            <p:spPr>
              <a:xfrm>
                <a:off x="292901" y="2641003"/>
                <a:ext cx="3225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=5(40−0.8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CFA73-E11B-D286-B57E-87140B4F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01" y="2641003"/>
                <a:ext cx="3225178" cy="276999"/>
              </a:xfrm>
              <a:prstGeom prst="rect">
                <a:avLst/>
              </a:prstGeom>
              <a:blipFill>
                <a:blip r:embed="rId8"/>
                <a:stretch>
                  <a:fillRect l="-2756" t="-21739" r="-393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9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</a:t>
            </a:r>
            <a:r>
              <a:rPr lang="en-US" dirty="0">
                <a:highlight>
                  <a:srgbClr val="FFFF00"/>
                </a:highlight>
                <a:latin typeface="+mn-lt"/>
              </a:rPr>
              <a:t>The multiplier is 5.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c. Repeat part b, but this time foreign economies are slowing, reducing the demand for exports, </a:t>
            </a:r>
            <a:r>
              <a:rPr lang="en-US" sz="1600" dirty="0" err="1">
                <a:latin typeface="+mn-lt"/>
              </a:rPr>
              <a:t>i.e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NX = -100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/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=−100×5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7504C-C25C-D5E8-D854-7D6EF432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2565455"/>
                <a:ext cx="1549901" cy="276999"/>
              </a:xfrm>
              <a:prstGeom prst="rect">
                <a:avLst/>
              </a:prstGeom>
              <a:blipFill>
                <a:blip r:embed="rId2"/>
                <a:stretch>
                  <a:fillRect l="-813" r="-16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11ED8B-FE56-ED11-2E8C-79F93B26FAA8}"/>
              </a:ext>
            </a:extLst>
          </p:cNvPr>
          <p:cNvSpPr txBox="1"/>
          <p:nvPr/>
        </p:nvSpPr>
        <p:spPr>
          <a:xfrm>
            <a:off x="6535335" y="2519288"/>
            <a:ext cx="19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78BE5-D3DE-86FF-89F2-955955598E2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5275899" y="2703954"/>
            <a:ext cx="1259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DF9018-C349-BC5B-F603-48F5D37E5105}"/>
              </a:ext>
            </a:extLst>
          </p:cNvPr>
          <p:cNvSpPr txBox="1"/>
          <p:nvPr/>
        </p:nvSpPr>
        <p:spPr>
          <a:xfrm>
            <a:off x="3725998" y="2892755"/>
            <a:ext cx="391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But where did it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/>
              <p:nvPr/>
            </p:nvSpPr>
            <p:spPr>
              <a:xfrm>
                <a:off x="3725998" y="3281610"/>
                <a:ext cx="2925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4CEF89-8AC6-00DB-BFFA-F77829734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281610"/>
                <a:ext cx="2925929" cy="276999"/>
              </a:xfrm>
              <a:prstGeom prst="rect">
                <a:avLst/>
              </a:prstGeom>
              <a:blipFill>
                <a:blip r:embed="rId3"/>
                <a:stretch>
                  <a:fillRect l="-1299" r="-129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316FA-FB5C-689B-7E6D-CB84409CA9E4}"/>
                  </a:ext>
                </a:extLst>
              </p:cNvPr>
              <p:cNvSpPr txBox="1"/>
              <p:nvPr/>
            </p:nvSpPr>
            <p:spPr>
              <a:xfrm>
                <a:off x="3725998" y="3625549"/>
                <a:ext cx="3627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3316FA-FB5C-689B-7E6D-CB84409CA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625549"/>
                <a:ext cx="3627595" cy="276999"/>
              </a:xfrm>
              <a:prstGeom prst="rect">
                <a:avLst/>
              </a:prstGeom>
              <a:blipFill>
                <a:blip r:embed="rId4"/>
                <a:stretch>
                  <a:fillRect l="-1049" r="-69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9F363F-03FC-5E0A-FFD3-218B02660D87}"/>
                  </a:ext>
                </a:extLst>
              </p:cNvPr>
              <p:cNvSpPr txBox="1"/>
              <p:nvPr/>
            </p:nvSpPr>
            <p:spPr>
              <a:xfrm>
                <a:off x="3725998" y="3969488"/>
                <a:ext cx="37339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9F363F-03FC-5E0A-FFD3-218B0266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8" y="3969488"/>
                <a:ext cx="3733927" cy="276999"/>
              </a:xfrm>
              <a:prstGeom prst="rect">
                <a:avLst/>
              </a:prstGeom>
              <a:blipFill>
                <a:blip r:embed="rId5"/>
                <a:stretch>
                  <a:fillRect l="-1017" r="-6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6D1F7-B34D-1CAD-F929-60CB4CC487A4}"/>
                  </a:ext>
                </a:extLst>
              </p:cNvPr>
              <p:cNvSpPr txBox="1"/>
              <p:nvPr/>
            </p:nvSpPr>
            <p:spPr>
              <a:xfrm>
                <a:off x="3725999" y="4313427"/>
                <a:ext cx="32800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=40−0.8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46D1F7-B34D-1CAD-F929-60CB4CC48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99" y="4313427"/>
                <a:ext cx="3280016" cy="276999"/>
              </a:xfrm>
              <a:prstGeom prst="rect">
                <a:avLst/>
              </a:prstGeom>
              <a:blipFill>
                <a:blip r:embed="rId6"/>
                <a:stretch>
                  <a:fillRect l="-1544" r="-154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3109D5-3EEE-9A88-049C-1CAEA4A35D7C}"/>
                  </a:ext>
                </a:extLst>
              </p:cNvPr>
              <p:cNvSpPr txBox="1"/>
              <p:nvPr/>
            </p:nvSpPr>
            <p:spPr>
              <a:xfrm>
                <a:off x="184196" y="1870604"/>
                <a:ext cx="3280016" cy="555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40−0.8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3109D5-3EEE-9A88-049C-1CAEA4A3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6" y="1870604"/>
                <a:ext cx="3280016" cy="555921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66EEF75-1D46-9C40-B8EC-3CC34A6F4512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rot="10800000">
            <a:off x="3464213" y="2148565"/>
            <a:ext cx="261787" cy="2303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CFA73-E11B-D286-B57E-87140B4F86F4}"/>
                  </a:ext>
                </a:extLst>
              </p:cNvPr>
              <p:cNvSpPr txBox="1"/>
              <p:nvPr/>
            </p:nvSpPr>
            <p:spPr>
              <a:xfrm>
                <a:off x="292901" y="2641003"/>
                <a:ext cx="3225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=5(40−0.8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2CFA73-E11B-D286-B57E-87140B4F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01" y="2641003"/>
                <a:ext cx="3225178" cy="276999"/>
              </a:xfrm>
              <a:prstGeom prst="rect">
                <a:avLst/>
              </a:prstGeom>
              <a:blipFill>
                <a:blip r:embed="rId8"/>
                <a:stretch>
                  <a:fillRect l="-2756" t="-21739" r="-393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551BFFB-7201-5435-06C7-F18E92AF70F7}"/>
              </a:ext>
            </a:extLst>
          </p:cNvPr>
          <p:cNvSpPr txBox="1"/>
          <p:nvPr/>
        </p:nvSpPr>
        <p:spPr>
          <a:xfrm>
            <a:off x="292901" y="3747347"/>
            <a:ext cx="1106225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97D7BC-827C-1982-4502-09A551624171}"/>
              </a:ext>
            </a:extLst>
          </p:cNvPr>
          <p:cNvCxnSpPr>
            <a:cxnSpLocks/>
          </p:cNvCxnSpPr>
          <p:nvPr/>
        </p:nvCxnSpPr>
        <p:spPr>
          <a:xfrm flipH="1" flipV="1">
            <a:off x="790406" y="2871283"/>
            <a:ext cx="111214" cy="82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d. How do your results help to explain the tendency of recessions and expansions to spread across countries?</a:t>
            </a:r>
          </a:p>
        </p:txBody>
      </p:sp>
    </p:spTree>
    <p:extLst>
      <p:ext uri="{BB962C8B-B14F-4D97-AF65-F5344CB8AC3E}">
        <p14:creationId xmlns:p14="http://schemas.microsoft.com/office/powerpoint/2010/main" val="148328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B095-7A0C-4896-3C02-04BA4F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dirty="0">
                <a:latin typeface="Times"/>
                <a:cs typeface="Times"/>
              </a:rPr>
              <a:t>Tutorial Problems</a:t>
            </a:r>
            <a:endParaRPr lang="en-US">
              <a:latin typeface="Times"/>
              <a:cs typeface="Time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/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0385F-F55E-88BE-406C-874C553E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1855191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1796" r="-29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/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55B7-0415-1083-E473-65479056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311557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970" r="-44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860E48-661D-DCBB-C18C-5A45019D38CE}"/>
              </a:ext>
            </a:extLst>
          </p:cNvPr>
          <p:cNvSpPr txBox="1"/>
          <p:nvPr/>
        </p:nvSpPr>
        <p:spPr>
          <a:xfrm>
            <a:off x="577850" y="1290596"/>
            <a:ext cx="82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An economy is described by the following equations. The multiplier is 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/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0D7A-268A-02EE-D638-45841043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2767923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556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/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2665B-DE43-854B-5809-75ADFDC8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217171"/>
                <a:ext cx="816762" cy="276999"/>
              </a:xfrm>
              <a:prstGeom prst="rect">
                <a:avLst/>
              </a:prstGeom>
              <a:blipFill>
                <a:blip r:embed="rId5"/>
                <a:stretch>
                  <a:fillRect l="-6154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/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28E50-65B7-99E8-6558-17BD0A77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3680655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634" r="-563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/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6BEDC-41EF-BC03-06EB-82314BB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9" y="4117312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5195" r="-6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434ADB-463A-DF14-F807-A117DCF1D217}"/>
              </a:ext>
            </a:extLst>
          </p:cNvPr>
          <p:cNvSpPr txBox="1"/>
          <p:nvPr/>
        </p:nvSpPr>
        <p:spPr>
          <a:xfrm>
            <a:off x="3725998" y="1822492"/>
            <a:ext cx="523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d. How do your results help to explain the tendency of recessions and expansions to spread across countries?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FAE93-CE89-6EEB-E786-B3F46B1CF54E}"/>
              </a:ext>
            </a:extLst>
          </p:cNvPr>
          <p:cNvSpPr txBox="1"/>
          <p:nvPr/>
        </p:nvSpPr>
        <p:spPr>
          <a:xfrm>
            <a:off x="3881267" y="2906422"/>
            <a:ext cx="3927314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Spillover effect of foreign macroeconomy.</a:t>
            </a:r>
          </a:p>
        </p:txBody>
      </p:sp>
    </p:spTree>
    <p:extLst>
      <p:ext uri="{BB962C8B-B14F-4D97-AF65-F5344CB8AC3E}">
        <p14:creationId xmlns:p14="http://schemas.microsoft.com/office/powerpoint/2010/main" val="23785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0F0EB4-37CB-833F-D754-8395D8322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BCF-C40B-54F0-C939-05B4DC3551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Slide or Note?</a:t>
            </a:r>
          </a:p>
          <a:p>
            <a:endParaRPr lang="en-US" dirty="0"/>
          </a:p>
        </p:txBody>
      </p:sp>
      <p:pic>
        <p:nvPicPr>
          <p:cNvPr id="5" name="Picture 4" descr="The University of Sydney">
            <a:extLst>
              <a:ext uri="{FF2B5EF4-FFF2-40B4-BE49-F238E27FC236}">
                <a16:creationId xmlns:a16="http://schemas.microsoft.com/office/drawing/2014/main" id="{6E195B15-2B20-BD5C-71DD-5FDDA4C57C4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66" y="3826176"/>
            <a:ext cx="2111452" cy="7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08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776-E8F1-2CA0-8F82-AE3186A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Short-run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F9885-3190-3018-A18C-3EF92F559953}"/>
                  </a:ext>
                </a:extLst>
              </p:cNvPr>
              <p:cNvSpPr txBox="1"/>
              <p:nvPr/>
            </p:nvSpPr>
            <p:spPr>
              <a:xfrm>
                <a:off x="577850" y="1384663"/>
                <a:ext cx="6104709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600" dirty="0"/>
                  <a:t>In the long-run, output is determined by “real” factors, i.e. the potential of economy</a:t>
                </a:r>
              </a:p>
              <a:p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In the short-run, output is determined by demand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Demand is what people spent, i.e. expenditure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When supply catches up with demand, we have equilibrium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𝑃𝐴𝐸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𝐴𝐷</m:t>
                    </m:r>
                  </m:oMath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Price cannot change in short-run, price change dampens the effect of extra government spending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F9885-3190-3018-A18C-3EF92F559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384663"/>
                <a:ext cx="6104709" cy="3293209"/>
              </a:xfrm>
              <a:prstGeom prst="rect">
                <a:avLst/>
              </a:prstGeom>
              <a:blipFill>
                <a:blip r:embed="rId2"/>
                <a:stretch>
                  <a:fillRect l="-415" t="-383"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4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+mn-lt"/>
              </a:rPr>
              <a:t>2</a:t>
            </a:r>
            <a:r>
              <a:rPr lang="en-AU" dirty="0">
                <a:latin typeface="+mn-lt"/>
              </a:rPr>
              <a:t>. The government is considering two alternative policies, one involving increased government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purchases of 50 units, the other involving tax cuts of 50 units. Which policy will stimulate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planned aggregate expenditure more? Why?</a:t>
            </a:r>
          </a:p>
        </p:txBody>
      </p:sp>
    </p:spTree>
    <p:extLst>
      <p:ext uri="{BB962C8B-B14F-4D97-AF65-F5344CB8AC3E}">
        <p14:creationId xmlns:p14="http://schemas.microsoft.com/office/powerpoint/2010/main" val="2820140533"/>
      </p:ext>
    </p:extLst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+mn-lt"/>
              </a:rPr>
              <a:t>2</a:t>
            </a:r>
            <a:r>
              <a:rPr lang="en-AU" dirty="0">
                <a:latin typeface="+mn-lt"/>
              </a:rPr>
              <a:t>. The government is considering two alternative policies, one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increased government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purchases of 50 units</a:t>
            </a:r>
            <a:r>
              <a:rPr lang="en-AU" dirty="0">
                <a:latin typeface="+mn-lt"/>
              </a:rPr>
              <a:t>, the other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tax cuts of 50 units</a:t>
            </a:r>
            <a:r>
              <a:rPr lang="en-AU" dirty="0">
                <a:latin typeface="+mn-lt"/>
              </a:rPr>
              <a:t>. Which policy will stimulate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planned aggregate expenditure more? Why?</a:t>
            </a:r>
          </a:p>
        </p:txBody>
      </p:sp>
    </p:spTree>
    <p:extLst>
      <p:ext uri="{BB962C8B-B14F-4D97-AF65-F5344CB8AC3E}">
        <p14:creationId xmlns:p14="http://schemas.microsoft.com/office/powerpoint/2010/main" val="15951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+mn-lt"/>
              </a:rPr>
              <a:t>2</a:t>
            </a:r>
            <a:r>
              <a:rPr lang="en-AU" dirty="0">
                <a:latin typeface="+mn-lt"/>
              </a:rPr>
              <a:t>. The government is considering two alternative policies, one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increased government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purchases of 50 units</a:t>
            </a:r>
            <a:r>
              <a:rPr lang="en-AU" dirty="0">
                <a:latin typeface="+mn-lt"/>
              </a:rPr>
              <a:t>, the other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tax cuts of 50 units</a:t>
            </a:r>
            <a:r>
              <a:rPr lang="en-AU" dirty="0">
                <a:latin typeface="+mn-lt"/>
              </a:rPr>
              <a:t>. Which policy will stimulate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planned aggregate expenditure more?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/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blipFill>
                <a:blip r:embed="rId2"/>
                <a:stretch>
                  <a:fillRect l="-1500" t="-4348" r="-3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1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+mn-lt"/>
              </a:rPr>
              <a:t>2</a:t>
            </a:r>
            <a:r>
              <a:rPr lang="en-AU" dirty="0">
                <a:latin typeface="+mn-lt"/>
              </a:rPr>
              <a:t>. The government is considering two alternative policies, one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increased government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purchases of 50 units</a:t>
            </a:r>
            <a:r>
              <a:rPr lang="en-AU" dirty="0">
                <a:latin typeface="+mn-lt"/>
              </a:rPr>
              <a:t>, the other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tax cuts of 50 units</a:t>
            </a:r>
            <a:r>
              <a:rPr lang="en-AU" dirty="0">
                <a:latin typeface="+mn-lt"/>
              </a:rPr>
              <a:t>. Which policy will stimulate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planned aggregate expenditure more?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/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blipFill>
                <a:blip r:embed="rId2"/>
                <a:stretch>
                  <a:fillRect l="-1500" t="-4348" r="-3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/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blipFill>
                <a:blip r:embed="rId3"/>
                <a:stretch>
                  <a:fillRect l="-2098" r="-41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0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+mn-lt"/>
              </a:rPr>
              <a:t>2</a:t>
            </a:r>
            <a:r>
              <a:rPr lang="en-AU" dirty="0">
                <a:latin typeface="+mn-lt"/>
              </a:rPr>
              <a:t>. The government is considering two alternative policies, one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increased government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purchases of 50 units</a:t>
            </a:r>
            <a:r>
              <a:rPr lang="en-AU" dirty="0">
                <a:latin typeface="+mn-lt"/>
              </a:rPr>
              <a:t>, the other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tax cuts of 50 units</a:t>
            </a:r>
            <a:r>
              <a:rPr lang="en-AU" dirty="0">
                <a:latin typeface="+mn-lt"/>
              </a:rPr>
              <a:t>. Which policy will stimulate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planned aggregate expenditure more?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/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blipFill>
                <a:blip r:embed="rId2"/>
                <a:stretch>
                  <a:fillRect l="-1500" t="-4348" r="-3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/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blipFill>
                <a:blip r:embed="rId3"/>
                <a:stretch>
                  <a:fillRect l="-2098" r="-41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/>
              <p:nvPr/>
            </p:nvSpPr>
            <p:spPr>
              <a:xfrm>
                <a:off x="4656306" y="2588368"/>
                <a:ext cx="763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306" y="2588368"/>
                <a:ext cx="763542" cy="276999"/>
              </a:xfrm>
              <a:prstGeom prst="rect">
                <a:avLst/>
              </a:prstGeom>
              <a:blipFill>
                <a:blip r:embed="rId4"/>
                <a:stretch>
                  <a:fillRect l="-4918" t="-4545" r="-9836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27DB4A83-2A73-B4F2-B98C-87917C69A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2312" y="2588368"/>
            <a:ext cx="276999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+mn-lt"/>
              </a:rPr>
              <a:t>2</a:t>
            </a:r>
            <a:r>
              <a:rPr lang="en-AU" dirty="0">
                <a:latin typeface="+mn-lt"/>
              </a:rPr>
              <a:t>. The government is considering two alternative policies, one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increased government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purchases of 50 units</a:t>
            </a:r>
            <a:r>
              <a:rPr lang="en-AU" dirty="0">
                <a:latin typeface="+mn-lt"/>
              </a:rPr>
              <a:t>, the other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tax cuts of 50 units</a:t>
            </a:r>
            <a:r>
              <a:rPr lang="en-AU" dirty="0">
                <a:latin typeface="+mn-lt"/>
              </a:rPr>
              <a:t>. Which policy will stimulate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planned aggregate expenditure more?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/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blipFill>
                <a:blip r:embed="rId2"/>
                <a:stretch>
                  <a:fillRect l="-1500" t="-4348" r="-3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/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blipFill>
                <a:blip r:embed="rId3"/>
                <a:stretch>
                  <a:fillRect l="-2098" r="-41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/>
              <p:nvPr/>
            </p:nvSpPr>
            <p:spPr>
              <a:xfrm>
                <a:off x="4645628" y="2588368"/>
                <a:ext cx="763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28" y="2588368"/>
                <a:ext cx="763542" cy="276999"/>
              </a:xfrm>
              <a:prstGeom prst="rect">
                <a:avLst/>
              </a:prstGeom>
              <a:blipFill>
                <a:blip r:embed="rId4"/>
                <a:stretch>
                  <a:fillRect l="-4918" t="-4545" r="-11475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27DB4A83-2A73-B4F2-B98C-87917C69A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1634" y="2588368"/>
            <a:ext cx="276999" cy="276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023FE-9F30-D252-D469-7B7485B430D0}"/>
                  </a:ext>
                </a:extLst>
              </p:cNvPr>
              <p:cNvSpPr txBox="1"/>
              <p:nvPr/>
            </p:nvSpPr>
            <p:spPr>
              <a:xfrm>
                <a:off x="4645628" y="3221563"/>
                <a:ext cx="9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023FE-9F30-D252-D469-7B7485B4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28" y="3221563"/>
                <a:ext cx="998094" cy="276999"/>
              </a:xfrm>
              <a:prstGeom prst="rect">
                <a:avLst/>
              </a:prstGeom>
              <a:blipFill>
                <a:blip r:embed="rId7"/>
                <a:stretch>
                  <a:fillRect l="-375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+mn-lt"/>
              </a:rPr>
              <a:t>2</a:t>
            </a:r>
            <a:r>
              <a:rPr lang="en-AU" dirty="0">
                <a:latin typeface="+mn-lt"/>
              </a:rPr>
              <a:t>. The government is considering two alternative policies, one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increased government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purchases of 50 units</a:t>
            </a:r>
            <a:r>
              <a:rPr lang="en-AU" dirty="0">
                <a:latin typeface="+mn-lt"/>
              </a:rPr>
              <a:t>, the other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tax cuts of 50 units</a:t>
            </a:r>
            <a:r>
              <a:rPr lang="en-AU" dirty="0">
                <a:latin typeface="+mn-lt"/>
              </a:rPr>
              <a:t>. Which policy will stimulate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planned aggregate expenditure more?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/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blipFill>
                <a:blip r:embed="rId2"/>
                <a:stretch>
                  <a:fillRect l="-1500" t="-4348" r="-3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/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blipFill>
                <a:blip r:embed="rId3"/>
                <a:stretch>
                  <a:fillRect l="-2098" r="-41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/>
              <p:nvPr/>
            </p:nvSpPr>
            <p:spPr>
              <a:xfrm>
                <a:off x="4645628" y="2588368"/>
                <a:ext cx="763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28" y="2588368"/>
                <a:ext cx="763542" cy="276999"/>
              </a:xfrm>
              <a:prstGeom prst="rect">
                <a:avLst/>
              </a:prstGeom>
              <a:blipFill>
                <a:blip r:embed="rId4"/>
                <a:stretch>
                  <a:fillRect l="-4918" t="-4545" r="-11475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27DB4A83-2A73-B4F2-B98C-87917C69A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1634" y="2588368"/>
            <a:ext cx="276999" cy="276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023FE-9F30-D252-D469-7B7485B430D0}"/>
                  </a:ext>
                </a:extLst>
              </p:cNvPr>
              <p:cNvSpPr txBox="1"/>
              <p:nvPr/>
            </p:nvSpPr>
            <p:spPr>
              <a:xfrm>
                <a:off x="4645628" y="3221563"/>
                <a:ext cx="9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023FE-9F30-D252-D469-7B7485B4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28" y="3221563"/>
                <a:ext cx="998094" cy="276999"/>
              </a:xfrm>
              <a:prstGeom prst="rect">
                <a:avLst/>
              </a:prstGeom>
              <a:blipFill>
                <a:blip r:embed="rId7"/>
                <a:stretch>
                  <a:fillRect l="-375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04C3C6BD-71B5-0633-EAF7-F9B1DC668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7589" y="2588368"/>
            <a:ext cx="277000" cy="27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3E620-4101-9790-EEA1-6E9E3FD76D44}"/>
                  </a:ext>
                </a:extLst>
              </p:cNvPr>
              <p:cNvSpPr txBox="1"/>
              <p:nvPr/>
            </p:nvSpPr>
            <p:spPr>
              <a:xfrm>
                <a:off x="6631021" y="2571750"/>
                <a:ext cx="750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↓50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3E620-4101-9790-EEA1-6E9E3FD7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1" y="2571750"/>
                <a:ext cx="750462" cy="276999"/>
              </a:xfrm>
              <a:prstGeom prst="rect">
                <a:avLst/>
              </a:prstGeom>
              <a:blipFill>
                <a:blip r:embed="rId10"/>
                <a:stretch>
                  <a:fillRect l="-6667" t="-4348" r="-10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8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+mn-lt"/>
              </a:rPr>
              <a:t>2</a:t>
            </a:r>
            <a:r>
              <a:rPr lang="en-AU" dirty="0">
                <a:latin typeface="+mn-lt"/>
              </a:rPr>
              <a:t>. The government is considering two alternative policies, one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increased government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purchases of 50 units</a:t>
            </a:r>
            <a:r>
              <a:rPr lang="en-AU" dirty="0">
                <a:latin typeface="+mn-lt"/>
              </a:rPr>
              <a:t>, the other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tax cuts of 50 units</a:t>
            </a:r>
            <a:r>
              <a:rPr lang="en-AU" dirty="0">
                <a:latin typeface="+mn-lt"/>
              </a:rPr>
              <a:t>. Which policy will stimulate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planned aggregate expenditure more?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/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blipFill>
                <a:blip r:embed="rId2"/>
                <a:stretch>
                  <a:fillRect l="-1500" t="-4348" r="-3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/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blipFill>
                <a:blip r:embed="rId3"/>
                <a:stretch>
                  <a:fillRect l="-2098" r="-41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/>
              <p:nvPr/>
            </p:nvSpPr>
            <p:spPr>
              <a:xfrm>
                <a:off x="4645628" y="2588368"/>
                <a:ext cx="763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28" y="2588368"/>
                <a:ext cx="763542" cy="276999"/>
              </a:xfrm>
              <a:prstGeom prst="rect">
                <a:avLst/>
              </a:prstGeom>
              <a:blipFill>
                <a:blip r:embed="rId4"/>
                <a:stretch>
                  <a:fillRect l="-4918" t="-4545" r="-11475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27DB4A83-2A73-B4F2-B98C-87917C69A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1634" y="2588368"/>
            <a:ext cx="276999" cy="276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023FE-9F30-D252-D469-7B7485B430D0}"/>
                  </a:ext>
                </a:extLst>
              </p:cNvPr>
              <p:cNvSpPr txBox="1"/>
              <p:nvPr/>
            </p:nvSpPr>
            <p:spPr>
              <a:xfrm>
                <a:off x="4645628" y="3221563"/>
                <a:ext cx="9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023FE-9F30-D252-D469-7B7485B4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28" y="3221563"/>
                <a:ext cx="998094" cy="276999"/>
              </a:xfrm>
              <a:prstGeom prst="rect">
                <a:avLst/>
              </a:prstGeom>
              <a:blipFill>
                <a:blip r:embed="rId7"/>
                <a:stretch>
                  <a:fillRect l="-375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04C3C6BD-71B5-0633-EAF7-F9B1DC668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7589" y="2588368"/>
            <a:ext cx="277000" cy="27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3E620-4101-9790-EEA1-6E9E3FD76D44}"/>
                  </a:ext>
                </a:extLst>
              </p:cNvPr>
              <p:cNvSpPr txBox="1"/>
              <p:nvPr/>
            </p:nvSpPr>
            <p:spPr>
              <a:xfrm>
                <a:off x="6631021" y="2571750"/>
                <a:ext cx="750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↓50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3E620-4101-9790-EEA1-6E9E3FD7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1" y="2571750"/>
                <a:ext cx="750462" cy="276999"/>
              </a:xfrm>
              <a:prstGeom prst="rect">
                <a:avLst/>
              </a:prstGeom>
              <a:blipFill>
                <a:blip r:embed="rId10"/>
                <a:stretch>
                  <a:fillRect l="-6667" t="-4348" r="-10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1712ED-3034-B443-B277-EBC13859FE2A}"/>
                  </a:ext>
                </a:extLst>
              </p:cNvPr>
              <p:cNvSpPr txBox="1"/>
              <p:nvPr/>
            </p:nvSpPr>
            <p:spPr>
              <a:xfrm>
                <a:off x="6631021" y="3221562"/>
                <a:ext cx="985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1712ED-3034-B443-B277-EBC13859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1" y="3221562"/>
                <a:ext cx="985654" cy="276999"/>
              </a:xfrm>
              <a:prstGeom prst="rect">
                <a:avLst/>
              </a:prstGeom>
              <a:blipFill>
                <a:blip r:embed="rId11"/>
                <a:stretch>
                  <a:fillRect l="-5128" r="-128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+mn-lt"/>
              </a:rPr>
              <a:t>2</a:t>
            </a:r>
            <a:r>
              <a:rPr lang="en-AU" dirty="0">
                <a:latin typeface="+mn-lt"/>
              </a:rPr>
              <a:t>. The government is considering two alternative policies, one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increased government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purchases of 50 units</a:t>
            </a:r>
            <a:r>
              <a:rPr lang="en-AU" dirty="0">
                <a:latin typeface="+mn-lt"/>
              </a:rPr>
              <a:t>, the other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tax cuts of 50 units</a:t>
            </a:r>
            <a:r>
              <a:rPr lang="en-AU" dirty="0">
                <a:latin typeface="+mn-lt"/>
              </a:rPr>
              <a:t>. Which policy will stimulate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planned aggregate expenditure more?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/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blipFill>
                <a:blip r:embed="rId2"/>
                <a:stretch>
                  <a:fillRect l="-1500" t="-4348" r="-3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/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blipFill>
                <a:blip r:embed="rId3"/>
                <a:stretch>
                  <a:fillRect l="-2098" r="-41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/>
              <p:nvPr/>
            </p:nvSpPr>
            <p:spPr>
              <a:xfrm>
                <a:off x="4645628" y="2588368"/>
                <a:ext cx="763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28" y="2588368"/>
                <a:ext cx="763542" cy="276999"/>
              </a:xfrm>
              <a:prstGeom prst="rect">
                <a:avLst/>
              </a:prstGeom>
              <a:blipFill>
                <a:blip r:embed="rId4"/>
                <a:stretch>
                  <a:fillRect l="-4918" t="-4545" r="-11475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27DB4A83-2A73-B4F2-B98C-87917C69A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1634" y="2588368"/>
            <a:ext cx="276999" cy="276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023FE-9F30-D252-D469-7B7485B430D0}"/>
                  </a:ext>
                </a:extLst>
              </p:cNvPr>
              <p:cNvSpPr txBox="1"/>
              <p:nvPr/>
            </p:nvSpPr>
            <p:spPr>
              <a:xfrm>
                <a:off x="4645628" y="3221563"/>
                <a:ext cx="9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023FE-9F30-D252-D469-7B7485B4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28" y="3221563"/>
                <a:ext cx="998094" cy="276999"/>
              </a:xfrm>
              <a:prstGeom prst="rect">
                <a:avLst/>
              </a:prstGeom>
              <a:blipFill>
                <a:blip r:embed="rId7"/>
                <a:stretch>
                  <a:fillRect l="-375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04C3C6BD-71B5-0633-EAF7-F9B1DC668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7589" y="2588368"/>
            <a:ext cx="277000" cy="27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3E620-4101-9790-EEA1-6E9E3FD76D44}"/>
                  </a:ext>
                </a:extLst>
              </p:cNvPr>
              <p:cNvSpPr txBox="1"/>
              <p:nvPr/>
            </p:nvSpPr>
            <p:spPr>
              <a:xfrm>
                <a:off x="6631021" y="2571750"/>
                <a:ext cx="750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↓50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3E620-4101-9790-EEA1-6E9E3FD7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1" y="2571750"/>
                <a:ext cx="750462" cy="276999"/>
              </a:xfrm>
              <a:prstGeom prst="rect">
                <a:avLst/>
              </a:prstGeom>
              <a:blipFill>
                <a:blip r:embed="rId10"/>
                <a:stretch>
                  <a:fillRect l="-6667" t="-4348" r="-10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1712ED-3034-B443-B277-EBC13859FE2A}"/>
                  </a:ext>
                </a:extLst>
              </p:cNvPr>
              <p:cNvSpPr txBox="1"/>
              <p:nvPr/>
            </p:nvSpPr>
            <p:spPr>
              <a:xfrm>
                <a:off x="6631021" y="3221562"/>
                <a:ext cx="985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1712ED-3034-B443-B277-EBC13859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1" y="3221562"/>
                <a:ext cx="985654" cy="276999"/>
              </a:xfrm>
              <a:prstGeom prst="rect">
                <a:avLst/>
              </a:prstGeom>
              <a:blipFill>
                <a:blip r:embed="rId11"/>
                <a:stretch>
                  <a:fillRect l="-5128" r="-128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3C94A6-BF3B-F30B-FCF8-3B1BC0E07EBB}"/>
                  </a:ext>
                </a:extLst>
              </p:cNvPr>
              <p:cNvSpPr txBox="1"/>
              <p:nvPr/>
            </p:nvSpPr>
            <p:spPr>
              <a:xfrm>
                <a:off x="6631021" y="3867894"/>
                <a:ext cx="1279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3C94A6-BF3B-F30B-FCF8-3B1BC0E0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1" y="3867894"/>
                <a:ext cx="1279517" cy="276999"/>
              </a:xfrm>
              <a:prstGeom prst="rect">
                <a:avLst/>
              </a:prstGeom>
              <a:blipFill>
                <a:blip r:embed="rId12"/>
                <a:stretch>
                  <a:fillRect l="-39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1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911-1FF5-4A8D-1CB4-7620B4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Tutorial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6F75-4316-F0BB-9D26-1B978316A6BA}"/>
              </a:ext>
            </a:extLst>
          </p:cNvPr>
          <p:cNvSpPr txBox="1"/>
          <p:nvPr/>
        </p:nvSpPr>
        <p:spPr>
          <a:xfrm>
            <a:off x="577850" y="1275606"/>
            <a:ext cx="83146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+mn-lt"/>
              </a:rPr>
              <a:t>2</a:t>
            </a:r>
            <a:r>
              <a:rPr lang="en-AU" dirty="0">
                <a:latin typeface="+mn-lt"/>
              </a:rPr>
              <a:t>. The government is considering two alternative policies, one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increased government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purchases of 50 units</a:t>
            </a:r>
            <a:r>
              <a:rPr lang="en-AU" dirty="0">
                <a:latin typeface="+mn-lt"/>
              </a:rPr>
              <a:t>, the other involving </a:t>
            </a:r>
            <a:r>
              <a:rPr lang="en-AU" dirty="0">
                <a:highlight>
                  <a:srgbClr val="FFFF00"/>
                </a:highlight>
                <a:latin typeface="+mn-lt"/>
              </a:rPr>
              <a:t>tax cuts of 50 units</a:t>
            </a:r>
            <a:r>
              <a:rPr lang="en-AU" dirty="0">
                <a:latin typeface="+mn-lt"/>
              </a:rPr>
              <a:t>. Which policy will stimulate</a:t>
            </a:r>
            <a:r>
              <a:rPr lang="zh-CN" altLang="en-US" dirty="0">
                <a:latin typeface="+mn-lt"/>
              </a:rPr>
              <a:t> </a:t>
            </a:r>
            <a:r>
              <a:rPr lang="en-AU" dirty="0">
                <a:latin typeface="+mn-lt"/>
              </a:rPr>
              <a:t>planned aggregate expenditure more?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/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4A808-80C5-6CB2-7B79-02E88847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3" y="2571750"/>
                <a:ext cx="2530757" cy="276999"/>
              </a:xfrm>
              <a:prstGeom prst="rect">
                <a:avLst/>
              </a:prstGeom>
              <a:blipFill>
                <a:blip r:embed="rId2"/>
                <a:stretch>
                  <a:fillRect l="-1500" t="-4348" r="-3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/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F96936-397F-8675-362B-BD06FCA8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8" y="3221563"/>
                <a:ext cx="1806392" cy="277576"/>
              </a:xfrm>
              <a:prstGeom prst="rect">
                <a:avLst/>
              </a:prstGeom>
              <a:blipFill>
                <a:blip r:embed="rId3"/>
                <a:stretch>
                  <a:fillRect l="-2098" r="-41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/>
              <p:nvPr/>
            </p:nvSpPr>
            <p:spPr>
              <a:xfrm>
                <a:off x="4645628" y="2588368"/>
                <a:ext cx="763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56969-EE1A-FEA5-D481-922E3E6E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28" y="2588368"/>
                <a:ext cx="763542" cy="276999"/>
              </a:xfrm>
              <a:prstGeom prst="rect">
                <a:avLst/>
              </a:prstGeom>
              <a:blipFill>
                <a:blip r:embed="rId4"/>
                <a:stretch>
                  <a:fillRect l="-4918" t="-4545" r="-11475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27DB4A83-2A73-B4F2-B98C-87917C69A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1634" y="2588368"/>
            <a:ext cx="276999" cy="276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023FE-9F30-D252-D469-7B7485B430D0}"/>
                  </a:ext>
                </a:extLst>
              </p:cNvPr>
              <p:cNvSpPr txBox="1"/>
              <p:nvPr/>
            </p:nvSpPr>
            <p:spPr>
              <a:xfrm>
                <a:off x="4645628" y="3221563"/>
                <a:ext cx="9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023FE-9F30-D252-D469-7B7485B4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28" y="3221563"/>
                <a:ext cx="998094" cy="276999"/>
              </a:xfrm>
              <a:prstGeom prst="rect">
                <a:avLst/>
              </a:prstGeom>
              <a:blipFill>
                <a:blip r:embed="rId7"/>
                <a:stretch>
                  <a:fillRect l="-375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04C3C6BD-71B5-0633-EAF7-F9B1DC668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7589" y="2588368"/>
            <a:ext cx="277000" cy="27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3E620-4101-9790-EEA1-6E9E3FD76D44}"/>
                  </a:ext>
                </a:extLst>
              </p:cNvPr>
              <p:cNvSpPr txBox="1"/>
              <p:nvPr/>
            </p:nvSpPr>
            <p:spPr>
              <a:xfrm>
                <a:off x="6631021" y="2571750"/>
                <a:ext cx="750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↓50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3E620-4101-9790-EEA1-6E9E3FD7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1" y="2571750"/>
                <a:ext cx="750462" cy="276999"/>
              </a:xfrm>
              <a:prstGeom prst="rect">
                <a:avLst/>
              </a:prstGeom>
              <a:blipFill>
                <a:blip r:embed="rId10"/>
                <a:stretch>
                  <a:fillRect l="-6667" t="-4348" r="-10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1712ED-3034-B443-B277-EBC13859FE2A}"/>
                  </a:ext>
                </a:extLst>
              </p:cNvPr>
              <p:cNvSpPr txBox="1"/>
              <p:nvPr/>
            </p:nvSpPr>
            <p:spPr>
              <a:xfrm>
                <a:off x="6631021" y="3221562"/>
                <a:ext cx="985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1712ED-3034-B443-B277-EBC13859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1" y="3221562"/>
                <a:ext cx="985654" cy="276999"/>
              </a:xfrm>
              <a:prstGeom prst="rect">
                <a:avLst/>
              </a:prstGeom>
              <a:blipFill>
                <a:blip r:embed="rId11"/>
                <a:stretch>
                  <a:fillRect l="-5128" r="-128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3C94A6-BF3B-F30B-FCF8-3B1BC0E07EBB}"/>
                  </a:ext>
                </a:extLst>
              </p:cNvPr>
              <p:cNvSpPr txBox="1"/>
              <p:nvPr/>
            </p:nvSpPr>
            <p:spPr>
              <a:xfrm>
                <a:off x="6631021" y="3867894"/>
                <a:ext cx="1279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↑50⋅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3C94A6-BF3B-F30B-FCF8-3B1BC0E0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1" y="3867894"/>
                <a:ext cx="1279517" cy="276999"/>
              </a:xfrm>
              <a:prstGeom prst="rect">
                <a:avLst/>
              </a:prstGeom>
              <a:blipFill>
                <a:blip r:embed="rId12"/>
                <a:stretch>
                  <a:fillRect l="-39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26A6F9-862F-F29D-A392-E3BB459C65D3}"/>
              </a:ext>
            </a:extLst>
          </p:cNvPr>
          <p:cNvSpPr txBox="1"/>
          <p:nvPr/>
        </p:nvSpPr>
        <p:spPr>
          <a:xfrm>
            <a:off x="4735165" y="4514226"/>
            <a:ext cx="3406360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If c &lt; 1, then 1 stimulate PAE more</a:t>
            </a:r>
          </a:p>
        </p:txBody>
      </p:sp>
    </p:spTree>
    <p:extLst>
      <p:ext uri="{BB962C8B-B14F-4D97-AF65-F5344CB8AC3E}">
        <p14:creationId xmlns:p14="http://schemas.microsoft.com/office/powerpoint/2010/main" val="14765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-ppt-template-29-june-2023" id="{E34BA26A-F512-4701-A14B-AF93D22B1754}" vid="{DCF1EFE4-21F3-475D-99CB-67798D615D69}"/>
    </a:ext>
  </a:extLst>
</a:theme>
</file>

<file path=ppt/theme/theme2.xml><?xml version="1.0" encoding="utf-8"?>
<a:theme xmlns:a="http://schemas.openxmlformats.org/drawingml/2006/main" name="Acknowledgement of Country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-ppt-template-29-june-2023" id="{E34BA26A-F512-4701-A14B-AF93D22B1754}" vid="{C5B3A6E7-A278-4B97-9DDD-24391FC55D63}"/>
    </a:ext>
  </a:extLst>
</a:theme>
</file>

<file path=ppt/theme/theme3.xml><?xml version="1.0" encoding="utf-8"?>
<a:theme xmlns:a="http://schemas.openxmlformats.org/drawingml/2006/main" name="Chapter break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-ppt-template-29-june-2023" id="{E34BA26A-F512-4701-A14B-AF93D22B1754}" vid="{88444774-F89B-45E7-8B44-5E9D3345161F}"/>
    </a:ext>
  </a:extLst>
</a:theme>
</file>

<file path=ppt/theme/theme4.xml><?xml version="1.0" encoding="utf-8"?>
<a:theme xmlns:a="http://schemas.openxmlformats.org/drawingml/2006/main" name="Graphic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-ppt-template-29-june-2023" id="{E34BA26A-F512-4701-A14B-AF93D22B1754}" vid="{21B406B8-CA10-4FDF-A2C6-5296B4E7B0A8}"/>
    </a:ext>
  </a:extLst>
</a:theme>
</file>

<file path=ppt/theme/theme5.xml><?xml version="1.0" encoding="utf-8"?>
<a:theme xmlns:a="http://schemas.openxmlformats.org/drawingml/2006/main" name="Content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-ppt-template-29-june-2023" id="{E34BA26A-F512-4701-A14B-AF93D22B1754}" vid="{DB782759-D77C-48BC-AE0D-222D28FB0A0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2b3e37e-8171-485d-b10b-38dae7ed14a8}" enabled="0" method="" siteId="{82b3e37e-8171-485d-b10b-38dae7ed14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usyd-ppt-template-29-june-2023</Template>
  <TotalTime>121</TotalTime>
  <Words>6387</Words>
  <Application>Microsoft Office PowerPoint</Application>
  <PresentationFormat>On-screen Show (16:9)</PresentationFormat>
  <Paragraphs>903</Paragraphs>
  <Slides>99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Title slides</vt:lpstr>
      <vt:lpstr>Acknowledgement of Country</vt:lpstr>
      <vt:lpstr>Chapter break</vt:lpstr>
      <vt:lpstr>Graphic slides</vt:lpstr>
      <vt:lpstr>Content slides</vt:lpstr>
      <vt:lpstr>ECON1002 Intro. Macro.</vt:lpstr>
      <vt:lpstr>Plan of today</vt:lpstr>
      <vt:lpstr>Short-run Equilibrium</vt:lpstr>
      <vt:lpstr>Short-run Equilibrium</vt:lpstr>
      <vt:lpstr>Short-run Equilibrium</vt:lpstr>
      <vt:lpstr>Short-run Equilibrium</vt:lpstr>
      <vt:lpstr>Short-run Equilibrium</vt:lpstr>
      <vt:lpstr>Short-run Equilibrium</vt:lpstr>
      <vt:lpstr>Short-run Equilibrium</vt:lpstr>
      <vt:lpstr>Short-run Equilibrium</vt:lpstr>
      <vt:lpstr>Paradox of Thrift</vt:lpstr>
      <vt:lpstr>Paradox of Thrift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Tutorial Problems </vt:lpstr>
      <vt:lpstr>PowerPoint Presentation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  <vt:lpstr>Tutorial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to using our University  PowerPoint template</dc:title>
  <dc:creator>Herbert Xin</dc:creator>
  <cp:lastModifiedBy>Wei Xin</cp:lastModifiedBy>
  <cp:revision>14</cp:revision>
  <dcterms:created xsi:type="dcterms:W3CDTF">2024-03-14T02:31:15Z</dcterms:created>
  <dcterms:modified xsi:type="dcterms:W3CDTF">2024-03-21T11:43:45Z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2022-10-08T00:00:00Z</vt:filetime>
  </property>
  <property fmtid="{D5CDD505-2E9C-101B-9397-08002B2CF9AE}" pid="3" name="Creator">
    <vt:lpwstr>Adobe InDesign 17.0 (Macintosh)</vt:lpwstr>
  </property>
  <property fmtid="{D5CDD505-2E9C-101B-9397-08002B2CF9AE}" pid="4" name="LastSaved">
    <vt:filetime>2022-10-08T00:00:00Z</vt:filetime>
  </property>
  <property fmtid="{D5CDD505-2E9C-101B-9397-08002B2CF9AE}" pid="5" name="Producer">
    <vt:lpwstr>Adobe PDF Library 16.0.3</vt:lpwstr>
  </property>
</Properties>
</file>