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57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17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7B2CEB-AA68-0763-066D-7B57D26CFD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368DB6A-431E-03A3-9087-BF800211F8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5CEEDF-5260-DF2E-1616-C16665665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C8B0B-AF98-4CF8-AE85-022BEF026FF4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EFA234-66FB-412C-5351-662071B1C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DB57BD-4E0F-28F4-D065-047299F2C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0E55B-E4FF-4B8C-BDDA-EBECFF0CD3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821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7C5242-864F-B776-6E96-0A825DACE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25FC3EB-4046-DA74-92D4-3C83A156A6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6008EA-6721-D3F9-8890-3138540D7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C8B0B-AF98-4CF8-AE85-022BEF026FF4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023AF7-25FF-7736-8333-7132CCC6B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152473-18D8-1B56-C3A0-82FEA6089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0E55B-E4FF-4B8C-BDDA-EBECFF0CD3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55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612D5F6-6C80-B644-97CD-A22E5DB8FE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DBECDB1-1E4C-B49D-FCD4-F3CC6534E8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DA70B2-E7C6-94F5-DA94-096E333E7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C8B0B-AF98-4CF8-AE85-022BEF026FF4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D45DC6-63FC-A970-EA1A-9ECE63923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FEA6CB-DCE1-6A37-26E8-FCB5D708D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0E55B-E4FF-4B8C-BDDA-EBECFF0CD3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8031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D07F81-974A-A3A4-799A-8ADBDAD59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90BB92-74D4-2DCA-F55D-2D8AF1821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8F617C-F707-6CCD-CC0B-37AFA228E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C8B0B-AF98-4CF8-AE85-022BEF026FF4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537A51-6638-7126-8DD1-3C094F383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5D0C0D-302B-9D11-EF2C-BC686D23F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0E55B-E4FF-4B8C-BDDA-EBECFF0CD3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613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DF782C-08A8-642F-A562-E5C9FCBFD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B02455-AACC-8D81-E62F-3760C2926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2DBEA8-91D0-C55B-B120-4D9002865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C8B0B-AF98-4CF8-AE85-022BEF026FF4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152188-4614-5534-3046-0F46645BC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9C9516-9C35-FEFC-6694-3C248B4B4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0E55B-E4FF-4B8C-BDDA-EBECFF0CD3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510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C18459-8D99-5142-9921-135166A42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4377CD-6B7D-545D-3261-7A3870C58D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8D8F7A-B0B5-EF36-7139-4930D30815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EC4564-357D-E269-9397-AA213539D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C8B0B-AF98-4CF8-AE85-022BEF026FF4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FEE31C-524A-F9A1-F6A3-2F65F6AAC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F4541A-16D8-C24C-0BE0-BA73B1B53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0E55B-E4FF-4B8C-BDDA-EBECFF0CD3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992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E2F558-6539-CC99-FF89-296FF518C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1B2DAE-591A-5619-8247-49D6C0512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CF8277-CAEF-156D-F2FE-CFB22DDAD5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35A0A4A-2583-CA75-2329-7284864416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79232AA-7995-DC4B-CD18-23B33F1AA0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4D0BAC0-673F-C4B7-4DE1-928DE48E6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C8B0B-AF98-4CF8-AE85-022BEF026FF4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6CD1F4B-837E-38D5-4003-85A06D58C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EEB9801-C4D1-DF9D-4D5A-410BCB05B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0E55B-E4FF-4B8C-BDDA-EBECFF0CD3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8239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DADFAA-2B14-C914-ED9E-1253E978D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3B2263C-CFEE-5F70-AF63-F079E560B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C8B0B-AF98-4CF8-AE85-022BEF026FF4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F48E7DD-5F13-76C0-4C50-04463DEEF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00FE919-CC41-700F-3B95-D01313968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0E55B-E4FF-4B8C-BDDA-EBECFF0CD3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916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A48CC25-16D3-7AD9-997D-4268388B1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C8B0B-AF98-4CF8-AE85-022BEF026FF4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E1AFF7A-84A1-9720-A8A0-2293EA474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FCF1879-980F-B99B-D947-17D6E7EAF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0E55B-E4FF-4B8C-BDDA-EBECFF0CD3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413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C12860-DCAD-A931-99D0-69DF81EA5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D5FE47-39DD-E1F5-23A9-84CB68AF1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C89D3F-7F2E-21DB-901A-CAE73672A4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983E62-8512-D34E-6829-606E4F79B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C8B0B-AF98-4CF8-AE85-022BEF026FF4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89914A-6A90-19D6-2DC7-16C4F4851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A689C1-7BCE-BB4F-36F3-F0B53B2A3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0E55B-E4FF-4B8C-BDDA-EBECFF0CD3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1583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73F5C9-99C8-81C3-F50C-D6468D31C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15855FD-8AAC-BFF2-EC96-2949D8D275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BE67FB7-FABC-BEEB-C4CD-48F10DAFCB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708A8E-7047-8215-4574-3F280688F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C8B0B-AF98-4CF8-AE85-022BEF026FF4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130DB1-C77B-B6DD-0A78-C7772138E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C6A3A7-B6AC-FAE5-8F08-90E994D31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0E55B-E4FF-4B8C-BDDA-EBECFF0CD3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8204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5EBE965-096D-93C4-3677-E5313A1FE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D668F1-E7A3-EA72-EB06-1C956D7A75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0020CB-9A82-7B05-204E-FB1C0F7195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C8B0B-AF98-4CF8-AE85-022BEF026FF4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352A47-92AD-44C5-DB6A-940B2DBC6A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C6BF93-BC72-4D4E-CC9E-F0D327B1F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0E55B-E4FF-4B8C-BDDA-EBECFF0CD3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175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FE113AB-27B6-AB6B-C615-C65E392D983F}"/>
              </a:ext>
            </a:extLst>
          </p:cNvPr>
          <p:cNvSpPr txBox="1"/>
          <p:nvPr/>
        </p:nvSpPr>
        <p:spPr>
          <a:xfrm>
            <a:off x="914400" y="1889006"/>
            <a:ext cx="2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입력</a:t>
            </a:r>
            <a:r>
              <a:rPr lang="en-US" altLang="ko-KR" dirty="0"/>
              <a:t>: 3 </a:t>
            </a:r>
            <a:endParaRPr lang="ko-KR" altLang="en-US" dirty="0"/>
          </a:p>
        </p:txBody>
      </p: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4723C99E-5C76-0FA4-7901-E09403EB77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267863"/>
              </p:ext>
            </p:extLst>
          </p:nvPr>
        </p:nvGraphicFramePr>
        <p:xfrm>
          <a:off x="1097280" y="3058160"/>
          <a:ext cx="34747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4944">
                  <a:extLst>
                    <a:ext uri="{9D8B030D-6E8A-4147-A177-3AD203B41FA5}">
                      <a16:colId xmlns:a16="http://schemas.microsoft.com/office/drawing/2014/main" val="243857660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1105304284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1515277840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528755085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26748579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80401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1C93479C-1186-12B8-3749-9E8966070D81}"/>
              </a:ext>
            </a:extLst>
          </p:cNvPr>
          <p:cNvSpPr txBox="1"/>
          <p:nvPr/>
        </p:nvSpPr>
        <p:spPr>
          <a:xfrm>
            <a:off x="3454400" y="2567464"/>
            <a:ext cx="133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Max Heap</a:t>
            </a:r>
            <a:endParaRPr lang="ko-KR" altLang="en-US" dirty="0">
              <a:solidFill>
                <a:srgbClr val="0070C0"/>
              </a:solidFill>
            </a:endParaRPr>
          </a:p>
        </p:txBody>
      </p:sp>
      <p:graphicFrame>
        <p:nvGraphicFramePr>
          <p:cNvPr id="12" name="표 10">
            <a:extLst>
              <a:ext uri="{FF2B5EF4-FFF2-40B4-BE49-F238E27FC236}">
                <a16:creationId xmlns:a16="http://schemas.microsoft.com/office/drawing/2014/main" id="{715C9BCA-FC44-C797-837C-FE9C4E0ACA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4453605"/>
              </p:ext>
            </p:extLst>
          </p:nvPr>
        </p:nvGraphicFramePr>
        <p:xfrm>
          <a:off x="5191762" y="3058160"/>
          <a:ext cx="34747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4944">
                  <a:extLst>
                    <a:ext uri="{9D8B030D-6E8A-4147-A177-3AD203B41FA5}">
                      <a16:colId xmlns:a16="http://schemas.microsoft.com/office/drawing/2014/main" val="243857660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1105304284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1515277840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528755085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26748579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804017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8136A402-CA4A-FD08-B86F-8C49D8C601EF}"/>
              </a:ext>
            </a:extLst>
          </p:cNvPr>
          <p:cNvSpPr txBox="1"/>
          <p:nvPr/>
        </p:nvSpPr>
        <p:spPr>
          <a:xfrm>
            <a:off x="5080002" y="2567464"/>
            <a:ext cx="2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Min Heap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A6EAF1-863B-B52D-CF41-ECF1D0894308}"/>
              </a:ext>
            </a:extLst>
          </p:cNvPr>
          <p:cNvSpPr txBox="1"/>
          <p:nvPr/>
        </p:nvSpPr>
        <p:spPr>
          <a:xfrm>
            <a:off x="1297228" y="367792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FB32B2-9F13-1287-91D3-89E66D127937}"/>
              </a:ext>
            </a:extLst>
          </p:cNvPr>
          <p:cNvSpPr txBox="1"/>
          <p:nvPr/>
        </p:nvSpPr>
        <p:spPr>
          <a:xfrm>
            <a:off x="1988108" y="367792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DC949A-3CC7-D2DA-0B4C-14BEAA5120BB}"/>
              </a:ext>
            </a:extLst>
          </p:cNvPr>
          <p:cNvSpPr txBox="1"/>
          <p:nvPr/>
        </p:nvSpPr>
        <p:spPr>
          <a:xfrm>
            <a:off x="2678988" y="367792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70A4D5-7686-CCDD-FFAD-732EA9CF36D0}"/>
              </a:ext>
            </a:extLst>
          </p:cNvPr>
          <p:cNvSpPr txBox="1"/>
          <p:nvPr/>
        </p:nvSpPr>
        <p:spPr>
          <a:xfrm>
            <a:off x="3369868" y="367792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B7DA9CE-073A-3EC4-D31B-303FBE686842}"/>
              </a:ext>
            </a:extLst>
          </p:cNvPr>
          <p:cNvSpPr txBox="1"/>
          <p:nvPr/>
        </p:nvSpPr>
        <p:spPr>
          <a:xfrm>
            <a:off x="4060748" y="367792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400C6EB-ECC2-6EBD-28F9-91DE9D0EA94E}"/>
              </a:ext>
            </a:extLst>
          </p:cNvPr>
          <p:cNvSpPr txBox="1"/>
          <p:nvPr/>
        </p:nvSpPr>
        <p:spPr>
          <a:xfrm>
            <a:off x="5412028" y="367792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66D92C5-6CFF-332F-4258-961E9B08C8E0}"/>
              </a:ext>
            </a:extLst>
          </p:cNvPr>
          <p:cNvSpPr txBox="1"/>
          <p:nvPr/>
        </p:nvSpPr>
        <p:spPr>
          <a:xfrm>
            <a:off x="6102908" y="367792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7F42743-3D4B-AAEE-D4AD-8C53F31331BD}"/>
              </a:ext>
            </a:extLst>
          </p:cNvPr>
          <p:cNvSpPr txBox="1"/>
          <p:nvPr/>
        </p:nvSpPr>
        <p:spPr>
          <a:xfrm>
            <a:off x="6793788" y="367792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7E19E24-0D94-1164-530B-1304D0EBB784}"/>
              </a:ext>
            </a:extLst>
          </p:cNvPr>
          <p:cNvSpPr txBox="1"/>
          <p:nvPr/>
        </p:nvSpPr>
        <p:spPr>
          <a:xfrm>
            <a:off x="7484668" y="367792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9DDFA7-BF29-38F2-2DCB-360FF68E9446}"/>
              </a:ext>
            </a:extLst>
          </p:cNvPr>
          <p:cNvSpPr txBox="1"/>
          <p:nvPr/>
        </p:nvSpPr>
        <p:spPr>
          <a:xfrm>
            <a:off x="8175548" y="367792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8874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FE113AB-27B6-AB6B-C615-C65E392D983F}"/>
              </a:ext>
            </a:extLst>
          </p:cNvPr>
          <p:cNvSpPr txBox="1"/>
          <p:nvPr/>
        </p:nvSpPr>
        <p:spPr>
          <a:xfrm>
            <a:off x="914400" y="1889006"/>
            <a:ext cx="2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입력</a:t>
            </a:r>
            <a:r>
              <a:rPr lang="en-US" altLang="ko-KR" dirty="0"/>
              <a:t>: 3 6  </a:t>
            </a:r>
            <a:endParaRPr lang="ko-KR" altLang="en-US" dirty="0"/>
          </a:p>
        </p:txBody>
      </p: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4723C99E-5C76-0FA4-7901-E09403EB7783}"/>
              </a:ext>
            </a:extLst>
          </p:cNvPr>
          <p:cNvGraphicFramePr>
            <a:graphicFrameLocks noGrp="1"/>
          </p:cNvGraphicFramePr>
          <p:nvPr/>
        </p:nvGraphicFramePr>
        <p:xfrm>
          <a:off x="1097280" y="3058160"/>
          <a:ext cx="34747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4944">
                  <a:extLst>
                    <a:ext uri="{9D8B030D-6E8A-4147-A177-3AD203B41FA5}">
                      <a16:colId xmlns:a16="http://schemas.microsoft.com/office/drawing/2014/main" val="243857660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1105304284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1515277840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528755085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26748579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80401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1C93479C-1186-12B8-3749-9E8966070D81}"/>
              </a:ext>
            </a:extLst>
          </p:cNvPr>
          <p:cNvSpPr txBox="1"/>
          <p:nvPr/>
        </p:nvSpPr>
        <p:spPr>
          <a:xfrm>
            <a:off x="3454400" y="2567464"/>
            <a:ext cx="133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Max Heap</a:t>
            </a:r>
            <a:endParaRPr lang="ko-KR" altLang="en-US" dirty="0">
              <a:solidFill>
                <a:srgbClr val="0070C0"/>
              </a:solidFill>
            </a:endParaRPr>
          </a:p>
        </p:txBody>
      </p:sp>
      <p:graphicFrame>
        <p:nvGraphicFramePr>
          <p:cNvPr id="12" name="표 10">
            <a:extLst>
              <a:ext uri="{FF2B5EF4-FFF2-40B4-BE49-F238E27FC236}">
                <a16:creationId xmlns:a16="http://schemas.microsoft.com/office/drawing/2014/main" id="{715C9BCA-FC44-C797-837C-FE9C4E0ACA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746670"/>
              </p:ext>
            </p:extLst>
          </p:nvPr>
        </p:nvGraphicFramePr>
        <p:xfrm>
          <a:off x="5191762" y="3058160"/>
          <a:ext cx="34747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4944">
                  <a:extLst>
                    <a:ext uri="{9D8B030D-6E8A-4147-A177-3AD203B41FA5}">
                      <a16:colId xmlns:a16="http://schemas.microsoft.com/office/drawing/2014/main" val="243857660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1105304284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1515277840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528755085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26748579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804017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8136A402-CA4A-FD08-B86F-8C49D8C601EF}"/>
              </a:ext>
            </a:extLst>
          </p:cNvPr>
          <p:cNvSpPr txBox="1"/>
          <p:nvPr/>
        </p:nvSpPr>
        <p:spPr>
          <a:xfrm>
            <a:off x="5080002" y="2567464"/>
            <a:ext cx="2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Min Heap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A6EAF1-863B-B52D-CF41-ECF1D0894308}"/>
              </a:ext>
            </a:extLst>
          </p:cNvPr>
          <p:cNvSpPr txBox="1"/>
          <p:nvPr/>
        </p:nvSpPr>
        <p:spPr>
          <a:xfrm>
            <a:off x="1297228" y="367792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FB32B2-9F13-1287-91D3-89E66D127937}"/>
              </a:ext>
            </a:extLst>
          </p:cNvPr>
          <p:cNvSpPr txBox="1"/>
          <p:nvPr/>
        </p:nvSpPr>
        <p:spPr>
          <a:xfrm>
            <a:off x="1988108" y="367792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DC949A-3CC7-D2DA-0B4C-14BEAA5120BB}"/>
              </a:ext>
            </a:extLst>
          </p:cNvPr>
          <p:cNvSpPr txBox="1"/>
          <p:nvPr/>
        </p:nvSpPr>
        <p:spPr>
          <a:xfrm>
            <a:off x="2678988" y="367792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70A4D5-7686-CCDD-FFAD-732EA9CF36D0}"/>
              </a:ext>
            </a:extLst>
          </p:cNvPr>
          <p:cNvSpPr txBox="1"/>
          <p:nvPr/>
        </p:nvSpPr>
        <p:spPr>
          <a:xfrm>
            <a:off x="3369868" y="367792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B7DA9CE-073A-3EC4-D31B-303FBE686842}"/>
              </a:ext>
            </a:extLst>
          </p:cNvPr>
          <p:cNvSpPr txBox="1"/>
          <p:nvPr/>
        </p:nvSpPr>
        <p:spPr>
          <a:xfrm>
            <a:off x="4060748" y="367792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400C6EB-ECC2-6EBD-28F9-91DE9D0EA94E}"/>
              </a:ext>
            </a:extLst>
          </p:cNvPr>
          <p:cNvSpPr txBox="1"/>
          <p:nvPr/>
        </p:nvSpPr>
        <p:spPr>
          <a:xfrm>
            <a:off x="5412028" y="367792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66D92C5-6CFF-332F-4258-961E9B08C8E0}"/>
              </a:ext>
            </a:extLst>
          </p:cNvPr>
          <p:cNvSpPr txBox="1"/>
          <p:nvPr/>
        </p:nvSpPr>
        <p:spPr>
          <a:xfrm>
            <a:off x="6102908" y="367792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7F42743-3D4B-AAEE-D4AD-8C53F31331BD}"/>
              </a:ext>
            </a:extLst>
          </p:cNvPr>
          <p:cNvSpPr txBox="1"/>
          <p:nvPr/>
        </p:nvSpPr>
        <p:spPr>
          <a:xfrm>
            <a:off x="6793788" y="367792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7E19E24-0D94-1164-530B-1304D0EBB784}"/>
              </a:ext>
            </a:extLst>
          </p:cNvPr>
          <p:cNvSpPr txBox="1"/>
          <p:nvPr/>
        </p:nvSpPr>
        <p:spPr>
          <a:xfrm>
            <a:off x="7484668" y="367792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9DDFA7-BF29-38F2-2DCB-360FF68E9446}"/>
              </a:ext>
            </a:extLst>
          </p:cNvPr>
          <p:cNvSpPr txBox="1"/>
          <p:nvPr/>
        </p:nvSpPr>
        <p:spPr>
          <a:xfrm>
            <a:off x="8175548" y="367792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2226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FE113AB-27B6-AB6B-C615-C65E392D983F}"/>
              </a:ext>
            </a:extLst>
          </p:cNvPr>
          <p:cNvSpPr txBox="1"/>
          <p:nvPr/>
        </p:nvSpPr>
        <p:spPr>
          <a:xfrm>
            <a:off x="914400" y="1889006"/>
            <a:ext cx="2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입력</a:t>
            </a:r>
            <a:r>
              <a:rPr lang="en-US" altLang="ko-KR" dirty="0"/>
              <a:t>: 3 6 8  </a:t>
            </a:r>
            <a:endParaRPr lang="ko-KR" altLang="en-US" dirty="0"/>
          </a:p>
        </p:txBody>
      </p: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4723C99E-5C76-0FA4-7901-E09403EB77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8050594"/>
              </p:ext>
            </p:extLst>
          </p:nvPr>
        </p:nvGraphicFramePr>
        <p:xfrm>
          <a:off x="1097280" y="3058160"/>
          <a:ext cx="34747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4944">
                  <a:extLst>
                    <a:ext uri="{9D8B030D-6E8A-4147-A177-3AD203B41FA5}">
                      <a16:colId xmlns:a16="http://schemas.microsoft.com/office/drawing/2014/main" val="243857660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1105304284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1515277840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528755085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26748579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80401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1C93479C-1186-12B8-3749-9E8966070D81}"/>
              </a:ext>
            </a:extLst>
          </p:cNvPr>
          <p:cNvSpPr txBox="1"/>
          <p:nvPr/>
        </p:nvSpPr>
        <p:spPr>
          <a:xfrm>
            <a:off x="3454400" y="2567464"/>
            <a:ext cx="133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Max Heap</a:t>
            </a:r>
            <a:endParaRPr lang="ko-KR" altLang="en-US" dirty="0">
              <a:solidFill>
                <a:srgbClr val="0070C0"/>
              </a:solidFill>
            </a:endParaRPr>
          </a:p>
        </p:txBody>
      </p:sp>
      <p:graphicFrame>
        <p:nvGraphicFramePr>
          <p:cNvPr id="12" name="표 10">
            <a:extLst>
              <a:ext uri="{FF2B5EF4-FFF2-40B4-BE49-F238E27FC236}">
                <a16:creationId xmlns:a16="http://schemas.microsoft.com/office/drawing/2014/main" id="{715C9BCA-FC44-C797-837C-FE9C4E0ACA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63169"/>
              </p:ext>
            </p:extLst>
          </p:nvPr>
        </p:nvGraphicFramePr>
        <p:xfrm>
          <a:off x="5191762" y="3058160"/>
          <a:ext cx="34747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4944">
                  <a:extLst>
                    <a:ext uri="{9D8B030D-6E8A-4147-A177-3AD203B41FA5}">
                      <a16:colId xmlns:a16="http://schemas.microsoft.com/office/drawing/2014/main" val="243857660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1105304284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1515277840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528755085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26748579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804017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8136A402-CA4A-FD08-B86F-8C49D8C601EF}"/>
              </a:ext>
            </a:extLst>
          </p:cNvPr>
          <p:cNvSpPr txBox="1"/>
          <p:nvPr/>
        </p:nvSpPr>
        <p:spPr>
          <a:xfrm>
            <a:off x="5080002" y="2567464"/>
            <a:ext cx="2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Min Heap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A6EAF1-863B-B52D-CF41-ECF1D0894308}"/>
              </a:ext>
            </a:extLst>
          </p:cNvPr>
          <p:cNvSpPr txBox="1"/>
          <p:nvPr/>
        </p:nvSpPr>
        <p:spPr>
          <a:xfrm>
            <a:off x="1297228" y="367792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FB32B2-9F13-1287-91D3-89E66D127937}"/>
              </a:ext>
            </a:extLst>
          </p:cNvPr>
          <p:cNvSpPr txBox="1"/>
          <p:nvPr/>
        </p:nvSpPr>
        <p:spPr>
          <a:xfrm>
            <a:off x="1988108" y="367792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DC949A-3CC7-D2DA-0B4C-14BEAA5120BB}"/>
              </a:ext>
            </a:extLst>
          </p:cNvPr>
          <p:cNvSpPr txBox="1"/>
          <p:nvPr/>
        </p:nvSpPr>
        <p:spPr>
          <a:xfrm>
            <a:off x="2678988" y="367792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70A4D5-7686-CCDD-FFAD-732EA9CF36D0}"/>
              </a:ext>
            </a:extLst>
          </p:cNvPr>
          <p:cNvSpPr txBox="1"/>
          <p:nvPr/>
        </p:nvSpPr>
        <p:spPr>
          <a:xfrm>
            <a:off x="3369868" y="367792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B7DA9CE-073A-3EC4-D31B-303FBE686842}"/>
              </a:ext>
            </a:extLst>
          </p:cNvPr>
          <p:cNvSpPr txBox="1"/>
          <p:nvPr/>
        </p:nvSpPr>
        <p:spPr>
          <a:xfrm>
            <a:off x="4060748" y="367792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400C6EB-ECC2-6EBD-28F9-91DE9D0EA94E}"/>
              </a:ext>
            </a:extLst>
          </p:cNvPr>
          <p:cNvSpPr txBox="1"/>
          <p:nvPr/>
        </p:nvSpPr>
        <p:spPr>
          <a:xfrm>
            <a:off x="5412028" y="367792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66D92C5-6CFF-332F-4258-961E9B08C8E0}"/>
              </a:ext>
            </a:extLst>
          </p:cNvPr>
          <p:cNvSpPr txBox="1"/>
          <p:nvPr/>
        </p:nvSpPr>
        <p:spPr>
          <a:xfrm>
            <a:off x="6102908" y="367792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7F42743-3D4B-AAEE-D4AD-8C53F31331BD}"/>
              </a:ext>
            </a:extLst>
          </p:cNvPr>
          <p:cNvSpPr txBox="1"/>
          <p:nvPr/>
        </p:nvSpPr>
        <p:spPr>
          <a:xfrm>
            <a:off x="6793788" y="367792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7E19E24-0D94-1164-530B-1304D0EBB784}"/>
              </a:ext>
            </a:extLst>
          </p:cNvPr>
          <p:cNvSpPr txBox="1"/>
          <p:nvPr/>
        </p:nvSpPr>
        <p:spPr>
          <a:xfrm>
            <a:off x="7484668" y="367792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9DDFA7-BF29-38F2-2DCB-360FF68E9446}"/>
              </a:ext>
            </a:extLst>
          </p:cNvPr>
          <p:cNvSpPr txBox="1"/>
          <p:nvPr/>
        </p:nvSpPr>
        <p:spPr>
          <a:xfrm>
            <a:off x="8175548" y="367792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9098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FE113AB-27B6-AB6B-C615-C65E392D983F}"/>
              </a:ext>
            </a:extLst>
          </p:cNvPr>
          <p:cNvSpPr txBox="1"/>
          <p:nvPr/>
        </p:nvSpPr>
        <p:spPr>
          <a:xfrm>
            <a:off x="914400" y="1889006"/>
            <a:ext cx="2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입력</a:t>
            </a:r>
            <a:r>
              <a:rPr lang="en-US" altLang="ko-KR" dirty="0"/>
              <a:t>: 3 6 8 4  </a:t>
            </a:r>
            <a:endParaRPr lang="ko-KR" altLang="en-US" dirty="0"/>
          </a:p>
        </p:txBody>
      </p: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4723C99E-5C76-0FA4-7901-E09403EB77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5919993"/>
              </p:ext>
            </p:extLst>
          </p:nvPr>
        </p:nvGraphicFramePr>
        <p:xfrm>
          <a:off x="1097280" y="3058160"/>
          <a:ext cx="34747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4944">
                  <a:extLst>
                    <a:ext uri="{9D8B030D-6E8A-4147-A177-3AD203B41FA5}">
                      <a16:colId xmlns:a16="http://schemas.microsoft.com/office/drawing/2014/main" val="243857660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1105304284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1515277840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528755085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26748579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80401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1C93479C-1186-12B8-3749-9E8966070D81}"/>
              </a:ext>
            </a:extLst>
          </p:cNvPr>
          <p:cNvSpPr txBox="1"/>
          <p:nvPr/>
        </p:nvSpPr>
        <p:spPr>
          <a:xfrm>
            <a:off x="3454400" y="2567464"/>
            <a:ext cx="133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Max Heap</a:t>
            </a:r>
            <a:endParaRPr lang="ko-KR" altLang="en-US" dirty="0">
              <a:solidFill>
                <a:srgbClr val="0070C0"/>
              </a:solidFill>
            </a:endParaRPr>
          </a:p>
        </p:txBody>
      </p:sp>
      <p:graphicFrame>
        <p:nvGraphicFramePr>
          <p:cNvPr id="12" name="표 10">
            <a:extLst>
              <a:ext uri="{FF2B5EF4-FFF2-40B4-BE49-F238E27FC236}">
                <a16:creationId xmlns:a16="http://schemas.microsoft.com/office/drawing/2014/main" id="{715C9BCA-FC44-C797-837C-FE9C4E0ACA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747537"/>
              </p:ext>
            </p:extLst>
          </p:nvPr>
        </p:nvGraphicFramePr>
        <p:xfrm>
          <a:off x="5191762" y="3058160"/>
          <a:ext cx="34747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4944">
                  <a:extLst>
                    <a:ext uri="{9D8B030D-6E8A-4147-A177-3AD203B41FA5}">
                      <a16:colId xmlns:a16="http://schemas.microsoft.com/office/drawing/2014/main" val="243857660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1105304284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1515277840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528755085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26748579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804017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8136A402-CA4A-FD08-B86F-8C49D8C601EF}"/>
              </a:ext>
            </a:extLst>
          </p:cNvPr>
          <p:cNvSpPr txBox="1"/>
          <p:nvPr/>
        </p:nvSpPr>
        <p:spPr>
          <a:xfrm>
            <a:off x="5080002" y="2567464"/>
            <a:ext cx="2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Min Heap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A6EAF1-863B-B52D-CF41-ECF1D0894308}"/>
              </a:ext>
            </a:extLst>
          </p:cNvPr>
          <p:cNvSpPr txBox="1"/>
          <p:nvPr/>
        </p:nvSpPr>
        <p:spPr>
          <a:xfrm>
            <a:off x="1297228" y="367792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FB32B2-9F13-1287-91D3-89E66D127937}"/>
              </a:ext>
            </a:extLst>
          </p:cNvPr>
          <p:cNvSpPr txBox="1"/>
          <p:nvPr/>
        </p:nvSpPr>
        <p:spPr>
          <a:xfrm>
            <a:off x="1988108" y="367792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DC949A-3CC7-D2DA-0B4C-14BEAA5120BB}"/>
              </a:ext>
            </a:extLst>
          </p:cNvPr>
          <p:cNvSpPr txBox="1"/>
          <p:nvPr/>
        </p:nvSpPr>
        <p:spPr>
          <a:xfrm>
            <a:off x="2678988" y="367792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70A4D5-7686-CCDD-FFAD-732EA9CF36D0}"/>
              </a:ext>
            </a:extLst>
          </p:cNvPr>
          <p:cNvSpPr txBox="1"/>
          <p:nvPr/>
        </p:nvSpPr>
        <p:spPr>
          <a:xfrm>
            <a:off x="3369868" y="367792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B7DA9CE-073A-3EC4-D31B-303FBE686842}"/>
              </a:ext>
            </a:extLst>
          </p:cNvPr>
          <p:cNvSpPr txBox="1"/>
          <p:nvPr/>
        </p:nvSpPr>
        <p:spPr>
          <a:xfrm>
            <a:off x="4060748" y="367792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400C6EB-ECC2-6EBD-28F9-91DE9D0EA94E}"/>
              </a:ext>
            </a:extLst>
          </p:cNvPr>
          <p:cNvSpPr txBox="1"/>
          <p:nvPr/>
        </p:nvSpPr>
        <p:spPr>
          <a:xfrm>
            <a:off x="5412028" y="367792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66D92C5-6CFF-332F-4258-961E9B08C8E0}"/>
              </a:ext>
            </a:extLst>
          </p:cNvPr>
          <p:cNvSpPr txBox="1"/>
          <p:nvPr/>
        </p:nvSpPr>
        <p:spPr>
          <a:xfrm>
            <a:off x="6102908" y="367792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7F42743-3D4B-AAEE-D4AD-8C53F31331BD}"/>
              </a:ext>
            </a:extLst>
          </p:cNvPr>
          <p:cNvSpPr txBox="1"/>
          <p:nvPr/>
        </p:nvSpPr>
        <p:spPr>
          <a:xfrm>
            <a:off x="6793788" y="367792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7E19E24-0D94-1164-530B-1304D0EBB784}"/>
              </a:ext>
            </a:extLst>
          </p:cNvPr>
          <p:cNvSpPr txBox="1"/>
          <p:nvPr/>
        </p:nvSpPr>
        <p:spPr>
          <a:xfrm>
            <a:off x="7484668" y="367792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9DDFA7-BF29-38F2-2DCB-360FF68E9446}"/>
              </a:ext>
            </a:extLst>
          </p:cNvPr>
          <p:cNvSpPr txBox="1"/>
          <p:nvPr/>
        </p:nvSpPr>
        <p:spPr>
          <a:xfrm>
            <a:off x="8175548" y="367792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2788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FE113AB-27B6-AB6B-C615-C65E392D983F}"/>
              </a:ext>
            </a:extLst>
          </p:cNvPr>
          <p:cNvSpPr txBox="1"/>
          <p:nvPr/>
        </p:nvSpPr>
        <p:spPr>
          <a:xfrm>
            <a:off x="914400" y="1889006"/>
            <a:ext cx="2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입력</a:t>
            </a:r>
            <a:r>
              <a:rPr lang="en-US" altLang="ko-KR" dirty="0"/>
              <a:t>: 3 6 8 4 5  </a:t>
            </a:r>
            <a:endParaRPr lang="ko-KR" altLang="en-US" dirty="0"/>
          </a:p>
        </p:txBody>
      </p: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4723C99E-5C76-0FA4-7901-E09403EB77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534053"/>
              </p:ext>
            </p:extLst>
          </p:nvPr>
        </p:nvGraphicFramePr>
        <p:xfrm>
          <a:off x="1097280" y="3058160"/>
          <a:ext cx="34747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4944">
                  <a:extLst>
                    <a:ext uri="{9D8B030D-6E8A-4147-A177-3AD203B41FA5}">
                      <a16:colId xmlns:a16="http://schemas.microsoft.com/office/drawing/2014/main" val="243857660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1105304284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1515277840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528755085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26748579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80401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1C93479C-1186-12B8-3749-9E8966070D81}"/>
              </a:ext>
            </a:extLst>
          </p:cNvPr>
          <p:cNvSpPr txBox="1"/>
          <p:nvPr/>
        </p:nvSpPr>
        <p:spPr>
          <a:xfrm>
            <a:off x="3454400" y="2567464"/>
            <a:ext cx="133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Max Heap</a:t>
            </a:r>
            <a:endParaRPr lang="ko-KR" altLang="en-US" dirty="0">
              <a:solidFill>
                <a:srgbClr val="0070C0"/>
              </a:solidFill>
            </a:endParaRPr>
          </a:p>
        </p:txBody>
      </p:sp>
      <p:graphicFrame>
        <p:nvGraphicFramePr>
          <p:cNvPr id="12" name="표 10">
            <a:extLst>
              <a:ext uri="{FF2B5EF4-FFF2-40B4-BE49-F238E27FC236}">
                <a16:creationId xmlns:a16="http://schemas.microsoft.com/office/drawing/2014/main" id="{715C9BCA-FC44-C797-837C-FE9C4E0ACA3C}"/>
              </a:ext>
            </a:extLst>
          </p:cNvPr>
          <p:cNvGraphicFramePr>
            <a:graphicFrameLocks noGrp="1"/>
          </p:cNvGraphicFramePr>
          <p:nvPr/>
        </p:nvGraphicFramePr>
        <p:xfrm>
          <a:off x="5191762" y="3058160"/>
          <a:ext cx="34747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4944">
                  <a:extLst>
                    <a:ext uri="{9D8B030D-6E8A-4147-A177-3AD203B41FA5}">
                      <a16:colId xmlns:a16="http://schemas.microsoft.com/office/drawing/2014/main" val="243857660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1105304284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1515277840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528755085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26748579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804017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8136A402-CA4A-FD08-B86F-8C49D8C601EF}"/>
              </a:ext>
            </a:extLst>
          </p:cNvPr>
          <p:cNvSpPr txBox="1"/>
          <p:nvPr/>
        </p:nvSpPr>
        <p:spPr>
          <a:xfrm>
            <a:off x="5080002" y="2567464"/>
            <a:ext cx="2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Min Heap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A6EAF1-863B-B52D-CF41-ECF1D0894308}"/>
              </a:ext>
            </a:extLst>
          </p:cNvPr>
          <p:cNvSpPr txBox="1"/>
          <p:nvPr/>
        </p:nvSpPr>
        <p:spPr>
          <a:xfrm>
            <a:off x="1297228" y="367792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FB32B2-9F13-1287-91D3-89E66D127937}"/>
              </a:ext>
            </a:extLst>
          </p:cNvPr>
          <p:cNvSpPr txBox="1"/>
          <p:nvPr/>
        </p:nvSpPr>
        <p:spPr>
          <a:xfrm>
            <a:off x="1988108" y="367792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DC949A-3CC7-D2DA-0B4C-14BEAA5120BB}"/>
              </a:ext>
            </a:extLst>
          </p:cNvPr>
          <p:cNvSpPr txBox="1"/>
          <p:nvPr/>
        </p:nvSpPr>
        <p:spPr>
          <a:xfrm>
            <a:off x="2678988" y="367792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70A4D5-7686-CCDD-FFAD-732EA9CF36D0}"/>
              </a:ext>
            </a:extLst>
          </p:cNvPr>
          <p:cNvSpPr txBox="1"/>
          <p:nvPr/>
        </p:nvSpPr>
        <p:spPr>
          <a:xfrm>
            <a:off x="3369868" y="367792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B7DA9CE-073A-3EC4-D31B-303FBE686842}"/>
              </a:ext>
            </a:extLst>
          </p:cNvPr>
          <p:cNvSpPr txBox="1"/>
          <p:nvPr/>
        </p:nvSpPr>
        <p:spPr>
          <a:xfrm>
            <a:off x="4060748" y="367792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400C6EB-ECC2-6EBD-28F9-91DE9D0EA94E}"/>
              </a:ext>
            </a:extLst>
          </p:cNvPr>
          <p:cNvSpPr txBox="1"/>
          <p:nvPr/>
        </p:nvSpPr>
        <p:spPr>
          <a:xfrm>
            <a:off x="5412028" y="367792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66D92C5-6CFF-332F-4258-961E9B08C8E0}"/>
              </a:ext>
            </a:extLst>
          </p:cNvPr>
          <p:cNvSpPr txBox="1"/>
          <p:nvPr/>
        </p:nvSpPr>
        <p:spPr>
          <a:xfrm>
            <a:off x="6102908" y="367792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7F42743-3D4B-AAEE-D4AD-8C53F31331BD}"/>
              </a:ext>
            </a:extLst>
          </p:cNvPr>
          <p:cNvSpPr txBox="1"/>
          <p:nvPr/>
        </p:nvSpPr>
        <p:spPr>
          <a:xfrm>
            <a:off x="6793788" y="367792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7E19E24-0D94-1164-530B-1304D0EBB784}"/>
              </a:ext>
            </a:extLst>
          </p:cNvPr>
          <p:cNvSpPr txBox="1"/>
          <p:nvPr/>
        </p:nvSpPr>
        <p:spPr>
          <a:xfrm>
            <a:off x="7484668" y="367792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9DDFA7-BF29-38F2-2DCB-360FF68E9446}"/>
              </a:ext>
            </a:extLst>
          </p:cNvPr>
          <p:cNvSpPr txBox="1"/>
          <p:nvPr/>
        </p:nvSpPr>
        <p:spPr>
          <a:xfrm>
            <a:off x="8175548" y="367792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4690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FE113AB-27B6-AB6B-C615-C65E392D983F}"/>
              </a:ext>
            </a:extLst>
          </p:cNvPr>
          <p:cNvSpPr txBox="1"/>
          <p:nvPr/>
        </p:nvSpPr>
        <p:spPr>
          <a:xfrm>
            <a:off x="914400" y="1889006"/>
            <a:ext cx="2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입력</a:t>
            </a:r>
            <a:r>
              <a:rPr lang="en-US" altLang="ko-KR" dirty="0"/>
              <a:t>: 3 6 8 4 5 6  </a:t>
            </a:r>
            <a:endParaRPr lang="ko-KR" altLang="en-US" dirty="0"/>
          </a:p>
        </p:txBody>
      </p: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4723C99E-5C76-0FA4-7901-E09403EB7783}"/>
              </a:ext>
            </a:extLst>
          </p:cNvPr>
          <p:cNvGraphicFramePr>
            <a:graphicFrameLocks noGrp="1"/>
          </p:cNvGraphicFramePr>
          <p:nvPr/>
        </p:nvGraphicFramePr>
        <p:xfrm>
          <a:off x="1097280" y="3058160"/>
          <a:ext cx="34747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4944">
                  <a:extLst>
                    <a:ext uri="{9D8B030D-6E8A-4147-A177-3AD203B41FA5}">
                      <a16:colId xmlns:a16="http://schemas.microsoft.com/office/drawing/2014/main" val="243857660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1105304284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1515277840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528755085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26748579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80401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1C93479C-1186-12B8-3749-9E8966070D81}"/>
              </a:ext>
            </a:extLst>
          </p:cNvPr>
          <p:cNvSpPr txBox="1"/>
          <p:nvPr/>
        </p:nvSpPr>
        <p:spPr>
          <a:xfrm>
            <a:off x="3454400" y="2567464"/>
            <a:ext cx="133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Max Heap</a:t>
            </a:r>
            <a:endParaRPr lang="ko-KR" altLang="en-US" dirty="0">
              <a:solidFill>
                <a:srgbClr val="0070C0"/>
              </a:solidFill>
            </a:endParaRPr>
          </a:p>
        </p:txBody>
      </p:sp>
      <p:graphicFrame>
        <p:nvGraphicFramePr>
          <p:cNvPr id="12" name="표 10">
            <a:extLst>
              <a:ext uri="{FF2B5EF4-FFF2-40B4-BE49-F238E27FC236}">
                <a16:creationId xmlns:a16="http://schemas.microsoft.com/office/drawing/2014/main" id="{715C9BCA-FC44-C797-837C-FE9C4E0ACA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7571093"/>
              </p:ext>
            </p:extLst>
          </p:nvPr>
        </p:nvGraphicFramePr>
        <p:xfrm>
          <a:off x="5191762" y="3058160"/>
          <a:ext cx="34747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4944">
                  <a:extLst>
                    <a:ext uri="{9D8B030D-6E8A-4147-A177-3AD203B41FA5}">
                      <a16:colId xmlns:a16="http://schemas.microsoft.com/office/drawing/2014/main" val="243857660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1105304284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1515277840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528755085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26748579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804017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8136A402-CA4A-FD08-B86F-8C49D8C601EF}"/>
              </a:ext>
            </a:extLst>
          </p:cNvPr>
          <p:cNvSpPr txBox="1"/>
          <p:nvPr/>
        </p:nvSpPr>
        <p:spPr>
          <a:xfrm>
            <a:off x="5080002" y="2567464"/>
            <a:ext cx="2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Min Heap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A6EAF1-863B-B52D-CF41-ECF1D0894308}"/>
              </a:ext>
            </a:extLst>
          </p:cNvPr>
          <p:cNvSpPr txBox="1"/>
          <p:nvPr/>
        </p:nvSpPr>
        <p:spPr>
          <a:xfrm>
            <a:off x="1297228" y="367792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FB32B2-9F13-1287-91D3-89E66D127937}"/>
              </a:ext>
            </a:extLst>
          </p:cNvPr>
          <p:cNvSpPr txBox="1"/>
          <p:nvPr/>
        </p:nvSpPr>
        <p:spPr>
          <a:xfrm>
            <a:off x="1988108" y="367792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DC949A-3CC7-D2DA-0B4C-14BEAA5120BB}"/>
              </a:ext>
            </a:extLst>
          </p:cNvPr>
          <p:cNvSpPr txBox="1"/>
          <p:nvPr/>
        </p:nvSpPr>
        <p:spPr>
          <a:xfrm>
            <a:off x="2678988" y="367792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70A4D5-7686-CCDD-FFAD-732EA9CF36D0}"/>
              </a:ext>
            </a:extLst>
          </p:cNvPr>
          <p:cNvSpPr txBox="1"/>
          <p:nvPr/>
        </p:nvSpPr>
        <p:spPr>
          <a:xfrm>
            <a:off x="3369868" y="367792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B7DA9CE-073A-3EC4-D31B-303FBE686842}"/>
              </a:ext>
            </a:extLst>
          </p:cNvPr>
          <p:cNvSpPr txBox="1"/>
          <p:nvPr/>
        </p:nvSpPr>
        <p:spPr>
          <a:xfrm>
            <a:off x="4060748" y="367792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400C6EB-ECC2-6EBD-28F9-91DE9D0EA94E}"/>
              </a:ext>
            </a:extLst>
          </p:cNvPr>
          <p:cNvSpPr txBox="1"/>
          <p:nvPr/>
        </p:nvSpPr>
        <p:spPr>
          <a:xfrm>
            <a:off x="5412028" y="367792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66D92C5-6CFF-332F-4258-961E9B08C8E0}"/>
              </a:ext>
            </a:extLst>
          </p:cNvPr>
          <p:cNvSpPr txBox="1"/>
          <p:nvPr/>
        </p:nvSpPr>
        <p:spPr>
          <a:xfrm>
            <a:off x="6102908" y="367792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7F42743-3D4B-AAEE-D4AD-8C53F31331BD}"/>
              </a:ext>
            </a:extLst>
          </p:cNvPr>
          <p:cNvSpPr txBox="1"/>
          <p:nvPr/>
        </p:nvSpPr>
        <p:spPr>
          <a:xfrm>
            <a:off x="6793788" y="367792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7E19E24-0D94-1164-530B-1304D0EBB784}"/>
              </a:ext>
            </a:extLst>
          </p:cNvPr>
          <p:cNvSpPr txBox="1"/>
          <p:nvPr/>
        </p:nvSpPr>
        <p:spPr>
          <a:xfrm>
            <a:off x="7484668" y="367792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9DDFA7-BF29-38F2-2DCB-360FF68E9446}"/>
              </a:ext>
            </a:extLst>
          </p:cNvPr>
          <p:cNvSpPr txBox="1"/>
          <p:nvPr/>
        </p:nvSpPr>
        <p:spPr>
          <a:xfrm>
            <a:off x="8175548" y="367792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709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FE113AB-27B6-AB6B-C615-C65E392D983F}"/>
              </a:ext>
            </a:extLst>
          </p:cNvPr>
          <p:cNvSpPr txBox="1"/>
          <p:nvPr/>
        </p:nvSpPr>
        <p:spPr>
          <a:xfrm>
            <a:off x="914400" y="1889006"/>
            <a:ext cx="2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입력</a:t>
            </a:r>
            <a:r>
              <a:rPr lang="en-US" altLang="ko-KR" dirty="0"/>
              <a:t>: 3 6 8 4 5 6 2  </a:t>
            </a:r>
            <a:endParaRPr lang="ko-KR" altLang="en-US" dirty="0"/>
          </a:p>
        </p:txBody>
      </p: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4723C99E-5C76-0FA4-7901-E09403EB77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2893856"/>
              </p:ext>
            </p:extLst>
          </p:nvPr>
        </p:nvGraphicFramePr>
        <p:xfrm>
          <a:off x="1097280" y="3058160"/>
          <a:ext cx="34747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4944">
                  <a:extLst>
                    <a:ext uri="{9D8B030D-6E8A-4147-A177-3AD203B41FA5}">
                      <a16:colId xmlns:a16="http://schemas.microsoft.com/office/drawing/2014/main" val="243857660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1105304284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1515277840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528755085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26748579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80401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1C93479C-1186-12B8-3749-9E8966070D81}"/>
              </a:ext>
            </a:extLst>
          </p:cNvPr>
          <p:cNvSpPr txBox="1"/>
          <p:nvPr/>
        </p:nvSpPr>
        <p:spPr>
          <a:xfrm>
            <a:off x="3454400" y="2567464"/>
            <a:ext cx="133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Max Heap</a:t>
            </a:r>
            <a:endParaRPr lang="ko-KR" altLang="en-US" dirty="0">
              <a:solidFill>
                <a:srgbClr val="0070C0"/>
              </a:solidFill>
            </a:endParaRPr>
          </a:p>
        </p:txBody>
      </p:sp>
      <p:graphicFrame>
        <p:nvGraphicFramePr>
          <p:cNvPr id="12" name="표 10">
            <a:extLst>
              <a:ext uri="{FF2B5EF4-FFF2-40B4-BE49-F238E27FC236}">
                <a16:creationId xmlns:a16="http://schemas.microsoft.com/office/drawing/2014/main" id="{715C9BCA-FC44-C797-837C-FE9C4E0ACA3C}"/>
              </a:ext>
            </a:extLst>
          </p:cNvPr>
          <p:cNvGraphicFramePr>
            <a:graphicFrameLocks noGrp="1"/>
          </p:cNvGraphicFramePr>
          <p:nvPr/>
        </p:nvGraphicFramePr>
        <p:xfrm>
          <a:off x="5191762" y="3058160"/>
          <a:ext cx="34747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4944">
                  <a:extLst>
                    <a:ext uri="{9D8B030D-6E8A-4147-A177-3AD203B41FA5}">
                      <a16:colId xmlns:a16="http://schemas.microsoft.com/office/drawing/2014/main" val="243857660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1105304284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1515277840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528755085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26748579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804017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8136A402-CA4A-FD08-B86F-8C49D8C601EF}"/>
              </a:ext>
            </a:extLst>
          </p:cNvPr>
          <p:cNvSpPr txBox="1"/>
          <p:nvPr/>
        </p:nvSpPr>
        <p:spPr>
          <a:xfrm>
            <a:off x="5080002" y="2567464"/>
            <a:ext cx="2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Min Heap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A6EAF1-863B-B52D-CF41-ECF1D0894308}"/>
              </a:ext>
            </a:extLst>
          </p:cNvPr>
          <p:cNvSpPr txBox="1"/>
          <p:nvPr/>
        </p:nvSpPr>
        <p:spPr>
          <a:xfrm>
            <a:off x="1297228" y="367792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FB32B2-9F13-1287-91D3-89E66D127937}"/>
              </a:ext>
            </a:extLst>
          </p:cNvPr>
          <p:cNvSpPr txBox="1"/>
          <p:nvPr/>
        </p:nvSpPr>
        <p:spPr>
          <a:xfrm>
            <a:off x="1988108" y="367792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DC949A-3CC7-D2DA-0B4C-14BEAA5120BB}"/>
              </a:ext>
            </a:extLst>
          </p:cNvPr>
          <p:cNvSpPr txBox="1"/>
          <p:nvPr/>
        </p:nvSpPr>
        <p:spPr>
          <a:xfrm>
            <a:off x="2678988" y="367792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70A4D5-7686-CCDD-FFAD-732EA9CF36D0}"/>
              </a:ext>
            </a:extLst>
          </p:cNvPr>
          <p:cNvSpPr txBox="1"/>
          <p:nvPr/>
        </p:nvSpPr>
        <p:spPr>
          <a:xfrm>
            <a:off x="3369868" y="367792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B7DA9CE-073A-3EC4-D31B-303FBE686842}"/>
              </a:ext>
            </a:extLst>
          </p:cNvPr>
          <p:cNvSpPr txBox="1"/>
          <p:nvPr/>
        </p:nvSpPr>
        <p:spPr>
          <a:xfrm>
            <a:off x="4060748" y="367792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400C6EB-ECC2-6EBD-28F9-91DE9D0EA94E}"/>
              </a:ext>
            </a:extLst>
          </p:cNvPr>
          <p:cNvSpPr txBox="1"/>
          <p:nvPr/>
        </p:nvSpPr>
        <p:spPr>
          <a:xfrm>
            <a:off x="5412028" y="367792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66D92C5-6CFF-332F-4258-961E9B08C8E0}"/>
              </a:ext>
            </a:extLst>
          </p:cNvPr>
          <p:cNvSpPr txBox="1"/>
          <p:nvPr/>
        </p:nvSpPr>
        <p:spPr>
          <a:xfrm>
            <a:off x="6102908" y="367792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7F42743-3D4B-AAEE-D4AD-8C53F31331BD}"/>
              </a:ext>
            </a:extLst>
          </p:cNvPr>
          <p:cNvSpPr txBox="1"/>
          <p:nvPr/>
        </p:nvSpPr>
        <p:spPr>
          <a:xfrm>
            <a:off x="6793788" y="367792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7E19E24-0D94-1164-530B-1304D0EBB784}"/>
              </a:ext>
            </a:extLst>
          </p:cNvPr>
          <p:cNvSpPr txBox="1"/>
          <p:nvPr/>
        </p:nvSpPr>
        <p:spPr>
          <a:xfrm>
            <a:off x="7484668" y="367792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9DDFA7-BF29-38F2-2DCB-360FF68E9446}"/>
              </a:ext>
            </a:extLst>
          </p:cNvPr>
          <p:cNvSpPr txBox="1"/>
          <p:nvPr/>
        </p:nvSpPr>
        <p:spPr>
          <a:xfrm>
            <a:off x="8175548" y="367792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2058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FE113AB-27B6-AB6B-C615-C65E392D983F}"/>
              </a:ext>
            </a:extLst>
          </p:cNvPr>
          <p:cNvSpPr txBox="1"/>
          <p:nvPr/>
        </p:nvSpPr>
        <p:spPr>
          <a:xfrm>
            <a:off x="914400" y="1889006"/>
            <a:ext cx="2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입력</a:t>
            </a:r>
            <a:r>
              <a:rPr lang="en-US" altLang="ko-KR" dirty="0"/>
              <a:t>: 3 6 8 4 5 6 2</a:t>
            </a:r>
            <a:endParaRPr lang="ko-KR" altLang="en-US" dirty="0"/>
          </a:p>
        </p:txBody>
      </p: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4723C99E-5C76-0FA4-7901-E09403EB7783}"/>
              </a:ext>
            </a:extLst>
          </p:cNvPr>
          <p:cNvGraphicFramePr>
            <a:graphicFrameLocks noGrp="1"/>
          </p:cNvGraphicFramePr>
          <p:nvPr/>
        </p:nvGraphicFramePr>
        <p:xfrm>
          <a:off x="1097280" y="3058160"/>
          <a:ext cx="34747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4944">
                  <a:extLst>
                    <a:ext uri="{9D8B030D-6E8A-4147-A177-3AD203B41FA5}">
                      <a16:colId xmlns:a16="http://schemas.microsoft.com/office/drawing/2014/main" val="243857660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1105304284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1515277840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528755085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26748579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80401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1C93479C-1186-12B8-3749-9E8966070D81}"/>
              </a:ext>
            </a:extLst>
          </p:cNvPr>
          <p:cNvSpPr txBox="1"/>
          <p:nvPr/>
        </p:nvSpPr>
        <p:spPr>
          <a:xfrm>
            <a:off x="3454400" y="2567464"/>
            <a:ext cx="133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Max Heap</a:t>
            </a:r>
            <a:endParaRPr lang="ko-KR" altLang="en-US" dirty="0">
              <a:solidFill>
                <a:srgbClr val="0070C0"/>
              </a:solidFill>
            </a:endParaRPr>
          </a:p>
        </p:txBody>
      </p:sp>
      <p:graphicFrame>
        <p:nvGraphicFramePr>
          <p:cNvPr id="12" name="표 10">
            <a:extLst>
              <a:ext uri="{FF2B5EF4-FFF2-40B4-BE49-F238E27FC236}">
                <a16:creationId xmlns:a16="http://schemas.microsoft.com/office/drawing/2014/main" id="{715C9BCA-FC44-C797-837C-FE9C4E0ACA3C}"/>
              </a:ext>
            </a:extLst>
          </p:cNvPr>
          <p:cNvGraphicFramePr>
            <a:graphicFrameLocks noGrp="1"/>
          </p:cNvGraphicFramePr>
          <p:nvPr/>
        </p:nvGraphicFramePr>
        <p:xfrm>
          <a:off x="5191762" y="3058160"/>
          <a:ext cx="34747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4944">
                  <a:extLst>
                    <a:ext uri="{9D8B030D-6E8A-4147-A177-3AD203B41FA5}">
                      <a16:colId xmlns:a16="http://schemas.microsoft.com/office/drawing/2014/main" val="243857660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1105304284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1515277840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528755085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26748579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804017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8136A402-CA4A-FD08-B86F-8C49D8C601EF}"/>
              </a:ext>
            </a:extLst>
          </p:cNvPr>
          <p:cNvSpPr txBox="1"/>
          <p:nvPr/>
        </p:nvSpPr>
        <p:spPr>
          <a:xfrm>
            <a:off x="5080002" y="2567464"/>
            <a:ext cx="2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Min Heap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A6EAF1-863B-B52D-CF41-ECF1D0894308}"/>
              </a:ext>
            </a:extLst>
          </p:cNvPr>
          <p:cNvSpPr txBox="1"/>
          <p:nvPr/>
        </p:nvSpPr>
        <p:spPr>
          <a:xfrm>
            <a:off x="1297228" y="367792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FB32B2-9F13-1287-91D3-89E66D127937}"/>
              </a:ext>
            </a:extLst>
          </p:cNvPr>
          <p:cNvSpPr txBox="1"/>
          <p:nvPr/>
        </p:nvSpPr>
        <p:spPr>
          <a:xfrm>
            <a:off x="1988108" y="367792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DC949A-3CC7-D2DA-0B4C-14BEAA5120BB}"/>
              </a:ext>
            </a:extLst>
          </p:cNvPr>
          <p:cNvSpPr txBox="1"/>
          <p:nvPr/>
        </p:nvSpPr>
        <p:spPr>
          <a:xfrm>
            <a:off x="2678988" y="367792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70A4D5-7686-CCDD-FFAD-732EA9CF36D0}"/>
              </a:ext>
            </a:extLst>
          </p:cNvPr>
          <p:cNvSpPr txBox="1"/>
          <p:nvPr/>
        </p:nvSpPr>
        <p:spPr>
          <a:xfrm>
            <a:off x="3369868" y="367792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B7DA9CE-073A-3EC4-D31B-303FBE686842}"/>
              </a:ext>
            </a:extLst>
          </p:cNvPr>
          <p:cNvSpPr txBox="1"/>
          <p:nvPr/>
        </p:nvSpPr>
        <p:spPr>
          <a:xfrm>
            <a:off x="4060748" y="367792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400C6EB-ECC2-6EBD-28F9-91DE9D0EA94E}"/>
              </a:ext>
            </a:extLst>
          </p:cNvPr>
          <p:cNvSpPr txBox="1"/>
          <p:nvPr/>
        </p:nvSpPr>
        <p:spPr>
          <a:xfrm>
            <a:off x="5412028" y="367792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66D92C5-6CFF-332F-4258-961E9B08C8E0}"/>
              </a:ext>
            </a:extLst>
          </p:cNvPr>
          <p:cNvSpPr txBox="1"/>
          <p:nvPr/>
        </p:nvSpPr>
        <p:spPr>
          <a:xfrm>
            <a:off x="6102908" y="367792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7F42743-3D4B-AAEE-D4AD-8C53F31331BD}"/>
              </a:ext>
            </a:extLst>
          </p:cNvPr>
          <p:cNvSpPr txBox="1"/>
          <p:nvPr/>
        </p:nvSpPr>
        <p:spPr>
          <a:xfrm>
            <a:off x="6793788" y="367792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7E19E24-0D94-1164-530B-1304D0EBB784}"/>
              </a:ext>
            </a:extLst>
          </p:cNvPr>
          <p:cNvSpPr txBox="1"/>
          <p:nvPr/>
        </p:nvSpPr>
        <p:spPr>
          <a:xfrm>
            <a:off x="7484668" y="367792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9DDFA7-BF29-38F2-2DCB-360FF68E9446}"/>
              </a:ext>
            </a:extLst>
          </p:cNvPr>
          <p:cNvSpPr txBox="1"/>
          <p:nvPr/>
        </p:nvSpPr>
        <p:spPr>
          <a:xfrm>
            <a:off x="8175548" y="367792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9438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191</Words>
  <Application>Microsoft Office PowerPoint</Application>
  <PresentationFormat>와이드스크린</PresentationFormat>
  <Paragraphs>132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윤민수</dc:creator>
  <cp:lastModifiedBy>윤민수</cp:lastModifiedBy>
  <cp:revision>1</cp:revision>
  <dcterms:created xsi:type="dcterms:W3CDTF">2022-06-01T07:33:37Z</dcterms:created>
  <dcterms:modified xsi:type="dcterms:W3CDTF">2022-06-01T08:44:42Z</dcterms:modified>
</cp:coreProperties>
</file>