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2" r:id="rId1"/>
  </p:sldMasterIdLst>
  <p:notesMasterIdLst>
    <p:notesMasterId r:id="rId12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35"/>
    <a:srgbClr val="042958"/>
    <a:srgbClr val="FF7F7F"/>
    <a:srgbClr val="9D695E"/>
    <a:srgbClr val="D4E9FF"/>
    <a:srgbClr val="C1E0FF"/>
    <a:srgbClr val="54432F"/>
    <a:srgbClr val="99864B"/>
    <a:srgbClr val="022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69419" autoAdjust="0"/>
  </p:normalViewPr>
  <p:slideViewPr>
    <p:cSldViewPr snapToObjects="1">
      <p:cViewPr varScale="1">
        <p:scale>
          <a:sx n="100" d="100"/>
          <a:sy n="100" d="100"/>
        </p:scale>
        <p:origin x="84" y="17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EF615-C73B-4ABD-BC40-A57B6633772C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9C8B2-AD42-452A-9D52-A26C0CFD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27095"/>
            <a:ext cx="10363200" cy="1470025"/>
          </a:xfrm>
        </p:spPr>
        <p:txBody>
          <a:bodyPr anchor="b" anchorCtr="0"/>
          <a:lstStyle>
            <a:lvl1pPr>
              <a:defRPr sz="5400">
                <a:solidFill>
                  <a:srgbClr val="022B68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810000"/>
            <a:ext cx="10361083" cy="1752600"/>
          </a:xfrm>
          <a:noFill/>
          <a:effectLst/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E19DC-1B64-4F13-82EA-517F851184F5}"/>
              </a:ext>
            </a:extLst>
          </p:cNvPr>
          <p:cNvSpPr/>
          <p:nvPr userDrawn="1"/>
        </p:nvSpPr>
        <p:spPr>
          <a:xfrm>
            <a:off x="0" y="0"/>
            <a:ext cx="711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7883" y="6289115"/>
            <a:ext cx="42074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F7AA7-9B8A-4F17-BF3E-F5B59386E36F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A5B9-319D-4613-8AD7-728D11C2ACA8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1" y="914400"/>
            <a:ext cx="48768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824" y="457200"/>
            <a:ext cx="48768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1" y="2590800"/>
            <a:ext cx="48768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7883" y="6289115"/>
            <a:ext cx="42074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AC2CD-952E-49BE-AD60-D3698184AE27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E551A-0525-4AED-97D8-68C3AFA7A135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684" y="914400"/>
            <a:ext cx="48768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8541" y="457200"/>
            <a:ext cx="4876800" cy="5413248"/>
          </a:xfrm>
          <a:ln w="101600">
            <a:solidFill>
              <a:schemeClr val="bg1">
                <a:alpha val="14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8684" y="2587752"/>
            <a:ext cx="48768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rgbClr val="022B6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7883" y="6289115"/>
            <a:ext cx="42074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381D17-B282-4005-A141-2E45C67E361D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FB693-EE03-47B2-978E-427719F4F157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738282"/>
            <a:ext cx="10361084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rgbClr val="022B68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457200"/>
            <a:ext cx="6096000" cy="3173506"/>
          </a:xfrm>
          <a:ln w="101600">
            <a:solidFill>
              <a:schemeClr val="bg1">
                <a:alpha val="32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5181600"/>
            <a:ext cx="10361084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kern="1200">
                <a:solidFill>
                  <a:srgbClr val="022B6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7883" y="6289115"/>
            <a:ext cx="42074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0A80-E872-44E8-BC8C-884F2AA07922}" type="slidenum">
              <a:rPr/>
              <a:p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C432F-2738-45F8-9B83-2BFD29DDF288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845E3-2D35-4D0C-B4C1-CE8AA2158AF8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7883" y="6289115"/>
            <a:ext cx="42074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4169B-5110-4719-872D-A656CC355BD2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113E4-541B-423C-930B-C8F8AE484D24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7882"/>
            <a:ext cx="2032000" cy="53250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7882"/>
            <a:ext cx="7853083" cy="53250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7883" y="6289115"/>
            <a:ext cx="42074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5FCBE-F3A7-402C-9445-63B467DED16B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68F0D-C9C5-4098-9AFE-A6557E65FCD2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_with_tex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96659-5622-4F22-BD49-C4EB05401B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1" y="76200"/>
            <a:ext cx="10361084" cy="457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609601"/>
            <a:ext cx="11658599" cy="588327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42958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5A03-3B43-4CBF-AB52-0597741AC4FA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6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_text only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96659-5622-4F22-BD49-C4EB05401B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11658599" cy="6705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42958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5A03-3B43-4CBF-AB52-0597741AC4FA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96659-5622-4F22-BD49-C4EB05401B2E}"/>
              </a:ext>
            </a:extLst>
          </p:cNvPr>
          <p:cNvSpPr/>
          <p:nvPr userDrawn="1"/>
        </p:nvSpPr>
        <p:spPr>
          <a:xfrm>
            <a:off x="-1057" y="0"/>
            <a:ext cx="121920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1" y="76200"/>
            <a:ext cx="10361084" cy="457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803AC-C830-4096-914A-940C3CFE9C64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784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- blank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96659-5622-4F22-BD49-C4EB05401B2E}"/>
              </a:ext>
            </a:extLst>
          </p:cNvPr>
          <p:cNvSpPr/>
          <p:nvPr userDrawn="1"/>
        </p:nvSpPr>
        <p:spPr>
          <a:xfrm>
            <a:off x="-1057" y="0"/>
            <a:ext cx="121920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803AC-C830-4096-914A-940C3CFE9C64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112776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11277600" cy="5562601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42958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8911"/>
            <a:ext cx="563578" cy="365125"/>
          </a:xfrm>
        </p:spPr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E19DC-1B64-4F13-82EA-517F851184F5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7379C-FE69-430A-8932-9C6CB8C641D2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276600"/>
            <a:ext cx="10361613" cy="8382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600" kern="1200" baseline="0" dirty="0">
                <a:solidFill>
                  <a:srgbClr val="042958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914401" y="3886200"/>
            <a:ext cx="10361084" cy="68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8813E-F515-4DD5-A920-B8DBC57CD200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72219-AB00-4C55-961D-93FF996FB6B4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1"/>
            <a:ext cx="48768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2209801"/>
            <a:ext cx="48768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685C2-6E1E-4C5C-9DF2-DF55AC68EE4B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DA319-1D3C-4716-B2E1-1A5B1B6E43E8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27238"/>
            <a:ext cx="48768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19400"/>
            <a:ext cx="48768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027238"/>
            <a:ext cx="48768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819400"/>
            <a:ext cx="48768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1" y="6289115"/>
            <a:ext cx="31675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DDF56-2A7B-4504-A977-1F6350D7320A}"/>
              </a:ext>
            </a:extLst>
          </p:cNvPr>
          <p:cNvSpPr/>
          <p:nvPr userDrawn="1"/>
        </p:nvSpPr>
        <p:spPr>
          <a:xfrm>
            <a:off x="0" y="0"/>
            <a:ext cx="5635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1361C-D5FD-49B5-80B1-19B890CFBC57}"/>
              </a:ext>
            </a:extLst>
          </p:cNvPr>
          <p:cNvSpPr txBox="1"/>
          <p:nvPr userDrawn="1"/>
        </p:nvSpPr>
        <p:spPr>
          <a:xfrm>
            <a:off x="30178" y="6487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C6EAAE-0FFA-46AD-B179-368FD7172801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7.pd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891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381FD53-5421-4E85-8BE4-F5EAD6074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28600"/>
            <a:ext cx="10361084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371600"/>
            <a:ext cx="10361084" cy="491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pic>
        <p:nvPicPr>
          <p:cNvPr id="7" name="Picture 6" descr="stackedlogo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10591800" y="6256020"/>
            <a:ext cx="1600200" cy="601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66" r:id="rId2"/>
    <p:sldLayoutId id="2147484069" r:id="rId3"/>
    <p:sldLayoutId id="2147484068" r:id="rId4"/>
    <p:sldLayoutId id="2147484059" r:id="rId5"/>
    <p:sldLayoutId id="2147484054" r:id="rId6"/>
    <p:sldLayoutId id="2147484065" r:id="rId7"/>
    <p:sldLayoutId id="2147484056" r:id="rId8"/>
    <p:sldLayoutId id="2147484057" r:id="rId9"/>
    <p:sldLayoutId id="2147484058" r:id="rId10"/>
    <p:sldLayoutId id="2147484060" r:id="rId11"/>
    <p:sldLayoutId id="2147484061" r:id="rId12"/>
    <p:sldLayoutId id="2147484062" r:id="rId13"/>
    <p:sldLayoutId id="2147484063" r:id="rId14"/>
    <p:sldLayoutId id="21474840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42958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rgbClr val="042958"/>
        </a:buClr>
        <a:buFont typeface="Wingdings" panose="05000000000000000000" pitchFamily="2" charset="2"/>
        <a:buChar char="§"/>
        <a:defRPr sz="2400" kern="1200">
          <a:solidFill>
            <a:srgbClr val="042958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rgbClr val="042958"/>
        </a:buClr>
        <a:buFont typeface="Wingdings" panose="05000000000000000000" pitchFamily="2" charset="2"/>
        <a:buChar char="§"/>
        <a:defRPr sz="2200" kern="1200">
          <a:solidFill>
            <a:srgbClr val="042958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rgbClr val="042958"/>
        </a:buClr>
        <a:buFont typeface="Wingdings" panose="05000000000000000000" pitchFamily="2" charset="2"/>
        <a:buChar char="§"/>
        <a:defRPr sz="2000" kern="1200">
          <a:solidFill>
            <a:srgbClr val="042958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rgbClr val="042958"/>
        </a:buClr>
        <a:buFont typeface="Wingdings" panose="05000000000000000000" pitchFamily="2" charset="2"/>
        <a:buChar char="§"/>
        <a:defRPr sz="1800" kern="1200">
          <a:solidFill>
            <a:srgbClr val="042958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rgbClr val="042958"/>
        </a:buClr>
        <a:buFont typeface="Wingdings" panose="05000000000000000000" pitchFamily="2" charset="2"/>
        <a:buChar char="§"/>
        <a:defRPr sz="1800" kern="1200">
          <a:solidFill>
            <a:srgbClr val="0429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ECE/MAE 5340 </a:t>
            </a:r>
            <a:r>
              <a:rPr lang="en-US"/>
              <a:t>Planning for </a:t>
            </a:r>
            <a:r>
              <a:rPr lang="en-US" dirty="0"/>
              <a:t>Mobile Robotics</a:t>
            </a:r>
          </a:p>
          <a:p>
            <a:r>
              <a:rPr lang="en-US" dirty="0"/>
              <a:t>Dr. Greg Droge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711200" cy="365125"/>
          </a:xfrm>
        </p:spPr>
        <p:txBody>
          <a:bodyPr/>
          <a:lstStyle/>
          <a:p>
            <a:fld id="{9B52132D-A370-6F42-A312-F08685D74F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CAD-0501-4A9B-BF56-7D596756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Example with Most Plot Options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D54F-1FE5-4D40-B6DA-133DFE3C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created from “python .\</a:t>
            </a:r>
            <a:r>
              <a:rPr lang="en-US" dirty="0" err="1"/>
              <a:t>py_sim</a:t>
            </a:r>
            <a:r>
              <a:rPr lang="en-US" dirty="0"/>
              <a:t>\00_homework\02_Point_following.py”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7019-3874-47D2-959E-D4F0F02F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895EE-B1F1-4C77-BB06-BDD73804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33534"/>
            <a:ext cx="11172907" cy="42672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04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9AD3657-D759-458D-AAC0-E38AA5E7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6" y="1152486"/>
            <a:ext cx="5324514" cy="5324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81EC6-27B5-4C14-BDCE-3F33FF60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 is an Object with Variables and Four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51DE8-C204-43AF-82B3-62D11682EA11}"/>
              </a:ext>
            </a:extLst>
          </p:cNvPr>
          <p:cNvSpPr txBox="1"/>
          <p:nvPr/>
        </p:nvSpPr>
        <p:spPr>
          <a:xfrm>
            <a:off x="6629400" y="134708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Stores the current state, time, measurements, and any other data produced by the sim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1D9AD-9B4A-4D56-8C75-7897CEAB4029}"/>
              </a:ext>
            </a:extLst>
          </p:cNvPr>
          <p:cNvSpPr txBox="1"/>
          <p:nvPr/>
        </p:nvSpPr>
        <p:spPr>
          <a:xfrm>
            <a:off x="6629400" y="2000913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Stores how the simulation will run (frequency of update, plotting, size of simulation time step, end time)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CAD55-08DE-4859-BED7-BDE4E5564825}"/>
              </a:ext>
            </a:extLst>
          </p:cNvPr>
          <p:cNvSpPr txBox="1"/>
          <p:nvPr/>
        </p:nvSpPr>
        <p:spPr>
          <a:xfrm>
            <a:off x="6629400" y="2900963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to lock the thread for accessing the “data” object for safe parallel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99773-8D74-47E2-801C-65603BC06275}"/>
              </a:ext>
            </a:extLst>
          </p:cNvPr>
          <p:cNvSpPr txBox="1"/>
          <p:nvPr/>
        </p:nvSpPr>
        <p:spPr>
          <a:xfrm>
            <a:off x="6629400" y="3554792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to tell the sim to stop running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78D851-F189-4B92-8CEB-225282E8CF9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52800" y="1639473"/>
            <a:ext cx="3276600" cy="140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04D75-D634-4CDD-89BA-741E263E17F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05400" y="2416412"/>
            <a:ext cx="1524000" cy="802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A2A549-47EF-4CB5-BB0C-561CBFE14DC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05400" y="3193351"/>
            <a:ext cx="1524000" cy="29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C2C1A4-F0D5-43AC-9E95-B517CDF82E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38800" y="3724069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2C77CC-EDA3-4973-972A-5B3EEC83C494}"/>
              </a:ext>
            </a:extLst>
          </p:cNvPr>
          <p:cNvSpPr txBox="1"/>
          <p:nvPr/>
        </p:nvSpPr>
        <p:spPr>
          <a:xfrm>
            <a:off x="6632772" y="97005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502031-FDCF-4BA4-ADD6-D37CA566B3DC}"/>
              </a:ext>
            </a:extLst>
          </p:cNvPr>
          <p:cNvSpPr txBox="1"/>
          <p:nvPr/>
        </p:nvSpPr>
        <p:spPr>
          <a:xfrm>
            <a:off x="6632772" y="398872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Functions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CF1FE-8A33-4B77-8B9A-0E776650D2F6}"/>
              </a:ext>
            </a:extLst>
          </p:cNvPr>
          <p:cNvSpPr txBox="1"/>
          <p:nvPr/>
        </p:nvSpPr>
        <p:spPr>
          <a:xfrm>
            <a:off x="6632772" y="4227056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Called whenever the sim state should be updated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FCF15-209C-4B01-933A-6EDA82294AFF}"/>
              </a:ext>
            </a:extLst>
          </p:cNvPr>
          <p:cNvSpPr txBox="1"/>
          <p:nvPr/>
        </p:nvSpPr>
        <p:spPr>
          <a:xfrm>
            <a:off x="6632772" y="460783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Called after sim is finished to process 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221C5-2F67-44DA-ADED-7DC73125CB3B}"/>
              </a:ext>
            </a:extLst>
          </p:cNvPr>
          <p:cNvSpPr txBox="1"/>
          <p:nvPr/>
        </p:nvSpPr>
        <p:spPr>
          <a:xfrm>
            <a:off x="6632772" y="4988604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Called when plotting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0CD9E4-6C10-4B34-AFA7-4398C9F9A158}"/>
              </a:ext>
            </a:extLst>
          </p:cNvPr>
          <p:cNvSpPr txBox="1"/>
          <p:nvPr/>
        </p:nvSpPr>
        <p:spPr>
          <a:xfrm>
            <a:off x="6632772" y="5369378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to store the latest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B117D3-AB18-4430-8F9C-D471D62520C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91100" y="4267200"/>
            <a:ext cx="1641672" cy="129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1BC23-B491-4D94-A510-E4976985241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267200" y="4674808"/>
            <a:ext cx="2365572" cy="10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B58F97-5E3A-4D46-AACE-DF39F2B17B2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257800" y="5157881"/>
            <a:ext cx="1374972" cy="19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BEF7FB-AA8D-43F8-84EC-B78CB876851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257800" y="5538655"/>
            <a:ext cx="1374972" cy="446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B70A6-9FB8-45D7-A238-1394C1E9DEA9}"/>
              </a:ext>
            </a:extLst>
          </p:cNvPr>
          <p:cNvSpPr txBox="1"/>
          <p:nvPr/>
        </p:nvSpPr>
        <p:spPr>
          <a:xfrm>
            <a:off x="6781800" y="5896348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Any class that has all of these attributes and functions is a sim (Duck Typing)</a:t>
            </a:r>
          </a:p>
        </p:txBody>
      </p:sp>
    </p:spTree>
    <p:extLst>
      <p:ext uri="{BB962C8B-B14F-4D97-AF65-F5344CB8AC3E}">
        <p14:creationId xmlns:p14="http://schemas.microsoft.com/office/powerpoint/2010/main" val="249596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DE9F-401A-417B-8DFF-3A1BB937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the Data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2FD08-A791-4167-8A66-1CE585C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1441D-7A44-45BF-ACD5-AE4ABA952F48}"/>
              </a:ext>
            </a:extLst>
          </p:cNvPr>
          <p:cNvSpPr txBox="1"/>
          <p:nvPr/>
        </p:nvSpPr>
        <p:spPr>
          <a:xfrm>
            <a:off x="7932218" y="19298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State, time, and control input data at single point in time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9ACE4FD-D38E-4D9A-8EC1-6E5E6A3F5DB3}"/>
              </a:ext>
            </a:extLst>
          </p:cNvPr>
          <p:cNvSpPr/>
          <p:nvPr/>
        </p:nvSpPr>
        <p:spPr>
          <a:xfrm>
            <a:off x="7792205" y="1981200"/>
            <a:ext cx="132595" cy="533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3CC94-CB07-42AD-899C-35BB0DB5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5" y="1066800"/>
            <a:ext cx="6974027" cy="41148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5BE5100-2002-45E7-8A76-EEBD88B1AFB7}"/>
              </a:ext>
            </a:extLst>
          </p:cNvPr>
          <p:cNvSpPr/>
          <p:nvPr/>
        </p:nvSpPr>
        <p:spPr>
          <a:xfrm>
            <a:off x="7792205" y="2667000"/>
            <a:ext cx="132595" cy="1905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2EE4E-2307-48DA-83A5-9010194A84EB}"/>
              </a:ext>
            </a:extLst>
          </p:cNvPr>
          <p:cNvSpPr txBox="1"/>
          <p:nvPr/>
        </p:nvSpPr>
        <p:spPr>
          <a:xfrm>
            <a:off x="7932218" y="3364687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State, time, and control input data over the entirety of the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44DE7-3AF9-418D-B319-774CAC1FDD9E}"/>
              </a:ext>
            </a:extLst>
          </p:cNvPr>
          <p:cNvSpPr txBox="1"/>
          <p:nvPr/>
        </p:nvSpPr>
        <p:spPr>
          <a:xfrm>
            <a:off x="7932218" y="46906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Sensor data at current point in time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238AF60-BB96-48D4-A788-7F445DB6F09F}"/>
              </a:ext>
            </a:extLst>
          </p:cNvPr>
          <p:cNvSpPr/>
          <p:nvPr/>
        </p:nvSpPr>
        <p:spPr>
          <a:xfrm>
            <a:off x="7792205" y="4662361"/>
            <a:ext cx="132595" cy="4005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F06-E094-4E14-8A78-D6B38C65689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96000" y="3485739"/>
            <a:ext cx="1066800" cy="1340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ADD9A6-64C9-439E-9731-6534964A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 err="1"/>
              <a:t>start_sim</a:t>
            </a:r>
            <a:r>
              <a:rPr lang="en-US" i="1" dirty="0"/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9BDB-5FD2-440E-B569-FA802AE9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function that uses Python’s </a:t>
            </a:r>
            <a:r>
              <a:rPr lang="en-US" i="1" dirty="0" err="1"/>
              <a:t>asyncio</a:t>
            </a:r>
            <a:r>
              <a:rPr lang="en-US" i="1" dirty="0"/>
              <a:t> </a:t>
            </a:r>
            <a:r>
              <a:rPr lang="en-US" dirty="0"/>
              <a:t>library to call two functions asynchronously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F1F80-54E7-4E34-9539-29FA139B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20B99-78F7-4764-891D-4C932BC1C835}"/>
              </a:ext>
            </a:extLst>
          </p:cNvPr>
          <p:cNvSpPr txBox="1"/>
          <p:nvPr/>
        </p:nvSpPr>
        <p:spPr>
          <a:xfrm>
            <a:off x="1447800" y="213360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42958"/>
                </a:solidFill>
              </a:rPr>
              <a:t>run_simulation</a:t>
            </a:r>
            <a:r>
              <a:rPr lang="en-US" sz="2000" i="1" dirty="0">
                <a:solidFill>
                  <a:srgbClr val="042958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42958"/>
                </a:solidFill>
              </a:rPr>
              <a:t>While</a:t>
            </a:r>
            <a:r>
              <a:rPr lang="en-US" sz="1600" dirty="0">
                <a:solidFill>
                  <a:srgbClr val="042958"/>
                </a:solidFill>
              </a:rPr>
              <a:t> sim time is valid and stop not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Copy over latest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Call simulation </a:t>
            </a:r>
            <a:r>
              <a:rPr lang="en-US" sz="1600" i="1" dirty="0">
                <a:solidFill>
                  <a:srgbClr val="042958"/>
                </a:solidFill>
              </a:rPr>
              <a:t>update(…)</a:t>
            </a:r>
            <a:endParaRPr lang="en-US" sz="1600" dirty="0">
              <a:solidFill>
                <a:srgbClr val="04295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Call simulation </a:t>
            </a:r>
            <a:r>
              <a:rPr lang="en-US" sz="1600" i="1" dirty="0" err="1">
                <a:solidFill>
                  <a:srgbClr val="042958"/>
                </a:solidFill>
              </a:rPr>
              <a:t>store_data_slice</a:t>
            </a:r>
            <a:r>
              <a:rPr lang="en-US" sz="1600" i="1" dirty="0">
                <a:solidFill>
                  <a:srgbClr val="042958"/>
                </a:solidFill>
              </a:rPr>
              <a:t>(…)</a:t>
            </a:r>
            <a:endParaRPr lang="en-US" sz="1600" dirty="0">
              <a:solidFill>
                <a:srgbClr val="04295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Wait for </a:t>
            </a:r>
            <a:r>
              <a:rPr lang="en-US" sz="1600" i="1" dirty="0" err="1">
                <a:solidFill>
                  <a:srgbClr val="042958"/>
                </a:solidFill>
              </a:rPr>
              <a:t>sim_update_period</a:t>
            </a:r>
            <a:r>
              <a:rPr lang="en-US" sz="1600" i="1" dirty="0">
                <a:solidFill>
                  <a:srgbClr val="042958"/>
                </a:solidFill>
              </a:rPr>
              <a:t> </a:t>
            </a:r>
            <a:r>
              <a:rPr lang="en-US" sz="1600" dirty="0">
                <a:solidFill>
                  <a:srgbClr val="042958"/>
                </a:solidFill>
              </a:rPr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Store final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Call simulation </a:t>
            </a:r>
            <a:r>
              <a:rPr lang="en-US" sz="1600" i="1" dirty="0" err="1">
                <a:solidFill>
                  <a:srgbClr val="042958"/>
                </a:solidFill>
              </a:rPr>
              <a:t>post_process</a:t>
            </a:r>
            <a:r>
              <a:rPr lang="en-US" sz="1600" i="1" dirty="0">
                <a:solidFill>
                  <a:srgbClr val="042958"/>
                </a:solidFill>
              </a:rPr>
              <a:t>(…)</a:t>
            </a:r>
            <a:endParaRPr lang="en-US" sz="1600" dirty="0">
              <a:solidFill>
                <a:srgbClr val="04295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90EAE-1778-4A82-B992-4A9C3934FFF5}"/>
              </a:ext>
            </a:extLst>
          </p:cNvPr>
          <p:cNvSpPr txBox="1"/>
          <p:nvPr/>
        </p:nvSpPr>
        <p:spPr>
          <a:xfrm>
            <a:off x="6248400" y="21336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42958"/>
                </a:solidFill>
              </a:rPr>
              <a:t>continuous_plotting</a:t>
            </a:r>
            <a:r>
              <a:rPr lang="en-US" sz="2000" i="1" dirty="0">
                <a:solidFill>
                  <a:srgbClr val="042958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Create the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42958"/>
                </a:solidFill>
              </a:rPr>
              <a:t>While</a:t>
            </a:r>
            <a:r>
              <a:rPr lang="en-US" sz="1600" dirty="0">
                <a:solidFill>
                  <a:srgbClr val="042958"/>
                </a:solidFill>
              </a:rPr>
              <a:t> stop not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Call simulation </a:t>
            </a:r>
            <a:r>
              <a:rPr lang="en-US" sz="1600" i="1" dirty="0" err="1">
                <a:solidFill>
                  <a:srgbClr val="042958"/>
                </a:solidFill>
              </a:rPr>
              <a:t>update_plot</a:t>
            </a:r>
            <a:r>
              <a:rPr lang="en-US" sz="1600" i="1" dirty="0">
                <a:solidFill>
                  <a:srgbClr val="042958"/>
                </a:solidFill>
              </a:rPr>
              <a:t>(…)</a:t>
            </a:r>
            <a:endParaRPr lang="en-US" sz="1600" dirty="0">
              <a:solidFill>
                <a:srgbClr val="04295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Wait for </a:t>
            </a:r>
            <a:r>
              <a:rPr lang="en-US" sz="1600" i="1" dirty="0" err="1">
                <a:solidFill>
                  <a:srgbClr val="042958"/>
                </a:solidFill>
              </a:rPr>
              <a:t>sim_plot_period</a:t>
            </a:r>
            <a:r>
              <a:rPr lang="en-US" sz="1600" dirty="0">
                <a:solidFill>
                  <a:srgbClr val="042958"/>
                </a:solidFill>
              </a:rPr>
              <a:t>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Show plots until closed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48690-9790-45D7-9A44-347865059CC8}"/>
              </a:ext>
            </a:extLst>
          </p:cNvPr>
          <p:cNvSpPr txBox="1"/>
          <p:nvPr/>
        </p:nvSpPr>
        <p:spPr>
          <a:xfrm>
            <a:off x="3848100" y="4826435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These </a:t>
            </a:r>
            <a:r>
              <a:rPr lang="en-US" sz="1600" i="1" dirty="0"/>
              <a:t>wait</a:t>
            </a:r>
            <a:r>
              <a:rPr lang="en-US" sz="1600" dirty="0"/>
              <a:t> statements allow the other loop to run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Note, the </a:t>
            </a:r>
            <a:r>
              <a:rPr lang="en-US" sz="1600" dirty="0" err="1"/>
              <a:t>asyncio</a:t>
            </a:r>
            <a:r>
              <a:rPr lang="en-US" sz="1600" dirty="0"/>
              <a:t> call will run the two functions on the same thread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00AD60-5497-445A-A737-D2D75F7EE61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29200" y="3733800"/>
            <a:ext cx="1066800" cy="10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9A6-64C9-439E-9731-6534964A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the </a:t>
            </a:r>
            <a:r>
              <a:rPr lang="en-US" i="1" dirty="0" err="1"/>
              <a:t>start_sim</a:t>
            </a:r>
            <a:r>
              <a:rPr lang="en-US" i="1" dirty="0"/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9BDB-5FD2-440E-B569-FA802AE9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sim (</a:t>
            </a:r>
            <a:r>
              <a:rPr lang="en-US" i="1" dirty="0"/>
              <a:t>python .\</a:t>
            </a:r>
            <a:r>
              <a:rPr lang="en-US" i="1" dirty="0" err="1"/>
              <a:t>py_sim</a:t>
            </a:r>
            <a:r>
              <a:rPr lang="en-US" i="1" dirty="0"/>
              <a:t>\launch\simple_sim.py</a:t>
            </a:r>
            <a:r>
              <a:rPr lang="en-US" dirty="0"/>
              <a:t>) has a vehicle move in a circular motion while plotting its state and position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F1F80-54E7-4E34-9539-29FA139B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20B99-78F7-4764-891D-4C932BC1C835}"/>
              </a:ext>
            </a:extLst>
          </p:cNvPr>
          <p:cNvSpPr txBox="1"/>
          <p:nvPr/>
        </p:nvSpPr>
        <p:spPr>
          <a:xfrm>
            <a:off x="1447800" y="2133600"/>
            <a:ext cx="449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42958"/>
                </a:solidFill>
              </a:rPr>
              <a:t>run_simulation</a:t>
            </a:r>
            <a:r>
              <a:rPr lang="en-US" sz="2000" i="1" dirty="0">
                <a:solidFill>
                  <a:srgbClr val="042958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Updates the state based on a unicycle motion model to move in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Stores the state and trajectory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90EAE-1778-4A82-B992-4A9C3934FFF5}"/>
              </a:ext>
            </a:extLst>
          </p:cNvPr>
          <p:cNvSpPr txBox="1"/>
          <p:nvPr/>
        </p:nvSpPr>
        <p:spPr>
          <a:xfrm>
            <a:off x="6248400" y="2133600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42958"/>
                </a:solidFill>
              </a:rPr>
              <a:t>continuous_plotting</a:t>
            </a:r>
            <a:r>
              <a:rPr lang="en-US" sz="2000" i="1" dirty="0">
                <a:solidFill>
                  <a:srgbClr val="042958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2958"/>
                </a:solidFill>
              </a:rPr>
              <a:t>Plots the state, 2D trajectory, and the individual state values over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3678E-73E4-4B45-943D-B06A71E0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14" y="3326594"/>
            <a:ext cx="4933953" cy="3002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22B5F-6F72-4B9B-9964-98EE5482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58212"/>
            <a:ext cx="3138118" cy="3329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4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304A-9FC7-41A1-94D5-D6A1E3BA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SingleAgentSim</a:t>
            </a:r>
            <a:r>
              <a:rPr lang="en-US" dirty="0"/>
              <a:t> – The Major Sim Implemented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11F56-85F5-430D-90ED-E8216A2A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6801605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AF1B-EA39-4733-8359-3D50E6F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E96DE-FC9E-4ACA-9986-650E87070F48}"/>
              </a:ext>
            </a:extLst>
          </p:cNvPr>
          <p:cNvSpPr txBox="1"/>
          <p:nvPr/>
        </p:nvSpPr>
        <p:spPr>
          <a:xfrm>
            <a:off x="7772400" y="19050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Main sim object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B5104-F64D-4503-A5A7-399EA73C52DE}"/>
              </a:ext>
            </a:extLst>
          </p:cNvPr>
          <p:cNvSpPr txBox="1"/>
          <p:nvPr/>
        </p:nvSpPr>
        <p:spPr>
          <a:xfrm>
            <a:off x="7772400" y="28618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Parameters for plotting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9D779C6-D362-4127-B696-C95891ED2117}"/>
              </a:ext>
            </a:extLst>
          </p:cNvPr>
          <p:cNvSpPr/>
          <p:nvPr/>
        </p:nvSpPr>
        <p:spPr>
          <a:xfrm>
            <a:off x="7639805" y="1697623"/>
            <a:ext cx="152400" cy="7407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456C4F-BC3B-4EF5-B4FC-DD9EE36A97D5}"/>
              </a:ext>
            </a:extLst>
          </p:cNvPr>
          <p:cNvSpPr/>
          <p:nvPr/>
        </p:nvSpPr>
        <p:spPr>
          <a:xfrm>
            <a:off x="7639805" y="2685881"/>
            <a:ext cx="152400" cy="7407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17523-EBC9-49BA-A030-92177423D2EE}"/>
              </a:ext>
            </a:extLst>
          </p:cNvPr>
          <p:cNvSpPr txBox="1"/>
          <p:nvPr/>
        </p:nvSpPr>
        <p:spPr>
          <a:xfrm>
            <a:off x="7772400" y="573552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Initialize the storage values for the entirety of the sim – called from the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5343D-BC71-49B3-9F85-B1531D7DBAF9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5791200"/>
            <a:ext cx="1981200" cy="7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1DED292-1BA7-4567-B5AC-CCA918D93252}"/>
              </a:ext>
            </a:extLst>
          </p:cNvPr>
          <p:cNvSpPr/>
          <p:nvPr/>
        </p:nvSpPr>
        <p:spPr>
          <a:xfrm>
            <a:off x="7639805" y="3921068"/>
            <a:ext cx="152400" cy="16438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305C0-383A-4AB9-ADB7-8FE1A6F300AE}"/>
              </a:ext>
            </a:extLst>
          </p:cNvPr>
          <p:cNvSpPr txBox="1"/>
          <p:nvPr/>
        </p:nvSpPr>
        <p:spPr>
          <a:xfrm>
            <a:off x="7772400" y="3729097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Main sim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update(…) </a:t>
            </a:r>
            <a:r>
              <a:rPr lang="en-US" sz="1600" dirty="0"/>
              <a:t>is left for children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update_plot</a:t>
            </a:r>
            <a:r>
              <a:rPr lang="en-US" sz="1600" i="1" dirty="0"/>
              <a:t>(…) </a:t>
            </a:r>
            <a:r>
              <a:rPr lang="en-US" sz="1600" dirty="0"/>
              <a:t>loops through all plotters and draws the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store_data_slice</a:t>
            </a:r>
            <a:r>
              <a:rPr lang="en-US" sz="1600" i="1" dirty="0"/>
              <a:t>(…) </a:t>
            </a:r>
            <a:r>
              <a:rPr lang="en-US" sz="1600" dirty="0"/>
              <a:t>stores the current data info into the trajectory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post_process</a:t>
            </a:r>
            <a:r>
              <a:rPr lang="en-US" sz="1600" i="1" dirty="0"/>
              <a:t>(…)</a:t>
            </a:r>
            <a:r>
              <a:rPr lang="en-US" sz="1600" dirty="0"/>
              <a:t> prints final state (kind of pointless)</a:t>
            </a:r>
            <a:endParaRPr lang="en-US" sz="16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D95E8-EE2A-4654-904C-D9634C8FDA2F}"/>
              </a:ext>
            </a:extLst>
          </p:cNvPr>
          <p:cNvSpPr txBox="1"/>
          <p:nvPr/>
        </p:nvSpPr>
        <p:spPr>
          <a:xfrm>
            <a:off x="7239000" y="786824"/>
            <a:ext cx="479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A data-driven design is used in the sim. All data is defined as sim attributes and other functions just update those attributes as needed</a:t>
            </a:r>
          </a:p>
        </p:txBody>
      </p:sp>
    </p:spTree>
    <p:extLst>
      <p:ext uri="{BB962C8B-B14F-4D97-AF65-F5344CB8AC3E}">
        <p14:creationId xmlns:p14="http://schemas.microsoft.com/office/powerpoint/2010/main" val="84504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99A-666A-4EE5-9FBF-02D40D72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Simulations – </a:t>
            </a:r>
            <a:r>
              <a:rPr lang="en-US" i="1" dirty="0" err="1"/>
              <a:t>SimpleSim</a:t>
            </a:r>
            <a:r>
              <a:rPr lang="en-US" dirty="0"/>
              <a:t> and </a:t>
            </a:r>
            <a:r>
              <a:rPr lang="en-US" i="1" dirty="0" err="1"/>
              <a:t>VectorFollower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B766-5E1E-4DC2-8176-8E5F7C84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simulations all inherit the </a:t>
            </a:r>
            <a:r>
              <a:rPr lang="en-US" i="1" dirty="0" err="1"/>
              <a:t>SingleAgentSim</a:t>
            </a:r>
            <a:r>
              <a:rPr lang="en-US" dirty="0"/>
              <a:t>, differing in additional attributes and the </a:t>
            </a:r>
            <a:r>
              <a:rPr lang="en-US" i="1" dirty="0"/>
              <a:t>update(…) </a:t>
            </a:r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43092-2A17-44C2-9C79-730954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7A69-40AE-42A6-8003-DAC427630466}"/>
              </a:ext>
            </a:extLst>
          </p:cNvPr>
          <p:cNvSpPr/>
          <p:nvPr/>
        </p:nvSpPr>
        <p:spPr>
          <a:xfrm>
            <a:off x="657224" y="1933576"/>
            <a:ext cx="5438775" cy="3124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rgbClr val="042958"/>
                </a:solidFill>
              </a:rPr>
              <a:t>SimpleSim</a:t>
            </a: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dynamics: </a:t>
            </a:r>
            <a:r>
              <a:rPr lang="en-US" dirty="0">
                <a:solidFill>
                  <a:srgbClr val="042958"/>
                </a:solidFill>
              </a:rPr>
              <a:t>Function used to update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controller: </a:t>
            </a:r>
            <a:r>
              <a:rPr lang="en-US" dirty="0">
                <a:solidFill>
                  <a:srgbClr val="042958"/>
                </a:solidFill>
              </a:rPr>
              <a:t>Function used to calculate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dynamic_params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control_params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update(…)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Calculates the controller given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state given the control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295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5908F-A4C8-4FDC-9844-648ED3CCBD59}"/>
              </a:ext>
            </a:extLst>
          </p:cNvPr>
          <p:cNvSpPr/>
          <p:nvPr/>
        </p:nvSpPr>
        <p:spPr>
          <a:xfrm>
            <a:off x="6477000" y="1933576"/>
            <a:ext cx="5438775" cy="40100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rgbClr val="042958"/>
                </a:solidFill>
              </a:rPr>
              <a:t>VectorFollower</a:t>
            </a: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dynamics: </a:t>
            </a:r>
            <a:r>
              <a:rPr lang="en-US" dirty="0">
                <a:solidFill>
                  <a:srgbClr val="042958"/>
                </a:solidFill>
              </a:rPr>
              <a:t>Function used to update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controller: </a:t>
            </a:r>
            <a:r>
              <a:rPr lang="en-US" dirty="0">
                <a:solidFill>
                  <a:srgbClr val="00B050"/>
                </a:solidFill>
              </a:rPr>
              <a:t>Vector-based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dynamic_params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control_params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B050"/>
                </a:solidFill>
              </a:rPr>
              <a:t>vector_field</a:t>
            </a:r>
            <a:r>
              <a:rPr lang="en-US" i="1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Function to calculate vector based on state</a:t>
            </a:r>
            <a:endParaRPr lang="en-US" i="1" dirty="0">
              <a:solidFill>
                <a:srgbClr val="042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update(…)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Calculates a vector to be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Calculates the controller given the state and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state given the control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295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61CAE-AE08-4C59-9807-9E68A3AA641A}"/>
              </a:ext>
            </a:extLst>
          </p:cNvPr>
          <p:cNvSpPr txBox="1"/>
          <p:nvPr/>
        </p:nvSpPr>
        <p:spPr>
          <a:xfrm>
            <a:off x="3695700" y="6329634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Green is used to show the differences from the </a:t>
            </a:r>
            <a:r>
              <a:rPr lang="en-US" sz="1600" dirty="0" err="1">
                <a:solidFill>
                  <a:srgbClr val="00B050"/>
                </a:solidFill>
              </a:rPr>
              <a:t>SimpleSim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3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745576-1EB5-4BC8-9ECB-56B5C2C6FEA0}"/>
              </a:ext>
            </a:extLst>
          </p:cNvPr>
          <p:cNvSpPr/>
          <p:nvPr/>
        </p:nvSpPr>
        <p:spPr>
          <a:xfrm>
            <a:off x="6477000" y="990600"/>
            <a:ext cx="5438775" cy="5257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rgbClr val="042958"/>
                </a:solidFill>
              </a:rPr>
              <a:t>NavVectorFollower</a:t>
            </a: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dynamics: </a:t>
            </a:r>
            <a:r>
              <a:rPr lang="en-US" dirty="0">
                <a:solidFill>
                  <a:srgbClr val="042958"/>
                </a:solidFill>
              </a:rPr>
              <a:t>Function used to update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controller: </a:t>
            </a:r>
            <a:r>
              <a:rPr lang="en-US" dirty="0">
                <a:solidFill>
                  <a:srgbClr val="00B050"/>
                </a:solidFill>
              </a:rPr>
              <a:t>Vector-based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dynamic_params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control_params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B050"/>
                </a:solidFill>
              </a:rPr>
              <a:t>vector_field</a:t>
            </a:r>
            <a:r>
              <a:rPr lang="en-US" i="1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Go-to-goal vector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world:</a:t>
            </a:r>
            <a:r>
              <a:rPr lang="en-US" i="1" dirty="0">
                <a:solidFill>
                  <a:srgbClr val="042958"/>
                </a:solidFill>
              </a:rPr>
              <a:t> </a:t>
            </a:r>
            <a:r>
              <a:rPr lang="en-US" dirty="0">
                <a:solidFill>
                  <a:srgbClr val="042958"/>
                </a:solidFill>
              </a:rPr>
              <a:t>Polygon world in which navigation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sensor:</a:t>
            </a:r>
            <a:r>
              <a:rPr lang="en-US" i="1" dirty="0">
                <a:solidFill>
                  <a:srgbClr val="042958"/>
                </a:solidFill>
              </a:rPr>
              <a:t> </a:t>
            </a:r>
            <a:r>
              <a:rPr lang="en-US" dirty="0">
                <a:solidFill>
                  <a:srgbClr val="042958"/>
                </a:solidFill>
              </a:rPr>
              <a:t>Range sensor used to detect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carrot:</a:t>
            </a:r>
            <a:r>
              <a:rPr lang="en-US" i="1" dirty="0">
                <a:solidFill>
                  <a:srgbClr val="042958"/>
                </a:solidFill>
              </a:rPr>
              <a:t> </a:t>
            </a:r>
            <a:r>
              <a:rPr lang="en-US" dirty="0">
                <a:solidFill>
                  <a:srgbClr val="042958"/>
                </a:solidFill>
              </a:rPr>
              <a:t>Object used to calculate a goal point</a:t>
            </a:r>
            <a:endParaRPr lang="en-US" i="1" dirty="0">
              <a:solidFill>
                <a:srgbClr val="042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update(…)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Updates sensor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Updates carrot goal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Calculates a vector to be followed from state</a:t>
            </a:r>
            <a:r>
              <a:rPr lang="en-US" u="sng" dirty="0">
                <a:solidFill>
                  <a:srgbClr val="00B050"/>
                </a:solidFill>
              </a:rPr>
              <a:t>, goal, and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Calculates the controller given the state and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state given the control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295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999A-666A-4EE5-9FBF-02D40D72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NavFieldFollower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NavVectorFollower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43092-2A17-44C2-9C79-730954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A818-6D25-47D7-AD4E-E1BF9551815B}"/>
              </a:ext>
            </a:extLst>
          </p:cNvPr>
          <p:cNvSpPr txBox="1"/>
          <p:nvPr/>
        </p:nvSpPr>
        <p:spPr>
          <a:xfrm>
            <a:off x="3695700" y="6329634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Green is used to show the differences from the </a:t>
            </a:r>
            <a:r>
              <a:rPr lang="en-US" sz="1600" dirty="0" err="1">
                <a:solidFill>
                  <a:srgbClr val="00B050"/>
                </a:solidFill>
              </a:rPr>
              <a:t>SimpleSim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E86AA-048F-423F-BC1E-5F4A5F0B9F98}"/>
              </a:ext>
            </a:extLst>
          </p:cNvPr>
          <p:cNvSpPr/>
          <p:nvPr/>
        </p:nvSpPr>
        <p:spPr>
          <a:xfrm>
            <a:off x="733425" y="990600"/>
            <a:ext cx="5438775" cy="5257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err="1">
                <a:solidFill>
                  <a:srgbClr val="042958"/>
                </a:solidFill>
              </a:rPr>
              <a:t>NavFieldFollower</a:t>
            </a: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dynamics: </a:t>
            </a:r>
            <a:r>
              <a:rPr lang="en-US" dirty="0">
                <a:solidFill>
                  <a:srgbClr val="042958"/>
                </a:solidFill>
              </a:rPr>
              <a:t>Function used to update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42958"/>
                </a:solidFill>
              </a:rPr>
              <a:t>controller: </a:t>
            </a:r>
            <a:r>
              <a:rPr lang="en-US" dirty="0">
                <a:solidFill>
                  <a:srgbClr val="00B050"/>
                </a:solidFill>
              </a:rPr>
              <a:t>Vector-based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dynamic_params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42958"/>
                </a:solidFill>
              </a:rPr>
              <a:t>control_params</a:t>
            </a:r>
            <a:r>
              <a:rPr lang="en-US" i="1" dirty="0">
                <a:solidFill>
                  <a:srgbClr val="042958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parameters for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B050"/>
                </a:solidFill>
              </a:rPr>
              <a:t>vector_field</a:t>
            </a:r>
            <a:r>
              <a:rPr lang="en-US" i="1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42958"/>
                </a:solidFill>
              </a:rPr>
              <a:t>Function to calculate vector based on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world:</a:t>
            </a:r>
            <a:r>
              <a:rPr lang="en-US" i="1" dirty="0">
                <a:solidFill>
                  <a:srgbClr val="042958"/>
                </a:solidFill>
              </a:rPr>
              <a:t> </a:t>
            </a:r>
            <a:r>
              <a:rPr lang="en-US" dirty="0">
                <a:solidFill>
                  <a:srgbClr val="042958"/>
                </a:solidFill>
              </a:rPr>
              <a:t>Polygon world in which navigation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sensor:</a:t>
            </a:r>
            <a:r>
              <a:rPr lang="en-US" i="1" dirty="0">
                <a:solidFill>
                  <a:srgbClr val="042958"/>
                </a:solidFill>
              </a:rPr>
              <a:t> </a:t>
            </a:r>
            <a:r>
              <a:rPr lang="en-US" dirty="0">
                <a:solidFill>
                  <a:srgbClr val="042958"/>
                </a:solidFill>
              </a:rPr>
              <a:t>Range sensor used to detect obstacles (note that sensors aren’t actually used)</a:t>
            </a:r>
            <a:endParaRPr lang="en-US" i="1" dirty="0">
              <a:solidFill>
                <a:srgbClr val="042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42958"/>
              </a:solidFill>
            </a:endParaRPr>
          </a:p>
          <a:p>
            <a:r>
              <a:rPr lang="en-US" dirty="0">
                <a:solidFill>
                  <a:srgbClr val="042958"/>
                </a:solidFill>
              </a:rPr>
              <a:t>update(…)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Updates sensor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Calculates a vector to be followed from </a:t>
            </a:r>
            <a:r>
              <a:rPr lang="en-US" u="sng" dirty="0">
                <a:solidFill>
                  <a:srgbClr val="00B050"/>
                </a:solidFill>
              </a:rPr>
              <a:t>state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Calculates the controller given the state and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state given the control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2958"/>
                </a:solidFill>
              </a:rPr>
              <a:t>Updates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29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3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F2F4-92BA-4C6E-9F13-00230339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the </a:t>
            </a:r>
            <a:r>
              <a:rPr lang="en-US" i="1" dirty="0" err="1"/>
              <a:t>SingleAgentSim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43D2-17EF-4212-93C5-25D1D0D5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SingleAgentSim</a:t>
            </a:r>
            <a:r>
              <a:rPr lang="en-US" dirty="0"/>
              <a:t> (and, thus, all of its children) require a plot manifest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PlotManifest</a:t>
            </a:r>
            <a:r>
              <a:rPr lang="en-US" i="1" dirty="0"/>
              <a:t> </a:t>
            </a:r>
            <a:r>
              <a:rPr lang="en-US" dirty="0"/>
              <a:t>can be created using </a:t>
            </a:r>
            <a:r>
              <a:rPr lang="en-US" i="1" dirty="0" err="1"/>
              <a:t>create_plot_manifest</a:t>
            </a:r>
            <a:r>
              <a:rPr lang="en-US" i="1" dirty="0"/>
              <a:t>() </a:t>
            </a:r>
            <a:r>
              <a:rPr lang="en-US" dirty="0"/>
              <a:t>– The following are some plots that can be created</a:t>
            </a:r>
          </a:p>
          <a:p>
            <a:pPr lvl="1"/>
            <a:r>
              <a:rPr lang="en-US" dirty="0"/>
              <a:t>State/input time series</a:t>
            </a:r>
          </a:p>
          <a:p>
            <a:pPr lvl="1"/>
            <a:r>
              <a:rPr lang="en-US" dirty="0"/>
              <a:t>Position (as triangle or dot)</a:t>
            </a:r>
          </a:p>
          <a:p>
            <a:pPr lvl="1"/>
            <a:r>
              <a:rPr lang="en-US" dirty="0"/>
              <a:t>Occupancy grid</a:t>
            </a:r>
          </a:p>
          <a:p>
            <a:pPr lvl="1"/>
            <a:r>
              <a:rPr lang="en-US" dirty="0"/>
              <a:t>Polygon world</a:t>
            </a:r>
          </a:p>
          <a:p>
            <a:pPr lvl="1"/>
            <a:r>
              <a:rPr lang="en-US" dirty="0"/>
              <a:t>2D Position trajectory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5453-3ED0-47C4-8943-B8C0D5FD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127C7-42EE-4E8B-B29E-CD1896AFB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00"/>
          <a:stretch/>
        </p:blipFill>
        <p:spPr>
          <a:xfrm>
            <a:off x="1371600" y="1533525"/>
            <a:ext cx="6031779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F4F19-7448-4680-AAE7-070DED77BADE}"/>
              </a:ext>
            </a:extLst>
          </p:cNvPr>
          <p:cNvSpPr txBox="1"/>
          <p:nvPr/>
        </p:nvSpPr>
        <p:spPr>
          <a:xfrm>
            <a:off x="7848600" y="2184826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state and data plots have a </a:t>
            </a:r>
            <a:r>
              <a:rPr lang="en-US" sz="1600" i="1" dirty="0"/>
              <a:t>plot(…)</a:t>
            </a:r>
            <a:r>
              <a:rPr lang="en-US" sz="1600" dirty="0"/>
              <a:t> function that is called within the </a:t>
            </a:r>
            <a:r>
              <a:rPr lang="en-US" sz="1600" i="1" dirty="0" err="1"/>
              <a:t>SingleAgentSim.update_plots</a:t>
            </a:r>
            <a:r>
              <a:rPr lang="en-US" sz="1600" i="1" dirty="0"/>
              <a:t>(…) function</a:t>
            </a:r>
            <a:r>
              <a:rPr lang="en-US" sz="16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4739E-B43D-4C22-B11E-05193DE11466}"/>
              </a:ext>
            </a:extLst>
          </p:cNvPr>
          <p:cNvSpPr/>
          <p:nvPr/>
        </p:nvSpPr>
        <p:spPr>
          <a:xfrm>
            <a:off x="5562600" y="4572000"/>
            <a:ext cx="60960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>
              <a:spcBef>
                <a:spcPts val="600"/>
              </a:spcBef>
              <a:buClr>
                <a:srgbClr val="042958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42958"/>
                </a:solidFill>
              </a:rPr>
              <a:t>Range measurement location and/or lines</a:t>
            </a:r>
          </a:p>
          <a:p>
            <a:pPr marL="800100" lvl="1" indent="-342900" defTabSz="914400">
              <a:spcBef>
                <a:spcPts val="600"/>
              </a:spcBef>
              <a:buClr>
                <a:srgbClr val="042958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42958"/>
                </a:solidFill>
              </a:rPr>
              <a:t>Plan being followed</a:t>
            </a:r>
          </a:p>
          <a:p>
            <a:pPr marL="800100" lvl="1" indent="-342900" defTabSz="914400">
              <a:spcBef>
                <a:spcPts val="600"/>
              </a:spcBef>
              <a:buClr>
                <a:srgbClr val="042958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42958"/>
                </a:solidFill>
              </a:rPr>
              <a:t>Graph of points</a:t>
            </a:r>
          </a:p>
          <a:p>
            <a:pPr marL="800100" lvl="1" indent="-342900" defTabSz="914400">
              <a:spcBef>
                <a:spcPts val="600"/>
              </a:spcBef>
              <a:buClr>
                <a:srgbClr val="042958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42958"/>
                </a:solidFill>
              </a:rPr>
              <a:t>Goal, carrot points</a:t>
            </a:r>
          </a:p>
        </p:txBody>
      </p:sp>
    </p:spTree>
    <p:extLst>
      <p:ext uri="{BB962C8B-B14F-4D97-AF65-F5344CB8AC3E}">
        <p14:creationId xmlns:p14="http://schemas.microsoft.com/office/powerpoint/2010/main" val="348261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5D7E5C3-C0B7-430B-9B51-B06AFE9FC1B2}" vid="{E5DE73B7-0BF7-48E9-A1A9-1FFEE68ED8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000_Course_Template</Template>
  <TotalTime>156</TotalTime>
  <Words>982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</vt:lpstr>
      <vt:lpstr>Folio</vt:lpstr>
      <vt:lpstr>Overview of the Code</vt:lpstr>
      <vt:lpstr>A Sim is an Object with Variables and Four Functions</vt:lpstr>
      <vt:lpstr>Data Stored in the Data Object</vt:lpstr>
      <vt:lpstr>Using the start_sim() Function</vt:lpstr>
      <vt:lpstr>Example using the start_sim() Function</vt:lpstr>
      <vt:lpstr>SingleAgentSim – The Major Sim Implemented</vt:lpstr>
      <vt:lpstr>The Different Simulations – SimpleSim and VectorFollower</vt:lpstr>
      <vt:lpstr>NavFieldFollower and NavVectorFollower</vt:lpstr>
      <vt:lpstr>Plotting in the SingleAgentSim</vt:lpstr>
      <vt:lpstr>Plot Example with Most Plot Options Enabled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greg</cp:lastModifiedBy>
  <cp:revision>19</cp:revision>
  <dcterms:created xsi:type="dcterms:W3CDTF">2024-08-01T15:30:44Z</dcterms:created>
  <dcterms:modified xsi:type="dcterms:W3CDTF">2024-08-01T21:34:27Z</dcterms:modified>
</cp:coreProperties>
</file>