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smtClean="0"/>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E81EB7BD-1827-4862-99F3-E75EC2011D23}" type="datetimeFigureOut">
              <a:rPr lang="fr-FR" smtClean="0"/>
              <a:t>26/04/2023</a:t>
            </a:fld>
            <a:endParaRPr lang="fr-F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fr-F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71E0F3D-E63C-4474-8132-9B4065EA9B71}" type="slidenum">
              <a:rPr lang="fr-FR" smtClean="0"/>
              <a:t>‹N°›</a:t>
            </a:fld>
            <a:endParaRPr lang="fr-F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89032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81EB7BD-1827-4862-99F3-E75EC2011D23}"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673601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smtClean="0"/>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81EB7BD-1827-4862-99F3-E75EC2011D23}"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210426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smtClean="0"/>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81EB7BD-1827-4862-99F3-E75EC2011D23}"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E0F3D-E63C-4474-8132-9B4065EA9B71}" type="slidenum">
              <a:rPr lang="fr-FR" smtClean="0"/>
              <a:t>‹N°›</a:t>
            </a:fld>
            <a:endParaRPr lang="fr-F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7405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smtClean="0"/>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81EB7BD-1827-4862-99F3-E75EC2011D23}"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919846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smtClean="0"/>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E81EB7BD-1827-4862-99F3-E75EC2011D23}" type="datetimeFigureOut">
              <a:rPr lang="fr-FR" smtClean="0"/>
              <a:t>26/04/2023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818927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smtClean="0"/>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E81EB7BD-1827-4862-99F3-E75EC2011D23}" type="datetimeFigureOut">
              <a:rPr lang="fr-FR" smtClean="0"/>
              <a:t>26/04/2023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2484339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smtClean="0"/>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81EB7BD-1827-4862-99F3-E75EC2011D23}"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745827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smtClean="0"/>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81EB7BD-1827-4862-99F3-E75EC2011D23}"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32801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81EB7BD-1827-4862-99F3-E75EC2011D23}"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214539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smtClean="0"/>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E81EB7BD-1827-4862-99F3-E75EC2011D23}" type="datetimeFigureOut">
              <a:rPr lang="fr-FR" smtClean="0"/>
              <a:t>26/04/2023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163263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smtClean="0"/>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81EB7BD-1827-4862-99F3-E75EC2011D23}"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963973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81EB7BD-1827-4862-99F3-E75EC2011D23}" type="datetimeFigureOut">
              <a:rPr lang="fr-FR" smtClean="0"/>
              <a:t>26/04/2023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358254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81EB7BD-1827-4862-99F3-E75EC2011D23}" type="datetimeFigureOut">
              <a:rPr lang="fr-FR" smtClean="0"/>
              <a:t>26/04/2023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259613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EB7BD-1827-4862-99F3-E75EC2011D23}" type="datetimeFigureOut">
              <a:rPr lang="fr-FR" smtClean="0"/>
              <a:t>26/04/2023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3150493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smtClean="0"/>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81EB7BD-1827-4862-99F3-E75EC2011D23}"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155101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E81EB7BD-1827-4862-99F3-E75EC2011D23}" type="datetimeFigureOut">
              <a:rPr lang="fr-FR" smtClean="0"/>
              <a:t>26/04/2023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71E0F3D-E63C-4474-8132-9B4065EA9B71}" type="slidenum">
              <a:rPr lang="fr-FR" smtClean="0"/>
              <a:t>‹N°›</a:t>
            </a:fld>
            <a:endParaRPr lang="fr-FR"/>
          </a:p>
        </p:txBody>
      </p:sp>
    </p:spTree>
    <p:extLst>
      <p:ext uri="{BB962C8B-B14F-4D97-AF65-F5344CB8AC3E}">
        <p14:creationId xmlns:p14="http://schemas.microsoft.com/office/powerpoint/2010/main" val="18581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E81EB7BD-1827-4862-99F3-E75EC2011D23}" type="datetimeFigureOut">
              <a:rPr lang="fr-FR" smtClean="0"/>
              <a:t>26/04/2023</a:t>
            </a:fld>
            <a:endParaRPr lang="fr-F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fr-F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871E0F3D-E63C-4474-8132-9B4065EA9B71}" type="slidenum">
              <a:rPr lang="fr-FR" smtClean="0"/>
              <a:t>‹N°›</a:t>
            </a:fld>
            <a:endParaRPr lang="fr-FR"/>
          </a:p>
        </p:txBody>
      </p:sp>
    </p:spTree>
    <p:extLst>
      <p:ext uri="{BB962C8B-B14F-4D97-AF65-F5344CB8AC3E}">
        <p14:creationId xmlns:p14="http://schemas.microsoft.com/office/powerpoint/2010/main" val="33244599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sz="4400" b="1" dirty="0" smtClean="0"/>
              <a:t/>
            </a:r>
            <a:br>
              <a:rPr lang="fr-FR" sz="4400" b="1" dirty="0" smtClean="0"/>
            </a:br>
            <a:r>
              <a:rPr lang="fr-FR" sz="4400" b="1" dirty="0"/>
              <a:t/>
            </a:r>
            <a:br>
              <a:rPr lang="fr-FR" sz="4400" b="1" dirty="0"/>
            </a:br>
            <a:r>
              <a:rPr lang="fr-FR" sz="4400" b="1" dirty="0" smtClean="0"/>
              <a:t>Introduction </a:t>
            </a:r>
            <a:r>
              <a:rPr lang="fr-FR" sz="4400" b="1" dirty="0"/>
              <a:t>to </a:t>
            </a:r>
            <a:r>
              <a:rPr lang="fr-FR" sz="4400" b="1" dirty="0" err="1"/>
              <a:t>Databases</a:t>
            </a:r>
            <a:r>
              <a:rPr lang="fr-FR" sz="4400" b="1" dirty="0"/>
              <a:t> Checkpoint</a:t>
            </a:r>
            <a:br>
              <a:rPr lang="fr-FR" sz="4400" b="1" dirty="0"/>
            </a:br>
            <a:r>
              <a:rPr lang="fr-FR" sz="4400" dirty="0"/>
              <a:t/>
            </a:r>
            <a:br>
              <a:rPr lang="fr-FR" sz="4400" dirty="0"/>
            </a:br>
            <a:endParaRPr lang="fr-FR" sz="4400" dirty="0"/>
          </a:p>
        </p:txBody>
      </p:sp>
      <p:sp>
        <p:nvSpPr>
          <p:cNvPr id="4" name="Sous-titre 3"/>
          <p:cNvSpPr>
            <a:spLocks noGrp="1"/>
          </p:cNvSpPr>
          <p:nvPr>
            <p:ph type="subTitle" idx="1"/>
          </p:nvPr>
        </p:nvSpPr>
        <p:spPr/>
        <p:txBody>
          <a:bodyPr/>
          <a:lstStyle/>
          <a:p>
            <a:endParaRPr lang="fr-FR"/>
          </a:p>
        </p:txBody>
      </p:sp>
    </p:spTree>
    <p:extLst>
      <p:ext uri="{BB962C8B-B14F-4D97-AF65-F5344CB8AC3E}">
        <p14:creationId xmlns:p14="http://schemas.microsoft.com/office/powerpoint/2010/main" val="2767112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Explain </a:t>
            </a:r>
            <a:r>
              <a:rPr lang="en-US" dirty="0"/>
              <a:t>how to query data in MongoDB </a:t>
            </a:r>
            <a:r>
              <a:rPr lang="en-US" sz="3900" dirty="0"/>
              <a:t>using the find() method and </a:t>
            </a:r>
            <a:r>
              <a:rPr lang="en-US" sz="3900" dirty="0" smtClean="0"/>
              <a:t>operators</a:t>
            </a:r>
            <a:r>
              <a:rPr lang="en-US" dirty="0"/>
              <a:t/>
            </a:r>
            <a:br>
              <a:rPr lang="en-US" dirty="0"/>
            </a:br>
            <a:r>
              <a:rPr lang="en-US" dirty="0"/>
              <a:t/>
            </a:r>
            <a:br>
              <a:rPr lang="en-US" dirty="0"/>
            </a:br>
            <a:endParaRPr lang="fr-FR" dirty="0"/>
          </a:p>
        </p:txBody>
      </p:sp>
      <p:sp>
        <p:nvSpPr>
          <p:cNvPr id="3" name="Espace réservé du contenu 2"/>
          <p:cNvSpPr>
            <a:spLocks noGrp="1"/>
          </p:cNvSpPr>
          <p:nvPr>
            <p:ph sz="quarter" idx="13"/>
          </p:nvPr>
        </p:nvSpPr>
        <p:spPr/>
        <p:txBody>
          <a:bodyPr/>
          <a:lstStyle/>
          <a:p>
            <a:r>
              <a:rPr lang="en-US" dirty="0"/>
              <a:t>The find() method in MongoDB selects documents in a collection or view and returns a cursor to </a:t>
            </a:r>
            <a:r>
              <a:rPr lang="en-US" dirty="0" smtClean="0"/>
              <a:t>the,</a:t>
            </a:r>
          </a:p>
          <a:p>
            <a:r>
              <a:rPr lang="en-US" dirty="0"/>
              <a:t>The $</a:t>
            </a:r>
            <a:r>
              <a:rPr lang="en-US" dirty="0" err="1"/>
              <a:t>eq</a:t>
            </a:r>
            <a:r>
              <a:rPr lang="en-US" dirty="0"/>
              <a:t> operator matches documents where the value of a field equals the specified value. Specifying the $</a:t>
            </a:r>
            <a:r>
              <a:rPr lang="en-US" dirty="0" err="1"/>
              <a:t>eq</a:t>
            </a:r>
            <a:r>
              <a:rPr lang="en-US" dirty="0"/>
              <a:t> operator is equivalent to using the form { field: &lt;value&gt; } except when the &lt;value&gt; is a regular expression.</a:t>
            </a:r>
            <a:r>
              <a:rPr lang="en-US" dirty="0" smtClean="0"/>
              <a:t> </a:t>
            </a:r>
            <a:r>
              <a:rPr lang="en-US" dirty="0"/>
              <a:t>selected documents</a:t>
            </a:r>
            <a:endParaRPr lang="fr-FR" dirty="0"/>
          </a:p>
        </p:txBody>
      </p:sp>
    </p:spTree>
    <p:extLst>
      <p:ext uri="{BB962C8B-B14F-4D97-AF65-F5344CB8AC3E}">
        <p14:creationId xmlns:p14="http://schemas.microsoft.com/office/powerpoint/2010/main" val="2046242149"/>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Scalability</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19095317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200" dirty="0"/>
              <a:t>Explain the scalability of SQL databases and the need for additional hardware to increase performance</a:t>
            </a:r>
            <a:br>
              <a:rPr lang="en-US" sz="3200" dirty="0"/>
            </a:br>
            <a:r>
              <a:rPr lang="en-US" sz="3200" dirty="0"/>
              <a:t/>
            </a:r>
            <a:br>
              <a:rPr lang="en-US" sz="3200" dirty="0"/>
            </a:br>
            <a:endParaRPr lang="fr-FR" sz="3200" dirty="0"/>
          </a:p>
        </p:txBody>
      </p:sp>
      <p:sp>
        <p:nvSpPr>
          <p:cNvPr id="3" name="Espace réservé du contenu 2"/>
          <p:cNvSpPr>
            <a:spLocks noGrp="1"/>
          </p:cNvSpPr>
          <p:nvPr>
            <p:ph sz="quarter" idx="13"/>
          </p:nvPr>
        </p:nvSpPr>
        <p:spPr/>
        <p:txBody>
          <a:bodyPr/>
          <a:lstStyle/>
          <a:p>
            <a:pPr marL="0" indent="0">
              <a:buNone/>
            </a:pPr>
            <a:r>
              <a:rPr lang="en-US" dirty="0"/>
              <a:t/>
            </a:r>
            <a:br>
              <a:rPr lang="en-US" dirty="0"/>
            </a:br>
            <a:r>
              <a:rPr lang="en-US" dirty="0"/>
              <a:t>Scalability is the ability to expand or contract the capacity of system resources in order to support the changing usage of your application. This can refer both to increasing and decreasing usage of the application</a:t>
            </a:r>
            <a:r>
              <a:rPr lang="en-US" dirty="0" smtClean="0"/>
              <a:t>.</a:t>
            </a:r>
          </a:p>
          <a:p>
            <a:pPr marL="0" indent="0">
              <a:buNone/>
            </a:pPr>
            <a:r>
              <a:rPr lang="en-US" dirty="0"/>
              <a:t>The best solution to most database scalability issues is optimizing SQL queries and implementing indexing strategies. By building articles and authors into a single query, you can dramatically reduce the volume of queries you're running.</a:t>
            </a:r>
            <a:endParaRPr lang="fr-FR" dirty="0"/>
          </a:p>
        </p:txBody>
      </p:sp>
    </p:spTree>
    <p:extLst>
      <p:ext uri="{BB962C8B-B14F-4D97-AF65-F5344CB8AC3E}">
        <p14:creationId xmlns:p14="http://schemas.microsoft.com/office/powerpoint/2010/main" val="27688492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500" dirty="0" smtClean="0"/>
              <a:t/>
            </a:r>
            <a:br>
              <a:rPr lang="en-US" sz="3500" dirty="0" smtClean="0"/>
            </a:br>
            <a:r>
              <a:rPr lang="en-US" sz="3500" dirty="0" smtClean="0"/>
              <a:t>Explain </a:t>
            </a:r>
            <a:r>
              <a:rPr lang="en-US" sz="3500" dirty="0"/>
              <a:t>the scalability of MongoDB databases and the ability to scale horizontally by adding more servers</a:t>
            </a:r>
            <a:br>
              <a:rPr lang="en-US" sz="3500" dirty="0"/>
            </a:br>
            <a:r>
              <a:rPr lang="en-US" sz="3500" dirty="0"/>
              <a:t/>
            </a:r>
            <a:br>
              <a:rPr lang="en-US" sz="3500" dirty="0"/>
            </a:br>
            <a:endParaRPr lang="fr-FR" sz="3500" dirty="0"/>
          </a:p>
        </p:txBody>
      </p:sp>
      <p:sp>
        <p:nvSpPr>
          <p:cNvPr id="3" name="Espace réservé du contenu 2"/>
          <p:cNvSpPr>
            <a:spLocks noGrp="1"/>
          </p:cNvSpPr>
          <p:nvPr>
            <p:ph sz="quarter" idx="13"/>
          </p:nvPr>
        </p:nvSpPr>
        <p:spPr/>
        <p:txBody>
          <a:bodyPr/>
          <a:lstStyle/>
          <a:p>
            <a:r>
              <a:rPr lang="en-US" dirty="0"/>
              <a:t>To scale horizontally, MongoDB provides you with a built-in mechanism to distribute the data across multiple servers. This process is called </a:t>
            </a:r>
            <a:r>
              <a:rPr lang="en-US" dirty="0" err="1"/>
              <a:t>sharding</a:t>
            </a:r>
            <a:r>
              <a:rPr lang="en-US" dirty="0"/>
              <a:t> and can be done through a toggle button available in the configuration screen of the Atlas UI. The </a:t>
            </a:r>
            <a:r>
              <a:rPr lang="en-US" dirty="0" err="1"/>
              <a:t>sharding</a:t>
            </a:r>
            <a:r>
              <a:rPr lang="en-US" dirty="0"/>
              <a:t> process can also be done with no downtime whatsoever.</a:t>
            </a:r>
            <a:endParaRPr lang="fr-FR" dirty="0"/>
          </a:p>
        </p:txBody>
      </p:sp>
    </p:spTree>
    <p:extLst>
      <p:ext uri="{BB962C8B-B14F-4D97-AF65-F5344CB8AC3E}">
        <p14:creationId xmlns:p14="http://schemas.microsoft.com/office/powerpoint/2010/main" val="3862246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Use Cases</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82465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500" dirty="0"/>
              <a:t>Provide examples of use cases for SQL databases such as financial systems and transaction processing</a:t>
            </a:r>
            <a:endParaRPr lang="fr-FR" sz="3500" dirty="0"/>
          </a:p>
        </p:txBody>
      </p:sp>
      <p:sp>
        <p:nvSpPr>
          <p:cNvPr id="3" name="Espace réservé du contenu 2"/>
          <p:cNvSpPr>
            <a:spLocks noGrp="1"/>
          </p:cNvSpPr>
          <p:nvPr>
            <p:ph sz="quarter" idx="13"/>
          </p:nvPr>
        </p:nvSpPr>
        <p:spPr/>
        <p:txBody>
          <a:bodyPr>
            <a:normAutofit fontScale="92500" lnSpcReduction="20000"/>
          </a:bodyPr>
          <a:lstStyle/>
          <a:p>
            <a:r>
              <a:rPr lang="en-US" dirty="0"/>
              <a:t>What is an example of transaction processing in database?</a:t>
            </a:r>
          </a:p>
          <a:p>
            <a:r>
              <a:rPr lang="en-US" dirty="0"/>
              <a:t>Different examples of transaction processing include automated teller machines, credit card authorizations, online bill payments, self-checkout stations at grocery stores, the trading of stocks over the </a:t>
            </a:r>
            <a:r>
              <a:rPr lang="en-US" dirty="0" smtClean="0"/>
              <a:t>Internet</a:t>
            </a:r>
          </a:p>
          <a:p>
            <a:r>
              <a:rPr lang="en-US" dirty="0"/>
              <a:t>What are the use cases for SQL?</a:t>
            </a:r>
          </a:p>
          <a:p>
            <a:r>
              <a:rPr lang="en-US" dirty="0"/>
              <a:t>SQL is often used to manipulate and analyze patient information stored in clinical databases. For example, it can be used to build dashboards on user health data, generate patient reports based on input from medical professionals, and even create searches against large databases l</a:t>
            </a:r>
          </a:p>
          <a:p>
            <a:r>
              <a:rPr lang="en-US" dirty="0" smtClean="0"/>
              <a:t>, </a:t>
            </a:r>
            <a:r>
              <a:rPr lang="en-US" dirty="0"/>
              <a:t>and various other forms of electronic commerce.</a:t>
            </a:r>
          </a:p>
        </p:txBody>
      </p:sp>
    </p:spTree>
    <p:extLst>
      <p:ext uri="{BB962C8B-B14F-4D97-AF65-F5344CB8AC3E}">
        <p14:creationId xmlns:p14="http://schemas.microsoft.com/office/powerpoint/2010/main" val="199419180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3500" dirty="0" smtClean="0"/>
              <a:t/>
            </a:r>
            <a:br>
              <a:rPr lang="en-US" sz="3500" dirty="0" smtClean="0"/>
            </a:br>
            <a:r>
              <a:rPr lang="en-US" sz="3500" dirty="0" smtClean="0"/>
              <a:t>Provide </a:t>
            </a:r>
            <a:r>
              <a:rPr lang="en-US" sz="3500" dirty="0"/>
              <a:t>examples of use cases for MongoDB databases such as content management systems and real-time analytics</a:t>
            </a:r>
            <a:br>
              <a:rPr lang="en-US" sz="3500" dirty="0"/>
            </a:br>
            <a:r>
              <a:rPr lang="en-US" sz="3500" dirty="0"/>
              <a:t/>
            </a:r>
            <a:br>
              <a:rPr lang="en-US" sz="3500" dirty="0"/>
            </a:br>
            <a:endParaRPr lang="fr-FR" sz="3500" dirty="0"/>
          </a:p>
        </p:txBody>
      </p:sp>
      <p:sp>
        <p:nvSpPr>
          <p:cNvPr id="3" name="Espace réservé du contenu 2"/>
          <p:cNvSpPr>
            <a:spLocks noGrp="1"/>
          </p:cNvSpPr>
          <p:nvPr>
            <p:ph sz="quarter" idx="13"/>
          </p:nvPr>
        </p:nvSpPr>
        <p:spPr/>
        <p:txBody>
          <a:bodyPr/>
          <a:lstStyle/>
          <a:p>
            <a:r>
              <a:rPr lang="en-US" dirty="0"/>
              <a:t>MongoDB is widely used for storing product information and details by finance and e-commerce companies. You can even store the product catalogue of your brand in it. MongoDB can also be used to store and model machine-generated data. For this, you can learn the “Storing Log data” document</a:t>
            </a:r>
            <a:r>
              <a:rPr lang="en-US" dirty="0" smtClean="0"/>
              <a:t>.</a:t>
            </a:r>
          </a:p>
          <a:p>
            <a:r>
              <a:rPr lang="en-US" dirty="0"/>
              <a:t>With MongoDB, businesses can analyze any data in place and deliver insights in real time. That gives organizations new capabilities, including: Capturing streaming or batch data of all types without excessive data mapping.</a:t>
            </a:r>
            <a:endParaRPr lang="fr-FR" dirty="0"/>
          </a:p>
        </p:txBody>
      </p:sp>
    </p:spTree>
    <p:extLst>
      <p:ext uri="{BB962C8B-B14F-4D97-AF65-F5344CB8AC3E}">
        <p14:creationId xmlns:p14="http://schemas.microsoft.com/office/powerpoint/2010/main" val="342532067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texte 2"/>
          <p:cNvSpPr>
            <a:spLocks noGrp="1"/>
          </p:cNvSpPr>
          <p:nvPr>
            <p:ph type="body" idx="1"/>
          </p:nvPr>
        </p:nvSpPr>
        <p:spPr/>
        <p:txBody>
          <a:bodyPr>
            <a:normAutofit/>
          </a:bodyPr>
          <a:lstStyle/>
          <a:p>
            <a:r>
              <a:rPr lang="fr-FR" sz="3500" dirty="0" err="1">
                <a:solidFill>
                  <a:srgbClr val="FF0000"/>
                </a:solidFill>
              </a:rPr>
              <a:t>MongoDB</a:t>
            </a:r>
            <a:r>
              <a:rPr lang="fr-FR" sz="3500" dirty="0">
                <a:solidFill>
                  <a:srgbClr val="FF0000"/>
                </a:solidFill>
              </a:rPr>
              <a:t> </a:t>
            </a:r>
            <a:r>
              <a:rPr lang="fr-FR" sz="3500" dirty="0" smtClean="0">
                <a:solidFill>
                  <a:srgbClr val="FF0000"/>
                </a:solidFill>
              </a:rPr>
              <a:t>  VS    </a:t>
            </a:r>
            <a:r>
              <a:rPr lang="fr-FR" sz="3500" dirty="0">
                <a:solidFill>
                  <a:srgbClr val="FF0000"/>
                </a:solidFill>
              </a:rPr>
              <a:t>SQL</a:t>
            </a:r>
            <a:endParaRPr lang="fr-FR" sz="3500" dirty="0">
              <a:solidFill>
                <a:srgbClr val="FF0000"/>
              </a:solidFill>
            </a:endParaRPr>
          </a:p>
        </p:txBody>
      </p:sp>
    </p:spTree>
    <p:extLst>
      <p:ext uri="{BB962C8B-B14F-4D97-AF65-F5344CB8AC3E}">
        <p14:creationId xmlns:p14="http://schemas.microsoft.com/office/powerpoint/2010/main" val="3192307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sz="quarter" idx="13"/>
          </p:nvPr>
        </p:nvSpPr>
        <p:spPr/>
        <p:txBody>
          <a:bodyPr/>
          <a:lstStyle/>
          <a:p>
            <a:r>
              <a:rPr lang="en-US" dirty="0"/>
              <a:t>SQL is a structured database management system, whereas MongoDB is a document-oriented database management system.</a:t>
            </a:r>
          </a:p>
          <a:p>
            <a:r>
              <a:rPr lang="en-US" dirty="0"/>
              <a:t/>
            </a:r>
            <a:br>
              <a:rPr lang="en-US" dirty="0"/>
            </a:br>
            <a:endParaRPr lang="fr-FR" dirty="0"/>
          </a:p>
        </p:txBody>
      </p:sp>
    </p:spTree>
    <p:extLst>
      <p:ext uri="{BB962C8B-B14F-4D97-AF65-F5344CB8AC3E}">
        <p14:creationId xmlns:p14="http://schemas.microsoft.com/office/powerpoint/2010/main" val="37364627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3"/>
          </p:nvPr>
        </p:nvSpPr>
        <p:spPr/>
        <p:txBody>
          <a:bodyPr/>
          <a:lstStyle/>
          <a:p>
            <a:r>
              <a:rPr lang="en-US" dirty="0"/>
              <a:t>SQL uses tables and rows to store data, whereas MongoDB uses collections and documents.</a:t>
            </a:r>
          </a:p>
          <a:p>
            <a:r>
              <a:rPr lang="en-US" dirty="0"/>
              <a:t/>
            </a:r>
            <a:br>
              <a:rPr lang="en-US" dirty="0"/>
            </a:br>
            <a:endParaRPr lang="fr-FR" dirty="0"/>
          </a:p>
        </p:txBody>
      </p:sp>
    </p:spTree>
    <p:extLst>
      <p:ext uri="{BB962C8B-B14F-4D97-AF65-F5344CB8AC3E}">
        <p14:creationId xmlns:p14="http://schemas.microsoft.com/office/powerpoint/2010/main" val="10070430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Introduction</a:t>
            </a:r>
            <a:endParaRPr lang="fr-FR" dirty="0"/>
          </a:p>
        </p:txBody>
      </p:sp>
      <p:sp>
        <p:nvSpPr>
          <p:cNvPr id="3" name="Espace réservé du texte 2"/>
          <p:cNvSpPr>
            <a:spLocks noGrp="1"/>
          </p:cNvSpPr>
          <p:nvPr>
            <p:ph type="body" idx="1"/>
          </p:nvPr>
        </p:nvSpPr>
        <p:spPr/>
        <p:txBody>
          <a:bodyPr/>
          <a:lstStyle/>
          <a:p>
            <a:endParaRPr lang="fr-FR"/>
          </a:p>
        </p:txBody>
      </p:sp>
    </p:spTree>
    <p:extLst>
      <p:ext uri="{BB962C8B-B14F-4D97-AF65-F5344CB8AC3E}">
        <p14:creationId xmlns:p14="http://schemas.microsoft.com/office/powerpoint/2010/main" val="569411121"/>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3"/>
          </p:nvPr>
        </p:nvSpPr>
        <p:spPr/>
        <p:txBody>
          <a:bodyPr/>
          <a:lstStyle/>
          <a:p>
            <a:r>
              <a:rPr lang="en-US" dirty="0"/>
              <a:t>SQL uses SQL statements to query data, whereas MongoDB uses the find() method and operators.</a:t>
            </a:r>
          </a:p>
          <a:p>
            <a:r>
              <a:rPr lang="en-US" dirty="0"/>
              <a:t/>
            </a:r>
            <a:br>
              <a:rPr lang="en-US" dirty="0"/>
            </a:br>
            <a:endParaRPr lang="fr-FR" dirty="0"/>
          </a:p>
        </p:txBody>
      </p:sp>
    </p:spTree>
    <p:extLst>
      <p:ext uri="{BB962C8B-B14F-4D97-AF65-F5344CB8AC3E}">
        <p14:creationId xmlns:p14="http://schemas.microsoft.com/office/powerpoint/2010/main" val="2055962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3"/>
          </p:nvPr>
        </p:nvSpPr>
        <p:spPr/>
        <p:txBody>
          <a:bodyPr/>
          <a:lstStyle/>
          <a:p>
            <a:r>
              <a:rPr lang="en-US" dirty="0"/>
              <a:t>SQL databases are vertically scalable, whereas MongoDB databases are horizontally scalable.</a:t>
            </a:r>
          </a:p>
          <a:p>
            <a:r>
              <a:rPr lang="en-US" dirty="0"/>
              <a:t/>
            </a:r>
            <a:br>
              <a:rPr lang="en-US" dirty="0"/>
            </a:br>
            <a:endParaRPr lang="fr-FR" dirty="0"/>
          </a:p>
        </p:txBody>
      </p:sp>
    </p:spTree>
    <p:extLst>
      <p:ext uri="{BB962C8B-B14F-4D97-AF65-F5344CB8AC3E}">
        <p14:creationId xmlns:p14="http://schemas.microsoft.com/office/powerpoint/2010/main" val="423823745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3"/>
          </p:nvPr>
        </p:nvSpPr>
        <p:spPr/>
        <p:txBody>
          <a:bodyPr/>
          <a:lstStyle/>
          <a:p>
            <a:r>
              <a:rPr lang="en-US" dirty="0"/>
              <a:t>SQL databases are better suited for complex transactions and financial systems, whereas MongoDB databases are better suited for content management systems and real-time analytics.</a:t>
            </a:r>
            <a:endParaRPr lang="fr-FR" dirty="0"/>
          </a:p>
        </p:txBody>
      </p:sp>
    </p:spTree>
    <p:extLst>
      <p:ext uri="{BB962C8B-B14F-4D97-AF65-F5344CB8AC3E}">
        <p14:creationId xmlns:p14="http://schemas.microsoft.com/office/powerpoint/2010/main" val="381121832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END </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422489644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sz="5000" dirty="0"/>
              <a:t>Briefly introduce MongoDB and SQL</a:t>
            </a:r>
            <a:endParaRPr lang="fr-FR" sz="5000" dirty="0"/>
          </a:p>
        </p:txBody>
      </p:sp>
      <p:sp>
        <p:nvSpPr>
          <p:cNvPr id="3" name="Espace réservé du contenu 2"/>
          <p:cNvSpPr>
            <a:spLocks noGrp="1"/>
          </p:cNvSpPr>
          <p:nvPr>
            <p:ph sz="quarter" idx="13"/>
          </p:nvPr>
        </p:nvSpPr>
        <p:spPr/>
        <p:txBody>
          <a:bodyPr/>
          <a:lstStyle/>
          <a:p>
            <a:r>
              <a:rPr lang="en-US" dirty="0"/>
              <a:t>SQL normalizes data as schemas and tables, and every table has a fixed structure. Instead of using tables and rows as in relational databases, as a NoSQL database, the MongoDB architecture is made up of collections and documents. Documents are made up of key-value pairs -- MongoDB's basic unit of data.</a:t>
            </a:r>
            <a:endParaRPr lang="fr-FR" dirty="0"/>
          </a:p>
        </p:txBody>
      </p:sp>
    </p:spTree>
    <p:extLst>
      <p:ext uri="{BB962C8B-B14F-4D97-AF65-F5344CB8AC3E}">
        <p14:creationId xmlns:p14="http://schemas.microsoft.com/office/powerpoint/2010/main" val="21183670"/>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en-US" sz="4000" dirty="0"/>
              <a:t>Mention their purpose and importance in database management</a:t>
            </a:r>
            <a:br>
              <a:rPr lang="en-US" sz="4000" dirty="0"/>
            </a:br>
            <a:r>
              <a:rPr lang="en-US" sz="4000" dirty="0"/>
              <a:t/>
            </a:r>
            <a:br>
              <a:rPr lang="en-US" sz="4000" dirty="0"/>
            </a:br>
            <a:endParaRPr lang="fr-FR" sz="4000" dirty="0"/>
          </a:p>
        </p:txBody>
      </p:sp>
      <p:sp>
        <p:nvSpPr>
          <p:cNvPr id="3" name="Espace réservé du contenu 2"/>
          <p:cNvSpPr>
            <a:spLocks noGrp="1"/>
          </p:cNvSpPr>
          <p:nvPr>
            <p:ph sz="quarter" idx="13"/>
          </p:nvPr>
        </p:nvSpPr>
        <p:spPr/>
        <p:txBody>
          <a:bodyPr/>
          <a:lstStyle/>
          <a:p>
            <a:r>
              <a:rPr lang="en-US" dirty="0"/>
              <a:t>The purpose of database system</a:t>
            </a:r>
          </a:p>
          <a:p>
            <a:r>
              <a:rPr lang="en-US" dirty="0"/>
              <a:t>Database Management Systems (DBMS) are software systems used to store, retrieve, and run queries on data. A DBMS serves as an interface between an end-user and a database, allowing users to create, read, update, and delete data in the database.</a:t>
            </a:r>
          </a:p>
        </p:txBody>
      </p:sp>
    </p:spTree>
    <p:extLst>
      <p:ext uri="{BB962C8B-B14F-4D97-AF65-F5344CB8AC3E}">
        <p14:creationId xmlns:p14="http://schemas.microsoft.com/office/powerpoint/2010/main" val="2408716704"/>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Structure</a:t>
            </a:r>
            <a:endParaRPr lang="fr-FR" dirty="0"/>
          </a:p>
        </p:txBody>
      </p:sp>
      <p:sp>
        <p:nvSpPr>
          <p:cNvPr id="3" name="Espace réservé du texte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166887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4400" dirty="0"/>
              <a:t>Explain the structure of SQL databases with tables, rows, and columns</a:t>
            </a:r>
            <a:r>
              <a:rPr lang="en-US" dirty="0"/>
              <a:t/>
            </a:r>
            <a:br>
              <a:rPr lang="en-US" dirty="0"/>
            </a:br>
            <a:r>
              <a:rPr lang="en-US" dirty="0"/>
              <a:t/>
            </a:r>
            <a:br>
              <a:rPr lang="en-US" dirty="0"/>
            </a:br>
            <a:endParaRPr lang="fr-FR" dirty="0"/>
          </a:p>
        </p:txBody>
      </p:sp>
      <p:sp>
        <p:nvSpPr>
          <p:cNvPr id="3" name="Espace réservé du contenu 2"/>
          <p:cNvSpPr>
            <a:spLocks noGrp="1"/>
          </p:cNvSpPr>
          <p:nvPr>
            <p:ph sz="quarter" idx="13"/>
          </p:nvPr>
        </p:nvSpPr>
        <p:spPr/>
        <p:txBody>
          <a:bodyPr/>
          <a:lstStyle/>
          <a:p>
            <a:r>
              <a:rPr lang="en-US" dirty="0"/>
              <a:t>An SQL database consists of tables with rows and columns. Developers use SQL to read, manipulate, access, and analyze their data to generate meaningful insights and make informed decisions. These tables are database objects that can be considered containers</a:t>
            </a:r>
            <a:endParaRPr lang="fr-FR" dirty="0"/>
          </a:p>
        </p:txBody>
      </p:sp>
    </p:spTree>
    <p:extLst>
      <p:ext uri="{BB962C8B-B14F-4D97-AF65-F5344CB8AC3E}">
        <p14:creationId xmlns:p14="http://schemas.microsoft.com/office/powerpoint/2010/main" val="25886816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3900" dirty="0" smtClean="0"/>
              <a:t/>
            </a:r>
            <a:br>
              <a:rPr lang="en-US" sz="3900" dirty="0" smtClean="0"/>
            </a:br>
            <a:r>
              <a:rPr lang="en-US" sz="3900" dirty="0"/>
              <a:t/>
            </a:r>
            <a:br>
              <a:rPr lang="en-US" sz="3900" dirty="0"/>
            </a:br>
            <a:r>
              <a:rPr lang="en-US" sz="3900" dirty="0" smtClean="0"/>
              <a:t/>
            </a:r>
            <a:br>
              <a:rPr lang="en-US" sz="3900" dirty="0" smtClean="0"/>
            </a:br>
            <a:r>
              <a:rPr lang="en-US" sz="3900" dirty="0"/>
              <a:t/>
            </a:r>
            <a:br>
              <a:rPr lang="en-US" sz="3900" dirty="0"/>
            </a:br>
            <a:r>
              <a:rPr lang="en-US" sz="3900" dirty="0" smtClean="0"/>
              <a:t/>
            </a:r>
            <a:br>
              <a:rPr lang="en-US" sz="3900" dirty="0" smtClean="0"/>
            </a:br>
            <a:r>
              <a:rPr lang="en-US" sz="3900" dirty="0" smtClean="0"/>
              <a:t>Explain </a:t>
            </a:r>
            <a:r>
              <a:rPr lang="en-US" sz="3900" dirty="0"/>
              <a:t>the structure of MongoDB databases with collections, documents, and fields</a:t>
            </a:r>
            <a:r>
              <a:rPr lang="en-US" dirty="0"/>
              <a:t/>
            </a:r>
            <a:br>
              <a:rPr lang="en-US" dirty="0"/>
            </a:br>
            <a:r>
              <a:rPr lang="en-US" dirty="0"/>
              <a:t/>
            </a:r>
            <a:br>
              <a:rPr lang="en-US" dirty="0"/>
            </a:br>
            <a:r>
              <a:rPr lang="en-US" dirty="0"/>
              <a:t/>
            </a:r>
            <a:br>
              <a:rPr lang="en-US" dirty="0"/>
            </a:br>
            <a:r>
              <a:rPr lang="en-US" dirty="0"/>
              <a:t/>
            </a:r>
            <a:br>
              <a:rPr lang="en-US" dirty="0"/>
            </a:br>
            <a:endParaRPr lang="fr-FR" dirty="0"/>
          </a:p>
        </p:txBody>
      </p:sp>
      <p:sp>
        <p:nvSpPr>
          <p:cNvPr id="3" name="Espace réservé du contenu 2"/>
          <p:cNvSpPr>
            <a:spLocks noGrp="1"/>
          </p:cNvSpPr>
          <p:nvPr>
            <p:ph sz="quarter" idx="13"/>
          </p:nvPr>
        </p:nvSpPr>
        <p:spPr/>
        <p:txBody>
          <a:bodyPr/>
          <a:lstStyle/>
          <a:p>
            <a:r>
              <a:rPr lang="en-US" dirty="0"/>
              <a:t>Instead of tables, a MongoDB database stores its data in collections. A collection holds one or more BSON documents. Documents are analogous to records or rows in a relational database table. Each document has one or more fields; fields are similar to the columns in a relational database table.</a:t>
            </a:r>
            <a:endParaRPr lang="fr-FR" dirty="0"/>
          </a:p>
        </p:txBody>
      </p:sp>
    </p:spTree>
    <p:extLst>
      <p:ext uri="{BB962C8B-B14F-4D97-AF65-F5344CB8AC3E}">
        <p14:creationId xmlns:p14="http://schemas.microsoft.com/office/powerpoint/2010/main" val="235317821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Querying</a:t>
            </a:r>
            <a:endParaRPr lang="fr-FR" dirty="0"/>
          </a:p>
        </p:txBody>
      </p:sp>
      <p:sp>
        <p:nvSpPr>
          <p:cNvPr id="3" name="Espace réservé du texte 2"/>
          <p:cNvSpPr>
            <a:spLocks noGrp="1"/>
          </p:cNvSpPr>
          <p:nvPr>
            <p:ph type="body" idx="1"/>
          </p:nvPr>
        </p:nvSpPr>
        <p:spPr/>
        <p:txBody>
          <a:bodyPr/>
          <a:lstStyle/>
          <a:p>
            <a:endParaRPr lang="fr-FR"/>
          </a:p>
        </p:txBody>
      </p:sp>
      <p:sp>
        <p:nvSpPr>
          <p:cNvPr id="4" name="Rectangle 3"/>
          <p:cNvSpPr/>
          <p:nvPr/>
        </p:nvSpPr>
        <p:spPr>
          <a:xfrm>
            <a:off x="5535590" y="3244334"/>
            <a:ext cx="1120820" cy="369332"/>
          </a:xfrm>
          <a:prstGeom prst="rect">
            <a:avLst/>
          </a:prstGeom>
        </p:spPr>
        <p:txBody>
          <a:bodyPr wrap="none">
            <a:spAutoFit/>
          </a:bodyPr>
          <a:lstStyle/>
          <a:p>
            <a:r>
              <a:rPr lang="fr-FR" dirty="0" err="1">
                <a:solidFill>
                  <a:srgbClr val="D1D5DB"/>
                </a:solidFill>
                <a:latin typeface="Söhne"/>
              </a:rPr>
              <a:t>Querying</a:t>
            </a:r>
            <a:endParaRPr lang="fr-FR" dirty="0"/>
          </a:p>
        </p:txBody>
      </p:sp>
    </p:spTree>
    <p:extLst>
      <p:ext uri="{BB962C8B-B14F-4D97-AF65-F5344CB8AC3E}">
        <p14:creationId xmlns:p14="http://schemas.microsoft.com/office/powerpoint/2010/main" val="1407098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dirty="0"/>
              <a:t>Explain how to query data in SQL using SQL statements such as SELECT, WHERE, and JOIN</a:t>
            </a:r>
            <a:endParaRPr lang="fr-FR" dirty="0"/>
          </a:p>
        </p:txBody>
      </p:sp>
      <p:sp>
        <p:nvSpPr>
          <p:cNvPr id="3" name="Espace réservé du contenu 2"/>
          <p:cNvSpPr>
            <a:spLocks noGrp="1"/>
          </p:cNvSpPr>
          <p:nvPr>
            <p:ph sz="quarter" idx="13"/>
          </p:nvPr>
        </p:nvSpPr>
        <p:spPr/>
        <p:txBody>
          <a:bodyPr/>
          <a:lstStyle/>
          <a:p>
            <a:r>
              <a:rPr lang="en-US" dirty="0"/>
              <a:t>A join is a relational operation in a SELECT statement that retrieves data from two or more tables, based on matching column values. The data in the tables is linked into a single result. Each row of the first table is combined with each row of the second table, keeping only the rows where the join condition is true.</a:t>
            </a:r>
            <a:endParaRPr lang="fr-FR" dirty="0"/>
          </a:p>
        </p:txBody>
      </p:sp>
    </p:spTree>
    <p:extLst>
      <p:ext uri="{BB962C8B-B14F-4D97-AF65-F5344CB8AC3E}">
        <p14:creationId xmlns:p14="http://schemas.microsoft.com/office/powerpoint/2010/main" val="3006195946"/>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Grand événem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Grand événem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and événem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18</TotalTime>
  <Words>957</Words>
  <Application>Microsoft Office PowerPoint</Application>
  <PresentationFormat>Grand écran</PresentationFormat>
  <Paragraphs>47</Paragraphs>
  <Slides>23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Impact</vt:lpstr>
      <vt:lpstr>Söhne</vt:lpstr>
      <vt:lpstr>Grand événement</vt:lpstr>
      <vt:lpstr>  Introduction to Databases Checkpoint  </vt:lpstr>
      <vt:lpstr>Introduction</vt:lpstr>
      <vt:lpstr>Briefly introduce MongoDB and SQL</vt:lpstr>
      <vt:lpstr>Mention their purpose and importance in database management  </vt:lpstr>
      <vt:lpstr>Structure</vt:lpstr>
      <vt:lpstr>Explain the structure of SQL databases with tables, rows, and columns  </vt:lpstr>
      <vt:lpstr>     Explain the structure of MongoDB databases with collections, documents, and fields    </vt:lpstr>
      <vt:lpstr>Querying</vt:lpstr>
      <vt:lpstr>Explain how to query data in SQL using SQL statements such as SELECT, WHERE, and JOIN</vt:lpstr>
      <vt:lpstr>  Explain how to query data in MongoDB using the find() method and operators  </vt:lpstr>
      <vt:lpstr>Scalability</vt:lpstr>
      <vt:lpstr>Explain the scalability of SQL databases and the need for additional hardware to increase performance  </vt:lpstr>
      <vt:lpstr> Explain the scalability of MongoDB databases and the ability to scale horizontally by adding more servers  </vt:lpstr>
      <vt:lpstr>Use Cases</vt:lpstr>
      <vt:lpstr>Provide examples of use cases for SQL databases such as financial systems and transaction processing</vt:lpstr>
      <vt:lpstr> Provide examples of use cases for MongoDB databases such as content management systems and real-time analytics  </vt:lpstr>
      <vt:lpstr>Comparison</vt:lpstr>
      <vt:lpstr>Présentation PowerPoint</vt:lpstr>
      <vt:lpstr>Présentation PowerPoint</vt:lpstr>
      <vt:lpstr>Présentation PowerPoint</vt:lpstr>
      <vt:lpstr>Présentation PowerPoint</vt:lpstr>
      <vt:lpstr>Présentation PowerPoint</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Databases Checkpoint  </dc:title>
  <dc:creator>Lenovo_G</dc:creator>
  <cp:lastModifiedBy>Lenovo_G</cp:lastModifiedBy>
  <cp:revision>2</cp:revision>
  <dcterms:created xsi:type="dcterms:W3CDTF">2023-04-26T15:55:18Z</dcterms:created>
  <dcterms:modified xsi:type="dcterms:W3CDTF">2023-04-26T16:13:51Z</dcterms:modified>
</cp:coreProperties>
</file>