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9" r:id="rId13"/>
    <p:sldId id="290" r:id="rId14"/>
    <p:sldId id="266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82" r:id="rId24"/>
    <p:sldId id="274" r:id="rId25"/>
    <p:sldId id="275" r:id="rId26"/>
    <p:sldId id="283" r:id="rId27"/>
    <p:sldId id="276" r:id="rId28"/>
    <p:sldId id="284" r:id="rId29"/>
    <p:sldId id="278" r:id="rId30"/>
    <p:sldId id="286" r:id="rId31"/>
    <p:sldId id="287" r:id="rId32"/>
    <p:sldId id="288" r:id="rId33"/>
    <p:sldId id="279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FDCE9A3-7511-481A-A421-44D330C0CDB7}">
  <a:tblStyle styleId="{2FDCE9A3-7511-481A-A421-44D330C0CDB7}" styleName="Table_0"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F4F4"/>
          </a:solidFill>
        </a:fill>
      </a:tcStyle>
    </a:wholeTbl>
    <a:band1H>
      <a:tcTxStyle/>
      <a:tcStyle>
        <a:tcBdr/>
        <a:fill>
          <a:solidFill>
            <a:srgbClr val="E8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/>
        <a:fill>
          <a:solidFill>
            <a:srgbClr val="C0C0C0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/>
        <a:fill>
          <a:solidFill>
            <a:srgbClr val="C0C0C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C0C0C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C0C0C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60731E-CD4E-483F-A072-0EF3D96DD8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79CC5F-E3AC-45A3-9047-07C737F0E27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 Method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F-SCORE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85.42</c:v>
                </c:pt>
                <c:pt idx="1">
                  <c:v>100</c:v>
                </c:pt>
                <c:pt idx="2">
                  <c:v>85.42</c:v>
                </c:pt>
                <c:pt idx="3">
                  <c:v>87.36999999999999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Method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F-SCORE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94.6</c:v>
                </c:pt>
                <c:pt idx="1">
                  <c:v>78.440000000000026</c:v>
                </c:pt>
                <c:pt idx="2">
                  <c:v>81.940000000000026</c:v>
                </c:pt>
                <c:pt idx="3">
                  <c:v>78.23</c:v>
                </c:pt>
              </c:numCache>
            </c:numRef>
          </c:val>
        </c:ser>
        <c:axId val="177252608"/>
        <c:axId val="177262592"/>
      </c:barChart>
      <c:catAx>
        <c:axId val="177252608"/>
        <c:scaling>
          <c:orientation val="minMax"/>
        </c:scaling>
        <c:axPos val="b"/>
        <c:tickLblPos val="nextTo"/>
        <c:crossAx val="177262592"/>
        <c:crosses val="autoZero"/>
        <c:auto val="1"/>
        <c:lblAlgn val="ctr"/>
        <c:lblOffset val="100"/>
      </c:catAx>
      <c:valAx>
        <c:axId val="177262592"/>
        <c:scaling>
          <c:orientation val="minMax"/>
        </c:scaling>
        <c:axPos val="l"/>
        <c:majorGridlines/>
        <c:numFmt formatCode="General" sourceLinked="1"/>
        <c:tickLblPos val="nextTo"/>
        <c:crossAx val="177252608"/>
        <c:crosses val="autoZero"/>
        <c:crossBetween val="between"/>
      </c:valAx>
    </c:plotArea>
    <c:legend>
      <c:legendPos val="r"/>
    </c:legend>
    <c:plotVisOnly val="1"/>
  </c:chart>
  <c:spPr>
    <a:solidFill>
      <a:schemeClr val="bg1"/>
    </a:soli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 Method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NORMAL</c:v>
                </c:pt>
                <c:pt idx="1">
                  <c:v>DOS</c:v>
                </c:pt>
                <c:pt idx="2">
                  <c:v>PROBE</c:v>
                </c:pt>
                <c:pt idx="3">
                  <c:v>R2L</c:v>
                </c:pt>
                <c:pt idx="4">
                  <c:v>U2R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97.73</c:v>
                </c:pt>
                <c:pt idx="1">
                  <c:v>94.58</c:v>
                </c:pt>
                <c:pt idx="2">
                  <c:v>94.669999999999987</c:v>
                </c:pt>
                <c:pt idx="3">
                  <c:v>3.82</c:v>
                </c:pt>
                <c:pt idx="4">
                  <c:v>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Method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NORMAL</c:v>
                </c:pt>
                <c:pt idx="1">
                  <c:v>DOS</c:v>
                </c:pt>
                <c:pt idx="2">
                  <c:v>PROBE</c:v>
                </c:pt>
                <c:pt idx="3">
                  <c:v>R2L</c:v>
                </c:pt>
                <c:pt idx="4">
                  <c:v>U2R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92.42</c:v>
                </c:pt>
                <c:pt idx="1">
                  <c:v>90.5</c:v>
                </c:pt>
                <c:pt idx="2">
                  <c:v>95.8</c:v>
                </c:pt>
                <c:pt idx="3">
                  <c:v>99.38</c:v>
                </c:pt>
                <c:pt idx="4">
                  <c:v>97.02</c:v>
                </c:pt>
              </c:numCache>
            </c:numRef>
          </c:val>
        </c:ser>
        <c:axId val="177430912"/>
        <c:axId val="177432448"/>
      </c:barChart>
      <c:catAx>
        <c:axId val="177430912"/>
        <c:scaling>
          <c:orientation val="minMax"/>
        </c:scaling>
        <c:axPos val="b"/>
        <c:tickLblPos val="nextTo"/>
        <c:crossAx val="177432448"/>
        <c:crosses val="autoZero"/>
        <c:auto val="1"/>
        <c:lblAlgn val="ctr"/>
        <c:lblOffset val="100"/>
      </c:catAx>
      <c:valAx>
        <c:axId val="177432448"/>
        <c:scaling>
          <c:orientation val="minMax"/>
        </c:scaling>
        <c:axPos val="l"/>
        <c:majorGridlines/>
        <c:numFmt formatCode="General" sourceLinked="1"/>
        <c:tickLblPos val="nextTo"/>
        <c:crossAx val="177430912"/>
        <c:crosses val="autoZero"/>
        <c:crossBetween val="between"/>
      </c:valAx>
    </c:plotArea>
    <c:legend>
      <c:legendPos val="r"/>
    </c:legend>
    <c:plotVisOnly val="1"/>
  </c:chart>
  <c:spPr>
    <a:solidFill>
      <a:srgbClr val="FFFFFF"/>
    </a:soli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 Method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NORMAL</c:v>
                </c:pt>
                <c:pt idx="1">
                  <c:v>DOS</c:v>
                </c:pt>
                <c:pt idx="2">
                  <c:v>PROBE</c:v>
                </c:pt>
                <c:pt idx="3">
                  <c:v>R2L</c:v>
                </c:pt>
                <c:pt idx="4">
                  <c:v>U2R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Method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NORMAL</c:v>
                </c:pt>
                <c:pt idx="1">
                  <c:v>DOS</c:v>
                </c:pt>
                <c:pt idx="2">
                  <c:v>PROBE</c:v>
                </c:pt>
                <c:pt idx="3">
                  <c:v>R2L</c:v>
                </c:pt>
                <c:pt idx="4">
                  <c:v>U2R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99.79</c:v>
                </c:pt>
                <c:pt idx="1">
                  <c:v>82.76</c:v>
                </c:pt>
                <c:pt idx="2">
                  <c:v>80.179999999999978</c:v>
                </c:pt>
                <c:pt idx="3">
                  <c:v>30.82</c:v>
                </c:pt>
                <c:pt idx="4">
                  <c:v>97.02</c:v>
                </c:pt>
              </c:numCache>
            </c:numRef>
          </c:val>
        </c:ser>
        <c:axId val="177539328"/>
        <c:axId val="177561600"/>
      </c:barChart>
      <c:catAx>
        <c:axId val="177539328"/>
        <c:scaling>
          <c:orientation val="minMax"/>
        </c:scaling>
        <c:axPos val="b"/>
        <c:tickLblPos val="nextTo"/>
        <c:crossAx val="177561600"/>
        <c:crosses val="autoZero"/>
        <c:auto val="1"/>
        <c:lblAlgn val="ctr"/>
        <c:lblOffset val="100"/>
      </c:catAx>
      <c:valAx>
        <c:axId val="177561600"/>
        <c:scaling>
          <c:orientation val="minMax"/>
        </c:scaling>
        <c:axPos val="l"/>
        <c:majorGridlines/>
        <c:numFmt formatCode="General" sourceLinked="1"/>
        <c:tickLblPos val="nextTo"/>
        <c:crossAx val="177539328"/>
        <c:crosses val="autoZero"/>
        <c:crossBetween val="between"/>
      </c:valAx>
    </c:plotArea>
    <c:legend>
      <c:legendPos val="r"/>
    </c:legend>
    <c:plotVisOnly val="1"/>
  </c:chart>
  <c:spPr>
    <a:solidFill>
      <a:srgbClr val="FFFFFF"/>
    </a:soli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Method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NORMAL</c:v>
                </c:pt>
                <c:pt idx="1">
                  <c:v>DOS</c:v>
                </c:pt>
                <c:pt idx="2">
                  <c:v>PROBE</c:v>
                </c:pt>
                <c:pt idx="3">
                  <c:v>R2L</c:v>
                </c:pt>
                <c:pt idx="4">
                  <c:v>U2R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97.73</c:v>
                </c:pt>
                <c:pt idx="1">
                  <c:v>94.58</c:v>
                </c:pt>
                <c:pt idx="2">
                  <c:v>94.669999999999987</c:v>
                </c:pt>
                <c:pt idx="3">
                  <c:v>3.82</c:v>
                </c:pt>
                <c:pt idx="4">
                  <c:v>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Method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NORMAL</c:v>
                </c:pt>
                <c:pt idx="1">
                  <c:v>DOS</c:v>
                </c:pt>
                <c:pt idx="2">
                  <c:v>PROBE</c:v>
                </c:pt>
                <c:pt idx="3">
                  <c:v>R2L</c:v>
                </c:pt>
                <c:pt idx="4">
                  <c:v>U2R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78.31</c:v>
                </c:pt>
                <c:pt idx="1">
                  <c:v>99.169999999999987</c:v>
                </c:pt>
                <c:pt idx="2">
                  <c:v>85.08</c:v>
                </c:pt>
                <c:pt idx="3">
                  <c:v>67.16</c:v>
                </c:pt>
                <c:pt idx="4">
                  <c:v>79.959999999999994</c:v>
                </c:pt>
              </c:numCache>
            </c:numRef>
          </c:val>
        </c:ser>
        <c:axId val="178819456"/>
        <c:axId val="178820992"/>
      </c:barChart>
      <c:catAx>
        <c:axId val="178819456"/>
        <c:scaling>
          <c:orientation val="minMax"/>
        </c:scaling>
        <c:axPos val="b"/>
        <c:tickLblPos val="nextTo"/>
        <c:crossAx val="178820992"/>
        <c:crosses val="autoZero"/>
        <c:auto val="1"/>
        <c:lblAlgn val="ctr"/>
        <c:lblOffset val="100"/>
      </c:catAx>
      <c:valAx>
        <c:axId val="178820992"/>
        <c:scaling>
          <c:orientation val="minMax"/>
        </c:scaling>
        <c:axPos val="l"/>
        <c:majorGridlines/>
        <c:numFmt formatCode="General" sourceLinked="1"/>
        <c:tickLblPos val="nextTo"/>
        <c:crossAx val="178819456"/>
        <c:crosses val="autoZero"/>
        <c:crossBetween val="between"/>
      </c:valAx>
    </c:plotArea>
    <c:legend>
      <c:legendPos val="r"/>
    </c:legend>
    <c:plotVisOnly val="1"/>
  </c:chart>
  <c:spPr>
    <a:solidFill>
      <a:srgbClr val="FFFFFF"/>
    </a:soli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1"/>
  <c:chart>
    <c:plotArea>
      <c:layout/>
      <c:barChart>
        <c:barDir val="col"/>
        <c:grouping val="clustered"/>
        <c:ser>
          <c:idx val="2"/>
          <c:order val="2"/>
          <c:tx>
            <c:strRef>
              <c:f>Sheet1!$B$1</c:f>
            </c:strRef>
          </c:tx>
          <c:cat>
            <c:multiLvlStrRef>
              <c:f>Sheet1!$A$2:$A$6</c:f>
            </c:multiLvlStrRef>
          </c:cat>
          <c:val>
            <c:numRef>
              <c:f>Sheet1!$B$2:$B$6</c:f>
            </c:numRef>
          </c:val>
        </c:ser>
        <c:ser>
          <c:idx val="3"/>
          <c:order val="3"/>
          <c:tx>
            <c:strRef>
              <c:f>Sheet1!$C$1</c:f>
            </c:strRef>
          </c:tx>
          <c:cat>
            <c:multiLvlStrRef>
              <c:f>Sheet1!$A$2:$A$6</c:f>
            </c:multiLvlStrRef>
          </c:cat>
          <c:val>
            <c:numRef>
              <c:f>Sheet1!$C$2:$C$6</c:f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Existing Method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NORMAL</c:v>
                </c:pt>
                <c:pt idx="1">
                  <c:v>DOS</c:v>
                </c:pt>
                <c:pt idx="2">
                  <c:v>PROBE</c:v>
                </c:pt>
                <c:pt idx="3">
                  <c:v>R2L</c:v>
                </c:pt>
                <c:pt idx="4">
                  <c:v>U2R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97.22</c:v>
                </c:pt>
                <c:pt idx="1">
                  <c:v>98.85</c:v>
                </c:pt>
                <c:pt idx="2">
                  <c:v>97.26</c:v>
                </c:pt>
                <c:pt idx="3">
                  <c:v>7.3599999999999985</c:v>
                </c:pt>
                <c:pt idx="4">
                  <c:v>5.26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Method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NORMAL</c:v>
                </c:pt>
                <c:pt idx="1">
                  <c:v>DOS</c:v>
                </c:pt>
                <c:pt idx="2">
                  <c:v>PROBE</c:v>
                </c:pt>
                <c:pt idx="3">
                  <c:v>R2L</c:v>
                </c:pt>
                <c:pt idx="4">
                  <c:v>U2R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87.75</c:v>
                </c:pt>
                <c:pt idx="1">
                  <c:v>90.23</c:v>
                </c:pt>
                <c:pt idx="2">
                  <c:v>82.56</c:v>
                </c:pt>
                <c:pt idx="3">
                  <c:v>42.25</c:v>
                </c:pt>
                <c:pt idx="4">
                  <c:v>88.32</c:v>
                </c:pt>
              </c:numCache>
            </c:numRef>
          </c:val>
        </c:ser>
        <c:axId val="180736000"/>
        <c:axId val="180737536"/>
      </c:barChart>
      <c:catAx>
        <c:axId val="180736000"/>
        <c:scaling>
          <c:orientation val="minMax"/>
        </c:scaling>
        <c:axPos val="b"/>
        <c:tickLblPos val="nextTo"/>
        <c:crossAx val="180737536"/>
        <c:crosses val="autoZero"/>
        <c:auto val="1"/>
        <c:lblAlgn val="ctr"/>
        <c:lblOffset val="100"/>
      </c:catAx>
      <c:valAx>
        <c:axId val="180737536"/>
        <c:scaling>
          <c:orientation val="minMax"/>
        </c:scaling>
        <c:axPos val="l"/>
        <c:majorGridlines/>
        <c:numFmt formatCode="General" sourceLinked="1"/>
        <c:tickLblPos val="nextTo"/>
        <c:crossAx val="180736000"/>
        <c:crosses val="autoZero"/>
        <c:crossBetween val="between"/>
      </c:valAx>
    </c:plotArea>
    <c:legend>
      <c:legendPos val="r"/>
    </c:legend>
    <c:plotVisOnly val="1"/>
  </c:chart>
  <c:spPr>
    <a:solidFill>
      <a:srgbClr val="FFFFFF"/>
    </a:soli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n"/>
          <p:cNvSpPr txBox="1"/>
          <p:nvPr/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n"/>
          <p:cNvSpPr txBox="1"/>
          <p:nvPr/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0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275" cy="407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n"/>
          <p:cNvSpPr txBox="1"/>
          <p:nvPr/>
        </p:nvSpPr>
        <p:spPr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n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687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/>
        </p:nvSpPr>
        <p:spPr>
          <a:xfrm>
            <a:off x="3886200" y="8651875"/>
            <a:ext cx="2937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62" name="Google Shape;62;p1:notes"/>
          <p:cNvSpPr txBox="1"/>
          <p:nvPr/>
        </p:nvSpPr>
        <p:spPr>
          <a:xfrm>
            <a:off x="3886200" y="8653462"/>
            <a:ext cx="29385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63" name="Google Shape;63;p1:notes"/>
          <p:cNvSpPr txBox="1"/>
          <p:nvPr/>
        </p:nvSpPr>
        <p:spPr>
          <a:xfrm>
            <a:off x="3886200" y="8664575"/>
            <a:ext cx="29496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6200" y="8667750"/>
            <a:ext cx="29529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65" name="Google Shape;65;p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74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b6f26c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bb6f26c86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bb6f26c86_0_6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b6f26c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b6f26c8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bb6f26c86_0_0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b6f26c8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b6f26c86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4bb6f26c86_0_25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4a79d8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4a79d87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e4a79d87a_0_0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4a79d8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4a79d87a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4e4a79d87a_0_6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e4a79d87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e4a79d87a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4e4a79d87a_0_18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4a79d8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4a79d87a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e4a79d87a_0_27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4a79d87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4a79d87a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4e4a79d87a_0_38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4a79d87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e4a79d87a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4e4a79d87a_0_34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4a79d8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4a79d87a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e4a79d87a_0_54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4a79d8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4a79d87a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e4a79d87a_0_54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4a79d87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e4a79d87a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e4a79d87a_0_48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e4a79d87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e4a79d87a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4e4a79d87a_0_61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e4a79d87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e4a79d87a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4e4a79d87a_0_61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e4a79d87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e4a79d87a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e4a79d87a_0_72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e4a79d87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e4a79d87a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e4a79d87a_0_72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258d5cb7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258d5cb74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258d5cb74_0_15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258d5cb7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258d5cb74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258d5cb74_0_15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258d5cb7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258d5cb74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258d5cb74_0_15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258d5cb7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258d5cb74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258d5cb74_0_15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a9d85b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a9d85b4c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4aa9d85b4c_0_3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edb2a67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edb2a670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edb2a6708_0_0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bd9629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bd962954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4bbd962954_0_7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bd96295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bd962954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bbd962954_0_24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bb881b14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bb881b14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4bb881b140_0_1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ab195d49_0_0:notes"/>
          <p:cNvSpPr txBox="1"/>
          <p:nvPr/>
        </p:nvSpPr>
        <p:spPr>
          <a:xfrm>
            <a:off x="3886200" y="8651875"/>
            <a:ext cx="2937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1" name="Google Shape;121;g4aab195d49_0_0:notes"/>
          <p:cNvSpPr txBox="1"/>
          <p:nvPr/>
        </p:nvSpPr>
        <p:spPr>
          <a:xfrm>
            <a:off x="3886200" y="8653462"/>
            <a:ext cx="29385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2" name="Google Shape;122;g4aab195d49_0_0:notes"/>
          <p:cNvSpPr txBox="1"/>
          <p:nvPr/>
        </p:nvSpPr>
        <p:spPr>
          <a:xfrm>
            <a:off x="3886200" y="8664575"/>
            <a:ext cx="29496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3" name="Google Shape;123;g4aab195d49_0_0:notes"/>
          <p:cNvSpPr txBox="1"/>
          <p:nvPr/>
        </p:nvSpPr>
        <p:spPr>
          <a:xfrm>
            <a:off x="3886200" y="8667750"/>
            <a:ext cx="29529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4" name="Google Shape;124;g4aab195d49_0_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g4aab195d4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74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aab195d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bd9629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372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bd96295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bbd962954_0_0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b6f26c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858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b6f26c8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4994400" cy="4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bb6f26c86_0_0:notes"/>
          <p:cNvSpPr txBox="1">
            <a:spLocks noGrp="1"/>
          </p:cNvSpPr>
          <p:nvPr>
            <p:ph type="sldNum" idx="12"/>
          </p:nvPr>
        </p:nvSpPr>
        <p:spPr>
          <a:xfrm>
            <a:off x="3886200" y="8651875"/>
            <a:ext cx="2937000" cy="4587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6067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7007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60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702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TWO_OBJECTS_WITH_TEXT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60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702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3747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37475" cy="407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6067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7007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37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37600" cy="4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60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702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/>
          </a:p>
        </p:txBody>
      </p:sp>
      <p:cxnSp>
        <p:nvCxnSpPr>
          <p:cNvPr id="70" name="Google Shape;70;p6"/>
          <p:cNvCxnSpPr/>
          <p:nvPr/>
        </p:nvCxnSpPr>
        <p:spPr>
          <a:xfrm>
            <a:off x="685800" y="2741612"/>
            <a:ext cx="8534400" cy="1500"/>
          </a:xfrm>
          <a:prstGeom prst="straightConnector1">
            <a:avLst/>
          </a:prstGeom>
          <a:noFill/>
          <a:ln w="57225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1" name="Google Shape;71;p6"/>
          <p:cNvSpPr txBox="1"/>
          <p:nvPr/>
        </p:nvSpPr>
        <p:spPr>
          <a:xfrm>
            <a:off x="685800" y="685800"/>
            <a:ext cx="8001000" cy="1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Deep Learning Approach to Network Intrusion Detection Using Stacked AutoEncoder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2333850" y="3138550"/>
            <a:ext cx="5017926" cy="168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RajaKumaran.M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(201504071)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Vasantha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kumar.A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(201504115)</a:t>
            </a:r>
            <a:endParaRPr/>
          </a:p>
          <a:p>
            <a:pPr marL="0" marR="0" lvl="0" indent="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Shyam.R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(201504095)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3901750" y="4826350"/>
            <a:ext cx="5242250" cy="134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B.SelvaKumar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M.E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.,(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Ph.d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AP/CSE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hyam\Downloads\ARCH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744" y="466344"/>
            <a:ext cx="8732519" cy="588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body" idx="4294967295"/>
          </p:nvPr>
        </p:nvSpPr>
        <p:spPr>
          <a:xfrm>
            <a:off x="457200" y="780750"/>
            <a:ext cx="8626800" cy="53334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3000" dirty="0" smtClean="0"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9375" y="0"/>
            <a:ext cx="61281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29968" y="210313"/>
            <a:ext cx="2423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800" smtClean="0">
                <a:latin typeface="Times New Roman" pitchFamily="18" charset="0"/>
                <a:cs typeface="Times New Roman" pitchFamily="18" charset="0"/>
              </a:rPr>
              <a:t>Data Pre-processing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title" idx="4294967295"/>
          </p:nvPr>
        </p:nvSpPr>
        <p:spPr>
          <a:xfrm>
            <a:off x="762000" y="152400"/>
            <a:ext cx="7737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4294967295"/>
          </p:nvPr>
        </p:nvSpPr>
        <p:spPr>
          <a:xfrm>
            <a:off x="762000" y="768775"/>
            <a:ext cx="8383200" cy="60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Preprocessing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AutoEncoder(Reduce the Dimension and find new dimension)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Decision Tree Classifier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190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143025" y="2396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PreProcessing</a:t>
            </a:r>
            <a:endParaRPr sz="3000"/>
          </a:p>
        </p:txBody>
      </p:sp>
      <p:sp>
        <p:nvSpPr>
          <p:cNvPr id="166" name="Google Shape;166;p17"/>
          <p:cNvSpPr txBox="1"/>
          <p:nvPr/>
        </p:nvSpPr>
        <p:spPr>
          <a:xfrm>
            <a:off x="729900" y="1143000"/>
            <a:ext cx="8414100" cy="5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data should be pre processed because there are different variety of data in our NSL KDD data 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 Labelencoder the feature of type symbolic is converted into continuous value.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Protocal_type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Flag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other data are having different ranging value so normalizing using Min-Max Normalization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1390850" y="2809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AUTO ENCODER</a:t>
            </a:r>
            <a:endParaRPr sz="3000"/>
          </a:p>
        </p:txBody>
      </p:sp>
      <p:pic>
        <p:nvPicPr>
          <p:cNvPr id="4" name="Picture 3" descr="NDA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99528" y="1240154"/>
            <a:ext cx="8288440" cy="37433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1184275" y="2809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AUTO ENCODER</a:t>
            </a:r>
            <a:endParaRPr sz="3000"/>
          </a:p>
        </p:txBody>
      </p:sp>
      <p:sp>
        <p:nvSpPr>
          <p:cNvPr id="180" name="Google Shape;180;p19"/>
          <p:cNvSpPr txBox="1"/>
          <p:nvPr/>
        </p:nvSpPr>
        <p:spPr>
          <a:xfrm>
            <a:off x="795600" y="1512600"/>
            <a:ext cx="7552800" cy="53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AutoEncoder is a type of neural network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works in unsupervised manner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aim of an autoencoder is to learn a representation (encoding) for a set of data, typically for dimensionality reduction.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Learning Function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</a:rPr>
              <a:t>L(x,y)=∑(x−hW,b(x))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x is the input data 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y is the reconstruction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2" y="374904"/>
            <a:ext cx="7827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Stacked Auto Encoder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tacked AutoEncoders.jpg"/>
          <p:cNvPicPr/>
          <p:nvPr/>
        </p:nvPicPr>
        <p:blipFill>
          <a:blip r:embed="rId2"/>
          <a:srcRect l="6321" t="9679" r="3493" b="11966"/>
          <a:stretch>
            <a:fillRect/>
          </a:stretch>
        </p:blipFill>
        <p:spPr>
          <a:xfrm>
            <a:off x="220468" y="1208236"/>
            <a:ext cx="8566916" cy="36838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895125" y="512750"/>
            <a:ext cx="76842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IMPLEMENTATION OF DATA PRE PROCESSING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t="-4118" b="10930"/>
          <a:stretch/>
        </p:blipFill>
        <p:spPr>
          <a:xfrm>
            <a:off x="290975" y="0"/>
            <a:ext cx="95456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2872325" y="6210600"/>
            <a:ext cx="3629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DATA SET CONTAINS VARIETY OF DATA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895125" y="512750"/>
            <a:ext cx="76842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IMPLEMENTATION OF DATA PRE PROCESSING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t="4606" b="10869"/>
          <a:stretch/>
        </p:blipFill>
        <p:spPr>
          <a:xfrm>
            <a:off x="89025" y="1410650"/>
            <a:ext cx="9144000" cy="48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3602100" y="6237275"/>
            <a:ext cx="2229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USED LABELENCODER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838200" y="304800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9021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US" b="0"/>
              <a:t>To device a better model using deep learning techniques in network intrusion detection</a:t>
            </a:r>
            <a:r>
              <a:rPr lang="en-US" sz="2000" b="0"/>
              <a:t> .</a:t>
            </a:r>
            <a:endParaRPr sz="2000" b="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4572000" y="228600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4648200" y="944550"/>
            <a:ext cx="44121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/>
            <a:r>
              <a:rPr lang="en-IN" smtClean="0"/>
              <a:t>Accuracy of Attack classification is improved compared to the existing system.  </a:t>
            </a:r>
            <a:endParaRPr lang="en-IN"/>
          </a:p>
        </p:txBody>
      </p:sp>
      <p:sp>
        <p:nvSpPr>
          <p:cNvPr id="83" name="Google Shape;83;p7"/>
          <p:cNvSpPr txBox="1"/>
          <p:nvPr/>
        </p:nvSpPr>
        <p:spPr>
          <a:xfrm>
            <a:off x="685800" y="3505200"/>
            <a:ext cx="404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4648200" y="3200400"/>
            <a:ext cx="4041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Technology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685800" y="4267200"/>
            <a:ext cx="38418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in NSL KDD data set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Nonsymmetric Deep AutoEncoder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4724400" y="4267200"/>
            <a:ext cx="39768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Stacked AutoEncoder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7"/>
          <p:cNvCxnSpPr/>
          <p:nvPr/>
        </p:nvCxnSpPr>
        <p:spPr>
          <a:xfrm>
            <a:off x="4611687" y="614362"/>
            <a:ext cx="0" cy="569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7"/>
          <p:cNvCxnSpPr/>
          <p:nvPr/>
        </p:nvCxnSpPr>
        <p:spPr>
          <a:xfrm>
            <a:off x="682625" y="3200400"/>
            <a:ext cx="84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t="5589" r="2075" b="15120"/>
          <a:stretch/>
        </p:blipFill>
        <p:spPr>
          <a:xfrm>
            <a:off x="62575" y="1594375"/>
            <a:ext cx="9144000" cy="41645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895125" y="512750"/>
            <a:ext cx="76842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IMPLEMENTATION OF DATA PRE PROCESSING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335275" y="5836800"/>
            <a:ext cx="40422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MIN MAX NORMALIZATION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1238950" y="480550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IMPLEMENTATION OF AUTO ENCODER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231100" y="5724175"/>
            <a:ext cx="39171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LAYERS IN AUTO ENCODER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 descr="C:\Users\Project\Desktop\Shyam\AutoEncoder HiddenLayer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91" y="1307314"/>
            <a:ext cx="5937057" cy="433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1238950" y="480550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IMPLEMENTATION OF AUTO ENCODER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231100" y="5724175"/>
            <a:ext cx="39171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LAYERS IN AUTO ENCODER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C:\Users\Project\Desktop\Shyam\AutoEncoder 2 HiddenLayer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288" y="1491450"/>
            <a:ext cx="6623424" cy="407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t="21660" r="43958" b="9878"/>
          <a:stretch/>
        </p:blipFill>
        <p:spPr>
          <a:xfrm>
            <a:off x="838475" y="1121225"/>
            <a:ext cx="7771550" cy="53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1238950" y="480550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IMPLEMENTATION OF AUTO ENCODER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/>
        </p:nvSpPr>
        <p:spPr>
          <a:xfrm>
            <a:off x="1238950" y="480550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IMPLEMENTATION OF DECISION TREE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292450" y="5005375"/>
            <a:ext cx="31014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2838" y="1431036"/>
          <a:ext cx="7878829" cy="3561586"/>
        </p:xfrm>
        <a:graphic>
          <a:graphicData uri="http://schemas.openxmlformats.org/drawingml/2006/table">
            <a:tbl>
              <a:tblPr/>
              <a:tblGrid>
                <a:gridCol w="1125297"/>
                <a:gridCol w="1125297"/>
                <a:gridCol w="1125297"/>
                <a:gridCol w="1125297"/>
                <a:gridCol w="1125297"/>
                <a:gridCol w="1126172"/>
                <a:gridCol w="1126172"/>
              </a:tblGrid>
              <a:tr h="502275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PREDICTED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47936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ACUTAL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TP</a:t>
                      </a:r>
                      <a:r>
                        <a:rPr lang="en-US" sz="1800" b="1" baseline="-250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AB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AC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AD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AE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BA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TP</a:t>
                      </a:r>
                      <a:r>
                        <a:rPr lang="en-US" sz="18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BC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BD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BE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CB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TP</a:t>
                      </a:r>
                      <a:r>
                        <a:rPr lang="en-US" sz="18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CD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DA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DB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TP</a:t>
                      </a:r>
                      <a:r>
                        <a:rPr lang="en-US" sz="18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DE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EA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EB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EC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  <a:cs typeface="Times New Roman"/>
                        </a:rPr>
                        <a:t>ED</a:t>
                      </a: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TP</a:t>
                      </a:r>
                      <a:r>
                        <a:rPr lang="en-US" sz="18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/>
        </p:nvSpPr>
        <p:spPr>
          <a:xfrm>
            <a:off x="1238950" y="480550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IMPLEMENTATION OF DECISION TREE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292450" y="5005375"/>
            <a:ext cx="31014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0251"/>
            <a:ext cx="9228775" cy="306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855150" y="318600"/>
            <a:ext cx="74337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OVERALL RESULTS</a:t>
            </a:r>
            <a:endParaRPr sz="3000"/>
          </a:p>
        </p:txBody>
      </p:sp>
      <p:sp>
        <p:nvSpPr>
          <p:cNvPr id="235" name="Google Shape;235;p26"/>
          <p:cNvSpPr txBox="1"/>
          <p:nvPr/>
        </p:nvSpPr>
        <p:spPr>
          <a:xfrm>
            <a:off x="863525" y="1256500"/>
            <a:ext cx="7759200" cy="4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6" name="Google Shape;236;p26"/>
          <p:cNvGraphicFramePr/>
          <p:nvPr/>
        </p:nvGraphicFramePr>
        <p:xfrm>
          <a:off x="952500" y="1256500"/>
          <a:ext cx="7239000" cy="4126100"/>
        </p:xfrm>
        <a:graphic>
          <a:graphicData uri="http://schemas.openxmlformats.org/drawingml/2006/table">
            <a:tbl>
              <a:tblPr>
                <a:noFill/>
                <a:tableStyleId>{4460731E-CD4E-483F-A072-0EF3D96DD821}</a:tableStyleId>
              </a:tblPr>
              <a:tblGrid>
                <a:gridCol w="2413000"/>
                <a:gridCol w="2413000"/>
                <a:gridCol w="2413000"/>
              </a:tblGrid>
              <a:tr h="103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103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103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103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37" name="Google Shape;237;p26"/>
          <p:cNvCxnSpPr/>
          <p:nvPr/>
        </p:nvCxnSpPr>
        <p:spPr>
          <a:xfrm>
            <a:off x="3460175" y="1723000"/>
            <a:ext cx="21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6"/>
          <p:cNvSpPr txBox="1"/>
          <p:nvPr/>
        </p:nvSpPr>
        <p:spPr>
          <a:xfrm>
            <a:off x="3460175" y="1723000"/>
            <a:ext cx="21963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TP+TN+FP+FN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3460175" y="1355200"/>
            <a:ext cx="18987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TP+TN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>
            <a:off x="3473850" y="2784600"/>
            <a:ext cx="21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26"/>
          <p:cNvSpPr txBox="1"/>
          <p:nvPr/>
        </p:nvSpPr>
        <p:spPr>
          <a:xfrm>
            <a:off x="3325050" y="2883300"/>
            <a:ext cx="21963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TP+FP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3473850" y="2416800"/>
            <a:ext cx="18987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TP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26"/>
          <p:cNvCxnSpPr/>
          <p:nvPr/>
        </p:nvCxnSpPr>
        <p:spPr>
          <a:xfrm>
            <a:off x="3460175" y="3718200"/>
            <a:ext cx="21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6"/>
          <p:cNvSpPr txBox="1"/>
          <p:nvPr/>
        </p:nvSpPr>
        <p:spPr>
          <a:xfrm>
            <a:off x="3325050" y="3831550"/>
            <a:ext cx="21963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TP+FN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3460175" y="3350400"/>
            <a:ext cx="18987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TP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26"/>
          <p:cNvCxnSpPr/>
          <p:nvPr/>
        </p:nvCxnSpPr>
        <p:spPr>
          <a:xfrm>
            <a:off x="3460175" y="4779800"/>
            <a:ext cx="21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26"/>
          <p:cNvSpPr txBox="1"/>
          <p:nvPr/>
        </p:nvSpPr>
        <p:spPr>
          <a:xfrm>
            <a:off x="3325050" y="4779800"/>
            <a:ext cx="21963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2*TP+FP+FN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460175" y="4412000"/>
            <a:ext cx="18987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2*TP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5897325" y="1397100"/>
            <a:ext cx="2139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94.6%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5897325" y="2402100"/>
            <a:ext cx="2139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78.44%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5897325" y="3429000"/>
            <a:ext cx="2139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81.94%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5897325" y="4455900"/>
            <a:ext cx="2139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78.23%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855150" y="318600"/>
            <a:ext cx="74337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35" name="Google Shape;235;p26"/>
          <p:cNvSpPr txBox="1"/>
          <p:nvPr/>
        </p:nvSpPr>
        <p:spPr>
          <a:xfrm>
            <a:off x="863525" y="1256500"/>
            <a:ext cx="7759200" cy="4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248" y="182880"/>
            <a:ext cx="772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COMPARISON OF PERFORMANCE METRICS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/>
          </a:p>
        </p:txBody>
      </p:sp>
      <p:graphicFrame>
        <p:nvGraphicFramePr>
          <p:cNvPr id="22" name="Chart 21"/>
          <p:cNvGraphicFramePr/>
          <p:nvPr/>
        </p:nvGraphicFramePr>
        <p:xfrm>
          <a:off x="961122" y="1153146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855150" y="318600"/>
            <a:ext cx="74337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COMPARISON OF METRICS FOR EACH ATTACK OF EXISTING  AND PROPOSED METHOD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05256" y="114300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7248" y="5907024"/>
            <a:ext cx="431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 Comparison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855150" y="318600"/>
            <a:ext cx="72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COMPARISON OF METRICS FOR EACH ATTACK OF EXISTING  AND PROPOSED METHOD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7248" y="5907024"/>
            <a:ext cx="431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Precision Comparison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969264" y="115214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body" idx="2"/>
          </p:nvPr>
        </p:nvSpPr>
        <p:spPr>
          <a:xfrm>
            <a:off x="457200" y="780750"/>
            <a:ext cx="8626800" cy="53334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EXISTING SYSTEM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855150" y="318600"/>
            <a:ext cx="72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COMPARISON OF METRICS FOR EACH ATTACK OF EXISTING  AND PROPOSED METHOD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7248" y="5907024"/>
            <a:ext cx="431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Recall Comparison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969264" y="1179576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855150" y="318600"/>
            <a:ext cx="72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COMPARISON OF METRICS FOR EACH ATTACK OF EXISTING  AND PROPOSED METHOD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7248" y="5907024"/>
            <a:ext cx="431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 Score Measure Comparison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969264" y="1179576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body" idx="4294967295"/>
          </p:nvPr>
        </p:nvSpPr>
        <p:spPr>
          <a:xfrm>
            <a:off x="838200" y="304800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Economic Aspects</a:t>
            </a:r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4294967295"/>
          </p:nvPr>
        </p:nvSpPr>
        <p:spPr>
          <a:xfrm>
            <a:off x="656875" y="1062575"/>
            <a:ext cx="3902100" cy="2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IDS needs a lot of computing power to work in real time so the cost of development will be very high it also depends on the  size of network.</a:t>
            </a:r>
            <a:endParaRPr sz="2400" i="0" u="none">
              <a:solidFill>
                <a:srgbClr val="000000"/>
              </a:solidFill>
            </a:endParaRPr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4294967295"/>
          </p:nvPr>
        </p:nvSpPr>
        <p:spPr>
          <a:xfrm>
            <a:off x="4878300" y="-135000"/>
            <a:ext cx="40419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Applicability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685800" y="3505200"/>
            <a:ext cx="404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Social Responsibility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656885" y="3965711"/>
            <a:ext cx="8227500" cy="2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main role of the IDS is to predict the anomaly traffic with least information possible and to make the internet a better place and safer than ever.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0" name="Google Shape;280;p29"/>
          <p:cNvCxnSpPr/>
          <p:nvPr/>
        </p:nvCxnSpPr>
        <p:spPr>
          <a:xfrm>
            <a:off x="4578460" y="29711"/>
            <a:ext cx="9600" cy="34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9"/>
          <p:cNvCxnSpPr/>
          <p:nvPr/>
        </p:nvCxnSpPr>
        <p:spPr>
          <a:xfrm>
            <a:off x="656876" y="3429514"/>
            <a:ext cx="8327400" cy="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9"/>
          <p:cNvSpPr txBox="1"/>
          <p:nvPr/>
        </p:nvSpPr>
        <p:spPr>
          <a:xfrm flipH="1">
            <a:off x="4782600" y="1062575"/>
            <a:ext cx="4137600" cy="2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can be used everywhere where the computer/device is connected to  Network/Internet.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/>
        </p:nvSpPr>
        <p:spPr>
          <a:xfrm>
            <a:off x="1348408" y="3048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1132384" y="1429544"/>
            <a:ext cx="8136900" cy="51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2" name="Google Shape;102;p9"/>
          <p:cNvGraphicFramePr/>
          <p:nvPr/>
        </p:nvGraphicFramePr>
        <p:xfrm>
          <a:off x="881051" y="1316935"/>
          <a:ext cx="7950850" cy="5303560"/>
        </p:xfrm>
        <a:graphic>
          <a:graphicData uri="http://schemas.openxmlformats.org/drawingml/2006/table">
            <a:tbl>
              <a:tblPr firstRow="1" bandRow="1">
                <a:noFill/>
                <a:tableStyleId>{2FDCE9A3-7511-481A-A421-44D330C0CDB7}</a:tableStyleId>
              </a:tblPr>
              <a:tblGrid>
                <a:gridCol w="2398525"/>
                <a:gridCol w="5552325"/>
              </a:tblGrid>
              <a:tr h="56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Title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Network Anomaly Detection: Methods, Systems and Tools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Author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Monowar H. Bhuyan, D. K. Bhattacharyya, and J. K. Kalita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Publication Year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201</a:t>
                      </a:r>
                      <a:r>
                        <a:rPr lang="en-US" sz="1800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/>
                        <a:t>Feature Selection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Subset Generation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Complete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Heuristic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Random</a:t>
                      </a:r>
                      <a:endParaRPr sz="1800"/>
                    </a:p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Subset Evaluation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Score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Entropy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Correlation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Consistency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Detection Accuracy</a:t>
                      </a:r>
                      <a:endParaRPr sz="1800"/>
                    </a:p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Validation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Simulation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Real World Implementation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/>
        </p:nvSpPr>
        <p:spPr>
          <a:xfrm>
            <a:off x="1348408" y="3048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Survey(C</a:t>
            </a: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ontd)</a:t>
            </a:r>
            <a:endParaRPr sz="4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1132384" y="1429544"/>
            <a:ext cx="8136900" cy="51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0" name="Google Shape;110;p10"/>
          <p:cNvGraphicFramePr/>
          <p:nvPr/>
        </p:nvGraphicFramePr>
        <p:xfrm>
          <a:off x="964826" y="1592210"/>
          <a:ext cx="7950850" cy="4572020"/>
        </p:xfrm>
        <a:graphic>
          <a:graphicData uri="http://schemas.openxmlformats.org/drawingml/2006/table">
            <a:tbl>
              <a:tblPr firstRow="1" bandRow="1">
                <a:noFill/>
                <a:tableStyleId>{2FDCE9A3-7511-481A-A421-44D330C0CDB7}</a:tableStyleId>
              </a:tblPr>
              <a:tblGrid>
                <a:gridCol w="2398525"/>
                <a:gridCol w="5552325"/>
              </a:tblGrid>
              <a:tr h="56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Title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Network Anomaly Detection: Methods, Systems and Tools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/>
                        <a:t>Network Anomaly </a:t>
                      </a:r>
                      <a:endParaRPr sz="18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/>
                        <a:t>Detection Methods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Statistical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Parametric</a:t>
                      </a:r>
                      <a:endParaRPr sz="1800"/>
                    </a:p>
                    <a:p>
                      <a:pPr marL="914400" marR="0" lvl="1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○"/>
                      </a:pPr>
                      <a:r>
                        <a:rPr lang="en-US" sz="1800"/>
                        <a:t>Non-Parametric</a:t>
                      </a:r>
                      <a:endParaRPr sz="1800"/>
                    </a:p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Classification Based</a:t>
                      </a:r>
                      <a:endParaRPr sz="1800"/>
                    </a:p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Clustering and Outlier Based</a:t>
                      </a:r>
                      <a:endParaRPr sz="1800"/>
                    </a:p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Soft Computing</a:t>
                      </a:r>
                      <a:endParaRPr sz="1800"/>
                    </a:p>
                    <a:p>
                      <a:pPr marL="914400" lvl="1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GA based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914400" lvl="1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Fuzzy set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914400" lvl="1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ANN Based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914400" lvl="1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Rough Set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914400" lvl="1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Ant Colony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914400" lvl="1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AIS</a:t>
                      </a:r>
                      <a:endParaRPr sz="1800"/>
                    </a:p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Knowledge Based</a:t>
                      </a:r>
                      <a:endParaRPr sz="1800"/>
                    </a:p>
                    <a:p>
                      <a:pPr marL="4572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Combination Learners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/>
        </p:nvSpPr>
        <p:spPr>
          <a:xfrm>
            <a:off x="1043608" y="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827584" y="1124744"/>
            <a:ext cx="8136900" cy="51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8" name="Google Shape;118;p11"/>
          <p:cNvGraphicFramePr/>
          <p:nvPr/>
        </p:nvGraphicFramePr>
        <p:xfrm>
          <a:off x="755576" y="1268760"/>
          <a:ext cx="8208925" cy="3759440"/>
        </p:xfrm>
        <a:graphic>
          <a:graphicData uri="http://schemas.openxmlformats.org/drawingml/2006/table">
            <a:tbl>
              <a:tblPr firstRow="1" bandRow="1">
                <a:noFill/>
                <a:tableStyleId>{2FDCE9A3-7511-481A-A421-44D330C0CDB7}</a:tableStyleId>
              </a:tblPr>
              <a:tblGrid>
                <a:gridCol w="1896750"/>
                <a:gridCol w="6312175"/>
              </a:tblGrid>
              <a:tr h="50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Title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A Deep Learning Approach to Network Intrusion Detection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1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Author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Nathan Shone , Tran Nguyen Ngoc, Vu Dinh Phai , and Qi Shi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Publication Year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201</a:t>
                      </a:r>
                      <a:r>
                        <a:rPr lang="en-US" sz="1800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Feature Extraction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Stacked Auto Encoder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Data set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NSL-KDD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Class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Class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Classifier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 Classifier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/>
        </p:nvSpPr>
        <p:spPr>
          <a:xfrm>
            <a:off x="1043608" y="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827584" y="1124744"/>
            <a:ext cx="8136900" cy="51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" name="Google Shape;130;p12"/>
          <p:cNvGraphicFramePr/>
          <p:nvPr/>
        </p:nvGraphicFramePr>
        <p:xfrm>
          <a:off x="755576" y="1268760"/>
          <a:ext cx="8208925" cy="3448390"/>
        </p:xfrm>
        <a:graphic>
          <a:graphicData uri="http://schemas.openxmlformats.org/drawingml/2006/table">
            <a:tbl>
              <a:tblPr firstRow="1" bandRow="1">
                <a:noFill/>
                <a:tableStyleId>{2FDCE9A3-7511-481A-A421-44D330C0CDB7}</a:tableStyleId>
              </a:tblPr>
              <a:tblGrid>
                <a:gridCol w="1896750"/>
                <a:gridCol w="6312175"/>
              </a:tblGrid>
              <a:tr h="50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Title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A New Intrusion Detection System Based on Fast Learning Network and Particle Swarm Optimization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1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Author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Mohammed Hasan Ali  , Bahaa Abbas Dawood Al Mohammed, Alyani Ismail ,  And Mohamad Fadli Zolkipli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Publication Year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201</a:t>
                      </a:r>
                      <a:r>
                        <a:rPr lang="en-US" sz="1800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</a:rPr>
                        <a:t>Advantages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It is more efficient where traffic is more because it can run parallel</a:t>
                      </a:r>
                      <a:endParaRPr sz="180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computation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</a:rPr>
                        <a:t>Disadvantages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It is more efficient only when the hidden neurons is increased</a:t>
                      </a:r>
                      <a:endParaRPr sz="180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therefore increase in complexity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762000" y="152400"/>
            <a:ext cx="7737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Data Set 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762000" y="1260600"/>
            <a:ext cx="81984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Data set that we use in our proposed system is NSL-KDD data set which is a benchmark data set.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3"/>
          <p:cNvSpPr txBox="1"/>
          <p:nvPr/>
        </p:nvSpPr>
        <p:spPr>
          <a:xfrm>
            <a:off x="115857150" y="167196150"/>
            <a:ext cx="81984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/>
          </a:p>
        </p:txBody>
      </p:sp>
      <p:graphicFrame>
        <p:nvGraphicFramePr>
          <p:cNvPr id="139" name="Google Shape;139;p13"/>
          <p:cNvGraphicFramePr/>
          <p:nvPr/>
        </p:nvGraphicFramePr>
        <p:xfrm>
          <a:off x="952500" y="2857500"/>
          <a:ext cx="7737600" cy="2743110"/>
        </p:xfrm>
        <a:graphic>
          <a:graphicData uri="http://schemas.openxmlformats.org/drawingml/2006/table">
            <a:tbl>
              <a:tblPr>
                <a:noFill/>
                <a:tableStyleId>{4460731E-CD4E-483F-A072-0EF3D96DD821}</a:tableStyleId>
              </a:tblPr>
              <a:tblGrid>
                <a:gridCol w="3868800"/>
                <a:gridCol w="3868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RECORDS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TRAINING-125974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TESTING-22543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ATTACKS OR CLASS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U2L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R2L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body" idx="4294967295"/>
          </p:nvPr>
        </p:nvSpPr>
        <p:spPr>
          <a:xfrm>
            <a:off x="457200" y="780750"/>
            <a:ext cx="8626800" cy="53334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3000" dirty="0" smtClean="0"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758</Words>
  <PresentationFormat>On-screen Show (4:3)</PresentationFormat>
  <Paragraphs>254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7_Office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Data Set </vt:lpstr>
      <vt:lpstr>Slide 9</vt:lpstr>
      <vt:lpstr>Slide 10</vt:lpstr>
      <vt:lpstr>Slide 11</vt:lpstr>
      <vt:lpstr>Slide 12</vt:lpstr>
      <vt:lpstr>Modules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Shyam</cp:lastModifiedBy>
  <cp:revision>9</cp:revision>
  <dcterms:modified xsi:type="dcterms:W3CDTF">2019-03-26T07:25:14Z</dcterms:modified>
</cp:coreProperties>
</file>