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1"/>
  </p:notesMasterIdLst>
  <p:sldIdLst>
    <p:sldId id="262" r:id="rId2"/>
    <p:sldId id="278" r:id="rId3"/>
    <p:sldId id="269" r:id="rId4"/>
    <p:sldId id="279" r:id="rId5"/>
    <p:sldId id="280" r:id="rId6"/>
    <p:sldId id="281" r:id="rId7"/>
    <p:sldId id="282" r:id="rId8"/>
    <p:sldId id="283" r:id="rId9"/>
    <p:sldId id="291" r:id="rId10"/>
    <p:sldId id="293" r:id="rId11"/>
    <p:sldId id="284" r:id="rId12"/>
    <p:sldId id="285" r:id="rId13"/>
    <p:sldId id="286" r:id="rId14"/>
    <p:sldId id="287" r:id="rId15"/>
    <p:sldId id="271" r:id="rId16"/>
    <p:sldId id="288" r:id="rId17"/>
    <p:sldId id="289" r:id="rId18"/>
    <p:sldId id="290" r:id="rId19"/>
    <p:sldId id="266"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8" autoAdjust="0"/>
    <p:restoredTop sz="94684" autoAdjust="0"/>
  </p:normalViewPr>
  <p:slideViewPr>
    <p:cSldViewPr snapToGrid="0">
      <p:cViewPr varScale="1">
        <p:scale>
          <a:sx n="83" d="100"/>
          <a:sy n="83" d="100"/>
        </p:scale>
        <p:origin x="1095" y="1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05-11-2023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11/5/2023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138632" y="1958491"/>
            <a:ext cx="7247166" cy="499336"/>
          </a:xfrm>
        </p:spPr>
        <p:txBody>
          <a:bodyPr/>
          <a:lstStyle>
            <a:lvl1pPr algn="ctr">
              <a:defRPr sz="2800" b="1">
                <a:latin typeface="+mn-lt"/>
              </a:defRPr>
            </a:lvl1pPr>
          </a:lstStyle>
          <a:p>
            <a:r>
              <a:rPr lang="en-IN" sz="3200" dirty="0">
                <a:latin typeface="Arial Black" panose="020B0A04020102020204" pitchFamily="34" charset="0"/>
              </a:rPr>
              <a:t>Technical Analysis</a:t>
            </a:r>
          </a:p>
        </p:txBody>
      </p:sp>
      <p:sp>
        <p:nvSpPr>
          <p:cNvPr id="9" name="Text Placeholder 2"/>
          <p:cNvSpPr>
            <a:spLocks noGrp="1"/>
          </p:cNvSpPr>
          <p:nvPr>
            <p:ph type="body" idx="4294967295"/>
          </p:nvPr>
        </p:nvSpPr>
        <p:spPr>
          <a:xfrm>
            <a:off x="1005725"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latin typeface="Arial" panose="020B0604020202020204" pitchFamily="34" charset="0"/>
                <a:cs typeface="Arial" panose="020B0604020202020204" pitchFamily="34" charset="0"/>
              </a:rPr>
              <a:t>Cumulative Returns Strategy</a:t>
            </a:r>
          </a:p>
        </p:txBody>
      </p:sp>
      <p:sp>
        <p:nvSpPr>
          <p:cNvPr id="14" name="Text Placeholder 2"/>
          <p:cNvSpPr>
            <a:spLocks noGrp="1"/>
          </p:cNvSpPr>
          <p:nvPr>
            <p:ph type="body" idx="4294967295"/>
          </p:nvPr>
        </p:nvSpPr>
        <p:spPr>
          <a:xfrm>
            <a:off x="1069520" y="3647611"/>
            <a:ext cx="7247166" cy="423370"/>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Text Placeholder 2"/>
          <p:cNvSpPr>
            <a:spLocks noGrp="1"/>
          </p:cNvSpPr>
          <p:nvPr>
            <p:ph type="body" idx="4294967295"/>
          </p:nvPr>
        </p:nvSpPr>
        <p:spPr>
          <a:xfrm>
            <a:off x="1069520" y="1611087"/>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 name="TextBox 2">
            <a:extLst>
              <a:ext uri="{FF2B5EF4-FFF2-40B4-BE49-F238E27FC236}">
                <a16:creationId xmlns:a16="http://schemas.microsoft.com/office/drawing/2014/main" id="{03F61C04-BC39-B84B-6E55-6DC022D63F55}"/>
              </a:ext>
            </a:extLst>
          </p:cNvPr>
          <p:cNvSpPr txBox="1"/>
          <p:nvPr/>
        </p:nvSpPr>
        <p:spPr>
          <a:xfrm>
            <a:off x="5196897" y="3722881"/>
            <a:ext cx="4577316" cy="1477328"/>
          </a:xfrm>
          <a:prstGeom prst="rect">
            <a:avLst/>
          </a:prstGeom>
          <a:noFill/>
        </p:spPr>
        <p:txBody>
          <a:bodyPr wrap="square">
            <a:spAutoFit/>
          </a:bodyPr>
          <a:lstStyle/>
          <a:p>
            <a:pPr lvl="0"/>
            <a:r>
              <a:rPr lang="en-US" dirty="0">
                <a:latin typeface="Arial" panose="020B0604020202020204" pitchFamily="34" charset="0"/>
                <a:cs typeface="Arial" panose="020B0604020202020204" pitchFamily="34" charset="0"/>
              </a:rPr>
              <a:t>By- Atrishi Jha</a:t>
            </a:r>
          </a:p>
          <a:p>
            <a:pPr lvl="0"/>
            <a:r>
              <a:rPr lang="en-US" dirty="0">
                <a:latin typeface="Arial" panose="020B0604020202020204" pitchFamily="34" charset="0"/>
                <a:cs typeface="Arial" panose="020B0604020202020204" pitchFamily="34" charset="0"/>
              </a:rPr>
              <a:t>2nd year Undergrad</a:t>
            </a:r>
          </a:p>
          <a:p>
            <a:pPr lvl="0"/>
            <a:r>
              <a:rPr lang="en-US" dirty="0">
                <a:latin typeface="Arial" panose="020B0604020202020204" pitchFamily="34" charset="0"/>
                <a:cs typeface="Arial" panose="020B0604020202020204" pitchFamily="34" charset="0"/>
              </a:rPr>
              <a:t>22114014</a:t>
            </a:r>
          </a:p>
          <a:p>
            <a:pPr lvl="0"/>
            <a:r>
              <a:rPr lang="en-US" dirty="0">
                <a:latin typeface="Arial" panose="020B0604020202020204" pitchFamily="34" charset="0"/>
                <a:cs typeface="Arial" panose="020B0604020202020204" pitchFamily="34" charset="0"/>
              </a:rPr>
              <a:t>Computer Science and Engineering</a:t>
            </a:r>
          </a:p>
          <a:p>
            <a:pPr lvl="0"/>
            <a:r>
              <a:rPr lang="en-US" dirty="0">
                <a:latin typeface="Arial" panose="020B0604020202020204" pitchFamily="34" charset="0"/>
                <a:cs typeface="Arial" panose="020B0604020202020204" pitchFamily="34" charset="0"/>
              </a:rPr>
              <a:t>IIT ROORKEE</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Development of my strategy  </a:t>
            </a:r>
          </a:p>
        </p:txBody>
      </p:sp>
      <p:sp>
        <p:nvSpPr>
          <p:cNvPr id="3" name="Content Placeholder 2"/>
          <p:cNvSpPr>
            <a:spLocks noGrp="1"/>
          </p:cNvSpPr>
          <p:nvPr>
            <p:ph sz="half" idx="2"/>
          </p:nvPr>
        </p:nvSpPr>
        <p:spPr>
          <a:xfrm>
            <a:off x="59883" y="1191237"/>
            <a:ext cx="8768137" cy="5223272"/>
          </a:xfrm>
        </p:spPr>
        <p:txBody>
          <a:bodyPr/>
          <a:lstStyle/>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I believe I should have added more time periods and low end companies , so that a right analysis of my strategy could have been </a:t>
            </a:r>
            <a:r>
              <a:rPr lang="en-US">
                <a:solidFill>
                  <a:srgbClr val="000000"/>
                </a:solidFill>
                <a:latin typeface="Georgia" panose="02040502050405020303" pitchFamily="18" charset="0"/>
              </a:rPr>
              <a:t>made.</a:t>
            </a: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I believe my strategy has performed well even for these stocks, as it could not have expected a sudden rise in market price. This shows that my strategy has good performance in bullish markets as well.</a:t>
            </a:r>
          </a:p>
          <a:p>
            <a:pPr marL="0" indent="0">
              <a:buNone/>
            </a:pPr>
            <a:endParaRPr lang="en-US" i="1"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05197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gained </a:t>
            </a:r>
          </a:p>
        </p:txBody>
      </p:sp>
      <p:sp>
        <p:nvSpPr>
          <p:cNvPr id="3" name="Content Placeholder 2"/>
          <p:cNvSpPr>
            <a:spLocks noGrp="1"/>
          </p:cNvSpPr>
          <p:nvPr>
            <p:ph sz="half" idx="2"/>
          </p:nvPr>
        </p:nvSpPr>
        <p:spPr>
          <a:xfrm>
            <a:off x="59883" y="1191237"/>
            <a:ext cx="8768137" cy="5223272"/>
          </a:xfrm>
        </p:spPr>
        <p:txBody>
          <a:bodyPr/>
          <a:lstStyle/>
          <a:p>
            <a:pPr marL="457200" indent="-457200">
              <a:buFont typeface="+mj-lt"/>
              <a:buAutoNum type="arabicPeriod"/>
            </a:pPr>
            <a:r>
              <a:rPr lang="en-US" i="1" u="sng" dirty="0">
                <a:solidFill>
                  <a:srgbClr val="000000"/>
                </a:solidFill>
                <a:latin typeface="Georgia" panose="02040502050405020303" pitchFamily="18" charset="0"/>
              </a:rPr>
              <a:t>EMAs:-</a:t>
            </a:r>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thoroughly understood how exponentially moving averages are calculated, and how they are much better than simple moving averages. The need for assigning weights to recent datapoints and how they provide a much smoother and responsive market strategy, had become clear to me while working for my project.</a:t>
            </a:r>
          </a:p>
          <a:p>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also worked on even more smoother averages, DEMA ,TEMA ,QEMA and PEMA. Their calculations, their reasoning and their needs has been my prime focus of research for my project.</a:t>
            </a: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74040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gained </a:t>
            </a:r>
          </a:p>
        </p:txBody>
      </p:sp>
      <p:sp>
        <p:nvSpPr>
          <p:cNvPr id="3" name="Content Placeholder 2"/>
          <p:cNvSpPr>
            <a:spLocks noGrp="1"/>
          </p:cNvSpPr>
          <p:nvPr>
            <p:ph sz="half" idx="2"/>
          </p:nvPr>
        </p:nvSpPr>
        <p:spPr>
          <a:xfrm>
            <a:off x="59883" y="1191237"/>
            <a:ext cx="8768137" cy="5223272"/>
          </a:xfrm>
        </p:spPr>
        <p:txBody>
          <a:bodyPr/>
          <a:lstStyle/>
          <a:p>
            <a:pPr marL="0" indent="0">
              <a:buNone/>
            </a:pPr>
            <a:r>
              <a:rPr lang="en-US" i="1" dirty="0">
                <a:solidFill>
                  <a:srgbClr val="000000"/>
                </a:solidFill>
                <a:latin typeface="Georgia" panose="02040502050405020303" pitchFamily="18" charset="0"/>
              </a:rPr>
              <a:t>2.  </a:t>
            </a:r>
            <a:r>
              <a:rPr lang="en-US" i="1" u="sng" dirty="0">
                <a:solidFill>
                  <a:srgbClr val="000000"/>
                </a:solidFill>
                <a:latin typeface="Georgia" panose="02040502050405020303" pitchFamily="18" charset="0"/>
              </a:rPr>
              <a:t>EMA Crossover:-</a:t>
            </a:r>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thoroughly researched my hypothesis, back tested it and have found excellent results. My strategy primarily focusses on EMA Crossover between short, middle and long time durations; and their nature i.e. the way they mimic each other.</a:t>
            </a:r>
          </a:p>
          <a:p>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also focused on visualizing graphs for the three crossovers, their nature and how we can predict buy and sell signals by assessing their nature over time. The graphs that I have demonstrated are visual demonstration of the ideas and theories I have researched throughout the project.</a:t>
            </a:r>
          </a:p>
          <a:p>
            <a:endParaRPr lang="en-US"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68476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gained </a:t>
            </a:r>
          </a:p>
        </p:txBody>
      </p:sp>
      <p:sp>
        <p:nvSpPr>
          <p:cNvPr id="3" name="Content Placeholder 2"/>
          <p:cNvSpPr>
            <a:spLocks noGrp="1"/>
          </p:cNvSpPr>
          <p:nvPr>
            <p:ph sz="half" idx="2"/>
          </p:nvPr>
        </p:nvSpPr>
        <p:spPr>
          <a:xfrm>
            <a:off x="59883" y="1191237"/>
            <a:ext cx="8768137" cy="5223272"/>
          </a:xfrm>
        </p:spPr>
        <p:txBody>
          <a:bodyPr/>
          <a:lstStyle/>
          <a:p>
            <a:pPr marL="0" indent="0">
              <a:buNone/>
            </a:pPr>
            <a:r>
              <a:rPr lang="en-US" i="1" dirty="0">
                <a:solidFill>
                  <a:srgbClr val="000000"/>
                </a:solidFill>
                <a:latin typeface="Georgia" panose="02040502050405020303" pitchFamily="18" charset="0"/>
              </a:rPr>
              <a:t>3.  </a:t>
            </a:r>
            <a:r>
              <a:rPr lang="en-US" i="1" u="sng" dirty="0">
                <a:solidFill>
                  <a:srgbClr val="000000"/>
                </a:solidFill>
                <a:latin typeface="Georgia" panose="02040502050405020303" pitchFamily="18" charset="0"/>
              </a:rPr>
              <a:t>EMA selection:-</a:t>
            </a:r>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personally feel the strength of my strategy and the reason behind the positive returns achieved is the market adaptability I have brought in my strategy. This has been possible by choosing the right indicator on the basis of it’s historical performance.</a:t>
            </a:r>
          </a:p>
          <a:p>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chosen that indicator which has the maximum </a:t>
            </a:r>
            <a:r>
              <a:rPr lang="en-US" dirty="0" err="1">
                <a:solidFill>
                  <a:srgbClr val="000000"/>
                </a:solidFill>
                <a:latin typeface="Georgia" panose="02040502050405020303" pitchFamily="18" charset="0"/>
              </a:rPr>
              <a:t>sharpe</a:t>
            </a:r>
            <a:r>
              <a:rPr lang="en-US" dirty="0">
                <a:solidFill>
                  <a:srgbClr val="000000"/>
                </a:solidFill>
                <a:latin typeface="Georgia" panose="02040502050405020303" pitchFamily="18" charset="0"/>
              </a:rPr>
              <a:t>. This choice has been made by seeing it’s historical performance. I have learned how we can use indicators in the best possible way, to assess market dynamics.</a:t>
            </a:r>
          </a:p>
          <a:p>
            <a:endParaRPr lang="en-US"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59963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gained </a:t>
            </a:r>
          </a:p>
        </p:txBody>
      </p:sp>
      <p:sp>
        <p:nvSpPr>
          <p:cNvPr id="3" name="Content Placeholder 2"/>
          <p:cNvSpPr>
            <a:spLocks noGrp="1"/>
          </p:cNvSpPr>
          <p:nvPr>
            <p:ph sz="half" idx="2"/>
          </p:nvPr>
        </p:nvSpPr>
        <p:spPr>
          <a:xfrm>
            <a:off x="59883" y="1191237"/>
            <a:ext cx="8768137" cy="5223272"/>
          </a:xfrm>
        </p:spPr>
        <p:txBody>
          <a:bodyPr/>
          <a:lstStyle/>
          <a:p>
            <a:pPr marL="0" indent="0">
              <a:buNone/>
            </a:pPr>
            <a:r>
              <a:rPr lang="en-US" i="1" dirty="0">
                <a:solidFill>
                  <a:srgbClr val="000000"/>
                </a:solidFill>
                <a:latin typeface="Georgia" panose="02040502050405020303" pitchFamily="18" charset="0"/>
              </a:rPr>
              <a:t>4.  </a:t>
            </a:r>
            <a:r>
              <a:rPr lang="en-US" i="1" u="sng" dirty="0">
                <a:solidFill>
                  <a:srgbClr val="000000"/>
                </a:solidFill>
                <a:latin typeface="Georgia" panose="02040502050405020303" pitchFamily="18" charset="0"/>
              </a:rPr>
              <a:t>Technical Criteria:-</a:t>
            </a:r>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have researched various technical </a:t>
            </a:r>
            <a:r>
              <a:rPr lang="en-US" dirty="0" err="1">
                <a:solidFill>
                  <a:srgbClr val="000000"/>
                </a:solidFill>
                <a:latin typeface="Georgia" panose="02040502050405020303" pitchFamily="18" charset="0"/>
              </a:rPr>
              <a:t>criterias</a:t>
            </a:r>
            <a:r>
              <a:rPr lang="en-US" dirty="0">
                <a:solidFill>
                  <a:srgbClr val="000000"/>
                </a:solidFill>
                <a:latin typeface="Georgia" panose="02040502050405020303" pitchFamily="18" charset="0"/>
              </a:rPr>
              <a:t> while writing their python codes. Their functions, their calculations and the way they assess a strategy, has cleared various concepts. I now consider these conditions, while formulating a strategy.</a:t>
            </a:r>
          </a:p>
          <a:p>
            <a:endParaRPr lang="en-US" dirty="0">
              <a:solidFill>
                <a:srgbClr val="000000"/>
              </a:solidFill>
              <a:latin typeface="Georgia" panose="02040502050405020303" pitchFamily="18" charset="0"/>
            </a:endParaRPr>
          </a:p>
          <a:p>
            <a:r>
              <a:rPr lang="en-US" dirty="0">
                <a:solidFill>
                  <a:srgbClr val="000000"/>
                </a:solidFill>
                <a:latin typeface="Georgia" panose="02040502050405020303" pitchFamily="18" charset="0"/>
              </a:rPr>
              <a:t>I believe learning about these </a:t>
            </a:r>
            <a:r>
              <a:rPr lang="en-US" dirty="0" err="1">
                <a:solidFill>
                  <a:srgbClr val="000000"/>
                </a:solidFill>
                <a:latin typeface="Georgia" panose="02040502050405020303" pitchFamily="18" charset="0"/>
              </a:rPr>
              <a:t>criterias</a:t>
            </a:r>
            <a:r>
              <a:rPr lang="en-US" dirty="0">
                <a:solidFill>
                  <a:srgbClr val="000000"/>
                </a:solidFill>
                <a:latin typeface="Georgia" panose="02040502050405020303" pitchFamily="18" charset="0"/>
              </a:rPr>
              <a:t> has made me visualize strategies in a better way. Their functions , calculations and the reasoning behind them has been extremely instrumental in forming my project.</a:t>
            </a:r>
          </a:p>
          <a:p>
            <a:endParaRPr lang="en-US"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414294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ea typeface="Calibri" panose="020F0502020204030204" pitchFamily="34" charset="0"/>
              <a:cs typeface="Calibri" panose="020F0502020204030204" pitchFamily="34" charset="0"/>
            </a:endParaRPr>
          </a:p>
        </p:txBody>
      </p:sp>
      <p:sp>
        <p:nvSpPr>
          <p:cNvPr id="3" name="Content Placeholder 2"/>
          <p:cNvSpPr>
            <a:spLocks noGrp="1"/>
          </p:cNvSpPr>
          <p:nvPr>
            <p:ph sz="half" idx="2"/>
          </p:nvPr>
        </p:nvSpPr>
        <p:spPr>
          <a:xfrm>
            <a:off x="180654" y="1087720"/>
            <a:ext cx="8768137" cy="5336084"/>
          </a:xfrm>
        </p:spPr>
        <p:txBody>
          <a:bodyPr/>
          <a:lstStyle/>
          <a:p>
            <a:pPr>
              <a:buFont typeface="Wingdings" panose="05000000000000000000" pitchFamily="2" charset="2"/>
              <a:buChar char="Ø"/>
            </a:pPr>
            <a:r>
              <a:rPr lang="en-US" dirty="0">
                <a:solidFill>
                  <a:srgbClr val="444444"/>
                </a:solidFill>
                <a:latin typeface="Georgia" panose="02040502050405020303" pitchFamily="18" charset="0"/>
              </a:rPr>
              <a:t>To summarize my strategy, I would like to bring our attention back to the hypothesis. The theory that short term strategies mimic long term strategies has been the basis of my project.</a:t>
            </a:r>
            <a:endParaRPr lang="en-US" b="0" i="0" dirty="0">
              <a:solidFill>
                <a:srgbClr val="444444"/>
              </a:solidFill>
              <a:effectLst/>
              <a:latin typeface="Georgia" panose="02040502050405020303" pitchFamily="18" charset="0"/>
            </a:endParaRPr>
          </a:p>
          <a:p>
            <a:pPr marL="0" indent="0">
              <a:buNone/>
            </a:pPr>
            <a:endParaRPr lang="en-US" b="0" i="0" dirty="0">
              <a:solidFill>
                <a:srgbClr val="444444"/>
              </a:solidFill>
              <a:effectLst/>
              <a:latin typeface="Georgia" panose="02040502050405020303" pitchFamily="18" charset="0"/>
            </a:endParaRPr>
          </a:p>
          <a:p>
            <a:pPr>
              <a:buFont typeface="Wingdings" panose="05000000000000000000" pitchFamily="2" charset="2"/>
              <a:buChar char="Ø"/>
            </a:pPr>
            <a:r>
              <a:rPr lang="en-US" dirty="0">
                <a:solidFill>
                  <a:srgbClr val="444444"/>
                </a:solidFill>
                <a:latin typeface="Georgia" panose="02040502050405020303" pitchFamily="18" charset="0"/>
              </a:rPr>
              <a:t>I have further added a masking of Closing price of a stock being greater than it’s opening price. This helps me to make a prediction , about the nature of a stock’s closing price.</a:t>
            </a:r>
            <a:endParaRPr lang="en-US" b="0" i="0" dirty="0">
              <a:solidFill>
                <a:srgbClr val="444444"/>
              </a:solidFill>
              <a:effectLst/>
              <a:latin typeface="Georgia" panose="02040502050405020303" pitchFamily="18" charset="0"/>
            </a:endParaRPr>
          </a:p>
          <a:p>
            <a:pPr>
              <a:buFont typeface="Wingdings" panose="05000000000000000000" pitchFamily="2" charset="2"/>
              <a:buChar char="Ø"/>
            </a:pPr>
            <a:endParaRPr lang="en-US" dirty="0">
              <a:solidFill>
                <a:srgbClr val="444444"/>
              </a:solidFill>
              <a:latin typeface="Georgia" panose="02040502050405020303" pitchFamily="18" charset="0"/>
            </a:endParaRPr>
          </a:p>
          <a:p>
            <a:pPr>
              <a:buFont typeface="Wingdings" panose="05000000000000000000" pitchFamily="2" charset="2"/>
              <a:buChar char="Ø"/>
            </a:pPr>
            <a:r>
              <a:rPr lang="en-US" dirty="0">
                <a:solidFill>
                  <a:srgbClr val="212529"/>
                </a:solidFill>
                <a:latin typeface="Georgia" panose="02040502050405020303" pitchFamily="18" charset="0"/>
              </a:rPr>
              <a:t>Bringing market adaptability was my next most important focal point in my project. I have ensured market flexibility by assessing historical performance of stock under different indicator and choosing the strategy having the best </a:t>
            </a:r>
            <a:r>
              <a:rPr lang="en-US" dirty="0" err="1">
                <a:solidFill>
                  <a:srgbClr val="212529"/>
                </a:solidFill>
                <a:latin typeface="Georgia" panose="02040502050405020303" pitchFamily="18" charset="0"/>
              </a:rPr>
              <a:t>sharpe</a:t>
            </a:r>
            <a:r>
              <a:rPr lang="en-US" dirty="0">
                <a:solidFill>
                  <a:srgbClr val="212529"/>
                </a:solidFill>
                <a:latin typeface="Georgia" panose="02040502050405020303" pitchFamily="18" charset="0"/>
              </a:rPr>
              <a:t>.</a:t>
            </a:r>
            <a:endParaRPr lang="en-US" b="0" i="0" dirty="0">
              <a:solidFill>
                <a:srgbClr val="444444"/>
              </a:solidFill>
              <a:effectLst/>
              <a:latin typeface="Georgia" panose="02040502050405020303" pitchFamily="18" charset="0"/>
            </a:endParaRPr>
          </a:p>
          <a:p>
            <a:pPr marL="0" indent="0">
              <a:buNone/>
            </a:pPr>
            <a:endParaRPr lang="en-US"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340470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ea typeface="Calibri" panose="020F0502020204030204" pitchFamily="34" charset="0"/>
              <a:cs typeface="Calibri" panose="020F0502020204030204" pitchFamily="34" charset="0"/>
            </a:endParaRPr>
          </a:p>
        </p:txBody>
      </p:sp>
      <p:sp>
        <p:nvSpPr>
          <p:cNvPr id="3" name="Content Placeholder 2"/>
          <p:cNvSpPr>
            <a:spLocks noGrp="1"/>
          </p:cNvSpPr>
          <p:nvPr>
            <p:ph sz="half" idx="2"/>
          </p:nvPr>
        </p:nvSpPr>
        <p:spPr>
          <a:xfrm>
            <a:off x="180654" y="1087720"/>
            <a:ext cx="8768137" cy="5336084"/>
          </a:xfrm>
        </p:spPr>
        <p:txBody>
          <a:bodyPr/>
          <a:lstStyle/>
          <a:p>
            <a:pPr>
              <a:buFont typeface="Wingdings" panose="05000000000000000000" pitchFamily="2" charset="2"/>
              <a:buChar char="Ø"/>
            </a:pPr>
            <a:r>
              <a:rPr lang="en-US" b="0" i="0" dirty="0">
                <a:solidFill>
                  <a:srgbClr val="444444"/>
                </a:solidFill>
                <a:effectLst/>
                <a:latin typeface="Georgia" panose="02040502050405020303" pitchFamily="18" charset="0"/>
              </a:rPr>
              <a:t>I hav</a:t>
            </a:r>
            <a:r>
              <a:rPr lang="en-US" dirty="0">
                <a:solidFill>
                  <a:srgbClr val="444444"/>
                </a:solidFill>
                <a:latin typeface="Georgia" panose="02040502050405020303" pitchFamily="18" charset="0"/>
              </a:rPr>
              <a:t>e made an investment of 1,00,000 rupees and have got good returns for each stock , even ADANI which underperformed during the duration chosen. This I believe shows the strength of my stock and it’s ability to perform in different circumstances.</a:t>
            </a:r>
            <a:endParaRPr lang="en-US" b="0" i="0" dirty="0">
              <a:solidFill>
                <a:srgbClr val="444444"/>
              </a:solidFill>
              <a:effectLst/>
              <a:latin typeface="Georgia" panose="02040502050405020303" pitchFamily="18" charset="0"/>
            </a:endParaRPr>
          </a:p>
          <a:p>
            <a:pPr marL="0" indent="0">
              <a:buNone/>
            </a:pPr>
            <a:endParaRPr lang="en-US" b="0" i="0" dirty="0">
              <a:solidFill>
                <a:srgbClr val="444444"/>
              </a:solidFill>
              <a:effectLst/>
              <a:latin typeface="Georgia" panose="02040502050405020303" pitchFamily="18" charset="0"/>
            </a:endParaRPr>
          </a:p>
          <a:p>
            <a:pPr>
              <a:buFont typeface="Wingdings" panose="05000000000000000000" pitchFamily="2" charset="2"/>
              <a:buChar char="Ø"/>
            </a:pPr>
            <a:r>
              <a:rPr lang="en-US" dirty="0">
                <a:solidFill>
                  <a:srgbClr val="444444"/>
                </a:solidFill>
                <a:latin typeface="Georgia" panose="02040502050405020303" pitchFamily="18" charset="0"/>
              </a:rPr>
              <a:t>I have analyzed 5 stocks , GOOGLE, MICROSOFT, ADANI, TESLA, APPLE; all of these are giant tech companies (except ADANI ). I have analyzed them during pre covid period, when these companies saw a boom in their prices.</a:t>
            </a:r>
          </a:p>
          <a:p>
            <a:pPr>
              <a:buFont typeface="Wingdings" panose="05000000000000000000" pitchFamily="2" charset="2"/>
              <a:buChar char="Ø"/>
            </a:pPr>
            <a:endParaRPr lang="en-US" dirty="0">
              <a:solidFill>
                <a:srgbClr val="444444"/>
              </a:solidFill>
              <a:latin typeface="Georgia" panose="02040502050405020303" pitchFamily="18" charset="0"/>
            </a:endParaRPr>
          </a:p>
          <a:p>
            <a:pPr marL="0" indent="0">
              <a:buNone/>
            </a:pPr>
            <a:endParaRPr lang="en-US"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82213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ea typeface="Calibri" panose="020F0502020204030204" pitchFamily="34" charset="0"/>
              <a:cs typeface="Calibri" panose="020F0502020204030204" pitchFamily="34" charset="0"/>
            </a:endParaRPr>
          </a:p>
        </p:txBody>
      </p:sp>
      <p:sp>
        <p:nvSpPr>
          <p:cNvPr id="3" name="Content Placeholder 2"/>
          <p:cNvSpPr>
            <a:spLocks noGrp="1"/>
          </p:cNvSpPr>
          <p:nvPr>
            <p:ph sz="half" idx="2"/>
          </p:nvPr>
        </p:nvSpPr>
        <p:spPr>
          <a:xfrm>
            <a:off x="180654" y="1087720"/>
            <a:ext cx="8768137" cy="5336084"/>
          </a:xfrm>
        </p:spPr>
        <p:txBody>
          <a:bodyPr/>
          <a:lstStyle/>
          <a:p>
            <a:pPr>
              <a:buFont typeface="Wingdings" panose="05000000000000000000" pitchFamily="2" charset="2"/>
              <a:buChar char="Ø"/>
            </a:pPr>
            <a:r>
              <a:rPr lang="en-US" dirty="0">
                <a:solidFill>
                  <a:srgbClr val="444444"/>
                </a:solidFill>
                <a:latin typeface="Georgia" panose="02040502050405020303" pitchFamily="18" charset="0"/>
              </a:rPr>
              <a:t>I have formulated my strategy on the basis of EMAs. I have plotted the necessary graphs to provide visual demonstration of my project and tried my best to analyze these stocks. </a:t>
            </a:r>
          </a:p>
          <a:p>
            <a:pPr>
              <a:buFont typeface="Wingdings" panose="05000000000000000000" pitchFamily="2" charset="2"/>
              <a:buChar char="Ø"/>
            </a:pPr>
            <a:endParaRPr lang="en-US" dirty="0">
              <a:solidFill>
                <a:srgbClr val="444444"/>
              </a:solidFill>
              <a:latin typeface="Georgia" panose="02040502050405020303" pitchFamily="18" charset="0"/>
            </a:endParaRPr>
          </a:p>
          <a:p>
            <a:pPr>
              <a:buFont typeface="Wingdings" panose="05000000000000000000" pitchFamily="2" charset="2"/>
              <a:buChar char="Ø"/>
            </a:pPr>
            <a:r>
              <a:rPr lang="en-US" dirty="0">
                <a:solidFill>
                  <a:srgbClr val="444444"/>
                </a:solidFill>
                <a:latin typeface="Georgia" panose="02040502050405020303" pitchFamily="18" charset="0"/>
              </a:rPr>
              <a:t>I have then provided buy and sell signals through graphical demonstration for each stock under each of the indicators. I have focused on analyzing these buy and sell points.</a:t>
            </a:r>
          </a:p>
          <a:p>
            <a:pPr>
              <a:buFont typeface="Wingdings" panose="05000000000000000000" pitchFamily="2" charset="2"/>
              <a:buChar char="Ø"/>
            </a:pPr>
            <a:endParaRPr lang="en-US" dirty="0">
              <a:solidFill>
                <a:srgbClr val="444444"/>
              </a:solidFill>
              <a:latin typeface="Georgia" panose="02040502050405020303" pitchFamily="18" charset="0"/>
            </a:endParaRPr>
          </a:p>
          <a:p>
            <a:pPr>
              <a:buFont typeface="Wingdings" panose="05000000000000000000" pitchFamily="2" charset="2"/>
              <a:buChar char="Ø"/>
            </a:pPr>
            <a:r>
              <a:rPr lang="en-US" dirty="0">
                <a:solidFill>
                  <a:srgbClr val="444444"/>
                </a:solidFill>
                <a:latin typeface="Georgia" panose="02040502050405020303" pitchFamily="18" charset="0"/>
              </a:rPr>
              <a:t>I have also calculated other important factors like </a:t>
            </a:r>
            <a:r>
              <a:rPr lang="en-US" dirty="0" err="1">
                <a:solidFill>
                  <a:srgbClr val="444444"/>
                </a:solidFill>
                <a:latin typeface="Georgia" panose="02040502050405020303" pitchFamily="18" charset="0"/>
              </a:rPr>
              <a:t>sharpe</a:t>
            </a:r>
            <a:r>
              <a:rPr lang="en-US" dirty="0">
                <a:solidFill>
                  <a:srgbClr val="444444"/>
                </a:solidFill>
                <a:latin typeface="Georgia" panose="02040502050405020303" pitchFamily="18" charset="0"/>
              </a:rPr>
              <a:t>, returns, drawdown, win ratio, ROI, AROI, number of loss making trades, total number of trades, maximum profit through a trade, maximum loss through a trade, benchmark returns.</a:t>
            </a:r>
          </a:p>
        </p:txBody>
      </p:sp>
    </p:spTree>
    <p:extLst>
      <p:ext uri="{BB962C8B-B14F-4D97-AF65-F5344CB8AC3E}">
        <p14:creationId xmlns:p14="http://schemas.microsoft.com/office/powerpoint/2010/main" val="252596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ea typeface="Calibri" panose="020F0502020204030204" pitchFamily="34" charset="0"/>
              <a:cs typeface="Calibri" panose="020F0502020204030204" pitchFamily="34" charset="0"/>
            </a:endParaRPr>
          </a:p>
        </p:txBody>
      </p:sp>
      <p:sp>
        <p:nvSpPr>
          <p:cNvPr id="3" name="Content Placeholder 2"/>
          <p:cNvSpPr>
            <a:spLocks noGrp="1"/>
          </p:cNvSpPr>
          <p:nvPr>
            <p:ph sz="half" idx="2"/>
          </p:nvPr>
        </p:nvSpPr>
        <p:spPr>
          <a:xfrm>
            <a:off x="180654" y="1087720"/>
            <a:ext cx="8768137" cy="5336084"/>
          </a:xfrm>
        </p:spPr>
        <p:txBody>
          <a:bodyPr/>
          <a:lstStyle/>
          <a:p>
            <a:pPr>
              <a:buFont typeface="Wingdings" panose="05000000000000000000" pitchFamily="2" charset="2"/>
              <a:buChar char="Ø"/>
            </a:pPr>
            <a:r>
              <a:rPr lang="en-US" dirty="0">
                <a:solidFill>
                  <a:srgbClr val="444444"/>
                </a:solidFill>
                <a:latin typeface="Georgia" panose="02040502050405020303" pitchFamily="18" charset="0"/>
              </a:rPr>
              <a:t>All these calculations along with plotting the necessary graphs has been the major goal of the project. I have also provided the python code, which clearly explains my process and reasoning behind doing all of this.</a:t>
            </a:r>
          </a:p>
          <a:p>
            <a:pPr>
              <a:buFont typeface="Wingdings" panose="05000000000000000000" pitchFamily="2" charset="2"/>
              <a:buChar char="Ø"/>
            </a:pPr>
            <a:endParaRPr lang="en-US" dirty="0">
              <a:solidFill>
                <a:srgbClr val="444444"/>
              </a:solidFill>
              <a:latin typeface="Georgia" panose="02040502050405020303" pitchFamily="18" charset="0"/>
            </a:endParaRPr>
          </a:p>
          <a:p>
            <a:pPr>
              <a:buFont typeface="Wingdings" panose="05000000000000000000" pitchFamily="2" charset="2"/>
              <a:buChar char="Ø"/>
            </a:pPr>
            <a:r>
              <a:rPr lang="en-US" dirty="0">
                <a:solidFill>
                  <a:srgbClr val="444444"/>
                </a:solidFill>
                <a:latin typeface="Georgia" panose="02040502050405020303" pitchFamily="18" charset="0"/>
              </a:rPr>
              <a:t>I have considered this project as an opportunity to learn about trading strategies, technical indicators and market response to it. I have also learned how to write python codes about these functions. Not only have I become more comfortable in python, I feel I have also learned a lot about market dynamics.</a:t>
            </a:r>
          </a:p>
          <a:p>
            <a:pPr marL="0" indent="0">
              <a:buNone/>
            </a:pPr>
            <a:endParaRPr lang="en-US" dirty="0">
              <a:solidFill>
                <a:srgbClr val="444444"/>
              </a:solidFill>
              <a:latin typeface="Georgia" panose="02040502050405020303" pitchFamily="18" charset="0"/>
            </a:endParaRPr>
          </a:p>
        </p:txBody>
      </p:sp>
    </p:spTree>
    <p:extLst>
      <p:ext uri="{BB962C8B-B14F-4D97-AF65-F5344CB8AC3E}">
        <p14:creationId xmlns:p14="http://schemas.microsoft.com/office/powerpoint/2010/main" val="244250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3331" y="2301336"/>
            <a:ext cx="2452687" cy="711200"/>
          </a:xfrm>
        </p:spPr>
        <p:txBody>
          <a:bodyPr/>
          <a:lstStyle/>
          <a:p>
            <a:endParaRPr lang="en-US" dirty="0"/>
          </a:p>
        </p:txBody>
      </p:sp>
      <p:pic>
        <p:nvPicPr>
          <p:cNvPr id="4" name="Picture 3">
            <a:extLst>
              <a:ext uri="{FF2B5EF4-FFF2-40B4-BE49-F238E27FC236}">
                <a16:creationId xmlns:a16="http://schemas.microsoft.com/office/drawing/2014/main" id="{45C622B8-7021-EFA7-2366-8083DE067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826" y="0"/>
            <a:ext cx="5164348" cy="6871546"/>
          </a:xfrm>
          <a:prstGeom prst="rect">
            <a:avLst/>
          </a:prstGeom>
        </p:spPr>
      </p:pic>
      <p:sp>
        <p:nvSpPr>
          <p:cNvPr id="8" name="TextBox 7">
            <a:extLst>
              <a:ext uri="{FF2B5EF4-FFF2-40B4-BE49-F238E27FC236}">
                <a16:creationId xmlns:a16="http://schemas.microsoft.com/office/drawing/2014/main" id="{69FEA255-2346-E35D-2319-8699DB93E1DC}"/>
              </a:ext>
            </a:extLst>
          </p:cNvPr>
          <p:cNvSpPr txBox="1"/>
          <p:nvPr/>
        </p:nvSpPr>
        <p:spPr>
          <a:xfrm>
            <a:off x="3542579" y="3012536"/>
            <a:ext cx="2633543" cy="584775"/>
          </a:xfrm>
          <a:prstGeom prst="rect">
            <a:avLst/>
          </a:prstGeom>
          <a:noFill/>
        </p:spPr>
        <p:txBody>
          <a:bodyPr wrap="square" rtlCol="0">
            <a:spAutoFit/>
          </a:bodyPr>
          <a:lstStyle/>
          <a:p>
            <a:r>
              <a:rPr lang="en-US" sz="3200" dirty="0">
                <a:latin typeface="Georgia" panose="02040502050405020303" pitchFamily="18" charset="0"/>
              </a:rPr>
              <a:t>Thank You.</a:t>
            </a:r>
            <a:endParaRPr lang="en-IN" sz="3200" dirty="0">
              <a:latin typeface="Georgia" panose="02040502050405020303" pitchFamily="18" charset="0"/>
            </a:endParaRPr>
          </a:p>
        </p:txBody>
      </p:sp>
    </p:spTree>
    <p:extLst>
      <p:ext uri="{BB962C8B-B14F-4D97-AF65-F5344CB8AC3E}">
        <p14:creationId xmlns:p14="http://schemas.microsoft.com/office/powerpoint/2010/main" val="4167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FCF2-E4E5-25F6-9555-B827990D9F9F}"/>
              </a:ext>
            </a:extLst>
          </p:cNvPr>
          <p:cNvSpPr>
            <a:spLocks noGrp="1"/>
          </p:cNvSpPr>
          <p:nvPr>
            <p:ph type="title"/>
          </p:nvPr>
        </p:nvSpPr>
        <p:spPr/>
        <p:txBody>
          <a:bodyPr/>
          <a:lstStyle/>
          <a:p>
            <a:r>
              <a:rPr lang="en-IN" dirty="0"/>
              <a:t>Hypothesis</a:t>
            </a:r>
          </a:p>
        </p:txBody>
      </p:sp>
      <p:sp>
        <p:nvSpPr>
          <p:cNvPr id="3" name="Content Placeholder 2">
            <a:extLst>
              <a:ext uri="{FF2B5EF4-FFF2-40B4-BE49-F238E27FC236}">
                <a16:creationId xmlns:a16="http://schemas.microsoft.com/office/drawing/2014/main" id="{CF20132F-2525-852E-EA31-853CCFE71923}"/>
              </a:ext>
            </a:extLst>
          </p:cNvPr>
          <p:cNvSpPr>
            <a:spLocks noGrp="1"/>
          </p:cNvSpPr>
          <p:nvPr>
            <p:ph sz="half" idx="2"/>
          </p:nvPr>
        </p:nvSpPr>
        <p:spPr/>
        <p:txBody>
          <a:bodyPr/>
          <a:lstStyle/>
          <a:p>
            <a:pPr marL="0" indent="0">
              <a:buNone/>
            </a:pPr>
            <a:endParaRPr lang="en-IN" b="1" u="sng" dirty="0"/>
          </a:p>
          <a:p>
            <a:r>
              <a:rPr lang="en-IN" dirty="0">
                <a:latin typeface="Georgia" panose="02040502050405020303" pitchFamily="18" charset="0"/>
              </a:rPr>
              <a:t>My strategy is based upon the common hypothesis that short term trends mimic long term trends. I have used this theory upon various trade indicators in order to create trade signals accordingly.</a:t>
            </a:r>
          </a:p>
          <a:p>
            <a:pPr marL="0" indent="0">
              <a:buNone/>
            </a:pPr>
            <a:endParaRPr lang="en-IN" dirty="0">
              <a:latin typeface="Georgia" panose="02040502050405020303" pitchFamily="18" charset="0"/>
            </a:endParaRPr>
          </a:p>
          <a:p>
            <a:r>
              <a:rPr lang="en-IN" dirty="0">
                <a:latin typeface="Georgia" panose="02040502050405020303" pitchFamily="18" charset="0"/>
              </a:rPr>
              <a:t>I have calculated Exponentially moving averages(EMA) for three time durations, short, middle and long; with the masking that the stock closed above it’s opening price. I have analysed their crossovers and made predictions about the nature of closing price via this hypothesis.</a:t>
            </a:r>
          </a:p>
        </p:txBody>
      </p:sp>
    </p:spTree>
    <p:extLst>
      <p:ext uri="{BB962C8B-B14F-4D97-AF65-F5344CB8AC3E}">
        <p14:creationId xmlns:p14="http://schemas.microsoft.com/office/powerpoint/2010/main" val="322351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sz="half" idx="2"/>
          </p:nvPr>
        </p:nvSpPr>
        <p:spPr>
          <a:xfrm>
            <a:off x="59883" y="1191237"/>
            <a:ext cx="8768137" cy="5223272"/>
          </a:xfrm>
        </p:spPr>
        <p:txBody>
          <a:bodyPr/>
          <a:lstStyle/>
          <a:p>
            <a:pPr>
              <a:buFont typeface="Wingdings" panose="05000000000000000000" pitchFamily="2" charset="2"/>
              <a:buChar char="Ø"/>
            </a:pPr>
            <a:r>
              <a:rPr lang="en-IN" dirty="0">
                <a:latin typeface="Georgia" panose="02040502050405020303" pitchFamily="18" charset="0"/>
              </a:rPr>
              <a:t>If the EMA middle lies between EMA short and EMA long, we short the stock, because it is expected that EMA middle would increase to mimic the nature of EMA long and thus the stock would close above it’s opening price.</a:t>
            </a:r>
          </a:p>
          <a:p>
            <a:pPr marL="0" indent="0">
              <a:buNone/>
            </a:pPr>
            <a:endParaRPr lang="en-US" b="0" i="0" dirty="0">
              <a:solidFill>
                <a:srgbClr val="000000"/>
              </a:solidFill>
              <a:effectLst/>
              <a:latin typeface="Georgia" panose="02040502050405020303" pitchFamily="18" charset="0"/>
            </a:endParaRPr>
          </a:p>
          <a:p>
            <a:pPr>
              <a:buFont typeface="Wingdings" panose="05000000000000000000" pitchFamily="2" charset="2"/>
              <a:buChar char="Ø"/>
            </a:pPr>
            <a:r>
              <a:rPr lang="en-US" b="0" i="0" dirty="0">
                <a:solidFill>
                  <a:srgbClr val="000000"/>
                </a:solidFill>
                <a:effectLst/>
                <a:latin typeface="Georgia" panose="02040502050405020303" pitchFamily="18" charset="0"/>
              </a:rPr>
              <a:t>Similarly, we have made more such comparisons to analyze the closing price and it’s fluctuations. If EMA middle is greater than EMA long, it is expected that the closing price of stock would go below it’s </a:t>
            </a:r>
            <a:r>
              <a:rPr lang="en-US" dirty="0">
                <a:solidFill>
                  <a:srgbClr val="000000"/>
                </a:solidFill>
                <a:latin typeface="Georgia" panose="02040502050405020303" pitchFamily="18" charset="0"/>
              </a:rPr>
              <a:t>opening price, and thus the stock should be longed.</a:t>
            </a:r>
          </a:p>
          <a:p>
            <a:pPr marL="0" indent="0">
              <a:buNone/>
            </a:pPr>
            <a:endParaRPr lang="en-US" b="0" i="0" dirty="0">
              <a:solidFill>
                <a:srgbClr val="000000"/>
              </a:solidFill>
              <a:effectLst/>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On this basis, for each stock; each of the technical indicator creates its own list of trade signals. We execute these trade signals and see what returns are obtained.</a:t>
            </a:r>
          </a:p>
        </p:txBody>
      </p:sp>
    </p:spTree>
    <p:extLst>
      <p:ext uri="{BB962C8B-B14F-4D97-AF65-F5344CB8AC3E}">
        <p14:creationId xmlns:p14="http://schemas.microsoft.com/office/powerpoint/2010/main" val="27897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sz="half" idx="2"/>
          </p:nvPr>
        </p:nvSpPr>
        <p:spPr>
          <a:xfrm>
            <a:off x="59883" y="1191237"/>
            <a:ext cx="8768137" cy="5223272"/>
          </a:xfrm>
        </p:spPr>
        <p:txBody>
          <a:bodyPr/>
          <a:lstStyle/>
          <a:p>
            <a:pPr>
              <a:buFont typeface="Wingdings" panose="05000000000000000000" pitchFamily="2" charset="2"/>
              <a:buChar char="Ø"/>
            </a:pPr>
            <a:r>
              <a:rPr lang="en-US" dirty="0">
                <a:latin typeface="Georgia" panose="02040502050405020303" pitchFamily="18" charset="0"/>
              </a:rPr>
              <a:t>By seeing a stock’s historical performance under a particular trade indicator, we decide which EMA to use. The EMA (EMA,DEMA,TEMA,QEMA,PEMA) under which maximum </a:t>
            </a:r>
            <a:r>
              <a:rPr lang="en-US" dirty="0" err="1">
                <a:latin typeface="Georgia" panose="02040502050405020303" pitchFamily="18" charset="0"/>
              </a:rPr>
              <a:t>sharpe</a:t>
            </a:r>
            <a:r>
              <a:rPr lang="en-US" dirty="0">
                <a:latin typeface="Georgia" panose="02040502050405020303" pitchFamily="18" charset="0"/>
              </a:rPr>
              <a:t> is obtained is chosen, and the trade signals arising from them are executed.</a:t>
            </a:r>
          </a:p>
          <a:p>
            <a:pPr>
              <a:buFont typeface="Wingdings" panose="05000000000000000000" pitchFamily="2" charset="2"/>
              <a:buChar char="Ø"/>
            </a:pPr>
            <a:endParaRPr lang="en-US" b="0" i="0" dirty="0">
              <a:solidFill>
                <a:srgbClr val="000000"/>
              </a:solidFill>
              <a:effectLst/>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My strategy primarily focusses on market adaptability and it’s strength lies in the way we have predicted the closing price’s outcome, by assessing the historical data. </a:t>
            </a: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65172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Indicators</a:t>
            </a:r>
          </a:p>
        </p:txBody>
      </p:sp>
      <p:sp>
        <p:nvSpPr>
          <p:cNvPr id="3" name="Content Placeholder 2"/>
          <p:cNvSpPr>
            <a:spLocks noGrp="1"/>
          </p:cNvSpPr>
          <p:nvPr>
            <p:ph sz="half" idx="2"/>
          </p:nvPr>
        </p:nvSpPr>
        <p:spPr>
          <a:xfrm>
            <a:off x="59883" y="1191237"/>
            <a:ext cx="8768137" cy="5223272"/>
          </a:xfrm>
        </p:spPr>
        <p:txBody>
          <a:bodyPr/>
          <a:lstStyle/>
          <a:p>
            <a:pPr>
              <a:buFont typeface="Wingdings" panose="05000000000000000000" pitchFamily="2" charset="2"/>
              <a:buChar char="Ø"/>
            </a:pPr>
            <a:r>
              <a:rPr lang="en-US" dirty="0">
                <a:solidFill>
                  <a:srgbClr val="000000"/>
                </a:solidFill>
                <a:latin typeface="Georgia" panose="02040502050405020303" pitchFamily="18" charset="0"/>
              </a:rPr>
              <a:t>The indicators chosen are exponentially moving averages, as they assign more weight to recent dataset. This ensures that the trading strategy is smoother, and more adaptable to market fluctuations.</a:t>
            </a:r>
          </a:p>
          <a:p>
            <a:pPr>
              <a:buFont typeface="Wingdings" panose="05000000000000000000" pitchFamily="2" charset="2"/>
              <a:buChar char="Ø"/>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In the calculation of these indicators (EMA, DEMA ,TEMA ,QEMA ,PEMA) we have applied the masking that closing price would be greater than opening price. This ensures that EMAs are calculated only over those days where this condition is met.</a:t>
            </a:r>
          </a:p>
          <a:p>
            <a:pPr>
              <a:buFont typeface="Wingdings" panose="05000000000000000000" pitchFamily="2" charset="2"/>
              <a:buChar char="Ø"/>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The varied EMAs provide us with the freedom of choice based upon the historical performance. </a:t>
            </a: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81323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Development of my strategy  </a:t>
            </a:r>
          </a:p>
        </p:txBody>
      </p:sp>
      <p:sp>
        <p:nvSpPr>
          <p:cNvPr id="3" name="Content Placeholder 2"/>
          <p:cNvSpPr>
            <a:spLocks noGrp="1"/>
          </p:cNvSpPr>
          <p:nvPr>
            <p:ph sz="half" idx="2"/>
          </p:nvPr>
        </p:nvSpPr>
        <p:spPr>
          <a:xfrm>
            <a:off x="59883" y="1191237"/>
            <a:ext cx="8768137" cy="5223272"/>
          </a:xfrm>
        </p:spPr>
        <p:txBody>
          <a:bodyPr/>
          <a:lstStyle/>
          <a:p>
            <a:pPr marL="457200" indent="-457200">
              <a:buFont typeface="+mj-lt"/>
              <a:buAutoNum type="arabicPeriod"/>
            </a:pPr>
            <a:r>
              <a:rPr lang="en-US" u="sng" dirty="0">
                <a:solidFill>
                  <a:srgbClr val="000000"/>
                </a:solidFill>
                <a:latin typeface="Georgia" panose="02040502050405020303" pitchFamily="18" charset="0"/>
              </a:rPr>
              <a:t>Risk Management</a:t>
            </a:r>
            <a:r>
              <a:rPr lang="en-US" dirty="0">
                <a:solidFill>
                  <a:srgbClr val="000000"/>
                </a:solidFill>
                <a:latin typeface="Georgia" panose="02040502050405020303" pitchFamily="18" charset="0"/>
              </a:rPr>
              <a:t>:-</a:t>
            </a:r>
          </a:p>
          <a:p>
            <a:pPr>
              <a:buFont typeface="Wingdings" panose="05000000000000000000" pitchFamily="2" charset="2"/>
              <a:buChar char="Ø"/>
            </a:pPr>
            <a:r>
              <a:rPr lang="en-US" i="1" dirty="0">
                <a:solidFill>
                  <a:srgbClr val="000000"/>
                </a:solidFill>
                <a:latin typeface="Georgia" panose="02040502050405020303" pitchFamily="18" charset="0"/>
              </a:rPr>
              <a:t>Use of RSI (Relative Strength Index):- </a:t>
            </a:r>
            <a:r>
              <a:rPr lang="en-US" dirty="0">
                <a:solidFill>
                  <a:srgbClr val="000000"/>
                </a:solidFill>
                <a:latin typeface="Georgia" panose="02040502050405020303" pitchFamily="18" charset="0"/>
              </a:rPr>
              <a:t>RSI helps to determine whether a stock is overbought or oversold. This means that suppose RSI value is greater than 70, the assets needs to undergo a price correction or pullback.</a:t>
            </a:r>
          </a:p>
          <a:p>
            <a:pPr>
              <a:buFont typeface="Wingdings" panose="05000000000000000000" pitchFamily="2" charset="2"/>
              <a:buChar char="Ø"/>
            </a:pPr>
            <a:endParaRPr lang="en-US" i="1"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RSI levels can also be used as entry , exit signals. </a:t>
            </a:r>
          </a:p>
          <a:p>
            <a:pPr>
              <a:buFont typeface="Wingdings" panose="05000000000000000000" pitchFamily="2" charset="2"/>
              <a:buChar char="Ø"/>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In my strategy , when my trading strategy sends a buy signal, I would confirm it with the RSI indicator.</a:t>
            </a: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20275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Development of my strategy  </a:t>
            </a:r>
          </a:p>
        </p:txBody>
      </p:sp>
      <p:sp>
        <p:nvSpPr>
          <p:cNvPr id="3" name="Content Placeholder 2"/>
          <p:cNvSpPr>
            <a:spLocks noGrp="1"/>
          </p:cNvSpPr>
          <p:nvPr>
            <p:ph sz="half" idx="2"/>
          </p:nvPr>
        </p:nvSpPr>
        <p:spPr>
          <a:xfrm>
            <a:off x="59883" y="1191237"/>
            <a:ext cx="8768137" cy="5223272"/>
          </a:xfrm>
        </p:spPr>
        <p:txBody>
          <a:bodyPr/>
          <a:lstStyle/>
          <a:p>
            <a:pPr marL="0" indent="0">
              <a:buNone/>
            </a:pPr>
            <a:r>
              <a:rPr lang="en-US" dirty="0">
                <a:solidFill>
                  <a:srgbClr val="000000"/>
                </a:solidFill>
                <a:latin typeface="Georgia" panose="02040502050405020303" pitchFamily="18" charset="0"/>
              </a:rPr>
              <a:t>2.   </a:t>
            </a:r>
            <a:r>
              <a:rPr lang="en-US" u="sng" dirty="0">
                <a:solidFill>
                  <a:srgbClr val="000000"/>
                </a:solidFill>
                <a:latin typeface="Georgia" panose="02040502050405020303" pitchFamily="18" charset="0"/>
              </a:rPr>
              <a:t>Diversification</a:t>
            </a:r>
            <a:r>
              <a:rPr lang="en-US" dirty="0">
                <a:solidFill>
                  <a:srgbClr val="000000"/>
                </a:solidFill>
                <a:latin typeface="Georgia" panose="02040502050405020303" pitchFamily="18" charset="0"/>
              </a:rPr>
              <a:t>:-</a:t>
            </a:r>
          </a:p>
          <a:p>
            <a:pPr>
              <a:buFont typeface="Wingdings" panose="05000000000000000000" pitchFamily="2" charset="2"/>
              <a:buChar char="Ø"/>
            </a:pPr>
            <a:r>
              <a:rPr lang="en-US" i="1" dirty="0">
                <a:solidFill>
                  <a:srgbClr val="000000"/>
                </a:solidFill>
                <a:latin typeface="Georgia" panose="02040502050405020303" pitchFamily="18" charset="0"/>
              </a:rPr>
              <a:t>Incorporating different stocks in my portfolio:- </a:t>
            </a:r>
            <a:r>
              <a:rPr lang="en-US" dirty="0">
                <a:solidFill>
                  <a:srgbClr val="000000"/>
                </a:solidFill>
                <a:latin typeface="Georgia" panose="02040502050405020303" pitchFamily="18" charset="0"/>
              </a:rPr>
              <a:t>Currently my trading strategy only revolves around tech companies, as they saw a huge boom during the time period I have considered. (Beginning 2020 to beginning 2022). I would add stocks of different areas too along side adding other tech company stocks which are not such giants.</a:t>
            </a:r>
          </a:p>
          <a:p>
            <a:pPr>
              <a:buFont typeface="Wingdings" panose="05000000000000000000" pitchFamily="2" charset="2"/>
              <a:buChar char="Ø"/>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i="1" dirty="0">
                <a:solidFill>
                  <a:srgbClr val="000000"/>
                </a:solidFill>
                <a:latin typeface="Georgia" panose="02040502050405020303" pitchFamily="18" charset="0"/>
              </a:rPr>
              <a:t>Portfolio Variation :- </a:t>
            </a:r>
            <a:r>
              <a:rPr lang="en-US" dirty="0">
                <a:solidFill>
                  <a:srgbClr val="000000"/>
                </a:solidFill>
                <a:latin typeface="Georgia" panose="02040502050405020303" pitchFamily="18" charset="0"/>
              </a:rPr>
              <a:t>I would add bonds or commodities to ensure further diversification. This would not only bring market flexibility, but would also add much more depth to my current strategy.</a:t>
            </a:r>
            <a:endParaRPr lang="en-US" i="1" dirty="0">
              <a:solidFill>
                <a:srgbClr val="000000"/>
              </a:solidFill>
              <a:latin typeface="Georgia" panose="02040502050405020303" pitchFamily="18" charset="0"/>
            </a:endParaRPr>
          </a:p>
          <a:p>
            <a:pPr>
              <a:buFont typeface="Wingdings" panose="05000000000000000000" pitchFamily="2" charset="2"/>
              <a:buChar char="Ø"/>
            </a:pPr>
            <a:endParaRPr lang="en-US" i="1"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6016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Development of my strategy  </a:t>
            </a:r>
          </a:p>
        </p:txBody>
      </p:sp>
      <p:sp>
        <p:nvSpPr>
          <p:cNvPr id="3" name="Content Placeholder 2"/>
          <p:cNvSpPr>
            <a:spLocks noGrp="1"/>
          </p:cNvSpPr>
          <p:nvPr>
            <p:ph sz="half" idx="2"/>
          </p:nvPr>
        </p:nvSpPr>
        <p:spPr>
          <a:xfrm>
            <a:off x="59883" y="1191237"/>
            <a:ext cx="8768137" cy="5223272"/>
          </a:xfrm>
        </p:spPr>
        <p:txBody>
          <a:bodyPr/>
          <a:lstStyle/>
          <a:p>
            <a:pPr marL="457200" indent="-457200">
              <a:buAutoNum type="arabicPeriod" startAt="3"/>
            </a:pPr>
            <a:r>
              <a:rPr lang="en-US" u="sng" dirty="0">
                <a:solidFill>
                  <a:srgbClr val="000000"/>
                </a:solidFill>
                <a:latin typeface="Georgia" panose="02040502050405020303" pitchFamily="18" charset="0"/>
              </a:rPr>
              <a:t>Market Condition</a:t>
            </a:r>
            <a:r>
              <a:rPr lang="en-US" dirty="0">
                <a:solidFill>
                  <a:srgbClr val="000000"/>
                </a:solidFill>
                <a:latin typeface="Georgia" panose="02040502050405020303" pitchFamily="18" charset="0"/>
              </a:rPr>
              <a:t>:-</a:t>
            </a:r>
          </a:p>
          <a:p>
            <a:pPr>
              <a:buFont typeface="Wingdings" panose="05000000000000000000" pitchFamily="2" charset="2"/>
              <a:buChar char="Ø"/>
            </a:pPr>
            <a:r>
              <a:rPr lang="en-US" dirty="0">
                <a:solidFill>
                  <a:srgbClr val="000000"/>
                </a:solidFill>
                <a:latin typeface="Georgia" panose="02040502050405020303" pitchFamily="18" charset="0"/>
              </a:rPr>
              <a:t>Historical analysis of my stock currently has a two year period, where tech companies saw a market boom. I believe it’s important to ensure that the strategy not only works under bullish condition, but also performs in bearish periods.</a:t>
            </a:r>
          </a:p>
          <a:p>
            <a:pPr>
              <a:buFont typeface="Wingdings" panose="05000000000000000000" pitchFamily="2" charset="2"/>
              <a:buChar char="Ø"/>
            </a:pPr>
            <a:endParaRPr lang="en-US" dirty="0">
              <a:solidFill>
                <a:srgbClr val="000000"/>
              </a:solidFill>
              <a:latin typeface="Georgia" panose="02040502050405020303" pitchFamily="18" charset="0"/>
            </a:endParaRPr>
          </a:p>
          <a:p>
            <a:pPr>
              <a:buFont typeface="Wingdings" panose="05000000000000000000" pitchFamily="2" charset="2"/>
              <a:buChar char="Ø"/>
            </a:pPr>
            <a:r>
              <a:rPr lang="en-US" dirty="0">
                <a:solidFill>
                  <a:srgbClr val="000000"/>
                </a:solidFill>
                <a:latin typeface="Georgia" panose="02040502050405020303" pitchFamily="18" charset="0"/>
              </a:rPr>
              <a:t>Thus, I would add both bullish and bearish periods to my time period under analysis, for analyzing the strength of the stock.</a:t>
            </a:r>
          </a:p>
          <a:p>
            <a:pPr>
              <a:buFont typeface="Wingdings" panose="05000000000000000000" pitchFamily="2" charset="2"/>
              <a:buChar char="Ø"/>
            </a:pPr>
            <a:endParaRPr lang="en-US" i="1"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19006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Development of my strategy  </a:t>
            </a:r>
          </a:p>
        </p:txBody>
      </p:sp>
      <p:sp>
        <p:nvSpPr>
          <p:cNvPr id="3" name="Content Placeholder 2"/>
          <p:cNvSpPr>
            <a:spLocks noGrp="1"/>
          </p:cNvSpPr>
          <p:nvPr>
            <p:ph sz="half" idx="2"/>
          </p:nvPr>
        </p:nvSpPr>
        <p:spPr>
          <a:xfrm>
            <a:off x="59883" y="1191237"/>
            <a:ext cx="8768137" cy="5223272"/>
          </a:xfrm>
        </p:spPr>
        <p:txBody>
          <a:bodyPr/>
          <a:lstStyle/>
          <a:p>
            <a:pPr marL="0" indent="0">
              <a:buNone/>
            </a:pPr>
            <a:r>
              <a:rPr lang="en-US" dirty="0">
                <a:solidFill>
                  <a:srgbClr val="000000"/>
                </a:solidFill>
                <a:latin typeface="Georgia" panose="02040502050405020303" pitchFamily="18" charset="0"/>
              </a:rPr>
              <a:t>4. </a:t>
            </a:r>
            <a:r>
              <a:rPr lang="en-US" u="sng" dirty="0">
                <a:solidFill>
                  <a:srgbClr val="000000"/>
                </a:solidFill>
                <a:latin typeface="Georgia" panose="02040502050405020303" pitchFamily="18" charset="0"/>
              </a:rPr>
              <a:t>High Benchmark Returns</a:t>
            </a:r>
            <a:r>
              <a:rPr lang="en-US" dirty="0">
                <a:solidFill>
                  <a:srgbClr val="000000"/>
                </a:solidFill>
                <a:latin typeface="Georgia" panose="02040502050405020303" pitchFamily="18" charset="0"/>
              </a:rPr>
              <a:t>:-</a:t>
            </a:r>
          </a:p>
          <a:p>
            <a:pPr>
              <a:buFont typeface="Wingdings" panose="05000000000000000000" pitchFamily="2" charset="2"/>
              <a:buChar char="Ø"/>
            </a:pPr>
            <a:r>
              <a:rPr lang="en-US" dirty="0">
                <a:solidFill>
                  <a:srgbClr val="000000"/>
                </a:solidFill>
                <a:latin typeface="Georgia" panose="02040502050405020303" pitchFamily="18" charset="0"/>
              </a:rPr>
              <a:t>In my strategy, for stocks – GOOGLE, APPLE and MICROSOFT we have extremely high benchmark returns, in comparison to returns obtained from my strategy. This shows how the price of these stocks had grown over time.</a:t>
            </a:r>
          </a:p>
          <a:p>
            <a:pPr marL="0" indent="0">
              <a:buNone/>
            </a:pPr>
            <a:r>
              <a:rPr lang="en-US" dirty="0">
                <a:solidFill>
                  <a:srgbClr val="000000"/>
                </a:solidFill>
                <a:latin typeface="Georgia" panose="02040502050405020303" pitchFamily="18" charset="0"/>
              </a:rPr>
              <a:t> </a:t>
            </a:r>
          </a:p>
          <a:p>
            <a:pPr>
              <a:buFont typeface="Wingdings" panose="05000000000000000000" pitchFamily="2" charset="2"/>
              <a:buChar char="Ø"/>
            </a:pPr>
            <a:r>
              <a:rPr lang="en-US" dirty="0">
                <a:solidFill>
                  <a:srgbClr val="000000"/>
                </a:solidFill>
                <a:latin typeface="Georgia" panose="02040502050405020303" pitchFamily="18" charset="0"/>
              </a:rPr>
              <a:t>The reason behind this is that our strategy is purely logical, whereas the rise in price of these stocks was due to pandemic. It might look that my strategy fails in these cases, as it would have been better if we would have just held the stocks throughout, however this is not the case.</a:t>
            </a: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i="1" dirty="0">
              <a:solidFill>
                <a:srgbClr val="000000"/>
              </a:solidFill>
              <a:latin typeface="Georgia" panose="02040502050405020303" pitchFamily="18" charset="0"/>
            </a:endParaRPr>
          </a:p>
          <a:p>
            <a:pPr marL="0" indent="0">
              <a:buNone/>
            </a:pPr>
            <a:endParaRPr lang="en-US" dirty="0">
              <a:solidFill>
                <a:srgbClr val="000000"/>
              </a:solidFill>
              <a:latin typeface="Georgia" panose="02040502050405020303" pitchFamily="18" charset="0"/>
            </a:endParaRPr>
          </a:p>
          <a:p>
            <a:pPr>
              <a:buFont typeface="Wingdings" panose="05000000000000000000" pitchFamily="2" charset="2"/>
              <a:buChar char="Ø"/>
            </a:pPr>
            <a:endParaRPr lang="en-US" dirty="0">
              <a:solidFill>
                <a:srgbClr val="000000"/>
              </a:solidFill>
              <a:latin typeface="Georgia" panose="02040502050405020303" pitchFamily="18" charset="0"/>
            </a:endParaRPr>
          </a:p>
          <a:p>
            <a:pPr marL="0" indent="0">
              <a:buNone/>
            </a:pP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84843465"/>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2813</TotalTime>
  <Words>1638</Words>
  <Application>Microsoft Office PowerPoint</Application>
  <PresentationFormat>On-screen Show (4:3)</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Franklin Gothic Demi</vt:lpstr>
      <vt:lpstr>Georgia</vt:lpstr>
      <vt:lpstr>Wingdings</vt:lpstr>
      <vt:lpstr>IITR_PPT_Template</vt:lpstr>
      <vt:lpstr>Technical Analysis</vt:lpstr>
      <vt:lpstr>Hypothesis</vt:lpstr>
      <vt:lpstr>Strategy</vt:lpstr>
      <vt:lpstr>Strategy</vt:lpstr>
      <vt:lpstr>Indicators</vt:lpstr>
      <vt:lpstr>Further Development of my strategy  </vt:lpstr>
      <vt:lpstr>Further Development of my strategy  </vt:lpstr>
      <vt:lpstr>Further Development of my strategy  </vt:lpstr>
      <vt:lpstr>Further Development of my strategy  </vt:lpstr>
      <vt:lpstr>Further Development of my strategy  </vt:lpstr>
      <vt:lpstr>Insights gained </vt:lpstr>
      <vt:lpstr>Insights gained </vt:lpstr>
      <vt:lpstr>Insights gained </vt:lpstr>
      <vt:lpstr>Insights gained </vt:lpstr>
      <vt:lpstr>Summary</vt:lpstr>
      <vt:lpstr>Summary</vt:lpstr>
      <vt:lpstr>Summary</vt:lpstr>
      <vt:lpstr>Summary</vt:lpstr>
      <vt:lpstr>PowerPoint Presentation</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U2221588 .</cp:lastModifiedBy>
  <cp:revision>73</cp:revision>
  <dcterms:created xsi:type="dcterms:W3CDTF">2015-07-18T13:17:54Z</dcterms:created>
  <dcterms:modified xsi:type="dcterms:W3CDTF">2023-11-05T14:00:38Z</dcterms:modified>
  <cp:version>v1</cp:version>
</cp:coreProperties>
</file>