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79" r:id="rId5"/>
    <p:sldId id="293" r:id="rId6"/>
    <p:sldId id="262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60" r:id="rId20"/>
    <p:sldId id="261" r:id="rId21"/>
    <p:sldId id="263" r:id="rId22"/>
    <p:sldId id="257" r:id="rId23"/>
    <p:sldId id="258" r:id="rId24"/>
    <p:sldId id="25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82A54-7E59-4F34-99F0-118D75ECBB2F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5E9CCD5B-7300-4A83-BFD4-F8B2B7ABDEC1}">
      <dgm:prSet phldrT="[Text]"/>
      <dgm:spPr/>
      <dgm:t>
        <a:bodyPr/>
        <a:lstStyle/>
        <a:p>
          <a:r>
            <a:rPr lang="en-US" dirty="0" smtClean="0"/>
            <a:t>Genotype</a:t>
          </a:r>
          <a:endParaRPr lang="en-US" dirty="0"/>
        </a:p>
      </dgm:t>
    </dgm:pt>
    <dgm:pt modelId="{B4D7F416-4462-4CD2-BBBD-8DE0716E041A}" type="parTrans" cxnId="{227E35F8-478E-4175-B22C-E7A257F4A4D1}">
      <dgm:prSet/>
      <dgm:spPr/>
      <dgm:t>
        <a:bodyPr/>
        <a:lstStyle/>
        <a:p>
          <a:endParaRPr lang="en-US"/>
        </a:p>
      </dgm:t>
    </dgm:pt>
    <dgm:pt modelId="{6EB1E720-C688-456F-A367-9A8EF04F7758}" type="sibTrans" cxnId="{227E35F8-478E-4175-B22C-E7A257F4A4D1}">
      <dgm:prSet/>
      <dgm:spPr/>
      <dgm:t>
        <a:bodyPr/>
        <a:lstStyle/>
        <a:p>
          <a:endParaRPr lang="en-US"/>
        </a:p>
      </dgm:t>
    </dgm:pt>
    <dgm:pt modelId="{1F8DFE7F-99D5-4288-9149-D2A9444725E7}">
      <dgm:prSet phldrT="[Text]"/>
      <dgm:spPr/>
      <dgm:t>
        <a:bodyPr/>
        <a:lstStyle/>
        <a:p>
          <a:r>
            <a:rPr lang="en-US" dirty="0" smtClean="0"/>
            <a:t>Phenotype</a:t>
          </a:r>
          <a:endParaRPr lang="en-US" dirty="0"/>
        </a:p>
      </dgm:t>
    </dgm:pt>
    <dgm:pt modelId="{8818D388-C871-4F1D-8BBD-90B6723A15C9}" type="parTrans" cxnId="{9991DF01-9B58-4063-8B60-0E666DDE1B4C}">
      <dgm:prSet/>
      <dgm:spPr/>
      <dgm:t>
        <a:bodyPr/>
        <a:lstStyle/>
        <a:p>
          <a:endParaRPr lang="en-US"/>
        </a:p>
      </dgm:t>
    </dgm:pt>
    <dgm:pt modelId="{F0A4B5DF-823C-4769-BD64-5A674417D816}" type="sibTrans" cxnId="{9991DF01-9B58-4063-8B60-0E666DDE1B4C}">
      <dgm:prSet/>
      <dgm:spPr/>
      <dgm:t>
        <a:bodyPr/>
        <a:lstStyle/>
        <a:p>
          <a:endParaRPr lang="en-US"/>
        </a:p>
      </dgm:t>
    </dgm:pt>
    <dgm:pt modelId="{63ED56AF-C5FE-4DF7-A180-7C6AFBE35F37}" type="pres">
      <dgm:prSet presAssocID="{72482A54-7E59-4F34-99F0-118D75ECBB2F}" presName="Name0" presStyleCnt="0">
        <dgm:presLayoutVars>
          <dgm:dir/>
          <dgm:resizeHandles val="exact"/>
        </dgm:presLayoutVars>
      </dgm:prSet>
      <dgm:spPr/>
    </dgm:pt>
    <dgm:pt modelId="{9822480F-D409-4239-8783-0A811BF44A25}" type="pres">
      <dgm:prSet presAssocID="{5E9CCD5B-7300-4A83-BFD4-F8B2B7ABDEC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DD01F-B12D-4A15-BF11-D7B26B7B05BC}" type="pres">
      <dgm:prSet presAssocID="{6EB1E720-C688-456F-A367-9A8EF04F775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8732417-2BD1-4F49-BBC2-57961AE3B49B}" type="pres">
      <dgm:prSet presAssocID="{6EB1E720-C688-456F-A367-9A8EF04F775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ECF4B48-B44D-41F3-8C85-9A96FAC60443}" type="pres">
      <dgm:prSet presAssocID="{1F8DFE7F-99D5-4288-9149-D2A9444725E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A6B49B-78AC-48E6-886B-2241B00B2817}" type="presOf" srcId="{6EB1E720-C688-456F-A367-9A8EF04F7758}" destId="{E82DD01F-B12D-4A15-BF11-D7B26B7B05BC}" srcOrd="0" destOrd="0" presId="urn:microsoft.com/office/officeart/2005/8/layout/process1"/>
    <dgm:cxn modelId="{A4038A54-E39B-4174-924D-C480DCF716E0}" type="presOf" srcId="{5E9CCD5B-7300-4A83-BFD4-F8B2B7ABDEC1}" destId="{9822480F-D409-4239-8783-0A811BF44A25}" srcOrd="0" destOrd="0" presId="urn:microsoft.com/office/officeart/2005/8/layout/process1"/>
    <dgm:cxn modelId="{4BB53106-7857-45DF-900B-0204F1D33D8A}" type="presOf" srcId="{1F8DFE7F-99D5-4288-9149-D2A9444725E7}" destId="{8ECF4B48-B44D-41F3-8C85-9A96FAC60443}" srcOrd="0" destOrd="0" presId="urn:microsoft.com/office/officeart/2005/8/layout/process1"/>
    <dgm:cxn modelId="{19B76C8B-4E16-48E4-A689-EB35266059F4}" type="presOf" srcId="{6EB1E720-C688-456F-A367-9A8EF04F7758}" destId="{38732417-2BD1-4F49-BBC2-57961AE3B49B}" srcOrd="1" destOrd="0" presId="urn:microsoft.com/office/officeart/2005/8/layout/process1"/>
    <dgm:cxn modelId="{227E35F8-478E-4175-B22C-E7A257F4A4D1}" srcId="{72482A54-7E59-4F34-99F0-118D75ECBB2F}" destId="{5E9CCD5B-7300-4A83-BFD4-F8B2B7ABDEC1}" srcOrd="0" destOrd="0" parTransId="{B4D7F416-4462-4CD2-BBBD-8DE0716E041A}" sibTransId="{6EB1E720-C688-456F-A367-9A8EF04F7758}"/>
    <dgm:cxn modelId="{B08FB1E5-24CA-408A-8812-E465DDB257C5}" type="presOf" srcId="{72482A54-7E59-4F34-99F0-118D75ECBB2F}" destId="{63ED56AF-C5FE-4DF7-A180-7C6AFBE35F37}" srcOrd="0" destOrd="0" presId="urn:microsoft.com/office/officeart/2005/8/layout/process1"/>
    <dgm:cxn modelId="{9991DF01-9B58-4063-8B60-0E666DDE1B4C}" srcId="{72482A54-7E59-4F34-99F0-118D75ECBB2F}" destId="{1F8DFE7F-99D5-4288-9149-D2A9444725E7}" srcOrd="1" destOrd="0" parTransId="{8818D388-C871-4F1D-8BBD-90B6723A15C9}" sibTransId="{F0A4B5DF-823C-4769-BD64-5A674417D816}"/>
    <dgm:cxn modelId="{06475EE6-8A24-46F7-8C3A-DFEF093D8549}" type="presParOf" srcId="{63ED56AF-C5FE-4DF7-A180-7C6AFBE35F37}" destId="{9822480F-D409-4239-8783-0A811BF44A25}" srcOrd="0" destOrd="0" presId="urn:microsoft.com/office/officeart/2005/8/layout/process1"/>
    <dgm:cxn modelId="{775DCBA1-1500-405E-A40A-B214B2EA0813}" type="presParOf" srcId="{63ED56AF-C5FE-4DF7-A180-7C6AFBE35F37}" destId="{E82DD01F-B12D-4A15-BF11-D7B26B7B05BC}" srcOrd="1" destOrd="0" presId="urn:microsoft.com/office/officeart/2005/8/layout/process1"/>
    <dgm:cxn modelId="{0F634059-F586-44C4-95F9-2D95E53E7FAF}" type="presParOf" srcId="{E82DD01F-B12D-4A15-BF11-D7B26B7B05BC}" destId="{38732417-2BD1-4F49-BBC2-57961AE3B49B}" srcOrd="0" destOrd="0" presId="urn:microsoft.com/office/officeart/2005/8/layout/process1"/>
    <dgm:cxn modelId="{FE0CA135-C019-4066-96A2-D843B283CEFD}" type="presParOf" srcId="{63ED56AF-C5FE-4DF7-A180-7C6AFBE35F37}" destId="{8ECF4B48-B44D-41F3-8C85-9A96FAC6044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2480F-D409-4239-8783-0A811BF44A25}">
      <dsp:nvSpPr>
        <dsp:cNvPr id="0" name=""/>
        <dsp:cNvSpPr/>
      </dsp:nvSpPr>
      <dsp:spPr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Genotype</a:t>
          </a:r>
          <a:endParaRPr lang="en-US" sz="6500" kern="1200" dirty="0"/>
        </a:p>
      </dsp:txBody>
      <dsp:txXfrm>
        <a:off x="79021" y="938700"/>
        <a:ext cx="4225852" cy="2473937"/>
      </dsp:txXfrm>
    </dsp:sp>
    <dsp:sp modelId="{E82DD01F-B12D-4A15-BF11-D7B26B7B05BC}">
      <dsp:nvSpPr>
        <dsp:cNvPr id="0" name=""/>
        <dsp:cNvSpPr/>
      </dsp:nvSpPr>
      <dsp:spPr>
        <a:xfrm>
          <a:off x="4819821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/>
        </a:p>
      </dsp:txBody>
      <dsp:txXfrm>
        <a:off x="4819821" y="1849812"/>
        <a:ext cx="649961" cy="651713"/>
      </dsp:txXfrm>
    </dsp:sp>
    <dsp:sp modelId="{8ECF4B48-B44D-41F3-8C85-9A96FAC60443}">
      <dsp:nvSpPr>
        <dsp:cNvPr id="0" name=""/>
        <dsp:cNvSpPr/>
      </dsp:nvSpPr>
      <dsp:spPr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Phenotype</a:t>
          </a:r>
          <a:endParaRPr lang="en-US" sz="6500" kern="1200" dirty="0"/>
        </a:p>
      </dsp:txBody>
      <dsp:txXfrm>
        <a:off x="6210725" y="938700"/>
        <a:ext cx="4225852" cy="247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09EF0-5D63-427D-AEDB-9666C00D993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1A29F-1C7B-470A-9A8A-B2AD24C6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63DC-DC2E-4150-90DD-5688949B9875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E162-2CE7-4260-BCD2-7B2A0C28D028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8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DC91-32AC-44EB-B070-1C4257CD2969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F37-AD4F-4F74-8886-0CEB9E621708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4C7D-88AC-4996-87E0-79C157AF7BD2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3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D3F8-A775-41D6-B94C-5AA23FE36BF3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C16A-1A42-471A-8F23-E05B57DEC9E4}" type="datetime1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0AB-9DE0-4C84-9356-24FAA7451F72}" type="datetime1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878F-B03A-40BF-8EFA-96494A9A5195}" type="datetime1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E6A4-4528-4271-9932-608FFEFB7A5F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6420-AD39-43C0-B1D9-C66AD83CC3C6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E1BB-54FE-4F20-9FEA-EC548A33EB9F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28AB-D776-4749-9C36-A962856F38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l-time_polymerase_chain_reaction" TargetMode="External"/><Relationship Id="rId2" Type="http://schemas.openxmlformats.org/officeDocument/2006/relationships/hyperlink" Target="https://www.thermofisher.com/tw/zt/home/life-science/dna-rna-purification-analysis/rna-extraction/rna-type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hermofisher.com/tw/zt/home/life-science/sequencing/epigenetic-sequencing/chromatin-immunoprecipitation/chromatin-immunoprecipitation-sequencing-chip-seq-sample-prep-for-next-generation-sequencing.html" TargetMode="External"/><Relationship Id="rId5" Type="http://schemas.openxmlformats.org/officeDocument/2006/relationships/hyperlink" Target="https://en.wikipedia.org/wiki/Single_cell_sequencing" TargetMode="External"/><Relationship Id="rId4" Type="http://schemas.openxmlformats.org/officeDocument/2006/relationships/hyperlink" Target="https://en.wikipedia.org/wiki/DNA_sequenci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png"/><Relationship Id="rId3" Type="http://schemas.openxmlformats.org/officeDocument/2006/relationships/hyperlink" Target="https://data.mendeley.com/" TargetMode="External"/><Relationship Id="rId7" Type="http://schemas.openxmlformats.org/officeDocument/2006/relationships/hyperlink" Target="https://data.bpjs-kesehatan.go.id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hyperlink" Target="https://www.ncbi.nlm.nih.gov/geo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hyperlink" Target="https://e-ppid.bpjs-kesehatan.go.i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rxiv.org/content/10.1101/2021.06.16.21258884v1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sources for biomedical reanalysis study:</a:t>
            </a:r>
            <a:br>
              <a:rPr lang="en-US" dirty="0" smtClean="0"/>
            </a:br>
            <a:r>
              <a:rPr lang="en-US" dirty="0" smtClean="0"/>
              <a:t>omics and clinical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Herdiantri Sufriyana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record database in a nutshell</a:t>
            </a:r>
            <a:endParaRPr lang="en-US" dirty="0"/>
          </a:p>
        </p:txBody>
      </p:sp>
      <p:pic>
        <p:nvPicPr>
          <p:cNvPr id="1026" name="Picture 2" descr="Kacang Tanah Kacangan - Foto gratis di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0405"/>
            <a:ext cx="7728526" cy="5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4263" y="4809342"/>
            <a:ext cx="1066800" cy="85129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Visit </a:t>
            </a:r>
            <a:r>
              <a:rPr lang="en-US" sz="1600" dirty="0" smtClean="0"/>
              <a:t>table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37376" y="4277847"/>
            <a:ext cx="1364962" cy="817245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Patient </a:t>
            </a:r>
            <a:r>
              <a:rPr lang="en-US" sz="1400" dirty="0" smtClean="0"/>
              <a:t>table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715120" y="1885422"/>
          <a:ext cx="5000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5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2500315">
                  <a:extLst>
                    <a:ext uri="{9D8B030D-6E8A-4147-A177-3AD203B41FA5}">
                      <a16:colId xmlns:a16="http://schemas.microsoft.com/office/drawing/2014/main" val="192179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birth_date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2000-06-01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1980-05-25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1994-12-10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15120" y="3982572"/>
          <a:ext cx="500063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6877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666877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1666877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55683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tidyverse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2488" y="5318021"/>
            <a:ext cx="433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visit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mutate(value=1) %&gt;%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spread</a:t>
            </a:r>
            <a:r>
              <a:rPr lang="en-US" sz="2400" dirty="0" smtClean="0"/>
              <a:t>(</a:t>
            </a:r>
            <a:r>
              <a:rPr lang="en-US" sz="2400" dirty="0" err="1" smtClean="0"/>
              <a:t>code,value,fill</a:t>
            </a:r>
            <a:r>
              <a:rPr lang="en-US" sz="2400" dirty="0" smtClean="0"/>
              <a:t>=0)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85733" y="2512503"/>
          <a:ext cx="500063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0158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750231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1083469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916773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9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419724" y="1534603"/>
          <a:ext cx="661377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0487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478190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795087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895873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828682">
                  <a:extLst>
                    <a:ext uri="{9D8B030D-6E8A-4147-A177-3AD203B41FA5}">
                      <a16:colId xmlns:a16="http://schemas.microsoft.com/office/drawing/2014/main" val="1583514147"/>
                    </a:ext>
                  </a:extLst>
                </a:gridCol>
                <a:gridCol w="985460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336030" y="3841232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2858" y="2172577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00613" y="1422288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715120" y="3982572"/>
          <a:ext cx="500063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6877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666877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1666877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55683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tidyverse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592" y="4330469"/>
            <a:ext cx="5121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visit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mutate(value=1) %&gt;%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spread</a:t>
            </a:r>
            <a:r>
              <a:rPr lang="en-US" sz="2400" dirty="0" smtClean="0"/>
              <a:t>(</a:t>
            </a:r>
            <a:r>
              <a:rPr lang="en-US" sz="2400" dirty="0" err="1" smtClean="0"/>
              <a:t>code,value,fill</a:t>
            </a:r>
            <a:r>
              <a:rPr lang="en-US" sz="2400" dirty="0" smtClean="0"/>
              <a:t>=0)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group_by</a:t>
            </a:r>
            <a:r>
              <a:rPr lang="en-US" sz="2400" dirty="0" smtClean="0"/>
              <a:t>(</a:t>
            </a:r>
            <a:r>
              <a:rPr lang="en-US" sz="2400" dirty="0" err="1" smtClean="0"/>
              <a:t>patient_id</a:t>
            </a:r>
            <a:r>
              <a:rPr lang="en-US" sz="2400" dirty="0" smtClean="0"/>
              <a:t>)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summarize_all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cumsum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419724" y="1534603"/>
          <a:ext cx="661377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0487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478190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795087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895873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828682">
                  <a:extLst>
                    <a:ext uri="{9D8B030D-6E8A-4147-A177-3AD203B41FA5}">
                      <a16:colId xmlns:a16="http://schemas.microsoft.com/office/drawing/2014/main" val="1583514147"/>
                    </a:ext>
                  </a:extLst>
                </a:gridCol>
                <a:gridCol w="985460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5000613" y="1422288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419724" y="4045929"/>
          <a:ext cx="661377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0487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478190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795087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895873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828682">
                  <a:extLst>
                    <a:ext uri="{9D8B030D-6E8A-4147-A177-3AD203B41FA5}">
                      <a16:colId xmlns:a16="http://schemas.microsoft.com/office/drawing/2014/main" val="1583514147"/>
                    </a:ext>
                  </a:extLst>
                </a:gridCol>
                <a:gridCol w="985460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5000613" y="3933614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tidyverse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592" y="1550693"/>
            <a:ext cx="5121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visit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mutate(value=1) %&gt;%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spread</a:t>
            </a:r>
            <a:r>
              <a:rPr lang="en-US" sz="2400" dirty="0" smtClean="0"/>
              <a:t>(</a:t>
            </a:r>
            <a:r>
              <a:rPr lang="en-US" sz="2400" dirty="0" err="1" smtClean="0"/>
              <a:t>code,value,fill</a:t>
            </a:r>
            <a:r>
              <a:rPr lang="en-US" sz="2400" dirty="0" smtClean="0"/>
              <a:t>=0)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group_by</a:t>
            </a:r>
            <a:r>
              <a:rPr lang="en-US" sz="2400" dirty="0" smtClean="0"/>
              <a:t>(</a:t>
            </a:r>
            <a:r>
              <a:rPr lang="en-US" sz="2400" dirty="0" err="1" smtClean="0"/>
              <a:t>patient_id</a:t>
            </a:r>
            <a:r>
              <a:rPr lang="en-US" sz="2400" dirty="0" smtClean="0"/>
              <a:t>)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summarize_all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cumsum</a:t>
            </a:r>
            <a:r>
              <a:rPr lang="en-US" sz="2400" dirty="0" smtClean="0"/>
              <a:t>)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chemeClr val="accent1"/>
                </a:solidFill>
              </a:rPr>
              <a:t>left_join</a:t>
            </a:r>
            <a:r>
              <a:rPr lang="en-US" sz="2400" dirty="0" smtClean="0"/>
              <a:t>(</a:t>
            </a:r>
            <a:r>
              <a:rPr lang="en-US" sz="2400" dirty="0" err="1" smtClean="0"/>
              <a:t>patient,by</a:t>
            </a:r>
            <a:r>
              <a:rPr lang="en-US" sz="2400" dirty="0" smtClean="0"/>
              <a:t>=‘</a:t>
            </a:r>
            <a:r>
              <a:rPr lang="en-US" sz="2400" dirty="0" err="1" smtClean="0">
                <a:solidFill>
                  <a:srgbClr val="FFC000"/>
                </a:solidFill>
              </a:rPr>
              <a:t>patient_id</a:t>
            </a:r>
            <a:r>
              <a:rPr lang="en-US" sz="2400" dirty="0" smtClean="0"/>
              <a:t>’)</a:t>
            </a:r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583703" y="4045929"/>
          <a:ext cx="5579353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3104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439361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670732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755754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699072">
                  <a:extLst>
                    <a:ext uri="{9D8B030D-6E8A-4147-A177-3AD203B41FA5}">
                      <a16:colId xmlns:a16="http://schemas.microsoft.com/office/drawing/2014/main" val="1583514147"/>
                    </a:ext>
                  </a:extLst>
                </a:gridCol>
                <a:gridCol w="831330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patient_id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6296213" y="3763250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715120" y="4045929"/>
          <a:ext cx="5000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5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2500315">
                  <a:extLst>
                    <a:ext uri="{9D8B030D-6E8A-4147-A177-3AD203B41FA5}">
                      <a16:colId xmlns:a16="http://schemas.microsoft.com/office/drawing/2014/main" val="192179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patient_id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birth_date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2000-06-01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1980-05-25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1994-12-10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286360" y="1658530"/>
          <a:ext cx="6741047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3095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323040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661520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709456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1583514147"/>
                    </a:ext>
                  </a:extLst>
                </a:gridCol>
                <a:gridCol w="766980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  <a:gridCol w="1296674">
                  <a:extLst>
                    <a:ext uri="{9D8B030D-6E8A-4147-A177-3AD203B41FA5}">
                      <a16:colId xmlns:a16="http://schemas.microsoft.com/office/drawing/2014/main" val="58807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patient_id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birth_date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2000-06-01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1980-05-25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2000-06-01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1994-12-10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tidyverse</a:t>
            </a:r>
            <a:r>
              <a:rPr lang="en-US" dirty="0" err="1" smtClean="0">
                <a:solidFill>
                  <a:schemeClr val="accent1"/>
                </a:solidFill>
              </a:rPr>
              <a:t>+lubridate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592" y="1550693"/>
            <a:ext cx="5257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visit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mutate(value=1) %&gt;%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spread</a:t>
            </a:r>
            <a:r>
              <a:rPr lang="en-US" sz="2400" dirty="0" smtClean="0"/>
              <a:t>(</a:t>
            </a:r>
            <a:r>
              <a:rPr lang="en-US" sz="2400" dirty="0" err="1" smtClean="0"/>
              <a:t>code,value,fill</a:t>
            </a:r>
            <a:r>
              <a:rPr lang="en-US" sz="2400" dirty="0" smtClean="0"/>
              <a:t>=0)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group_by</a:t>
            </a:r>
            <a:r>
              <a:rPr lang="en-US" sz="2400" dirty="0" smtClean="0"/>
              <a:t>(</a:t>
            </a:r>
            <a:r>
              <a:rPr lang="en-US" sz="2400" dirty="0" err="1" smtClean="0"/>
              <a:t>patient_id</a:t>
            </a:r>
            <a:r>
              <a:rPr lang="en-US" sz="2400" dirty="0" smtClean="0"/>
              <a:t>)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summarize_all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cumsum</a:t>
            </a:r>
            <a:r>
              <a:rPr lang="en-US" sz="2400" dirty="0" smtClean="0"/>
              <a:t>) %&gt;%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chemeClr val="accent1"/>
                </a:solidFill>
              </a:rPr>
              <a:t>left_join</a:t>
            </a:r>
            <a:r>
              <a:rPr lang="en-US" sz="2400" dirty="0" smtClean="0"/>
              <a:t>(</a:t>
            </a:r>
            <a:r>
              <a:rPr lang="en-US" sz="2400" dirty="0" err="1" smtClean="0"/>
              <a:t>patient,by</a:t>
            </a:r>
            <a:r>
              <a:rPr lang="en-US" sz="2400" dirty="0" smtClean="0"/>
              <a:t>=‘</a:t>
            </a:r>
            <a:r>
              <a:rPr lang="en-US" sz="2400" dirty="0" err="1" smtClean="0">
                <a:solidFill>
                  <a:srgbClr val="FFC000"/>
                </a:solidFill>
              </a:rPr>
              <a:t>patient_id</a:t>
            </a:r>
            <a:r>
              <a:rPr lang="en-US" sz="2400" dirty="0" smtClean="0"/>
              <a:t>’)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mutate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       age=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as.duration</a:t>
            </a:r>
            <a:r>
              <a:rPr lang="en-US" sz="2400" dirty="0" smtClean="0"/>
              <a:t>(</a:t>
            </a:r>
            <a:r>
              <a:rPr lang="en-US" sz="2400" dirty="0" err="1" smtClean="0"/>
              <a:t>visit_date-birth_date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/</a:t>
            </a:r>
            <a:r>
              <a:rPr lang="en-US" sz="2400" dirty="0" err="1" smtClean="0"/>
              <a:t>dyears</a:t>
            </a:r>
            <a:r>
              <a:rPr lang="en-US" sz="2400" dirty="0" smtClean="0"/>
              <a:t>(1)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dirty="0" smtClean="0"/>
              <a:t> %&gt;%</a:t>
            </a:r>
          </a:p>
          <a:p>
            <a:r>
              <a:rPr lang="en-US" sz="2400" dirty="0" smtClean="0"/>
              <a:t>    select(-</a:t>
            </a:r>
            <a:r>
              <a:rPr lang="en-US" sz="2400" dirty="0" err="1" smtClean="0"/>
              <a:t>birth_date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5143485" y="3740367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286360" y="1658530"/>
          <a:ext cx="6741047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3095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323040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661520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709456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1583514147"/>
                    </a:ext>
                  </a:extLst>
                </a:gridCol>
                <a:gridCol w="766980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  <a:gridCol w="1296674">
                  <a:extLst>
                    <a:ext uri="{9D8B030D-6E8A-4147-A177-3AD203B41FA5}">
                      <a16:colId xmlns:a16="http://schemas.microsoft.com/office/drawing/2014/main" val="58807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patient_id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birth_date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2000-06-01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1980-05-25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2000-06-01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1994-12-10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86361" y="4250683"/>
          <a:ext cx="6741047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3095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323040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661520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709456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1583514147"/>
                    </a:ext>
                  </a:extLst>
                </a:gridCol>
                <a:gridCol w="766980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  <a:gridCol w="1296674">
                  <a:extLst>
                    <a:ext uri="{9D8B030D-6E8A-4147-A177-3AD203B41FA5}">
                      <a16:colId xmlns:a16="http://schemas.microsoft.com/office/drawing/2014/main" val="58807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patient_id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14.63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34.87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15.01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21.32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291" y="1550693"/>
            <a:ext cx="28277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proc_visit</a:t>
            </a:r>
            <a:r>
              <a:rPr lang="en-US" sz="2400" dirty="0" smtClean="0"/>
              <a:t>=visit %&gt;%</a:t>
            </a:r>
          </a:p>
        </p:txBody>
      </p:sp>
      <p:sp>
        <p:nvSpPr>
          <p:cNvPr id="5" name="Left Arrow 4"/>
          <p:cNvSpPr/>
          <p:nvPr/>
        </p:nvSpPr>
        <p:spPr>
          <a:xfrm>
            <a:off x="3466726" y="1545514"/>
            <a:ext cx="393939" cy="472022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tidyverse</a:t>
            </a:r>
            <a:r>
              <a:rPr lang="en-US" dirty="0" err="1" smtClean="0">
                <a:solidFill>
                  <a:schemeClr val="accent1"/>
                </a:solidFill>
              </a:rPr>
              <a:t>+lubridate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592" y="1550693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proc_visit</a:t>
            </a:r>
            <a:r>
              <a:rPr lang="en-US" dirty="0" smtClean="0"/>
              <a:t> %&gt;%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left_join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1"/>
                </a:solidFill>
              </a:rPr>
              <a:t>filter(.,J001&gt;0) %&gt;%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</a:t>
            </a:r>
            <a:r>
              <a:rPr lang="en-US" dirty="0" err="1" smtClean="0">
                <a:solidFill>
                  <a:schemeClr val="accent1"/>
                </a:solidFill>
              </a:rPr>
              <a:t>group_by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patient_id</a:t>
            </a:r>
            <a:r>
              <a:rPr lang="en-US" dirty="0" smtClean="0">
                <a:solidFill>
                  <a:schemeClr val="accent1"/>
                </a:solidFill>
              </a:rPr>
              <a:t>) %&gt;%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summarize(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</a:t>
            </a:r>
            <a:r>
              <a:rPr lang="en-US" dirty="0" err="1" smtClean="0">
                <a:solidFill>
                  <a:schemeClr val="accent1"/>
                </a:solidFill>
              </a:rPr>
              <a:t>outcome_date</a:t>
            </a:r>
            <a:r>
              <a:rPr lang="en-US" dirty="0" smtClean="0">
                <a:solidFill>
                  <a:schemeClr val="accent1"/>
                </a:solidFill>
              </a:rPr>
              <a:t>=min(</a:t>
            </a:r>
            <a:r>
              <a:rPr lang="en-US" dirty="0" err="1" smtClean="0">
                <a:solidFill>
                  <a:schemeClr val="accent1"/>
                </a:solidFill>
              </a:rPr>
              <a:t>visit_date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         )</a:t>
            </a:r>
          </a:p>
          <a:p>
            <a:r>
              <a:rPr lang="en-US" dirty="0" smtClean="0"/>
              <a:t>        by=‘</a:t>
            </a:r>
            <a:r>
              <a:rPr lang="en-US" dirty="0" err="1" smtClean="0"/>
              <a:t>patient_id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   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 smtClean="0"/>
              <a:t> %&gt;%</a:t>
            </a:r>
          </a:p>
          <a:p>
            <a:r>
              <a:rPr lang="en-US" dirty="0"/>
              <a:t> </a:t>
            </a:r>
            <a:r>
              <a:rPr lang="en-US" dirty="0" smtClean="0"/>
              <a:t>   select(-J001) %&gt;%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86361" y="4250683"/>
          <a:ext cx="6741047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3095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323040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661520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709456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1583514147"/>
                    </a:ext>
                  </a:extLst>
                </a:gridCol>
                <a:gridCol w="766980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  <a:gridCol w="1296674">
                  <a:extLst>
                    <a:ext uri="{9D8B030D-6E8A-4147-A177-3AD203B41FA5}">
                      <a16:colId xmlns:a16="http://schemas.microsoft.com/office/drawing/2014/main" val="58807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34.87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21.32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166360" y="1550693"/>
          <a:ext cx="6867143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311002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774915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  <a:gridCol w="743919">
                  <a:extLst>
                    <a:ext uri="{9D8B030D-6E8A-4147-A177-3AD203B41FA5}">
                      <a16:colId xmlns:a16="http://schemas.microsoft.com/office/drawing/2014/main" val="588073510"/>
                    </a:ext>
                  </a:extLst>
                </a:gridCol>
                <a:gridCol w="1587645">
                  <a:extLst>
                    <a:ext uri="{9D8B030D-6E8A-4147-A177-3AD203B41FA5}">
                      <a16:colId xmlns:a16="http://schemas.microsoft.com/office/drawing/2014/main" val="3946951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outcome_date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2015-07-11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34.87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2015-07-11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21.32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768581" y="1550693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/>
              <a:t>tidyverse</a:t>
            </a:r>
            <a:r>
              <a:rPr lang="en-US" dirty="0" err="1" smtClean="0">
                <a:solidFill>
                  <a:schemeClr val="accent1"/>
                </a:solidFill>
              </a:rPr>
              <a:t>+lubridate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592" y="1550693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proc_visit</a:t>
            </a:r>
            <a:r>
              <a:rPr lang="en-US" dirty="0" smtClean="0"/>
              <a:t> %&gt;%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left_join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1"/>
                </a:solidFill>
              </a:rPr>
              <a:t>filter(.,J001&gt;0) %&gt;%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</a:t>
            </a:r>
            <a:r>
              <a:rPr lang="en-US" dirty="0" err="1" smtClean="0">
                <a:solidFill>
                  <a:schemeClr val="accent1"/>
                </a:solidFill>
              </a:rPr>
              <a:t>group_by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patient_id</a:t>
            </a:r>
            <a:r>
              <a:rPr lang="en-US" dirty="0" smtClean="0">
                <a:solidFill>
                  <a:schemeClr val="accent1"/>
                </a:solidFill>
              </a:rPr>
              <a:t>) %&gt;%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summarize(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</a:t>
            </a:r>
            <a:r>
              <a:rPr lang="en-US" dirty="0" err="1" smtClean="0">
                <a:solidFill>
                  <a:schemeClr val="accent1"/>
                </a:solidFill>
              </a:rPr>
              <a:t>outcome_date</a:t>
            </a:r>
            <a:r>
              <a:rPr lang="en-US" dirty="0" smtClean="0">
                <a:solidFill>
                  <a:schemeClr val="accent1"/>
                </a:solidFill>
              </a:rPr>
              <a:t>=min(</a:t>
            </a:r>
            <a:r>
              <a:rPr lang="en-US" dirty="0" err="1" smtClean="0">
                <a:solidFill>
                  <a:schemeClr val="accent1"/>
                </a:solidFill>
              </a:rPr>
              <a:t>visit_date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      )</a:t>
            </a:r>
          </a:p>
          <a:p>
            <a:r>
              <a:rPr lang="en-US" dirty="0" smtClean="0"/>
              <a:t>        by=‘</a:t>
            </a:r>
            <a:r>
              <a:rPr lang="en-US" dirty="0" err="1" smtClean="0"/>
              <a:t>patient_id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   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 smtClean="0"/>
              <a:t> %&gt;%</a:t>
            </a:r>
          </a:p>
          <a:p>
            <a:r>
              <a:rPr lang="en-US" dirty="0"/>
              <a:t> </a:t>
            </a:r>
            <a:r>
              <a:rPr lang="en-US" dirty="0" smtClean="0"/>
              <a:t>   select(-J001) %&gt;%</a:t>
            </a:r>
          </a:p>
          <a:p>
            <a:r>
              <a:rPr lang="en-US" dirty="0"/>
              <a:t> </a:t>
            </a:r>
            <a:r>
              <a:rPr lang="en-US" dirty="0" smtClean="0"/>
              <a:t>   mutate(</a:t>
            </a:r>
          </a:p>
          <a:p>
            <a:r>
              <a:rPr lang="en-US" dirty="0"/>
              <a:t> </a:t>
            </a:r>
            <a:r>
              <a:rPr lang="en-US" dirty="0" smtClean="0"/>
              <a:t>       outcome=</a:t>
            </a:r>
            <a:r>
              <a:rPr lang="en-US" dirty="0" smtClean="0">
                <a:solidFill>
                  <a:srgbClr val="C00000"/>
                </a:solidFill>
              </a:rPr>
              <a:t>!is.na(</a:t>
            </a:r>
            <a:r>
              <a:rPr lang="en-US" dirty="0" err="1" smtClean="0">
                <a:solidFill>
                  <a:srgbClr val="C00000"/>
                </a:solidFill>
              </a:rPr>
              <a:t>outcome_date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        ,</a:t>
            </a:r>
            <a:r>
              <a:rPr lang="en-US" dirty="0" err="1" smtClean="0"/>
              <a:t>outcome_date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outcome_date</a:t>
            </a:r>
            <a:r>
              <a:rPr lang="en-US" dirty="0"/>
              <a:t> </a:t>
            </a:r>
            <a:r>
              <a:rPr lang="en-US" dirty="0" smtClean="0"/>
              <a:t>%&gt;%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>
                <a:solidFill>
                  <a:srgbClr val="C00000"/>
                </a:solidFill>
              </a:rPr>
              <a:t>replace_na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as.Date</a:t>
            </a:r>
            <a:r>
              <a:rPr lang="en-US" dirty="0" smtClean="0">
                <a:solidFill>
                  <a:srgbClr val="C00000"/>
                </a:solidFill>
              </a:rPr>
              <a:t>(‘2016-12-31’))</a:t>
            </a:r>
          </a:p>
          <a:p>
            <a:r>
              <a:rPr lang="en-US" dirty="0" smtClean="0"/>
              <a:t>    ) %&gt;%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filter</a:t>
            </a:r>
            <a:r>
              <a:rPr lang="en-US" dirty="0" smtClean="0"/>
              <a:t>(</a:t>
            </a:r>
            <a:r>
              <a:rPr lang="en-US" dirty="0" err="1" smtClean="0"/>
              <a:t>visit_date</a:t>
            </a:r>
            <a:r>
              <a:rPr lang="en-US" dirty="0" smtClean="0"/>
              <a:t>&lt;</a:t>
            </a:r>
            <a:r>
              <a:rPr lang="en-US" dirty="0" err="1" smtClean="0"/>
              <a:t>outcome_date</a:t>
            </a:r>
            <a:r>
              <a:rPr lang="en-US" dirty="0" smtClean="0"/>
              <a:t>) %&gt;%</a:t>
            </a:r>
          </a:p>
          <a:p>
            <a:r>
              <a:rPr lang="en-US" dirty="0" smtClean="0"/>
              <a:t>    select(-patient_id,-visit_date,-</a:t>
            </a:r>
            <a:r>
              <a:rPr lang="en-US" dirty="0" err="1" smtClean="0"/>
              <a:t>outcome_date</a:t>
            </a:r>
            <a:r>
              <a:rPr lang="en-US" dirty="0" smtClean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166360" y="1550693"/>
          <a:ext cx="6867143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311002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557939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681925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712922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  <a:gridCol w="743919">
                  <a:extLst>
                    <a:ext uri="{9D8B030D-6E8A-4147-A177-3AD203B41FA5}">
                      <a16:colId xmlns:a16="http://schemas.microsoft.com/office/drawing/2014/main" val="588073510"/>
                    </a:ext>
                  </a:extLst>
                </a:gridCol>
                <a:gridCol w="1634140">
                  <a:extLst>
                    <a:ext uri="{9D8B030D-6E8A-4147-A177-3AD203B41FA5}">
                      <a16:colId xmlns:a16="http://schemas.microsoft.com/office/drawing/2014/main" val="3946951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patient_id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outcome_date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2015-01-31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2015-07-11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34.87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2015-07-11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2015-07-11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2016-03-17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21.32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768581" y="1550693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103356" y="3774443"/>
          <a:ext cx="793014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8459">
                  <a:extLst>
                    <a:ext uri="{9D8B030D-6E8A-4147-A177-3AD203B41FA5}">
                      <a16:colId xmlns:a16="http://schemas.microsoft.com/office/drawing/2014/main" val="1053958440"/>
                    </a:ext>
                  </a:extLst>
                </a:gridCol>
                <a:gridCol w="1266188">
                  <a:extLst>
                    <a:ext uri="{9D8B030D-6E8A-4147-A177-3AD203B41FA5}">
                      <a16:colId xmlns:a16="http://schemas.microsoft.com/office/drawing/2014/main" val="2787866204"/>
                    </a:ext>
                  </a:extLst>
                </a:gridCol>
                <a:gridCol w="606816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658333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  <a:gridCol w="723239">
                  <a:extLst>
                    <a:ext uri="{9D8B030D-6E8A-4147-A177-3AD203B41FA5}">
                      <a16:colId xmlns:a16="http://schemas.microsoft.com/office/drawing/2014/main" val="588073510"/>
                    </a:ext>
                  </a:extLst>
                </a:gridCol>
                <a:gridCol w="1650470">
                  <a:extLst>
                    <a:ext uri="{9D8B030D-6E8A-4147-A177-3AD203B41FA5}">
                      <a16:colId xmlns:a16="http://schemas.microsoft.com/office/drawing/2014/main" val="3946951324"/>
                    </a:ext>
                  </a:extLst>
                </a:gridCol>
                <a:gridCol w="1084855">
                  <a:extLst>
                    <a:ext uri="{9D8B030D-6E8A-4147-A177-3AD203B41FA5}">
                      <a16:colId xmlns:a16="http://schemas.microsoft.com/office/drawing/2014/main" val="182005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err="1" smtClean="0"/>
                        <a:t>patient_id</a:t>
                      </a:r>
                      <a:endParaRPr lang="en-US" strike="sngStrike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err="1" smtClean="0"/>
                        <a:t>visit_date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err="1" smtClean="0"/>
                        <a:t>outcome_date</a:t>
                      </a:r>
                      <a:endParaRPr lang="en-US" strike="sngStrik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0001</a:t>
                      </a:r>
                      <a:endParaRPr lang="en-US" strike="sngStrike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2015-01-31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2015-07-11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0002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2015-02-02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34.87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 smtClean="0">
                          <a:solidFill>
                            <a:srgbClr val="C00000"/>
                          </a:solidFill>
                        </a:rPr>
                        <a:t>2016-12-31</a:t>
                      </a:r>
                      <a:endParaRPr lang="en-US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7030A0"/>
                          </a:solidFill>
                        </a:rPr>
                        <a:t>0001</a:t>
                      </a:r>
                      <a:endParaRPr lang="en-US" strike="sngStrik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  <a:endParaRPr lang="en-US" strike="sngStrik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trike="sngStrik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trike="sngStrik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7030A0"/>
                          </a:solidFill>
                        </a:rPr>
                        <a:t>15.01</a:t>
                      </a:r>
                      <a:endParaRPr lang="en-US" strike="sngStrik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solidFill>
                            <a:srgbClr val="7030A0"/>
                          </a:solidFill>
                        </a:rPr>
                        <a:t>2015-07-11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solidFill>
                            <a:srgbClr val="7030A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0003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/>
                        <a:t>2016-03-17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21.32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 smtClean="0">
                          <a:solidFill>
                            <a:srgbClr val="C00000"/>
                          </a:solidFill>
                        </a:rPr>
                        <a:t>2016-12-31</a:t>
                      </a:r>
                      <a:endParaRPr lang="en-US" strike="sngStrik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3726165" y="3774443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2291" y="1550693"/>
            <a:ext cx="28277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tidy_visit</a:t>
            </a:r>
            <a:r>
              <a:rPr lang="en-US" dirty="0" smtClean="0"/>
              <a:t>=</a:t>
            </a:r>
            <a:r>
              <a:rPr lang="en-US" dirty="0" err="1" smtClean="0"/>
              <a:t>proc_visit</a:t>
            </a:r>
            <a:r>
              <a:rPr lang="en-US" dirty="0" smtClean="0"/>
              <a:t> %&gt;%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269757" y="1499348"/>
            <a:ext cx="393939" cy="472022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</a:t>
            </a:r>
            <a:r>
              <a:rPr lang="en-US" dirty="0" err="1" smtClean="0">
                <a:solidFill>
                  <a:srgbClr val="C00000"/>
                </a:solidFill>
              </a:rPr>
              <a:t>tidy</a:t>
            </a:r>
            <a:r>
              <a:rPr lang="en-US" dirty="0" err="1" smtClean="0"/>
              <a:t>verse</a:t>
            </a:r>
            <a:r>
              <a:rPr lang="en-US" dirty="0" err="1" smtClean="0">
                <a:solidFill>
                  <a:schemeClr val="accent1"/>
                </a:solidFill>
              </a:rPr>
              <a:t>+lubridate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246231" y="2831468"/>
          <a:ext cx="381502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6816">
                  <a:extLst>
                    <a:ext uri="{9D8B030D-6E8A-4147-A177-3AD203B41FA5}">
                      <a16:colId xmlns:a16="http://schemas.microsoft.com/office/drawing/2014/main" val="2286522419"/>
                    </a:ext>
                  </a:extLst>
                </a:gridCol>
                <a:gridCol w="658333">
                  <a:extLst>
                    <a:ext uri="{9D8B030D-6E8A-4147-A177-3AD203B41FA5}">
                      <a16:colId xmlns:a16="http://schemas.microsoft.com/office/drawing/2014/main" val="3163634901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481268151"/>
                    </a:ext>
                  </a:extLst>
                </a:gridCol>
                <a:gridCol w="723239">
                  <a:extLst>
                    <a:ext uri="{9D8B030D-6E8A-4147-A177-3AD203B41FA5}">
                      <a16:colId xmlns:a16="http://schemas.microsoft.com/office/drawing/2014/main" val="588073510"/>
                    </a:ext>
                  </a:extLst>
                </a:gridCol>
                <a:gridCol w="1084855">
                  <a:extLst>
                    <a:ext uri="{9D8B030D-6E8A-4147-A177-3AD203B41FA5}">
                      <a16:colId xmlns:a16="http://schemas.microsoft.com/office/drawing/2014/main" val="182005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34.87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3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21.32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84447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3869040" y="2831468"/>
            <a:ext cx="285750" cy="282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8F6F-E1B0-4647-B484-3AEE81F5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</a:t>
            </a:r>
            <a:r>
              <a:rPr lang="en-US" dirty="0" smtClean="0"/>
              <a:t>pipeline: clinical data to 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2FB6-83DD-4EC3-A440-8CA1C71E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make a </a:t>
            </a:r>
            <a:r>
              <a:rPr lang="en-US" dirty="0" smtClean="0"/>
              <a:t>model </a:t>
            </a:r>
            <a:r>
              <a:rPr lang="en-US" dirty="0"/>
              <a:t>of a condition as the outcome using medical histories as the </a:t>
            </a:r>
            <a:r>
              <a:rPr lang="en-US" dirty="0" smtClean="0"/>
              <a:t>covariates</a:t>
            </a:r>
            <a:endParaRPr lang="en-US" dirty="0"/>
          </a:p>
          <a:p>
            <a:r>
              <a:rPr lang="en-US" dirty="0"/>
              <a:t>The medical histories are the other medical conditions</a:t>
            </a:r>
          </a:p>
          <a:p>
            <a:r>
              <a:rPr lang="en-US" dirty="0"/>
              <a:t>You search for the </a:t>
            </a:r>
            <a:r>
              <a:rPr lang="en-US" dirty="0" smtClean="0"/>
              <a:t>omics data </a:t>
            </a:r>
            <a:r>
              <a:rPr lang="en-US" dirty="0"/>
              <a:t>related to the outcome and </a:t>
            </a:r>
            <a:r>
              <a:rPr lang="en-US" dirty="0" smtClean="0"/>
              <a:t>covariates</a:t>
            </a:r>
            <a:endParaRPr lang="en-US" dirty="0"/>
          </a:p>
          <a:p>
            <a:r>
              <a:rPr lang="en-US" dirty="0"/>
              <a:t>You get </a:t>
            </a:r>
            <a:r>
              <a:rPr lang="en-US" dirty="0" smtClean="0"/>
              <a:t>significant covariates of </a:t>
            </a:r>
            <a:r>
              <a:rPr lang="en-US" dirty="0"/>
              <a:t>each condition to the control</a:t>
            </a:r>
          </a:p>
          <a:p>
            <a:r>
              <a:rPr lang="en-US" dirty="0"/>
              <a:t>Which o</a:t>
            </a:r>
            <a:r>
              <a:rPr lang="en-US" dirty="0" smtClean="0"/>
              <a:t>f these covariates overlapped </a:t>
            </a:r>
            <a:r>
              <a:rPr lang="en-US" dirty="0"/>
              <a:t>among the conditions?</a:t>
            </a:r>
          </a:p>
          <a:p>
            <a:r>
              <a:rPr lang="en-US" dirty="0"/>
              <a:t>Which pathways are overrepresented by the overlapped </a:t>
            </a:r>
            <a:r>
              <a:rPr lang="en-US" dirty="0" smtClean="0"/>
              <a:t>covariates?</a:t>
            </a:r>
            <a:endParaRPr lang="en-US" dirty="0"/>
          </a:p>
          <a:p>
            <a:r>
              <a:rPr lang="en-US" dirty="0"/>
              <a:t>Conclude a potential biomarker or therapeutic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0748-CB5B-473A-B7CB-B6517792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dogma tells us how</a:t>
            </a:r>
            <a:br>
              <a:rPr lang="en-US" dirty="0"/>
            </a:br>
            <a:r>
              <a:rPr lang="en-US" dirty="0"/>
              <a:t>information flows in a cell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31848-C378-443E-95C0-F3508A5EC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385" y="1825625"/>
            <a:ext cx="758523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91130-08E1-4A27-8EF1-808EB1A6546F}"/>
              </a:ext>
            </a:extLst>
          </p:cNvPr>
          <p:cNvSpPr txBox="1"/>
          <p:nvPr/>
        </p:nvSpPr>
        <p:spPr>
          <a:xfrm>
            <a:off x="1638300" y="6438900"/>
            <a:ext cx="8877300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Courtesy of Steven </a:t>
            </a:r>
            <a:r>
              <a:rPr lang="en-US" sz="1400" dirty="0" err="1"/>
              <a:t>Salzberg</a:t>
            </a:r>
            <a:r>
              <a:rPr lang="en-US" sz="1400" dirty="0"/>
              <a:t>. 2019. Why genomics? John Hopkins University.</a:t>
            </a:r>
            <a:endParaRPr lang="id-ID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12C2E-1152-4C50-A0DF-8C12B819295A}"/>
              </a:ext>
            </a:extLst>
          </p:cNvPr>
          <p:cNvSpPr/>
          <p:nvPr/>
        </p:nvSpPr>
        <p:spPr>
          <a:xfrm>
            <a:off x="7015019" y="5530633"/>
            <a:ext cx="3329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 it is a little more complicated</a:t>
            </a:r>
          </a:p>
          <a:p>
            <a:r>
              <a:rPr lang="en-US" dirty="0"/>
              <a:t>than that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C104B1-6853-458A-BD1A-8BAF44C94995}"/>
              </a:ext>
            </a:extLst>
          </p:cNvPr>
          <p:cNvSpPr/>
          <p:nvPr/>
        </p:nvSpPr>
        <p:spPr>
          <a:xfrm>
            <a:off x="4178331" y="2576945"/>
            <a:ext cx="1391197" cy="2623128"/>
          </a:xfrm>
          <a:custGeom>
            <a:avLst/>
            <a:gdLst>
              <a:gd name="connsiteX0" fmla="*/ 1391197 w 1391197"/>
              <a:gd name="connsiteY0" fmla="*/ 2623128 h 2623128"/>
              <a:gd name="connsiteX1" fmla="*/ 5743 w 1391197"/>
              <a:gd name="connsiteY1" fmla="*/ 1145310 h 2623128"/>
              <a:gd name="connsiteX2" fmla="*/ 864725 w 1391197"/>
              <a:gd name="connsiteY2" fmla="*/ 0 h 2623128"/>
              <a:gd name="connsiteX3" fmla="*/ 864725 w 1391197"/>
              <a:gd name="connsiteY3" fmla="*/ 0 h 262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197" h="2623128">
                <a:moveTo>
                  <a:pt x="1391197" y="2623128"/>
                </a:moveTo>
                <a:cubicBezTo>
                  <a:pt x="742342" y="2102813"/>
                  <a:pt x="93488" y="1582498"/>
                  <a:pt x="5743" y="1145310"/>
                </a:cubicBezTo>
                <a:cubicBezTo>
                  <a:pt x="-82002" y="708122"/>
                  <a:pt x="864725" y="0"/>
                  <a:pt x="864725" y="0"/>
                </a:cubicBezTo>
                <a:lnTo>
                  <a:pt x="864725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18004-CD62-45CC-B3E4-53AD6BC4622F}"/>
              </a:ext>
            </a:extLst>
          </p:cNvPr>
          <p:cNvSpPr/>
          <p:nvPr/>
        </p:nvSpPr>
        <p:spPr>
          <a:xfrm>
            <a:off x="2152650" y="1685018"/>
            <a:ext cx="477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‘central dogma’ term </a:t>
            </a:r>
            <a:r>
              <a:rPr lang="en-US" dirty="0" smtClean="0"/>
              <a:t>coined </a:t>
            </a:r>
            <a:r>
              <a:rPr lang="en-US" dirty="0"/>
              <a:t>by Francis Crick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nature of omics and obtain the raw data</a:t>
            </a:r>
          </a:p>
          <a:p>
            <a:r>
              <a:rPr lang="en-US" dirty="0" smtClean="0"/>
              <a:t>To understand nature of clinical data and obtain the raw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E524-0783-47DD-BBFF-DD341891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57808"/>
          </a:xfrm>
        </p:spPr>
        <p:txBody>
          <a:bodyPr>
            <a:normAutofit/>
          </a:bodyPr>
          <a:lstStyle/>
          <a:p>
            <a:r>
              <a:rPr lang="en-US" sz="3600" dirty="0"/>
              <a:t>More completed, yet still oversimplified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4482C-ED06-419B-B0C2-6B50638536DE}"/>
              </a:ext>
            </a:extLst>
          </p:cNvPr>
          <p:cNvSpPr txBox="1"/>
          <p:nvPr/>
        </p:nvSpPr>
        <p:spPr>
          <a:xfrm>
            <a:off x="2456869" y="3066481"/>
            <a:ext cx="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D4DA2-F79E-4AD3-B6F2-2DC8C594A5A8}"/>
              </a:ext>
            </a:extLst>
          </p:cNvPr>
          <p:cNvSpPr txBox="1"/>
          <p:nvPr/>
        </p:nvSpPr>
        <p:spPr>
          <a:xfrm>
            <a:off x="5291272" y="3066480"/>
            <a:ext cx="85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mRNA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D1F3B-50EC-4842-B8E5-F2EA10DE0331}"/>
              </a:ext>
            </a:extLst>
          </p:cNvPr>
          <p:cNvSpPr txBox="1"/>
          <p:nvPr/>
        </p:nvSpPr>
        <p:spPr>
          <a:xfrm>
            <a:off x="7528224" y="3066481"/>
            <a:ext cx="10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3FF23-9A73-4517-A821-12373371012A}"/>
              </a:ext>
            </a:extLst>
          </p:cNvPr>
          <p:cNvSpPr txBox="1"/>
          <p:nvPr/>
        </p:nvSpPr>
        <p:spPr>
          <a:xfrm>
            <a:off x="5278577" y="1893864"/>
            <a:ext cx="183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non-coding RNA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B28C7-8C14-4464-A320-BD7058D052F3}"/>
              </a:ext>
            </a:extLst>
          </p:cNvPr>
          <p:cNvSpPr txBox="1"/>
          <p:nvPr/>
        </p:nvSpPr>
        <p:spPr>
          <a:xfrm>
            <a:off x="9014126" y="3066355"/>
            <a:ext cx="129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Metabolite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A3411-9461-4EE5-B4DC-32072F21CD8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49597" y="3251147"/>
            <a:ext cx="21416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C981E-70C4-4350-B147-CB19B9722A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45637" y="3251147"/>
            <a:ext cx="1382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9324B3-BD64-431C-A9D5-5005A001F38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534989" y="3251021"/>
            <a:ext cx="479137" cy="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6E5E19-EB79-4C41-A004-8CE89C97A9FE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803233" y="2263197"/>
            <a:ext cx="3394362" cy="80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FA216-CD4B-4201-B4A6-C545CE3B6D2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718455" y="2263196"/>
            <a:ext cx="479141" cy="80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F32F4-110D-4510-91DA-DA676892E4E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197596" y="2263197"/>
            <a:ext cx="1834011" cy="80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9E0433-8849-427D-87F5-2F45AEC4F49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197595" y="2263197"/>
            <a:ext cx="3465386" cy="80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E5CB16-50E3-4238-8094-3F628F6FDDE8}"/>
              </a:ext>
            </a:extLst>
          </p:cNvPr>
          <p:cNvSpPr txBox="1"/>
          <p:nvPr/>
        </p:nvSpPr>
        <p:spPr>
          <a:xfrm>
            <a:off x="6179124" y="4779816"/>
            <a:ext cx="159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Transcription factors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CA2F4D-E1EE-4D33-945A-F996E297B334}"/>
              </a:ext>
            </a:extLst>
          </p:cNvPr>
          <p:cNvSpPr txBox="1"/>
          <p:nvPr/>
        </p:nvSpPr>
        <p:spPr>
          <a:xfrm>
            <a:off x="7565761" y="4779816"/>
            <a:ext cx="153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expression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A201AC-FACA-435C-87BE-9BAB19A9E04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385128" y="3377941"/>
            <a:ext cx="3592941" cy="140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8B266C-B41D-48F3-9537-83480E67FC20}"/>
              </a:ext>
            </a:extLst>
          </p:cNvPr>
          <p:cNvSpPr txBox="1"/>
          <p:nvPr/>
        </p:nvSpPr>
        <p:spPr>
          <a:xfrm>
            <a:off x="3385127" y="4779816"/>
            <a:ext cx="159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 methylation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C492F4-718A-47B2-8F1C-61B0809A7EDA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106141" y="3378067"/>
            <a:ext cx="1077931" cy="140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0F3D1B-89CB-4DA1-9FC2-CAECD7771BAF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3235894" y="3378067"/>
            <a:ext cx="2318622" cy="140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E53739-365C-4246-9175-22AC489990DD}"/>
              </a:ext>
            </a:extLst>
          </p:cNvPr>
          <p:cNvSpPr txBox="1"/>
          <p:nvPr/>
        </p:nvSpPr>
        <p:spPr>
          <a:xfrm>
            <a:off x="4755572" y="4779816"/>
            <a:ext cx="159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Histone modification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959CE2-0C54-437C-BF8C-6162F5E1B80B}"/>
              </a:ext>
            </a:extLst>
          </p:cNvPr>
          <p:cNvSpPr txBox="1"/>
          <p:nvPr/>
        </p:nvSpPr>
        <p:spPr>
          <a:xfrm>
            <a:off x="8709323" y="4779815"/>
            <a:ext cx="15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MicroRNA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116DF2-3491-4682-8703-7956AFB077E7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6155175" y="3314545"/>
            <a:ext cx="3353092" cy="146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DC975A7-7931-40F1-A1B6-B7D9051D6E73}"/>
              </a:ext>
            </a:extLst>
          </p:cNvPr>
          <p:cNvSpPr txBox="1"/>
          <p:nvPr/>
        </p:nvSpPr>
        <p:spPr>
          <a:xfrm>
            <a:off x="3518763" y="2927969"/>
            <a:ext cx="177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Transcription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DBD126-38E6-414A-80B2-4A5E3F045EE1}"/>
              </a:ext>
            </a:extLst>
          </p:cNvPr>
          <p:cNvSpPr txBox="1"/>
          <p:nvPr/>
        </p:nvSpPr>
        <p:spPr>
          <a:xfrm>
            <a:off x="6008252" y="2927969"/>
            <a:ext cx="177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Translation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F001F0-1DF8-4F9A-8D98-83C8B5DD2818}"/>
              </a:ext>
            </a:extLst>
          </p:cNvPr>
          <p:cNvSpPr txBox="1"/>
          <p:nvPr/>
        </p:nvSpPr>
        <p:spPr>
          <a:xfrm>
            <a:off x="2554979" y="4779815"/>
            <a:ext cx="121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Mutation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161B1D-C634-473E-B8CE-A16CA1C30842}"/>
              </a:ext>
            </a:extLst>
          </p:cNvPr>
          <p:cNvSpPr txBox="1"/>
          <p:nvPr/>
        </p:nvSpPr>
        <p:spPr>
          <a:xfrm>
            <a:off x="1607124" y="4779815"/>
            <a:ext cx="116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SNP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6F169C9-9F2A-4708-858F-233C7BF1E79A}"/>
              </a:ext>
            </a:extLst>
          </p:cNvPr>
          <p:cNvSpPr/>
          <p:nvPr/>
        </p:nvSpPr>
        <p:spPr>
          <a:xfrm>
            <a:off x="2317134" y="2115138"/>
            <a:ext cx="2956826" cy="1089891"/>
          </a:xfrm>
          <a:custGeom>
            <a:avLst/>
            <a:gdLst>
              <a:gd name="connsiteX0" fmla="*/ 148972 w 2956826"/>
              <a:gd name="connsiteY0" fmla="*/ 1089891 h 1089891"/>
              <a:gd name="connsiteX1" fmla="*/ 315226 w 2956826"/>
              <a:gd name="connsiteY1" fmla="*/ 544945 h 1089891"/>
              <a:gd name="connsiteX2" fmla="*/ 2956826 w 2956826"/>
              <a:gd name="connsiteY2" fmla="*/ 0 h 108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6826" h="1089891">
                <a:moveTo>
                  <a:pt x="148972" y="1089891"/>
                </a:moveTo>
                <a:cubicBezTo>
                  <a:pt x="-1889" y="908242"/>
                  <a:pt x="-152750" y="726593"/>
                  <a:pt x="315226" y="544945"/>
                </a:cubicBezTo>
                <a:cubicBezTo>
                  <a:pt x="783202" y="363297"/>
                  <a:pt x="1870014" y="181648"/>
                  <a:pt x="2956826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CFC6AE-086A-4A60-A7AD-1074F18724F0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3001817" y="3377941"/>
            <a:ext cx="162184" cy="140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066E5EF-C315-4878-8C7B-143282716B3B}"/>
              </a:ext>
            </a:extLst>
          </p:cNvPr>
          <p:cNvCxnSpPr>
            <a:cxnSpLocks/>
            <a:stCxn id="73" idx="0"/>
            <a:endCxn id="4" idx="1"/>
          </p:cNvCxnSpPr>
          <p:nvPr/>
        </p:nvCxnSpPr>
        <p:spPr>
          <a:xfrm flipH="1" flipV="1">
            <a:off x="2456869" y="3251147"/>
            <a:ext cx="707132" cy="152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95C791-CCE5-4EC1-A430-FECF5E42DFD0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2189564" y="3251021"/>
            <a:ext cx="127571" cy="152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942302-A2B1-470F-AD43-6D22CA7420A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2189564" y="3377941"/>
            <a:ext cx="738361" cy="140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76D048-7E28-4D55-A98D-9BB50D6DAEB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500416" y="3424097"/>
            <a:ext cx="3834772" cy="13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6D1FEEE-BE9A-45D0-802F-5488D8B5B06E}"/>
              </a:ext>
            </a:extLst>
          </p:cNvPr>
          <p:cNvSpPr txBox="1"/>
          <p:nvPr/>
        </p:nvSpPr>
        <p:spPr>
          <a:xfrm>
            <a:off x="7610767" y="3627672"/>
            <a:ext cx="15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PTMs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2A66EFD-3DF7-4BAF-8809-0D247345DBCB}"/>
              </a:ext>
            </a:extLst>
          </p:cNvPr>
          <p:cNvCxnSpPr>
            <a:cxnSpLocks/>
            <a:stCxn id="154" idx="0"/>
          </p:cNvCxnSpPr>
          <p:nvPr/>
        </p:nvCxnSpPr>
        <p:spPr>
          <a:xfrm flipV="1">
            <a:off x="8409712" y="3387584"/>
            <a:ext cx="125277" cy="24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1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8" grpId="0"/>
      <p:bldP spid="46" grpId="0"/>
      <p:bldP spid="48" grpId="0"/>
      <p:bldP spid="73" grpId="0"/>
      <p:bldP spid="79" grpId="0"/>
      <p:bldP spid="1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387D-493F-47E5-BBC1-44EE94CA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Other (species) cells in human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CF91-7F04-4BDB-BBE4-93D3D341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cell </a:t>
            </a:r>
            <a:r>
              <a:rPr lang="en-US" dirty="0">
                <a:sym typeface="Wingdings" panose="05000000000000000000" pitchFamily="2" charset="2"/>
              </a:rPr>
              <a:t> genome</a:t>
            </a:r>
          </a:p>
          <a:p>
            <a:r>
              <a:rPr lang="en-US" dirty="0">
                <a:sym typeface="Wingdings" panose="05000000000000000000" pitchFamily="2" charset="2"/>
              </a:rPr>
              <a:t>Microbe cells  genomes: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#1 Bacteria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#2 Fungus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#3 Virus</a:t>
            </a:r>
          </a:p>
          <a:p>
            <a:r>
              <a:rPr lang="en-US" dirty="0">
                <a:sym typeface="Wingdings" panose="05000000000000000000" pitchFamily="2" charset="2"/>
              </a:rPr>
              <a:t>Not just one genome  metagenome</a:t>
            </a:r>
          </a:p>
          <a:p>
            <a:r>
              <a:rPr lang="en-US" dirty="0">
                <a:sym typeface="Wingdings" panose="05000000000000000000" pitchFamily="2" charset="2"/>
              </a:rPr>
              <a:t>In practice, the metagenome refers to microbes  microbiome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8A3B-0EDC-4D98-A5ED-5DA8FB5D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9E22B9-F9E5-44C6-8D0B-93C08B56C89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1825625"/>
          <a:ext cx="788670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032777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820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54022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Collective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Systematic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Genomics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Non-coding 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Epigenetic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Epigenetics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8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Coding 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Transcriptomics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2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(any; inside and outside of a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Proteomics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3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Metabolite (secreted protein; outside of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Metabolome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Metabolomics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2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Interactome (not common)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Interactomics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3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Metagenome (microbiome)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Metagenomics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91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96453E-97A4-4C70-942D-ECC489FB4489}"/>
              </a:ext>
            </a:extLst>
          </p:cNvPr>
          <p:cNvSpPr txBox="1"/>
          <p:nvPr/>
        </p:nvSpPr>
        <p:spPr>
          <a:xfrm>
            <a:off x="1638300" y="6438900"/>
            <a:ext cx="8877300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Partly, courtesy of Yuan-Chii Gladys Lee. 2019. Gene, Genome, and Epigenetics. Taipei Medical University.</a:t>
            </a:r>
            <a:endParaRPr lang="id-ID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E524-0783-47DD-BBFF-DD341891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8182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Enormous amount of (opened) data, yet still not fully explored (understood)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4482C-ED06-419B-B0C2-6B50638536DE}"/>
              </a:ext>
            </a:extLst>
          </p:cNvPr>
          <p:cNvSpPr txBox="1"/>
          <p:nvPr/>
        </p:nvSpPr>
        <p:spPr>
          <a:xfrm>
            <a:off x="2447633" y="2364515"/>
            <a:ext cx="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D4DA2-F79E-4AD3-B6F2-2DC8C594A5A8}"/>
              </a:ext>
            </a:extLst>
          </p:cNvPr>
          <p:cNvSpPr txBox="1"/>
          <p:nvPr/>
        </p:nvSpPr>
        <p:spPr>
          <a:xfrm>
            <a:off x="5282036" y="2364514"/>
            <a:ext cx="85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mRNA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D1F3B-50EC-4842-B8E5-F2EA10DE0331}"/>
              </a:ext>
            </a:extLst>
          </p:cNvPr>
          <p:cNvSpPr txBox="1"/>
          <p:nvPr/>
        </p:nvSpPr>
        <p:spPr>
          <a:xfrm>
            <a:off x="7518988" y="2364515"/>
            <a:ext cx="10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3FF23-9A73-4517-A821-12373371012A}"/>
              </a:ext>
            </a:extLst>
          </p:cNvPr>
          <p:cNvSpPr txBox="1"/>
          <p:nvPr/>
        </p:nvSpPr>
        <p:spPr>
          <a:xfrm>
            <a:off x="5269341" y="1191898"/>
            <a:ext cx="183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non-coding RNA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B28C7-8C14-4464-A320-BD7058D052F3}"/>
              </a:ext>
            </a:extLst>
          </p:cNvPr>
          <p:cNvSpPr txBox="1"/>
          <p:nvPr/>
        </p:nvSpPr>
        <p:spPr>
          <a:xfrm>
            <a:off x="9004890" y="2364389"/>
            <a:ext cx="129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Metabolite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A3411-9461-4EE5-B4DC-32072F21CD8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40361" y="2549181"/>
            <a:ext cx="21416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C981E-70C4-4350-B147-CB19B9722A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36401" y="2549181"/>
            <a:ext cx="1382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9324B3-BD64-431C-A9D5-5005A001F38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525753" y="2549055"/>
            <a:ext cx="479137" cy="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6E5E19-EB79-4C41-A004-8CE89C97A9FE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793997" y="1561231"/>
            <a:ext cx="3394362" cy="80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FA216-CD4B-4201-B4A6-C545CE3B6D2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709219" y="1561230"/>
            <a:ext cx="479141" cy="80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F32F4-110D-4510-91DA-DA676892E4E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188360" y="1561231"/>
            <a:ext cx="1834011" cy="80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9E0433-8849-427D-87F5-2F45AEC4F49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188359" y="1561231"/>
            <a:ext cx="3465386" cy="80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E5CB16-50E3-4238-8094-3F628F6FDDE8}"/>
              </a:ext>
            </a:extLst>
          </p:cNvPr>
          <p:cNvSpPr txBox="1"/>
          <p:nvPr/>
        </p:nvSpPr>
        <p:spPr>
          <a:xfrm>
            <a:off x="6169888" y="4077850"/>
            <a:ext cx="159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Transcription factors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CA2F4D-E1EE-4D33-945A-F996E297B334}"/>
              </a:ext>
            </a:extLst>
          </p:cNvPr>
          <p:cNvSpPr txBox="1"/>
          <p:nvPr/>
        </p:nvSpPr>
        <p:spPr>
          <a:xfrm>
            <a:off x="7556525" y="4077850"/>
            <a:ext cx="153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expression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A201AC-FACA-435C-87BE-9BAB19A9E04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375892" y="2675975"/>
            <a:ext cx="3592941" cy="140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8B266C-B41D-48F3-9537-83480E67FC20}"/>
              </a:ext>
            </a:extLst>
          </p:cNvPr>
          <p:cNvSpPr txBox="1"/>
          <p:nvPr/>
        </p:nvSpPr>
        <p:spPr>
          <a:xfrm>
            <a:off x="3375891" y="4077850"/>
            <a:ext cx="159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 methylation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C492F4-718A-47B2-8F1C-61B0809A7EDA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096905" y="2676101"/>
            <a:ext cx="1077931" cy="140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0F3D1B-89CB-4DA1-9FC2-CAECD7771BAF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3226658" y="2676101"/>
            <a:ext cx="2318622" cy="140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E53739-365C-4246-9175-22AC489990DD}"/>
              </a:ext>
            </a:extLst>
          </p:cNvPr>
          <p:cNvSpPr txBox="1"/>
          <p:nvPr/>
        </p:nvSpPr>
        <p:spPr>
          <a:xfrm>
            <a:off x="4746336" y="4077850"/>
            <a:ext cx="159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Histone modification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959CE2-0C54-437C-BF8C-6162F5E1B80B}"/>
              </a:ext>
            </a:extLst>
          </p:cNvPr>
          <p:cNvSpPr txBox="1"/>
          <p:nvPr/>
        </p:nvSpPr>
        <p:spPr>
          <a:xfrm>
            <a:off x="8700087" y="4077849"/>
            <a:ext cx="15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MicroRNA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116DF2-3491-4682-8703-7956AFB077E7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6145939" y="2612579"/>
            <a:ext cx="3353092" cy="146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DC975A7-7931-40F1-A1B6-B7D9051D6E73}"/>
              </a:ext>
            </a:extLst>
          </p:cNvPr>
          <p:cNvSpPr txBox="1"/>
          <p:nvPr/>
        </p:nvSpPr>
        <p:spPr>
          <a:xfrm>
            <a:off x="3509527" y="2226003"/>
            <a:ext cx="177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Transcription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DBD126-38E6-414A-80B2-4A5E3F045EE1}"/>
              </a:ext>
            </a:extLst>
          </p:cNvPr>
          <p:cNvSpPr txBox="1"/>
          <p:nvPr/>
        </p:nvSpPr>
        <p:spPr>
          <a:xfrm>
            <a:off x="5999016" y="2226003"/>
            <a:ext cx="177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Translation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F001F0-1DF8-4F9A-8D98-83C8B5DD2818}"/>
              </a:ext>
            </a:extLst>
          </p:cNvPr>
          <p:cNvSpPr txBox="1"/>
          <p:nvPr/>
        </p:nvSpPr>
        <p:spPr>
          <a:xfrm>
            <a:off x="2545743" y="4077849"/>
            <a:ext cx="121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Mutation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161B1D-C634-473E-B8CE-A16CA1C30842}"/>
              </a:ext>
            </a:extLst>
          </p:cNvPr>
          <p:cNvSpPr txBox="1"/>
          <p:nvPr/>
        </p:nvSpPr>
        <p:spPr>
          <a:xfrm>
            <a:off x="1597888" y="4077849"/>
            <a:ext cx="116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SNP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6F169C9-9F2A-4708-858F-233C7BF1E79A}"/>
              </a:ext>
            </a:extLst>
          </p:cNvPr>
          <p:cNvSpPr/>
          <p:nvPr/>
        </p:nvSpPr>
        <p:spPr>
          <a:xfrm>
            <a:off x="2307898" y="1413172"/>
            <a:ext cx="2956826" cy="1089891"/>
          </a:xfrm>
          <a:custGeom>
            <a:avLst/>
            <a:gdLst>
              <a:gd name="connsiteX0" fmla="*/ 148972 w 2956826"/>
              <a:gd name="connsiteY0" fmla="*/ 1089891 h 1089891"/>
              <a:gd name="connsiteX1" fmla="*/ 315226 w 2956826"/>
              <a:gd name="connsiteY1" fmla="*/ 544945 h 1089891"/>
              <a:gd name="connsiteX2" fmla="*/ 2956826 w 2956826"/>
              <a:gd name="connsiteY2" fmla="*/ 0 h 108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6826" h="1089891">
                <a:moveTo>
                  <a:pt x="148972" y="1089891"/>
                </a:moveTo>
                <a:cubicBezTo>
                  <a:pt x="-1889" y="908242"/>
                  <a:pt x="-152750" y="726593"/>
                  <a:pt x="315226" y="544945"/>
                </a:cubicBezTo>
                <a:cubicBezTo>
                  <a:pt x="783202" y="363297"/>
                  <a:pt x="1870014" y="181648"/>
                  <a:pt x="2956826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CFC6AE-086A-4A60-A7AD-1074F18724F0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2992581" y="2675975"/>
            <a:ext cx="162184" cy="140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066E5EF-C315-4878-8C7B-143282716B3B}"/>
              </a:ext>
            </a:extLst>
          </p:cNvPr>
          <p:cNvCxnSpPr>
            <a:cxnSpLocks/>
            <a:stCxn id="73" idx="0"/>
            <a:endCxn id="4" idx="1"/>
          </p:cNvCxnSpPr>
          <p:nvPr/>
        </p:nvCxnSpPr>
        <p:spPr>
          <a:xfrm flipH="1" flipV="1">
            <a:off x="2447633" y="2549181"/>
            <a:ext cx="707132" cy="152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95C791-CCE5-4EC1-A430-FECF5E42DFD0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2180328" y="2549055"/>
            <a:ext cx="127571" cy="152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942302-A2B1-470F-AD43-6D22CA7420A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2180328" y="2675975"/>
            <a:ext cx="738361" cy="140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76D048-7E28-4D55-A98D-9BB50D6DAEB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491180" y="2722131"/>
            <a:ext cx="3834772" cy="13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4A41B4-4D7D-4278-8C8A-9C30875126EE}"/>
              </a:ext>
            </a:extLst>
          </p:cNvPr>
          <p:cNvSpPr txBox="1"/>
          <p:nvPr/>
        </p:nvSpPr>
        <p:spPr>
          <a:xfrm>
            <a:off x="1827640" y="5294931"/>
            <a:ext cx="1681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DNA-seq</a:t>
            </a:r>
          </a:p>
          <a:p>
            <a:pPr algn="ctr"/>
            <a:r>
              <a:rPr lang="en-US" sz="1200" dirty="0"/>
              <a:t>(genome variation profiling by high-throughput sequencing)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CD82C81-B804-4351-BC01-0860F3273309}"/>
              </a:ext>
            </a:extLst>
          </p:cNvPr>
          <p:cNvCxnSpPr>
            <a:cxnSpLocks/>
            <a:stCxn id="79" idx="2"/>
            <a:endCxn id="102" idx="0"/>
          </p:cNvCxnSpPr>
          <p:nvPr/>
        </p:nvCxnSpPr>
        <p:spPr>
          <a:xfrm>
            <a:off x="2180327" y="4447181"/>
            <a:ext cx="488256" cy="8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93F6BE-908B-427C-B84A-3B72BA86184E}"/>
              </a:ext>
            </a:extLst>
          </p:cNvPr>
          <p:cNvCxnSpPr>
            <a:cxnSpLocks/>
            <a:stCxn id="73" idx="2"/>
            <a:endCxn id="102" idx="0"/>
          </p:cNvCxnSpPr>
          <p:nvPr/>
        </p:nvCxnSpPr>
        <p:spPr>
          <a:xfrm flipH="1">
            <a:off x="2668583" y="4447181"/>
            <a:ext cx="486182" cy="8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40893B9-87C9-42A7-854B-79B9E8DF01F2}"/>
              </a:ext>
            </a:extLst>
          </p:cNvPr>
          <p:cNvCxnSpPr>
            <a:cxnSpLocks/>
            <a:stCxn id="30" idx="2"/>
            <a:endCxn id="125" idx="0"/>
          </p:cNvCxnSpPr>
          <p:nvPr/>
        </p:nvCxnSpPr>
        <p:spPr>
          <a:xfrm flipH="1">
            <a:off x="6408566" y="4724181"/>
            <a:ext cx="560266" cy="53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B1587E8-C42C-4F61-9F55-B18E0B5C2405}"/>
              </a:ext>
            </a:extLst>
          </p:cNvPr>
          <p:cNvSpPr txBox="1"/>
          <p:nvPr/>
        </p:nvSpPr>
        <p:spPr>
          <a:xfrm>
            <a:off x="5431606" y="5257985"/>
            <a:ext cx="195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pPr algn="ctr"/>
            <a:r>
              <a:rPr lang="en-US" sz="1200" dirty="0"/>
              <a:t>(genome binding/occupancy profiling by high-throughput sequencing)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1DEFAD1-03AE-4302-A536-D5E294A2B4F0}"/>
              </a:ext>
            </a:extLst>
          </p:cNvPr>
          <p:cNvSpPr txBox="1"/>
          <p:nvPr/>
        </p:nvSpPr>
        <p:spPr>
          <a:xfrm>
            <a:off x="7675241" y="5237311"/>
            <a:ext cx="2336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Microarray &amp; RNA-seq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expression profiling by array </a:t>
            </a:r>
            <a:r>
              <a:rPr lang="en-US" sz="1200" dirty="0"/>
              <a:t>and high-throughput sequencing)</a:t>
            </a:r>
          </a:p>
          <a:p>
            <a:pPr algn="ctr"/>
            <a:r>
              <a:rPr lang="en-US" sz="1200" dirty="0"/>
              <a:t>(non-coding RNA profiling by array and high-throughput sequencing)</a:t>
            </a:r>
          </a:p>
          <a:p>
            <a:pPr algn="ctr"/>
            <a:r>
              <a:rPr lang="en-US" sz="1200" dirty="0"/>
              <a:t>(methylation profiling by array and high-throughput sequencing)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4471E7B-5A66-4A40-AD51-5664BC4AD440}"/>
              </a:ext>
            </a:extLst>
          </p:cNvPr>
          <p:cNvSpPr/>
          <p:nvPr/>
        </p:nvSpPr>
        <p:spPr>
          <a:xfrm>
            <a:off x="7290118" y="4719783"/>
            <a:ext cx="1031846" cy="1034472"/>
          </a:xfrm>
          <a:custGeom>
            <a:avLst/>
            <a:gdLst>
              <a:gd name="connsiteX0" fmla="*/ 1031846 w 1031846"/>
              <a:gd name="connsiteY0" fmla="*/ 0 h 1034472"/>
              <a:gd name="connsiteX1" fmla="*/ 25082 w 1031846"/>
              <a:gd name="connsiteY1" fmla="*/ 498763 h 1034472"/>
              <a:gd name="connsiteX2" fmla="*/ 403773 w 1031846"/>
              <a:gd name="connsiteY2" fmla="*/ 1034472 h 103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846" h="1034472">
                <a:moveTo>
                  <a:pt x="1031846" y="0"/>
                </a:moveTo>
                <a:cubicBezTo>
                  <a:pt x="580803" y="163175"/>
                  <a:pt x="129761" y="326351"/>
                  <a:pt x="25082" y="498763"/>
                </a:cubicBezTo>
                <a:cubicBezTo>
                  <a:pt x="-79597" y="671175"/>
                  <a:pt x="162088" y="852823"/>
                  <a:pt x="403773" y="103447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3ABA4708-C11E-47CD-88DB-3FB43F74C326}"/>
              </a:ext>
            </a:extLst>
          </p:cNvPr>
          <p:cNvSpPr/>
          <p:nvPr/>
        </p:nvSpPr>
        <p:spPr>
          <a:xfrm>
            <a:off x="9485746" y="4461166"/>
            <a:ext cx="958445" cy="1671781"/>
          </a:xfrm>
          <a:custGeom>
            <a:avLst/>
            <a:gdLst>
              <a:gd name="connsiteX0" fmla="*/ 0 w 958445"/>
              <a:gd name="connsiteY0" fmla="*/ 0 h 1671781"/>
              <a:gd name="connsiteX1" fmla="*/ 942110 w 958445"/>
              <a:gd name="connsiteY1" fmla="*/ 581890 h 1671781"/>
              <a:gd name="connsiteX2" fmla="*/ 508000 w 958445"/>
              <a:gd name="connsiteY2" fmla="*/ 1671781 h 167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445" h="1671781">
                <a:moveTo>
                  <a:pt x="0" y="0"/>
                </a:moveTo>
                <a:cubicBezTo>
                  <a:pt x="428721" y="151630"/>
                  <a:pt x="857443" y="303260"/>
                  <a:pt x="942110" y="581890"/>
                </a:cubicBezTo>
                <a:cubicBezTo>
                  <a:pt x="1026777" y="860520"/>
                  <a:pt x="767388" y="1266150"/>
                  <a:pt x="508000" y="167178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8135E17-74A3-4FCC-A7D2-62F1B25CCF9B}"/>
              </a:ext>
            </a:extLst>
          </p:cNvPr>
          <p:cNvSpPr/>
          <p:nvPr/>
        </p:nvSpPr>
        <p:spPr>
          <a:xfrm>
            <a:off x="3613806" y="4765965"/>
            <a:ext cx="4015430" cy="1745672"/>
          </a:xfrm>
          <a:custGeom>
            <a:avLst/>
            <a:gdLst>
              <a:gd name="connsiteX0" fmla="*/ 542558 w 4015430"/>
              <a:gd name="connsiteY0" fmla="*/ 0 h 1745672"/>
              <a:gd name="connsiteX1" fmla="*/ 283939 w 4015430"/>
              <a:gd name="connsiteY1" fmla="*/ 1200727 h 1745672"/>
              <a:gd name="connsiteX2" fmla="*/ 4015430 w 4015430"/>
              <a:gd name="connsiteY2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5430" h="1745672">
                <a:moveTo>
                  <a:pt x="542558" y="0"/>
                </a:moveTo>
                <a:cubicBezTo>
                  <a:pt x="123842" y="454891"/>
                  <a:pt x="-294873" y="909782"/>
                  <a:pt x="283939" y="1200727"/>
                </a:cubicBezTo>
                <a:cubicBezTo>
                  <a:pt x="862751" y="1491672"/>
                  <a:pt x="2439090" y="1618672"/>
                  <a:pt x="4015430" y="174567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8B9FEEE7-F087-49C8-A5E7-3A878363DBAD}"/>
              </a:ext>
            </a:extLst>
          </p:cNvPr>
          <p:cNvSpPr/>
          <p:nvPr/>
        </p:nvSpPr>
        <p:spPr>
          <a:xfrm>
            <a:off x="4170007" y="4692074"/>
            <a:ext cx="3376102" cy="1745672"/>
          </a:xfrm>
          <a:custGeom>
            <a:avLst/>
            <a:gdLst>
              <a:gd name="connsiteX0" fmla="*/ 1353338 w 3376102"/>
              <a:gd name="connsiteY0" fmla="*/ 0 h 1745672"/>
              <a:gd name="connsiteX1" fmla="*/ 78720 w 3376102"/>
              <a:gd name="connsiteY1" fmla="*/ 942109 h 1745672"/>
              <a:gd name="connsiteX2" fmla="*/ 3376102 w 3376102"/>
              <a:gd name="connsiteY2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6102" h="1745672">
                <a:moveTo>
                  <a:pt x="1353338" y="0"/>
                </a:moveTo>
                <a:cubicBezTo>
                  <a:pt x="547465" y="325582"/>
                  <a:pt x="-258407" y="651164"/>
                  <a:pt x="78720" y="942109"/>
                </a:cubicBezTo>
                <a:cubicBezTo>
                  <a:pt x="415847" y="1233054"/>
                  <a:pt x="1895974" y="1489363"/>
                  <a:pt x="3376102" y="174567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EBB93E-32BA-496B-9749-811D0B40611F}"/>
              </a:ext>
            </a:extLst>
          </p:cNvPr>
          <p:cNvSpPr txBox="1"/>
          <p:nvPr/>
        </p:nvSpPr>
        <p:spPr>
          <a:xfrm>
            <a:off x="9199420" y="3030658"/>
            <a:ext cx="1231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spec</a:t>
            </a:r>
          </a:p>
          <a:p>
            <a:pPr algn="ctr"/>
            <a:r>
              <a:rPr lang="en-US" sz="1200" dirty="0"/>
              <a:t>(protein profiling by mass spec)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519D036-4051-4F17-86AF-8A8D27AADD7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8642297" y="3246852"/>
            <a:ext cx="557122" cy="15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6D1FEEE-BE9A-45D0-802F-5488D8B5B06E}"/>
              </a:ext>
            </a:extLst>
          </p:cNvPr>
          <p:cNvSpPr txBox="1"/>
          <p:nvPr/>
        </p:nvSpPr>
        <p:spPr>
          <a:xfrm>
            <a:off x="7601531" y="2925706"/>
            <a:ext cx="15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PTMs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2A66EFD-3DF7-4BAF-8809-0D247345DBCB}"/>
              </a:ext>
            </a:extLst>
          </p:cNvPr>
          <p:cNvCxnSpPr>
            <a:cxnSpLocks/>
            <a:stCxn id="154" idx="0"/>
          </p:cNvCxnSpPr>
          <p:nvPr/>
        </p:nvCxnSpPr>
        <p:spPr>
          <a:xfrm flipV="1">
            <a:off x="8400476" y="2685618"/>
            <a:ext cx="125277" cy="24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5B3091-D86E-4FF8-B104-835718AE533D}"/>
              </a:ext>
            </a:extLst>
          </p:cNvPr>
          <p:cNvCxnSpPr>
            <a:cxnSpLocks/>
            <a:stCxn id="8" idx="2"/>
            <a:endCxn id="149" idx="0"/>
          </p:cNvCxnSpPr>
          <p:nvPr/>
        </p:nvCxnSpPr>
        <p:spPr>
          <a:xfrm>
            <a:off x="9653745" y="2733722"/>
            <a:ext cx="161354" cy="29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2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25" grpId="0"/>
      <p:bldP spid="130" grpId="0"/>
      <p:bldP spid="141" grpId="0" animBg="1"/>
      <p:bldP spid="142" grpId="0" animBg="1"/>
      <p:bldP spid="147" grpId="0" animBg="1"/>
      <p:bldP spid="148" grpId="0" animBg="1"/>
      <p:bldP spid="1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8449-1DED-4A5E-9B1C-680CBBA4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08643"/>
          </a:xfrm>
        </p:spPr>
        <p:txBody>
          <a:bodyPr/>
          <a:lstStyle/>
          <a:p>
            <a:r>
              <a:rPr lang="en-US" dirty="0"/>
              <a:t>Let’s (over)simplify the protocols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596AE-0847-4DD5-9E06-8F17032C7A9A}"/>
              </a:ext>
            </a:extLst>
          </p:cNvPr>
          <p:cNvSpPr txBox="1"/>
          <p:nvPr/>
        </p:nvSpPr>
        <p:spPr>
          <a:xfrm>
            <a:off x="2138045" y="128469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48984-C138-4428-A349-E7DD4EB2B8D6}"/>
              </a:ext>
            </a:extLst>
          </p:cNvPr>
          <p:cNvSpPr txBox="1"/>
          <p:nvPr/>
        </p:nvSpPr>
        <p:spPr>
          <a:xfrm>
            <a:off x="2152651" y="186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B8A10-7C09-478F-8C47-D783B8D37382}"/>
              </a:ext>
            </a:extLst>
          </p:cNvPr>
          <p:cNvSpPr txBox="1"/>
          <p:nvPr/>
        </p:nvSpPr>
        <p:spPr>
          <a:xfrm>
            <a:off x="1967350" y="6289736"/>
            <a:ext cx="18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(type)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EB834-1A0B-4246-B504-57A653095437}"/>
              </a:ext>
            </a:extLst>
          </p:cNvPr>
          <p:cNvSpPr txBox="1"/>
          <p:nvPr/>
        </p:nvSpPr>
        <p:spPr>
          <a:xfrm>
            <a:off x="2138044" y="3308702"/>
            <a:ext cx="10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5527F-6C9D-4DDF-8937-EEDCE1654CAE}"/>
              </a:ext>
            </a:extLst>
          </p:cNvPr>
          <p:cNvSpPr txBox="1"/>
          <p:nvPr/>
        </p:nvSpPr>
        <p:spPr>
          <a:xfrm>
            <a:off x="3720176" y="5248941"/>
            <a:ext cx="509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(=second &amp; third) generation sequencing (NGS)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F782C-E0BA-44DC-8EAD-25A4B2A0641D}"/>
              </a:ext>
            </a:extLst>
          </p:cNvPr>
          <p:cNvSpPr txBox="1"/>
          <p:nvPr/>
        </p:nvSpPr>
        <p:spPr>
          <a:xfrm>
            <a:off x="3720175" y="4818369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96786-13A5-49CB-9C53-D39F70ACBECE}"/>
              </a:ext>
            </a:extLst>
          </p:cNvPr>
          <p:cNvSpPr txBox="1"/>
          <p:nvPr/>
        </p:nvSpPr>
        <p:spPr>
          <a:xfrm>
            <a:off x="3720176" y="4356271"/>
            <a:ext cx="369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Sanger (=first generation) sequencing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40A74-390B-44A7-B961-2E51E90008FD}"/>
              </a:ext>
            </a:extLst>
          </p:cNvPr>
          <p:cNvSpPr txBox="1"/>
          <p:nvPr/>
        </p:nvSpPr>
        <p:spPr>
          <a:xfrm>
            <a:off x="4546830" y="5618273"/>
            <a:ext cx="42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Short-read (second generation) sequencing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41BEB-7DB8-45AB-B3D4-5F722CAD2704}"/>
              </a:ext>
            </a:extLst>
          </p:cNvPr>
          <p:cNvSpPr txBox="1"/>
          <p:nvPr/>
        </p:nvSpPr>
        <p:spPr>
          <a:xfrm>
            <a:off x="4546830" y="5956945"/>
            <a:ext cx="396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Long-read (third generation) sequencing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2688A-6636-4F86-8B81-1D730599A95D}"/>
              </a:ext>
            </a:extLst>
          </p:cNvPr>
          <p:cNvSpPr txBox="1"/>
          <p:nvPr/>
        </p:nvSpPr>
        <p:spPr>
          <a:xfrm>
            <a:off x="5585920" y="62897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Single-cell sequencing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EBBAD-DC6B-41D5-A69B-E90B15462805}"/>
              </a:ext>
            </a:extLst>
          </p:cNvPr>
          <p:cNvSpPr txBox="1"/>
          <p:nvPr/>
        </p:nvSpPr>
        <p:spPr>
          <a:xfrm>
            <a:off x="3717395" y="3760110"/>
            <a:ext cx="461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(RT-PCR) or quantitative PCR (qPCR)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032C4-59B9-42B6-9FD7-7DBC04AF2596}"/>
              </a:ext>
            </a:extLst>
          </p:cNvPr>
          <p:cNvSpPr txBox="1"/>
          <p:nvPr/>
        </p:nvSpPr>
        <p:spPr>
          <a:xfrm>
            <a:off x="2639432" y="3763036"/>
            <a:ext cx="10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Targeted gene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B9B30-9707-4732-B3DA-19705F67F7F5}"/>
              </a:ext>
            </a:extLst>
          </p:cNvPr>
          <p:cNvSpPr txBox="1"/>
          <p:nvPr/>
        </p:nvSpPr>
        <p:spPr>
          <a:xfrm>
            <a:off x="2638599" y="435627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5961A6-A7AD-4620-8700-B777C5E4854B}"/>
              </a:ext>
            </a:extLst>
          </p:cNvPr>
          <p:cNvSpPr txBox="1"/>
          <p:nvPr/>
        </p:nvSpPr>
        <p:spPr>
          <a:xfrm>
            <a:off x="3313919" y="1873342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Sample preparation for: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C2DF2-AF5D-4EB0-87D0-D9D8CEE5E794}"/>
              </a:ext>
            </a:extLst>
          </p:cNvPr>
          <p:cNvSpPr txBox="1"/>
          <p:nvPr/>
        </p:nvSpPr>
        <p:spPr>
          <a:xfrm>
            <a:off x="6107918" y="1861097"/>
            <a:ext cx="303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nucleic acid (DNA + RNA)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17ED9-7953-4AB8-9F87-DDF83A954980}"/>
              </a:ext>
            </a:extLst>
          </p:cNvPr>
          <p:cNvSpPr txBox="1"/>
          <p:nvPr/>
        </p:nvSpPr>
        <p:spPr>
          <a:xfrm>
            <a:off x="6120361" y="2197229"/>
            <a:ext cx="11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RNA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C5C908-67E3-452D-833F-9D24AB95F0FC}"/>
              </a:ext>
            </a:extLst>
          </p:cNvPr>
          <p:cNvSpPr txBox="1"/>
          <p:nvPr/>
        </p:nvSpPr>
        <p:spPr>
          <a:xfrm>
            <a:off x="7502535" y="258837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miRNA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C4329-A250-490C-80E5-6ECC5626ECB0}"/>
              </a:ext>
            </a:extLst>
          </p:cNvPr>
          <p:cNvSpPr/>
          <p:nvPr/>
        </p:nvSpPr>
        <p:spPr>
          <a:xfrm>
            <a:off x="3431780" y="2185272"/>
            <a:ext cx="226959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https://www.thermofisher.com/tw/zt/home/life-science/dna-rna-purification-analysis/rna-extraction/rna-types.html</a:t>
            </a:r>
            <a:endParaRPr lang="en-US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E400FA-BCB5-4E15-9036-3043EF5B24A7}"/>
              </a:ext>
            </a:extLst>
          </p:cNvPr>
          <p:cNvSpPr/>
          <p:nvPr/>
        </p:nvSpPr>
        <p:spPr>
          <a:xfrm>
            <a:off x="3726631" y="400037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3"/>
              </a:rPr>
              <a:t>https://en.wikipedia.org/wiki/Real-time_polymerase_chain_reaction</a:t>
            </a:r>
            <a:endParaRPr lang="en-US" sz="10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8EA7AB-E21E-4857-8490-D212F644E237}"/>
              </a:ext>
            </a:extLst>
          </p:cNvPr>
          <p:cNvSpPr/>
          <p:nvPr/>
        </p:nvSpPr>
        <p:spPr>
          <a:xfrm>
            <a:off x="2622124" y="4690701"/>
            <a:ext cx="7852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https://en.wikipedia.org/wiki/DNA_sequencing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A274AC-4315-4016-850D-C30681E9640D}"/>
              </a:ext>
            </a:extLst>
          </p:cNvPr>
          <p:cNvSpPr/>
          <p:nvPr/>
        </p:nvSpPr>
        <p:spPr>
          <a:xfrm>
            <a:off x="5585920" y="652826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5"/>
              </a:rPr>
              <a:t>https://en.wikipedia.org/wiki/Single_cell_sequencing</a:t>
            </a:r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ABAC2-B9A8-4F00-B4AF-D5AF83F5A624}"/>
              </a:ext>
            </a:extLst>
          </p:cNvPr>
          <p:cNvSpPr txBox="1"/>
          <p:nvPr/>
        </p:nvSpPr>
        <p:spPr>
          <a:xfrm>
            <a:off x="7483833" y="223588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A7C763-F121-4E24-837B-0DDFF01A670E}"/>
              </a:ext>
            </a:extLst>
          </p:cNvPr>
          <p:cNvSpPr txBox="1"/>
          <p:nvPr/>
        </p:nvSpPr>
        <p:spPr>
          <a:xfrm>
            <a:off x="8474702" y="2265208"/>
            <a:ext cx="185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small RNA (e.g. siRNA, etc.)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D6425-F86E-4666-8F63-885A723A120C}"/>
              </a:ext>
            </a:extLst>
          </p:cNvPr>
          <p:cNvSpPr txBox="1"/>
          <p:nvPr/>
        </p:nvSpPr>
        <p:spPr>
          <a:xfrm>
            <a:off x="6120362" y="2895648"/>
            <a:ext cx="413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Sequence-, tissue-, species-specific RNA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A9D7C-94C2-4D6F-B81C-461450CCA01E}"/>
              </a:ext>
            </a:extLst>
          </p:cNvPr>
          <p:cNvSpPr/>
          <p:nvPr/>
        </p:nvSpPr>
        <p:spPr>
          <a:xfrm>
            <a:off x="3313920" y="1304998"/>
            <a:ext cx="6866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Blood, exosomes (in blood/urine/CSF/tissue), swab, tissue excision, etc.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A205260-C9E8-46E5-A526-BFFAE38C181C}"/>
              </a:ext>
            </a:extLst>
          </p:cNvPr>
          <p:cNvSpPr/>
          <p:nvPr/>
        </p:nvSpPr>
        <p:spPr>
          <a:xfrm>
            <a:off x="1854898" y="1450110"/>
            <a:ext cx="324885" cy="591127"/>
          </a:xfrm>
          <a:custGeom>
            <a:avLst/>
            <a:gdLst>
              <a:gd name="connsiteX0" fmla="*/ 223285 w 324885"/>
              <a:gd name="connsiteY0" fmla="*/ 0 h 591127"/>
              <a:gd name="connsiteX1" fmla="*/ 1612 w 324885"/>
              <a:gd name="connsiteY1" fmla="*/ 332509 h 591127"/>
              <a:gd name="connsiteX2" fmla="*/ 324885 w 324885"/>
              <a:gd name="connsiteY2" fmla="*/ 591127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885" h="591127">
                <a:moveTo>
                  <a:pt x="223285" y="0"/>
                </a:moveTo>
                <a:cubicBezTo>
                  <a:pt x="103982" y="116994"/>
                  <a:pt x="-15321" y="233988"/>
                  <a:pt x="1612" y="332509"/>
                </a:cubicBezTo>
                <a:cubicBezTo>
                  <a:pt x="18545" y="431030"/>
                  <a:pt x="171715" y="511078"/>
                  <a:pt x="324885" y="59112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9B3302-5E0E-4555-A9E0-A6B27FACABCC}"/>
              </a:ext>
            </a:extLst>
          </p:cNvPr>
          <p:cNvSpPr/>
          <p:nvPr/>
        </p:nvSpPr>
        <p:spPr>
          <a:xfrm>
            <a:off x="1736404" y="2050473"/>
            <a:ext cx="443378" cy="1440872"/>
          </a:xfrm>
          <a:custGeom>
            <a:avLst/>
            <a:gdLst>
              <a:gd name="connsiteX0" fmla="*/ 424905 w 443378"/>
              <a:gd name="connsiteY0" fmla="*/ 0 h 1440872"/>
              <a:gd name="connsiteX1" fmla="*/ 32 w 443378"/>
              <a:gd name="connsiteY1" fmla="*/ 766618 h 1440872"/>
              <a:gd name="connsiteX2" fmla="*/ 443378 w 443378"/>
              <a:gd name="connsiteY2" fmla="*/ 1440872 h 1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78" h="1440872">
                <a:moveTo>
                  <a:pt x="424905" y="0"/>
                </a:moveTo>
                <a:cubicBezTo>
                  <a:pt x="210929" y="263236"/>
                  <a:pt x="-3047" y="526473"/>
                  <a:pt x="32" y="766618"/>
                </a:cubicBezTo>
                <a:cubicBezTo>
                  <a:pt x="3111" y="1006763"/>
                  <a:pt x="223244" y="1223817"/>
                  <a:pt x="443378" y="144087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3A2E3D-FA26-4041-9EAF-017492506592}"/>
              </a:ext>
            </a:extLst>
          </p:cNvPr>
          <p:cNvSpPr/>
          <p:nvPr/>
        </p:nvSpPr>
        <p:spPr>
          <a:xfrm>
            <a:off x="2265170" y="3629891"/>
            <a:ext cx="367194" cy="335070"/>
          </a:xfrm>
          <a:custGeom>
            <a:avLst/>
            <a:gdLst>
              <a:gd name="connsiteX0" fmla="*/ 163994 w 367194"/>
              <a:gd name="connsiteY0" fmla="*/ 0 h 335070"/>
              <a:gd name="connsiteX1" fmla="*/ 6975 w 367194"/>
              <a:gd name="connsiteY1" fmla="*/ 286327 h 335070"/>
              <a:gd name="connsiteX2" fmla="*/ 367194 w 367194"/>
              <a:gd name="connsiteY2" fmla="*/ 332509 h 33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194" h="335070">
                <a:moveTo>
                  <a:pt x="163994" y="0"/>
                </a:moveTo>
                <a:cubicBezTo>
                  <a:pt x="68551" y="115454"/>
                  <a:pt x="-26892" y="230909"/>
                  <a:pt x="6975" y="286327"/>
                </a:cubicBezTo>
                <a:cubicBezTo>
                  <a:pt x="40842" y="341745"/>
                  <a:pt x="204018" y="337127"/>
                  <a:pt x="367194" y="33250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9916AD4-6D51-4C2C-B990-E5D33DAF9248}"/>
              </a:ext>
            </a:extLst>
          </p:cNvPr>
          <p:cNvSpPr/>
          <p:nvPr/>
        </p:nvSpPr>
        <p:spPr>
          <a:xfrm>
            <a:off x="2100810" y="3629892"/>
            <a:ext cx="531555" cy="932873"/>
          </a:xfrm>
          <a:custGeom>
            <a:avLst/>
            <a:gdLst>
              <a:gd name="connsiteX0" fmla="*/ 309882 w 531555"/>
              <a:gd name="connsiteY0" fmla="*/ 0 h 932873"/>
              <a:gd name="connsiteX1" fmla="*/ 5082 w 531555"/>
              <a:gd name="connsiteY1" fmla="*/ 720436 h 932873"/>
              <a:gd name="connsiteX2" fmla="*/ 531555 w 531555"/>
              <a:gd name="connsiteY2" fmla="*/ 932873 h 93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555" h="932873">
                <a:moveTo>
                  <a:pt x="309882" y="0"/>
                </a:moveTo>
                <a:cubicBezTo>
                  <a:pt x="139009" y="282478"/>
                  <a:pt x="-31864" y="564957"/>
                  <a:pt x="5082" y="720436"/>
                </a:cubicBezTo>
                <a:cubicBezTo>
                  <a:pt x="42027" y="875915"/>
                  <a:pt x="286791" y="904394"/>
                  <a:pt x="531555" y="93287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2D4739-CB18-42DC-A0EC-D826AE91F7DA}"/>
              </a:ext>
            </a:extLst>
          </p:cNvPr>
          <p:cNvCxnSpPr>
            <a:cxnSpLocks/>
          </p:cNvCxnSpPr>
          <p:nvPr/>
        </p:nvCxnSpPr>
        <p:spPr>
          <a:xfrm flipH="1">
            <a:off x="2422510" y="3648364"/>
            <a:ext cx="0" cy="267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63DBC1-7BC0-4332-81BF-91CABA095E4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783872" y="6474402"/>
            <a:ext cx="180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35AB076-5BD7-479C-9038-F1333A963CE2}"/>
              </a:ext>
            </a:extLst>
          </p:cNvPr>
          <p:cNvSpPr/>
          <p:nvPr/>
        </p:nvSpPr>
        <p:spPr>
          <a:xfrm>
            <a:off x="3454402" y="4562765"/>
            <a:ext cx="286327" cy="184727"/>
          </a:xfrm>
          <a:custGeom>
            <a:avLst/>
            <a:gdLst>
              <a:gd name="connsiteX0" fmla="*/ 0 w 286327"/>
              <a:gd name="connsiteY0" fmla="*/ 0 h 184727"/>
              <a:gd name="connsiteX1" fmla="*/ 110836 w 286327"/>
              <a:gd name="connsiteY1" fmla="*/ 184727 h 184727"/>
              <a:gd name="connsiteX2" fmla="*/ 286327 w 286327"/>
              <a:gd name="connsiteY2" fmla="*/ 0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184727">
                <a:moveTo>
                  <a:pt x="0" y="0"/>
                </a:moveTo>
                <a:cubicBezTo>
                  <a:pt x="31557" y="92363"/>
                  <a:pt x="63115" y="184727"/>
                  <a:pt x="110836" y="184727"/>
                </a:cubicBezTo>
                <a:cubicBezTo>
                  <a:pt x="158557" y="184727"/>
                  <a:pt x="222442" y="92363"/>
                  <a:pt x="28632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5462450-6EA0-4D3A-9D95-268B5AB3AD2B}"/>
              </a:ext>
            </a:extLst>
          </p:cNvPr>
          <p:cNvSpPr/>
          <p:nvPr/>
        </p:nvSpPr>
        <p:spPr>
          <a:xfrm>
            <a:off x="3454400" y="4553528"/>
            <a:ext cx="295564" cy="649461"/>
          </a:xfrm>
          <a:custGeom>
            <a:avLst/>
            <a:gdLst>
              <a:gd name="connsiteX0" fmla="*/ 0 w 295564"/>
              <a:gd name="connsiteY0" fmla="*/ 0 h 649461"/>
              <a:gd name="connsiteX1" fmla="*/ 55418 w 295564"/>
              <a:gd name="connsiteY1" fmla="*/ 618837 h 649461"/>
              <a:gd name="connsiteX2" fmla="*/ 295564 w 295564"/>
              <a:gd name="connsiteY2" fmla="*/ 498764 h 6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4" h="649461">
                <a:moveTo>
                  <a:pt x="0" y="0"/>
                </a:moveTo>
                <a:cubicBezTo>
                  <a:pt x="3078" y="267855"/>
                  <a:pt x="6157" y="535710"/>
                  <a:pt x="55418" y="618837"/>
                </a:cubicBezTo>
                <a:cubicBezTo>
                  <a:pt x="104679" y="701964"/>
                  <a:pt x="200121" y="600364"/>
                  <a:pt x="295564" y="49876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451870A-A3FE-4AEB-8146-68B3BF551ADA}"/>
              </a:ext>
            </a:extLst>
          </p:cNvPr>
          <p:cNvSpPr/>
          <p:nvPr/>
        </p:nvSpPr>
        <p:spPr>
          <a:xfrm>
            <a:off x="3445164" y="4553528"/>
            <a:ext cx="323272" cy="1234351"/>
          </a:xfrm>
          <a:custGeom>
            <a:avLst/>
            <a:gdLst>
              <a:gd name="connsiteX0" fmla="*/ 0 w 323272"/>
              <a:gd name="connsiteY0" fmla="*/ 0 h 1234351"/>
              <a:gd name="connsiteX1" fmla="*/ 55418 w 323272"/>
              <a:gd name="connsiteY1" fmla="*/ 1182255 h 1234351"/>
              <a:gd name="connsiteX2" fmla="*/ 323272 w 323272"/>
              <a:gd name="connsiteY2" fmla="*/ 914400 h 1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72" h="1234351">
                <a:moveTo>
                  <a:pt x="0" y="0"/>
                </a:moveTo>
                <a:cubicBezTo>
                  <a:pt x="769" y="514927"/>
                  <a:pt x="1539" y="1029855"/>
                  <a:pt x="55418" y="1182255"/>
                </a:cubicBezTo>
                <a:cubicBezTo>
                  <a:pt x="109297" y="1334655"/>
                  <a:pt x="216284" y="1124527"/>
                  <a:pt x="323272" y="9144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22D67AC-EA28-432F-9DF8-262488B5D5FF}"/>
              </a:ext>
            </a:extLst>
          </p:cNvPr>
          <p:cNvSpPr/>
          <p:nvPr/>
        </p:nvSpPr>
        <p:spPr>
          <a:xfrm>
            <a:off x="3567164" y="3992869"/>
            <a:ext cx="201273" cy="182527"/>
          </a:xfrm>
          <a:custGeom>
            <a:avLst/>
            <a:gdLst>
              <a:gd name="connsiteX0" fmla="*/ 0 w 286327"/>
              <a:gd name="connsiteY0" fmla="*/ 0 h 184727"/>
              <a:gd name="connsiteX1" fmla="*/ 110836 w 286327"/>
              <a:gd name="connsiteY1" fmla="*/ 184727 h 184727"/>
              <a:gd name="connsiteX2" fmla="*/ 286327 w 286327"/>
              <a:gd name="connsiteY2" fmla="*/ 0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184727">
                <a:moveTo>
                  <a:pt x="0" y="0"/>
                </a:moveTo>
                <a:cubicBezTo>
                  <a:pt x="31557" y="92363"/>
                  <a:pt x="63115" y="184727"/>
                  <a:pt x="110836" y="184727"/>
                </a:cubicBezTo>
                <a:cubicBezTo>
                  <a:pt x="158557" y="184727"/>
                  <a:pt x="222442" y="92363"/>
                  <a:pt x="28632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829DE2-F5BF-451C-8E4F-C0DE419EF22F}"/>
              </a:ext>
            </a:extLst>
          </p:cNvPr>
          <p:cNvSpPr/>
          <p:nvPr/>
        </p:nvSpPr>
        <p:spPr>
          <a:xfrm>
            <a:off x="8275782" y="3980874"/>
            <a:ext cx="2038124" cy="1560945"/>
          </a:xfrm>
          <a:custGeom>
            <a:avLst/>
            <a:gdLst>
              <a:gd name="connsiteX0" fmla="*/ 1662545 w 2038124"/>
              <a:gd name="connsiteY0" fmla="*/ 1560945 h 1560945"/>
              <a:gd name="connsiteX1" fmla="*/ 1921163 w 2038124"/>
              <a:gd name="connsiteY1" fmla="*/ 738909 h 1560945"/>
              <a:gd name="connsiteX2" fmla="*/ 0 w 2038124"/>
              <a:gd name="connsiteY2" fmla="*/ 0 h 156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124" h="1560945">
                <a:moveTo>
                  <a:pt x="1662545" y="1560945"/>
                </a:moveTo>
                <a:cubicBezTo>
                  <a:pt x="1930399" y="1280005"/>
                  <a:pt x="2198254" y="999066"/>
                  <a:pt x="1921163" y="738909"/>
                </a:cubicBezTo>
                <a:cubicBezTo>
                  <a:pt x="1644072" y="478751"/>
                  <a:pt x="822036" y="23937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C40BE213-DFD7-4068-A30D-79816CE18AFB}"/>
              </a:ext>
            </a:extLst>
          </p:cNvPr>
          <p:cNvSpPr/>
          <p:nvPr/>
        </p:nvSpPr>
        <p:spPr>
          <a:xfrm>
            <a:off x="9599760" y="4540938"/>
            <a:ext cx="180799" cy="204796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240263E-CF5D-4256-8FBD-DF11ADD136F8}"/>
              </a:ext>
            </a:extLst>
          </p:cNvPr>
          <p:cNvSpPr/>
          <p:nvPr/>
        </p:nvSpPr>
        <p:spPr>
          <a:xfrm>
            <a:off x="3999345" y="5569527"/>
            <a:ext cx="544946" cy="420292"/>
          </a:xfrm>
          <a:custGeom>
            <a:avLst/>
            <a:gdLst>
              <a:gd name="connsiteX0" fmla="*/ 0 w 544946"/>
              <a:gd name="connsiteY0" fmla="*/ 0 h 420292"/>
              <a:gd name="connsiteX1" fmla="*/ 138546 w 544946"/>
              <a:gd name="connsiteY1" fmla="*/ 406400 h 420292"/>
              <a:gd name="connsiteX2" fmla="*/ 544946 w 544946"/>
              <a:gd name="connsiteY2" fmla="*/ 286328 h 42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6" h="420292">
                <a:moveTo>
                  <a:pt x="0" y="0"/>
                </a:moveTo>
                <a:cubicBezTo>
                  <a:pt x="23861" y="179339"/>
                  <a:pt x="47722" y="358679"/>
                  <a:pt x="138546" y="406400"/>
                </a:cubicBezTo>
                <a:cubicBezTo>
                  <a:pt x="229370" y="454121"/>
                  <a:pt x="387158" y="370224"/>
                  <a:pt x="544946" y="28632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AD10396-B21E-473E-B735-CD0A5F166B73}"/>
              </a:ext>
            </a:extLst>
          </p:cNvPr>
          <p:cNvSpPr/>
          <p:nvPr/>
        </p:nvSpPr>
        <p:spPr>
          <a:xfrm>
            <a:off x="3999345" y="5569528"/>
            <a:ext cx="544946" cy="837125"/>
          </a:xfrm>
          <a:custGeom>
            <a:avLst/>
            <a:gdLst>
              <a:gd name="connsiteX0" fmla="*/ 0 w 544946"/>
              <a:gd name="connsiteY0" fmla="*/ 0 h 837125"/>
              <a:gd name="connsiteX1" fmla="*/ 110837 w 544946"/>
              <a:gd name="connsiteY1" fmla="*/ 803564 h 837125"/>
              <a:gd name="connsiteX2" fmla="*/ 544946 w 544946"/>
              <a:gd name="connsiteY2" fmla="*/ 609600 h 83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6" h="837125">
                <a:moveTo>
                  <a:pt x="0" y="0"/>
                </a:moveTo>
                <a:cubicBezTo>
                  <a:pt x="10006" y="350982"/>
                  <a:pt x="20013" y="701964"/>
                  <a:pt x="110837" y="803564"/>
                </a:cubicBezTo>
                <a:cubicBezTo>
                  <a:pt x="201661" y="905164"/>
                  <a:pt x="373303" y="757382"/>
                  <a:pt x="544946" y="6096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B2581DA-271B-4840-AC17-DB5AFF0FCE74}"/>
              </a:ext>
            </a:extLst>
          </p:cNvPr>
          <p:cNvSpPr/>
          <p:nvPr/>
        </p:nvSpPr>
        <p:spPr>
          <a:xfrm>
            <a:off x="3882072" y="5569528"/>
            <a:ext cx="1696693" cy="1234351"/>
          </a:xfrm>
          <a:custGeom>
            <a:avLst/>
            <a:gdLst>
              <a:gd name="connsiteX0" fmla="*/ 117274 w 1696693"/>
              <a:gd name="connsiteY0" fmla="*/ 0 h 1290543"/>
              <a:gd name="connsiteX1" fmla="*/ 163456 w 1696693"/>
              <a:gd name="connsiteY1" fmla="*/ 1228437 h 1290543"/>
              <a:gd name="connsiteX2" fmla="*/ 1696693 w 1696693"/>
              <a:gd name="connsiteY2" fmla="*/ 997528 h 12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693" h="1290543">
                <a:moveTo>
                  <a:pt x="117274" y="0"/>
                </a:moveTo>
                <a:cubicBezTo>
                  <a:pt x="8747" y="531091"/>
                  <a:pt x="-99780" y="1062182"/>
                  <a:pt x="163456" y="1228437"/>
                </a:cubicBezTo>
                <a:cubicBezTo>
                  <a:pt x="426692" y="1394692"/>
                  <a:pt x="1061692" y="1196110"/>
                  <a:pt x="1696693" y="99752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66D81-9E86-4ABC-AF5E-39A94971EF61}"/>
              </a:ext>
            </a:extLst>
          </p:cNvPr>
          <p:cNvSpPr txBox="1"/>
          <p:nvPr/>
        </p:nvSpPr>
        <p:spPr>
          <a:xfrm>
            <a:off x="6107918" y="3186075"/>
            <a:ext cx="413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Chromatin </a:t>
            </a:r>
            <a:r>
              <a:rPr lang="en-US" dirty="0" err="1"/>
              <a:t>ImmunoPrecipitation</a:t>
            </a:r>
            <a:r>
              <a:rPr lang="en-US" dirty="0"/>
              <a:t> (</a:t>
            </a:r>
            <a:r>
              <a:rPr lang="en-US" dirty="0" err="1"/>
              <a:t>ChIP</a:t>
            </a:r>
            <a:r>
              <a:rPr lang="en-US" dirty="0"/>
              <a:t>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C7DA3C-6DCC-4AC7-99CF-2B7E3D9FF592}"/>
              </a:ext>
            </a:extLst>
          </p:cNvPr>
          <p:cNvSpPr/>
          <p:nvPr/>
        </p:nvSpPr>
        <p:spPr>
          <a:xfrm>
            <a:off x="3431779" y="2644306"/>
            <a:ext cx="23277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6"/>
              </a:rPr>
              <a:t>https://www.thermofisher.com/tw/zt/home/life-science/sequencing/epigenetic-sequencing/chromatin-immunoprecipitation/chromatin-immunoprecipitation-sequencing-chip-seq-sample-prep-for-next-generation-sequencing.html</a:t>
            </a:r>
            <a:r>
              <a:rPr lang="en-US" sz="9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62CBFA-E234-4B40-B8C5-5BC2F5A53320}"/>
              </a:ext>
            </a:extLst>
          </p:cNvPr>
          <p:cNvSpPr txBox="1"/>
          <p:nvPr/>
        </p:nvSpPr>
        <p:spPr>
          <a:xfrm>
            <a:off x="1621344" y="364782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+PCR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CB89391-0A4B-4D3D-A6BB-62AA0E5EF830}"/>
              </a:ext>
            </a:extLst>
          </p:cNvPr>
          <p:cNvSpPr/>
          <p:nvPr/>
        </p:nvSpPr>
        <p:spPr>
          <a:xfrm>
            <a:off x="5837383" y="2078182"/>
            <a:ext cx="295563" cy="147782"/>
          </a:xfrm>
          <a:custGeom>
            <a:avLst/>
            <a:gdLst>
              <a:gd name="connsiteX0" fmla="*/ 0 w 295563"/>
              <a:gd name="connsiteY0" fmla="*/ 0 h 147782"/>
              <a:gd name="connsiteX1" fmla="*/ 120073 w 295563"/>
              <a:gd name="connsiteY1" fmla="*/ 147782 h 147782"/>
              <a:gd name="connsiteX2" fmla="*/ 295563 w 295563"/>
              <a:gd name="connsiteY2" fmla="*/ 0 h 14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3" h="147782">
                <a:moveTo>
                  <a:pt x="0" y="0"/>
                </a:moveTo>
                <a:cubicBezTo>
                  <a:pt x="35406" y="73891"/>
                  <a:pt x="70813" y="147782"/>
                  <a:pt x="120073" y="147782"/>
                </a:cubicBezTo>
                <a:cubicBezTo>
                  <a:pt x="169333" y="147782"/>
                  <a:pt x="232448" y="73891"/>
                  <a:pt x="295563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E6B6840-BAD8-49AD-A2A7-B80E221DF654}"/>
              </a:ext>
            </a:extLst>
          </p:cNvPr>
          <p:cNvSpPr/>
          <p:nvPr/>
        </p:nvSpPr>
        <p:spPr>
          <a:xfrm>
            <a:off x="5818909" y="2068946"/>
            <a:ext cx="341746" cy="601325"/>
          </a:xfrm>
          <a:custGeom>
            <a:avLst/>
            <a:gdLst>
              <a:gd name="connsiteX0" fmla="*/ 0 w 341746"/>
              <a:gd name="connsiteY0" fmla="*/ 0 h 601325"/>
              <a:gd name="connsiteX1" fmla="*/ 101600 w 341746"/>
              <a:gd name="connsiteY1" fmla="*/ 581891 h 601325"/>
              <a:gd name="connsiteX2" fmla="*/ 341746 w 341746"/>
              <a:gd name="connsiteY2" fmla="*/ 406400 h 60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746" h="601325">
                <a:moveTo>
                  <a:pt x="0" y="0"/>
                </a:moveTo>
                <a:cubicBezTo>
                  <a:pt x="22321" y="257079"/>
                  <a:pt x="44642" y="514158"/>
                  <a:pt x="101600" y="581891"/>
                </a:cubicBezTo>
                <a:cubicBezTo>
                  <a:pt x="158558" y="649624"/>
                  <a:pt x="250152" y="528012"/>
                  <a:pt x="341746" y="4064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9C633D4-0028-4B3D-BA09-5103199E6D10}"/>
              </a:ext>
            </a:extLst>
          </p:cNvPr>
          <p:cNvSpPr/>
          <p:nvPr/>
        </p:nvSpPr>
        <p:spPr>
          <a:xfrm>
            <a:off x="5818260" y="2068945"/>
            <a:ext cx="1644722" cy="778846"/>
          </a:xfrm>
          <a:custGeom>
            <a:avLst/>
            <a:gdLst>
              <a:gd name="connsiteX0" fmla="*/ 649 w 1644722"/>
              <a:gd name="connsiteY0" fmla="*/ 0 h 778846"/>
              <a:gd name="connsiteX1" fmla="*/ 268504 w 1644722"/>
              <a:gd name="connsiteY1" fmla="*/ 766619 h 778846"/>
              <a:gd name="connsiteX2" fmla="*/ 1644722 w 1644722"/>
              <a:gd name="connsiteY2" fmla="*/ 471055 h 77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4722" h="778846">
                <a:moveTo>
                  <a:pt x="649" y="0"/>
                </a:moveTo>
                <a:cubicBezTo>
                  <a:pt x="-2430" y="344055"/>
                  <a:pt x="-5508" y="688110"/>
                  <a:pt x="268504" y="766619"/>
                </a:cubicBezTo>
                <a:cubicBezTo>
                  <a:pt x="542516" y="845128"/>
                  <a:pt x="1424589" y="521855"/>
                  <a:pt x="1644722" y="47105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E43439C-06D2-443A-83BD-DAF5738BFB5D}"/>
              </a:ext>
            </a:extLst>
          </p:cNvPr>
          <p:cNvSpPr/>
          <p:nvPr/>
        </p:nvSpPr>
        <p:spPr>
          <a:xfrm>
            <a:off x="5710068" y="2059710"/>
            <a:ext cx="1799096" cy="886133"/>
          </a:xfrm>
          <a:custGeom>
            <a:avLst/>
            <a:gdLst>
              <a:gd name="connsiteX0" fmla="*/ 90368 w 1799096"/>
              <a:gd name="connsiteY0" fmla="*/ 0 h 886133"/>
              <a:gd name="connsiteX1" fmla="*/ 191968 w 1799096"/>
              <a:gd name="connsiteY1" fmla="*/ 831273 h 886133"/>
              <a:gd name="connsiteX2" fmla="*/ 1799096 w 1799096"/>
              <a:gd name="connsiteY2" fmla="*/ 738909 h 88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096" h="886133">
                <a:moveTo>
                  <a:pt x="90368" y="0"/>
                </a:moveTo>
                <a:cubicBezTo>
                  <a:pt x="-1226" y="354061"/>
                  <a:pt x="-92820" y="708122"/>
                  <a:pt x="191968" y="831273"/>
                </a:cubicBezTo>
                <a:cubicBezTo>
                  <a:pt x="476756" y="954424"/>
                  <a:pt x="1137926" y="846666"/>
                  <a:pt x="1799096" y="73890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854233-684A-4840-ABE2-1E954FE3CFC1}"/>
              </a:ext>
            </a:extLst>
          </p:cNvPr>
          <p:cNvSpPr/>
          <p:nvPr/>
        </p:nvSpPr>
        <p:spPr>
          <a:xfrm>
            <a:off x="7148945" y="2235104"/>
            <a:ext cx="406400" cy="157114"/>
          </a:xfrm>
          <a:custGeom>
            <a:avLst/>
            <a:gdLst>
              <a:gd name="connsiteX0" fmla="*/ 0 w 406400"/>
              <a:gd name="connsiteY0" fmla="*/ 138641 h 157114"/>
              <a:gd name="connsiteX1" fmla="*/ 147782 w 406400"/>
              <a:gd name="connsiteY1" fmla="*/ 96 h 157114"/>
              <a:gd name="connsiteX2" fmla="*/ 406400 w 406400"/>
              <a:gd name="connsiteY2" fmla="*/ 157114 h 15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157114">
                <a:moveTo>
                  <a:pt x="0" y="138641"/>
                </a:moveTo>
                <a:cubicBezTo>
                  <a:pt x="40024" y="67829"/>
                  <a:pt x="80049" y="-2983"/>
                  <a:pt x="147782" y="96"/>
                </a:cubicBezTo>
                <a:cubicBezTo>
                  <a:pt x="215515" y="3175"/>
                  <a:pt x="310957" y="80144"/>
                  <a:pt x="406400" y="1571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337A498-6B76-4EEC-9A32-DD73CD137C15}"/>
              </a:ext>
            </a:extLst>
          </p:cNvPr>
          <p:cNvSpPr/>
          <p:nvPr/>
        </p:nvSpPr>
        <p:spPr>
          <a:xfrm>
            <a:off x="7148945" y="2392218"/>
            <a:ext cx="350982" cy="387916"/>
          </a:xfrm>
          <a:custGeom>
            <a:avLst/>
            <a:gdLst>
              <a:gd name="connsiteX0" fmla="*/ 0 w 350982"/>
              <a:gd name="connsiteY0" fmla="*/ 0 h 387916"/>
              <a:gd name="connsiteX1" fmla="*/ 175491 w 350982"/>
              <a:gd name="connsiteY1" fmla="*/ 350982 h 387916"/>
              <a:gd name="connsiteX2" fmla="*/ 350982 w 350982"/>
              <a:gd name="connsiteY2" fmla="*/ 360218 h 38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982" h="387916">
                <a:moveTo>
                  <a:pt x="0" y="0"/>
                </a:moveTo>
                <a:cubicBezTo>
                  <a:pt x="58497" y="145473"/>
                  <a:pt x="116994" y="290946"/>
                  <a:pt x="175491" y="350982"/>
                </a:cubicBezTo>
                <a:cubicBezTo>
                  <a:pt x="233988" y="411018"/>
                  <a:pt x="292485" y="385618"/>
                  <a:pt x="350982" y="36021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4FBCCE1-7D64-41C4-9BC0-F7E14D8C916F}"/>
              </a:ext>
            </a:extLst>
          </p:cNvPr>
          <p:cNvSpPr/>
          <p:nvPr/>
        </p:nvSpPr>
        <p:spPr>
          <a:xfrm>
            <a:off x="7536874" y="2253673"/>
            <a:ext cx="2724727" cy="729672"/>
          </a:xfrm>
          <a:custGeom>
            <a:avLst/>
            <a:gdLst>
              <a:gd name="connsiteX0" fmla="*/ 18472 w 2724727"/>
              <a:gd name="connsiteY0" fmla="*/ 443345 h 729672"/>
              <a:gd name="connsiteX1" fmla="*/ 535709 w 2724727"/>
              <a:gd name="connsiteY1" fmla="*/ 332509 h 729672"/>
              <a:gd name="connsiteX2" fmla="*/ 868218 w 2724727"/>
              <a:gd name="connsiteY2" fmla="*/ 397163 h 729672"/>
              <a:gd name="connsiteX3" fmla="*/ 1016000 w 2724727"/>
              <a:gd name="connsiteY3" fmla="*/ 36945 h 729672"/>
              <a:gd name="connsiteX4" fmla="*/ 2641600 w 2724727"/>
              <a:gd name="connsiteY4" fmla="*/ 0 h 729672"/>
              <a:gd name="connsiteX5" fmla="*/ 2724727 w 2724727"/>
              <a:gd name="connsiteY5" fmla="*/ 544945 h 729672"/>
              <a:gd name="connsiteX6" fmla="*/ 2419927 w 2724727"/>
              <a:gd name="connsiteY6" fmla="*/ 720436 h 729672"/>
              <a:gd name="connsiteX7" fmla="*/ 969818 w 2724727"/>
              <a:gd name="connsiteY7" fmla="*/ 729672 h 729672"/>
              <a:gd name="connsiteX8" fmla="*/ 877454 w 2724727"/>
              <a:gd name="connsiteY8" fmla="*/ 591127 h 729672"/>
              <a:gd name="connsiteX9" fmla="*/ 18472 w 2724727"/>
              <a:gd name="connsiteY9" fmla="*/ 701963 h 729672"/>
              <a:gd name="connsiteX10" fmla="*/ 0 w 2724727"/>
              <a:gd name="connsiteY10" fmla="*/ 508000 h 72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4727" h="729672">
                <a:moveTo>
                  <a:pt x="18472" y="443345"/>
                </a:moveTo>
                <a:lnTo>
                  <a:pt x="535709" y="332509"/>
                </a:lnTo>
                <a:lnTo>
                  <a:pt x="868218" y="397163"/>
                </a:lnTo>
                <a:lnTo>
                  <a:pt x="1016000" y="36945"/>
                </a:lnTo>
                <a:lnTo>
                  <a:pt x="2641600" y="0"/>
                </a:lnTo>
                <a:lnTo>
                  <a:pt x="2724727" y="544945"/>
                </a:lnTo>
                <a:lnTo>
                  <a:pt x="2419927" y="720436"/>
                </a:lnTo>
                <a:lnTo>
                  <a:pt x="969818" y="729672"/>
                </a:lnTo>
                <a:lnTo>
                  <a:pt x="877454" y="591127"/>
                </a:lnTo>
                <a:lnTo>
                  <a:pt x="18472" y="701963"/>
                </a:lnTo>
                <a:lnTo>
                  <a:pt x="0" y="508000"/>
                </a:ln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F5F218B-F96A-4CD6-BDEF-3508436AEE81}"/>
              </a:ext>
            </a:extLst>
          </p:cNvPr>
          <p:cNvSpPr/>
          <p:nvPr/>
        </p:nvSpPr>
        <p:spPr>
          <a:xfrm>
            <a:off x="5768383" y="2059710"/>
            <a:ext cx="401509" cy="1113567"/>
          </a:xfrm>
          <a:custGeom>
            <a:avLst/>
            <a:gdLst>
              <a:gd name="connsiteX0" fmla="*/ 22818 w 401509"/>
              <a:gd name="connsiteY0" fmla="*/ 0 h 1113567"/>
              <a:gd name="connsiteX1" fmla="*/ 41291 w 401509"/>
              <a:gd name="connsiteY1" fmla="*/ 997527 h 1113567"/>
              <a:gd name="connsiteX2" fmla="*/ 401509 w 401509"/>
              <a:gd name="connsiteY2" fmla="*/ 1052946 h 111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509" h="1113567">
                <a:moveTo>
                  <a:pt x="22818" y="0"/>
                </a:moveTo>
                <a:cubicBezTo>
                  <a:pt x="497" y="411018"/>
                  <a:pt x="-21824" y="822036"/>
                  <a:pt x="41291" y="997527"/>
                </a:cubicBezTo>
                <a:cubicBezTo>
                  <a:pt x="104406" y="1173018"/>
                  <a:pt x="252957" y="1112982"/>
                  <a:pt x="401509" y="105294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83E534ED-3B05-4B13-B59D-D38E8C028820}"/>
              </a:ext>
            </a:extLst>
          </p:cNvPr>
          <p:cNvSpPr/>
          <p:nvPr/>
        </p:nvSpPr>
        <p:spPr>
          <a:xfrm>
            <a:off x="5787944" y="2078181"/>
            <a:ext cx="354237" cy="1515542"/>
          </a:xfrm>
          <a:custGeom>
            <a:avLst/>
            <a:gdLst>
              <a:gd name="connsiteX0" fmla="*/ 0 w 378690"/>
              <a:gd name="connsiteY0" fmla="*/ 0 h 1543251"/>
              <a:gd name="connsiteX1" fmla="*/ 64654 w 378690"/>
              <a:gd name="connsiteY1" fmla="*/ 1413164 h 1543251"/>
              <a:gd name="connsiteX2" fmla="*/ 378690 w 378690"/>
              <a:gd name="connsiteY2" fmla="*/ 1394691 h 15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90" h="1543251">
                <a:moveTo>
                  <a:pt x="0" y="0"/>
                </a:moveTo>
                <a:cubicBezTo>
                  <a:pt x="769" y="590358"/>
                  <a:pt x="1539" y="1180716"/>
                  <a:pt x="64654" y="1413164"/>
                </a:cubicBezTo>
                <a:cubicBezTo>
                  <a:pt x="127769" y="1645612"/>
                  <a:pt x="253229" y="1520151"/>
                  <a:pt x="378690" y="139469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10" grpId="0"/>
      <p:bldP spid="22" grpId="0"/>
      <p:bldP spid="23" grpId="0"/>
      <p:bldP spid="24" grpId="0"/>
      <p:bldP spid="26" grpId="0"/>
      <p:bldP spid="27" grpId="0"/>
      <p:bldP spid="28" grpId="0"/>
      <p:bldP spid="25" grpId="0"/>
      <p:bldP spid="29" grpId="0" animBg="1"/>
      <p:bldP spid="3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6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2" grpId="0"/>
      <p:bldP spid="55" grpId="0"/>
      <p:bldP spid="54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10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anything</a:t>
            </a:r>
          </a:p>
          <a:p>
            <a:r>
              <a:rPr lang="en-US" dirty="0" smtClean="0"/>
              <a:t>Literally the data everyone gets for the first time (might be previously processed though)</a:t>
            </a:r>
          </a:p>
          <a:p>
            <a:r>
              <a:rPr lang="en-US" dirty="0" smtClean="0"/>
              <a:t>Here, raw data mean minimum data you need before doing any step of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78" y="2481223"/>
            <a:ext cx="2895600" cy="3162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690688"/>
            <a:ext cx="4318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https://data.mendeley.com/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</a:t>
            </a:r>
            <a:br>
              <a:rPr lang="en-US" dirty="0"/>
            </a:br>
            <a:r>
              <a:rPr lang="en-US" sz="1800" dirty="0"/>
              <a:t>The database 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46" y="3825927"/>
            <a:ext cx="1605895" cy="783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55443" y="3089978"/>
            <a:ext cx="5378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5"/>
              </a:rPr>
              <a:t>https://www.ncbi.nlm.nih.gov/geo/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51" y="6044861"/>
            <a:ext cx="3453353" cy="532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79435" y="5315286"/>
            <a:ext cx="5230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7"/>
              </a:rPr>
              <a:t>https://</a:t>
            </a:r>
            <a:r>
              <a:rPr lang="en-US" sz="2800" dirty="0" smtClean="0">
                <a:hlinkClick r:id="rId7"/>
              </a:rPr>
              <a:t>data.bpjs-kesehatan.go.id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666920" y="51268"/>
            <a:ext cx="5924517" cy="2702216"/>
            <a:chOff x="5666920" y="51268"/>
            <a:chExt cx="5924517" cy="27022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517" y="51268"/>
              <a:ext cx="1740547" cy="17405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6920" y="401136"/>
              <a:ext cx="2053543" cy="8369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764" y="524800"/>
              <a:ext cx="1970202" cy="631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364" y="966504"/>
              <a:ext cx="1786980" cy="17869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344" y="1627879"/>
              <a:ext cx="2204301" cy="5510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9993" y="1310836"/>
              <a:ext cx="1781444" cy="1336083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71237" y="4755171"/>
            <a:ext cx="5646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hlinkClick r:id="rId14"/>
              </a:rPr>
              <a:t>https://e-ppid.bpjs-kesehatan.go.id</a:t>
            </a:r>
            <a:r>
              <a:rPr lang="en-US" sz="2800" dirty="0" smtClean="0">
                <a:hlinkClick r:id="rId14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801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framework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3586" y="1822332"/>
            <a:ext cx="3626603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Systematic human learning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31741" y="3272983"/>
            <a:ext cx="3430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www.medrxiv.org/content/10.1101/2021.06.16.21258884v1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1416" y="1621194"/>
            <a:ext cx="2913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Causal diagram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 flipV="1">
            <a:off x="4360189" y="1913582"/>
            <a:ext cx="971227" cy="570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4583" y="2251079"/>
            <a:ext cx="3549112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Clinical data</a:t>
            </a:r>
          </a:p>
          <a:p>
            <a:pPr algn="ctr"/>
            <a:r>
              <a:rPr lang="en-US" sz="3200" dirty="0" smtClean="0"/>
              <a:t>(i.e. medical history)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5" idx="3"/>
            <a:endCxn id="8" idx="0"/>
          </p:cNvCxnSpPr>
          <p:nvPr/>
        </p:nvCxnSpPr>
        <p:spPr>
          <a:xfrm>
            <a:off x="8245097" y="1913582"/>
            <a:ext cx="1914042" cy="337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97132" y="4014444"/>
            <a:ext cx="292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Disease model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stCxn id="8" idx="2"/>
            <a:endCxn id="15" idx="0"/>
          </p:cNvCxnSpPr>
          <p:nvPr/>
        </p:nvCxnSpPr>
        <p:spPr>
          <a:xfrm>
            <a:off x="10159139" y="3328297"/>
            <a:ext cx="0" cy="6861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7803" y="4161981"/>
            <a:ext cx="236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Covariates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7798230" y="4992978"/>
            <a:ext cx="188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Outcome</a:t>
            </a:r>
            <a:endParaRPr lang="en-US" sz="3200" dirty="0"/>
          </a:p>
        </p:txBody>
      </p:sp>
      <p:cxnSp>
        <p:nvCxnSpPr>
          <p:cNvPr id="24" name="Straight Arrow Connector 23"/>
          <p:cNvCxnSpPr>
            <a:stCxn id="15" idx="2"/>
            <a:endCxn id="20" idx="3"/>
          </p:cNvCxnSpPr>
          <p:nvPr/>
        </p:nvCxnSpPr>
        <p:spPr>
          <a:xfrm flipH="1">
            <a:off x="9686441" y="4599219"/>
            <a:ext cx="472698" cy="6861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2822" y="5301307"/>
            <a:ext cx="3769962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Omics</a:t>
            </a:r>
          </a:p>
          <a:p>
            <a:pPr algn="ctr"/>
            <a:r>
              <a:rPr lang="en-US" sz="3200" dirty="0" smtClean="0"/>
              <a:t>(i.e. gene expression)</a:t>
            </a:r>
            <a:endParaRPr lang="en-US" sz="3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68712" y="4306832"/>
            <a:ext cx="728420" cy="147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31" idx="0"/>
          </p:cNvCxnSpPr>
          <p:nvPr/>
        </p:nvCxnSpPr>
        <p:spPr>
          <a:xfrm flipH="1">
            <a:off x="5607803" y="4746756"/>
            <a:ext cx="1180455" cy="5545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31" idx="3"/>
          </p:cNvCxnSpPr>
          <p:nvPr/>
        </p:nvCxnSpPr>
        <p:spPr>
          <a:xfrm flipH="1">
            <a:off x="7492784" y="5577753"/>
            <a:ext cx="1249552" cy="262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2277" y="4980003"/>
            <a:ext cx="243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Metabolite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712278" y="6086137"/>
            <a:ext cx="2438399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Wet lab</a:t>
            </a:r>
            <a:endParaRPr lang="en-US" sz="3200" dirty="0"/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1931477" y="5564778"/>
            <a:ext cx="1" cy="521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1"/>
            <a:endCxn id="39" idx="3"/>
          </p:cNvCxnSpPr>
          <p:nvPr/>
        </p:nvCxnSpPr>
        <p:spPr>
          <a:xfrm flipH="1" flipV="1">
            <a:off x="3150676" y="5272391"/>
            <a:ext cx="572146" cy="567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9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Physiology/medicine in a nutshell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832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18833" y="5469077"/>
            <a:ext cx="292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Omics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733652" y="5469077"/>
            <a:ext cx="292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Clinical data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history (diagnosis and procedure)</a:t>
            </a:r>
          </a:p>
          <a:p>
            <a:r>
              <a:rPr lang="en-US" dirty="0" smtClean="0"/>
              <a:t>Clinical notes</a:t>
            </a:r>
          </a:p>
          <a:p>
            <a:r>
              <a:rPr lang="en-US" dirty="0" smtClean="0"/>
              <a:t>Lab/imaging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medical history?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Indonesian ‘</a:t>
            </a:r>
            <a:r>
              <a:rPr lang="en-US" dirty="0"/>
              <a:t>b</a:t>
            </a:r>
            <a:r>
              <a:rPr lang="en-US" dirty="0" smtClean="0"/>
              <a:t>ig’ data available</a:t>
            </a:r>
          </a:p>
          <a:p>
            <a:r>
              <a:rPr lang="en-US" dirty="0" smtClean="0"/>
              <a:t>Easy to deploy</a:t>
            </a:r>
          </a:p>
          <a:p>
            <a:r>
              <a:rPr lang="en-US" dirty="0" smtClean="0"/>
              <a:t>Tell you 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the disease pathophysiology </a:t>
            </a:r>
            <a:r>
              <a:rPr lang="en-US" dirty="0" smtClean="0"/>
              <a:t>the doctor psychology in diagnosis and procedure; yet, much benefit to reveal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5"/>
            <a:ext cx="5975293" cy="11352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Install medhist (an R package) for practicing</a:t>
            </a:r>
          </a:p>
          <a:p>
            <a:r>
              <a:rPr lang="en-US" sz="2400" dirty="0" smtClean="0"/>
              <a:t>Read this vignette: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13493" y="629604"/>
            <a:ext cx="5132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https://github.com/herdiantrisufriyana/</a:t>
            </a:r>
            <a:r>
              <a:rPr lang="en-US" sz="4800" dirty="0" smtClean="0"/>
              <a:t>medhist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868" y="1956253"/>
            <a:ext cx="4261304" cy="4244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94" y="4129235"/>
            <a:ext cx="3404734" cy="1845664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241497" y="2393269"/>
            <a:ext cx="1369062" cy="2463976"/>
          </a:xfrm>
          <a:custGeom>
            <a:avLst/>
            <a:gdLst>
              <a:gd name="connsiteX0" fmla="*/ 0 w 1369062"/>
              <a:gd name="connsiteY0" fmla="*/ 257805 h 2463976"/>
              <a:gd name="connsiteX1" fmla="*/ 1364343 w 1369062"/>
              <a:gd name="connsiteY1" fmla="*/ 199748 h 2463976"/>
              <a:gd name="connsiteX2" fmla="*/ 362857 w 1369062"/>
              <a:gd name="connsiteY2" fmla="*/ 2463976 h 24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062" h="2463976">
                <a:moveTo>
                  <a:pt x="0" y="257805"/>
                </a:moveTo>
                <a:cubicBezTo>
                  <a:pt x="651933" y="44929"/>
                  <a:pt x="1303867" y="-167947"/>
                  <a:pt x="1364343" y="199748"/>
                </a:cubicBezTo>
                <a:cubicBezTo>
                  <a:pt x="1424819" y="567443"/>
                  <a:pt x="893838" y="1515709"/>
                  <a:pt x="362857" y="2463976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28AB-D776-4749-9C36-A962856F38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0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1430</Words>
  <Application>Microsoft Office PowerPoint</Application>
  <PresentationFormat>Widescreen</PresentationFormat>
  <Paragraphs>731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Wingdings</vt:lpstr>
      <vt:lpstr>Office Theme</vt:lpstr>
      <vt:lpstr>Data sources for biomedical reanalysis study: omics and clinical data</vt:lpstr>
      <vt:lpstr>Objectives</vt:lpstr>
      <vt:lpstr>Raw data</vt:lpstr>
      <vt:lpstr>Open data The database examples</vt:lpstr>
      <vt:lpstr>Proposed framework</vt:lpstr>
      <vt:lpstr>Physiology/medicine in a nutshell</vt:lpstr>
      <vt:lpstr>Clinical data </vt:lpstr>
      <vt:lpstr>Why medical history?</vt:lpstr>
      <vt:lpstr>Dataset</vt:lpstr>
      <vt:lpstr>Medical record database in a nutshell</vt:lpstr>
      <vt:lpstr>Data wrangling (tidyverse)</vt:lpstr>
      <vt:lpstr>Data wrangling (tidyverse)</vt:lpstr>
      <vt:lpstr>Data wrangling (tidyverse)</vt:lpstr>
      <vt:lpstr>Data wrangling (tidyverse+lubridate)</vt:lpstr>
      <vt:lpstr>Data wrangling (tidyverse+lubridate)</vt:lpstr>
      <vt:lpstr>Data wrangling (tidyverse+lubridate)</vt:lpstr>
      <vt:lpstr>Data wrangling (tidyverse+lubridate)</vt:lpstr>
      <vt:lpstr>The analysis pipeline: clinical data to omics</vt:lpstr>
      <vt:lpstr>The central dogma tells us how information flows in a cell</vt:lpstr>
      <vt:lpstr>More completed, yet still oversimplified</vt:lpstr>
      <vt:lpstr>Other (species) cells in human body</vt:lpstr>
      <vt:lpstr>Terminology</vt:lpstr>
      <vt:lpstr>Enormous amount of (opened) data, yet still not fully explored (understood)</vt:lpstr>
      <vt:lpstr>Let’s (over)simplify the protocols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 for biomedical reanalysis study: omics and clinical data</dc:title>
  <dc:creator>Anonymous</dc:creator>
  <cp:lastModifiedBy>Anonymous</cp:lastModifiedBy>
  <cp:revision>75</cp:revision>
  <dcterms:created xsi:type="dcterms:W3CDTF">2021-08-06T05:07:16Z</dcterms:created>
  <dcterms:modified xsi:type="dcterms:W3CDTF">2021-08-07T04:35:59Z</dcterms:modified>
</cp:coreProperties>
</file>