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302"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Lst>
  <p:sldSz cx="18288000" cy="10287000"/>
  <p:notesSz cx="6858000" cy="9144000"/>
  <p:embeddedFontLst>
    <p:embeddedFont>
      <p:font typeface="Anton" pitchFamily="2" charset="0"/>
      <p:regular r:id="rId26"/>
    </p:embeddedFont>
    <p:embeddedFont>
      <p:font typeface="Calibri" panose="020F0502020204030204" pitchFamily="34" charset="0"/>
      <p:regular r:id="rId27"/>
      <p:bold r:id="rId28"/>
      <p:italic r:id="rId29"/>
      <p:boldItalic r:id="rId30"/>
    </p:embeddedFont>
    <p:embeddedFont>
      <p:font typeface="Cambria Math" panose="02040503050406030204" pitchFamily="18" charset="0"/>
      <p:regular r:id="rId31"/>
    </p:embeddedFont>
    <p:embeddedFont>
      <p:font typeface="Gill Sans Ultra Bold" panose="020B0A02020104020203" pitchFamily="34" charset="0"/>
      <p:regular r:id="rId32"/>
    </p:embeddedFont>
    <p:embeddedFont>
      <p:font typeface="Glacial Indifference" panose="020B0604020202020204" charset="0"/>
      <p:regular r:id="rId33"/>
    </p:embeddedFont>
    <p:embeddedFont>
      <p:font typeface="Glacial Indifference Bold" panose="020B0604020202020204" charset="0"/>
      <p:regular r:id="rId34"/>
    </p:embeddedFont>
    <p:embeddedFont>
      <p:font typeface="Open Sans" panose="020B0606030504020204" pitchFamily="34" charset="0"/>
      <p:regular r:id="rId35"/>
      <p:bold r:id="rId36"/>
      <p:italic r:id="rId37"/>
      <p:boldItalic r:id="rId38"/>
    </p:embeddedFont>
    <p:embeddedFont>
      <p:font typeface="Open Sans Light" panose="020B0306030504020204" pitchFamily="34" charset="0"/>
      <p:regular r:id="rId39"/>
      <p:italic r:id="rId40"/>
    </p:embeddedFont>
    <p:embeddedFont>
      <p:font typeface="Open Sans Light Bold" panose="020B0604020202020204" charset="0"/>
      <p:regular r:id="rId41"/>
    </p:embeddedFont>
    <p:embeddedFont>
      <p:font typeface="Open Sans Light Italics" panose="020B0604020202020204" charset="0"/>
      <p:regular r:id="rId42"/>
    </p:embeddedFont>
    <p:embeddedFont>
      <p:font typeface="Playfair Display Black" panose="00000A00000000000000" pitchFamily="2" charset="0"/>
      <p:regular r:id="rId43"/>
      <p:bold r:id="rId44"/>
      <p:boldItalic r:id="rId45"/>
    </p:embeddedFont>
    <p:embeddedFont>
      <p:font typeface="Playfair Display Black Italics" panose="020B0604020202020204" charset="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DEE8"/>
    <a:srgbClr val="2F665C"/>
    <a:srgbClr val="FFCECE"/>
    <a:srgbClr val="CB5598"/>
    <a:srgbClr val="595959"/>
    <a:srgbClr val="FFF9F9"/>
    <a:srgbClr val="E6E0EC"/>
    <a:srgbClr val="DBEEF4"/>
    <a:srgbClr val="7F7F7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Gaya Terang 2 - Akse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Gaya Terang 3 - Akse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5BE263C-DBD7-4A20-BB59-AAB30ACAA65A}" styleName="Gaya Medium 3 - Akse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Gaya Terang 1 - Akse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Gaya Tema 1 - Akse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Gaya Medium 2 - Aks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Gaya Terang 3 - Akse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Gaya Terang 2 - Akse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15" autoAdjust="0"/>
  </p:normalViewPr>
  <p:slideViewPr>
    <p:cSldViewPr snapToGrid="0">
      <p:cViewPr varScale="1">
        <p:scale>
          <a:sx n="50" d="100"/>
          <a:sy n="50" d="100"/>
        </p:scale>
        <p:origin x="8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8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104888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D7C6A0-656C-4B17-A768-BF5B3875F9A5}" type="datetimeFigureOut">
              <a:rPr lang="en-ID" smtClean="0"/>
              <a:t>06/12/2021</a:t>
            </a:fld>
            <a:endParaRPr lang="en-ID"/>
          </a:p>
        </p:txBody>
      </p:sp>
      <p:sp>
        <p:nvSpPr>
          <p:cNvPr id="104888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104888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04888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104888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5AC503-61C4-4AA2-A0ED-084CB843657E}" type="slidenum">
              <a:rPr lang="en-ID" smtClean="0"/>
              <a:t>‹#›</a:t>
            </a:fld>
            <a:endParaRPr lang="en-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ampungan Gambar Slide 1"/>
          <p:cNvSpPr>
            <a:spLocks noGrp="1" noRot="1" noChangeAspect="1"/>
          </p:cNvSpPr>
          <p:nvPr>
            <p:ph type="sldImg"/>
          </p:nvPr>
        </p:nvSpPr>
        <p:spPr/>
      </p:sp>
      <p:sp>
        <p:nvSpPr>
          <p:cNvPr id="1048590" name="Tampungan Catatan 2"/>
          <p:cNvSpPr>
            <a:spLocks noGrp="1"/>
          </p:cNvSpPr>
          <p:nvPr>
            <p:ph type="body" idx="1"/>
          </p:nvPr>
        </p:nvSpPr>
        <p:spPr/>
        <p:txBody>
          <a:bodyPr/>
          <a:lstStyle/>
          <a:p>
            <a:endParaRPr lang="en-US">
              <a:cs typeface="Calibri"/>
            </a:endParaRPr>
          </a:p>
        </p:txBody>
      </p:sp>
      <p:sp>
        <p:nvSpPr>
          <p:cNvPr id="1048591" name="Tampungan Nomor Slide 3"/>
          <p:cNvSpPr>
            <a:spLocks noGrp="1"/>
          </p:cNvSpPr>
          <p:nvPr>
            <p:ph type="sldNum" sz="quarter" idx="5"/>
          </p:nvPr>
        </p:nvSpPr>
        <p:spPr/>
        <p:txBody>
          <a:bodyPr/>
          <a:lstStyle/>
          <a:p>
            <a:fld id="{735AC503-61C4-4AA2-A0ED-084CB843657E}" type="slidenum">
              <a:rPr lang="en-ID" smtClean="0"/>
              <a:t>1</a:t>
            </a:fld>
            <a:endParaRPr lang="en-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Image Placeholder 1"/>
          <p:cNvSpPr>
            <a:spLocks noGrp="1" noRot="1" noChangeAspect="1"/>
          </p:cNvSpPr>
          <p:nvPr>
            <p:ph type="sldImg"/>
          </p:nvPr>
        </p:nvSpPr>
        <p:spPr/>
      </p:sp>
      <p:sp>
        <p:nvSpPr>
          <p:cNvPr id="1048611" name="Notes Placeholder 2"/>
          <p:cNvSpPr>
            <a:spLocks noGrp="1"/>
          </p:cNvSpPr>
          <p:nvPr>
            <p:ph type="body" idx="1"/>
          </p:nvPr>
        </p:nvSpPr>
        <p:spPr/>
        <p:txBody>
          <a:bodyPr/>
          <a:lstStyle/>
          <a:p>
            <a:endParaRPr lang="en-ID"/>
          </a:p>
        </p:txBody>
      </p:sp>
      <p:sp>
        <p:nvSpPr>
          <p:cNvPr id="1048612" name="Slide Number Placeholder 3"/>
          <p:cNvSpPr>
            <a:spLocks noGrp="1"/>
          </p:cNvSpPr>
          <p:nvPr>
            <p:ph type="sldNum" sz="quarter" idx="5"/>
          </p:nvPr>
        </p:nvSpPr>
        <p:spPr/>
        <p:txBody>
          <a:bodyPr/>
          <a:lstStyle/>
          <a:p>
            <a:fld id="{735AC503-61C4-4AA2-A0ED-084CB843657E}" type="slidenum">
              <a:rPr lang="en-ID" smtClean="0"/>
              <a:t>4</a:t>
            </a:fld>
            <a:endParaRPr lang="en-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ampungan Gambar Slide 1"/>
          <p:cNvSpPr>
            <a:spLocks noGrp="1" noRot="1" noChangeAspect="1"/>
          </p:cNvSpPr>
          <p:nvPr>
            <p:ph type="sldImg"/>
          </p:nvPr>
        </p:nvSpPr>
        <p:spPr/>
      </p:sp>
      <p:sp>
        <p:nvSpPr>
          <p:cNvPr id="1048631" name="Tampungan Catatan 2"/>
          <p:cNvSpPr>
            <a:spLocks noGrp="1"/>
          </p:cNvSpPr>
          <p:nvPr>
            <p:ph type="body" idx="1"/>
          </p:nvPr>
        </p:nvSpPr>
        <p:spPr/>
        <p:txBody>
          <a:bodyPr/>
          <a:lstStyle/>
          <a:p>
            <a:endParaRPr lang="en-US" dirty="0">
              <a:cs typeface="Calibri"/>
            </a:endParaRPr>
          </a:p>
        </p:txBody>
      </p:sp>
      <p:sp>
        <p:nvSpPr>
          <p:cNvPr id="1048632" name="Tampungan Nomor Slide 3"/>
          <p:cNvSpPr>
            <a:spLocks noGrp="1"/>
          </p:cNvSpPr>
          <p:nvPr>
            <p:ph type="sldNum" sz="quarter" idx="5"/>
          </p:nvPr>
        </p:nvSpPr>
        <p:spPr/>
        <p:txBody>
          <a:bodyPr/>
          <a:lstStyle/>
          <a:p>
            <a:fld id="{735AC503-61C4-4AA2-A0ED-084CB843657E}" type="slidenum">
              <a:rPr lang="en-ID" smtClean="0"/>
              <a:t>5</a:t>
            </a:fld>
            <a:endParaRPr lang="en-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25"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826"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827" name="Date Placeholder 3"/>
          <p:cNvSpPr>
            <a:spLocks noGrp="1"/>
          </p:cNvSpPr>
          <p:nvPr>
            <p:ph type="dt" sz="half" idx="10"/>
          </p:nvPr>
        </p:nvSpPr>
        <p:spPr/>
        <p:txBody>
          <a:bodyPr/>
          <a:lstStyle/>
          <a:p>
            <a:fld id="{1D8BD707-D9CF-40AE-B4C6-C98DA3205C09}" type="datetimeFigureOut">
              <a:rPr lang="en-US" smtClean="0"/>
              <a:t>12/6/2021</a:t>
            </a:fld>
            <a:endParaRPr lang="en-US"/>
          </a:p>
        </p:txBody>
      </p:sp>
      <p:sp>
        <p:nvSpPr>
          <p:cNvPr id="1048828" name="Footer Placeholder 4"/>
          <p:cNvSpPr>
            <a:spLocks noGrp="1"/>
          </p:cNvSpPr>
          <p:nvPr>
            <p:ph type="ftr" sz="quarter" idx="11"/>
          </p:nvPr>
        </p:nvSpPr>
        <p:spPr/>
        <p:txBody>
          <a:bodyPr/>
          <a:lstStyle/>
          <a:p>
            <a:endParaRPr lang="en-US"/>
          </a:p>
        </p:txBody>
      </p:sp>
      <p:sp>
        <p:nvSpPr>
          <p:cNvPr id="1048829"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50" name="Title 1"/>
          <p:cNvSpPr>
            <a:spLocks noGrp="1"/>
          </p:cNvSpPr>
          <p:nvPr>
            <p:ph type="title"/>
          </p:nvPr>
        </p:nvSpPr>
        <p:spPr/>
        <p:txBody>
          <a:bodyPr/>
          <a:lstStyle/>
          <a:p>
            <a:r>
              <a:rPr lang="en-US"/>
              <a:t>Click to edit Master title style</a:t>
            </a:r>
          </a:p>
        </p:txBody>
      </p:sp>
      <p:sp>
        <p:nvSpPr>
          <p:cNvPr id="104885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52" name="Date Placeholder 3"/>
          <p:cNvSpPr>
            <a:spLocks noGrp="1"/>
          </p:cNvSpPr>
          <p:nvPr>
            <p:ph type="dt" sz="half" idx="10"/>
          </p:nvPr>
        </p:nvSpPr>
        <p:spPr/>
        <p:txBody>
          <a:bodyPr/>
          <a:lstStyle/>
          <a:p>
            <a:fld id="{1D8BD707-D9CF-40AE-B4C6-C98DA3205C09}" type="datetimeFigureOut">
              <a:rPr lang="en-US" smtClean="0"/>
              <a:t>12/6/2021</a:t>
            </a:fld>
            <a:endParaRPr lang="en-US"/>
          </a:p>
        </p:txBody>
      </p:sp>
      <p:sp>
        <p:nvSpPr>
          <p:cNvPr id="1048853" name="Footer Placeholder 4"/>
          <p:cNvSpPr>
            <a:spLocks noGrp="1"/>
          </p:cNvSpPr>
          <p:nvPr>
            <p:ph type="ftr" sz="quarter" idx="11"/>
          </p:nvPr>
        </p:nvSpPr>
        <p:spPr/>
        <p:txBody>
          <a:bodyPr/>
          <a:lstStyle/>
          <a:p>
            <a:endParaRPr lang="en-US"/>
          </a:p>
        </p:txBody>
      </p:sp>
      <p:sp>
        <p:nvSpPr>
          <p:cNvPr id="104885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34"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835"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6" name="Date Placeholder 3"/>
          <p:cNvSpPr>
            <a:spLocks noGrp="1"/>
          </p:cNvSpPr>
          <p:nvPr>
            <p:ph type="dt" sz="half" idx="10"/>
          </p:nvPr>
        </p:nvSpPr>
        <p:spPr/>
        <p:txBody>
          <a:bodyPr/>
          <a:lstStyle/>
          <a:p>
            <a:fld id="{1D8BD707-D9CF-40AE-B4C6-C98DA3205C09}" type="datetimeFigureOut">
              <a:rPr lang="en-US" smtClean="0"/>
              <a:t>12/6/2021</a:t>
            </a:fld>
            <a:endParaRPr lang="en-US"/>
          </a:p>
        </p:txBody>
      </p:sp>
      <p:sp>
        <p:nvSpPr>
          <p:cNvPr id="1048837" name="Footer Placeholder 4"/>
          <p:cNvSpPr>
            <a:spLocks noGrp="1"/>
          </p:cNvSpPr>
          <p:nvPr>
            <p:ph type="ftr" sz="quarter" idx="11"/>
          </p:nvPr>
        </p:nvSpPr>
        <p:spPr/>
        <p:txBody>
          <a:bodyPr/>
          <a:lstStyle/>
          <a:p>
            <a:endParaRPr lang="en-US"/>
          </a:p>
        </p:txBody>
      </p:sp>
      <p:sp>
        <p:nvSpPr>
          <p:cNvPr id="104883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39" name="Title 1"/>
          <p:cNvSpPr>
            <a:spLocks noGrp="1"/>
          </p:cNvSpPr>
          <p:nvPr>
            <p:ph type="title"/>
          </p:nvPr>
        </p:nvSpPr>
        <p:spPr/>
        <p:txBody>
          <a:bodyPr/>
          <a:lstStyle/>
          <a:p>
            <a:r>
              <a:rPr lang="en-US"/>
              <a:t>Click to edit Master title style</a:t>
            </a:r>
          </a:p>
        </p:txBody>
      </p:sp>
      <p:sp>
        <p:nvSpPr>
          <p:cNvPr id="104884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41" name="Date Placeholder 3"/>
          <p:cNvSpPr>
            <a:spLocks noGrp="1"/>
          </p:cNvSpPr>
          <p:nvPr>
            <p:ph type="dt" sz="half" idx="10"/>
          </p:nvPr>
        </p:nvSpPr>
        <p:spPr/>
        <p:txBody>
          <a:bodyPr/>
          <a:lstStyle/>
          <a:p>
            <a:fld id="{1D8BD707-D9CF-40AE-B4C6-C98DA3205C09}" type="datetimeFigureOut">
              <a:rPr lang="en-US" smtClean="0"/>
              <a:t>12/6/2021</a:t>
            </a:fld>
            <a:endParaRPr lang="en-US"/>
          </a:p>
        </p:txBody>
      </p:sp>
      <p:sp>
        <p:nvSpPr>
          <p:cNvPr id="1048842" name="Footer Placeholder 4"/>
          <p:cNvSpPr>
            <a:spLocks noGrp="1"/>
          </p:cNvSpPr>
          <p:nvPr>
            <p:ph type="ftr" sz="quarter" idx="11"/>
          </p:nvPr>
        </p:nvSpPr>
        <p:spPr/>
        <p:txBody>
          <a:bodyPr/>
          <a:lstStyle/>
          <a:p>
            <a:endParaRPr lang="en-US"/>
          </a:p>
        </p:txBody>
      </p:sp>
      <p:sp>
        <p:nvSpPr>
          <p:cNvPr id="1048843"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55"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856"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57" name="Date Placeholder 3"/>
          <p:cNvSpPr>
            <a:spLocks noGrp="1"/>
          </p:cNvSpPr>
          <p:nvPr>
            <p:ph type="dt" sz="half" idx="10"/>
          </p:nvPr>
        </p:nvSpPr>
        <p:spPr/>
        <p:txBody>
          <a:bodyPr/>
          <a:lstStyle/>
          <a:p>
            <a:fld id="{1D8BD707-D9CF-40AE-B4C6-C98DA3205C09}" type="datetimeFigureOut">
              <a:rPr lang="en-US" smtClean="0"/>
              <a:t>12/6/2021</a:t>
            </a:fld>
            <a:endParaRPr lang="en-US"/>
          </a:p>
        </p:txBody>
      </p:sp>
      <p:sp>
        <p:nvSpPr>
          <p:cNvPr id="1048858" name="Footer Placeholder 4"/>
          <p:cNvSpPr>
            <a:spLocks noGrp="1"/>
          </p:cNvSpPr>
          <p:nvPr>
            <p:ph type="ftr" sz="quarter" idx="11"/>
          </p:nvPr>
        </p:nvSpPr>
        <p:spPr/>
        <p:txBody>
          <a:bodyPr/>
          <a:lstStyle/>
          <a:p>
            <a:endParaRPr lang="en-US"/>
          </a:p>
        </p:txBody>
      </p:sp>
      <p:sp>
        <p:nvSpPr>
          <p:cNvPr id="1048859"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60" name="Title 1"/>
          <p:cNvSpPr>
            <a:spLocks noGrp="1"/>
          </p:cNvSpPr>
          <p:nvPr>
            <p:ph type="title"/>
          </p:nvPr>
        </p:nvSpPr>
        <p:spPr/>
        <p:txBody>
          <a:bodyPr/>
          <a:lstStyle/>
          <a:p>
            <a:r>
              <a:rPr lang="en-US"/>
              <a:t>Click to edit Master title style</a:t>
            </a:r>
          </a:p>
        </p:txBody>
      </p:sp>
      <p:sp>
        <p:nvSpPr>
          <p:cNvPr id="104886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6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63" name="Date Placeholder 4"/>
          <p:cNvSpPr>
            <a:spLocks noGrp="1"/>
          </p:cNvSpPr>
          <p:nvPr>
            <p:ph type="dt" sz="half" idx="10"/>
          </p:nvPr>
        </p:nvSpPr>
        <p:spPr/>
        <p:txBody>
          <a:bodyPr/>
          <a:lstStyle/>
          <a:p>
            <a:fld id="{1D8BD707-D9CF-40AE-B4C6-C98DA3205C09}" type="datetimeFigureOut">
              <a:rPr lang="en-US" smtClean="0"/>
              <a:t>12/6/2021</a:t>
            </a:fld>
            <a:endParaRPr lang="en-US"/>
          </a:p>
        </p:txBody>
      </p:sp>
      <p:sp>
        <p:nvSpPr>
          <p:cNvPr id="1048864" name="Footer Placeholder 5"/>
          <p:cNvSpPr>
            <a:spLocks noGrp="1"/>
          </p:cNvSpPr>
          <p:nvPr>
            <p:ph type="ftr" sz="quarter" idx="11"/>
          </p:nvPr>
        </p:nvSpPr>
        <p:spPr/>
        <p:txBody>
          <a:bodyPr/>
          <a:lstStyle/>
          <a:p>
            <a:endParaRPr lang="en-US"/>
          </a:p>
        </p:txBody>
      </p:sp>
      <p:sp>
        <p:nvSpPr>
          <p:cNvPr id="1048865"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66" name="Title 1"/>
          <p:cNvSpPr>
            <a:spLocks noGrp="1"/>
          </p:cNvSpPr>
          <p:nvPr>
            <p:ph type="title"/>
          </p:nvPr>
        </p:nvSpPr>
        <p:spPr/>
        <p:txBody>
          <a:bodyPr/>
          <a:lstStyle/>
          <a:p>
            <a:r>
              <a:rPr lang="en-US"/>
              <a:t>Click to edit Master title style</a:t>
            </a:r>
          </a:p>
        </p:txBody>
      </p:sp>
      <p:sp>
        <p:nvSpPr>
          <p:cNvPr id="1048867"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6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69"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7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71" name="Date Placeholder 6"/>
          <p:cNvSpPr>
            <a:spLocks noGrp="1"/>
          </p:cNvSpPr>
          <p:nvPr>
            <p:ph type="dt" sz="half" idx="10"/>
          </p:nvPr>
        </p:nvSpPr>
        <p:spPr/>
        <p:txBody>
          <a:bodyPr/>
          <a:lstStyle/>
          <a:p>
            <a:fld id="{1D8BD707-D9CF-40AE-B4C6-C98DA3205C09}" type="datetimeFigureOut">
              <a:rPr lang="en-US" smtClean="0"/>
              <a:t>12/6/2021</a:t>
            </a:fld>
            <a:endParaRPr lang="en-US"/>
          </a:p>
        </p:txBody>
      </p:sp>
      <p:sp>
        <p:nvSpPr>
          <p:cNvPr id="1048872" name="Footer Placeholder 7"/>
          <p:cNvSpPr>
            <a:spLocks noGrp="1"/>
          </p:cNvSpPr>
          <p:nvPr>
            <p:ph type="ftr" sz="quarter" idx="11"/>
          </p:nvPr>
        </p:nvSpPr>
        <p:spPr/>
        <p:txBody>
          <a:bodyPr/>
          <a:lstStyle/>
          <a:p>
            <a:endParaRPr lang="en-US"/>
          </a:p>
        </p:txBody>
      </p:sp>
      <p:sp>
        <p:nvSpPr>
          <p:cNvPr id="1048873"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30" name="Title 1"/>
          <p:cNvSpPr>
            <a:spLocks noGrp="1"/>
          </p:cNvSpPr>
          <p:nvPr>
            <p:ph type="title"/>
          </p:nvPr>
        </p:nvSpPr>
        <p:spPr/>
        <p:txBody>
          <a:bodyPr/>
          <a:lstStyle/>
          <a:p>
            <a:r>
              <a:rPr lang="en-US"/>
              <a:t>Click to edit Master title style</a:t>
            </a:r>
          </a:p>
        </p:txBody>
      </p:sp>
      <p:sp>
        <p:nvSpPr>
          <p:cNvPr id="1048831" name="Date Placeholder 2"/>
          <p:cNvSpPr>
            <a:spLocks noGrp="1"/>
          </p:cNvSpPr>
          <p:nvPr>
            <p:ph type="dt" sz="half" idx="10"/>
          </p:nvPr>
        </p:nvSpPr>
        <p:spPr/>
        <p:txBody>
          <a:bodyPr/>
          <a:lstStyle/>
          <a:p>
            <a:fld id="{1D8BD707-D9CF-40AE-B4C6-C98DA3205C09}" type="datetimeFigureOut">
              <a:rPr lang="en-US" smtClean="0"/>
              <a:t>12/6/2021</a:t>
            </a:fld>
            <a:endParaRPr lang="en-US"/>
          </a:p>
        </p:txBody>
      </p:sp>
      <p:sp>
        <p:nvSpPr>
          <p:cNvPr id="1048832" name="Footer Placeholder 3"/>
          <p:cNvSpPr>
            <a:spLocks noGrp="1"/>
          </p:cNvSpPr>
          <p:nvPr>
            <p:ph type="ftr" sz="quarter" idx="11"/>
          </p:nvPr>
        </p:nvSpPr>
        <p:spPr/>
        <p:txBody>
          <a:bodyPr/>
          <a:lstStyle/>
          <a:p>
            <a:endParaRPr lang="en-US"/>
          </a:p>
        </p:txBody>
      </p:sp>
      <p:sp>
        <p:nvSpPr>
          <p:cNvPr id="1048833"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t>12/6/2021</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74"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87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76"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77" name="Date Placeholder 4"/>
          <p:cNvSpPr>
            <a:spLocks noGrp="1"/>
          </p:cNvSpPr>
          <p:nvPr>
            <p:ph type="dt" sz="half" idx="10"/>
          </p:nvPr>
        </p:nvSpPr>
        <p:spPr/>
        <p:txBody>
          <a:bodyPr/>
          <a:lstStyle/>
          <a:p>
            <a:fld id="{1D8BD707-D9CF-40AE-B4C6-C98DA3205C09}" type="datetimeFigureOut">
              <a:rPr lang="en-US" smtClean="0"/>
              <a:t>12/6/2021</a:t>
            </a:fld>
            <a:endParaRPr lang="en-US"/>
          </a:p>
        </p:txBody>
      </p:sp>
      <p:sp>
        <p:nvSpPr>
          <p:cNvPr id="1048878" name="Footer Placeholder 5"/>
          <p:cNvSpPr>
            <a:spLocks noGrp="1"/>
          </p:cNvSpPr>
          <p:nvPr>
            <p:ph type="ftr" sz="quarter" idx="11"/>
          </p:nvPr>
        </p:nvSpPr>
        <p:spPr/>
        <p:txBody>
          <a:bodyPr/>
          <a:lstStyle/>
          <a:p>
            <a:endParaRPr lang="en-US"/>
          </a:p>
        </p:txBody>
      </p:sp>
      <p:sp>
        <p:nvSpPr>
          <p:cNvPr id="1048879"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44"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845"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846"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47" name="Date Placeholder 4"/>
          <p:cNvSpPr>
            <a:spLocks noGrp="1"/>
          </p:cNvSpPr>
          <p:nvPr>
            <p:ph type="dt" sz="half" idx="10"/>
          </p:nvPr>
        </p:nvSpPr>
        <p:spPr/>
        <p:txBody>
          <a:bodyPr/>
          <a:lstStyle/>
          <a:p>
            <a:fld id="{1D8BD707-D9CF-40AE-B4C6-C98DA3205C09}" type="datetimeFigureOut">
              <a:rPr lang="en-US" smtClean="0"/>
              <a:t>12/6/2021</a:t>
            </a:fld>
            <a:endParaRPr lang="en-US"/>
          </a:p>
        </p:txBody>
      </p:sp>
      <p:sp>
        <p:nvSpPr>
          <p:cNvPr id="1048848" name="Footer Placeholder 5"/>
          <p:cNvSpPr>
            <a:spLocks noGrp="1"/>
          </p:cNvSpPr>
          <p:nvPr>
            <p:ph type="ftr" sz="quarter" idx="11"/>
          </p:nvPr>
        </p:nvSpPr>
        <p:spPr/>
        <p:txBody>
          <a:bodyPr/>
          <a:lstStyle/>
          <a:p>
            <a:endParaRPr lang="en-US"/>
          </a:p>
        </p:txBody>
      </p:sp>
      <p:sp>
        <p:nvSpPr>
          <p:cNvPr id="1048849"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12/6/2021</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9F9"/>
        </a:solidFill>
        <a:effectLst/>
      </p:bgPr>
    </p:bg>
    <p:spTree>
      <p:nvGrpSpPr>
        <p:cNvPr id="1" name=""/>
        <p:cNvGrpSpPr/>
        <p:nvPr/>
      </p:nvGrpSpPr>
      <p:grpSpPr>
        <a:xfrm>
          <a:off x="0" y="0"/>
          <a:ext cx="0" cy="0"/>
          <a:chOff x="0" y="0"/>
          <a:chExt cx="0" cy="0"/>
        </a:xfrm>
      </p:grpSpPr>
      <p:sp>
        <p:nvSpPr>
          <p:cNvPr id="1048584" name="AutoShape 2"/>
          <p:cNvSpPr/>
          <p:nvPr/>
        </p:nvSpPr>
        <p:spPr>
          <a:xfrm>
            <a:off x="4974318" y="-378412"/>
            <a:ext cx="8700649" cy="2468047"/>
          </a:xfrm>
          <a:prstGeom prst="rect">
            <a:avLst/>
          </a:prstGeom>
          <a:solidFill>
            <a:srgbClr val="FFCECE"/>
          </a:solidFill>
        </p:spPr>
      </p:sp>
      <p:sp>
        <p:nvSpPr>
          <p:cNvPr id="1048585" name="TextBox 3"/>
          <p:cNvSpPr txBox="1"/>
          <p:nvPr/>
        </p:nvSpPr>
        <p:spPr>
          <a:xfrm>
            <a:off x="5757006" y="876249"/>
            <a:ext cx="7135274" cy="474489"/>
          </a:xfrm>
          <a:prstGeom prst="rect">
            <a:avLst/>
          </a:prstGeom>
        </p:spPr>
        <p:txBody>
          <a:bodyPr lIns="0" tIns="0" rIns="0" bIns="0" rtlCol="0" anchor="t">
            <a:spAutoFit/>
          </a:bodyPr>
          <a:lstStyle/>
          <a:p>
            <a:pPr algn="ctr">
              <a:lnSpc>
                <a:spcPts val="3679"/>
              </a:lnSpc>
            </a:pPr>
            <a:r>
              <a:rPr lang="en-US" sz="3200" b="1" spc="320">
                <a:solidFill>
                  <a:srgbClr val="FFF9F9"/>
                </a:solidFill>
                <a:effectLst>
                  <a:outerShdw blurRad="38100" dist="38100" dir="2700000" algn="tl">
                    <a:srgbClr val="000000">
                      <a:alpha val="43137"/>
                    </a:srgbClr>
                  </a:outerShdw>
                </a:effectLst>
                <a:latin typeface="Glacial Indifference"/>
              </a:rPr>
              <a:t>TEAM BASED PROJECT</a:t>
            </a:r>
          </a:p>
        </p:txBody>
      </p:sp>
      <p:sp>
        <p:nvSpPr>
          <p:cNvPr id="1048586" name="AutoShape 4"/>
          <p:cNvSpPr/>
          <p:nvPr/>
        </p:nvSpPr>
        <p:spPr>
          <a:xfrm>
            <a:off x="-285225" y="8480637"/>
            <a:ext cx="18835659" cy="2011686"/>
          </a:xfrm>
          <a:prstGeom prst="rect">
            <a:avLst/>
          </a:prstGeom>
          <a:solidFill>
            <a:srgbClr val="2F665C"/>
          </a:solidFill>
        </p:spPr>
      </p:sp>
      <p:sp>
        <p:nvSpPr>
          <p:cNvPr id="1048587" name="TextBox 5"/>
          <p:cNvSpPr txBox="1"/>
          <p:nvPr/>
        </p:nvSpPr>
        <p:spPr>
          <a:xfrm>
            <a:off x="2447750" y="9077008"/>
            <a:ext cx="13369708" cy="660399"/>
          </a:xfrm>
          <a:prstGeom prst="rect">
            <a:avLst/>
          </a:prstGeom>
        </p:spPr>
        <p:txBody>
          <a:bodyPr lIns="0" tIns="0" rIns="0" bIns="0" rtlCol="0" anchor="t">
            <a:spAutoFit/>
          </a:bodyPr>
          <a:lstStyle/>
          <a:p>
            <a:pPr algn="ctr">
              <a:lnSpc>
                <a:spcPts val="5199"/>
              </a:lnSpc>
            </a:pPr>
            <a:r>
              <a:rPr lang="en-US" sz="3950" b="1" spc="279">
                <a:solidFill>
                  <a:srgbClr val="FFF9F9"/>
                </a:solidFill>
                <a:latin typeface="Glacial Indifference"/>
              </a:rPr>
              <a:t>ANALISIS MULTIVARIAT – B</a:t>
            </a:r>
            <a:endParaRPr lang="en-US" sz="3999" b="1" spc="279">
              <a:solidFill>
                <a:srgbClr val="FFF9F9"/>
              </a:solidFill>
              <a:latin typeface="Glacial Indifference"/>
            </a:endParaRPr>
          </a:p>
        </p:txBody>
      </p:sp>
      <p:sp>
        <p:nvSpPr>
          <p:cNvPr id="1048588" name="TextBox 6"/>
          <p:cNvSpPr txBox="1"/>
          <p:nvPr/>
        </p:nvSpPr>
        <p:spPr>
          <a:xfrm>
            <a:off x="1763849" y="3406775"/>
            <a:ext cx="15121587" cy="4318000"/>
          </a:xfrm>
          <a:prstGeom prst="rect">
            <a:avLst/>
          </a:prstGeom>
        </p:spPr>
        <p:txBody>
          <a:bodyPr lIns="0" tIns="0" rIns="0" bIns="0" rtlCol="0" anchor="t">
            <a:spAutoFit/>
          </a:bodyPr>
          <a:lstStyle/>
          <a:p>
            <a:pPr algn="ctr">
              <a:lnSpc>
                <a:spcPts val="6839"/>
              </a:lnSpc>
            </a:pPr>
            <a:r>
              <a:rPr lang="en-US" sz="5650" spc="-56" err="1">
                <a:latin typeface="Playfair Display Black"/>
              </a:rPr>
              <a:t>Penerapan</a:t>
            </a:r>
            <a:r>
              <a:rPr lang="en-US" sz="5650" spc="-56">
                <a:latin typeface="Playfair Display Black"/>
              </a:rPr>
              <a:t> </a:t>
            </a:r>
            <a:r>
              <a:rPr lang="en-US" sz="5650" spc="-56" err="1">
                <a:latin typeface="Playfair Display Black"/>
              </a:rPr>
              <a:t>Analisis</a:t>
            </a:r>
            <a:r>
              <a:rPr lang="en-US" sz="5650" spc="-56">
                <a:latin typeface="Playfair Display Black"/>
              </a:rPr>
              <a:t> </a:t>
            </a:r>
            <a:r>
              <a:rPr lang="en-US" sz="5650" i="1" spc="-56">
                <a:latin typeface="Playfair Display Black"/>
              </a:rPr>
              <a:t>Cluster</a:t>
            </a:r>
            <a:r>
              <a:rPr lang="en-US" sz="5650" spc="-56">
                <a:latin typeface="Playfair Display Black"/>
              </a:rPr>
              <a:t> dalam Pengelompokan Minat </a:t>
            </a:r>
            <a:r>
              <a:rPr lang="en-US" sz="5650" spc="-56" err="1">
                <a:latin typeface="Playfair Display Black"/>
              </a:rPr>
              <a:t>Mahasiswa</a:t>
            </a:r>
            <a:r>
              <a:rPr lang="en-US" sz="5650" spc="-56">
                <a:latin typeface="Playfair Display Black"/>
              </a:rPr>
              <a:t> </a:t>
            </a:r>
            <a:r>
              <a:rPr lang="en-US" sz="5650" spc="-56" err="1">
                <a:latin typeface="Playfair Display Black"/>
              </a:rPr>
              <a:t>Statistika</a:t>
            </a:r>
            <a:r>
              <a:rPr lang="en-US" sz="5650" spc="-56">
                <a:latin typeface="Playfair Display Black"/>
              </a:rPr>
              <a:t> FMIPA Universitas </a:t>
            </a:r>
            <a:r>
              <a:rPr lang="en-US" sz="5650" spc="-56" err="1">
                <a:latin typeface="Playfair Display Black"/>
              </a:rPr>
              <a:t>Brawijaya</a:t>
            </a:r>
            <a:r>
              <a:rPr lang="en-US" sz="5650" spc="-56">
                <a:latin typeface="Playfair Display Black"/>
              </a:rPr>
              <a:t> </a:t>
            </a:r>
            <a:r>
              <a:rPr lang="en-US" sz="5650" spc="-56" err="1">
                <a:latin typeface="Playfair Display Black"/>
              </a:rPr>
              <a:t>dalam</a:t>
            </a:r>
            <a:r>
              <a:rPr lang="en-US" sz="5650" spc="-56">
                <a:latin typeface="Playfair Display Black"/>
              </a:rPr>
              <a:t> </a:t>
            </a:r>
            <a:r>
              <a:rPr lang="en-US" sz="5650" spc="-56" err="1">
                <a:latin typeface="Playfair Display Black"/>
              </a:rPr>
              <a:t>Berwirausaha</a:t>
            </a:r>
            <a:endParaRPr lang="en-US" sz="5650" spc="-56">
              <a:latin typeface="Playfair Display Black"/>
            </a:endParaRPr>
          </a:p>
          <a:p>
            <a:pPr algn="ctr">
              <a:lnSpc>
                <a:spcPts val="6839"/>
              </a:lnSpc>
            </a:pPr>
            <a:endParaRPr lang="en-US" sz="5699" spc="-56">
              <a:solidFill>
                <a:srgbClr val="2F665C"/>
              </a:solidFill>
              <a:latin typeface="Playfair Display Black" panose="00000A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9F9"/>
        </a:solidFill>
        <a:effectLst/>
      </p:bgPr>
    </p:bg>
    <p:spTree>
      <p:nvGrpSpPr>
        <p:cNvPr id="1" name=""/>
        <p:cNvGrpSpPr/>
        <p:nvPr/>
      </p:nvGrpSpPr>
      <p:grpSpPr>
        <a:xfrm>
          <a:off x="0" y="0"/>
          <a:ext cx="0" cy="0"/>
          <a:chOff x="0" y="0"/>
          <a:chExt cx="0" cy="0"/>
        </a:xfrm>
      </p:grpSpPr>
      <p:sp>
        <p:nvSpPr>
          <p:cNvPr id="1048677" name="AutoShape 4"/>
          <p:cNvSpPr/>
          <p:nvPr/>
        </p:nvSpPr>
        <p:spPr>
          <a:xfrm>
            <a:off x="533400" y="2013744"/>
            <a:ext cx="17221200" cy="7847192"/>
          </a:xfrm>
          <a:prstGeom prst="rect">
            <a:avLst/>
          </a:prstGeom>
          <a:solidFill>
            <a:schemeClr val="accent1">
              <a:lumMod val="20000"/>
              <a:lumOff val="80000"/>
            </a:schemeClr>
          </a:solidFill>
        </p:spPr>
        <p:txBody>
          <a:bodyPr/>
          <a:lstStyle/>
          <a:p>
            <a:endParaRPr lang="en-ID"/>
          </a:p>
        </p:txBody>
      </p:sp>
      <p:sp>
        <p:nvSpPr>
          <p:cNvPr id="1048678" name="TextBox 2"/>
          <p:cNvSpPr txBox="1"/>
          <p:nvPr/>
        </p:nvSpPr>
        <p:spPr>
          <a:xfrm>
            <a:off x="3070191" y="2622792"/>
            <a:ext cx="12147618" cy="609600"/>
          </a:xfrm>
          <a:prstGeom prst="rect">
            <a:avLst/>
          </a:prstGeom>
        </p:spPr>
        <p:txBody>
          <a:bodyPr lIns="0" tIns="0" rIns="0" bIns="0" rtlCol="0" anchor="t">
            <a:spAutoFit/>
          </a:bodyPr>
          <a:lstStyle/>
          <a:p>
            <a:pPr algn="ctr">
              <a:lnSpc>
                <a:spcPts val="4759"/>
              </a:lnSpc>
            </a:pPr>
            <a:r>
              <a:rPr lang="en-US" sz="7000" spc="70">
                <a:latin typeface="Playfair Display Black" panose="00000A00000000000000" pitchFamily="2" charset="0"/>
                <a:ea typeface="+mn-lt"/>
                <a:cs typeface="+mn-lt"/>
              </a:rPr>
              <a:t>VARIABEL PENELITIAN</a:t>
            </a:r>
            <a:endParaRPr lang="en-US">
              <a:latin typeface="Playfair Display Black" panose="00000A00000000000000" pitchFamily="2" charset="0"/>
            </a:endParaRPr>
          </a:p>
        </p:txBody>
      </p:sp>
      <p:grpSp>
        <p:nvGrpSpPr>
          <p:cNvPr id="72" name="Group 26"/>
          <p:cNvGrpSpPr/>
          <p:nvPr/>
        </p:nvGrpSpPr>
        <p:grpSpPr>
          <a:xfrm>
            <a:off x="789853" y="3974140"/>
            <a:ext cx="3721932" cy="3996043"/>
            <a:chOff x="13544609" y="4141838"/>
            <a:chExt cx="3721932" cy="3985436"/>
          </a:xfrm>
        </p:grpSpPr>
        <p:sp>
          <p:nvSpPr>
            <p:cNvPr id="1048679" name="AutoShape 3"/>
            <p:cNvSpPr/>
            <p:nvPr/>
          </p:nvSpPr>
          <p:spPr>
            <a:xfrm>
              <a:off x="13544609" y="4141838"/>
              <a:ext cx="3721932" cy="3227128"/>
            </a:xfrm>
            <a:prstGeom prst="rect">
              <a:avLst/>
            </a:prstGeom>
            <a:solidFill>
              <a:srgbClr val="FFCECE"/>
            </a:solidFill>
          </p:spPr>
        </p:sp>
        <p:sp>
          <p:nvSpPr>
            <p:cNvPr id="1048680" name="AutoShape 4"/>
            <p:cNvSpPr/>
            <p:nvPr/>
          </p:nvSpPr>
          <p:spPr>
            <a:xfrm>
              <a:off x="13544609" y="7067859"/>
              <a:ext cx="3721932" cy="1059415"/>
            </a:xfrm>
            <a:prstGeom prst="rect">
              <a:avLst/>
            </a:prstGeom>
            <a:solidFill>
              <a:srgbClr val="2F665C"/>
            </a:solidFill>
          </p:spPr>
        </p:sp>
        <p:sp>
          <p:nvSpPr>
            <p:cNvPr id="1048681" name="TextBox 5"/>
            <p:cNvSpPr txBox="1"/>
            <p:nvPr/>
          </p:nvSpPr>
          <p:spPr>
            <a:xfrm>
              <a:off x="13710683" y="7316848"/>
              <a:ext cx="3519180" cy="523431"/>
            </a:xfrm>
            <a:prstGeom prst="rect">
              <a:avLst/>
            </a:prstGeom>
          </p:spPr>
          <p:txBody>
            <a:bodyPr wrap="square" lIns="0" tIns="0" rIns="0" bIns="0" rtlCol="0" anchor="t">
              <a:spAutoFit/>
            </a:bodyPr>
            <a:lstStyle/>
            <a:p>
              <a:pPr algn="ctr">
                <a:lnSpc>
                  <a:spcPts val="4500"/>
                </a:lnSpc>
              </a:pPr>
              <a:r>
                <a:rPr lang="en-US" sz="2800" spc="30" dirty="0" err="1">
                  <a:solidFill>
                    <a:srgbClr val="FFF9F9"/>
                  </a:solidFill>
                  <a:latin typeface="Glacial Indifference"/>
                </a:rPr>
                <a:t>Variabel</a:t>
              </a:r>
              <a:r>
                <a:rPr lang="en-US" sz="2800" spc="30" dirty="0">
                  <a:solidFill>
                    <a:srgbClr val="FFF9F9"/>
                  </a:solidFill>
                  <a:latin typeface="Glacial Indifference"/>
                </a:rPr>
                <a:t> </a:t>
              </a:r>
              <a:r>
                <a:rPr lang="en-US" sz="2800" spc="30" dirty="0" err="1">
                  <a:solidFill>
                    <a:srgbClr val="FFF9F9"/>
                  </a:solidFill>
                  <a:latin typeface="Glacial Indifference"/>
                </a:rPr>
                <a:t>respon</a:t>
              </a:r>
              <a:r>
                <a:rPr lang="en-US" sz="2800" spc="30" dirty="0">
                  <a:solidFill>
                    <a:srgbClr val="FFF9F9"/>
                  </a:solidFill>
                  <a:latin typeface="Glacial Indifference"/>
                </a:rPr>
                <a:t> (Y)</a:t>
              </a:r>
              <a:endParaRPr lang="en-US" sz="2800" dirty="0"/>
            </a:p>
          </p:txBody>
        </p:sp>
        <p:sp>
          <p:nvSpPr>
            <p:cNvPr id="1048682" name="TextBox 18"/>
            <p:cNvSpPr txBox="1"/>
            <p:nvPr/>
          </p:nvSpPr>
          <p:spPr>
            <a:xfrm>
              <a:off x="13796748" y="5143500"/>
              <a:ext cx="3347049" cy="11971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err="1">
                  <a:solidFill>
                    <a:srgbClr val="2F665C"/>
                  </a:solidFill>
                  <a:latin typeface="Glacial Indifference"/>
                </a:rPr>
                <a:t>Minat</a:t>
              </a:r>
              <a:endParaRPr lang="en-US" sz="3600" dirty="0">
                <a:solidFill>
                  <a:srgbClr val="000000"/>
                </a:solidFill>
                <a:latin typeface="Calibri"/>
                <a:cs typeface="Calibri"/>
              </a:endParaRPr>
            </a:p>
            <a:p>
              <a:pPr algn="ctr"/>
              <a:r>
                <a:rPr lang="en-US" sz="3600" dirty="0" err="1">
                  <a:solidFill>
                    <a:srgbClr val="2F665C"/>
                  </a:solidFill>
                  <a:latin typeface="Glacial Indifference"/>
                </a:rPr>
                <a:t>Mahasiswa</a:t>
              </a:r>
              <a:endParaRPr lang="en-US" sz="3600" dirty="0">
                <a:solidFill>
                  <a:srgbClr val="2F665C"/>
                </a:solidFill>
                <a:latin typeface="Glacial Indifference"/>
              </a:endParaRPr>
            </a:p>
          </p:txBody>
        </p:sp>
      </p:grpSp>
      <p:grpSp>
        <p:nvGrpSpPr>
          <p:cNvPr id="73" name="Group 15"/>
          <p:cNvGrpSpPr/>
          <p:nvPr/>
        </p:nvGrpSpPr>
        <p:grpSpPr>
          <a:xfrm>
            <a:off x="4891307" y="3974140"/>
            <a:ext cx="3957568" cy="3985436"/>
            <a:chOff x="1030106" y="4152445"/>
            <a:chExt cx="3957568" cy="3985436"/>
          </a:xfrm>
        </p:grpSpPr>
        <p:sp>
          <p:nvSpPr>
            <p:cNvPr id="1048683" name="AutoShape 6"/>
            <p:cNvSpPr/>
            <p:nvPr/>
          </p:nvSpPr>
          <p:spPr>
            <a:xfrm>
              <a:off x="1076152" y="4152445"/>
              <a:ext cx="3800948" cy="3409066"/>
            </a:xfrm>
            <a:prstGeom prst="rect">
              <a:avLst/>
            </a:prstGeom>
            <a:solidFill>
              <a:srgbClr val="FFCECE"/>
            </a:solidFill>
          </p:spPr>
        </p:sp>
        <p:sp>
          <p:nvSpPr>
            <p:cNvPr id="1048684" name="AutoShape 7"/>
            <p:cNvSpPr/>
            <p:nvPr/>
          </p:nvSpPr>
          <p:spPr>
            <a:xfrm>
              <a:off x="1092610" y="7078466"/>
              <a:ext cx="3800947" cy="1059415"/>
            </a:xfrm>
            <a:prstGeom prst="rect">
              <a:avLst/>
            </a:prstGeom>
            <a:solidFill>
              <a:srgbClr val="2F665C"/>
            </a:solidFill>
          </p:spPr>
        </p:sp>
        <p:sp>
          <p:nvSpPr>
            <p:cNvPr id="1048685" name="TextBox 12"/>
            <p:cNvSpPr txBox="1"/>
            <p:nvPr/>
          </p:nvSpPr>
          <p:spPr>
            <a:xfrm>
              <a:off x="1123438" y="7341561"/>
              <a:ext cx="3864236" cy="524824"/>
            </a:xfrm>
            <a:prstGeom prst="rect">
              <a:avLst/>
            </a:prstGeom>
          </p:spPr>
          <p:txBody>
            <a:bodyPr wrap="square" lIns="0" tIns="0" rIns="0" bIns="0" rtlCol="0" anchor="t">
              <a:spAutoFit/>
            </a:bodyPr>
            <a:lstStyle/>
            <a:p>
              <a:pPr algn="ctr">
                <a:lnSpc>
                  <a:spcPts val="4500"/>
                </a:lnSpc>
              </a:pPr>
              <a:r>
                <a:rPr lang="en-US" sz="2800" spc="30" dirty="0" err="1">
                  <a:solidFill>
                    <a:srgbClr val="FFF9F9"/>
                  </a:solidFill>
                  <a:latin typeface="Glacial Indifference"/>
                </a:rPr>
                <a:t>Variabel</a:t>
              </a:r>
              <a:r>
                <a:rPr lang="en-US" sz="2800" spc="30" dirty="0">
                  <a:solidFill>
                    <a:srgbClr val="FFF9F9"/>
                  </a:solidFill>
                  <a:latin typeface="Glacial Indifference"/>
                </a:rPr>
                <a:t> </a:t>
              </a:r>
              <a:r>
                <a:rPr lang="en-US" sz="2800" spc="30" dirty="0" err="1">
                  <a:solidFill>
                    <a:srgbClr val="FFF9F9"/>
                  </a:solidFill>
                  <a:latin typeface="Glacial Indifference"/>
                </a:rPr>
                <a:t>Prediktor</a:t>
              </a:r>
              <a:r>
                <a:rPr lang="en-US" sz="2800" spc="30" dirty="0">
                  <a:solidFill>
                    <a:srgbClr val="FFF9F9"/>
                  </a:solidFill>
                  <a:latin typeface="Glacial Indifference"/>
                </a:rPr>
                <a:t> (X1)</a:t>
              </a:r>
              <a:endParaRPr lang="en-US" sz="2800" dirty="0"/>
            </a:p>
          </p:txBody>
        </p:sp>
        <p:sp>
          <p:nvSpPr>
            <p:cNvPr id="1048686" name="TextBox 19"/>
            <p:cNvSpPr txBox="1"/>
            <p:nvPr/>
          </p:nvSpPr>
          <p:spPr>
            <a:xfrm>
              <a:off x="1030106" y="5143500"/>
              <a:ext cx="39259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rgbClr val="2F665C"/>
                  </a:solidFill>
                  <a:latin typeface="Glacial Indifference"/>
                </a:rPr>
                <a:t>Pendidikan</a:t>
              </a:r>
            </a:p>
            <a:p>
              <a:pPr algn="ctr"/>
              <a:r>
                <a:rPr lang="en-US" sz="3600" dirty="0" err="1">
                  <a:solidFill>
                    <a:srgbClr val="2F665C"/>
                  </a:solidFill>
                  <a:latin typeface="Glacial Indifference"/>
                </a:rPr>
                <a:t>Kewirausahaan</a:t>
              </a:r>
              <a:endParaRPr lang="en-US" sz="3600" dirty="0">
                <a:solidFill>
                  <a:srgbClr val="2F665C"/>
                </a:solidFill>
                <a:latin typeface="Glacial Indifference"/>
              </a:endParaRPr>
            </a:p>
          </p:txBody>
        </p:sp>
      </p:grpSp>
      <p:grpSp>
        <p:nvGrpSpPr>
          <p:cNvPr id="74" name="Group 16"/>
          <p:cNvGrpSpPr/>
          <p:nvPr/>
        </p:nvGrpSpPr>
        <p:grpSpPr>
          <a:xfrm>
            <a:off x="9276820" y="3984747"/>
            <a:ext cx="3867444" cy="3985436"/>
            <a:chOff x="5258959" y="4152445"/>
            <a:chExt cx="3867444" cy="3985436"/>
          </a:xfrm>
        </p:grpSpPr>
        <p:sp>
          <p:nvSpPr>
            <p:cNvPr id="1048687" name="AutoShape 8"/>
            <p:cNvSpPr/>
            <p:nvPr/>
          </p:nvSpPr>
          <p:spPr>
            <a:xfrm>
              <a:off x="5262167" y="4152445"/>
              <a:ext cx="3864236" cy="3227128"/>
            </a:xfrm>
            <a:prstGeom prst="rect">
              <a:avLst/>
            </a:prstGeom>
            <a:solidFill>
              <a:srgbClr val="FFCECE"/>
            </a:solidFill>
          </p:spPr>
        </p:sp>
        <p:sp>
          <p:nvSpPr>
            <p:cNvPr id="1048688" name="AutoShape 9"/>
            <p:cNvSpPr/>
            <p:nvPr/>
          </p:nvSpPr>
          <p:spPr>
            <a:xfrm>
              <a:off x="5262166" y="7078466"/>
              <a:ext cx="3864236" cy="1059415"/>
            </a:xfrm>
            <a:prstGeom prst="rect">
              <a:avLst/>
            </a:prstGeom>
            <a:solidFill>
              <a:srgbClr val="2F665C"/>
            </a:solidFill>
          </p:spPr>
        </p:sp>
        <p:sp>
          <p:nvSpPr>
            <p:cNvPr id="1048689" name="TextBox 20"/>
            <p:cNvSpPr txBox="1"/>
            <p:nvPr/>
          </p:nvSpPr>
          <p:spPr>
            <a:xfrm>
              <a:off x="5520759" y="5224672"/>
              <a:ext cx="33470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err="1">
                  <a:solidFill>
                    <a:srgbClr val="2F665C"/>
                  </a:solidFill>
                  <a:latin typeface="Glacial Indifference"/>
                </a:rPr>
                <a:t>Faktor</a:t>
              </a:r>
              <a:endParaRPr lang="en-US" sz="3600" dirty="0">
                <a:solidFill>
                  <a:srgbClr val="2F665C"/>
                </a:solidFill>
                <a:latin typeface="Glacial Indifference"/>
              </a:endParaRPr>
            </a:p>
            <a:p>
              <a:pPr algn="ctr"/>
              <a:r>
                <a:rPr lang="en-US" sz="3600" dirty="0">
                  <a:solidFill>
                    <a:srgbClr val="2F665C"/>
                  </a:solidFill>
                  <a:latin typeface="Glacial Indifference"/>
                </a:rPr>
                <a:t>Internal</a:t>
              </a:r>
            </a:p>
          </p:txBody>
        </p:sp>
        <p:sp>
          <p:nvSpPr>
            <p:cNvPr id="1048690" name="TextBox 12"/>
            <p:cNvSpPr txBox="1"/>
            <p:nvPr/>
          </p:nvSpPr>
          <p:spPr>
            <a:xfrm>
              <a:off x="5258959" y="7341561"/>
              <a:ext cx="3864236" cy="524824"/>
            </a:xfrm>
            <a:prstGeom prst="rect">
              <a:avLst/>
            </a:prstGeom>
          </p:spPr>
          <p:txBody>
            <a:bodyPr wrap="square" lIns="0" tIns="0" rIns="0" bIns="0" rtlCol="0" anchor="t">
              <a:spAutoFit/>
            </a:bodyPr>
            <a:lstStyle/>
            <a:p>
              <a:pPr algn="ctr">
                <a:lnSpc>
                  <a:spcPts val="4500"/>
                </a:lnSpc>
              </a:pPr>
              <a:r>
                <a:rPr lang="en-US" sz="2800" spc="30" dirty="0" err="1">
                  <a:solidFill>
                    <a:srgbClr val="FFF9F9"/>
                  </a:solidFill>
                  <a:latin typeface="Glacial Indifference"/>
                </a:rPr>
                <a:t>Variabel</a:t>
              </a:r>
              <a:r>
                <a:rPr lang="en-US" sz="2800" spc="30" dirty="0">
                  <a:solidFill>
                    <a:srgbClr val="FFF9F9"/>
                  </a:solidFill>
                  <a:latin typeface="Glacial Indifference"/>
                </a:rPr>
                <a:t> </a:t>
              </a:r>
              <a:r>
                <a:rPr lang="en-US" sz="2800" spc="30" dirty="0" err="1">
                  <a:solidFill>
                    <a:srgbClr val="FFF9F9"/>
                  </a:solidFill>
                  <a:latin typeface="Glacial Indifference"/>
                </a:rPr>
                <a:t>Prediktor</a:t>
              </a:r>
              <a:r>
                <a:rPr lang="en-US" sz="2800" spc="30" dirty="0">
                  <a:solidFill>
                    <a:srgbClr val="FFF9F9"/>
                  </a:solidFill>
                  <a:latin typeface="Glacial Indifference"/>
                </a:rPr>
                <a:t> (X2)</a:t>
              </a:r>
              <a:endParaRPr lang="en-US" sz="2800" dirty="0"/>
            </a:p>
          </p:txBody>
        </p:sp>
      </p:grpSp>
      <p:grpSp>
        <p:nvGrpSpPr>
          <p:cNvPr id="75" name="Group 22"/>
          <p:cNvGrpSpPr/>
          <p:nvPr/>
        </p:nvGrpSpPr>
        <p:grpSpPr>
          <a:xfrm>
            <a:off x="13499985" y="3974140"/>
            <a:ext cx="3926516" cy="3996043"/>
            <a:chOff x="9359497" y="4152445"/>
            <a:chExt cx="3926516" cy="3985436"/>
          </a:xfrm>
        </p:grpSpPr>
        <p:sp>
          <p:nvSpPr>
            <p:cNvPr id="1048691" name="AutoShape 10"/>
            <p:cNvSpPr/>
            <p:nvPr/>
          </p:nvSpPr>
          <p:spPr>
            <a:xfrm>
              <a:off x="9431722" y="4152445"/>
              <a:ext cx="3854291" cy="3227128"/>
            </a:xfrm>
            <a:prstGeom prst="rect">
              <a:avLst/>
            </a:prstGeom>
            <a:solidFill>
              <a:srgbClr val="FFCECE"/>
            </a:solidFill>
          </p:spPr>
        </p:sp>
        <p:sp>
          <p:nvSpPr>
            <p:cNvPr id="1048692" name="AutoShape 11"/>
            <p:cNvSpPr/>
            <p:nvPr/>
          </p:nvSpPr>
          <p:spPr>
            <a:xfrm>
              <a:off x="9431723" y="7078466"/>
              <a:ext cx="3854290" cy="1059415"/>
            </a:xfrm>
            <a:prstGeom prst="rect">
              <a:avLst/>
            </a:prstGeom>
            <a:solidFill>
              <a:srgbClr val="2F665C"/>
            </a:solidFill>
          </p:spPr>
        </p:sp>
        <p:sp>
          <p:nvSpPr>
            <p:cNvPr id="1048693" name="TextBox 17"/>
            <p:cNvSpPr txBox="1"/>
            <p:nvPr/>
          </p:nvSpPr>
          <p:spPr>
            <a:xfrm>
              <a:off x="9685342" y="5223458"/>
              <a:ext cx="3347049" cy="11971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err="1">
                  <a:solidFill>
                    <a:srgbClr val="2F665C"/>
                  </a:solidFill>
                  <a:latin typeface="Glacial Indifference"/>
                </a:rPr>
                <a:t>Lingkungan</a:t>
              </a:r>
              <a:endParaRPr lang="en-US" sz="3600" dirty="0">
                <a:solidFill>
                  <a:srgbClr val="2F665C"/>
                </a:solidFill>
                <a:latin typeface="Glacial Indifference"/>
              </a:endParaRPr>
            </a:p>
            <a:p>
              <a:pPr algn="ctr"/>
              <a:r>
                <a:rPr lang="en-US" sz="3600" dirty="0" err="1">
                  <a:solidFill>
                    <a:srgbClr val="2F665C"/>
                  </a:solidFill>
                  <a:latin typeface="Glacial Indifference"/>
                </a:rPr>
                <a:t>Keluarga</a:t>
              </a:r>
              <a:endParaRPr lang="en-US" sz="3600" dirty="0">
                <a:solidFill>
                  <a:srgbClr val="2F665C"/>
                </a:solidFill>
                <a:latin typeface="Glacial Indifference"/>
              </a:endParaRPr>
            </a:p>
          </p:txBody>
        </p:sp>
        <p:sp>
          <p:nvSpPr>
            <p:cNvPr id="1048694" name="TextBox 12"/>
            <p:cNvSpPr txBox="1"/>
            <p:nvPr/>
          </p:nvSpPr>
          <p:spPr>
            <a:xfrm>
              <a:off x="9359497" y="7327454"/>
              <a:ext cx="3864236" cy="523431"/>
            </a:xfrm>
            <a:prstGeom prst="rect">
              <a:avLst/>
            </a:prstGeom>
          </p:spPr>
          <p:txBody>
            <a:bodyPr wrap="square" lIns="0" tIns="0" rIns="0" bIns="0" rtlCol="0" anchor="t">
              <a:spAutoFit/>
            </a:bodyPr>
            <a:lstStyle/>
            <a:p>
              <a:pPr algn="ctr">
                <a:lnSpc>
                  <a:spcPts val="4500"/>
                </a:lnSpc>
              </a:pPr>
              <a:r>
                <a:rPr lang="en-US" sz="2800" spc="30" dirty="0" err="1">
                  <a:solidFill>
                    <a:srgbClr val="FFF9F9"/>
                  </a:solidFill>
                  <a:latin typeface="Glacial Indifference"/>
                </a:rPr>
                <a:t>Variabel</a:t>
              </a:r>
              <a:r>
                <a:rPr lang="en-US" sz="2800" spc="30" dirty="0">
                  <a:solidFill>
                    <a:srgbClr val="FFF9F9"/>
                  </a:solidFill>
                  <a:latin typeface="Glacial Indifference"/>
                </a:rPr>
                <a:t> </a:t>
              </a:r>
              <a:r>
                <a:rPr lang="en-US" sz="2800" spc="30" dirty="0" err="1">
                  <a:solidFill>
                    <a:srgbClr val="FFF9F9"/>
                  </a:solidFill>
                  <a:latin typeface="Glacial Indifference"/>
                </a:rPr>
                <a:t>Prediktor</a:t>
              </a:r>
              <a:r>
                <a:rPr lang="en-US" sz="2800" spc="30" dirty="0">
                  <a:solidFill>
                    <a:srgbClr val="FFF9F9"/>
                  </a:solidFill>
                  <a:latin typeface="Glacial Indifference"/>
                </a:rPr>
                <a:t> (X3)</a:t>
              </a:r>
              <a:endParaRPr lang="en-US" sz="2800" dirty="0"/>
            </a:p>
          </p:txBody>
        </p:sp>
      </p:grpSp>
      <p:sp>
        <p:nvSpPr>
          <p:cNvPr id="1048695" name="AutoShape 7"/>
          <p:cNvSpPr/>
          <p:nvPr/>
        </p:nvSpPr>
        <p:spPr>
          <a:xfrm>
            <a:off x="-1009450" y="-220006"/>
            <a:ext cx="10678212" cy="1811982"/>
          </a:xfrm>
          <a:prstGeom prst="rect">
            <a:avLst/>
          </a:prstGeom>
          <a:solidFill>
            <a:schemeClr val="tx1">
              <a:lumMod val="65000"/>
              <a:lumOff val="35000"/>
            </a:schemeClr>
          </a:solidFill>
        </p:spPr>
      </p:sp>
      <p:sp>
        <p:nvSpPr>
          <p:cNvPr id="1048696" name="TextBox 9"/>
          <p:cNvSpPr txBox="1"/>
          <p:nvPr/>
        </p:nvSpPr>
        <p:spPr>
          <a:xfrm>
            <a:off x="860516" y="259503"/>
            <a:ext cx="7553606" cy="927100"/>
          </a:xfrm>
          <a:prstGeom prst="rect">
            <a:avLst/>
          </a:prstGeom>
        </p:spPr>
        <p:txBody>
          <a:bodyPr lIns="0" tIns="0" rIns="0" bIns="0" rtlCol="0" anchor="t">
            <a:spAutoFit/>
          </a:bodyPr>
          <a:lstStyle/>
          <a:p>
            <a:pPr algn="ctr">
              <a:lnSpc>
                <a:spcPts val="7279"/>
              </a:lnSpc>
            </a:pPr>
            <a:r>
              <a:rPr lang="en-US" sz="5199">
                <a:solidFill>
                  <a:srgbClr val="FFFFFF"/>
                </a:solidFill>
                <a:latin typeface="Playfair Display Black"/>
              </a:rPr>
              <a:t>METODE PENELITIAN</a:t>
            </a:r>
          </a:p>
        </p:txBody>
      </p:sp>
      <p:sp>
        <p:nvSpPr>
          <p:cNvPr id="26" name="Google Shape;570;p48">
            <a:extLst>
              <a:ext uri="{FF2B5EF4-FFF2-40B4-BE49-F238E27FC236}">
                <a16:creationId xmlns:a16="http://schemas.microsoft.com/office/drawing/2014/main" id="{3985DD91-5541-469D-A4A3-4EA9263CED94}"/>
              </a:ext>
            </a:extLst>
          </p:cNvPr>
          <p:cNvSpPr txBox="1">
            <a:spLocks/>
          </p:cNvSpPr>
          <p:nvPr/>
        </p:nvSpPr>
        <p:spPr>
          <a:xfrm>
            <a:off x="15927685" y="723053"/>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595959"/>
                </a:solidFill>
                <a:latin typeface="Anton" panose="02000503000000000000" pitchFamily="2" charset="0"/>
              </a:rPr>
              <a:t>07</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2">
            <a:extLst>
              <a:ext uri="{FF2B5EF4-FFF2-40B4-BE49-F238E27FC236}">
                <a16:creationId xmlns:a16="http://schemas.microsoft.com/office/drawing/2014/main" id="{92E9F693-9011-4587-A467-1372AC4BB0A0}"/>
              </a:ext>
            </a:extLst>
          </p:cNvPr>
          <p:cNvSpPr/>
          <p:nvPr/>
        </p:nvSpPr>
        <p:spPr>
          <a:xfrm>
            <a:off x="382469" y="1302226"/>
            <a:ext cx="17827862" cy="8789035"/>
          </a:xfrm>
          <a:prstGeom prst="rect">
            <a:avLst/>
          </a:prstGeom>
          <a:solidFill>
            <a:srgbClr val="FFF9F9"/>
          </a:solidFill>
        </p:spPr>
      </p:sp>
      <p:sp>
        <p:nvSpPr>
          <p:cNvPr id="2" name="AutoShape 2"/>
          <p:cNvSpPr/>
          <p:nvPr/>
        </p:nvSpPr>
        <p:spPr>
          <a:xfrm>
            <a:off x="9601200" y="1208405"/>
            <a:ext cx="8686800" cy="9078595"/>
          </a:xfrm>
          <a:prstGeom prst="rect">
            <a:avLst/>
          </a:prstGeom>
          <a:solidFill>
            <a:schemeClr val="bg1"/>
          </a:solidFill>
        </p:spPr>
        <p:txBody>
          <a:bodyPr/>
          <a:lstStyle/>
          <a:p>
            <a:endParaRPr lang="en-ID" dirty="0"/>
          </a:p>
        </p:txBody>
      </p:sp>
      <p:sp>
        <p:nvSpPr>
          <p:cNvPr id="5" name="TextBox 5"/>
          <p:cNvSpPr txBox="1"/>
          <p:nvPr/>
        </p:nvSpPr>
        <p:spPr>
          <a:xfrm>
            <a:off x="1341120" y="-230937"/>
            <a:ext cx="7231103" cy="1380763"/>
          </a:xfrm>
          <a:prstGeom prst="rect">
            <a:avLst/>
          </a:prstGeom>
        </p:spPr>
        <p:txBody>
          <a:bodyPr lIns="0" tIns="0" rIns="0" bIns="0" rtlCol="0" anchor="t">
            <a:spAutoFit/>
          </a:bodyPr>
          <a:lstStyle/>
          <a:p>
            <a:pPr>
              <a:lnSpc>
                <a:spcPts val="13000"/>
              </a:lnSpc>
            </a:pPr>
            <a:r>
              <a:rPr lang="en-US" sz="4500" spc="-100" dirty="0">
                <a:solidFill>
                  <a:srgbClr val="FFCECE"/>
                </a:solidFill>
                <a:latin typeface="Playfair Display Black Italics"/>
              </a:rPr>
              <a:t>Teknik </a:t>
            </a:r>
            <a:r>
              <a:rPr lang="en-US" sz="4500" spc="-100" dirty="0" err="1">
                <a:solidFill>
                  <a:srgbClr val="FFCECE"/>
                </a:solidFill>
                <a:latin typeface="Playfair Display Black Italics"/>
              </a:rPr>
              <a:t>Analisis</a:t>
            </a:r>
            <a:r>
              <a:rPr lang="en-US" sz="4500" spc="-100" dirty="0">
                <a:solidFill>
                  <a:srgbClr val="FFCECE"/>
                </a:solidFill>
                <a:latin typeface="Playfair Display Black Italics"/>
              </a:rPr>
              <a:t> Data</a:t>
            </a:r>
          </a:p>
        </p:txBody>
      </p:sp>
      <p:sp>
        <p:nvSpPr>
          <p:cNvPr id="6" name="TextBox 6"/>
          <p:cNvSpPr txBox="1"/>
          <p:nvPr/>
        </p:nvSpPr>
        <p:spPr>
          <a:xfrm>
            <a:off x="1280160" y="-230937"/>
            <a:ext cx="7231103" cy="1380763"/>
          </a:xfrm>
          <a:prstGeom prst="rect">
            <a:avLst/>
          </a:prstGeom>
        </p:spPr>
        <p:txBody>
          <a:bodyPr lIns="0" tIns="0" rIns="0" bIns="0" rtlCol="0" anchor="t">
            <a:spAutoFit/>
          </a:bodyPr>
          <a:lstStyle/>
          <a:p>
            <a:pPr>
              <a:lnSpc>
                <a:spcPts val="13000"/>
              </a:lnSpc>
            </a:pPr>
            <a:r>
              <a:rPr lang="en-US" sz="4500" spc="-100" dirty="0">
                <a:solidFill>
                  <a:srgbClr val="2F665C"/>
                </a:solidFill>
                <a:latin typeface="Playfair Display Black Italics"/>
              </a:rPr>
              <a:t>Teknik </a:t>
            </a:r>
            <a:r>
              <a:rPr lang="en-US" sz="4500" spc="-100" dirty="0" err="1">
                <a:solidFill>
                  <a:srgbClr val="2F665C"/>
                </a:solidFill>
                <a:latin typeface="Playfair Display Black Italics"/>
              </a:rPr>
              <a:t>Analisis</a:t>
            </a:r>
            <a:r>
              <a:rPr lang="en-US" sz="4500" spc="-100" dirty="0">
                <a:solidFill>
                  <a:srgbClr val="2F665C"/>
                </a:solidFill>
                <a:latin typeface="Playfair Display Black Italics"/>
              </a:rPr>
              <a:t> Data</a:t>
            </a:r>
          </a:p>
        </p:txBody>
      </p:sp>
      <p:sp>
        <p:nvSpPr>
          <p:cNvPr id="8" name="AutoShape 7">
            <a:extLst>
              <a:ext uri="{FF2B5EF4-FFF2-40B4-BE49-F238E27FC236}">
                <a16:creationId xmlns:a16="http://schemas.microsoft.com/office/drawing/2014/main" id="{DFE04F8C-6171-497A-A7A9-73C5DADADEA8}"/>
              </a:ext>
            </a:extLst>
          </p:cNvPr>
          <p:cNvSpPr/>
          <p:nvPr/>
        </p:nvSpPr>
        <p:spPr>
          <a:xfrm>
            <a:off x="9601200" y="-148753"/>
            <a:ext cx="9652236" cy="1450979"/>
          </a:xfrm>
          <a:prstGeom prst="rect">
            <a:avLst/>
          </a:prstGeom>
          <a:solidFill>
            <a:schemeClr val="tx1">
              <a:lumMod val="65000"/>
              <a:lumOff val="35000"/>
            </a:schemeClr>
          </a:solidFill>
        </p:spPr>
      </p:sp>
      <p:sp>
        <p:nvSpPr>
          <p:cNvPr id="9" name="TextBox 9">
            <a:extLst>
              <a:ext uri="{FF2B5EF4-FFF2-40B4-BE49-F238E27FC236}">
                <a16:creationId xmlns:a16="http://schemas.microsoft.com/office/drawing/2014/main" id="{B0F54232-0292-4761-A650-E5B228951EB6}"/>
              </a:ext>
            </a:extLst>
          </p:cNvPr>
          <p:cNvSpPr txBox="1"/>
          <p:nvPr/>
        </p:nvSpPr>
        <p:spPr>
          <a:xfrm>
            <a:off x="10363200" y="30952"/>
            <a:ext cx="7553606" cy="818044"/>
          </a:xfrm>
          <a:prstGeom prst="rect">
            <a:avLst/>
          </a:prstGeom>
        </p:spPr>
        <p:txBody>
          <a:bodyPr lIns="0" tIns="0" rIns="0" bIns="0" rtlCol="0" anchor="t">
            <a:spAutoFit/>
          </a:bodyPr>
          <a:lstStyle/>
          <a:p>
            <a:pPr algn="ctr">
              <a:lnSpc>
                <a:spcPts val="7279"/>
              </a:lnSpc>
            </a:pPr>
            <a:r>
              <a:rPr lang="en-US" sz="3600">
                <a:solidFill>
                  <a:srgbClr val="FFFFFF"/>
                </a:solidFill>
                <a:latin typeface="Playfair Display Black"/>
              </a:rPr>
              <a:t>METODE PENELITIAN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DDD5F47-3EDF-4588-989E-01FB240E0C3A}"/>
                  </a:ext>
                </a:extLst>
              </p:cNvPr>
              <p:cNvSpPr txBox="1"/>
              <p:nvPr/>
            </p:nvSpPr>
            <p:spPr>
              <a:xfrm>
                <a:off x="1093742" y="1852115"/>
                <a:ext cx="8050258" cy="7384457"/>
              </a:xfrm>
              <a:prstGeom prst="rect">
                <a:avLst/>
              </a:prstGeom>
              <a:noFill/>
            </p:spPr>
            <p:txBody>
              <a:bodyPr wrap="square">
                <a:spAutoFit/>
              </a:bodyPr>
              <a:lstStyle/>
              <a:p>
                <a:pPr marL="342900" lvl="0" indent="-342900" algn="just">
                  <a:lnSpc>
                    <a:spcPct val="150000"/>
                  </a:lnSpc>
                  <a:spcAft>
                    <a:spcPts val="1000"/>
                  </a:spcAft>
                  <a:buFont typeface="+mj-lt"/>
                  <a:buAutoNum type="arabicPeriod"/>
                </a:pPr>
                <a:r>
                  <a:rPr lang="en-US" sz="2800" b="1" dirty="0" err="1">
                    <a:effectLst/>
                    <a:latin typeface="Open Sans Light" panose="020B0306030504020204" pitchFamily="34" charset="0"/>
                    <a:ea typeface="Open Sans Light" panose="020B0306030504020204" pitchFamily="34" charset="0"/>
                    <a:cs typeface="Open Sans Light" panose="020B0306030504020204" pitchFamily="34" charset="0"/>
                  </a:rPr>
                  <a:t>Mengumpulkan</a:t>
                </a:r>
                <a:r>
                  <a:rPr lang="en-US" sz="2800" b="1" dirty="0">
                    <a:effectLst/>
                    <a:latin typeface="Open Sans Light" panose="020B0306030504020204" pitchFamily="34" charset="0"/>
                    <a:ea typeface="Open Sans Light" panose="020B0306030504020204" pitchFamily="34" charset="0"/>
                    <a:cs typeface="Open Sans Light" panose="020B0306030504020204" pitchFamily="34" charset="0"/>
                  </a:rPr>
                  <a:t> data.</a:t>
                </a:r>
              </a:p>
              <a:p>
                <a:pPr marL="342900" lvl="0" indent="-342900" algn="just">
                  <a:lnSpc>
                    <a:spcPct val="150000"/>
                  </a:lnSpc>
                  <a:spcAft>
                    <a:spcPts val="1000"/>
                  </a:spcAft>
                  <a:buFont typeface="+mj-lt"/>
                  <a:buAutoNum type="arabicPeriod"/>
                </a:pP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Melakukan</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uji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validitas</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dan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reliabilitas</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a:t>
                </a:r>
              </a:p>
              <a:p>
                <a:pPr marL="342900" lvl="0" indent="-342900" algn="just">
                  <a:lnSpc>
                    <a:spcPct val="150000"/>
                  </a:lnSpc>
                  <a:spcAft>
                    <a:spcPts val="1000"/>
                  </a:spcAft>
                  <a:buFont typeface="+mj-lt"/>
                  <a:buAutoNum type="arabicPeriod"/>
                </a:pP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Melakukan</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analisis</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deskriptif</a:t>
                </a:r>
                <a:r>
                  <a:rPr lang="en-ID" sz="2800" b="1" dirty="0">
                    <a:latin typeface="Open Sans Light" panose="020B0306030504020204" pitchFamily="34" charset="0"/>
                    <a:ea typeface="Open Sans Light" panose="020B0306030504020204" pitchFamily="34" charset="0"/>
                    <a:cs typeface="Open Sans Light" panose="020B0306030504020204" pitchFamily="34" charset="0"/>
                  </a:rPr>
                  <a:t>.</a:t>
                </a:r>
                <a:endPar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endParaRPr>
              </a:p>
              <a:p>
                <a:pPr marL="342900" lvl="0" indent="-342900" algn="just">
                  <a:lnSpc>
                    <a:spcPct val="150000"/>
                  </a:lnSpc>
                  <a:spcAft>
                    <a:spcPts val="1000"/>
                  </a:spcAft>
                  <a:buFont typeface="+mj-lt"/>
                  <a:buAutoNum type="arabicPeriod"/>
                </a:pP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Mengukur</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jarak</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antar</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dua</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objek</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a:t>
                </a:r>
              </a:p>
              <a:p>
                <a:pPr marL="342900" lvl="0" indent="-342900" algn="just">
                  <a:lnSpc>
                    <a:spcPct val="150000"/>
                  </a:lnSpc>
                  <a:spcAft>
                    <a:spcPts val="1000"/>
                  </a:spcAft>
                  <a:buFont typeface="+mj-lt"/>
                  <a:buAutoNum type="arabicPeriod"/>
                </a:pP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Melakukan</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analisis</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i="1" dirty="0">
                    <a:effectLst/>
                    <a:latin typeface="Open Sans Light" panose="020B0306030504020204" pitchFamily="34" charset="0"/>
                    <a:ea typeface="Open Sans Light" panose="020B0306030504020204" pitchFamily="34" charset="0"/>
                    <a:cs typeface="Open Sans Light" panose="020B0306030504020204" pitchFamily="34" charset="0"/>
                  </a:rPr>
                  <a:t>cluster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hierarki</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a:t>
                </a:r>
              </a:p>
              <a:p>
                <a:pPr marL="342900" lvl="0" indent="-342900" algn="just">
                  <a:lnSpc>
                    <a:spcPct val="150000"/>
                  </a:lnSpc>
                  <a:spcAft>
                    <a:spcPts val="1000"/>
                  </a:spcAft>
                  <a:buFont typeface="+mj-lt"/>
                  <a:buAutoNum type="arabicPeriod"/>
                </a:pP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Pemilihan</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metode</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terbaik</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dengan</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menguji</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validitas</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tiap</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metode</a:t>
                </a:r>
                <a:r>
                  <a:rPr lang="en-ID" sz="2800" b="1" dirty="0">
                    <a:latin typeface="Open Sans Light" panose="020B0306030504020204" pitchFamily="34" charset="0"/>
                    <a:ea typeface="Open Sans Light" panose="020B0306030504020204" pitchFamily="34" charset="0"/>
                    <a:cs typeface="Open Sans Light" panose="020B0306030504020204" pitchFamily="34" charset="0"/>
                  </a:rPr>
                  <a:t>.</a:t>
                </a:r>
              </a:p>
              <a:p>
                <a:pPr marL="342900" lvl="0" indent="-342900" algn="just">
                  <a:lnSpc>
                    <a:spcPct val="150000"/>
                  </a:lnSpc>
                  <a:spcAft>
                    <a:spcPts val="1000"/>
                  </a:spcAft>
                  <a:buFont typeface="+mj-lt"/>
                  <a:buAutoNum type="arabicPeriod"/>
                </a:pP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Menentukan</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banyaknya</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14:m>
                  <m:oMath xmlns:m="http://schemas.openxmlformats.org/officeDocument/2006/math">
                    <m:r>
                      <a:rPr lang="en-ID" sz="2800" b="1" i="1" smtClean="0">
                        <a:effectLst/>
                        <a:latin typeface="Cambria Math" panose="02040503050406030204" pitchFamily="18" charset="0"/>
                        <a:ea typeface="Times New Roman" panose="02020603050405020304" pitchFamily="18" charset="0"/>
                        <a:cs typeface="Times New Roman" panose="02020603050405020304" pitchFamily="18" charset="0"/>
                      </a:rPr>
                      <m:t>𝒌</m:t>
                    </m:r>
                  </m:oMath>
                </a14:m>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optimum.</a:t>
                </a:r>
              </a:p>
              <a:p>
                <a:pPr marL="342900" lvl="0" indent="-342900" algn="just">
                  <a:lnSpc>
                    <a:spcPct val="150000"/>
                  </a:lnSpc>
                  <a:spcAft>
                    <a:spcPts val="1000"/>
                  </a:spcAft>
                  <a:buFont typeface="+mj-lt"/>
                  <a:buAutoNum type="arabicPeriod"/>
                </a:pP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Melakukan</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i="1" dirty="0">
                    <a:effectLst/>
                    <a:latin typeface="Open Sans Light" panose="020B0306030504020204" pitchFamily="34" charset="0"/>
                    <a:ea typeface="Open Sans Light" panose="020B0306030504020204" pitchFamily="34" charset="0"/>
                    <a:cs typeface="Open Sans Light" panose="020B0306030504020204" pitchFamily="34" charset="0"/>
                  </a:rPr>
                  <a:t>clustering</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dan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menginterpretasikan</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dirty="0" err="1">
                    <a:effectLst/>
                    <a:latin typeface="Open Sans Light" panose="020B0306030504020204" pitchFamily="34" charset="0"/>
                    <a:ea typeface="Open Sans Light" panose="020B0306030504020204" pitchFamily="34" charset="0"/>
                    <a:cs typeface="Open Sans Light" panose="020B0306030504020204" pitchFamily="34" charset="0"/>
                  </a:rPr>
                  <a:t>hasil</a:t>
                </a:r>
                <a:r>
                  <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rPr>
                  <a:t> </a:t>
                </a:r>
                <a:r>
                  <a:rPr lang="en-ID" sz="2800" b="1" i="1" dirty="0">
                    <a:effectLst/>
                    <a:latin typeface="Open Sans Light" panose="020B0306030504020204" pitchFamily="34" charset="0"/>
                    <a:ea typeface="Open Sans Light" panose="020B0306030504020204" pitchFamily="34" charset="0"/>
                    <a:cs typeface="Open Sans Light" panose="020B0306030504020204" pitchFamily="34" charset="0"/>
                  </a:rPr>
                  <a:t>cluster.</a:t>
                </a:r>
                <a:endParaRPr lang="en-ID" sz="2800" b="1" dirty="0">
                  <a:effectLst/>
                  <a:latin typeface="Open Sans Light" panose="020B0306030504020204" pitchFamily="34" charset="0"/>
                  <a:ea typeface="Open Sans Light" panose="020B0306030504020204" pitchFamily="34" charset="0"/>
                  <a:cs typeface="Open Sans Light" panose="020B0306030504020204" pitchFamily="34" charset="0"/>
                </a:endParaRPr>
              </a:p>
            </p:txBody>
          </p:sp>
        </mc:Choice>
        <mc:Fallback xmlns="">
          <p:sp>
            <p:nvSpPr>
              <p:cNvPr id="12" name="TextBox 11">
                <a:extLst>
                  <a:ext uri="{FF2B5EF4-FFF2-40B4-BE49-F238E27FC236}">
                    <a16:creationId xmlns:a16="http://schemas.microsoft.com/office/drawing/2014/main" id="{9DDD5F47-3EDF-4588-989E-01FB240E0C3A}"/>
                  </a:ext>
                </a:extLst>
              </p:cNvPr>
              <p:cNvSpPr txBox="1">
                <a:spLocks noRot="1" noChangeAspect="1" noMove="1" noResize="1" noEditPoints="1" noAdjustHandles="1" noChangeArrowheads="1" noChangeShapeType="1" noTextEdit="1"/>
              </p:cNvSpPr>
              <p:nvPr/>
            </p:nvSpPr>
            <p:spPr>
              <a:xfrm>
                <a:off x="1093742" y="1852115"/>
                <a:ext cx="8050258" cy="7384457"/>
              </a:xfrm>
              <a:prstGeom prst="rect">
                <a:avLst/>
              </a:prstGeom>
              <a:blipFill>
                <a:blip r:embed="rId2"/>
                <a:stretch>
                  <a:fillRect l="-1893" r="-1514" b="-1404"/>
                </a:stretch>
              </a:blipFill>
            </p:spPr>
            <p:txBody>
              <a:bodyPr/>
              <a:lstStyle/>
              <a:p>
                <a:r>
                  <a:rPr lang="en-ID">
                    <a:noFill/>
                  </a:rPr>
                  <a:t> </a:t>
                </a:r>
              </a:p>
            </p:txBody>
          </p:sp>
        </mc:Fallback>
      </mc:AlternateContent>
      <p:pic>
        <p:nvPicPr>
          <p:cNvPr id="13" name="Picture 2">
            <a:extLst>
              <a:ext uri="{FF2B5EF4-FFF2-40B4-BE49-F238E27FC236}">
                <a16:creationId xmlns:a16="http://schemas.microsoft.com/office/drawing/2014/main" id="{79C0310C-4497-41EC-B763-644D035A1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2633" y="2412757"/>
            <a:ext cx="7494173" cy="4680866"/>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Shape 13">
            <a:extLst>
              <a:ext uri="{FF2B5EF4-FFF2-40B4-BE49-F238E27FC236}">
                <a16:creationId xmlns:a16="http://schemas.microsoft.com/office/drawing/2014/main" id="{525EFE7B-58DC-49B4-A535-176C1D7448A0}"/>
              </a:ext>
            </a:extLst>
          </p:cNvPr>
          <p:cNvSpPr/>
          <p:nvPr/>
        </p:nvSpPr>
        <p:spPr>
          <a:xfrm rot="190113">
            <a:off x="10942299" y="5608380"/>
            <a:ext cx="6395408" cy="1866376"/>
          </a:xfrm>
          <a:custGeom>
            <a:avLst/>
            <a:gdLst>
              <a:gd name="connsiteX0" fmla="*/ 3956 w 9195372"/>
              <a:gd name="connsiteY0" fmla="*/ 624949 h 3394861"/>
              <a:gd name="connsiteX1" fmla="*/ 247796 w 9195372"/>
              <a:gd name="connsiteY1" fmla="*/ 137269 h 3394861"/>
              <a:gd name="connsiteX2" fmla="*/ 826916 w 9195372"/>
              <a:gd name="connsiteY2" fmla="*/ 838309 h 3394861"/>
              <a:gd name="connsiteX3" fmla="*/ 2396636 w 9195372"/>
              <a:gd name="connsiteY3" fmla="*/ 1706989 h 3394861"/>
              <a:gd name="connsiteX4" fmla="*/ 5017916 w 9195372"/>
              <a:gd name="connsiteY4" fmla="*/ 1783189 h 3394861"/>
              <a:gd name="connsiteX5" fmla="*/ 6389516 w 9195372"/>
              <a:gd name="connsiteY5" fmla="*/ 1341229 h 3394861"/>
              <a:gd name="connsiteX6" fmla="*/ 7578236 w 9195372"/>
              <a:gd name="connsiteY6" fmla="*/ 914509 h 3394861"/>
              <a:gd name="connsiteX7" fmla="*/ 8629796 w 9195372"/>
              <a:gd name="connsiteY7" fmla="*/ 109 h 3394861"/>
              <a:gd name="connsiteX8" fmla="*/ 9193676 w 9195372"/>
              <a:gd name="connsiteY8" fmla="*/ 975469 h 3394861"/>
              <a:gd name="connsiteX9" fmla="*/ 8462156 w 9195372"/>
              <a:gd name="connsiteY9" fmla="*/ 1752709 h 3394861"/>
              <a:gd name="connsiteX10" fmla="*/ 6968636 w 9195372"/>
              <a:gd name="connsiteY10" fmla="*/ 2956669 h 3394861"/>
              <a:gd name="connsiteX11" fmla="*/ 2914796 w 9195372"/>
              <a:gd name="connsiteY11" fmla="*/ 3337669 h 3394861"/>
              <a:gd name="connsiteX12" fmla="*/ 369716 w 9195372"/>
              <a:gd name="connsiteY12" fmla="*/ 1844149 h 3394861"/>
              <a:gd name="connsiteX13" fmla="*/ 3956 w 9195372"/>
              <a:gd name="connsiteY13" fmla="*/ 624949 h 339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95372" h="3394861">
                <a:moveTo>
                  <a:pt x="3956" y="624949"/>
                </a:moveTo>
                <a:cubicBezTo>
                  <a:pt x="-16364" y="340469"/>
                  <a:pt x="110636" y="101709"/>
                  <a:pt x="247796" y="137269"/>
                </a:cubicBezTo>
                <a:cubicBezTo>
                  <a:pt x="384956" y="172829"/>
                  <a:pt x="468776" y="576689"/>
                  <a:pt x="826916" y="838309"/>
                </a:cubicBezTo>
                <a:cubicBezTo>
                  <a:pt x="1185056" y="1099929"/>
                  <a:pt x="1698136" y="1549509"/>
                  <a:pt x="2396636" y="1706989"/>
                </a:cubicBezTo>
                <a:cubicBezTo>
                  <a:pt x="3095136" y="1864469"/>
                  <a:pt x="4352436" y="1844149"/>
                  <a:pt x="5017916" y="1783189"/>
                </a:cubicBezTo>
                <a:cubicBezTo>
                  <a:pt x="5683396" y="1722229"/>
                  <a:pt x="5962796" y="1486009"/>
                  <a:pt x="6389516" y="1341229"/>
                </a:cubicBezTo>
                <a:cubicBezTo>
                  <a:pt x="6816236" y="1196449"/>
                  <a:pt x="7204856" y="1138029"/>
                  <a:pt x="7578236" y="914509"/>
                </a:cubicBezTo>
                <a:cubicBezTo>
                  <a:pt x="7951616" y="690989"/>
                  <a:pt x="8360556" y="-10051"/>
                  <a:pt x="8629796" y="109"/>
                </a:cubicBezTo>
                <a:cubicBezTo>
                  <a:pt x="8899036" y="10269"/>
                  <a:pt x="9221616" y="683369"/>
                  <a:pt x="9193676" y="975469"/>
                </a:cubicBezTo>
                <a:cubicBezTo>
                  <a:pt x="9165736" y="1267569"/>
                  <a:pt x="8832996" y="1422509"/>
                  <a:pt x="8462156" y="1752709"/>
                </a:cubicBezTo>
                <a:cubicBezTo>
                  <a:pt x="8091316" y="2082909"/>
                  <a:pt x="7893196" y="2692509"/>
                  <a:pt x="6968636" y="2956669"/>
                </a:cubicBezTo>
                <a:cubicBezTo>
                  <a:pt x="6044076" y="3220829"/>
                  <a:pt x="4014616" y="3523089"/>
                  <a:pt x="2914796" y="3337669"/>
                </a:cubicBezTo>
                <a:cubicBezTo>
                  <a:pt x="1814976" y="3152249"/>
                  <a:pt x="854856" y="2296269"/>
                  <a:pt x="369716" y="1844149"/>
                </a:cubicBezTo>
                <a:cubicBezTo>
                  <a:pt x="-115424" y="1392029"/>
                  <a:pt x="24276" y="909429"/>
                  <a:pt x="3956" y="624949"/>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11" name="Picture 4">
            <a:extLst>
              <a:ext uri="{FF2B5EF4-FFF2-40B4-BE49-F238E27FC236}">
                <a16:creationId xmlns:a16="http://schemas.microsoft.com/office/drawing/2014/main" id="{76B34C9C-B469-4001-83C9-2D7EFA3C834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69226" y="331756"/>
            <a:ext cx="684331" cy="680910"/>
          </a:xfrm>
          <a:prstGeom prst="rect">
            <a:avLst/>
          </a:prstGeom>
        </p:spPr>
      </p:pic>
      <p:sp>
        <p:nvSpPr>
          <p:cNvPr id="17" name="Google Shape;570;p48">
            <a:extLst>
              <a:ext uri="{FF2B5EF4-FFF2-40B4-BE49-F238E27FC236}">
                <a16:creationId xmlns:a16="http://schemas.microsoft.com/office/drawing/2014/main" id="{A6F293DB-9355-4AC3-B6C5-F337F2B8A946}"/>
              </a:ext>
            </a:extLst>
          </p:cNvPr>
          <p:cNvSpPr txBox="1">
            <a:spLocks/>
          </p:cNvSpPr>
          <p:nvPr/>
        </p:nvSpPr>
        <p:spPr>
          <a:xfrm>
            <a:off x="16675526" y="9258300"/>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B7DEE8"/>
                </a:solidFill>
                <a:latin typeface="Anton" panose="02000503000000000000" pitchFamily="2" charset="0"/>
              </a:rPr>
              <a:t>08</a:t>
            </a:r>
          </a:p>
        </p:txBody>
      </p:sp>
    </p:spTree>
    <p:extLst>
      <p:ext uri="{BB962C8B-B14F-4D97-AF65-F5344CB8AC3E}">
        <p14:creationId xmlns:p14="http://schemas.microsoft.com/office/powerpoint/2010/main" val="671148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AutoShape 2"/>
          <p:cNvSpPr/>
          <p:nvPr/>
        </p:nvSpPr>
        <p:spPr>
          <a:xfrm>
            <a:off x="-638010" y="1028700"/>
            <a:ext cx="17827862" cy="8229600"/>
          </a:xfrm>
          <a:prstGeom prst="rect">
            <a:avLst/>
          </a:prstGeom>
          <a:solidFill>
            <a:srgbClr val="FFF9F9"/>
          </a:solidFill>
        </p:spPr>
      </p:sp>
      <p:sp>
        <p:nvSpPr>
          <p:cNvPr id="1048698" name="TextBox 5"/>
          <p:cNvSpPr txBox="1"/>
          <p:nvPr/>
        </p:nvSpPr>
        <p:spPr>
          <a:xfrm>
            <a:off x="1358603" y="2706326"/>
            <a:ext cx="7701300" cy="3302000"/>
          </a:xfrm>
          <a:prstGeom prst="rect">
            <a:avLst/>
          </a:prstGeom>
        </p:spPr>
        <p:txBody>
          <a:bodyPr lIns="0" tIns="0" rIns="0" bIns="0" rtlCol="0" anchor="t">
            <a:spAutoFit/>
          </a:bodyPr>
          <a:lstStyle/>
          <a:p>
            <a:pPr>
              <a:lnSpc>
                <a:spcPts val="13000"/>
              </a:lnSpc>
            </a:pPr>
            <a:r>
              <a:rPr lang="en-US" sz="10000" spc="-100">
                <a:solidFill>
                  <a:srgbClr val="FFCECE"/>
                </a:solidFill>
                <a:latin typeface="Playfair Display Black Italics"/>
              </a:rPr>
              <a:t>Hasil dan Pembahasan</a:t>
            </a:r>
            <a:endParaRPr lang="zh-CN" altLang="en-US"/>
          </a:p>
        </p:txBody>
      </p:sp>
      <p:sp>
        <p:nvSpPr>
          <p:cNvPr id="1048699" name="TextBox 6"/>
          <p:cNvSpPr txBox="1"/>
          <p:nvPr/>
        </p:nvSpPr>
        <p:spPr>
          <a:xfrm>
            <a:off x="1227665" y="2734879"/>
            <a:ext cx="7832238" cy="3302000"/>
          </a:xfrm>
          <a:prstGeom prst="rect">
            <a:avLst/>
          </a:prstGeom>
        </p:spPr>
        <p:txBody>
          <a:bodyPr lIns="0" tIns="0" rIns="0" bIns="0" rtlCol="0" anchor="t">
            <a:spAutoFit/>
          </a:bodyPr>
          <a:lstStyle/>
          <a:p>
            <a:pPr>
              <a:lnSpc>
                <a:spcPts val="13000"/>
              </a:lnSpc>
            </a:pPr>
            <a:r>
              <a:rPr lang="en-US" sz="10000" spc="-100" dirty="0" err="1">
                <a:solidFill>
                  <a:srgbClr val="2F665C"/>
                </a:solidFill>
                <a:latin typeface="Playfair Display Black Italics"/>
              </a:rPr>
              <a:t>Hasil dan Pembahasan</a:t>
            </a:r>
            <a:endParaRPr lang="zh-CN" altLang="en-US" dirty="0"/>
          </a:p>
        </p:txBody>
      </p:sp>
      <p:sp>
        <p:nvSpPr>
          <p:cNvPr id="1048700" name="AutoShape 7"/>
          <p:cNvSpPr/>
          <p:nvPr/>
        </p:nvSpPr>
        <p:spPr>
          <a:xfrm>
            <a:off x="9601200" y="-148753"/>
            <a:ext cx="9652236" cy="1177453"/>
          </a:xfrm>
          <a:prstGeom prst="rect">
            <a:avLst/>
          </a:prstGeom>
          <a:solidFill>
            <a:schemeClr val="tx1">
              <a:lumMod val="65000"/>
              <a:lumOff val="35000"/>
            </a:schemeClr>
          </a:solidFill>
        </p:spPr>
      </p:sp>
      <p:sp>
        <p:nvSpPr>
          <p:cNvPr id="1048701" name="TextBox 9"/>
          <p:cNvSpPr txBox="1"/>
          <p:nvPr/>
        </p:nvSpPr>
        <p:spPr>
          <a:xfrm>
            <a:off x="10363200" y="30952"/>
            <a:ext cx="7553606" cy="927100"/>
          </a:xfrm>
          <a:prstGeom prst="rect">
            <a:avLst/>
          </a:prstGeom>
        </p:spPr>
        <p:txBody>
          <a:bodyPr lIns="0" tIns="0" rIns="0" bIns="0" rtlCol="0" anchor="t">
            <a:spAutoFit/>
          </a:bodyPr>
          <a:lstStyle/>
          <a:p>
            <a:pPr algn="ctr">
              <a:lnSpc>
                <a:spcPts val="7279"/>
              </a:lnSpc>
            </a:pPr>
            <a:r>
              <a:rPr lang="en-US" sz="3600">
                <a:solidFill>
                  <a:srgbClr val="FFFFFF"/>
                </a:solidFill>
                <a:latin typeface="Playfair Display Black"/>
              </a:rPr>
              <a:t> TOPIK PEMBAHASAN</a:t>
            </a:r>
            <a:endParaRPr lang="zh-CN" altLang="en-US"/>
          </a:p>
        </p:txBody>
      </p:sp>
      <p:pic>
        <p:nvPicPr>
          <p:cNvPr id="2097168" name="Picture 2" descr="Business analyse concept idea background. Free Photo"/>
          <p:cNvPicPr>
            <a:picLocks noChangeAspect="1" noChangeArrowheads="1"/>
          </p:cNvPicPr>
          <p:nvPr/>
        </p:nvPicPr>
        <p:blipFill>
          <a:blip r:embed="rId2"/>
          <a:srcRect/>
          <a:stretch>
            <a:fillRect/>
          </a:stretch>
        </p:blipFill>
        <p:spPr bwMode="auto">
          <a:xfrm>
            <a:off x="9601200" y="1028700"/>
            <a:ext cx="12354268" cy="8229600"/>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5D4D1"/>
        </a:solidFill>
        <a:effectLst/>
      </p:bgPr>
    </p:bg>
    <p:spTree>
      <p:nvGrpSpPr>
        <p:cNvPr id="1" name=""/>
        <p:cNvGrpSpPr/>
        <p:nvPr/>
      </p:nvGrpSpPr>
      <p:grpSpPr>
        <a:xfrm>
          <a:off x="0" y="0"/>
          <a:ext cx="0" cy="0"/>
          <a:chOff x="0" y="0"/>
          <a:chExt cx="0" cy="0"/>
        </a:xfrm>
      </p:grpSpPr>
      <p:sp>
        <p:nvSpPr>
          <p:cNvPr id="1048702" name="AutoShape 2"/>
          <p:cNvSpPr/>
          <p:nvPr/>
        </p:nvSpPr>
        <p:spPr>
          <a:xfrm>
            <a:off x="-188262" y="-131217"/>
            <a:ext cx="18683539" cy="10524897"/>
          </a:xfrm>
          <a:prstGeom prst="rect">
            <a:avLst/>
          </a:prstGeom>
          <a:solidFill>
            <a:srgbClr val="374661"/>
          </a:solidFill>
        </p:spPr>
      </p:sp>
      <p:grpSp>
        <p:nvGrpSpPr>
          <p:cNvPr id="78" name="Group 3"/>
          <p:cNvGrpSpPr/>
          <p:nvPr/>
        </p:nvGrpSpPr>
        <p:grpSpPr>
          <a:xfrm>
            <a:off x="17903307" y="1028700"/>
            <a:ext cx="384693" cy="384693"/>
            <a:chOff x="0" y="0"/>
            <a:chExt cx="6350000" cy="6350000"/>
          </a:xfrm>
        </p:grpSpPr>
        <p:sp>
          <p:nvSpPr>
            <p:cNvPr id="1048703"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ECE"/>
            </a:solidFill>
          </p:spPr>
        </p:sp>
      </p:grpSp>
      <p:sp>
        <p:nvSpPr>
          <p:cNvPr id="1048704" name="AutoShape 5"/>
          <p:cNvSpPr/>
          <p:nvPr/>
        </p:nvSpPr>
        <p:spPr>
          <a:xfrm>
            <a:off x="8028119" y="0"/>
            <a:ext cx="10678212" cy="1287145"/>
          </a:xfrm>
          <a:prstGeom prst="rect">
            <a:avLst/>
          </a:prstGeom>
          <a:solidFill>
            <a:srgbClr val="2F665C"/>
          </a:solidFill>
        </p:spPr>
      </p:sp>
      <p:grpSp>
        <p:nvGrpSpPr>
          <p:cNvPr id="79" name="Group 6"/>
          <p:cNvGrpSpPr/>
          <p:nvPr/>
        </p:nvGrpSpPr>
        <p:grpSpPr>
          <a:xfrm>
            <a:off x="17518615" y="714439"/>
            <a:ext cx="384693" cy="384693"/>
            <a:chOff x="0" y="0"/>
            <a:chExt cx="6350000" cy="6350000"/>
          </a:xfrm>
        </p:grpSpPr>
        <p:sp>
          <p:nvSpPr>
            <p:cNvPr id="1048705"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ECE"/>
            </a:solidFill>
          </p:spPr>
        </p:sp>
      </p:grpSp>
      <p:grpSp>
        <p:nvGrpSpPr>
          <p:cNvPr id="80" name="Group 12"/>
          <p:cNvGrpSpPr/>
          <p:nvPr/>
        </p:nvGrpSpPr>
        <p:grpSpPr>
          <a:xfrm>
            <a:off x="11412689" y="2585983"/>
            <a:ext cx="6684709" cy="5291280"/>
            <a:chOff x="0" y="0"/>
            <a:chExt cx="2109086" cy="1669446"/>
          </a:xfrm>
        </p:grpSpPr>
        <p:sp>
          <p:nvSpPr>
            <p:cNvPr id="1048706" name="Freeform 13"/>
            <p:cNvSpPr/>
            <p:nvPr/>
          </p:nvSpPr>
          <p:spPr>
            <a:xfrm>
              <a:off x="0" y="0"/>
              <a:ext cx="2109086" cy="1669446"/>
            </a:xfrm>
            <a:custGeom>
              <a:avLst/>
              <a:gdLst/>
              <a:ahLst/>
              <a:cxnLst/>
              <a:rect l="l" t="t" r="r" b="b"/>
              <a:pathLst>
                <a:path w="2109086" h="1669446">
                  <a:moveTo>
                    <a:pt x="0" y="0"/>
                  </a:moveTo>
                  <a:lnTo>
                    <a:pt x="2109086" y="0"/>
                  </a:lnTo>
                  <a:lnTo>
                    <a:pt x="2109086" y="1669446"/>
                  </a:lnTo>
                  <a:lnTo>
                    <a:pt x="0" y="1669446"/>
                  </a:lnTo>
                  <a:close/>
                </a:path>
              </a:pathLst>
            </a:custGeom>
            <a:solidFill>
              <a:srgbClr val="FFCECE"/>
            </a:solidFill>
          </p:spPr>
        </p:sp>
      </p:grpSp>
      <p:sp>
        <p:nvSpPr>
          <p:cNvPr id="1048707" name="TextBox 14"/>
          <p:cNvSpPr txBox="1"/>
          <p:nvPr/>
        </p:nvSpPr>
        <p:spPr>
          <a:xfrm>
            <a:off x="9590422" y="224473"/>
            <a:ext cx="7553606" cy="800100"/>
          </a:xfrm>
          <a:prstGeom prst="rect">
            <a:avLst/>
          </a:prstGeom>
        </p:spPr>
        <p:txBody>
          <a:bodyPr lIns="0" tIns="0" rIns="0" bIns="0" rtlCol="0" anchor="t">
            <a:spAutoFit/>
          </a:bodyPr>
          <a:lstStyle/>
          <a:p>
            <a:pPr algn="ctr">
              <a:lnSpc>
                <a:spcPts val="6299"/>
              </a:lnSpc>
            </a:pPr>
            <a:r>
              <a:rPr lang="en-US" sz="4500">
                <a:solidFill>
                  <a:srgbClr val="FFFFFF"/>
                </a:solidFill>
                <a:latin typeface="Playfair Display Black"/>
              </a:rPr>
              <a:t>HASIL DAN PEMBAHASAN</a:t>
            </a:r>
          </a:p>
        </p:txBody>
      </p:sp>
      <p:sp>
        <p:nvSpPr>
          <p:cNvPr id="1048708" name="TextBox 15"/>
          <p:cNvSpPr txBox="1"/>
          <p:nvPr/>
        </p:nvSpPr>
        <p:spPr>
          <a:xfrm>
            <a:off x="423074" y="576898"/>
            <a:ext cx="4581443" cy="574196"/>
          </a:xfrm>
          <a:prstGeom prst="rect">
            <a:avLst/>
          </a:prstGeom>
        </p:spPr>
        <p:txBody>
          <a:bodyPr wrap="square" lIns="0" tIns="0" rIns="0" bIns="0" rtlCol="0" anchor="t">
            <a:spAutoFit/>
          </a:bodyPr>
          <a:lstStyle/>
          <a:p>
            <a:pPr>
              <a:lnSpc>
                <a:spcPts val="4759"/>
              </a:lnSpc>
            </a:pPr>
            <a:r>
              <a:rPr lang="en-US" sz="3399" dirty="0">
                <a:solidFill>
                  <a:srgbClr val="FFFFFF"/>
                </a:solidFill>
                <a:latin typeface="Open Sans Light Bold"/>
              </a:rPr>
              <a:t>1. A. UJI VALIDITAS </a:t>
            </a:r>
          </a:p>
        </p:txBody>
      </p:sp>
      <p:sp>
        <p:nvSpPr>
          <p:cNvPr id="1048709" name="TextBox 16"/>
          <p:cNvSpPr txBox="1"/>
          <p:nvPr/>
        </p:nvSpPr>
        <p:spPr>
          <a:xfrm>
            <a:off x="11637600" y="3278768"/>
            <a:ext cx="6234889" cy="4267515"/>
          </a:xfrm>
          <a:prstGeom prst="rect">
            <a:avLst/>
          </a:prstGeom>
        </p:spPr>
        <p:txBody>
          <a:bodyPr lIns="0" tIns="0" rIns="0" bIns="0" rtlCol="0" anchor="t">
            <a:spAutoFit/>
          </a:bodyPr>
          <a:lstStyle/>
          <a:p>
            <a:pPr algn="just">
              <a:lnSpc>
                <a:spcPts val="4759"/>
              </a:lnSpc>
            </a:pPr>
            <a:r>
              <a:rPr lang="en-US" sz="2800" b="1" dirty="0" err="1">
                <a:solidFill>
                  <a:srgbClr val="000000"/>
                </a:solidFill>
                <a:latin typeface="Open Sans Light"/>
              </a:rPr>
              <a:t>Seluruh</a:t>
            </a:r>
            <a:r>
              <a:rPr lang="en-US" sz="2800" b="1" dirty="0">
                <a:solidFill>
                  <a:srgbClr val="000000"/>
                </a:solidFill>
                <a:latin typeface="Open Sans Light"/>
              </a:rPr>
              <a:t> item </a:t>
            </a:r>
            <a:r>
              <a:rPr lang="en-US" sz="2800" b="1" dirty="0" err="1">
                <a:solidFill>
                  <a:srgbClr val="000000"/>
                </a:solidFill>
                <a:latin typeface="Open Sans Light"/>
              </a:rPr>
              <a:t>pertanyaan</a:t>
            </a:r>
            <a:r>
              <a:rPr lang="en-US" sz="2800" b="1" dirty="0">
                <a:solidFill>
                  <a:srgbClr val="000000"/>
                </a:solidFill>
                <a:latin typeface="Open Sans Light"/>
              </a:rPr>
              <a:t> </a:t>
            </a:r>
            <a:r>
              <a:rPr lang="en-US" sz="2800" b="1" dirty="0" err="1">
                <a:solidFill>
                  <a:srgbClr val="000000"/>
                </a:solidFill>
                <a:latin typeface="Open Sans Light"/>
              </a:rPr>
              <a:t>dalam</a:t>
            </a:r>
            <a:r>
              <a:rPr lang="en-US" sz="2800" b="1" dirty="0">
                <a:solidFill>
                  <a:srgbClr val="000000"/>
                </a:solidFill>
                <a:latin typeface="Open Sans Light"/>
              </a:rPr>
              <a:t> </a:t>
            </a:r>
            <a:r>
              <a:rPr lang="en-US" sz="2800" b="1" dirty="0" err="1">
                <a:solidFill>
                  <a:srgbClr val="000000"/>
                </a:solidFill>
                <a:latin typeface="Open Sans Light"/>
              </a:rPr>
              <a:t>kuesioner</a:t>
            </a:r>
            <a:r>
              <a:rPr lang="en-US" sz="2800" b="1" dirty="0">
                <a:solidFill>
                  <a:srgbClr val="000000"/>
                </a:solidFill>
                <a:latin typeface="Open Sans Light"/>
              </a:rPr>
              <a:t> </a:t>
            </a:r>
            <a:r>
              <a:rPr lang="en-US" sz="2800" b="1" dirty="0" err="1">
                <a:solidFill>
                  <a:srgbClr val="000000"/>
                </a:solidFill>
                <a:latin typeface="Open Sans Light"/>
              </a:rPr>
              <a:t>mempunyai</a:t>
            </a:r>
            <a:r>
              <a:rPr lang="en-US" sz="2800" b="1" dirty="0">
                <a:solidFill>
                  <a:srgbClr val="000000"/>
                </a:solidFill>
                <a:latin typeface="Open Sans Light"/>
              </a:rPr>
              <a:t> </a:t>
            </a:r>
            <a:r>
              <a:rPr lang="en-US" sz="2800" b="1" dirty="0" err="1">
                <a:solidFill>
                  <a:srgbClr val="000000"/>
                </a:solidFill>
                <a:latin typeface="Open Sans Light"/>
              </a:rPr>
              <a:t>koefisien</a:t>
            </a:r>
            <a:r>
              <a:rPr lang="en-US" sz="2800" b="1" dirty="0">
                <a:solidFill>
                  <a:srgbClr val="000000"/>
                </a:solidFill>
                <a:latin typeface="Open Sans Light"/>
              </a:rPr>
              <a:t> </a:t>
            </a:r>
            <a:r>
              <a:rPr lang="en-US" sz="2800" b="1" dirty="0" err="1">
                <a:solidFill>
                  <a:srgbClr val="000000"/>
                </a:solidFill>
                <a:latin typeface="Open Sans Light"/>
              </a:rPr>
              <a:t>korelasi</a:t>
            </a:r>
            <a:r>
              <a:rPr lang="en-US" sz="2800" b="1" dirty="0">
                <a:solidFill>
                  <a:srgbClr val="000000"/>
                </a:solidFill>
                <a:latin typeface="Open Sans Light"/>
              </a:rPr>
              <a:t> </a:t>
            </a:r>
            <a:r>
              <a:rPr lang="en-US" sz="2800" b="1" dirty="0">
                <a:solidFill>
                  <a:srgbClr val="000000"/>
                </a:solidFill>
                <a:latin typeface="Open Sans Light Italics"/>
              </a:rPr>
              <a:t>Pearson</a:t>
            </a:r>
            <a:r>
              <a:rPr lang="en-US" sz="2800" b="1" dirty="0">
                <a:solidFill>
                  <a:srgbClr val="000000"/>
                </a:solidFill>
                <a:latin typeface="Open Sans Light"/>
              </a:rPr>
              <a:t> &gt; 0.3, </a:t>
            </a:r>
            <a:r>
              <a:rPr lang="en-US" sz="2800" b="1" dirty="0" err="1">
                <a:solidFill>
                  <a:srgbClr val="000000"/>
                </a:solidFill>
                <a:latin typeface="Open Sans Light"/>
              </a:rPr>
              <a:t>maka</a:t>
            </a:r>
            <a:r>
              <a:rPr lang="en-US" sz="2800" b="1" dirty="0">
                <a:solidFill>
                  <a:srgbClr val="000000"/>
                </a:solidFill>
                <a:latin typeface="Open Sans Light"/>
              </a:rPr>
              <a:t> </a:t>
            </a:r>
            <a:r>
              <a:rPr lang="en-US" sz="2800" b="1" dirty="0" err="1">
                <a:solidFill>
                  <a:srgbClr val="000000"/>
                </a:solidFill>
                <a:latin typeface="Open Sans Light"/>
              </a:rPr>
              <a:t>disimpulkan</a:t>
            </a:r>
            <a:r>
              <a:rPr lang="en-US" sz="2800" b="1" dirty="0">
                <a:solidFill>
                  <a:srgbClr val="000000"/>
                </a:solidFill>
                <a:latin typeface="Open Sans Light"/>
              </a:rPr>
              <a:t> </a:t>
            </a:r>
            <a:r>
              <a:rPr lang="en-US" sz="2800" b="1" dirty="0" err="1">
                <a:solidFill>
                  <a:srgbClr val="000000"/>
                </a:solidFill>
                <a:latin typeface="Open Sans Light"/>
              </a:rPr>
              <a:t>bahwa</a:t>
            </a:r>
            <a:r>
              <a:rPr lang="en-US" sz="2800" b="1" dirty="0">
                <a:solidFill>
                  <a:srgbClr val="000000"/>
                </a:solidFill>
                <a:latin typeface="Open Sans Light"/>
              </a:rPr>
              <a:t> </a:t>
            </a:r>
            <a:r>
              <a:rPr lang="en-US" sz="2800" b="1" dirty="0" err="1">
                <a:solidFill>
                  <a:srgbClr val="000000"/>
                </a:solidFill>
                <a:latin typeface="Open Sans Light"/>
              </a:rPr>
              <a:t>seluruh</a:t>
            </a:r>
            <a:r>
              <a:rPr lang="en-US" sz="2800" b="1" dirty="0">
                <a:solidFill>
                  <a:srgbClr val="000000"/>
                </a:solidFill>
                <a:latin typeface="Open Sans Light"/>
              </a:rPr>
              <a:t> item </a:t>
            </a:r>
            <a:r>
              <a:rPr lang="en-US" sz="2800" b="1" dirty="0" err="1">
                <a:solidFill>
                  <a:srgbClr val="000000"/>
                </a:solidFill>
                <a:latin typeface="Open Sans Light"/>
              </a:rPr>
              <a:t>pertanyaan</a:t>
            </a:r>
            <a:r>
              <a:rPr lang="en-US" sz="2800" b="1" dirty="0">
                <a:solidFill>
                  <a:srgbClr val="000000"/>
                </a:solidFill>
                <a:latin typeface="Open Sans Light"/>
              </a:rPr>
              <a:t> </a:t>
            </a:r>
            <a:r>
              <a:rPr lang="en-US" sz="2800" b="1" dirty="0" err="1">
                <a:solidFill>
                  <a:srgbClr val="000000"/>
                </a:solidFill>
                <a:latin typeface="Open Sans Light"/>
              </a:rPr>
              <a:t>dalam</a:t>
            </a:r>
            <a:r>
              <a:rPr lang="en-US" sz="2800" b="1" dirty="0">
                <a:solidFill>
                  <a:srgbClr val="000000"/>
                </a:solidFill>
                <a:latin typeface="Open Sans Light"/>
              </a:rPr>
              <a:t> </a:t>
            </a:r>
            <a:r>
              <a:rPr lang="en-US" sz="2800" b="1" dirty="0" err="1">
                <a:solidFill>
                  <a:srgbClr val="000000"/>
                </a:solidFill>
                <a:latin typeface="Open Sans Light"/>
              </a:rPr>
              <a:t>kuesioner</a:t>
            </a:r>
            <a:r>
              <a:rPr lang="en-US" sz="2800" b="1" dirty="0">
                <a:solidFill>
                  <a:srgbClr val="000000"/>
                </a:solidFill>
                <a:latin typeface="Open Sans Light"/>
              </a:rPr>
              <a:t> </a:t>
            </a:r>
            <a:r>
              <a:rPr lang="en-US" sz="2800" b="1" dirty="0" err="1">
                <a:solidFill>
                  <a:srgbClr val="000000"/>
                </a:solidFill>
                <a:latin typeface="Open Sans Light"/>
              </a:rPr>
              <a:t>adalah</a:t>
            </a:r>
            <a:r>
              <a:rPr lang="en-US" sz="2800" b="1" dirty="0">
                <a:solidFill>
                  <a:srgbClr val="000000"/>
                </a:solidFill>
                <a:latin typeface="Open Sans Light"/>
              </a:rPr>
              <a:t> valid.</a:t>
            </a:r>
          </a:p>
          <a:p>
            <a:pPr algn="just">
              <a:lnSpc>
                <a:spcPts val="4759"/>
              </a:lnSpc>
            </a:pPr>
            <a:endParaRPr lang="en-US" sz="2800" b="1" dirty="0">
              <a:solidFill>
                <a:srgbClr val="000000"/>
              </a:solidFill>
              <a:latin typeface="Open Sans Light"/>
            </a:endParaRPr>
          </a:p>
        </p:txBody>
      </p:sp>
      <p:sp>
        <p:nvSpPr>
          <p:cNvPr id="17" name="Google Shape;570;p48">
            <a:extLst>
              <a:ext uri="{FF2B5EF4-FFF2-40B4-BE49-F238E27FC236}">
                <a16:creationId xmlns:a16="http://schemas.microsoft.com/office/drawing/2014/main" id="{C44D4D72-AFA4-4616-A7AE-7C4EE2E78B9F}"/>
              </a:ext>
            </a:extLst>
          </p:cNvPr>
          <p:cNvSpPr txBox="1">
            <a:spLocks/>
          </p:cNvSpPr>
          <p:nvPr/>
        </p:nvSpPr>
        <p:spPr>
          <a:xfrm>
            <a:off x="16592720" y="9338204"/>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FFCECE"/>
                </a:solidFill>
                <a:latin typeface="Anton" panose="02000503000000000000" pitchFamily="2" charset="0"/>
              </a:rPr>
              <a:t>09</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C15BF149-79B1-43E7-96E4-71FAC0736C7C}"/>
                  </a:ext>
                </a:extLst>
              </p:cNvPr>
              <p:cNvGraphicFramePr>
                <a:graphicFrameLocks noGrp="1"/>
              </p:cNvGraphicFramePr>
              <p:nvPr>
                <p:extLst>
                  <p:ext uri="{D42A27DB-BD31-4B8C-83A1-F6EECF244321}">
                    <p14:modId xmlns:p14="http://schemas.microsoft.com/office/powerpoint/2010/main" val="4082235254"/>
                  </p:ext>
                </p:extLst>
              </p:nvPr>
            </p:nvGraphicFramePr>
            <p:xfrm>
              <a:off x="308825" y="1545590"/>
              <a:ext cx="4488389" cy="3985455"/>
            </p:xfrm>
            <a:graphic>
              <a:graphicData uri="http://schemas.openxmlformats.org/drawingml/2006/table">
                <a:tbl>
                  <a:tblPr firstRow="1" firstCol="1" bandRow="1">
                    <a:tableStyleId>{0505E3EF-67EA-436B-97B2-0124C06EBD24}</a:tableStyleId>
                  </a:tblPr>
                  <a:tblGrid>
                    <a:gridCol w="1119599">
                      <a:extLst>
                        <a:ext uri="{9D8B030D-6E8A-4147-A177-3AD203B41FA5}">
                          <a16:colId xmlns:a16="http://schemas.microsoft.com/office/drawing/2014/main" val="3673082659"/>
                        </a:ext>
                      </a:extLst>
                    </a:gridCol>
                    <a:gridCol w="1768763">
                      <a:extLst>
                        <a:ext uri="{9D8B030D-6E8A-4147-A177-3AD203B41FA5}">
                          <a16:colId xmlns:a16="http://schemas.microsoft.com/office/drawing/2014/main" val="565424453"/>
                        </a:ext>
                      </a:extLst>
                    </a:gridCol>
                    <a:gridCol w="1600027">
                      <a:extLst>
                        <a:ext uri="{9D8B030D-6E8A-4147-A177-3AD203B41FA5}">
                          <a16:colId xmlns:a16="http://schemas.microsoft.com/office/drawing/2014/main" val="3534294456"/>
                        </a:ext>
                      </a:extLst>
                    </a:gridCol>
                  </a:tblGrid>
                  <a:tr h="461849">
                    <a:tc gridSpan="3">
                      <a:txBody>
                        <a:bodyPr/>
                        <a:lstStyle/>
                        <a:p>
                          <a:pPr algn="ctr">
                            <a:lnSpc>
                              <a:spcPct val="115000"/>
                            </a:lnSpc>
                            <a:spcAft>
                              <a:spcPts val="1000"/>
                            </a:spcAft>
                          </a:pPr>
                          <a:r>
                            <a:rPr lang="en-US" sz="2000" dirty="0" err="1">
                              <a:effectLst/>
                              <a:latin typeface="Open Sans" panose="020B0606030504020204" pitchFamily="34" charset="0"/>
                              <a:ea typeface="Open Sans" panose="020B0606030504020204" pitchFamily="34" charset="0"/>
                              <a:cs typeface="Open Sans" panose="020B0606030504020204" pitchFamily="34" charset="0"/>
                            </a:rPr>
                            <a:t>Variabel</a:t>
                          </a:r>
                          <a:r>
                            <a:rPr lang="en-US" sz="2000" dirty="0">
                              <a:effectLst/>
                              <a:latin typeface="Open Sans" panose="020B0606030504020204" pitchFamily="34" charset="0"/>
                              <a:ea typeface="Open Sans" panose="020B0606030504020204" pitchFamily="34" charset="0"/>
                              <a:cs typeface="Open Sans" panose="020B0606030504020204" pitchFamily="34" charset="0"/>
                            </a:rPr>
                            <a:t> Pendidikan </a:t>
                          </a:r>
                          <a:r>
                            <a:rPr lang="en-US" sz="2000" dirty="0" err="1">
                              <a:effectLst/>
                              <a:latin typeface="Open Sans" panose="020B0606030504020204" pitchFamily="34" charset="0"/>
                              <a:ea typeface="Open Sans" panose="020B0606030504020204" pitchFamily="34" charset="0"/>
                              <a:cs typeface="Open Sans" panose="020B0606030504020204" pitchFamily="34" charset="0"/>
                            </a:rPr>
                            <a:t>Kewirausahaan</a:t>
                          </a:r>
                          <a:r>
                            <a:rPr lang="en-US" sz="2000" dirty="0">
                              <a:effectLst/>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d>
                                <m:dPr>
                                  <m:ctrlPr>
                                    <a:rPr lang="en-ID" sz="2000" i="1">
                                      <a:effectLst/>
                                      <a:latin typeface="Cambria Math" panose="02040503050406030204" pitchFamily="18" charset="0"/>
                                    </a:rPr>
                                  </m:ctrlPr>
                                </m:dPr>
                                <m:e>
                                  <m:sSub>
                                    <m:sSubPr>
                                      <m:ctrlPr>
                                        <a:rPr lang="en-ID" sz="2000" i="1">
                                          <a:effectLst/>
                                          <a:latin typeface="Cambria Math" panose="02040503050406030204" pitchFamily="18" charset="0"/>
                                        </a:rPr>
                                      </m:ctrlPr>
                                    </m:sSubPr>
                                    <m:e>
                                      <m:r>
                                        <a:rPr lang="en-US" sz="2000">
                                          <a:effectLst/>
                                          <a:latin typeface="Cambria Math" panose="02040503050406030204" pitchFamily="18" charset="0"/>
                                        </a:rPr>
                                        <m:t>𝑋</m:t>
                                      </m:r>
                                    </m:e>
                                    <m:sub>
                                      <m:r>
                                        <a:rPr lang="en-US" sz="2000">
                                          <a:effectLst/>
                                          <a:latin typeface="Cambria Math" panose="02040503050406030204" pitchFamily="18" charset="0"/>
                                        </a:rPr>
                                        <m:t>1</m:t>
                                      </m:r>
                                    </m:sub>
                                  </m:sSub>
                                </m:e>
                              </m:d>
                            </m:oMath>
                          </a14:m>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2069699730"/>
                      </a:ext>
                    </a:extLst>
                  </a:tr>
                  <a:tr h="585778">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Item</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Korelasi Pearson</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Keputusan</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549245481"/>
                      </a:ext>
                    </a:extLst>
                  </a:tr>
                  <a:tr h="28403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X1.0</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0.398</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212453418"/>
                      </a:ext>
                    </a:extLst>
                  </a:tr>
                  <a:tr h="28403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X1.1</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0.706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62660329"/>
                      </a:ext>
                    </a:extLst>
                  </a:tr>
                  <a:tr h="28403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X1.2</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0.644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53842560"/>
                      </a:ext>
                    </a:extLst>
                  </a:tr>
                  <a:tr h="28403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X1.3</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0.704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4002073786"/>
                      </a:ext>
                    </a:extLst>
                  </a:tr>
                  <a:tr h="28403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442674547"/>
                      </a:ext>
                    </a:extLst>
                  </a:tr>
                  <a:tr h="28403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0.727</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4219569961"/>
                      </a:ext>
                    </a:extLst>
                  </a:tr>
                  <a:tr h="28403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0.697</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423373757"/>
                      </a:ext>
                    </a:extLst>
                  </a:tr>
                  <a:tr h="28403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X1.7</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0.689</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031279967"/>
                      </a:ext>
                    </a:extLst>
                  </a:tr>
                </a:tbl>
              </a:graphicData>
            </a:graphic>
          </p:graphicFrame>
        </mc:Choice>
        <mc:Fallback xmlns="">
          <p:graphicFrame>
            <p:nvGraphicFramePr>
              <p:cNvPr id="2" name="Table 1">
                <a:extLst>
                  <a:ext uri="{FF2B5EF4-FFF2-40B4-BE49-F238E27FC236}">
                    <a16:creationId xmlns:a16="http://schemas.microsoft.com/office/drawing/2014/main" id="{C15BF149-79B1-43E7-96E4-71FAC0736C7C}"/>
                  </a:ext>
                </a:extLst>
              </p:cNvPr>
              <p:cNvGraphicFramePr>
                <a:graphicFrameLocks noGrp="1"/>
              </p:cNvGraphicFramePr>
              <p:nvPr>
                <p:extLst>
                  <p:ext uri="{D42A27DB-BD31-4B8C-83A1-F6EECF244321}">
                    <p14:modId xmlns:p14="http://schemas.microsoft.com/office/powerpoint/2010/main" val="4082235254"/>
                  </p:ext>
                </p:extLst>
              </p:nvPr>
            </p:nvGraphicFramePr>
            <p:xfrm>
              <a:off x="308825" y="1545590"/>
              <a:ext cx="4488389" cy="3985455"/>
            </p:xfrm>
            <a:graphic>
              <a:graphicData uri="http://schemas.openxmlformats.org/drawingml/2006/table">
                <a:tbl>
                  <a:tblPr firstRow="1" firstCol="1" bandRow="1">
                    <a:tableStyleId>{0505E3EF-67EA-436B-97B2-0124C06EBD24}</a:tableStyleId>
                  </a:tblPr>
                  <a:tblGrid>
                    <a:gridCol w="1119599">
                      <a:extLst>
                        <a:ext uri="{9D8B030D-6E8A-4147-A177-3AD203B41FA5}">
                          <a16:colId xmlns:a16="http://schemas.microsoft.com/office/drawing/2014/main" val="3673082659"/>
                        </a:ext>
                      </a:extLst>
                    </a:gridCol>
                    <a:gridCol w="1768763">
                      <a:extLst>
                        <a:ext uri="{9D8B030D-6E8A-4147-A177-3AD203B41FA5}">
                          <a16:colId xmlns:a16="http://schemas.microsoft.com/office/drawing/2014/main" val="565424453"/>
                        </a:ext>
                      </a:extLst>
                    </a:gridCol>
                    <a:gridCol w="1600027">
                      <a:extLst>
                        <a:ext uri="{9D8B030D-6E8A-4147-A177-3AD203B41FA5}">
                          <a16:colId xmlns:a16="http://schemas.microsoft.com/office/drawing/2014/main" val="3534294456"/>
                        </a:ext>
                      </a:extLst>
                    </a:gridCol>
                  </a:tblGrid>
                  <a:tr h="678561">
                    <a:tc gridSpan="3">
                      <a:txBody>
                        <a:bodyPr/>
                        <a:lstStyle/>
                        <a:p>
                          <a:endParaRPr lang="en-US"/>
                        </a:p>
                      </a:txBody>
                      <a:tcPr marL="68580" marR="68580" marT="0" marB="0" anchor="ctr">
                        <a:blipFill>
                          <a:blip r:embed="rId2"/>
                          <a:stretch>
                            <a:fillRect l="-136" t="-7143" r="-407" b="-507143"/>
                          </a:stretch>
                        </a:blip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2069699730"/>
                      </a:ext>
                    </a:extLst>
                  </a:tr>
                  <a:tr h="679006">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Item</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Korelasi Pearson</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Keputusan</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549245481"/>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X1.0</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0.398</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212453418"/>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X1.1</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0.706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62660329"/>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X1.2</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0.644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53842560"/>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X1.3</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0.704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4002073786"/>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442674547"/>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0.727</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4219569961"/>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0.697</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423373757"/>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X1.7</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0.689</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03127996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07E34AC9-8946-4B9F-84CC-E801A0E5AA1B}"/>
                  </a:ext>
                </a:extLst>
              </p:cNvPr>
              <p:cNvGraphicFramePr>
                <a:graphicFrameLocks noGrp="1"/>
              </p:cNvGraphicFramePr>
              <p:nvPr>
                <p:extLst>
                  <p:ext uri="{D42A27DB-BD31-4B8C-83A1-F6EECF244321}">
                    <p14:modId xmlns:p14="http://schemas.microsoft.com/office/powerpoint/2010/main" val="3805785615"/>
                  </p:ext>
                </p:extLst>
              </p:nvPr>
            </p:nvGraphicFramePr>
            <p:xfrm>
              <a:off x="5135880" y="1545590"/>
              <a:ext cx="5455920" cy="4381819"/>
            </p:xfrm>
            <a:graphic>
              <a:graphicData uri="http://schemas.openxmlformats.org/drawingml/2006/table">
                <a:tbl>
                  <a:tblPr firstRow="1" firstCol="1" bandRow="1">
                    <a:tableStyleId>{0505E3EF-67EA-436B-97B2-0124C06EBD24}</a:tableStyleId>
                  </a:tblPr>
                  <a:tblGrid>
                    <a:gridCol w="2159635">
                      <a:extLst>
                        <a:ext uri="{9D8B030D-6E8A-4147-A177-3AD203B41FA5}">
                          <a16:colId xmlns:a16="http://schemas.microsoft.com/office/drawing/2014/main" val="2356032433"/>
                        </a:ext>
                      </a:extLst>
                    </a:gridCol>
                    <a:gridCol w="1363980">
                      <a:extLst>
                        <a:ext uri="{9D8B030D-6E8A-4147-A177-3AD203B41FA5}">
                          <a16:colId xmlns:a16="http://schemas.microsoft.com/office/drawing/2014/main" val="1744106408"/>
                        </a:ext>
                      </a:extLst>
                    </a:gridCol>
                    <a:gridCol w="1932305">
                      <a:extLst>
                        <a:ext uri="{9D8B030D-6E8A-4147-A177-3AD203B41FA5}">
                          <a16:colId xmlns:a16="http://schemas.microsoft.com/office/drawing/2014/main" val="1308432966"/>
                        </a:ext>
                      </a:extLst>
                    </a:gridCol>
                  </a:tblGrid>
                  <a:tr h="417953">
                    <a:tc gridSpan="3">
                      <a:txBody>
                        <a:bodyPr/>
                        <a:lstStyle/>
                        <a:p>
                          <a:pPr algn="ctr">
                            <a:lnSpc>
                              <a:spcPct val="115000"/>
                            </a:lnSpc>
                            <a:spcAft>
                              <a:spcPts val="1000"/>
                            </a:spcAft>
                          </a:pPr>
                          <a:r>
                            <a:rPr lang="en-US" sz="2000" dirty="0" err="1">
                              <a:effectLst/>
                              <a:latin typeface="Open Sans" panose="020B0606030504020204" pitchFamily="34" charset="0"/>
                              <a:ea typeface="Open Sans" panose="020B0606030504020204" pitchFamily="34" charset="0"/>
                              <a:cs typeface="Open Sans" panose="020B0606030504020204" pitchFamily="34" charset="0"/>
                            </a:rPr>
                            <a:t>Variabel</a:t>
                          </a:r>
                          <a:r>
                            <a:rPr lang="en-US" sz="2000" dirty="0">
                              <a:effectLst/>
                              <a:latin typeface="Open Sans" panose="020B0606030504020204" pitchFamily="34" charset="0"/>
                              <a:ea typeface="Open Sans" panose="020B0606030504020204" pitchFamily="34" charset="0"/>
                              <a:cs typeface="Open Sans" panose="020B0606030504020204" pitchFamily="34" charset="0"/>
                            </a:rPr>
                            <a:t> </a:t>
                          </a:r>
                          <a:r>
                            <a:rPr lang="en-US" sz="2000" dirty="0" err="1">
                              <a:effectLst/>
                              <a:latin typeface="Open Sans" panose="020B0606030504020204" pitchFamily="34" charset="0"/>
                              <a:ea typeface="Open Sans" panose="020B0606030504020204" pitchFamily="34" charset="0"/>
                              <a:cs typeface="Open Sans" panose="020B0606030504020204" pitchFamily="34" charset="0"/>
                            </a:rPr>
                            <a:t>Faktor</a:t>
                          </a:r>
                          <a:r>
                            <a:rPr lang="en-US" sz="2000" dirty="0">
                              <a:effectLst/>
                              <a:latin typeface="Open Sans" panose="020B0606030504020204" pitchFamily="34" charset="0"/>
                              <a:ea typeface="Open Sans" panose="020B0606030504020204" pitchFamily="34" charset="0"/>
                              <a:cs typeface="Open Sans" panose="020B0606030504020204" pitchFamily="34" charset="0"/>
                            </a:rPr>
                            <a:t> Internal </a:t>
                          </a:r>
                          <a14:m>
                            <m:oMath xmlns:m="http://schemas.openxmlformats.org/officeDocument/2006/math">
                              <m:d>
                                <m:dPr>
                                  <m:ctrlPr>
                                    <a:rPr lang="en-ID" sz="2000" i="1">
                                      <a:effectLst/>
                                      <a:latin typeface="Cambria Math" panose="02040503050406030204" pitchFamily="18" charset="0"/>
                                    </a:rPr>
                                  </m:ctrlPr>
                                </m:dPr>
                                <m:e>
                                  <m:sSub>
                                    <m:sSubPr>
                                      <m:ctrlPr>
                                        <a:rPr lang="en-ID" sz="2000" i="1">
                                          <a:effectLst/>
                                          <a:latin typeface="Cambria Math" panose="02040503050406030204" pitchFamily="18" charset="0"/>
                                        </a:rPr>
                                      </m:ctrlPr>
                                    </m:sSubPr>
                                    <m:e>
                                      <m:r>
                                        <a:rPr lang="en-US" sz="2000">
                                          <a:effectLst/>
                                          <a:latin typeface="Cambria Math" panose="02040503050406030204" pitchFamily="18" charset="0"/>
                                        </a:rPr>
                                        <m:t>𝑋</m:t>
                                      </m:r>
                                    </m:e>
                                    <m:sub>
                                      <m:r>
                                        <a:rPr lang="en-US" sz="2000">
                                          <a:effectLst/>
                                          <a:latin typeface="Cambria Math" panose="02040503050406030204" pitchFamily="18" charset="0"/>
                                        </a:rPr>
                                        <m:t>2</m:t>
                                      </m:r>
                                    </m:sub>
                                  </m:sSub>
                                </m:e>
                              </m:d>
                            </m:oMath>
                          </a14:m>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4213647858"/>
                      </a:ext>
                    </a:extLst>
                  </a:tr>
                  <a:tr h="643966">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Item</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Korelasi Pearson</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Keputusan</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771088496"/>
                      </a:ext>
                    </a:extLst>
                  </a:tr>
                  <a:tr h="312248">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X2.0</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0.408</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828025623"/>
                      </a:ext>
                    </a:extLst>
                  </a:tr>
                  <a:tr h="312248">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X2.1</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0.475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4232518308"/>
                      </a:ext>
                    </a:extLst>
                  </a:tr>
                  <a:tr h="312248">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X2.2</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0.425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945310186"/>
                      </a:ext>
                    </a:extLst>
                  </a:tr>
                  <a:tr h="312248">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X2.3</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0.537</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886472469"/>
                      </a:ext>
                    </a:extLst>
                  </a:tr>
                  <a:tr h="312248">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0.663</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430024963"/>
                      </a:ext>
                    </a:extLst>
                  </a:tr>
                  <a:tr h="312248">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0.651</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467674929"/>
                      </a:ext>
                    </a:extLst>
                  </a:tr>
                  <a:tr h="312248">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0.669</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68551574"/>
                      </a:ext>
                    </a:extLst>
                  </a:tr>
                  <a:tr h="312248">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X2.7</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0.516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714306218"/>
                      </a:ext>
                    </a:extLst>
                  </a:tr>
                  <a:tr h="312248">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X2.8</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566534868"/>
                      </a:ext>
                    </a:extLst>
                  </a:tr>
                  <a:tr h="312248">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X2.9</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0.425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193610096"/>
                      </a:ext>
                    </a:extLst>
                  </a:tr>
                </a:tbl>
              </a:graphicData>
            </a:graphic>
          </p:graphicFrame>
        </mc:Choice>
        <mc:Fallback xmlns="">
          <p:graphicFrame>
            <p:nvGraphicFramePr>
              <p:cNvPr id="3" name="Table 2">
                <a:extLst>
                  <a:ext uri="{FF2B5EF4-FFF2-40B4-BE49-F238E27FC236}">
                    <a16:creationId xmlns:a16="http://schemas.microsoft.com/office/drawing/2014/main" id="{07E34AC9-8946-4B9F-84CC-E801A0E5AA1B}"/>
                  </a:ext>
                </a:extLst>
              </p:cNvPr>
              <p:cNvGraphicFramePr>
                <a:graphicFrameLocks noGrp="1"/>
              </p:cNvGraphicFramePr>
              <p:nvPr>
                <p:extLst>
                  <p:ext uri="{D42A27DB-BD31-4B8C-83A1-F6EECF244321}">
                    <p14:modId xmlns:p14="http://schemas.microsoft.com/office/powerpoint/2010/main" val="3805785615"/>
                  </p:ext>
                </p:extLst>
              </p:nvPr>
            </p:nvGraphicFramePr>
            <p:xfrm>
              <a:off x="5135880" y="1545590"/>
              <a:ext cx="5455920" cy="4381819"/>
            </p:xfrm>
            <a:graphic>
              <a:graphicData uri="http://schemas.openxmlformats.org/drawingml/2006/table">
                <a:tbl>
                  <a:tblPr firstRow="1" firstCol="1" bandRow="1">
                    <a:tableStyleId>{0505E3EF-67EA-436B-97B2-0124C06EBD24}</a:tableStyleId>
                  </a:tblPr>
                  <a:tblGrid>
                    <a:gridCol w="2159635">
                      <a:extLst>
                        <a:ext uri="{9D8B030D-6E8A-4147-A177-3AD203B41FA5}">
                          <a16:colId xmlns:a16="http://schemas.microsoft.com/office/drawing/2014/main" val="2356032433"/>
                        </a:ext>
                      </a:extLst>
                    </a:gridCol>
                    <a:gridCol w="1363980">
                      <a:extLst>
                        <a:ext uri="{9D8B030D-6E8A-4147-A177-3AD203B41FA5}">
                          <a16:colId xmlns:a16="http://schemas.microsoft.com/office/drawing/2014/main" val="1744106408"/>
                        </a:ext>
                      </a:extLst>
                    </a:gridCol>
                    <a:gridCol w="1932305">
                      <a:extLst>
                        <a:ext uri="{9D8B030D-6E8A-4147-A177-3AD203B41FA5}">
                          <a16:colId xmlns:a16="http://schemas.microsoft.com/office/drawing/2014/main" val="1308432966"/>
                        </a:ext>
                      </a:extLst>
                    </a:gridCol>
                  </a:tblGrid>
                  <a:tr h="417953">
                    <a:tc gridSpan="3">
                      <a:txBody>
                        <a:bodyPr/>
                        <a:lstStyle/>
                        <a:p>
                          <a:endParaRPr lang="en-US"/>
                        </a:p>
                      </a:txBody>
                      <a:tcPr marL="68580" marR="68580" marT="0" marB="0" anchor="ctr">
                        <a:blipFill>
                          <a:blip r:embed="rId3"/>
                          <a:stretch>
                            <a:fillRect l="-112" t="-1449" r="-223" b="-979710"/>
                          </a:stretch>
                        </a:blip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4213647858"/>
                      </a:ext>
                    </a:extLst>
                  </a:tr>
                  <a:tr h="679006">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Item</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Korelasi Pearson</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Keputusan</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771088496"/>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X2.0</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0.408</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828025623"/>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X2.1</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0.475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4232518308"/>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X2.2</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0.425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945310186"/>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X2.3</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0.537</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886472469"/>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0.663</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430024963"/>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0.651</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467674929"/>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0.669</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68551574"/>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X2.7</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0.516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714306218"/>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X2.8</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566534868"/>
                      </a:ext>
                    </a:extLst>
                  </a:tr>
                  <a:tr h="328486">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X2.9</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0.425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1936100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78796AAC-64E0-4651-8D9D-C0D554CB6929}"/>
                  </a:ext>
                </a:extLst>
              </p:cNvPr>
              <p:cNvGraphicFramePr>
                <a:graphicFrameLocks noGrp="1"/>
              </p:cNvGraphicFramePr>
              <p:nvPr>
                <p:extLst>
                  <p:ext uri="{D42A27DB-BD31-4B8C-83A1-F6EECF244321}">
                    <p14:modId xmlns:p14="http://schemas.microsoft.com/office/powerpoint/2010/main" val="1747875068"/>
                  </p:ext>
                </p:extLst>
              </p:nvPr>
            </p:nvGraphicFramePr>
            <p:xfrm>
              <a:off x="308825" y="5943469"/>
              <a:ext cx="4488389" cy="3711342"/>
            </p:xfrm>
            <a:graphic>
              <a:graphicData uri="http://schemas.openxmlformats.org/drawingml/2006/table">
                <a:tbl>
                  <a:tblPr firstRow="1" firstCol="1" bandRow="1">
                    <a:tableStyleId>{0505E3EF-67EA-436B-97B2-0124C06EBD24}</a:tableStyleId>
                  </a:tblPr>
                  <a:tblGrid>
                    <a:gridCol w="1776654">
                      <a:extLst>
                        <a:ext uri="{9D8B030D-6E8A-4147-A177-3AD203B41FA5}">
                          <a16:colId xmlns:a16="http://schemas.microsoft.com/office/drawing/2014/main" val="1119324574"/>
                        </a:ext>
                      </a:extLst>
                    </a:gridCol>
                    <a:gridCol w="1122098">
                      <a:extLst>
                        <a:ext uri="{9D8B030D-6E8A-4147-A177-3AD203B41FA5}">
                          <a16:colId xmlns:a16="http://schemas.microsoft.com/office/drawing/2014/main" val="476098459"/>
                        </a:ext>
                      </a:extLst>
                    </a:gridCol>
                    <a:gridCol w="1589637">
                      <a:extLst>
                        <a:ext uri="{9D8B030D-6E8A-4147-A177-3AD203B41FA5}">
                          <a16:colId xmlns:a16="http://schemas.microsoft.com/office/drawing/2014/main" val="1380003804"/>
                        </a:ext>
                      </a:extLst>
                    </a:gridCol>
                  </a:tblGrid>
                  <a:tr h="334788">
                    <a:tc gridSpan="3">
                      <a:txBody>
                        <a:bodyPr/>
                        <a:lstStyle/>
                        <a:p>
                          <a:pPr algn="ctr">
                            <a:lnSpc>
                              <a:spcPct val="115000"/>
                            </a:lnSpc>
                            <a:spcAft>
                              <a:spcPts val="1000"/>
                            </a:spcAft>
                          </a:pPr>
                          <a:r>
                            <a:rPr lang="en-US" sz="2000" dirty="0" err="1">
                              <a:effectLst/>
                              <a:latin typeface="Open Sans" panose="020B0606030504020204" pitchFamily="34" charset="0"/>
                              <a:ea typeface="Open Sans" panose="020B0606030504020204" pitchFamily="34" charset="0"/>
                              <a:cs typeface="Open Sans" panose="020B0606030504020204" pitchFamily="34" charset="0"/>
                            </a:rPr>
                            <a:t>Variabel</a:t>
                          </a:r>
                          <a:r>
                            <a:rPr lang="en-US" sz="2000" dirty="0">
                              <a:effectLst/>
                              <a:latin typeface="Open Sans" panose="020B0606030504020204" pitchFamily="34" charset="0"/>
                              <a:ea typeface="Open Sans" panose="020B0606030504020204" pitchFamily="34" charset="0"/>
                              <a:cs typeface="Open Sans" panose="020B0606030504020204" pitchFamily="34" charset="0"/>
                            </a:rPr>
                            <a:t> </a:t>
                          </a:r>
                          <a:r>
                            <a:rPr lang="en-US" sz="2000" dirty="0" err="1">
                              <a:effectLst/>
                              <a:latin typeface="Open Sans" panose="020B0606030504020204" pitchFamily="34" charset="0"/>
                              <a:ea typeface="Open Sans" panose="020B0606030504020204" pitchFamily="34" charset="0"/>
                              <a:cs typeface="Open Sans" panose="020B0606030504020204" pitchFamily="34" charset="0"/>
                            </a:rPr>
                            <a:t>Lingkungan</a:t>
                          </a:r>
                          <a:r>
                            <a:rPr lang="en-US" sz="2000" dirty="0">
                              <a:effectLst/>
                              <a:latin typeface="Open Sans" panose="020B0606030504020204" pitchFamily="34" charset="0"/>
                              <a:ea typeface="Open Sans" panose="020B0606030504020204" pitchFamily="34" charset="0"/>
                              <a:cs typeface="Open Sans" panose="020B0606030504020204" pitchFamily="34" charset="0"/>
                            </a:rPr>
                            <a:t> </a:t>
                          </a:r>
                          <a:r>
                            <a:rPr lang="en-US" sz="2000" dirty="0" err="1">
                              <a:effectLst/>
                              <a:latin typeface="Open Sans" panose="020B0606030504020204" pitchFamily="34" charset="0"/>
                              <a:ea typeface="Open Sans" panose="020B0606030504020204" pitchFamily="34" charset="0"/>
                              <a:cs typeface="Open Sans" panose="020B0606030504020204" pitchFamily="34" charset="0"/>
                            </a:rPr>
                            <a:t>Keluarga</a:t>
                          </a:r>
                          <a:r>
                            <a:rPr lang="en-US" sz="2000" dirty="0">
                              <a:effectLst/>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d>
                                <m:dPr>
                                  <m:ctrlPr>
                                    <a:rPr lang="en-ID" sz="2000" i="1">
                                      <a:effectLst/>
                                      <a:latin typeface="Cambria Math" panose="02040503050406030204" pitchFamily="18" charset="0"/>
                                    </a:rPr>
                                  </m:ctrlPr>
                                </m:dPr>
                                <m:e>
                                  <m:sSub>
                                    <m:sSubPr>
                                      <m:ctrlPr>
                                        <a:rPr lang="en-ID" sz="2000" i="1">
                                          <a:effectLst/>
                                          <a:latin typeface="Cambria Math" panose="02040503050406030204" pitchFamily="18" charset="0"/>
                                        </a:rPr>
                                      </m:ctrlPr>
                                    </m:sSubPr>
                                    <m:e>
                                      <m:r>
                                        <a:rPr lang="en-US" sz="2000">
                                          <a:effectLst/>
                                          <a:latin typeface="Cambria Math" panose="02040503050406030204" pitchFamily="18" charset="0"/>
                                        </a:rPr>
                                        <m:t>𝑋</m:t>
                                      </m:r>
                                    </m:e>
                                    <m:sub>
                                      <m:r>
                                        <a:rPr lang="en-US" sz="2000">
                                          <a:effectLst/>
                                          <a:latin typeface="Cambria Math" panose="02040503050406030204" pitchFamily="18" charset="0"/>
                                        </a:rPr>
                                        <m:t>3</m:t>
                                      </m:r>
                                    </m:sub>
                                  </m:sSub>
                                </m:e>
                              </m:d>
                            </m:oMath>
                          </a14:m>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1434048809"/>
                      </a:ext>
                    </a:extLst>
                  </a:tr>
                  <a:tr h="692050">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Item</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Korelasi Pearson</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Keputusan</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210718663"/>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X3.0</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0.725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527291209"/>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X3.1</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0.823</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73062017"/>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X3.2</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0.731</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805084568"/>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X3.3</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0.725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714676658"/>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0.731</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995062800"/>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0.696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560118359"/>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0.626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644228233"/>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X3.7</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0.516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542919453"/>
                      </a:ext>
                    </a:extLst>
                  </a:tr>
                </a:tbl>
              </a:graphicData>
            </a:graphic>
          </p:graphicFrame>
        </mc:Choice>
        <mc:Fallback xmlns="">
          <p:graphicFrame>
            <p:nvGraphicFramePr>
              <p:cNvPr id="4" name="Table 3">
                <a:extLst>
                  <a:ext uri="{FF2B5EF4-FFF2-40B4-BE49-F238E27FC236}">
                    <a16:creationId xmlns:a16="http://schemas.microsoft.com/office/drawing/2014/main" id="{78796AAC-64E0-4651-8D9D-C0D554CB6929}"/>
                  </a:ext>
                </a:extLst>
              </p:cNvPr>
              <p:cNvGraphicFramePr>
                <a:graphicFrameLocks noGrp="1"/>
              </p:cNvGraphicFramePr>
              <p:nvPr>
                <p:extLst>
                  <p:ext uri="{D42A27DB-BD31-4B8C-83A1-F6EECF244321}">
                    <p14:modId xmlns:p14="http://schemas.microsoft.com/office/powerpoint/2010/main" val="1747875068"/>
                  </p:ext>
                </p:extLst>
              </p:nvPr>
            </p:nvGraphicFramePr>
            <p:xfrm>
              <a:off x="308825" y="5943469"/>
              <a:ext cx="4488389" cy="3711342"/>
            </p:xfrm>
            <a:graphic>
              <a:graphicData uri="http://schemas.openxmlformats.org/drawingml/2006/table">
                <a:tbl>
                  <a:tblPr firstRow="1" firstCol="1" bandRow="1">
                    <a:tableStyleId>{0505E3EF-67EA-436B-97B2-0124C06EBD24}</a:tableStyleId>
                  </a:tblPr>
                  <a:tblGrid>
                    <a:gridCol w="1776654">
                      <a:extLst>
                        <a:ext uri="{9D8B030D-6E8A-4147-A177-3AD203B41FA5}">
                          <a16:colId xmlns:a16="http://schemas.microsoft.com/office/drawing/2014/main" val="1119324574"/>
                        </a:ext>
                      </a:extLst>
                    </a:gridCol>
                    <a:gridCol w="1122098">
                      <a:extLst>
                        <a:ext uri="{9D8B030D-6E8A-4147-A177-3AD203B41FA5}">
                          <a16:colId xmlns:a16="http://schemas.microsoft.com/office/drawing/2014/main" val="476098459"/>
                        </a:ext>
                      </a:extLst>
                    </a:gridCol>
                    <a:gridCol w="1589637">
                      <a:extLst>
                        <a:ext uri="{9D8B030D-6E8A-4147-A177-3AD203B41FA5}">
                          <a16:colId xmlns:a16="http://schemas.microsoft.com/office/drawing/2014/main" val="1380003804"/>
                        </a:ext>
                      </a:extLst>
                    </a:gridCol>
                  </a:tblGrid>
                  <a:tr h="334788">
                    <a:tc gridSpan="3">
                      <a:txBody>
                        <a:bodyPr/>
                        <a:lstStyle/>
                        <a:p>
                          <a:endParaRPr lang="en-US"/>
                        </a:p>
                      </a:txBody>
                      <a:tcPr marL="68580" marR="68580" marT="0" marB="0" anchor="ctr">
                        <a:blipFill>
                          <a:blip r:embed="rId4"/>
                          <a:stretch>
                            <a:fillRect l="-136" t="-12727" r="-407" b="-1054545"/>
                          </a:stretch>
                        </a:blip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1434048809"/>
                      </a:ext>
                    </a:extLst>
                  </a:tr>
                  <a:tr h="692050">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Item</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Korelasi Pearson</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Keputusan</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210718663"/>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X3.0</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0.725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527291209"/>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X3.1</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0.823</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73062017"/>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X3.2</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0.731</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805084568"/>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X3.3</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0.725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714676658"/>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0.731</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995062800"/>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X3.5</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0.696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560118359"/>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0.626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644228233"/>
                      </a:ext>
                    </a:extLst>
                  </a:tr>
                  <a:tr h="335563">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X3.7</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0.516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54291945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80996DC4-17AA-4581-89B8-A218E11EF152}"/>
                  </a:ext>
                </a:extLst>
              </p:cNvPr>
              <p:cNvGraphicFramePr>
                <a:graphicFrameLocks noGrp="1"/>
              </p:cNvGraphicFramePr>
              <p:nvPr>
                <p:extLst>
                  <p:ext uri="{D42A27DB-BD31-4B8C-83A1-F6EECF244321}">
                    <p14:modId xmlns:p14="http://schemas.microsoft.com/office/powerpoint/2010/main" val="4003838197"/>
                  </p:ext>
                </p:extLst>
              </p:nvPr>
            </p:nvGraphicFramePr>
            <p:xfrm>
              <a:off x="5004516" y="6201914"/>
              <a:ext cx="5587283" cy="3515304"/>
            </p:xfrm>
            <a:graphic>
              <a:graphicData uri="http://schemas.openxmlformats.org/drawingml/2006/table">
                <a:tbl>
                  <a:tblPr firstRow="1" firstCol="1" bandRow="1">
                    <a:tableStyleId>{0505E3EF-67EA-436B-97B2-0124C06EBD24}</a:tableStyleId>
                  </a:tblPr>
                  <a:tblGrid>
                    <a:gridCol w="2211633">
                      <a:extLst>
                        <a:ext uri="{9D8B030D-6E8A-4147-A177-3AD203B41FA5}">
                          <a16:colId xmlns:a16="http://schemas.microsoft.com/office/drawing/2014/main" val="1321846262"/>
                        </a:ext>
                      </a:extLst>
                    </a:gridCol>
                    <a:gridCol w="1396821">
                      <a:extLst>
                        <a:ext uri="{9D8B030D-6E8A-4147-A177-3AD203B41FA5}">
                          <a16:colId xmlns:a16="http://schemas.microsoft.com/office/drawing/2014/main" val="1559922248"/>
                        </a:ext>
                      </a:extLst>
                    </a:gridCol>
                    <a:gridCol w="1978829">
                      <a:extLst>
                        <a:ext uri="{9D8B030D-6E8A-4147-A177-3AD203B41FA5}">
                          <a16:colId xmlns:a16="http://schemas.microsoft.com/office/drawing/2014/main" val="3662754893"/>
                        </a:ext>
                      </a:extLst>
                    </a:gridCol>
                  </a:tblGrid>
                  <a:tr h="865382">
                    <a:tc gridSpan="3">
                      <a:txBody>
                        <a:bodyPr/>
                        <a:lstStyle/>
                        <a:p>
                          <a:pPr algn="ctr">
                            <a:lnSpc>
                              <a:spcPct val="115000"/>
                            </a:lnSpc>
                            <a:spcAft>
                              <a:spcPts val="1000"/>
                            </a:spcAft>
                          </a:pPr>
                          <a:r>
                            <a:rPr lang="en-US" sz="2000" dirty="0" err="1">
                              <a:effectLst/>
                              <a:latin typeface="Open Sans" panose="020B0606030504020204" pitchFamily="34" charset="0"/>
                              <a:ea typeface="Open Sans" panose="020B0606030504020204" pitchFamily="34" charset="0"/>
                              <a:cs typeface="Open Sans" panose="020B0606030504020204" pitchFamily="34" charset="0"/>
                            </a:rPr>
                            <a:t>Variabel</a:t>
                          </a:r>
                          <a:r>
                            <a:rPr lang="en-US" sz="2000" dirty="0">
                              <a:effectLst/>
                              <a:latin typeface="Open Sans" panose="020B0606030504020204" pitchFamily="34" charset="0"/>
                              <a:ea typeface="Open Sans" panose="020B0606030504020204" pitchFamily="34" charset="0"/>
                              <a:cs typeface="Open Sans" panose="020B0606030504020204" pitchFamily="34" charset="0"/>
                            </a:rPr>
                            <a:t> </a:t>
                          </a:r>
                          <a:r>
                            <a:rPr lang="en-US" sz="2000" dirty="0" err="1">
                              <a:effectLst/>
                              <a:latin typeface="Open Sans" panose="020B0606030504020204" pitchFamily="34" charset="0"/>
                              <a:ea typeface="Open Sans" panose="020B0606030504020204" pitchFamily="34" charset="0"/>
                              <a:cs typeface="Open Sans" panose="020B0606030504020204" pitchFamily="34" charset="0"/>
                            </a:rPr>
                            <a:t>Minat</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p>
                          <a:pPr algn="ctr">
                            <a:lnSpc>
                              <a:spcPct val="115000"/>
                            </a:lnSpc>
                            <a:spcAft>
                              <a:spcPts val="1000"/>
                            </a:spcAft>
                          </a:pPr>
                          <a:r>
                            <a:rPr lang="en-US" sz="2000" dirty="0" err="1">
                              <a:effectLst/>
                              <a:latin typeface="Open Sans" panose="020B0606030504020204" pitchFamily="34" charset="0"/>
                              <a:ea typeface="Open Sans" panose="020B0606030504020204" pitchFamily="34" charset="0"/>
                              <a:cs typeface="Open Sans" panose="020B0606030504020204" pitchFamily="34" charset="0"/>
                            </a:rPr>
                            <a:t>Mahasiswa</a:t>
                          </a:r>
                          <a:r>
                            <a:rPr lang="en-US" sz="2000" dirty="0">
                              <a:effectLst/>
                              <a:latin typeface="Open Sans" panose="020B0606030504020204" pitchFamily="34" charset="0"/>
                              <a:ea typeface="Open Sans" panose="020B0606030504020204" pitchFamily="34" charset="0"/>
                              <a:cs typeface="Open Sans" panose="020B0606030504020204" pitchFamily="34" charset="0"/>
                            </a:rPr>
                            <a:t> </a:t>
                          </a:r>
                          <a:r>
                            <a:rPr lang="en-US" sz="2000" dirty="0" err="1">
                              <a:effectLst/>
                              <a:latin typeface="Open Sans" panose="020B0606030504020204" pitchFamily="34" charset="0"/>
                              <a:ea typeface="Open Sans" panose="020B0606030504020204" pitchFamily="34" charset="0"/>
                              <a:cs typeface="Open Sans" panose="020B0606030504020204" pitchFamily="34" charset="0"/>
                            </a:rPr>
                            <a:t>Berwirausaha</a:t>
                          </a:r>
                          <a:r>
                            <a:rPr lang="en-US" sz="2000" dirty="0">
                              <a:effectLst/>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d>
                                <m:dPr>
                                  <m:ctrlPr>
                                    <a:rPr lang="en-ID" sz="2000" i="1">
                                      <a:effectLst/>
                                      <a:latin typeface="Cambria Math" panose="02040503050406030204" pitchFamily="18" charset="0"/>
                                    </a:rPr>
                                  </m:ctrlPr>
                                </m:dPr>
                                <m:e>
                                  <m:r>
                                    <a:rPr lang="en-US" sz="2000">
                                      <a:effectLst/>
                                      <a:latin typeface="Cambria Math" panose="02040503050406030204" pitchFamily="18" charset="0"/>
                                    </a:rPr>
                                    <m:t>𝑌</m:t>
                                  </m:r>
                                </m:e>
                              </m:d>
                            </m:oMath>
                          </a14:m>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140412773"/>
                      </a:ext>
                    </a:extLst>
                  </a:tr>
                  <a:tr h="660698">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Item</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err="1">
                              <a:effectLst/>
                              <a:latin typeface="Open Sans" panose="020B0606030504020204" pitchFamily="34" charset="0"/>
                              <a:ea typeface="Open Sans" panose="020B0606030504020204" pitchFamily="34" charset="0"/>
                              <a:cs typeface="Open Sans" panose="020B0606030504020204" pitchFamily="34" charset="0"/>
                            </a:rPr>
                            <a:t>Korelasi</a:t>
                          </a:r>
                          <a:r>
                            <a:rPr lang="en-US" sz="2000" dirty="0">
                              <a:effectLst/>
                              <a:latin typeface="Open Sans" panose="020B0606030504020204" pitchFamily="34" charset="0"/>
                              <a:ea typeface="Open Sans" panose="020B0606030504020204" pitchFamily="34" charset="0"/>
                              <a:cs typeface="Open Sans" panose="020B0606030504020204" pitchFamily="34" charset="0"/>
                            </a:rPr>
                            <a:t> Pearson</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Keputusan</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770133682"/>
                      </a:ext>
                    </a:extLst>
                  </a:tr>
                  <a:tr h="322643">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Y1.0</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0.724</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656562583"/>
                      </a:ext>
                    </a:extLst>
                  </a:tr>
                  <a:tr h="320383">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Y1.1</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0.824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62817593"/>
                      </a:ext>
                    </a:extLst>
                  </a:tr>
                  <a:tr h="320383">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Y1.2</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0.745</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96959756"/>
                      </a:ext>
                    </a:extLst>
                  </a:tr>
                  <a:tr h="322643">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Y1.3</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0.774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762028322"/>
                      </a:ext>
                    </a:extLst>
                  </a:tr>
                  <a:tr h="320383">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Y1.4</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0.636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831259817"/>
                      </a:ext>
                    </a:extLst>
                  </a:tr>
                  <a:tr h="320383">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Y1.5</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0.676</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756867357"/>
                      </a:ext>
                    </a:extLst>
                  </a:tr>
                </a:tbl>
              </a:graphicData>
            </a:graphic>
          </p:graphicFrame>
        </mc:Choice>
        <mc:Fallback xmlns="">
          <p:graphicFrame>
            <p:nvGraphicFramePr>
              <p:cNvPr id="5" name="Table 4">
                <a:extLst>
                  <a:ext uri="{FF2B5EF4-FFF2-40B4-BE49-F238E27FC236}">
                    <a16:creationId xmlns:a16="http://schemas.microsoft.com/office/drawing/2014/main" id="{80996DC4-17AA-4581-89B8-A218E11EF152}"/>
                  </a:ext>
                </a:extLst>
              </p:cNvPr>
              <p:cNvGraphicFramePr>
                <a:graphicFrameLocks noGrp="1"/>
              </p:cNvGraphicFramePr>
              <p:nvPr>
                <p:extLst>
                  <p:ext uri="{D42A27DB-BD31-4B8C-83A1-F6EECF244321}">
                    <p14:modId xmlns:p14="http://schemas.microsoft.com/office/powerpoint/2010/main" val="4003838197"/>
                  </p:ext>
                </p:extLst>
              </p:nvPr>
            </p:nvGraphicFramePr>
            <p:xfrm>
              <a:off x="5004516" y="6201914"/>
              <a:ext cx="5587283" cy="3515304"/>
            </p:xfrm>
            <a:graphic>
              <a:graphicData uri="http://schemas.openxmlformats.org/drawingml/2006/table">
                <a:tbl>
                  <a:tblPr firstRow="1" firstCol="1" bandRow="1">
                    <a:tableStyleId>{0505E3EF-67EA-436B-97B2-0124C06EBD24}</a:tableStyleId>
                  </a:tblPr>
                  <a:tblGrid>
                    <a:gridCol w="2211633">
                      <a:extLst>
                        <a:ext uri="{9D8B030D-6E8A-4147-A177-3AD203B41FA5}">
                          <a16:colId xmlns:a16="http://schemas.microsoft.com/office/drawing/2014/main" val="1321846262"/>
                        </a:ext>
                      </a:extLst>
                    </a:gridCol>
                    <a:gridCol w="1396821">
                      <a:extLst>
                        <a:ext uri="{9D8B030D-6E8A-4147-A177-3AD203B41FA5}">
                          <a16:colId xmlns:a16="http://schemas.microsoft.com/office/drawing/2014/main" val="1559922248"/>
                        </a:ext>
                      </a:extLst>
                    </a:gridCol>
                    <a:gridCol w="1978829">
                      <a:extLst>
                        <a:ext uri="{9D8B030D-6E8A-4147-A177-3AD203B41FA5}">
                          <a16:colId xmlns:a16="http://schemas.microsoft.com/office/drawing/2014/main" val="3662754893"/>
                        </a:ext>
                      </a:extLst>
                    </a:gridCol>
                  </a:tblGrid>
                  <a:tr h="865382">
                    <a:tc gridSpan="3">
                      <a:txBody>
                        <a:bodyPr/>
                        <a:lstStyle/>
                        <a:p>
                          <a:endParaRPr lang="en-US"/>
                        </a:p>
                      </a:txBody>
                      <a:tcPr marL="68580" marR="68580" marT="0" marB="0" anchor="ctr">
                        <a:blipFill>
                          <a:blip r:embed="rId5"/>
                          <a:stretch>
                            <a:fillRect l="-109" t="-2817" r="-218" b="-324648"/>
                          </a:stretch>
                        </a:blip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140412773"/>
                      </a:ext>
                    </a:extLst>
                  </a:tr>
                  <a:tr h="679006">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Item</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err="1">
                              <a:effectLst/>
                              <a:latin typeface="Open Sans" panose="020B0606030504020204" pitchFamily="34" charset="0"/>
                              <a:ea typeface="Open Sans" panose="020B0606030504020204" pitchFamily="34" charset="0"/>
                              <a:cs typeface="Open Sans" panose="020B0606030504020204" pitchFamily="34" charset="0"/>
                            </a:rPr>
                            <a:t>Korelasi</a:t>
                          </a:r>
                          <a:r>
                            <a:rPr lang="en-US" sz="2000" dirty="0">
                              <a:effectLst/>
                              <a:latin typeface="Open Sans" panose="020B0606030504020204" pitchFamily="34" charset="0"/>
                              <a:ea typeface="Open Sans" panose="020B0606030504020204" pitchFamily="34" charset="0"/>
                              <a:cs typeface="Open Sans" panose="020B0606030504020204" pitchFamily="34" charset="0"/>
                            </a:rPr>
                            <a:t> Pearson</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Keputusan</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770133682"/>
                      </a:ext>
                    </a:extLst>
                  </a:tr>
                  <a:tr h="328486">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Y1.0</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0.724</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656562583"/>
                      </a:ext>
                    </a:extLst>
                  </a:tr>
                  <a:tr h="328486">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Y1.1</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0.824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Valid</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62817593"/>
                      </a:ext>
                    </a:extLst>
                  </a:tr>
                  <a:tr h="328486">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Y1.2</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0.745</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96959756"/>
                      </a:ext>
                    </a:extLst>
                  </a:tr>
                  <a:tr h="328486">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Y1.3</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0.774</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762028322"/>
                      </a:ext>
                    </a:extLst>
                  </a:tr>
                  <a:tr h="328486">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Y1.4</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a:effectLst/>
                              <a:latin typeface="Open Sans" panose="020B0606030504020204" pitchFamily="34" charset="0"/>
                              <a:ea typeface="Open Sans" panose="020B0606030504020204" pitchFamily="34" charset="0"/>
                              <a:cs typeface="Open Sans" panose="020B0606030504020204" pitchFamily="34" charset="0"/>
                            </a:rPr>
                            <a:t>0.636</a:t>
                          </a:r>
                          <a:endParaRPr lang="en-ID" sz="20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831259817"/>
                      </a:ext>
                    </a:extLst>
                  </a:tr>
                  <a:tr h="328486">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Y1.5</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0.676</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000" dirty="0">
                              <a:effectLst/>
                              <a:latin typeface="Open Sans" panose="020B0606030504020204" pitchFamily="34" charset="0"/>
                              <a:ea typeface="Open Sans" panose="020B0606030504020204" pitchFamily="34" charset="0"/>
                              <a:cs typeface="Open Sans" panose="020B0606030504020204" pitchFamily="34" charset="0"/>
                            </a:rPr>
                            <a:t>Valid</a:t>
                          </a:r>
                          <a:endParaRPr lang="en-ID" sz="20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756867357"/>
                      </a:ext>
                    </a:extLst>
                  </a:tr>
                </a:tbl>
              </a:graphicData>
            </a:graphic>
          </p:graphicFrame>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5D4D1"/>
        </a:solidFill>
        <a:effectLst/>
      </p:bgPr>
    </p:bg>
    <p:spTree>
      <p:nvGrpSpPr>
        <p:cNvPr id="1" name=""/>
        <p:cNvGrpSpPr/>
        <p:nvPr/>
      </p:nvGrpSpPr>
      <p:grpSpPr>
        <a:xfrm>
          <a:off x="0" y="0"/>
          <a:ext cx="0" cy="0"/>
          <a:chOff x="0" y="0"/>
          <a:chExt cx="0" cy="0"/>
        </a:xfrm>
      </p:grpSpPr>
      <p:sp>
        <p:nvSpPr>
          <p:cNvPr id="1048710" name="AutoShape 2"/>
          <p:cNvSpPr/>
          <p:nvPr/>
        </p:nvSpPr>
        <p:spPr>
          <a:xfrm>
            <a:off x="-167640" y="-208522"/>
            <a:ext cx="18851179" cy="10708882"/>
          </a:xfrm>
          <a:prstGeom prst="rect">
            <a:avLst/>
          </a:prstGeom>
          <a:solidFill>
            <a:srgbClr val="374661"/>
          </a:solidFill>
        </p:spPr>
      </p:sp>
      <p:grpSp>
        <p:nvGrpSpPr>
          <p:cNvPr id="82" name="Group 3"/>
          <p:cNvGrpSpPr/>
          <p:nvPr/>
        </p:nvGrpSpPr>
        <p:grpSpPr>
          <a:xfrm>
            <a:off x="17903307" y="1028700"/>
            <a:ext cx="384693" cy="384693"/>
            <a:chOff x="0" y="0"/>
            <a:chExt cx="6350000" cy="6350000"/>
          </a:xfrm>
        </p:grpSpPr>
        <p:sp>
          <p:nvSpPr>
            <p:cNvPr id="1048711"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ECE"/>
            </a:solidFill>
          </p:spPr>
        </p:sp>
      </p:grpSp>
      <p:sp>
        <p:nvSpPr>
          <p:cNvPr id="1048712" name="AutoShape 5"/>
          <p:cNvSpPr/>
          <p:nvPr/>
        </p:nvSpPr>
        <p:spPr>
          <a:xfrm>
            <a:off x="8028119" y="0"/>
            <a:ext cx="10678212" cy="1287145"/>
          </a:xfrm>
          <a:prstGeom prst="rect">
            <a:avLst/>
          </a:prstGeom>
          <a:solidFill>
            <a:srgbClr val="2F665C"/>
          </a:solidFill>
        </p:spPr>
      </p:sp>
      <p:grpSp>
        <p:nvGrpSpPr>
          <p:cNvPr id="83" name="Group 6"/>
          <p:cNvGrpSpPr/>
          <p:nvPr/>
        </p:nvGrpSpPr>
        <p:grpSpPr>
          <a:xfrm>
            <a:off x="17518615" y="714439"/>
            <a:ext cx="384693" cy="384693"/>
            <a:chOff x="0" y="0"/>
            <a:chExt cx="6350000" cy="6350000"/>
          </a:xfrm>
        </p:grpSpPr>
        <p:sp>
          <p:nvSpPr>
            <p:cNvPr id="1048713"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ECE"/>
            </a:solidFill>
          </p:spPr>
        </p:sp>
      </p:grpSp>
      <p:sp>
        <p:nvSpPr>
          <p:cNvPr id="1048715" name="TextBox 11"/>
          <p:cNvSpPr txBox="1"/>
          <p:nvPr/>
        </p:nvSpPr>
        <p:spPr>
          <a:xfrm>
            <a:off x="9590422" y="224473"/>
            <a:ext cx="7553606" cy="800100"/>
          </a:xfrm>
          <a:prstGeom prst="rect">
            <a:avLst/>
          </a:prstGeom>
        </p:spPr>
        <p:txBody>
          <a:bodyPr lIns="0" tIns="0" rIns="0" bIns="0" rtlCol="0" anchor="t">
            <a:spAutoFit/>
          </a:bodyPr>
          <a:lstStyle/>
          <a:p>
            <a:pPr algn="ctr">
              <a:lnSpc>
                <a:spcPts val="6299"/>
              </a:lnSpc>
            </a:pPr>
            <a:r>
              <a:rPr lang="en-US" sz="4500">
                <a:solidFill>
                  <a:srgbClr val="FFFFFF"/>
                </a:solidFill>
                <a:latin typeface="Playfair Display Black"/>
              </a:rPr>
              <a:t>HASIL DAN PEMBAHASAN</a:t>
            </a:r>
          </a:p>
        </p:txBody>
      </p:sp>
      <p:sp>
        <p:nvSpPr>
          <p:cNvPr id="1048716" name="TextBox 12"/>
          <p:cNvSpPr txBox="1"/>
          <p:nvPr/>
        </p:nvSpPr>
        <p:spPr>
          <a:xfrm>
            <a:off x="704619" y="1346718"/>
            <a:ext cx="5301326" cy="574196"/>
          </a:xfrm>
          <a:prstGeom prst="rect">
            <a:avLst/>
          </a:prstGeom>
        </p:spPr>
        <p:txBody>
          <a:bodyPr wrap="square" lIns="0" tIns="0" rIns="0" bIns="0" rtlCol="0" anchor="t">
            <a:spAutoFit/>
          </a:bodyPr>
          <a:lstStyle/>
          <a:p>
            <a:pPr>
              <a:lnSpc>
                <a:spcPts val="4759"/>
              </a:lnSpc>
            </a:pPr>
            <a:r>
              <a:rPr lang="en-US" sz="3399" dirty="0">
                <a:solidFill>
                  <a:srgbClr val="FFFFFF"/>
                </a:solidFill>
                <a:latin typeface="Open Sans Light Bold"/>
              </a:rPr>
              <a:t>1. B. UJI RELIABILITAS </a:t>
            </a:r>
          </a:p>
        </p:txBody>
      </p:sp>
      <p:sp>
        <p:nvSpPr>
          <p:cNvPr id="14" name="Google Shape;570;p48">
            <a:extLst>
              <a:ext uri="{FF2B5EF4-FFF2-40B4-BE49-F238E27FC236}">
                <a16:creationId xmlns:a16="http://schemas.microsoft.com/office/drawing/2014/main" id="{9066B54D-5089-4CC4-9456-11C91E3E0F17}"/>
              </a:ext>
            </a:extLst>
          </p:cNvPr>
          <p:cNvSpPr txBox="1">
            <a:spLocks/>
          </p:cNvSpPr>
          <p:nvPr/>
        </p:nvSpPr>
        <p:spPr>
          <a:xfrm>
            <a:off x="16599247" y="9400766"/>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FFCECE"/>
                </a:solidFill>
                <a:latin typeface="Anton" panose="02000503000000000000" pitchFamily="2" charset="0"/>
              </a:rPr>
              <a:t>10</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6DF5A092-99F5-4893-B482-2C708A512895}"/>
                  </a:ext>
                </a:extLst>
              </p:cNvPr>
              <p:cNvGraphicFramePr>
                <a:graphicFrameLocks noGrp="1"/>
              </p:cNvGraphicFramePr>
              <p:nvPr>
                <p:extLst>
                  <p:ext uri="{D42A27DB-BD31-4B8C-83A1-F6EECF244321}">
                    <p14:modId xmlns:p14="http://schemas.microsoft.com/office/powerpoint/2010/main" val="631288692"/>
                  </p:ext>
                </p:extLst>
              </p:nvPr>
            </p:nvGraphicFramePr>
            <p:xfrm>
              <a:off x="1750377" y="3046500"/>
              <a:ext cx="6684710" cy="4337750"/>
            </p:xfrm>
            <a:graphic>
              <a:graphicData uri="http://schemas.openxmlformats.org/drawingml/2006/table">
                <a:tbl>
                  <a:tblPr firstRow="1" firstCol="1" bandRow="1">
                    <a:tableStyleId>{0505E3EF-67EA-436B-97B2-0124C06EBD24}</a:tableStyleId>
                  </a:tblPr>
                  <a:tblGrid>
                    <a:gridCol w="1666783">
                      <a:extLst>
                        <a:ext uri="{9D8B030D-6E8A-4147-A177-3AD203B41FA5}">
                          <a16:colId xmlns:a16="http://schemas.microsoft.com/office/drawing/2014/main" val="3693091999"/>
                        </a:ext>
                      </a:extLst>
                    </a:gridCol>
                    <a:gridCol w="3004364">
                      <a:extLst>
                        <a:ext uri="{9D8B030D-6E8A-4147-A177-3AD203B41FA5}">
                          <a16:colId xmlns:a16="http://schemas.microsoft.com/office/drawing/2014/main" val="1209038170"/>
                        </a:ext>
                      </a:extLst>
                    </a:gridCol>
                    <a:gridCol w="2013563">
                      <a:extLst>
                        <a:ext uri="{9D8B030D-6E8A-4147-A177-3AD203B41FA5}">
                          <a16:colId xmlns:a16="http://schemas.microsoft.com/office/drawing/2014/main" val="2925735721"/>
                        </a:ext>
                      </a:extLst>
                    </a:gridCol>
                  </a:tblGrid>
                  <a:tr h="1192302">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Variabel</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dirty="0">
                              <a:effectLst/>
                              <a:latin typeface="Open Sans" panose="020B0606030504020204" pitchFamily="34" charset="0"/>
                              <a:ea typeface="Open Sans" panose="020B0606030504020204" pitchFamily="34" charset="0"/>
                              <a:cs typeface="Open Sans" panose="020B0606030504020204" pitchFamily="34" charset="0"/>
                            </a:rPr>
                            <a:t>Cronbach's Alpha</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Keputusan</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439683230"/>
                      </a:ext>
                    </a:extLst>
                  </a:tr>
                  <a:tr h="786362">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D" sz="2400" i="1">
                                        <a:effectLst/>
                                        <a:latin typeface="Cambria Math" panose="02040503050406030204" pitchFamily="18" charset="0"/>
                                      </a:rPr>
                                    </m:ctrlPr>
                                  </m:sSubPr>
                                  <m:e>
                                    <m:r>
                                      <a:rPr lang="en-US" sz="2400">
                                        <a:effectLst/>
                                        <a:latin typeface="Cambria Math" panose="02040503050406030204" pitchFamily="18" charset="0"/>
                                      </a:rPr>
                                      <m:t>𝑋</m:t>
                                    </m:r>
                                  </m:e>
                                  <m:sub>
                                    <m:r>
                                      <a:rPr lang="en-US" sz="2400">
                                        <a:effectLst/>
                                        <a:latin typeface="Cambria Math" panose="02040503050406030204" pitchFamily="18" charset="0"/>
                                      </a:rPr>
                                      <m:t>1</m:t>
                                    </m:r>
                                  </m:sub>
                                </m:sSub>
                              </m:oMath>
                            </m:oMathPara>
                          </a14:m>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0.809</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Reliabel</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520821241"/>
                      </a:ext>
                    </a:extLst>
                  </a:tr>
                  <a:tr h="786362">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D" sz="2400" i="1">
                                        <a:effectLst/>
                                        <a:latin typeface="Cambria Math" panose="02040503050406030204" pitchFamily="18" charset="0"/>
                                      </a:rPr>
                                    </m:ctrlPr>
                                  </m:sSubPr>
                                  <m:e>
                                    <m:r>
                                      <a:rPr lang="en-US" sz="2400">
                                        <a:effectLst/>
                                        <a:latin typeface="Cambria Math" panose="02040503050406030204" pitchFamily="18" charset="0"/>
                                      </a:rPr>
                                      <m:t>𝑋</m:t>
                                    </m:r>
                                  </m:e>
                                  <m:sub>
                                    <m:r>
                                      <a:rPr lang="en-US" sz="2400">
                                        <a:effectLst/>
                                        <a:latin typeface="Cambria Math" panose="02040503050406030204" pitchFamily="18" charset="0"/>
                                      </a:rPr>
                                      <m:t>2</m:t>
                                    </m:r>
                                  </m:sub>
                                </m:sSub>
                              </m:oMath>
                            </m:oMathPara>
                          </a14:m>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dirty="0">
                              <a:effectLst/>
                              <a:latin typeface="Open Sans" panose="020B0606030504020204" pitchFamily="34" charset="0"/>
                              <a:ea typeface="Open Sans" panose="020B0606030504020204" pitchFamily="34" charset="0"/>
                              <a:cs typeface="Open Sans" panose="020B0606030504020204" pitchFamily="34" charset="0"/>
                            </a:rPr>
                            <a:t>0.73</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Reliabel</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414293488"/>
                      </a:ext>
                    </a:extLst>
                  </a:tr>
                  <a:tr h="786362">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n-ID" sz="2400" i="1">
                                        <a:effectLst/>
                                        <a:latin typeface="Cambria Math" panose="02040503050406030204" pitchFamily="18" charset="0"/>
                                      </a:rPr>
                                    </m:ctrlPr>
                                  </m:sSubPr>
                                  <m:e>
                                    <m:r>
                                      <a:rPr lang="en-US" sz="2400">
                                        <a:effectLst/>
                                        <a:latin typeface="Cambria Math" panose="02040503050406030204" pitchFamily="18" charset="0"/>
                                      </a:rPr>
                                      <m:t>𝑋</m:t>
                                    </m:r>
                                  </m:e>
                                  <m:sub>
                                    <m:r>
                                      <a:rPr lang="en-US" sz="2400">
                                        <a:effectLst/>
                                        <a:latin typeface="Cambria Math" panose="02040503050406030204" pitchFamily="18" charset="0"/>
                                      </a:rPr>
                                      <m:t>3</m:t>
                                    </m:r>
                                  </m:sub>
                                </m:sSub>
                              </m:oMath>
                            </m:oMathPara>
                          </a14:m>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0.846</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Reliabel</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573850729"/>
                      </a:ext>
                    </a:extLst>
                  </a:tr>
                  <a:tr h="786362">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𝑌</m:t>
                                </m:r>
                              </m:oMath>
                            </m:oMathPara>
                          </a14:m>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0.822</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dirty="0" err="1">
                              <a:effectLst/>
                              <a:latin typeface="Open Sans" panose="020B0606030504020204" pitchFamily="34" charset="0"/>
                              <a:ea typeface="Open Sans" panose="020B0606030504020204" pitchFamily="34" charset="0"/>
                              <a:cs typeface="Open Sans" panose="020B0606030504020204" pitchFamily="34" charset="0"/>
                            </a:rPr>
                            <a:t>Reliabel</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701298371"/>
                      </a:ext>
                    </a:extLst>
                  </a:tr>
                </a:tbl>
              </a:graphicData>
            </a:graphic>
          </p:graphicFrame>
        </mc:Choice>
        <mc:Fallback xmlns="">
          <p:graphicFrame>
            <p:nvGraphicFramePr>
              <p:cNvPr id="2" name="Table 1">
                <a:extLst>
                  <a:ext uri="{FF2B5EF4-FFF2-40B4-BE49-F238E27FC236}">
                    <a16:creationId xmlns:a16="http://schemas.microsoft.com/office/drawing/2014/main" id="{6DF5A092-99F5-4893-B482-2C708A512895}"/>
                  </a:ext>
                </a:extLst>
              </p:cNvPr>
              <p:cNvGraphicFramePr>
                <a:graphicFrameLocks noGrp="1"/>
              </p:cNvGraphicFramePr>
              <p:nvPr>
                <p:extLst>
                  <p:ext uri="{D42A27DB-BD31-4B8C-83A1-F6EECF244321}">
                    <p14:modId xmlns:p14="http://schemas.microsoft.com/office/powerpoint/2010/main" val="631288692"/>
                  </p:ext>
                </p:extLst>
              </p:nvPr>
            </p:nvGraphicFramePr>
            <p:xfrm>
              <a:off x="1750377" y="3046500"/>
              <a:ext cx="6684710" cy="4337750"/>
            </p:xfrm>
            <a:graphic>
              <a:graphicData uri="http://schemas.openxmlformats.org/drawingml/2006/table">
                <a:tbl>
                  <a:tblPr firstRow="1" firstCol="1" bandRow="1">
                    <a:tableStyleId>{0505E3EF-67EA-436B-97B2-0124C06EBD24}</a:tableStyleId>
                  </a:tblPr>
                  <a:tblGrid>
                    <a:gridCol w="1666783">
                      <a:extLst>
                        <a:ext uri="{9D8B030D-6E8A-4147-A177-3AD203B41FA5}">
                          <a16:colId xmlns:a16="http://schemas.microsoft.com/office/drawing/2014/main" val="3693091999"/>
                        </a:ext>
                      </a:extLst>
                    </a:gridCol>
                    <a:gridCol w="3004364">
                      <a:extLst>
                        <a:ext uri="{9D8B030D-6E8A-4147-A177-3AD203B41FA5}">
                          <a16:colId xmlns:a16="http://schemas.microsoft.com/office/drawing/2014/main" val="1209038170"/>
                        </a:ext>
                      </a:extLst>
                    </a:gridCol>
                    <a:gridCol w="2013563">
                      <a:extLst>
                        <a:ext uri="{9D8B030D-6E8A-4147-A177-3AD203B41FA5}">
                          <a16:colId xmlns:a16="http://schemas.microsoft.com/office/drawing/2014/main" val="2925735721"/>
                        </a:ext>
                      </a:extLst>
                    </a:gridCol>
                  </a:tblGrid>
                  <a:tr h="1192302">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Variabel</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dirty="0">
                              <a:effectLst/>
                              <a:latin typeface="Open Sans" panose="020B0606030504020204" pitchFamily="34" charset="0"/>
                              <a:ea typeface="Open Sans" panose="020B0606030504020204" pitchFamily="34" charset="0"/>
                              <a:cs typeface="Open Sans" panose="020B0606030504020204" pitchFamily="34" charset="0"/>
                            </a:rPr>
                            <a:t>Cronbach's Alpha</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Keputusan</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439683230"/>
                      </a:ext>
                    </a:extLst>
                  </a:tr>
                  <a:tr h="786362">
                    <a:tc>
                      <a:txBody>
                        <a:bodyPr/>
                        <a:lstStyle/>
                        <a:p>
                          <a:endParaRPr lang="en-US"/>
                        </a:p>
                      </a:txBody>
                      <a:tcPr marL="68580" marR="68580" marT="0" marB="0" anchor="ctr">
                        <a:blipFill>
                          <a:blip r:embed="rId2"/>
                          <a:stretch>
                            <a:fillRect l="-365" t="-152713" r="-301095" b="-302326"/>
                          </a:stretch>
                        </a:blipFill>
                      </a:tcP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0.809</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Reliabel</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520821241"/>
                      </a:ext>
                    </a:extLst>
                  </a:tr>
                  <a:tr h="786362">
                    <a:tc>
                      <a:txBody>
                        <a:bodyPr/>
                        <a:lstStyle/>
                        <a:p>
                          <a:endParaRPr lang="en-US"/>
                        </a:p>
                      </a:txBody>
                      <a:tcPr marL="68580" marR="68580" marT="0" marB="0" anchor="ctr">
                        <a:blipFill>
                          <a:blip r:embed="rId2"/>
                          <a:stretch>
                            <a:fillRect l="-365" t="-252713" r="-301095" b="-202326"/>
                          </a:stretch>
                        </a:blipFill>
                      </a:tcPr>
                    </a:tc>
                    <a:tc>
                      <a:txBody>
                        <a:bodyPr/>
                        <a:lstStyle/>
                        <a:p>
                          <a:pPr algn="ctr">
                            <a:lnSpc>
                              <a:spcPct val="115000"/>
                            </a:lnSpc>
                            <a:spcAft>
                              <a:spcPts val="1000"/>
                            </a:spcAft>
                          </a:pPr>
                          <a:r>
                            <a:rPr lang="en-US" sz="2400" dirty="0">
                              <a:effectLst/>
                              <a:latin typeface="Open Sans" panose="020B0606030504020204" pitchFamily="34" charset="0"/>
                              <a:ea typeface="Open Sans" panose="020B0606030504020204" pitchFamily="34" charset="0"/>
                              <a:cs typeface="Open Sans" panose="020B0606030504020204" pitchFamily="34" charset="0"/>
                            </a:rPr>
                            <a:t>0.73</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Reliabel</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414293488"/>
                      </a:ext>
                    </a:extLst>
                  </a:tr>
                  <a:tr h="786362">
                    <a:tc>
                      <a:txBody>
                        <a:bodyPr/>
                        <a:lstStyle/>
                        <a:p>
                          <a:endParaRPr lang="en-US"/>
                        </a:p>
                      </a:txBody>
                      <a:tcPr marL="68580" marR="68580" marT="0" marB="0" anchor="ctr">
                        <a:blipFill>
                          <a:blip r:embed="rId2"/>
                          <a:stretch>
                            <a:fillRect l="-365" t="-350000" r="-301095" b="-100769"/>
                          </a:stretch>
                        </a:blipFill>
                      </a:tcP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0.846</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Reliabel</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573850729"/>
                      </a:ext>
                    </a:extLst>
                  </a:tr>
                  <a:tr h="786362">
                    <a:tc>
                      <a:txBody>
                        <a:bodyPr/>
                        <a:lstStyle/>
                        <a:p>
                          <a:endParaRPr lang="en-US"/>
                        </a:p>
                      </a:txBody>
                      <a:tcPr marL="68580" marR="68580" marT="0" marB="0" anchor="ctr">
                        <a:blipFill>
                          <a:blip r:embed="rId2"/>
                          <a:stretch>
                            <a:fillRect l="-365" t="-453488" r="-301095" b="-1550"/>
                          </a:stretch>
                        </a:blipFill>
                      </a:tcPr>
                    </a:tc>
                    <a:tc>
                      <a:txBody>
                        <a:bodyPr/>
                        <a:lstStyle/>
                        <a:p>
                          <a:pPr algn="ctr">
                            <a:lnSpc>
                              <a:spcPct val="115000"/>
                            </a:lnSpc>
                            <a:spcAft>
                              <a:spcPts val="1000"/>
                            </a:spcAft>
                          </a:pPr>
                          <a:r>
                            <a:rPr lang="en-US" sz="2400">
                              <a:effectLst/>
                              <a:latin typeface="Open Sans" panose="020B0606030504020204" pitchFamily="34" charset="0"/>
                              <a:ea typeface="Open Sans" panose="020B0606030504020204" pitchFamily="34" charset="0"/>
                              <a:cs typeface="Open Sans" panose="020B0606030504020204" pitchFamily="34" charset="0"/>
                            </a:rPr>
                            <a:t>0.822</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US" sz="2400" dirty="0" err="1">
                              <a:effectLst/>
                              <a:latin typeface="Open Sans" panose="020B0606030504020204" pitchFamily="34" charset="0"/>
                              <a:ea typeface="Open Sans" panose="020B0606030504020204" pitchFamily="34" charset="0"/>
                              <a:cs typeface="Open Sans" panose="020B0606030504020204" pitchFamily="34" charset="0"/>
                            </a:rPr>
                            <a:t>Reliabel</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3701298371"/>
                      </a:ext>
                    </a:extLst>
                  </a:tr>
                </a:tbl>
              </a:graphicData>
            </a:graphic>
          </p:graphicFrame>
        </mc:Fallback>
      </mc:AlternateContent>
      <p:grpSp>
        <p:nvGrpSpPr>
          <p:cNvPr id="16" name="Group 8">
            <a:extLst>
              <a:ext uri="{FF2B5EF4-FFF2-40B4-BE49-F238E27FC236}">
                <a16:creationId xmlns:a16="http://schemas.microsoft.com/office/drawing/2014/main" id="{61951EEE-D4DE-4D4B-B306-682E3671DFD6}"/>
              </a:ext>
            </a:extLst>
          </p:cNvPr>
          <p:cNvGrpSpPr/>
          <p:nvPr/>
        </p:nvGrpSpPr>
        <p:grpSpPr>
          <a:xfrm>
            <a:off x="10032382" y="3275850"/>
            <a:ext cx="6684709" cy="3735300"/>
            <a:chOff x="0" y="0"/>
            <a:chExt cx="2109086" cy="1669446"/>
          </a:xfrm>
        </p:grpSpPr>
        <p:sp>
          <p:nvSpPr>
            <p:cNvPr id="17" name="Freeform 9">
              <a:extLst>
                <a:ext uri="{FF2B5EF4-FFF2-40B4-BE49-F238E27FC236}">
                  <a16:creationId xmlns:a16="http://schemas.microsoft.com/office/drawing/2014/main" id="{534D43CE-8C2E-4FF5-A745-818C6DA6D0EA}"/>
                </a:ext>
              </a:extLst>
            </p:cNvPr>
            <p:cNvSpPr/>
            <p:nvPr/>
          </p:nvSpPr>
          <p:spPr>
            <a:xfrm>
              <a:off x="0" y="0"/>
              <a:ext cx="2109086" cy="1669446"/>
            </a:xfrm>
            <a:custGeom>
              <a:avLst/>
              <a:gdLst/>
              <a:ahLst/>
              <a:cxnLst/>
              <a:rect l="l" t="t" r="r" b="b"/>
              <a:pathLst>
                <a:path w="2109086" h="1669446">
                  <a:moveTo>
                    <a:pt x="0" y="0"/>
                  </a:moveTo>
                  <a:lnTo>
                    <a:pt x="2109086" y="0"/>
                  </a:lnTo>
                  <a:lnTo>
                    <a:pt x="2109086" y="1669446"/>
                  </a:lnTo>
                  <a:lnTo>
                    <a:pt x="0" y="1669446"/>
                  </a:lnTo>
                  <a:close/>
                </a:path>
              </a:pathLst>
            </a:custGeom>
            <a:solidFill>
              <a:srgbClr val="FFCECE"/>
            </a:solidFill>
          </p:spPr>
        </p:sp>
      </p:grpSp>
      <p:sp>
        <p:nvSpPr>
          <p:cNvPr id="18" name="TextBox 13">
            <a:extLst>
              <a:ext uri="{FF2B5EF4-FFF2-40B4-BE49-F238E27FC236}">
                <a16:creationId xmlns:a16="http://schemas.microsoft.com/office/drawing/2014/main" id="{97A65DE7-C5D3-4810-B542-59A85E310352}"/>
              </a:ext>
            </a:extLst>
          </p:cNvPr>
          <p:cNvSpPr txBox="1"/>
          <p:nvPr/>
        </p:nvSpPr>
        <p:spPr>
          <a:xfrm>
            <a:off x="10257292" y="3472295"/>
            <a:ext cx="6234889" cy="3162789"/>
          </a:xfrm>
          <a:prstGeom prst="rect">
            <a:avLst/>
          </a:prstGeom>
        </p:spPr>
        <p:txBody>
          <a:bodyPr lIns="0" tIns="0" rIns="0" bIns="0" rtlCol="0" anchor="t">
            <a:spAutoFit/>
          </a:bodyPr>
          <a:lstStyle/>
          <a:p>
            <a:pPr algn="just">
              <a:lnSpc>
                <a:spcPct val="150000"/>
              </a:lnSpc>
            </a:pPr>
            <a:r>
              <a:rPr lang="en-US" sz="2800" b="1" dirty="0" err="1">
                <a:solidFill>
                  <a:srgbClr val="000000"/>
                </a:solidFill>
                <a:latin typeface="Open Sans Light"/>
              </a:rPr>
              <a:t>Seluruh</a:t>
            </a:r>
            <a:r>
              <a:rPr lang="en-US" sz="2800" b="1" dirty="0">
                <a:solidFill>
                  <a:srgbClr val="000000"/>
                </a:solidFill>
                <a:latin typeface="Open Sans Light"/>
              </a:rPr>
              <a:t> </a:t>
            </a:r>
            <a:r>
              <a:rPr lang="en-US" sz="2800" b="1" dirty="0" err="1">
                <a:solidFill>
                  <a:srgbClr val="000000"/>
                </a:solidFill>
                <a:latin typeface="Open Sans Light"/>
              </a:rPr>
              <a:t>variabel</a:t>
            </a:r>
            <a:r>
              <a:rPr lang="en-US" sz="2800" b="1" dirty="0">
                <a:solidFill>
                  <a:srgbClr val="000000"/>
                </a:solidFill>
                <a:latin typeface="Open Sans Light"/>
              </a:rPr>
              <a:t> </a:t>
            </a:r>
            <a:r>
              <a:rPr lang="en-US" sz="2800" b="1" dirty="0" err="1">
                <a:solidFill>
                  <a:srgbClr val="000000"/>
                </a:solidFill>
                <a:latin typeface="Open Sans Light"/>
              </a:rPr>
              <a:t>dalam</a:t>
            </a:r>
            <a:r>
              <a:rPr lang="en-US" sz="2800" b="1" dirty="0">
                <a:solidFill>
                  <a:srgbClr val="000000"/>
                </a:solidFill>
                <a:latin typeface="Open Sans Light"/>
              </a:rPr>
              <a:t> </a:t>
            </a:r>
            <a:r>
              <a:rPr lang="en-US" sz="2800" b="1" dirty="0" err="1">
                <a:solidFill>
                  <a:srgbClr val="000000"/>
                </a:solidFill>
                <a:latin typeface="Open Sans Light"/>
              </a:rPr>
              <a:t>penelitian</a:t>
            </a:r>
            <a:r>
              <a:rPr lang="en-US" sz="2800" b="1" dirty="0">
                <a:solidFill>
                  <a:srgbClr val="000000"/>
                </a:solidFill>
                <a:latin typeface="Open Sans Light"/>
              </a:rPr>
              <a:t> </a:t>
            </a:r>
            <a:r>
              <a:rPr lang="en-US" sz="2800" b="1" dirty="0" err="1">
                <a:solidFill>
                  <a:srgbClr val="000000"/>
                </a:solidFill>
                <a:latin typeface="Open Sans Light"/>
              </a:rPr>
              <a:t>ini</a:t>
            </a:r>
            <a:r>
              <a:rPr lang="en-US" sz="2800" b="1" dirty="0">
                <a:solidFill>
                  <a:srgbClr val="000000"/>
                </a:solidFill>
                <a:latin typeface="Open Sans Light"/>
              </a:rPr>
              <a:t> </a:t>
            </a:r>
            <a:r>
              <a:rPr lang="en-US" sz="2800" b="1" dirty="0" err="1">
                <a:solidFill>
                  <a:srgbClr val="000000"/>
                </a:solidFill>
                <a:latin typeface="Open Sans Light"/>
              </a:rPr>
              <a:t>mempunyai</a:t>
            </a:r>
            <a:r>
              <a:rPr lang="en-US" sz="2800" b="1" dirty="0">
                <a:solidFill>
                  <a:srgbClr val="000000"/>
                </a:solidFill>
                <a:latin typeface="Open Sans Light"/>
              </a:rPr>
              <a:t> </a:t>
            </a:r>
            <a:r>
              <a:rPr lang="en-US" sz="2800" b="1" dirty="0" err="1">
                <a:solidFill>
                  <a:srgbClr val="000000"/>
                </a:solidFill>
                <a:latin typeface="Open Sans Light"/>
              </a:rPr>
              <a:t>nilai</a:t>
            </a:r>
            <a:r>
              <a:rPr lang="en-US" sz="2800" b="1" dirty="0">
                <a:solidFill>
                  <a:srgbClr val="000000"/>
                </a:solidFill>
                <a:latin typeface="Open Sans Light"/>
              </a:rPr>
              <a:t> </a:t>
            </a:r>
            <a:r>
              <a:rPr lang="en-US" sz="2800" b="1" dirty="0" err="1">
                <a:solidFill>
                  <a:srgbClr val="000000"/>
                </a:solidFill>
                <a:latin typeface="Open Sans Light"/>
              </a:rPr>
              <a:t>Cronbarch</a:t>
            </a:r>
            <a:r>
              <a:rPr lang="en-US" sz="2800" b="1" dirty="0">
                <a:solidFill>
                  <a:srgbClr val="000000"/>
                </a:solidFill>
                <a:latin typeface="Open Sans Light"/>
              </a:rPr>
              <a:t> Alpha &gt; 0.6, </a:t>
            </a:r>
            <a:r>
              <a:rPr lang="en-US" sz="2800" b="1" dirty="0" err="1">
                <a:solidFill>
                  <a:srgbClr val="000000"/>
                </a:solidFill>
                <a:latin typeface="Open Sans Light"/>
              </a:rPr>
              <a:t>maka</a:t>
            </a:r>
            <a:r>
              <a:rPr lang="en-US" sz="2800" b="1" dirty="0">
                <a:solidFill>
                  <a:srgbClr val="000000"/>
                </a:solidFill>
                <a:latin typeface="Open Sans Light"/>
              </a:rPr>
              <a:t> </a:t>
            </a:r>
            <a:r>
              <a:rPr lang="en-US" sz="2800" b="1" dirty="0" err="1">
                <a:solidFill>
                  <a:srgbClr val="000000"/>
                </a:solidFill>
                <a:latin typeface="Open Sans Light"/>
              </a:rPr>
              <a:t>disimpulkan</a:t>
            </a:r>
            <a:r>
              <a:rPr lang="en-US" sz="2800" b="1" dirty="0">
                <a:solidFill>
                  <a:srgbClr val="000000"/>
                </a:solidFill>
                <a:latin typeface="Open Sans Light"/>
              </a:rPr>
              <a:t> </a:t>
            </a:r>
            <a:r>
              <a:rPr lang="en-US" sz="2800" b="1" dirty="0" err="1">
                <a:solidFill>
                  <a:srgbClr val="000000"/>
                </a:solidFill>
                <a:latin typeface="Open Sans Light"/>
              </a:rPr>
              <a:t>bahwa</a:t>
            </a:r>
            <a:r>
              <a:rPr lang="en-US" sz="2800" b="1" dirty="0">
                <a:solidFill>
                  <a:srgbClr val="000000"/>
                </a:solidFill>
                <a:latin typeface="Open Sans Light"/>
              </a:rPr>
              <a:t> </a:t>
            </a:r>
            <a:r>
              <a:rPr lang="en-US" sz="2800" b="1" dirty="0" err="1">
                <a:solidFill>
                  <a:srgbClr val="000000"/>
                </a:solidFill>
                <a:latin typeface="Open Sans Light"/>
              </a:rPr>
              <a:t>seluruh</a:t>
            </a:r>
            <a:r>
              <a:rPr lang="en-US" sz="2800" b="1" dirty="0">
                <a:solidFill>
                  <a:srgbClr val="000000"/>
                </a:solidFill>
                <a:latin typeface="Open Sans Light"/>
              </a:rPr>
              <a:t> </a:t>
            </a:r>
            <a:r>
              <a:rPr lang="en-US" sz="2800" b="1" dirty="0" err="1">
                <a:solidFill>
                  <a:srgbClr val="000000"/>
                </a:solidFill>
                <a:latin typeface="Open Sans Light"/>
              </a:rPr>
              <a:t>variabel</a:t>
            </a:r>
            <a:r>
              <a:rPr lang="en-US" sz="2800" b="1" dirty="0">
                <a:solidFill>
                  <a:srgbClr val="000000"/>
                </a:solidFill>
                <a:latin typeface="Open Sans Light"/>
              </a:rPr>
              <a:t> </a:t>
            </a:r>
            <a:r>
              <a:rPr lang="en-US" sz="2800" b="1" dirty="0" err="1">
                <a:solidFill>
                  <a:srgbClr val="000000"/>
                </a:solidFill>
                <a:latin typeface="Open Sans Light"/>
              </a:rPr>
              <a:t>dalam</a:t>
            </a:r>
            <a:r>
              <a:rPr lang="en-US" sz="2800" b="1" dirty="0">
                <a:solidFill>
                  <a:srgbClr val="000000"/>
                </a:solidFill>
                <a:latin typeface="Open Sans Light"/>
              </a:rPr>
              <a:t> </a:t>
            </a:r>
            <a:r>
              <a:rPr lang="en-US" sz="2800" b="1" dirty="0" err="1">
                <a:solidFill>
                  <a:srgbClr val="000000"/>
                </a:solidFill>
                <a:latin typeface="Open Sans Light"/>
              </a:rPr>
              <a:t>penelitian</a:t>
            </a:r>
            <a:r>
              <a:rPr lang="en-US" sz="2800" b="1" dirty="0">
                <a:solidFill>
                  <a:srgbClr val="000000"/>
                </a:solidFill>
                <a:latin typeface="Open Sans Light"/>
              </a:rPr>
              <a:t> </a:t>
            </a:r>
            <a:r>
              <a:rPr lang="en-US" sz="2800" b="1" dirty="0" err="1">
                <a:solidFill>
                  <a:srgbClr val="000000"/>
                </a:solidFill>
                <a:latin typeface="Open Sans Light"/>
              </a:rPr>
              <a:t>ini</a:t>
            </a:r>
            <a:r>
              <a:rPr lang="en-US" sz="2800" b="1" dirty="0">
                <a:solidFill>
                  <a:srgbClr val="000000"/>
                </a:solidFill>
                <a:latin typeface="Open Sans Light"/>
              </a:rPr>
              <a:t> </a:t>
            </a:r>
            <a:r>
              <a:rPr lang="en-US" sz="2800" b="1" dirty="0" err="1">
                <a:solidFill>
                  <a:srgbClr val="000000"/>
                </a:solidFill>
                <a:latin typeface="Open Sans Light"/>
              </a:rPr>
              <a:t>adalah</a:t>
            </a:r>
            <a:r>
              <a:rPr lang="en-US" sz="2800" b="1" dirty="0">
                <a:solidFill>
                  <a:srgbClr val="000000"/>
                </a:solidFill>
                <a:latin typeface="Open Sans Light"/>
              </a:rPr>
              <a:t> </a:t>
            </a:r>
            <a:r>
              <a:rPr lang="en-US" sz="2800" b="1" dirty="0" err="1">
                <a:solidFill>
                  <a:srgbClr val="000000"/>
                </a:solidFill>
                <a:latin typeface="Open Sans Light"/>
              </a:rPr>
              <a:t>reliabel</a:t>
            </a:r>
            <a:r>
              <a:rPr lang="en-US" sz="2800" b="1" dirty="0">
                <a:solidFill>
                  <a:srgbClr val="000000"/>
                </a:solidFill>
                <a:latin typeface="Open Sans Light"/>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5D4D1"/>
        </a:solidFill>
        <a:effectLst/>
      </p:bgPr>
    </p:bg>
    <p:spTree>
      <p:nvGrpSpPr>
        <p:cNvPr id="1" name=""/>
        <p:cNvGrpSpPr/>
        <p:nvPr/>
      </p:nvGrpSpPr>
      <p:grpSpPr>
        <a:xfrm>
          <a:off x="0" y="0"/>
          <a:ext cx="0" cy="0"/>
          <a:chOff x="0" y="0"/>
          <a:chExt cx="0" cy="0"/>
        </a:xfrm>
      </p:grpSpPr>
      <p:sp>
        <p:nvSpPr>
          <p:cNvPr id="1048742" name="AutoShape 2"/>
          <p:cNvSpPr/>
          <p:nvPr/>
        </p:nvSpPr>
        <p:spPr>
          <a:xfrm>
            <a:off x="-7269" y="-1"/>
            <a:ext cx="18683539" cy="10435793"/>
          </a:xfrm>
          <a:prstGeom prst="rect">
            <a:avLst/>
          </a:prstGeom>
          <a:solidFill>
            <a:srgbClr val="374661"/>
          </a:solidFill>
        </p:spPr>
      </p:sp>
      <p:sp>
        <p:nvSpPr>
          <p:cNvPr id="1048743" name="AutoShape 5"/>
          <p:cNvSpPr/>
          <p:nvPr/>
        </p:nvSpPr>
        <p:spPr>
          <a:xfrm>
            <a:off x="-703131" y="-31750"/>
            <a:ext cx="10678212" cy="1287145"/>
          </a:xfrm>
          <a:prstGeom prst="rect">
            <a:avLst/>
          </a:prstGeom>
          <a:solidFill>
            <a:srgbClr val="2F665C"/>
          </a:solidFill>
        </p:spPr>
      </p:sp>
      <p:grpSp>
        <p:nvGrpSpPr>
          <p:cNvPr id="98" name="Group 8"/>
          <p:cNvGrpSpPr/>
          <p:nvPr/>
        </p:nvGrpSpPr>
        <p:grpSpPr>
          <a:xfrm>
            <a:off x="-11637" y="3161267"/>
            <a:ext cx="7631637" cy="7274526"/>
            <a:chOff x="0" y="0"/>
            <a:chExt cx="2407850" cy="2154935"/>
          </a:xfrm>
        </p:grpSpPr>
        <p:sp>
          <p:nvSpPr>
            <p:cNvPr id="1048744" name="Freeform 9"/>
            <p:cNvSpPr/>
            <p:nvPr/>
          </p:nvSpPr>
          <p:spPr>
            <a:xfrm>
              <a:off x="0" y="0"/>
              <a:ext cx="2407850" cy="2154935"/>
            </a:xfrm>
            <a:custGeom>
              <a:avLst/>
              <a:gdLst/>
              <a:ahLst/>
              <a:cxnLst/>
              <a:rect l="l" t="t" r="r" b="b"/>
              <a:pathLst>
                <a:path w="2407850" h="2154935">
                  <a:moveTo>
                    <a:pt x="0" y="0"/>
                  </a:moveTo>
                  <a:lnTo>
                    <a:pt x="2407850" y="0"/>
                  </a:lnTo>
                  <a:lnTo>
                    <a:pt x="2407850" y="2154935"/>
                  </a:lnTo>
                  <a:lnTo>
                    <a:pt x="0" y="2154935"/>
                  </a:lnTo>
                  <a:close/>
                </a:path>
              </a:pathLst>
            </a:custGeom>
            <a:solidFill>
              <a:srgbClr val="FFCECE"/>
            </a:solidFill>
          </p:spPr>
        </p:sp>
      </p:grpSp>
      <p:grpSp>
        <p:nvGrpSpPr>
          <p:cNvPr id="99" name="Group 10"/>
          <p:cNvGrpSpPr/>
          <p:nvPr/>
        </p:nvGrpSpPr>
        <p:grpSpPr>
          <a:xfrm>
            <a:off x="9975080" y="1287145"/>
            <a:ext cx="8701189" cy="1539711"/>
            <a:chOff x="0" y="0"/>
            <a:chExt cx="1913890" cy="254056"/>
          </a:xfrm>
        </p:grpSpPr>
        <p:sp>
          <p:nvSpPr>
            <p:cNvPr id="1048745" name="Freeform 11"/>
            <p:cNvSpPr/>
            <p:nvPr/>
          </p:nvSpPr>
          <p:spPr>
            <a:xfrm>
              <a:off x="0" y="0"/>
              <a:ext cx="1913890" cy="254056"/>
            </a:xfrm>
            <a:custGeom>
              <a:avLst/>
              <a:gdLst/>
              <a:ahLst/>
              <a:cxnLst/>
              <a:rect l="l" t="t" r="r" b="b"/>
              <a:pathLst>
                <a:path w="1913890" h="254056">
                  <a:moveTo>
                    <a:pt x="0" y="0"/>
                  </a:moveTo>
                  <a:lnTo>
                    <a:pt x="1913890" y="0"/>
                  </a:lnTo>
                  <a:lnTo>
                    <a:pt x="1913890" y="254056"/>
                  </a:lnTo>
                  <a:lnTo>
                    <a:pt x="0" y="254056"/>
                  </a:lnTo>
                  <a:close/>
                </a:path>
              </a:pathLst>
            </a:custGeom>
            <a:solidFill>
              <a:srgbClr val="FFF9F9"/>
            </a:solidFill>
          </p:spPr>
        </p:sp>
      </p:grpSp>
      <p:sp>
        <p:nvSpPr>
          <p:cNvPr id="1048746" name="TextBox 15"/>
          <p:cNvSpPr txBox="1"/>
          <p:nvPr/>
        </p:nvSpPr>
        <p:spPr>
          <a:xfrm>
            <a:off x="1430672" y="145098"/>
            <a:ext cx="7553606" cy="800100"/>
          </a:xfrm>
          <a:prstGeom prst="rect">
            <a:avLst/>
          </a:prstGeom>
        </p:spPr>
        <p:txBody>
          <a:bodyPr lIns="0" tIns="0" rIns="0" bIns="0" rtlCol="0" anchor="t">
            <a:spAutoFit/>
          </a:bodyPr>
          <a:lstStyle/>
          <a:p>
            <a:pPr algn="ctr">
              <a:lnSpc>
                <a:spcPts val="6299"/>
              </a:lnSpc>
            </a:pPr>
            <a:r>
              <a:rPr lang="en-US" sz="4500">
                <a:solidFill>
                  <a:srgbClr val="FFFFFF"/>
                </a:solidFill>
                <a:latin typeface="Playfair Display Black"/>
              </a:rPr>
              <a:t>HASIL DAN PEMBAHASAN</a:t>
            </a:r>
          </a:p>
        </p:txBody>
      </p:sp>
      <p:sp>
        <p:nvSpPr>
          <p:cNvPr id="1048747" name="TextBox 16"/>
          <p:cNvSpPr txBox="1"/>
          <p:nvPr/>
        </p:nvSpPr>
        <p:spPr>
          <a:xfrm>
            <a:off x="13761869" y="614998"/>
            <a:ext cx="4179391" cy="609600"/>
          </a:xfrm>
          <a:prstGeom prst="rect">
            <a:avLst/>
          </a:prstGeom>
        </p:spPr>
        <p:txBody>
          <a:bodyPr wrap="square" lIns="0" tIns="0" rIns="0" bIns="0" rtlCol="0" anchor="t">
            <a:spAutoFit/>
          </a:bodyPr>
          <a:lstStyle/>
          <a:p>
            <a:pPr>
              <a:lnSpc>
                <a:spcPts val="4759"/>
              </a:lnSpc>
            </a:pPr>
            <a:r>
              <a:rPr lang="en-US" sz="3350" b="1">
                <a:solidFill>
                  <a:schemeClr val="bg1"/>
                </a:solidFill>
                <a:latin typeface="Open Sans Light Bold"/>
              </a:rPr>
              <a:t>2. </a:t>
            </a:r>
            <a:r>
              <a:rPr lang="en-US" sz="3350" b="1">
                <a:solidFill>
                  <a:schemeClr val="bg1"/>
                </a:solidFill>
                <a:ea typeface="+mn-lt"/>
                <a:cs typeface="+mn-lt"/>
              </a:rPr>
              <a:t>ANALISIS CLUSTER</a:t>
            </a:r>
            <a:endParaRPr lang="en-US" sz="3350" b="1">
              <a:solidFill>
                <a:schemeClr val="bg1"/>
              </a:solidFill>
              <a:latin typeface="Open Sans Light Bold"/>
              <a:ea typeface="Open Sans Light Bold"/>
              <a:cs typeface="Open Sans Light Bold"/>
            </a:endParaRPr>
          </a:p>
        </p:txBody>
      </p:sp>
      <p:sp>
        <p:nvSpPr>
          <p:cNvPr id="1048748" name="TextBox 17"/>
          <p:cNvSpPr txBox="1"/>
          <p:nvPr/>
        </p:nvSpPr>
        <p:spPr>
          <a:xfrm>
            <a:off x="527987" y="3629913"/>
            <a:ext cx="6623077" cy="4038600"/>
          </a:xfrm>
          <a:prstGeom prst="rect">
            <a:avLst/>
          </a:prstGeom>
        </p:spPr>
        <p:txBody>
          <a:bodyPr wrap="square" lIns="0" tIns="0" rIns="0" bIns="0" rtlCol="0" anchor="t">
            <a:spAutoFit/>
          </a:bodyPr>
          <a:lstStyle/>
          <a:p>
            <a:pPr algn="just">
              <a:lnSpc>
                <a:spcPct val="150000"/>
              </a:lnSpc>
            </a:pPr>
            <a:r>
              <a:rPr lang="en-US" sz="3000" dirty="0" err="1">
                <a:latin typeface="Open Sans Light" panose="020B0306030504020204" pitchFamily="34" charset="0"/>
                <a:ea typeface="Open Sans Light" panose="020B0306030504020204" pitchFamily="34" charset="0"/>
                <a:cs typeface="Open Sans Light" panose="020B0306030504020204" pitchFamily="34" charset="0"/>
              </a:rPr>
              <a:t>Metode</a:t>
            </a:r>
            <a:r>
              <a:rPr lang="en-US" sz="30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3000" dirty="0" err="1">
                <a:latin typeface="Open Sans Light" panose="020B0306030504020204" pitchFamily="34" charset="0"/>
                <a:ea typeface="Open Sans Light" panose="020B0306030504020204" pitchFamily="34" charset="0"/>
                <a:cs typeface="Open Sans Light" panose="020B0306030504020204" pitchFamily="34" charset="0"/>
              </a:rPr>
              <a:t>terbaik</a:t>
            </a:r>
            <a:r>
              <a:rPr lang="en-US" sz="30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3000" dirty="0" err="1">
                <a:latin typeface="Open Sans Light" panose="020B0306030504020204" pitchFamily="34" charset="0"/>
                <a:ea typeface="Open Sans Light" panose="020B0306030504020204" pitchFamily="34" charset="0"/>
                <a:cs typeface="Open Sans Light" panose="020B0306030504020204" pitchFamily="34" charset="0"/>
              </a:rPr>
              <a:t>nilai</a:t>
            </a:r>
            <a:r>
              <a:rPr lang="en-US" sz="30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3000" dirty="0" err="1">
                <a:latin typeface="Open Sans Light" panose="020B0306030504020204" pitchFamily="34" charset="0"/>
                <a:ea typeface="Open Sans Light" panose="020B0306030504020204" pitchFamily="34" charset="0"/>
                <a:cs typeface="Open Sans Light" panose="020B0306030504020204" pitchFamily="34" charset="0"/>
              </a:rPr>
              <a:t>korelasi</a:t>
            </a:r>
            <a:r>
              <a:rPr lang="en-US" sz="30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3000" i="1" dirty="0">
                <a:latin typeface="Open Sans Light" panose="020B0306030504020204" pitchFamily="34" charset="0"/>
                <a:ea typeface="Open Sans Light" panose="020B0306030504020204" pitchFamily="34" charset="0"/>
                <a:cs typeface="Open Sans Light" panose="020B0306030504020204" pitchFamily="34" charset="0"/>
              </a:rPr>
              <a:t>Cophenetic</a:t>
            </a:r>
            <a:r>
              <a:rPr lang="en-US" sz="3000" dirty="0">
                <a:latin typeface="Open Sans Light" panose="020B0306030504020204" pitchFamily="34" charset="0"/>
                <a:ea typeface="Open Sans Light" panose="020B0306030504020204" pitchFamily="34" charset="0"/>
                <a:cs typeface="Open Sans Light" panose="020B0306030504020204" pitchFamily="34" charset="0"/>
              </a:rPr>
              <a:t> yang </a:t>
            </a:r>
            <a:r>
              <a:rPr lang="en-US" sz="3000" dirty="0" err="1">
                <a:latin typeface="Open Sans Light" panose="020B0306030504020204" pitchFamily="34" charset="0"/>
                <a:ea typeface="Open Sans Light" panose="020B0306030504020204" pitchFamily="34" charset="0"/>
                <a:cs typeface="Open Sans Light" panose="020B0306030504020204" pitchFamily="34" charset="0"/>
              </a:rPr>
              <a:t>terbesar</a:t>
            </a:r>
            <a:r>
              <a:rPr lang="en-US" sz="3000" dirty="0">
                <a:latin typeface="Open Sans Light" panose="020B0306030504020204" pitchFamily="34" charset="0"/>
                <a:ea typeface="Open Sans Light" panose="020B0306030504020204" pitchFamily="34" charset="0"/>
                <a:cs typeface="Open Sans Light" panose="020B0306030504020204" pitchFamily="34" charset="0"/>
              </a:rPr>
              <a:t>.  </a:t>
            </a:r>
            <a:endParaRPr lang="id-ID" sz="3000" dirty="0">
              <a:latin typeface="Open Sans Light" panose="020B0306030504020204" pitchFamily="34" charset="0"/>
              <a:ea typeface="Open Sans Light" panose="020B0306030504020204" pitchFamily="34" charset="0"/>
              <a:cs typeface="Open Sans Light" panose="020B0306030504020204" pitchFamily="34" charset="0"/>
            </a:endParaRPr>
          </a:p>
          <a:p>
            <a:pPr algn="just">
              <a:lnSpc>
                <a:spcPct val="150000"/>
              </a:lnSpc>
            </a:pPr>
            <a:r>
              <a:rPr lang="en-US" sz="3000" dirty="0">
                <a:latin typeface="Open Sans Light" panose="020B0306030504020204" pitchFamily="34" charset="0"/>
                <a:ea typeface="Open Sans Light" panose="020B0306030504020204" pitchFamily="34" charset="0"/>
                <a:cs typeface="Open Sans Light" panose="020B0306030504020204" pitchFamily="34" charset="0"/>
              </a:rPr>
              <a:t>Nilai </a:t>
            </a:r>
            <a:r>
              <a:rPr lang="en-US" sz="3000" dirty="0" err="1">
                <a:latin typeface="Open Sans Light" panose="020B0306030504020204" pitchFamily="34" charset="0"/>
                <a:ea typeface="Open Sans Light" panose="020B0306030504020204" pitchFamily="34" charset="0"/>
                <a:cs typeface="Open Sans Light" panose="020B0306030504020204" pitchFamily="34" charset="0"/>
              </a:rPr>
              <a:t>korelasi</a:t>
            </a:r>
            <a:r>
              <a:rPr lang="en-US" sz="30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3000" i="1" dirty="0">
                <a:latin typeface="Open Sans Light" panose="020B0306030504020204" pitchFamily="34" charset="0"/>
                <a:ea typeface="Open Sans Light" panose="020B0306030504020204" pitchFamily="34" charset="0"/>
                <a:cs typeface="Open Sans Light" panose="020B0306030504020204" pitchFamily="34" charset="0"/>
              </a:rPr>
              <a:t>Cophenetic</a:t>
            </a:r>
            <a:r>
              <a:rPr lang="en-US" sz="30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3000" dirty="0" err="1">
                <a:latin typeface="Open Sans Light" panose="020B0306030504020204" pitchFamily="34" charset="0"/>
                <a:ea typeface="Open Sans Light" panose="020B0306030504020204" pitchFamily="34" charset="0"/>
                <a:cs typeface="Open Sans Light" panose="020B0306030504020204" pitchFamily="34" charset="0"/>
              </a:rPr>
              <a:t>metode</a:t>
            </a:r>
            <a:r>
              <a:rPr lang="en-US" sz="3000" dirty="0">
                <a:latin typeface="Open Sans Light" panose="020B0306030504020204" pitchFamily="34" charset="0"/>
                <a:ea typeface="Open Sans Light" panose="020B0306030504020204" pitchFamily="34" charset="0"/>
                <a:cs typeface="Open Sans Light" panose="020B0306030504020204" pitchFamily="34" charset="0"/>
              </a:rPr>
              <a:t> </a:t>
            </a:r>
            <a:r>
              <a:rPr lang="en-US" sz="3000" i="1" dirty="0">
                <a:latin typeface="Open Sans Light" panose="020B0306030504020204" pitchFamily="34" charset="0"/>
                <a:ea typeface="Open Sans Light" panose="020B0306030504020204" pitchFamily="34" charset="0"/>
                <a:cs typeface="Open Sans Light" panose="020B0306030504020204" pitchFamily="34" charset="0"/>
              </a:rPr>
              <a:t>Average </a:t>
            </a:r>
            <a:r>
              <a:rPr lang="en-US" sz="3000" i="1" dirty="0" err="1">
                <a:latin typeface="Open Sans Light" panose="020B0306030504020204" pitchFamily="34" charset="0"/>
                <a:ea typeface="Open Sans Light" panose="020B0306030504020204" pitchFamily="34" charset="0"/>
                <a:cs typeface="Open Sans Light" panose="020B0306030504020204" pitchFamily="34" charset="0"/>
              </a:rPr>
              <a:t>Lingkage</a:t>
            </a:r>
            <a:r>
              <a:rPr lang="en-US" sz="3000" dirty="0">
                <a:latin typeface="Open Sans Light" panose="020B0306030504020204" pitchFamily="34" charset="0"/>
                <a:ea typeface="Open Sans Light" panose="020B0306030504020204" pitchFamily="34" charset="0"/>
                <a:cs typeface="Open Sans Light" panose="020B0306030504020204" pitchFamily="34" charset="0"/>
              </a:rPr>
              <a:t> = 0.7416056 </a:t>
            </a:r>
            <a:endParaRPr lang="id-ID" sz="3000" dirty="0">
              <a:latin typeface="Open Sans Light" panose="020B0306030504020204" pitchFamily="34" charset="0"/>
              <a:ea typeface="Open Sans Light" panose="020B0306030504020204" pitchFamily="34" charset="0"/>
              <a:cs typeface="Open Sans Light" panose="020B0306030504020204" pitchFamily="34" charset="0"/>
            </a:endParaRPr>
          </a:p>
          <a:p>
            <a:pPr algn="just">
              <a:lnSpc>
                <a:spcPct val="150000"/>
              </a:lnSpc>
            </a:pPr>
            <a:endParaRPr lang="en-US" sz="3000" dirty="0">
              <a:latin typeface="Open Sans Light" panose="020B0306030504020204" pitchFamily="34" charset="0"/>
              <a:ea typeface="Open Sans Light" panose="020B0306030504020204" pitchFamily="34" charset="0"/>
              <a:cs typeface="Open Sans Light" panose="020B0306030504020204" pitchFamily="34" charset="0"/>
            </a:endParaRPr>
          </a:p>
          <a:p>
            <a:pPr algn="ctr">
              <a:lnSpc>
                <a:spcPct val="150000"/>
              </a:lnSpc>
            </a:pPr>
            <a:endPar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48749" name="TextBox 18"/>
          <p:cNvSpPr txBox="1"/>
          <p:nvPr/>
        </p:nvSpPr>
        <p:spPr>
          <a:xfrm>
            <a:off x="11646435" y="1572206"/>
            <a:ext cx="5657850" cy="1744388"/>
          </a:xfrm>
          <a:prstGeom prst="rect">
            <a:avLst/>
          </a:prstGeom>
        </p:spPr>
        <p:txBody>
          <a:bodyPr lIns="0" tIns="0" rIns="0" bIns="0" rtlCol="0" anchor="t">
            <a:spAutoFit/>
          </a:bodyPr>
          <a:lstStyle/>
          <a:p>
            <a:pPr algn="ctr"/>
            <a:r>
              <a:rPr lang="en-US" sz="3650" b="1">
                <a:ea typeface="+mn-lt"/>
                <a:cs typeface="+mn-lt"/>
              </a:rPr>
              <a:t>PEMILIHAN METODE TERBAIK</a:t>
            </a:r>
            <a:endParaRPr lang="id-ID" b="1">
              <a:cs typeface="Calibri"/>
            </a:endParaRPr>
          </a:p>
          <a:p>
            <a:pPr algn="ctr">
              <a:lnSpc>
                <a:spcPts val="5179"/>
              </a:lnSpc>
            </a:pPr>
            <a:endParaRPr lang="en-US" sz="3650" b="1">
              <a:solidFill>
                <a:srgbClr val="000000"/>
              </a:solidFill>
              <a:latin typeface="Open Sans Light Bold"/>
              <a:ea typeface="Open Sans Light Bold"/>
              <a:cs typeface="Open Sans Light Bold"/>
            </a:endParaRPr>
          </a:p>
        </p:txBody>
      </p:sp>
      <p:grpSp>
        <p:nvGrpSpPr>
          <p:cNvPr id="100" name="Group 10"/>
          <p:cNvGrpSpPr/>
          <p:nvPr/>
        </p:nvGrpSpPr>
        <p:grpSpPr>
          <a:xfrm>
            <a:off x="519202" y="6933202"/>
            <a:ext cx="6351070" cy="2385031"/>
            <a:chOff x="0" y="0"/>
            <a:chExt cx="1913890" cy="254056"/>
          </a:xfrm>
        </p:grpSpPr>
        <p:sp>
          <p:nvSpPr>
            <p:cNvPr id="1048750" name="Freeform 11"/>
            <p:cNvSpPr/>
            <p:nvPr/>
          </p:nvSpPr>
          <p:spPr>
            <a:xfrm>
              <a:off x="0" y="0"/>
              <a:ext cx="1913890" cy="254056"/>
            </a:xfrm>
            <a:custGeom>
              <a:avLst/>
              <a:gdLst/>
              <a:ahLst/>
              <a:cxnLst/>
              <a:rect l="l" t="t" r="r" b="b"/>
              <a:pathLst>
                <a:path w="1913890" h="254056">
                  <a:moveTo>
                    <a:pt x="0" y="0"/>
                  </a:moveTo>
                  <a:lnTo>
                    <a:pt x="1913890" y="0"/>
                  </a:lnTo>
                  <a:lnTo>
                    <a:pt x="1913890" y="254056"/>
                  </a:lnTo>
                  <a:lnTo>
                    <a:pt x="0" y="254056"/>
                  </a:lnTo>
                  <a:close/>
                </a:path>
              </a:pathLst>
            </a:custGeom>
            <a:solidFill>
              <a:schemeClr val="accent4">
                <a:lumMod val="60000"/>
                <a:lumOff val="40000"/>
              </a:schemeClr>
            </a:solidFill>
          </p:spPr>
          <p:txBody>
            <a:bodyPr/>
            <a:lstStyle/>
            <a:p>
              <a:endParaRPr lang="en-ID" dirty="0"/>
            </a:p>
          </p:txBody>
        </p:sp>
      </p:grpSp>
      <p:sp>
        <p:nvSpPr>
          <p:cNvPr id="1048751" name="TextBox 18"/>
          <p:cNvSpPr txBox="1"/>
          <p:nvPr/>
        </p:nvSpPr>
        <p:spPr>
          <a:xfrm>
            <a:off x="704067" y="7385114"/>
            <a:ext cx="5981340" cy="1292662"/>
          </a:xfrm>
          <a:prstGeom prst="rect">
            <a:avLst/>
          </a:prstGeom>
        </p:spPr>
        <p:txBody>
          <a:bodyPr wrap="square" lIns="0" tIns="0" rIns="0" bIns="0" rtlCol="0" anchor="t">
            <a:spAutoFit/>
          </a:bodyPr>
          <a:lstStyle/>
          <a:p>
            <a:pPr algn="ctr"/>
            <a:r>
              <a:rPr lang="en-US" sz="2800" b="1"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Sehingga</a:t>
            </a:r>
            <a:r>
              <a:rPr lang="en-US" sz="28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800" b="1"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metode</a:t>
            </a:r>
            <a:r>
              <a:rPr lang="en-US" sz="28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cluster yang </a:t>
            </a:r>
            <a:r>
              <a:rPr lang="en-US" sz="2800" b="1"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terbaik</a:t>
            </a:r>
            <a:r>
              <a:rPr lang="en-US" sz="28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800" b="1"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adalah</a:t>
            </a:r>
            <a:r>
              <a:rPr lang="en-US" sz="28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800" b="1"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metode</a:t>
            </a:r>
            <a:r>
              <a:rPr lang="en-US" sz="28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800" b="1" i="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Average </a:t>
            </a:r>
            <a:r>
              <a:rPr lang="en-US" sz="2800" b="1" i="1"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Lingkage</a:t>
            </a:r>
            <a:endParaRPr lang="en-US" sz="2800" b="1" i="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8752" name="Panah: Kanan 50"/>
          <p:cNvSpPr/>
          <p:nvPr/>
        </p:nvSpPr>
        <p:spPr>
          <a:xfrm>
            <a:off x="3723255" y="3956417"/>
            <a:ext cx="668547" cy="2156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48753" name="Panah: Bawah 51"/>
          <p:cNvSpPr/>
          <p:nvPr/>
        </p:nvSpPr>
        <p:spPr>
          <a:xfrm>
            <a:off x="3926595" y="6292745"/>
            <a:ext cx="261865" cy="52839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8" name="Google Shape;570;p48">
            <a:extLst>
              <a:ext uri="{FF2B5EF4-FFF2-40B4-BE49-F238E27FC236}">
                <a16:creationId xmlns:a16="http://schemas.microsoft.com/office/drawing/2014/main" id="{B467CBBA-0049-41DD-8909-56B97A7C8A0A}"/>
              </a:ext>
            </a:extLst>
          </p:cNvPr>
          <p:cNvSpPr txBox="1">
            <a:spLocks/>
          </p:cNvSpPr>
          <p:nvPr/>
        </p:nvSpPr>
        <p:spPr>
          <a:xfrm>
            <a:off x="16628661" y="9318233"/>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FFCECE"/>
                </a:solidFill>
                <a:latin typeface="Anton" panose="02000503000000000000" pitchFamily="2" charset="0"/>
              </a:rPr>
              <a:t>11</a:t>
            </a:r>
          </a:p>
        </p:txBody>
      </p:sp>
      <p:sp>
        <p:nvSpPr>
          <p:cNvPr id="20" name="TextBox 19">
            <a:extLst>
              <a:ext uri="{FF2B5EF4-FFF2-40B4-BE49-F238E27FC236}">
                <a16:creationId xmlns:a16="http://schemas.microsoft.com/office/drawing/2014/main" id="{C20BD00D-256F-4A3D-B5F1-6FA81E5F7950}"/>
              </a:ext>
            </a:extLst>
          </p:cNvPr>
          <p:cNvSpPr txBox="1"/>
          <p:nvPr/>
        </p:nvSpPr>
        <p:spPr>
          <a:xfrm>
            <a:off x="9126658" y="3061740"/>
            <a:ext cx="9784080" cy="669542"/>
          </a:xfrm>
          <a:prstGeom prst="rect">
            <a:avLst/>
          </a:prstGeom>
          <a:noFill/>
        </p:spPr>
        <p:txBody>
          <a:bodyPr wrap="square">
            <a:spAutoFit/>
          </a:bodyPr>
          <a:lstStyle/>
          <a:p>
            <a:pPr algn="ctr">
              <a:lnSpc>
                <a:spcPct val="150000"/>
              </a:lnSpc>
              <a:spcAft>
                <a:spcPts val="1000"/>
              </a:spcAft>
            </a:pPr>
            <a:r>
              <a:rPr lang="en-US" sz="2800" b="1" dirty="0" err="1">
                <a:solidFill>
                  <a:schemeClr val="bg1"/>
                </a:solidFill>
                <a:effectLst/>
                <a:latin typeface="Open Sans" panose="020B0606030504020204" pitchFamily="34" charset="0"/>
                <a:ea typeface="Open Sans" panose="020B0606030504020204" pitchFamily="34" charset="0"/>
                <a:cs typeface="Open Sans" panose="020B0606030504020204" pitchFamily="34" charset="0"/>
              </a:rPr>
              <a:t>Tabel</a:t>
            </a:r>
            <a:r>
              <a:rPr lang="en-US" sz="2800" b="1"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Hasil </a:t>
            </a:r>
            <a:r>
              <a:rPr lang="en-US" sz="2800" b="1" dirty="0" err="1">
                <a:solidFill>
                  <a:schemeClr val="bg1"/>
                </a:solidFill>
                <a:effectLst/>
                <a:latin typeface="Open Sans" panose="020B0606030504020204" pitchFamily="34" charset="0"/>
                <a:ea typeface="Open Sans" panose="020B0606030504020204" pitchFamily="34" charset="0"/>
                <a:cs typeface="Open Sans" panose="020B0606030504020204" pitchFamily="34" charset="0"/>
              </a:rPr>
              <a:t>Koefisien</a:t>
            </a:r>
            <a:r>
              <a:rPr lang="en-US" sz="2800" b="1"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r>
              <a:rPr lang="en-US" sz="2800" b="1" dirty="0" err="1">
                <a:solidFill>
                  <a:schemeClr val="bg1"/>
                </a:solidFill>
                <a:effectLst/>
                <a:latin typeface="Open Sans" panose="020B0606030504020204" pitchFamily="34" charset="0"/>
                <a:ea typeface="Open Sans" panose="020B0606030504020204" pitchFamily="34" charset="0"/>
                <a:cs typeface="Open Sans" panose="020B0606030504020204" pitchFamily="34" charset="0"/>
              </a:rPr>
              <a:t>Korelasi</a:t>
            </a:r>
            <a:r>
              <a:rPr lang="en-US" sz="2800" b="1"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r>
              <a:rPr lang="en-US" sz="2800" b="1" i="1"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Cophenetic</a:t>
            </a:r>
            <a:endParaRPr lang="en-ID" sz="2800" b="1"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 name="Table 2">
            <a:extLst>
              <a:ext uri="{FF2B5EF4-FFF2-40B4-BE49-F238E27FC236}">
                <a16:creationId xmlns:a16="http://schemas.microsoft.com/office/drawing/2014/main" id="{31ADDD9D-CC3E-4E79-A2A1-C23BAADDA5A0}"/>
              </a:ext>
            </a:extLst>
          </p:cNvPr>
          <p:cNvGraphicFramePr>
            <a:graphicFrameLocks noGrp="1"/>
          </p:cNvGraphicFramePr>
          <p:nvPr>
            <p:extLst>
              <p:ext uri="{D42A27DB-BD31-4B8C-83A1-F6EECF244321}">
                <p14:modId xmlns:p14="http://schemas.microsoft.com/office/powerpoint/2010/main" val="640059289"/>
              </p:ext>
            </p:extLst>
          </p:nvPr>
        </p:nvGraphicFramePr>
        <p:xfrm>
          <a:off x="10668002" y="4172077"/>
          <a:ext cx="6804606" cy="4072764"/>
        </p:xfrm>
        <a:graphic>
          <a:graphicData uri="http://schemas.openxmlformats.org/drawingml/2006/table">
            <a:tbl>
              <a:tblPr firstRow="1" firstCol="1">
                <a:tableStyleId>{22838BEF-8BB2-4498-84A7-C5851F593DF1}</a:tableStyleId>
              </a:tblPr>
              <a:tblGrid>
                <a:gridCol w="3351217">
                  <a:extLst>
                    <a:ext uri="{9D8B030D-6E8A-4147-A177-3AD203B41FA5}">
                      <a16:colId xmlns:a16="http://schemas.microsoft.com/office/drawing/2014/main" val="2695319667"/>
                    </a:ext>
                  </a:extLst>
                </a:gridCol>
                <a:gridCol w="3453389">
                  <a:extLst>
                    <a:ext uri="{9D8B030D-6E8A-4147-A177-3AD203B41FA5}">
                      <a16:colId xmlns:a16="http://schemas.microsoft.com/office/drawing/2014/main" val="1356135227"/>
                    </a:ext>
                  </a:extLst>
                </a:gridCol>
              </a:tblGrid>
              <a:tr h="878112">
                <a:tc>
                  <a:txBody>
                    <a:bodyPr/>
                    <a:lstStyle/>
                    <a:p>
                      <a:pPr algn="ctr">
                        <a:lnSpc>
                          <a:spcPct val="115000"/>
                        </a:lnSpc>
                        <a:spcAft>
                          <a:spcPts val="1000"/>
                        </a:spcAft>
                      </a:pPr>
                      <a:r>
                        <a:rPr lang="en-ID" sz="2400" dirty="0" err="1">
                          <a:effectLst/>
                        </a:rPr>
                        <a:t>Metode</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ID" sz="2400" dirty="0" err="1">
                          <a:effectLst/>
                        </a:rPr>
                        <a:t>Korelasi</a:t>
                      </a:r>
                      <a:r>
                        <a:rPr lang="en-ID" sz="2400" dirty="0">
                          <a:effectLst/>
                        </a:rPr>
                        <a:t> Cophenetic</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2930470287"/>
                  </a:ext>
                </a:extLst>
              </a:tr>
              <a:tr h="579135">
                <a:tc>
                  <a:txBody>
                    <a:bodyPr/>
                    <a:lstStyle/>
                    <a:p>
                      <a:pPr algn="ctr">
                        <a:lnSpc>
                          <a:spcPct val="115000"/>
                        </a:lnSpc>
                        <a:spcAft>
                          <a:spcPts val="1000"/>
                        </a:spcAft>
                      </a:pPr>
                      <a:r>
                        <a:rPr lang="en-ID" sz="2400" dirty="0">
                          <a:effectLst/>
                        </a:rPr>
                        <a:t>Single </a:t>
                      </a:r>
                      <a:r>
                        <a:rPr lang="en-ID" sz="2400" dirty="0" err="1">
                          <a:effectLst/>
                        </a:rPr>
                        <a:t>Lingkage</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ID" sz="2400" dirty="0">
                          <a:effectLst/>
                        </a:rPr>
                        <a:t>0.4753509</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994927512"/>
                  </a:ext>
                </a:extLst>
              </a:tr>
              <a:tr h="579135">
                <a:tc>
                  <a:txBody>
                    <a:bodyPr/>
                    <a:lstStyle/>
                    <a:p>
                      <a:pPr algn="ctr">
                        <a:lnSpc>
                          <a:spcPct val="115000"/>
                        </a:lnSpc>
                        <a:spcAft>
                          <a:spcPts val="1000"/>
                        </a:spcAft>
                      </a:pPr>
                      <a:r>
                        <a:rPr lang="en-ID" sz="2400" dirty="0">
                          <a:effectLst/>
                        </a:rPr>
                        <a:t>Average </a:t>
                      </a:r>
                      <a:r>
                        <a:rPr lang="en-ID" sz="2400" dirty="0" err="1">
                          <a:effectLst/>
                        </a:rPr>
                        <a:t>Lingkage</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solidFill>
                      <a:schemeClr val="accent5">
                        <a:lumMod val="60000"/>
                        <a:lumOff val="40000"/>
                      </a:schemeClr>
                    </a:solidFill>
                  </a:tcPr>
                </a:tc>
                <a:tc>
                  <a:txBody>
                    <a:bodyPr/>
                    <a:lstStyle/>
                    <a:p>
                      <a:pPr algn="ctr">
                        <a:lnSpc>
                          <a:spcPct val="115000"/>
                        </a:lnSpc>
                        <a:spcAft>
                          <a:spcPts val="1000"/>
                        </a:spcAft>
                      </a:pPr>
                      <a:r>
                        <a:rPr lang="en-ID" sz="2400" dirty="0">
                          <a:effectLst/>
                        </a:rPr>
                        <a:t>0.7416056</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2812453192"/>
                  </a:ext>
                </a:extLst>
              </a:tr>
              <a:tr h="878112">
                <a:tc>
                  <a:txBody>
                    <a:bodyPr/>
                    <a:lstStyle/>
                    <a:p>
                      <a:pPr algn="ctr">
                        <a:lnSpc>
                          <a:spcPct val="115000"/>
                        </a:lnSpc>
                        <a:spcAft>
                          <a:spcPts val="1000"/>
                        </a:spcAft>
                      </a:pPr>
                      <a:r>
                        <a:rPr lang="en-ID" sz="2400">
                          <a:effectLst/>
                        </a:rPr>
                        <a:t>Complate Lingkage</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ID" sz="2400" dirty="0">
                          <a:effectLst/>
                        </a:rPr>
                        <a:t>0.7323613</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632906803"/>
                  </a:ext>
                </a:extLst>
              </a:tr>
              <a:tr h="579135">
                <a:tc>
                  <a:txBody>
                    <a:bodyPr/>
                    <a:lstStyle/>
                    <a:p>
                      <a:pPr algn="ctr">
                        <a:lnSpc>
                          <a:spcPct val="115000"/>
                        </a:lnSpc>
                        <a:spcAft>
                          <a:spcPts val="1000"/>
                        </a:spcAft>
                      </a:pPr>
                      <a:r>
                        <a:rPr lang="en-ID" sz="2400">
                          <a:effectLst/>
                        </a:rPr>
                        <a:t>Centroid</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ID" sz="2400" dirty="0">
                          <a:effectLst/>
                        </a:rPr>
                        <a:t>0.7082722</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608802285"/>
                  </a:ext>
                </a:extLst>
              </a:tr>
              <a:tr h="579135">
                <a:tc>
                  <a:txBody>
                    <a:bodyPr/>
                    <a:lstStyle/>
                    <a:p>
                      <a:pPr algn="ctr">
                        <a:lnSpc>
                          <a:spcPct val="115000"/>
                        </a:lnSpc>
                        <a:spcAft>
                          <a:spcPts val="1000"/>
                        </a:spcAft>
                      </a:pPr>
                      <a:r>
                        <a:rPr lang="en-ID" sz="2400">
                          <a:effectLst/>
                        </a:rPr>
                        <a:t>Ward</a:t>
                      </a:r>
                      <a:endParaRPr lang="en-ID" sz="24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tc>
                  <a:txBody>
                    <a:bodyPr/>
                    <a:lstStyle/>
                    <a:p>
                      <a:pPr algn="ctr">
                        <a:lnSpc>
                          <a:spcPct val="115000"/>
                        </a:lnSpc>
                        <a:spcAft>
                          <a:spcPts val="1000"/>
                        </a:spcAft>
                      </a:pPr>
                      <a:r>
                        <a:rPr lang="en-ID" sz="2400" dirty="0">
                          <a:effectLst/>
                        </a:rPr>
                        <a:t>0.5941626</a:t>
                      </a:r>
                      <a:endParaRPr lang="en-ID" sz="24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nchor="ctr"/>
                </a:tc>
                <a:extLst>
                  <a:ext uri="{0D108BD9-81ED-4DB2-BD59-A6C34878D82A}">
                    <a16:rowId xmlns:a16="http://schemas.microsoft.com/office/drawing/2014/main" val="1204234179"/>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751"/>
                                        </p:tgtEl>
                                        <p:attrNameLst>
                                          <p:attrName>style.visibility</p:attrName>
                                        </p:attrNameLst>
                                      </p:cBhvr>
                                      <p:to>
                                        <p:strVal val="visible"/>
                                      </p:to>
                                    </p:set>
                                    <p:animEffect transition="in" filter="fade">
                                      <p:cBhvr>
                                        <p:cTn id="10" dur="500"/>
                                        <p:tgtEl>
                                          <p:spTgt spid="10487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8753"/>
                                        </p:tgtEl>
                                        <p:attrNameLst>
                                          <p:attrName>style.visibility</p:attrName>
                                        </p:attrNameLst>
                                      </p:cBhvr>
                                      <p:to>
                                        <p:strVal val="visible"/>
                                      </p:to>
                                    </p:set>
                                    <p:animEffect transition="in" filter="fade">
                                      <p:cBhvr>
                                        <p:cTn id="13" dur="500"/>
                                        <p:tgtEl>
                                          <p:spTgt spid="1048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1" grpId="0"/>
      <p:bldP spid="10487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5D4D1"/>
        </a:solidFill>
        <a:effectLst/>
      </p:bgPr>
    </p:bg>
    <p:spTree>
      <p:nvGrpSpPr>
        <p:cNvPr id="1" name=""/>
        <p:cNvGrpSpPr/>
        <p:nvPr/>
      </p:nvGrpSpPr>
      <p:grpSpPr>
        <a:xfrm>
          <a:off x="0" y="0"/>
          <a:ext cx="0" cy="0"/>
          <a:chOff x="0" y="0"/>
          <a:chExt cx="0" cy="0"/>
        </a:xfrm>
      </p:grpSpPr>
      <p:sp>
        <p:nvSpPr>
          <p:cNvPr id="1048754" name="AutoShape 2"/>
          <p:cNvSpPr/>
          <p:nvPr/>
        </p:nvSpPr>
        <p:spPr>
          <a:xfrm>
            <a:off x="-7269" y="0"/>
            <a:ext cx="18683539" cy="10287000"/>
          </a:xfrm>
          <a:prstGeom prst="rect">
            <a:avLst/>
          </a:prstGeom>
          <a:solidFill>
            <a:srgbClr val="374661"/>
          </a:solidFill>
        </p:spPr>
      </p:sp>
      <p:sp>
        <p:nvSpPr>
          <p:cNvPr id="1048755" name="AutoShape 5"/>
          <p:cNvSpPr/>
          <p:nvPr/>
        </p:nvSpPr>
        <p:spPr>
          <a:xfrm>
            <a:off x="-703131" y="-31750"/>
            <a:ext cx="10678212" cy="1287145"/>
          </a:xfrm>
          <a:prstGeom prst="rect">
            <a:avLst/>
          </a:prstGeom>
          <a:solidFill>
            <a:srgbClr val="2F665C"/>
          </a:solidFill>
        </p:spPr>
      </p:sp>
      <p:grpSp>
        <p:nvGrpSpPr>
          <p:cNvPr id="102" name="Group 8"/>
          <p:cNvGrpSpPr/>
          <p:nvPr/>
        </p:nvGrpSpPr>
        <p:grpSpPr>
          <a:xfrm>
            <a:off x="12594785" y="3462846"/>
            <a:ext cx="5515770" cy="3957641"/>
            <a:chOff x="0" y="0"/>
            <a:chExt cx="2407850" cy="2154935"/>
          </a:xfrm>
        </p:grpSpPr>
        <p:sp>
          <p:nvSpPr>
            <p:cNvPr id="1048756" name="Freeform 9"/>
            <p:cNvSpPr/>
            <p:nvPr/>
          </p:nvSpPr>
          <p:spPr>
            <a:xfrm>
              <a:off x="0" y="0"/>
              <a:ext cx="2407850" cy="2154935"/>
            </a:xfrm>
            <a:custGeom>
              <a:avLst/>
              <a:gdLst/>
              <a:ahLst/>
              <a:cxnLst/>
              <a:rect l="l" t="t" r="r" b="b"/>
              <a:pathLst>
                <a:path w="2407850" h="2154935">
                  <a:moveTo>
                    <a:pt x="0" y="0"/>
                  </a:moveTo>
                  <a:lnTo>
                    <a:pt x="2407850" y="0"/>
                  </a:lnTo>
                  <a:lnTo>
                    <a:pt x="2407850" y="2154935"/>
                  </a:lnTo>
                  <a:lnTo>
                    <a:pt x="0" y="2154935"/>
                  </a:lnTo>
                  <a:close/>
                </a:path>
              </a:pathLst>
            </a:custGeom>
            <a:solidFill>
              <a:srgbClr val="FFCECE"/>
            </a:solidFill>
          </p:spPr>
        </p:sp>
      </p:grpSp>
      <p:grpSp>
        <p:nvGrpSpPr>
          <p:cNvPr id="103" name="Group 10"/>
          <p:cNvGrpSpPr/>
          <p:nvPr/>
        </p:nvGrpSpPr>
        <p:grpSpPr>
          <a:xfrm>
            <a:off x="9975081" y="1287145"/>
            <a:ext cx="8701189" cy="1345617"/>
            <a:chOff x="0" y="0"/>
            <a:chExt cx="1913890" cy="254056"/>
          </a:xfrm>
        </p:grpSpPr>
        <p:sp>
          <p:nvSpPr>
            <p:cNvPr id="1048757" name="Freeform 11"/>
            <p:cNvSpPr/>
            <p:nvPr/>
          </p:nvSpPr>
          <p:spPr>
            <a:xfrm>
              <a:off x="0" y="0"/>
              <a:ext cx="1913890" cy="254056"/>
            </a:xfrm>
            <a:custGeom>
              <a:avLst/>
              <a:gdLst/>
              <a:ahLst/>
              <a:cxnLst/>
              <a:rect l="l" t="t" r="r" b="b"/>
              <a:pathLst>
                <a:path w="1913890" h="254056">
                  <a:moveTo>
                    <a:pt x="0" y="0"/>
                  </a:moveTo>
                  <a:lnTo>
                    <a:pt x="1913890" y="0"/>
                  </a:lnTo>
                  <a:lnTo>
                    <a:pt x="1913890" y="254056"/>
                  </a:lnTo>
                  <a:lnTo>
                    <a:pt x="0" y="254056"/>
                  </a:lnTo>
                  <a:close/>
                </a:path>
              </a:pathLst>
            </a:custGeom>
            <a:solidFill>
              <a:srgbClr val="FFF9F9"/>
            </a:solidFill>
          </p:spPr>
        </p:sp>
      </p:grpSp>
      <p:sp>
        <p:nvSpPr>
          <p:cNvPr id="1048758" name="TextBox 15"/>
          <p:cNvSpPr txBox="1"/>
          <p:nvPr/>
        </p:nvSpPr>
        <p:spPr>
          <a:xfrm>
            <a:off x="1430672" y="145098"/>
            <a:ext cx="7553606" cy="800100"/>
          </a:xfrm>
          <a:prstGeom prst="rect">
            <a:avLst/>
          </a:prstGeom>
        </p:spPr>
        <p:txBody>
          <a:bodyPr lIns="0" tIns="0" rIns="0" bIns="0" rtlCol="0" anchor="t">
            <a:spAutoFit/>
          </a:bodyPr>
          <a:lstStyle/>
          <a:p>
            <a:pPr algn="ctr">
              <a:lnSpc>
                <a:spcPts val="6299"/>
              </a:lnSpc>
            </a:pPr>
            <a:r>
              <a:rPr lang="en-US" sz="4500">
                <a:solidFill>
                  <a:srgbClr val="FFFFFF"/>
                </a:solidFill>
                <a:latin typeface="Playfair Display Black"/>
              </a:rPr>
              <a:t>HASIL DAN PEMBAHASAN</a:t>
            </a:r>
          </a:p>
        </p:txBody>
      </p:sp>
      <p:sp>
        <p:nvSpPr>
          <p:cNvPr id="1048759" name="TextBox 16"/>
          <p:cNvSpPr txBox="1"/>
          <p:nvPr/>
        </p:nvSpPr>
        <p:spPr>
          <a:xfrm>
            <a:off x="13761869" y="614998"/>
            <a:ext cx="4179391" cy="609600"/>
          </a:xfrm>
          <a:prstGeom prst="rect">
            <a:avLst/>
          </a:prstGeom>
        </p:spPr>
        <p:txBody>
          <a:bodyPr wrap="square" lIns="0" tIns="0" rIns="0" bIns="0" rtlCol="0" anchor="t">
            <a:spAutoFit/>
          </a:bodyPr>
          <a:lstStyle/>
          <a:p>
            <a:pPr>
              <a:lnSpc>
                <a:spcPts val="4759"/>
              </a:lnSpc>
            </a:pPr>
            <a:r>
              <a:rPr lang="en-US" sz="3350" b="1">
                <a:solidFill>
                  <a:schemeClr val="bg1"/>
                </a:solidFill>
                <a:latin typeface="Open Sans Light Bold"/>
              </a:rPr>
              <a:t>2. </a:t>
            </a:r>
            <a:r>
              <a:rPr lang="en-US" sz="3350" b="1">
                <a:solidFill>
                  <a:schemeClr val="bg1"/>
                </a:solidFill>
                <a:ea typeface="+mn-lt"/>
                <a:cs typeface="+mn-lt"/>
              </a:rPr>
              <a:t>ANALISIS CLUSTER</a:t>
            </a:r>
            <a:endParaRPr lang="en-US" sz="3350" b="1">
              <a:solidFill>
                <a:schemeClr val="bg1"/>
              </a:solidFill>
              <a:latin typeface="Open Sans Light Bold"/>
              <a:ea typeface="Open Sans Light Bold"/>
              <a:cs typeface="Open Sans Light Bold"/>
            </a:endParaRPr>
          </a:p>
        </p:txBody>
      </p:sp>
      <p:sp>
        <p:nvSpPr>
          <p:cNvPr id="1048760" name="TextBox 17"/>
          <p:cNvSpPr txBox="1"/>
          <p:nvPr/>
        </p:nvSpPr>
        <p:spPr>
          <a:xfrm>
            <a:off x="12784673" y="3462846"/>
            <a:ext cx="5156587" cy="3809120"/>
          </a:xfrm>
          <a:prstGeom prst="rect">
            <a:avLst/>
          </a:prstGeom>
        </p:spPr>
        <p:txBody>
          <a:bodyPr wrap="square" lIns="0" tIns="0" rIns="0" bIns="0" rtlCol="0" anchor="t">
            <a:spAutoFit/>
          </a:bodyPr>
          <a:lstStyle/>
          <a:p>
            <a:pPr algn="ctr">
              <a:lnSpc>
                <a:spcPct val="150000"/>
              </a:lnSpc>
            </a:pPr>
            <a:r>
              <a:rPr lang="en-US" sz="2800" b="1" i="1" dirty="0">
                <a:latin typeface="Open Sans Light" panose="020B0306030504020204" pitchFamily="34" charset="0"/>
                <a:ea typeface="Open Sans Light" panose="020B0306030504020204" pitchFamily="34" charset="0"/>
                <a:cs typeface="Open Sans Light" panose="020B0306030504020204" pitchFamily="34" charset="0"/>
              </a:rPr>
              <a:t>K</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optimum = 3</a:t>
            </a:r>
          </a:p>
          <a:p>
            <a:pPr algn="just">
              <a:lnSpc>
                <a:spcPct val="150000"/>
              </a:lnSpc>
            </a:pPr>
            <a:endParaRPr lang="en-US" sz="2800" b="1" dirty="0">
              <a:latin typeface="Open Sans Light" panose="020B0306030504020204" pitchFamily="34" charset="0"/>
              <a:ea typeface="Open Sans Light" panose="020B0306030504020204" pitchFamily="34" charset="0"/>
              <a:cs typeface="Open Sans Light" panose="020B0306030504020204" pitchFamily="34" charset="0"/>
            </a:endParaRPr>
          </a:p>
          <a:p>
            <a:pPr algn="just">
              <a:lnSpc>
                <a:spcPct val="150000"/>
              </a:lnSpc>
            </a:pPr>
            <a:endParaRPr lang="en-US" sz="2800" b="1" dirty="0">
              <a:latin typeface="Open Sans Light" panose="020B0306030504020204" pitchFamily="34" charset="0"/>
              <a:ea typeface="Open Sans Light" panose="020B0306030504020204" pitchFamily="34" charset="0"/>
              <a:cs typeface="Open Sans Light" panose="020B0306030504020204" pitchFamily="34" charset="0"/>
            </a:endParaRPr>
          </a:p>
          <a:p>
            <a:pPr algn="just">
              <a:lnSpc>
                <a:spcPct val="150000"/>
              </a:lnSpc>
            </a:pP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Jumlah</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i="1" dirty="0">
                <a:latin typeface="Open Sans Light" panose="020B0306030504020204" pitchFamily="34" charset="0"/>
                <a:ea typeface="Open Sans Light" panose="020B0306030504020204" pitchFamily="34" charset="0"/>
                <a:cs typeface="Open Sans Light" panose="020B0306030504020204" pitchFamily="34" charset="0"/>
              </a:rPr>
              <a:t>cluster</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yang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cocok</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pada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penelitian</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ini</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adalah</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sebanyak</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3 </a:t>
            </a:r>
            <a:r>
              <a:rPr lang="en-US" sz="2800" b="1" i="1" dirty="0">
                <a:latin typeface="Open Sans Light" panose="020B0306030504020204" pitchFamily="34" charset="0"/>
                <a:ea typeface="Open Sans Light" panose="020B0306030504020204" pitchFamily="34" charset="0"/>
                <a:cs typeface="Open Sans Light" panose="020B0306030504020204" pitchFamily="34" charset="0"/>
              </a:rPr>
              <a:t>cluster</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1048761" name="TextBox 18"/>
          <p:cNvSpPr txBox="1"/>
          <p:nvPr/>
        </p:nvSpPr>
        <p:spPr>
          <a:xfrm>
            <a:off x="10848492" y="1744734"/>
            <a:ext cx="6347963" cy="561692"/>
          </a:xfrm>
          <a:prstGeom prst="rect">
            <a:avLst/>
          </a:prstGeom>
        </p:spPr>
        <p:txBody>
          <a:bodyPr wrap="square" lIns="0" tIns="0" rIns="0" bIns="0" rtlCol="0" anchor="t">
            <a:spAutoFit/>
          </a:bodyPr>
          <a:lstStyle/>
          <a:p>
            <a:pPr algn="ctr"/>
            <a:r>
              <a:rPr lang="en-US" sz="3650" b="1" dirty="0">
                <a:ea typeface="+mn-lt"/>
                <a:cs typeface="+mn-lt"/>
              </a:rPr>
              <a:t>PENENTUAN </a:t>
            </a:r>
            <a:r>
              <a:rPr lang="en-US" sz="3650" b="1" i="1" dirty="0">
                <a:ea typeface="+mn-lt"/>
                <a:cs typeface="+mn-lt"/>
              </a:rPr>
              <a:t>K</a:t>
            </a:r>
            <a:r>
              <a:rPr lang="en-US" sz="3650" b="1" dirty="0">
                <a:ea typeface="+mn-lt"/>
                <a:cs typeface="+mn-lt"/>
              </a:rPr>
              <a:t> OPTIMUM</a:t>
            </a:r>
            <a:endParaRPr lang="id-ID" b="1" dirty="0">
              <a:cs typeface="Calibri"/>
            </a:endParaRPr>
          </a:p>
        </p:txBody>
      </p:sp>
      <p:sp>
        <p:nvSpPr>
          <p:cNvPr id="1048762" name="Panah: Bawah 5"/>
          <p:cNvSpPr/>
          <p:nvPr/>
        </p:nvSpPr>
        <p:spPr>
          <a:xfrm>
            <a:off x="14954276" y="4444075"/>
            <a:ext cx="517584" cy="75481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97177" name="Gambar 12" descr="Sebuah gambar berisi teks  Deskripsi dibuat secara otomatis"/>
          <p:cNvPicPr>
            <a:picLocks noChangeAspect="1"/>
          </p:cNvPicPr>
          <p:nvPr/>
        </p:nvPicPr>
        <p:blipFill>
          <a:blip r:embed="rId2"/>
          <a:stretch>
            <a:fillRect/>
          </a:stretch>
        </p:blipFill>
        <p:spPr>
          <a:xfrm>
            <a:off x="991675" y="3614465"/>
            <a:ext cx="8585200" cy="2156732"/>
          </a:xfrm>
          <a:prstGeom prst="rect">
            <a:avLst/>
          </a:prstGeom>
          <a:ln>
            <a:solidFill>
              <a:schemeClr val="tx1"/>
            </a:solidFill>
          </a:ln>
          <a:effectLst>
            <a:outerShdw blurRad="63500" sx="102000" sy="102000" algn="ctr" rotWithShape="0">
              <a:prstClr val="black">
                <a:alpha val="40000"/>
              </a:prstClr>
            </a:outerShdw>
          </a:effectLst>
        </p:spPr>
      </p:pic>
      <p:pic>
        <p:nvPicPr>
          <p:cNvPr id="2097178" name="Gambar 3"/>
          <p:cNvPicPr>
            <a:picLocks noChangeAspect="1"/>
          </p:cNvPicPr>
          <p:nvPr/>
        </p:nvPicPr>
        <p:blipFill>
          <a:blip r:embed="rId3"/>
          <a:stretch>
            <a:fillRect/>
          </a:stretch>
        </p:blipFill>
        <p:spPr>
          <a:xfrm>
            <a:off x="346740" y="3090351"/>
            <a:ext cx="11442700" cy="5947509"/>
          </a:xfrm>
          <a:prstGeom prst="rect">
            <a:avLst/>
          </a:prstGeom>
          <a:ln>
            <a:solidFill>
              <a:schemeClr val="tx1"/>
            </a:solidFill>
          </a:ln>
          <a:effectLst>
            <a:outerShdw blurRad="63500" sx="102000" sy="102000" algn="ctr" rotWithShape="0">
              <a:prstClr val="black">
                <a:alpha val="40000"/>
              </a:prstClr>
            </a:outerShdw>
          </a:effectLst>
        </p:spPr>
      </p:pic>
      <p:sp>
        <p:nvSpPr>
          <p:cNvPr id="15" name="Google Shape;570;p48">
            <a:extLst>
              <a:ext uri="{FF2B5EF4-FFF2-40B4-BE49-F238E27FC236}">
                <a16:creationId xmlns:a16="http://schemas.microsoft.com/office/drawing/2014/main" id="{9CBF0213-9E7F-4DE3-A615-284DEF77575E}"/>
              </a:ext>
            </a:extLst>
          </p:cNvPr>
          <p:cNvSpPr txBox="1">
            <a:spLocks/>
          </p:cNvSpPr>
          <p:nvPr/>
        </p:nvSpPr>
        <p:spPr>
          <a:xfrm>
            <a:off x="16600106" y="9261667"/>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FFCECE"/>
                </a:solidFill>
                <a:latin typeface="Anton" panose="02000503000000000000" pitchFamily="2" charset="0"/>
              </a:rPr>
              <a:t>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7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7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5D4D1"/>
        </a:solidFill>
        <a:effectLst/>
      </p:bgPr>
    </p:bg>
    <p:spTree>
      <p:nvGrpSpPr>
        <p:cNvPr id="1" name=""/>
        <p:cNvGrpSpPr/>
        <p:nvPr/>
      </p:nvGrpSpPr>
      <p:grpSpPr>
        <a:xfrm>
          <a:off x="0" y="0"/>
          <a:ext cx="0" cy="0"/>
          <a:chOff x="0" y="0"/>
          <a:chExt cx="0" cy="0"/>
        </a:xfrm>
      </p:grpSpPr>
      <p:sp>
        <p:nvSpPr>
          <p:cNvPr id="1048763" name="AutoShape 2"/>
          <p:cNvSpPr/>
          <p:nvPr/>
        </p:nvSpPr>
        <p:spPr>
          <a:xfrm>
            <a:off x="-7269" y="0"/>
            <a:ext cx="18683539" cy="10287000"/>
          </a:xfrm>
          <a:prstGeom prst="rect">
            <a:avLst/>
          </a:prstGeom>
          <a:solidFill>
            <a:srgbClr val="374661"/>
          </a:solidFill>
        </p:spPr>
      </p:sp>
      <p:sp>
        <p:nvSpPr>
          <p:cNvPr id="1048764" name="AutoShape 5"/>
          <p:cNvSpPr/>
          <p:nvPr/>
        </p:nvSpPr>
        <p:spPr>
          <a:xfrm>
            <a:off x="-703131" y="-31750"/>
            <a:ext cx="10678212" cy="1287145"/>
          </a:xfrm>
          <a:prstGeom prst="rect">
            <a:avLst/>
          </a:prstGeom>
          <a:solidFill>
            <a:srgbClr val="2F665C"/>
          </a:solidFill>
        </p:spPr>
      </p:sp>
      <p:grpSp>
        <p:nvGrpSpPr>
          <p:cNvPr id="105" name="Group 8"/>
          <p:cNvGrpSpPr/>
          <p:nvPr/>
        </p:nvGrpSpPr>
        <p:grpSpPr>
          <a:xfrm>
            <a:off x="13764461" y="4011752"/>
            <a:ext cx="4523732" cy="3608301"/>
            <a:chOff x="0" y="0"/>
            <a:chExt cx="2407850" cy="2154935"/>
          </a:xfrm>
        </p:grpSpPr>
        <p:sp>
          <p:nvSpPr>
            <p:cNvPr id="1048765" name="Freeform 9"/>
            <p:cNvSpPr/>
            <p:nvPr/>
          </p:nvSpPr>
          <p:spPr>
            <a:xfrm>
              <a:off x="0" y="0"/>
              <a:ext cx="2407850" cy="2154935"/>
            </a:xfrm>
            <a:custGeom>
              <a:avLst/>
              <a:gdLst/>
              <a:ahLst/>
              <a:cxnLst/>
              <a:rect l="l" t="t" r="r" b="b"/>
              <a:pathLst>
                <a:path w="2407850" h="2154935">
                  <a:moveTo>
                    <a:pt x="0" y="0"/>
                  </a:moveTo>
                  <a:lnTo>
                    <a:pt x="2407850" y="0"/>
                  </a:lnTo>
                  <a:lnTo>
                    <a:pt x="2407850" y="2154935"/>
                  </a:lnTo>
                  <a:lnTo>
                    <a:pt x="0" y="2154935"/>
                  </a:lnTo>
                  <a:close/>
                </a:path>
              </a:pathLst>
            </a:custGeom>
            <a:solidFill>
              <a:srgbClr val="FFCECE"/>
            </a:solidFill>
          </p:spPr>
        </p:sp>
      </p:grpSp>
      <p:grpSp>
        <p:nvGrpSpPr>
          <p:cNvPr id="106" name="Group 10"/>
          <p:cNvGrpSpPr/>
          <p:nvPr/>
        </p:nvGrpSpPr>
        <p:grpSpPr>
          <a:xfrm>
            <a:off x="9975080" y="1259896"/>
            <a:ext cx="8710173" cy="1004806"/>
            <a:chOff x="0" y="0"/>
            <a:chExt cx="1913890" cy="254056"/>
          </a:xfrm>
        </p:grpSpPr>
        <p:sp>
          <p:nvSpPr>
            <p:cNvPr id="1048766" name="Freeform 11"/>
            <p:cNvSpPr/>
            <p:nvPr/>
          </p:nvSpPr>
          <p:spPr>
            <a:xfrm>
              <a:off x="0" y="0"/>
              <a:ext cx="1913890" cy="254056"/>
            </a:xfrm>
            <a:custGeom>
              <a:avLst/>
              <a:gdLst/>
              <a:ahLst/>
              <a:cxnLst/>
              <a:rect l="l" t="t" r="r" b="b"/>
              <a:pathLst>
                <a:path w="1913890" h="254056">
                  <a:moveTo>
                    <a:pt x="0" y="0"/>
                  </a:moveTo>
                  <a:lnTo>
                    <a:pt x="1913890" y="0"/>
                  </a:lnTo>
                  <a:lnTo>
                    <a:pt x="1913890" y="254056"/>
                  </a:lnTo>
                  <a:lnTo>
                    <a:pt x="0" y="254056"/>
                  </a:lnTo>
                  <a:close/>
                </a:path>
              </a:pathLst>
            </a:custGeom>
            <a:solidFill>
              <a:srgbClr val="FFF9F9"/>
            </a:solidFill>
          </p:spPr>
        </p:sp>
      </p:grpSp>
      <p:sp>
        <p:nvSpPr>
          <p:cNvPr id="1048767" name="TextBox 15"/>
          <p:cNvSpPr txBox="1"/>
          <p:nvPr/>
        </p:nvSpPr>
        <p:spPr>
          <a:xfrm>
            <a:off x="1430672" y="145098"/>
            <a:ext cx="7553606" cy="800100"/>
          </a:xfrm>
          <a:prstGeom prst="rect">
            <a:avLst/>
          </a:prstGeom>
        </p:spPr>
        <p:txBody>
          <a:bodyPr lIns="0" tIns="0" rIns="0" bIns="0" rtlCol="0" anchor="t">
            <a:spAutoFit/>
          </a:bodyPr>
          <a:lstStyle/>
          <a:p>
            <a:pPr algn="ctr">
              <a:lnSpc>
                <a:spcPts val="6299"/>
              </a:lnSpc>
            </a:pPr>
            <a:r>
              <a:rPr lang="en-US" sz="4500">
                <a:solidFill>
                  <a:srgbClr val="FFFFFF"/>
                </a:solidFill>
                <a:latin typeface="Playfair Display Black"/>
              </a:rPr>
              <a:t>HASIL DAN PEMBAHASAN</a:t>
            </a:r>
          </a:p>
        </p:txBody>
      </p:sp>
      <p:sp>
        <p:nvSpPr>
          <p:cNvPr id="1048768" name="TextBox 16"/>
          <p:cNvSpPr txBox="1"/>
          <p:nvPr/>
        </p:nvSpPr>
        <p:spPr>
          <a:xfrm>
            <a:off x="13761869" y="614998"/>
            <a:ext cx="4179391" cy="609600"/>
          </a:xfrm>
          <a:prstGeom prst="rect">
            <a:avLst/>
          </a:prstGeom>
        </p:spPr>
        <p:txBody>
          <a:bodyPr wrap="square" lIns="0" tIns="0" rIns="0" bIns="0" rtlCol="0" anchor="t">
            <a:spAutoFit/>
          </a:bodyPr>
          <a:lstStyle/>
          <a:p>
            <a:pPr>
              <a:lnSpc>
                <a:spcPts val="4759"/>
              </a:lnSpc>
            </a:pPr>
            <a:r>
              <a:rPr lang="en-US" sz="3350" b="1">
                <a:solidFill>
                  <a:schemeClr val="bg1"/>
                </a:solidFill>
                <a:latin typeface="Open Sans Light Bold"/>
              </a:rPr>
              <a:t>2. </a:t>
            </a:r>
            <a:r>
              <a:rPr lang="en-US" sz="3350" b="1">
                <a:solidFill>
                  <a:schemeClr val="bg1"/>
                </a:solidFill>
                <a:ea typeface="+mn-lt"/>
                <a:cs typeface="+mn-lt"/>
              </a:rPr>
              <a:t>ANALISIS </a:t>
            </a:r>
            <a:r>
              <a:rPr lang="en-US" sz="3350" b="1" i="1">
                <a:solidFill>
                  <a:schemeClr val="bg1"/>
                </a:solidFill>
                <a:ea typeface="+mn-lt"/>
                <a:cs typeface="+mn-lt"/>
              </a:rPr>
              <a:t>CLUSTER</a:t>
            </a:r>
            <a:endParaRPr lang="en-US" sz="3350" b="1">
              <a:solidFill>
                <a:schemeClr val="bg1"/>
              </a:solidFill>
              <a:latin typeface="Open Sans Light Bold"/>
              <a:ea typeface="Open Sans Light Bold"/>
              <a:cs typeface="Open Sans Light Bold"/>
            </a:endParaRPr>
          </a:p>
        </p:txBody>
      </p:sp>
      <p:sp>
        <p:nvSpPr>
          <p:cNvPr id="1048769" name="TextBox 17"/>
          <p:cNvSpPr txBox="1"/>
          <p:nvPr/>
        </p:nvSpPr>
        <p:spPr>
          <a:xfrm>
            <a:off x="-16252" y="2206228"/>
            <a:ext cx="5027191" cy="430887"/>
          </a:xfrm>
          <a:prstGeom prst="rect">
            <a:avLst/>
          </a:prstGeom>
        </p:spPr>
        <p:txBody>
          <a:bodyPr wrap="square" lIns="0" tIns="0" rIns="0" bIns="0" rtlCol="0" anchor="t">
            <a:spAutoFit/>
          </a:bodyPr>
          <a:lstStyle/>
          <a:p>
            <a:pPr algn="ctr"/>
            <a:r>
              <a:rPr lang="en-US" sz="28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Tabel</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8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Anggota</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800" b="1" i="1" dirty="0">
                <a:solidFill>
                  <a:schemeClr val="bg1"/>
                </a:solidFill>
                <a:latin typeface="Open Sans" panose="020B0606030504020204" pitchFamily="34" charset="0"/>
                <a:ea typeface="Open Sans" panose="020B0606030504020204" pitchFamily="34" charset="0"/>
                <a:cs typeface="Open Sans" panose="020B0606030504020204" pitchFamily="34" charset="0"/>
              </a:rPr>
              <a:t>Clustering</a:t>
            </a:r>
          </a:p>
        </p:txBody>
      </p:sp>
      <p:sp>
        <p:nvSpPr>
          <p:cNvPr id="1048770" name="TextBox 18"/>
          <p:cNvSpPr txBox="1"/>
          <p:nvPr/>
        </p:nvSpPr>
        <p:spPr>
          <a:xfrm>
            <a:off x="11646435" y="1419806"/>
            <a:ext cx="5657850" cy="533400"/>
          </a:xfrm>
          <a:prstGeom prst="rect">
            <a:avLst/>
          </a:prstGeom>
        </p:spPr>
        <p:txBody>
          <a:bodyPr lIns="0" tIns="0" rIns="0" bIns="0" rtlCol="0" anchor="t">
            <a:spAutoFit/>
          </a:bodyPr>
          <a:lstStyle/>
          <a:p>
            <a:pPr algn="ctr"/>
            <a:r>
              <a:rPr lang="en-US" sz="3650" b="1">
                <a:ea typeface="+mn-lt"/>
                <a:cs typeface="+mn-lt"/>
              </a:rPr>
              <a:t>PROSES </a:t>
            </a:r>
            <a:r>
              <a:rPr lang="en-US" sz="3650" b="1" i="1">
                <a:ea typeface="+mn-lt"/>
                <a:cs typeface="+mn-lt"/>
              </a:rPr>
              <a:t>CLUSTERING</a:t>
            </a:r>
            <a:endParaRPr lang="id-ID">
              <a:cs typeface="Calibri"/>
            </a:endParaRPr>
          </a:p>
        </p:txBody>
      </p:sp>
      <p:graphicFrame>
        <p:nvGraphicFramePr>
          <p:cNvPr id="4194304" name="Tabel 6"/>
          <p:cNvGraphicFramePr>
            <a:graphicFrameLocks noGrp="1"/>
          </p:cNvGraphicFramePr>
          <p:nvPr>
            <p:extLst>
              <p:ext uri="{D42A27DB-BD31-4B8C-83A1-F6EECF244321}">
                <p14:modId xmlns:p14="http://schemas.microsoft.com/office/powerpoint/2010/main" val="2930334329"/>
              </p:ext>
            </p:extLst>
          </p:nvPr>
        </p:nvGraphicFramePr>
        <p:xfrm>
          <a:off x="253999" y="2827066"/>
          <a:ext cx="12970721" cy="6627025"/>
        </p:xfrm>
        <a:graphic>
          <a:graphicData uri="http://schemas.openxmlformats.org/drawingml/2006/table">
            <a:tbl>
              <a:tblPr firstRow="1" bandRow="1">
                <a:tableStyleId>{C4B1156A-380E-4F78-BDF5-A606A8083BF9}</a:tableStyleId>
              </a:tblPr>
              <a:tblGrid>
                <a:gridCol w="1544012">
                  <a:extLst>
                    <a:ext uri="{9D8B030D-6E8A-4147-A177-3AD203B41FA5}">
                      <a16:colId xmlns:a16="http://schemas.microsoft.com/office/drawing/2014/main" val="20000"/>
                    </a:ext>
                  </a:extLst>
                </a:gridCol>
                <a:gridCol w="11426709">
                  <a:extLst>
                    <a:ext uri="{9D8B030D-6E8A-4147-A177-3AD203B41FA5}">
                      <a16:colId xmlns:a16="http://schemas.microsoft.com/office/drawing/2014/main" val="20001"/>
                    </a:ext>
                  </a:extLst>
                </a:gridCol>
              </a:tblGrid>
              <a:tr h="721957">
                <a:tc>
                  <a:txBody>
                    <a:bodyPr/>
                    <a:lstStyle/>
                    <a:p>
                      <a:pPr algn="ctr"/>
                      <a:r>
                        <a:rPr lang="id-ID" sz="2800" i="1" dirty="0"/>
                        <a:t>Cluster </a:t>
                      </a:r>
                      <a:endParaRPr lang="id-ID" sz="2800" i="1"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id-ID" sz="2800" dirty="0"/>
                        <a:t>Anggota</a:t>
                      </a:r>
                      <a:endParaRPr lang="id-ID" sz="28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0000"/>
                  </a:ext>
                </a:extLst>
              </a:tr>
              <a:tr h="3709358">
                <a:tc>
                  <a:txBody>
                    <a:bodyPr/>
                    <a:lstStyle/>
                    <a:p>
                      <a:pPr algn="ctr"/>
                      <a:r>
                        <a:rPr lang="id-ID" sz="2800"/>
                        <a:t>1</a:t>
                      </a:r>
                      <a:endParaRPr lang="id-ID" sz="28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lvl="0" algn="just">
                        <a:buNone/>
                      </a:pPr>
                      <a:r>
                        <a:rPr lang="id-ID" sz="2800" b="0" u="none" strike="noStrike" noProof="0" dirty="0"/>
                        <a:t>H, Frd, H2, Herdika D, Alvira, Aujd, UN, Arditama, DFA, DF, Shandy, S, K, Inayah Wi, Lalang Irul, Najla, ND, ZZ, Sultan, Farah Annisa, Fariz, Elfira, RL, Rani, Eka Dani, Alfi, Asnah, Atsil, ADS, F, Rif, YA, Muhammad Rafi, AA, Arnold, DAS, FF, Sefira, Dimas, DN, A3, Metasari, Andhika, Adam Smith, Fara, Hani, Putra, Dei, Ham, Lavenia, M, Dela, UM, Fa, VBL, F3, I, D, Hassya, Dk, Gab, Kesya Nainggolan, FN, YP, MAM, Regin, MM, Fd, Devi Veda, Bee, Rita, Aldi, F4, Ananda Ajeng, MYP, Tiara.</a:t>
                      </a:r>
                      <a:endParaRPr lang="id-ID" sz="28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0001"/>
                  </a:ext>
                </a:extLst>
              </a:tr>
              <a:tr h="1250830">
                <a:tc>
                  <a:txBody>
                    <a:bodyPr/>
                    <a:lstStyle/>
                    <a:p>
                      <a:pPr algn="ctr"/>
                      <a:r>
                        <a:rPr lang="id-ID" sz="2800"/>
                        <a:t>2</a:t>
                      </a:r>
                      <a:endParaRPr lang="id-ID" sz="28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lvl="0" algn="just">
                        <a:buNone/>
                      </a:pPr>
                      <a:r>
                        <a:rPr lang="id-ID" sz="2800" b="0" u="none" strike="noStrike" noProof="0"/>
                        <a:t>Fn.</a:t>
                      </a:r>
                      <a:endParaRPr lang="id-ID" sz="2800" b="0" i="0" u="none" strike="noStrike" noProof="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0002"/>
                  </a:ext>
                </a:extLst>
              </a:tr>
              <a:tr h="828914">
                <a:tc>
                  <a:txBody>
                    <a:bodyPr/>
                    <a:lstStyle/>
                    <a:p>
                      <a:pPr algn="ctr"/>
                      <a:r>
                        <a:rPr lang="id-ID" sz="2800"/>
                        <a:t>3</a:t>
                      </a:r>
                      <a:endParaRPr lang="id-ID" sz="28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lvl="0" algn="just">
                        <a:lnSpc>
                          <a:spcPct val="100000"/>
                        </a:lnSpc>
                        <a:spcBef>
                          <a:spcPts val="0"/>
                        </a:spcBef>
                        <a:spcAft>
                          <a:spcPts val="0"/>
                        </a:spcAft>
                        <a:buNone/>
                      </a:pPr>
                      <a:r>
                        <a:rPr lang="id-ID" sz="2800" b="0" u="none" strike="noStrike" noProof="0" dirty="0"/>
                        <a:t>Sodi, Afif, RMS, OOA, A, Galuh, Lady, Nur’Aini Dwi Yuniawati, Agam Wais Rosihandika, AW, DA, hd, NS, M, Addi, Rike Ratnari, Khor, Nab.</a:t>
                      </a:r>
                      <a:endParaRPr lang="id-ID" sz="2800" b="0" i="0" u="none" strike="noStrike" noProof="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0003"/>
                  </a:ext>
                </a:extLst>
              </a:tr>
            </a:tbl>
          </a:graphicData>
        </a:graphic>
      </p:graphicFrame>
      <p:sp>
        <p:nvSpPr>
          <p:cNvPr id="1048771" name="Freeform 11"/>
          <p:cNvSpPr/>
          <p:nvPr/>
        </p:nvSpPr>
        <p:spPr>
          <a:xfrm>
            <a:off x="13612797" y="3979718"/>
            <a:ext cx="4496393" cy="3484898"/>
          </a:xfrm>
          <a:custGeom>
            <a:avLst/>
            <a:gdLst/>
            <a:ahLst/>
            <a:cxnLst/>
            <a:rect l="l" t="t" r="r" b="b"/>
            <a:pathLst>
              <a:path w="1913890" h="254056">
                <a:moveTo>
                  <a:pt x="0" y="0"/>
                </a:moveTo>
                <a:lnTo>
                  <a:pt x="1913890" y="0"/>
                </a:lnTo>
                <a:lnTo>
                  <a:pt x="1913890" y="254056"/>
                </a:lnTo>
                <a:lnTo>
                  <a:pt x="0" y="254056"/>
                </a:lnTo>
                <a:close/>
              </a:path>
            </a:pathLst>
          </a:custGeom>
          <a:solidFill>
            <a:srgbClr val="FFF9F9"/>
          </a:solidFill>
        </p:spPr>
      </p:sp>
      <p:sp>
        <p:nvSpPr>
          <p:cNvPr id="1048772" name="TextBox 17"/>
          <p:cNvSpPr txBox="1"/>
          <p:nvPr/>
        </p:nvSpPr>
        <p:spPr>
          <a:xfrm>
            <a:off x="13918896" y="4523240"/>
            <a:ext cx="3884193" cy="25146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800" b="1" i="1" dirty="0">
                <a:latin typeface="Open Sans Light" panose="020B0306030504020204" pitchFamily="34" charset="0"/>
                <a:ea typeface="Open Sans Light" panose="020B0306030504020204" pitchFamily="34" charset="0"/>
                <a:cs typeface="Open Sans Light" panose="020B0306030504020204" pitchFamily="34" charset="0"/>
              </a:rPr>
              <a:t>Cluster </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1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sebanyak</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77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mahasiswa</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a:t>
            </a:r>
          </a:p>
          <a:p>
            <a:pPr algn="just"/>
            <a:r>
              <a:rPr lang="en-US" sz="2800" b="1" i="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Cluster </a:t>
            </a:r>
            <a:r>
              <a:rPr lang="en-US" sz="2800" b="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2 </a:t>
            </a:r>
            <a:r>
              <a:rPr lang="en-US" sz="2800" b="1"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sebanyak</a:t>
            </a:r>
            <a:r>
              <a:rPr lang="en-US" sz="2800" b="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1 </a:t>
            </a:r>
            <a:r>
              <a:rPr lang="en-US" sz="2800" b="1"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mahasiswa</a:t>
            </a:r>
            <a:r>
              <a:rPr lang="en-US" sz="2800" b="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t>
            </a:r>
          </a:p>
          <a:p>
            <a:pPr algn="just"/>
            <a:r>
              <a:rPr lang="en-US" sz="2800" b="1" i="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Cluster </a:t>
            </a:r>
            <a:r>
              <a:rPr lang="en-US" sz="2800" b="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3 </a:t>
            </a:r>
            <a:r>
              <a:rPr lang="en-US" sz="2800" b="1"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sebanyak</a:t>
            </a:r>
            <a:r>
              <a:rPr lang="en-US" sz="2800" b="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18 </a:t>
            </a:r>
            <a:r>
              <a:rPr lang="en-US" sz="2800" b="1"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mahasiswa</a:t>
            </a:r>
            <a:r>
              <a:rPr lang="en-US" sz="2800" b="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15" name="Google Shape;570;p48">
            <a:extLst>
              <a:ext uri="{FF2B5EF4-FFF2-40B4-BE49-F238E27FC236}">
                <a16:creationId xmlns:a16="http://schemas.microsoft.com/office/drawing/2014/main" id="{C1627114-C79E-44CA-9956-D85B702B87D8}"/>
              </a:ext>
            </a:extLst>
          </p:cNvPr>
          <p:cNvSpPr txBox="1">
            <a:spLocks/>
          </p:cNvSpPr>
          <p:nvPr/>
        </p:nvSpPr>
        <p:spPr>
          <a:xfrm>
            <a:off x="16600106" y="9219156"/>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FFCECE"/>
                </a:solidFill>
                <a:latin typeface="Anton" panose="02000503000000000000" pitchFamily="2" charset="0"/>
              </a:rPr>
              <a:t>13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5D4D1"/>
        </a:solidFill>
        <a:effectLst/>
      </p:bgPr>
    </p:bg>
    <p:spTree>
      <p:nvGrpSpPr>
        <p:cNvPr id="1" name=""/>
        <p:cNvGrpSpPr/>
        <p:nvPr/>
      </p:nvGrpSpPr>
      <p:grpSpPr>
        <a:xfrm>
          <a:off x="0" y="0"/>
          <a:ext cx="0" cy="0"/>
          <a:chOff x="0" y="0"/>
          <a:chExt cx="0" cy="0"/>
        </a:xfrm>
      </p:grpSpPr>
      <p:sp>
        <p:nvSpPr>
          <p:cNvPr id="1048773" name="AutoShape 2"/>
          <p:cNvSpPr/>
          <p:nvPr/>
        </p:nvSpPr>
        <p:spPr>
          <a:xfrm>
            <a:off x="-7269" y="0"/>
            <a:ext cx="18683539" cy="10424160"/>
          </a:xfrm>
          <a:prstGeom prst="rect">
            <a:avLst/>
          </a:prstGeom>
          <a:solidFill>
            <a:srgbClr val="374661"/>
          </a:solidFill>
        </p:spPr>
      </p:sp>
      <p:sp>
        <p:nvSpPr>
          <p:cNvPr id="1048774" name="AutoShape 5"/>
          <p:cNvSpPr/>
          <p:nvPr/>
        </p:nvSpPr>
        <p:spPr>
          <a:xfrm>
            <a:off x="-703132" y="-31750"/>
            <a:ext cx="11020923" cy="1287145"/>
          </a:xfrm>
          <a:prstGeom prst="rect">
            <a:avLst/>
          </a:prstGeom>
          <a:solidFill>
            <a:srgbClr val="2F665C"/>
          </a:solidFill>
        </p:spPr>
      </p:sp>
      <p:grpSp>
        <p:nvGrpSpPr>
          <p:cNvPr id="108" name="Group 8"/>
          <p:cNvGrpSpPr/>
          <p:nvPr/>
        </p:nvGrpSpPr>
        <p:grpSpPr>
          <a:xfrm>
            <a:off x="-2896" y="1239768"/>
            <a:ext cx="10320688" cy="9047232"/>
            <a:chOff x="41848" y="-1777382"/>
            <a:chExt cx="2366002" cy="3932317"/>
          </a:xfrm>
        </p:grpSpPr>
        <p:sp>
          <p:nvSpPr>
            <p:cNvPr id="1048775" name="Freeform 9"/>
            <p:cNvSpPr/>
            <p:nvPr/>
          </p:nvSpPr>
          <p:spPr>
            <a:xfrm>
              <a:off x="41848" y="-1777382"/>
              <a:ext cx="2366002" cy="3932317"/>
            </a:xfrm>
            <a:custGeom>
              <a:avLst/>
              <a:gdLst/>
              <a:ahLst/>
              <a:cxnLst/>
              <a:rect l="l" t="t" r="r" b="b"/>
              <a:pathLst>
                <a:path w="2407850" h="2154935">
                  <a:moveTo>
                    <a:pt x="0" y="0"/>
                  </a:moveTo>
                  <a:lnTo>
                    <a:pt x="2407850" y="0"/>
                  </a:lnTo>
                  <a:lnTo>
                    <a:pt x="2407850" y="2154935"/>
                  </a:lnTo>
                  <a:lnTo>
                    <a:pt x="0" y="2154935"/>
                  </a:lnTo>
                  <a:close/>
                </a:path>
              </a:pathLst>
            </a:custGeom>
            <a:solidFill>
              <a:srgbClr val="FFCECE"/>
            </a:solidFill>
          </p:spPr>
        </p:sp>
      </p:grpSp>
      <p:grpSp>
        <p:nvGrpSpPr>
          <p:cNvPr id="109" name="Group 10"/>
          <p:cNvGrpSpPr/>
          <p:nvPr/>
        </p:nvGrpSpPr>
        <p:grpSpPr>
          <a:xfrm>
            <a:off x="10655240" y="1239768"/>
            <a:ext cx="7192145" cy="1134202"/>
            <a:chOff x="0" y="0"/>
            <a:chExt cx="1913890" cy="254056"/>
          </a:xfrm>
        </p:grpSpPr>
        <p:sp>
          <p:nvSpPr>
            <p:cNvPr id="1048776" name="Freeform 11"/>
            <p:cNvSpPr/>
            <p:nvPr/>
          </p:nvSpPr>
          <p:spPr>
            <a:xfrm>
              <a:off x="0" y="0"/>
              <a:ext cx="1913890" cy="254056"/>
            </a:xfrm>
            <a:custGeom>
              <a:avLst/>
              <a:gdLst/>
              <a:ahLst/>
              <a:cxnLst/>
              <a:rect l="l" t="t" r="r" b="b"/>
              <a:pathLst>
                <a:path w="1913890" h="254056">
                  <a:moveTo>
                    <a:pt x="0" y="0"/>
                  </a:moveTo>
                  <a:lnTo>
                    <a:pt x="1913890" y="0"/>
                  </a:lnTo>
                  <a:lnTo>
                    <a:pt x="1913890" y="254056"/>
                  </a:lnTo>
                  <a:lnTo>
                    <a:pt x="0" y="254056"/>
                  </a:lnTo>
                  <a:close/>
                </a:path>
              </a:pathLst>
            </a:custGeom>
            <a:solidFill>
              <a:srgbClr val="FFF9F9"/>
            </a:solidFill>
          </p:spPr>
        </p:sp>
      </p:grpSp>
      <p:sp>
        <p:nvSpPr>
          <p:cNvPr id="1048777" name="TextBox 15"/>
          <p:cNvSpPr txBox="1"/>
          <p:nvPr/>
        </p:nvSpPr>
        <p:spPr>
          <a:xfrm>
            <a:off x="1430672" y="145098"/>
            <a:ext cx="7553606" cy="800100"/>
          </a:xfrm>
          <a:prstGeom prst="rect">
            <a:avLst/>
          </a:prstGeom>
        </p:spPr>
        <p:txBody>
          <a:bodyPr lIns="0" tIns="0" rIns="0" bIns="0" rtlCol="0" anchor="t">
            <a:spAutoFit/>
          </a:bodyPr>
          <a:lstStyle/>
          <a:p>
            <a:pPr algn="ctr">
              <a:lnSpc>
                <a:spcPts val="6299"/>
              </a:lnSpc>
            </a:pPr>
            <a:r>
              <a:rPr lang="en-US" sz="4500">
                <a:solidFill>
                  <a:srgbClr val="FFFFFF"/>
                </a:solidFill>
                <a:latin typeface="Playfair Display Black"/>
              </a:rPr>
              <a:t>HASIL DAN PEMBAHASAN</a:t>
            </a:r>
          </a:p>
        </p:txBody>
      </p:sp>
      <p:sp>
        <p:nvSpPr>
          <p:cNvPr id="1048778" name="TextBox 16"/>
          <p:cNvSpPr txBox="1"/>
          <p:nvPr/>
        </p:nvSpPr>
        <p:spPr>
          <a:xfrm>
            <a:off x="13761869" y="614998"/>
            <a:ext cx="4179391" cy="609600"/>
          </a:xfrm>
          <a:prstGeom prst="rect">
            <a:avLst/>
          </a:prstGeom>
        </p:spPr>
        <p:txBody>
          <a:bodyPr wrap="square" lIns="0" tIns="0" rIns="0" bIns="0" rtlCol="0" anchor="t">
            <a:spAutoFit/>
          </a:bodyPr>
          <a:lstStyle/>
          <a:p>
            <a:pPr>
              <a:lnSpc>
                <a:spcPts val="4759"/>
              </a:lnSpc>
            </a:pPr>
            <a:r>
              <a:rPr lang="en-US" sz="3350" b="1">
                <a:solidFill>
                  <a:schemeClr val="bg1"/>
                </a:solidFill>
                <a:latin typeface="Open Sans Light Bold"/>
              </a:rPr>
              <a:t>2. </a:t>
            </a:r>
            <a:r>
              <a:rPr lang="en-US" sz="3350" b="1">
                <a:solidFill>
                  <a:schemeClr val="bg1"/>
                </a:solidFill>
                <a:ea typeface="+mn-lt"/>
                <a:cs typeface="+mn-lt"/>
              </a:rPr>
              <a:t>ANALISIS CLUSTER</a:t>
            </a:r>
            <a:endParaRPr lang="en-US" sz="3350" b="1">
              <a:solidFill>
                <a:schemeClr val="bg1"/>
              </a:solidFill>
              <a:latin typeface="Open Sans Light Bold"/>
              <a:ea typeface="Open Sans Light Bold"/>
              <a:cs typeface="Open Sans Light Bold"/>
            </a:endParaRPr>
          </a:p>
        </p:txBody>
      </p:sp>
      <p:sp>
        <p:nvSpPr>
          <p:cNvPr id="1048779" name="TextBox 17"/>
          <p:cNvSpPr txBox="1"/>
          <p:nvPr/>
        </p:nvSpPr>
        <p:spPr>
          <a:xfrm>
            <a:off x="12297492" y="3000982"/>
            <a:ext cx="6105492" cy="430887"/>
          </a:xfrm>
          <a:prstGeom prst="rect">
            <a:avLst/>
          </a:prstGeom>
        </p:spPr>
        <p:txBody>
          <a:bodyPr wrap="square" lIns="0" tIns="0" rIns="0" bIns="0" rtlCol="0" anchor="t">
            <a:spAutoFit/>
          </a:bodyPr>
          <a:lstStyle/>
          <a:p>
            <a:pPr algn="r"/>
            <a:r>
              <a:rPr lang="en-US" sz="28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Tabel</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8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Anggota</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Clustering     </a:t>
            </a:r>
          </a:p>
        </p:txBody>
      </p:sp>
      <p:sp>
        <p:nvSpPr>
          <p:cNvPr id="1048780" name="TextBox 18"/>
          <p:cNvSpPr txBox="1"/>
          <p:nvPr/>
        </p:nvSpPr>
        <p:spPr>
          <a:xfrm>
            <a:off x="10697530" y="1248716"/>
            <a:ext cx="7124339" cy="1066800"/>
          </a:xfrm>
          <a:prstGeom prst="rect">
            <a:avLst/>
          </a:prstGeom>
        </p:spPr>
        <p:txBody>
          <a:bodyPr wrap="square" lIns="0" tIns="0" rIns="0" bIns="0" rtlCol="0" anchor="t">
            <a:spAutoFit/>
          </a:bodyPr>
          <a:lstStyle/>
          <a:p>
            <a:pPr algn="ctr"/>
            <a:r>
              <a:rPr lang="en-US" sz="3650" b="1">
                <a:cs typeface="Calibri"/>
              </a:rPr>
              <a:t>KARAKTERISTIK </a:t>
            </a:r>
          </a:p>
          <a:p>
            <a:pPr algn="ctr"/>
            <a:r>
              <a:rPr lang="en-US" sz="3650" b="1">
                <a:cs typeface="Calibri"/>
              </a:rPr>
              <a:t>TIAP </a:t>
            </a:r>
            <a:r>
              <a:rPr lang="en-US" sz="3650" b="1" i="1">
                <a:cs typeface="Calibri"/>
              </a:rPr>
              <a:t>CLUSTER</a:t>
            </a:r>
            <a:endParaRPr lang="en-US" sz="3650" b="1">
              <a:cs typeface="Calibri"/>
            </a:endParaRPr>
          </a:p>
        </p:txBody>
      </p:sp>
      <p:sp>
        <p:nvSpPr>
          <p:cNvPr id="1048782" name="TextBox 17"/>
          <p:cNvSpPr txBox="1"/>
          <p:nvPr/>
        </p:nvSpPr>
        <p:spPr>
          <a:xfrm>
            <a:off x="188108" y="1782116"/>
            <a:ext cx="9778837" cy="773814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lnSpc>
                <a:spcPct val="150000"/>
              </a:lnSpc>
              <a:buFont typeface="+mj-lt"/>
              <a:buAutoNum type="arabicPeriod"/>
            </a:pPr>
            <a:r>
              <a:rPr lang="en-US" sz="2600" i="1" dirty="0">
                <a:latin typeface="Open Sans" panose="020B0606030504020204" pitchFamily="34" charset="0"/>
                <a:ea typeface="Open Sans" panose="020B0606030504020204" pitchFamily="34" charset="0"/>
                <a:cs typeface="Open Sans" panose="020B0606030504020204" pitchFamily="34" charset="0"/>
              </a:rPr>
              <a:t>Cluster </a:t>
            </a:r>
            <a:r>
              <a:rPr lang="en-US" sz="2600" dirty="0">
                <a:latin typeface="Open Sans" panose="020B0606030504020204" pitchFamily="34" charset="0"/>
                <a:ea typeface="Open Sans" panose="020B0606030504020204" pitchFamily="34" charset="0"/>
                <a:cs typeface="Open Sans" panose="020B0606030504020204" pitchFamily="34" charset="0"/>
              </a:rPr>
              <a:t>1: 77 </a:t>
            </a:r>
            <a:r>
              <a:rPr lang="en-US" sz="2600" dirty="0" err="1">
                <a:latin typeface="Open Sans" panose="020B0606030504020204" pitchFamily="34" charset="0"/>
                <a:ea typeface="Open Sans" panose="020B0606030504020204" pitchFamily="34" charset="0"/>
                <a:cs typeface="Open Sans" panose="020B0606030504020204" pitchFamily="34" charset="0"/>
              </a:rPr>
              <a:t>mahasiswa</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Karakteristik</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pendidikan</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kewirausahaan</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sedang</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faktor</a:t>
            </a:r>
            <a:r>
              <a:rPr lang="en-US" sz="2600" dirty="0">
                <a:latin typeface="Open Sans" panose="020B0606030504020204" pitchFamily="34" charset="0"/>
                <a:ea typeface="Open Sans" panose="020B0606030504020204" pitchFamily="34" charset="0"/>
                <a:cs typeface="Open Sans" panose="020B0606030504020204" pitchFamily="34" charset="0"/>
              </a:rPr>
              <a:t> internal, </a:t>
            </a:r>
            <a:r>
              <a:rPr lang="en-US" sz="2600" dirty="0" err="1">
                <a:latin typeface="Open Sans" panose="020B0606030504020204" pitchFamily="34" charset="0"/>
                <a:ea typeface="Open Sans" panose="020B0606030504020204" pitchFamily="34" charset="0"/>
                <a:cs typeface="Open Sans" panose="020B0606030504020204" pitchFamily="34" charset="0"/>
              </a:rPr>
              <a:t>lingkungan</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keluarga</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serta</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minat</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mahasiswa</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dalam</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berwirausaha</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tertinggi</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dibandingkan</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i="1" dirty="0">
                <a:latin typeface="Open Sans" panose="020B0606030504020204" pitchFamily="34" charset="0"/>
                <a:ea typeface="Open Sans" panose="020B0606030504020204" pitchFamily="34" charset="0"/>
                <a:cs typeface="Open Sans" panose="020B0606030504020204" pitchFamily="34" charset="0"/>
              </a:rPr>
              <a:t>cluster </a:t>
            </a:r>
            <a:r>
              <a:rPr lang="en-US" sz="2600" dirty="0">
                <a:latin typeface="Open Sans" panose="020B0606030504020204" pitchFamily="34" charset="0"/>
                <a:ea typeface="Open Sans" panose="020B0606030504020204" pitchFamily="34" charset="0"/>
                <a:cs typeface="Open Sans" panose="020B0606030504020204" pitchFamily="34" charset="0"/>
              </a:rPr>
              <a:t>2 dan </a:t>
            </a:r>
            <a:r>
              <a:rPr lang="en-US" sz="2600" i="1" dirty="0">
                <a:latin typeface="Open Sans" panose="020B0606030504020204" pitchFamily="34" charset="0"/>
                <a:ea typeface="Open Sans" panose="020B0606030504020204" pitchFamily="34" charset="0"/>
                <a:cs typeface="Open Sans" panose="020B0606030504020204" pitchFamily="34" charset="0"/>
              </a:rPr>
              <a:t>cluster </a:t>
            </a:r>
            <a:r>
              <a:rPr lang="en-US" sz="2600" dirty="0">
                <a:latin typeface="Open Sans" panose="020B0606030504020204" pitchFamily="34" charset="0"/>
                <a:ea typeface="Open Sans" panose="020B0606030504020204" pitchFamily="34" charset="0"/>
                <a:cs typeface="Open Sans" panose="020B0606030504020204" pitchFamily="34" charset="0"/>
              </a:rPr>
              <a:t>3.</a:t>
            </a:r>
            <a:endParaRPr lang="id-ID" sz="2600" dirty="0">
              <a:latin typeface="Open Sans" panose="020B0606030504020204" pitchFamily="34" charset="0"/>
              <a:ea typeface="Open Sans" panose="020B0606030504020204" pitchFamily="34" charset="0"/>
              <a:cs typeface="Open Sans" panose="020B0606030504020204" pitchFamily="34" charset="0"/>
            </a:endParaRPr>
          </a:p>
          <a:p>
            <a:pPr marL="514350" indent="-514350">
              <a:lnSpc>
                <a:spcPct val="150000"/>
              </a:lnSpc>
              <a:buFont typeface="+mj-lt"/>
              <a:buAutoNum type="arabicPeriod"/>
            </a:pPr>
            <a:r>
              <a:rPr lang="en-US" sz="2600" i="1" dirty="0">
                <a:latin typeface="Open Sans" panose="020B0606030504020204" pitchFamily="34" charset="0"/>
                <a:ea typeface="Open Sans" panose="020B0606030504020204" pitchFamily="34" charset="0"/>
                <a:cs typeface="Open Sans" panose="020B0606030504020204" pitchFamily="34" charset="0"/>
              </a:rPr>
              <a:t>Cluster </a:t>
            </a:r>
            <a:r>
              <a:rPr lang="en-US" sz="2600" dirty="0">
                <a:latin typeface="Open Sans" panose="020B0606030504020204" pitchFamily="34" charset="0"/>
                <a:ea typeface="Open Sans" panose="020B0606030504020204" pitchFamily="34" charset="0"/>
                <a:cs typeface="Open Sans" panose="020B0606030504020204" pitchFamily="34" charset="0"/>
              </a:rPr>
              <a:t>2: 1 </a:t>
            </a:r>
            <a:r>
              <a:rPr lang="en-US" sz="2600" dirty="0" err="1">
                <a:latin typeface="Open Sans" panose="020B0606030504020204" pitchFamily="34" charset="0"/>
                <a:ea typeface="Open Sans" panose="020B0606030504020204" pitchFamily="34" charset="0"/>
                <a:cs typeface="Open Sans" panose="020B0606030504020204" pitchFamily="34" charset="0"/>
              </a:rPr>
              <a:t>mahasiswa</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Karakteristik</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pendidikan</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kewirausahaan</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tertinggi</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faktor</a:t>
            </a:r>
            <a:r>
              <a:rPr lang="en-US" sz="2600" dirty="0">
                <a:latin typeface="Open Sans" panose="020B0606030504020204" pitchFamily="34" charset="0"/>
                <a:ea typeface="Open Sans" panose="020B0606030504020204" pitchFamily="34" charset="0"/>
                <a:cs typeface="Open Sans" panose="020B0606030504020204" pitchFamily="34" charset="0"/>
              </a:rPr>
              <a:t> internal </a:t>
            </a:r>
            <a:r>
              <a:rPr lang="en-US" sz="2600" dirty="0" err="1">
                <a:latin typeface="Open Sans" panose="020B0606030504020204" pitchFamily="34" charset="0"/>
                <a:ea typeface="Open Sans" panose="020B0606030504020204" pitchFamily="34" charset="0"/>
                <a:cs typeface="Open Sans" panose="020B0606030504020204" pitchFamily="34" charset="0"/>
              </a:rPr>
              <a:t>sedang</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namun</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lingkungan</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keluarga</a:t>
            </a:r>
            <a:r>
              <a:rPr lang="en-US" sz="2600" dirty="0">
                <a:latin typeface="Open Sans" panose="020B0606030504020204" pitchFamily="34" charset="0"/>
                <a:ea typeface="Open Sans" panose="020B0606030504020204" pitchFamily="34" charset="0"/>
                <a:cs typeface="Open Sans" panose="020B0606030504020204" pitchFamily="34" charset="0"/>
              </a:rPr>
              <a:t> dan </a:t>
            </a:r>
            <a:r>
              <a:rPr lang="en-US" sz="2600" dirty="0" err="1">
                <a:latin typeface="Open Sans" panose="020B0606030504020204" pitchFamily="34" charset="0"/>
                <a:ea typeface="Open Sans" panose="020B0606030504020204" pitchFamily="34" charset="0"/>
                <a:cs typeface="Open Sans" panose="020B0606030504020204" pitchFamily="34" charset="0"/>
              </a:rPr>
              <a:t>minat</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berwirausaha</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rendah</a:t>
            </a:r>
            <a:r>
              <a:rPr lang="en-US" sz="2600" dirty="0">
                <a:latin typeface="Open Sans" panose="020B0606030504020204" pitchFamily="34" charset="0"/>
                <a:ea typeface="Open Sans" panose="020B0606030504020204" pitchFamily="34" charset="0"/>
                <a:cs typeface="Open Sans" panose="020B0606030504020204" pitchFamily="34" charset="0"/>
              </a:rPr>
              <a:t>. </a:t>
            </a:r>
          </a:p>
          <a:p>
            <a:pPr marL="514350" indent="-514350">
              <a:lnSpc>
                <a:spcPct val="150000"/>
              </a:lnSpc>
              <a:buFont typeface="+mj-lt"/>
              <a:buAutoNum type="arabicPeriod"/>
            </a:pPr>
            <a:r>
              <a:rPr lang="en-US" sz="2600" i="1" dirty="0">
                <a:latin typeface="Open Sans" panose="020B0606030504020204" pitchFamily="34" charset="0"/>
                <a:ea typeface="Open Sans" panose="020B0606030504020204" pitchFamily="34" charset="0"/>
                <a:cs typeface="Open Sans" panose="020B0606030504020204" pitchFamily="34" charset="0"/>
              </a:rPr>
              <a:t>Cluster 3: </a:t>
            </a:r>
            <a:r>
              <a:rPr lang="en-US" sz="2600" dirty="0">
                <a:latin typeface="Open Sans" panose="020B0606030504020204" pitchFamily="34" charset="0"/>
                <a:ea typeface="Open Sans" panose="020B0606030504020204" pitchFamily="34" charset="0"/>
                <a:cs typeface="Open Sans" panose="020B0606030504020204" pitchFamily="34" charset="0"/>
              </a:rPr>
              <a:t>18 </a:t>
            </a:r>
            <a:r>
              <a:rPr lang="en-US" sz="2600" dirty="0" err="1">
                <a:latin typeface="Open Sans" panose="020B0606030504020204" pitchFamily="34" charset="0"/>
                <a:ea typeface="Open Sans" panose="020B0606030504020204" pitchFamily="34" charset="0"/>
                <a:cs typeface="Open Sans" panose="020B0606030504020204" pitchFamily="34" charset="0"/>
              </a:rPr>
              <a:t>mahasiswa</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Karakteristik</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pendidikan</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kewirausahaan</a:t>
            </a:r>
            <a:r>
              <a:rPr lang="en-US" sz="2600" dirty="0">
                <a:latin typeface="Open Sans" panose="020B0606030504020204" pitchFamily="34" charset="0"/>
                <a:ea typeface="Open Sans" panose="020B0606030504020204" pitchFamily="34" charset="0"/>
                <a:cs typeface="Open Sans" panose="020B0606030504020204" pitchFamily="34" charset="0"/>
              </a:rPr>
              <a:t> dan </a:t>
            </a:r>
            <a:r>
              <a:rPr lang="en-US" sz="2600" dirty="0" err="1">
                <a:latin typeface="Open Sans" panose="020B0606030504020204" pitchFamily="34" charset="0"/>
                <a:ea typeface="Open Sans" panose="020B0606030504020204" pitchFamily="34" charset="0"/>
                <a:cs typeface="Open Sans" panose="020B0606030504020204" pitchFamily="34" charset="0"/>
              </a:rPr>
              <a:t>faktor</a:t>
            </a:r>
            <a:r>
              <a:rPr lang="en-US" sz="2600" dirty="0">
                <a:latin typeface="Open Sans" panose="020B0606030504020204" pitchFamily="34" charset="0"/>
                <a:ea typeface="Open Sans" panose="020B0606030504020204" pitchFamily="34" charset="0"/>
                <a:cs typeface="Open Sans" panose="020B0606030504020204" pitchFamily="34" charset="0"/>
              </a:rPr>
              <a:t> internal </a:t>
            </a:r>
            <a:r>
              <a:rPr lang="en-US" sz="2600" dirty="0" err="1">
                <a:latin typeface="Open Sans" panose="020B0606030504020204" pitchFamily="34" charset="0"/>
                <a:ea typeface="Open Sans" panose="020B0606030504020204" pitchFamily="34" charset="0"/>
                <a:cs typeface="Open Sans" panose="020B0606030504020204" pitchFamily="34" charset="0"/>
              </a:rPr>
              <a:t>terendah</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diantara</a:t>
            </a:r>
            <a:r>
              <a:rPr lang="en-US" sz="2600" dirty="0">
                <a:latin typeface="Open Sans" panose="020B0606030504020204" pitchFamily="34" charset="0"/>
                <a:ea typeface="Open Sans" panose="020B0606030504020204" pitchFamily="34" charset="0"/>
                <a:cs typeface="Open Sans" panose="020B0606030504020204" pitchFamily="34" charset="0"/>
              </a:rPr>
              <a:t> 2 cluster </a:t>
            </a:r>
            <a:r>
              <a:rPr lang="en-US" sz="2600" dirty="0" err="1">
                <a:latin typeface="Open Sans" panose="020B0606030504020204" pitchFamily="34" charset="0"/>
                <a:ea typeface="Open Sans" panose="020B0606030504020204" pitchFamily="34" charset="0"/>
                <a:cs typeface="Open Sans" panose="020B0606030504020204" pitchFamily="34" charset="0"/>
              </a:rPr>
              <a:t>lainnya</a:t>
            </a:r>
            <a:r>
              <a:rPr lang="en-US" sz="2600" dirty="0">
                <a:latin typeface="Open Sans" panose="020B0606030504020204" pitchFamily="34" charset="0"/>
                <a:ea typeface="Open Sans" panose="020B0606030504020204" pitchFamily="34" charset="0"/>
                <a:cs typeface="Open Sans" panose="020B0606030504020204" pitchFamily="34" charset="0"/>
              </a:rPr>
              <a:t>, dan </a:t>
            </a:r>
            <a:r>
              <a:rPr lang="en-US" sz="2600" dirty="0" err="1">
                <a:latin typeface="Open Sans" panose="020B0606030504020204" pitchFamily="34" charset="0"/>
                <a:ea typeface="Open Sans" panose="020B0606030504020204" pitchFamily="34" charset="0"/>
                <a:cs typeface="Open Sans" panose="020B0606030504020204" pitchFamily="34" charset="0"/>
              </a:rPr>
              <a:t>lingkungan</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keluarga</a:t>
            </a:r>
            <a:r>
              <a:rPr lang="en-US" sz="2600" dirty="0">
                <a:latin typeface="Open Sans" panose="020B0606030504020204" pitchFamily="34" charset="0"/>
                <a:ea typeface="Open Sans" panose="020B0606030504020204" pitchFamily="34" charset="0"/>
                <a:cs typeface="Open Sans" panose="020B0606030504020204" pitchFamily="34" charset="0"/>
              </a:rPr>
              <a:t> dan </a:t>
            </a:r>
            <a:r>
              <a:rPr lang="en-US" sz="2600" dirty="0" err="1">
                <a:latin typeface="Open Sans" panose="020B0606030504020204" pitchFamily="34" charset="0"/>
                <a:ea typeface="Open Sans" panose="020B0606030504020204" pitchFamily="34" charset="0"/>
                <a:cs typeface="Open Sans" panose="020B0606030504020204" pitchFamily="34" charset="0"/>
              </a:rPr>
              <a:t>minat</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berwirausaha</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mahasiswa</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dalam</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i="1" dirty="0">
                <a:latin typeface="Open Sans" panose="020B0606030504020204" pitchFamily="34" charset="0"/>
                <a:ea typeface="Open Sans" panose="020B0606030504020204" pitchFamily="34" charset="0"/>
                <a:cs typeface="Open Sans" panose="020B0606030504020204" pitchFamily="34" charset="0"/>
              </a:rPr>
              <a:t>cluster </a:t>
            </a:r>
            <a:r>
              <a:rPr lang="en-US" sz="2600" dirty="0">
                <a:latin typeface="Open Sans" panose="020B0606030504020204" pitchFamily="34" charset="0"/>
                <a:ea typeface="Open Sans" panose="020B0606030504020204" pitchFamily="34" charset="0"/>
                <a:cs typeface="Open Sans" panose="020B0606030504020204" pitchFamily="34" charset="0"/>
              </a:rPr>
              <a:t>3 </a:t>
            </a:r>
            <a:r>
              <a:rPr lang="en-US" sz="2600" dirty="0" err="1">
                <a:latin typeface="Open Sans" panose="020B0606030504020204" pitchFamily="34" charset="0"/>
                <a:ea typeface="Open Sans" panose="020B0606030504020204" pitchFamily="34" charset="0"/>
                <a:cs typeface="Open Sans" panose="020B0606030504020204" pitchFamily="34" charset="0"/>
              </a:rPr>
              <a:t>ini</a:t>
            </a:r>
            <a:r>
              <a:rPr lang="en-US" sz="2600" dirty="0">
                <a:latin typeface="Open Sans" panose="020B0606030504020204" pitchFamily="34" charset="0"/>
                <a:ea typeface="Open Sans" panose="020B0606030504020204" pitchFamily="34" charset="0"/>
                <a:cs typeface="Open Sans" panose="020B0606030504020204" pitchFamily="34" charset="0"/>
              </a:rPr>
              <a:t> </a:t>
            </a:r>
            <a:r>
              <a:rPr lang="en-US" sz="2600" dirty="0" err="1">
                <a:latin typeface="Open Sans" panose="020B0606030504020204" pitchFamily="34" charset="0"/>
                <a:ea typeface="Open Sans" panose="020B0606030504020204" pitchFamily="34" charset="0"/>
                <a:cs typeface="Open Sans" panose="020B0606030504020204" pitchFamily="34" charset="0"/>
              </a:rPr>
              <a:t>sedang</a:t>
            </a:r>
            <a:r>
              <a:rPr lang="en-US" sz="26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4194305" name="Tabel 3"/>
          <p:cNvGraphicFramePr>
            <a:graphicFrameLocks noGrp="1"/>
          </p:cNvGraphicFramePr>
          <p:nvPr>
            <p:extLst>
              <p:ext uri="{D42A27DB-BD31-4B8C-83A1-F6EECF244321}">
                <p14:modId xmlns:p14="http://schemas.microsoft.com/office/powerpoint/2010/main" val="834861357"/>
              </p:ext>
            </p:extLst>
          </p:nvPr>
        </p:nvGraphicFramePr>
        <p:xfrm>
          <a:off x="10543053" y="3644660"/>
          <a:ext cx="7398206" cy="4232815"/>
        </p:xfrm>
        <a:graphic>
          <a:graphicData uri="http://schemas.openxmlformats.org/drawingml/2006/table">
            <a:tbl>
              <a:tblPr firstRow="1" bandRow="1">
                <a:tableStyleId>{8A107856-5554-42FB-B03E-39F5DBC370BA}</a:tableStyleId>
              </a:tblPr>
              <a:tblGrid>
                <a:gridCol w="2383701">
                  <a:extLst>
                    <a:ext uri="{9D8B030D-6E8A-4147-A177-3AD203B41FA5}">
                      <a16:colId xmlns:a16="http://schemas.microsoft.com/office/drawing/2014/main" val="20000"/>
                    </a:ext>
                  </a:extLst>
                </a:gridCol>
                <a:gridCol w="1713167">
                  <a:extLst>
                    <a:ext uri="{9D8B030D-6E8A-4147-A177-3AD203B41FA5}">
                      <a16:colId xmlns:a16="http://schemas.microsoft.com/office/drawing/2014/main" val="20001"/>
                    </a:ext>
                  </a:extLst>
                </a:gridCol>
                <a:gridCol w="1737296">
                  <a:extLst>
                    <a:ext uri="{9D8B030D-6E8A-4147-A177-3AD203B41FA5}">
                      <a16:colId xmlns:a16="http://schemas.microsoft.com/office/drawing/2014/main" val="20002"/>
                    </a:ext>
                  </a:extLst>
                </a:gridCol>
                <a:gridCol w="1564042">
                  <a:extLst>
                    <a:ext uri="{9D8B030D-6E8A-4147-A177-3AD203B41FA5}">
                      <a16:colId xmlns:a16="http://schemas.microsoft.com/office/drawing/2014/main" val="20003"/>
                    </a:ext>
                  </a:extLst>
                </a:gridCol>
              </a:tblGrid>
              <a:tr h="610806">
                <a:tc>
                  <a:txBody>
                    <a:bodyPr/>
                    <a:lstStyle/>
                    <a:p>
                      <a:r>
                        <a:rPr lang="id-ID" sz="2800"/>
                        <a:t>Variabel </a:t>
                      </a:r>
                    </a:p>
                  </a:txBody>
                  <a:tcPr/>
                </a:tc>
                <a:tc>
                  <a:txBody>
                    <a:bodyPr/>
                    <a:lstStyle/>
                    <a:p>
                      <a:r>
                        <a:rPr lang="id-ID" sz="2800" i="1" dirty="0"/>
                        <a:t>Cluster</a:t>
                      </a:r>
                      <a:r>
                        <a:rPr lang="id-ID" sz="2800" dirty="0"/>
                        <a:t> 1</a:t>
                      </a:r>
                    </a:p>
                  </a:txBody>
                  <a:tcPr/>
                </a:tc>
                <a:tc>
                  <a:txBody>
                    <a:bodyPr/>
                    <a:lstStyle/>
                    <a:p>
                      <a:r>
                        <a:rPr lang="id-ID" sz="2800" i="1" dirty="0"/>
                        <a:t>Cluster</a:t>
                      </a:r>
                      <a:r>
                        <a:rPr lang="id-ID" sz="2800" dirty="0"/>
                        <a:t> 2</a:t>
                      </a:r>
                    </a:p>
                  </a:txBody>
                  <a:tcPr/>
                </a:tc>
                <a:tc>
                  <a:txBody>
                    <a:bodyPr/>
                    <a:lstStyle/>
                    <a:p>
                      <a:r>
                        <a:rPr lang="id-ID" sz="2800" i="1" dirty="0"/>
                        <a:t>Cluster</a:t>
                      </a:r>
                      <a:r>
                        <a:rPr lang="id-ID" sz="2800" dirty="0"/>
                        <a:t> 3</a:t>
                      </a:r>
                    </a:p>
                  </a:txBody>
                  <a:tcPr/>
                </a:tc>
                <a:extLst>
                  <a:ext uri="{0D108BD9-81ED-4DB2-BD59-A6C34878D82A}">
                    <a16:rowId xmlns:a16="http://schemas.microsoft.com/office/drawing/2014/main" val="10000"/>
                  </a:ext>
                </a:extLst>
              </a:tr>
              <a:tr h="1113823">
                <a:tc>
                  <a:txBody>
                    <a:bodyPr/>
                    <a:lstStyle/>
                    <a:p>
                      <a:r>
                        <a:rPr lang="id-ID" sz="2800"/>
                        <a:t>Pendidikan Kewirausahaan</a:t>
                      </a:r>
                    </a:p>
                  </a:txBody>
                  <a:tcPr/>
                </a:tc>
                <a:tc>
                  <a:txBody>
                    <a:bodyPr/>
                    <a:lstStyle/>
                    <a:p>
                      <a:pPr algn="ctr"/>
                      <a:r>
                        <a:rPr lang="id-ID" sz="2800" dirty="0"/>
                        <a:t>4.194805</a:t>
                      </a:r>
                    </a:p>
                  </a:txBody>
                  <a:tcPr/>
                </a:tc>
                <a:tc>
                  <a:txBody>
                    <a:bodyPr/>
                    <a:lstStyle/>
                    <a:p>
                      <a:pPr algn="ctr"/>
                      <a:r>
                        <a:rPr lang="id-ID" sz="2800"/>
                        <a:t>5</a:t>
                      </a:r>
                    </a:p>
                  </a:txBody>
                  <a:tcPr/>
                </a:tc>
                <a:tc>
                  <a:txBody>
                    <a:bodyPr/>
                    <a:lstStyle/>
                    <a:p>
                      <a:pPr lvl="0" algn="ctr">
                        <a:buNone/>
                      </a:pPr>
                      <a:r>
                        <a:rPr lang="id-ID" sz="2800" b="0" u="none" strike="noStrike" noProof="0"/>
                        <a:t>3.67</a:t>
                      </a:r>
                      <a:endParaRPr lang="id-ID"/>
                    </a:p>
                  </a:txBody>
                  <a:tcPr/>
                </a:tc>
                <a:extLst>
                  <a:ext uri="{0D108BD9-81ED-4DB2-BD59-A6C34878D82A}">
                    <a16:rowId xmlns:a16="http://schemas.microsoft.com/office/drawing/2014/main" val="10001"/>
                  </a:ext>
                </a:extLst>
              </a:tr>
              <a:tr h="610806">
                <a:tc>
                  <a:txBody>
                    <a:bodyPr/>
                    <a:lstStyle/>
                    <a:p>
                      <a:r>
                        <a:rPr lang="id-ID" sz="2800"/>
                        <a:t>Faktor Internal</a:t>
                      </a:r>
                    </a:p>
                  </a:txBody>
                  <a:tcPr/>
                </a:tc>
                <a:tc>
                  <a:txBody>
                    <a:bodyPr/>
                    <a:lstStyle/>
                    <a:p>
                      <a:pPr algn="ctr"/>
                      <a:r>
                        <a:rPr lang="id-ID" sz="2800"/>
                        <a:t>4.311688</a:t>
                      </a:r>
                    </a:p>
                  </a:txBody>
                  <a:tcPr/>
                </a:tc>
                <a:tc>
                  <a:txBody>
                    <a:bodyPr/>
                    <a:lstStyle/>
                    <a:p>
                      <a:pPr algn="ctr"/>
                      <a:r>
                        <a:rPr lang="id-ID" sz="2800"/>
                        <a:t>4</a:t>
                      </a:r>
                    </a:p>
                  </a:txBody>
                  <a:tcPr/>
                </a:tc>
                <a:tc>
                  <a:txBody>
                    <a:bodyPr/>
                    <a:lstStyle/>
                    <a:p>
                      <a:pPr lvl="0" algn="ctr">
                        <a:buNone/>
                      </a:pPr>
                      <a:r>
                        <a:rPr lang="id-ID" sz="2800" b="0" u="none" strike="noStrike" noProof="0"/>
                        <a:t>3.56</a:t>
                      </a:r>
                      <a:endParaRPr lang="id-ID"/>
                    </a:p>
                  </a:txBody>
                  <a:tcPr/>
                </a:tc>
                <a:extLst>
                  <a:ext uri="{0D108BD9-81ED-4DB2-BD59-A6C34878D82A}">
                    <a16:rowId xmlns:a16="http://schemas.microsoft.com/office/drawing/2014/main" val="10002"/>
                  </a:ext>
                </a:extLst>
              </a:tr>
              <a:tr h="952500">
                <a:tc>
                  <a:txBody>
                    <a:bodyPr/>
                    <a:lstStyle/>
                    <a:p>
                      <a:r>
                        <a:rPr lang="id-ID" sz="2800" dirty="0"/>
                        <a:t>Lingkungan Keluarga</a:t>
                      </a:r>
                    </a:p>
                  </a:txBody>
                  <a:tcPr/>
                </a:tc>
                <a:tc>
                  <a:txBody>
                    <a:bodyPr/>
                    <a:lstStyle/>
                    <a:p>
                      <a:pPr algn="ctr"/>
                      <a:r>
                        <a:rPr lang="id-ID" sz="2800"/>
                        <a:t>4.038961</a:t>
                      </a:r>
                    </a:p>
                  </a:txBody>
                  <a:tcPr/>
                </a:tc>
                <a:tc>
                  <a:txBody>
                    <a:bodyPr/>
                    <a:lstStyle/>
                    <a:p>
                      <a:pPr algn="ctr"/>
                      <a:r>
                        <a:rPr lang="id-ID" sz="2800" dirty="0"/>
                        <a:t>2</a:t>
                      </a:r>
                    </a:p>
                  </a:txBody>
                  <a:tcPr/>
                </a:tc>
                <a:tc>
                  <a:txBody>
                    <a:bodyPr/>
                    <a:lstStyle/>
                    <a:p>
                      <a:pPr lvl="0" algn="ctr">
                        <a:buNone/>
                      </a:pPr>
                      <a:r>
                        <a:rPr lang="id-ID" sz="2800"/>
                        <a:t>2.82</a:t>
                      </a:r>
                    </a:p>
                  </a:txBody>
                  <a:tcPr/>
                </a:tc>
                <a:extLst>
                  <a:ext uri="{0D108BD9-81ED-4DB2-BD59-A6C34878D82A}">
                    <a16:rowId xmlns:a16="http://schemas.microsoft.com/office/drawing/2014/main" val="10003"/>
                  </a:ext>
                </a:extLst>
              </a:tr>
              <a:tr h="610806">
                <a:tc>
                  <a:txBody>
                    <a:bodyPr/>
                    <a:lstStyle/>
                    <a:p>
                      <a:r>
                        <a:rPr lang="id-ID" sz="2800"/>
                        <a:t>Minat Berwirausaha</a:t>
                      </a:r>
                    </a:p>
                  </a:txBody>
                  <a:tcPr/>
                </a:tc>
                <a:tc>
                  <a:txBody>
                    <a:bodyPr/>
                    <a:lstStyle/>
                    <a:p>
                      <a:pPr algn="ctr"/>
                      <a:r>
                        <a:rPr lang="id-ID" sz="2800"/>
                        <a:t>4.090909</a:t>
                      </a:r>
                    </a:p>
                  </a:txBody>
                  <a:tcPr/>
                </a:tc>
                <a:tc>
                  <a:txBody>
                    <a:bodyPr/>
                    <a:lstStyle/>
                    <a:p>
                      <a:pPr algn="ctr"/>
                      <a:r>
                        <a:rPr lang="id-ID" sz="2800" dirty="0"/>
                        <a:t>2</a:t>
                      </a:r>
                    </a:p>
                  </a:txBody>
                  <a:tcPr/>
                </a:tc>
                <a:tc>
                  <a:txBody>
                    <a:bodyPr/>
                    <a:lstStyle/>
                    <a:p>
                      <a:pPr algn="ctr"/>
                      <a:r>
                        <a:rPr lang="id-ID" sz="2800" dirty="0"/>
                        <a:t>2.78</a:t>
                      </a:r>
                    </a:p>
                  </a:txBody>
                  <a:tcPr/>
                </a:tc>
                <a:extLst>
                  <a:ext uri="{0D108BD9-81ED-4DB2-BD59-A6C34878D82A}">
                    <a16:rowId xmlns:a16="http://schemas.microsoft.com/office/drawing/2014/main" val="10004"/>
                  </a:ext>
                </a:extLst>
              </a:tr>
            </a:tbl>
          </a:graphicData>
        </a:graphic>
      </p:graphicFrame>
      <p:sp>
        <p:nvSpPr>
          <p:cNvPr id="15" name="Google Shape;570;p48">
            <a:extLst>
              <a:ext uri="{FF2B5EF4-FFF2-40B4-BE49-F238E27FC236}">
                <a16:creationId xmlns:a16="http://schemas.microsoft.com/office/drawing/2014/main" id="{8510A0BF-FAA7-4E7B-999F-31FF594D60C4}"/>
              </a:ext>
            </a:extLst>
          </p:cNvPr>
          <p:cNvSpPr txBox="1">
            <a:spLocks/>
          </p:cNvSpPr>
          <p:nvPr/>
        </p:nvSpPr>
        <p:spPr>
          <a:xfrm>
            <a:off x="16600106" y="9353793"/>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FFCECE"/>
                </a:solidFill>
                <a:latin typeface="Anton" panose="02000503000000000000" pitchFamily="2" charset="0"/>
              </a:rPr>
              <a:t>14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5D4D1"/>
        </a:solidFill>
        <a:effectLst/>
      </p:bgPr>
    </p:bg>
    <p:spTree>
      <p:nvGrpSpPr>
        <p:cNvPr id="1" name=""/>
        <p:cNvGrpSpPr/>
        <p:nvPr/>
      </p:nvGrpSpPr>
      <p:grpSpPr>
        <a:xfrm>
          <a:off x="0" y="0"/>
          <a:ext cx="0" cy="0"/>
          <a:chOff x="0" y="0"/>
          <a:chExt cx="0" cy="0"/>
        </a:xfrm>
      </p:grpSpPr>
      <p:sp>
        <p:nvSpPr>
          <p:cNvPr id="1048783" name="AutoShape 2"/>
          <p:cNvSpPr/>
          <p:nvPr/>
        </p:nvSpPr>
        <p:spPr>
          <a:xfrm>
            <a:off x="171398" y="0"/>
            <a:ext cx="18771922" cy="10433108"/>
          </a:xfrm>
          <a:prstGeom prst="rect">
            <a:avLst/>
          </a:prstGeom>
          <a:solidFill>
            <a:srgbClr val="374661"/>
          </a:solidFill>
        </p:spPr>
      </p:sp>
      <p:sp>
        <p:nvSpPr>
          <p:cNvPr id="1048784" name="AutoShape 5"/>
          <p:cNvSpPr/>
          <p:nvPr/>
        </p:nvSpPr>
        <p:spPr>
          <a:xfrm>
            <a:off x="-703131" y="-31750"/>
            <a:ext cx="10678212" cy="1287145"/>
          </a:xfrm>
          <a:prstGeom prst="rect">
            <a:avLst/>
          </a:prstGeom>
          <a:solidFill>
            <a:srgbClr val="2F665C"/>
          </a:solidFill>
        </p:spPr>
      </p:sp>
      <p:grpSp>
        <p:nvGrpSpPr>
          <p:cNvPr id="111" name="Group 8"/>
          <p:cNvGrpSpPr/>
          <p:nvPr/>
        </p:nvGrpSpPr>
        <p:grpSpPr>
          <a:xfrm>
            <a:off x="-24296" y="1239768"/>
            <a:ext cx="9999377" cy="9047232"/>
            <a:chOff x="41848" y="-1777382"/>
            <a:chExt cx="2366002" cy="3932317"/>
          </a:xfrm>
        </p:grpSpPr>
        <p:sp>
          <p:nvSpPr>
            <p:cNvPr id="1048785" name="Freeform 9"/>
            <p:cNvSpPr/>
            <p:nvPr/>
          </p:nvSpPr>
          <p:spPr>
            <a:xfrm>
              <a:off x="41848" y="-1777382"/>
              <a:ext cx="2366002" cy="3932317"/>
            </a:xfrm>
            <a:custGeom>
              <a:avLst/>
              <a:gdLst/>
              <a:ahLst/>
              <a:cxnLst/>
              <a:rect l="l" t="t" r="r" b="b"/>
              <a:pathLst>
                <a:path w="2407850" h="2154935">
                  <a:moveTo>
                    <a:pt x="0" y="0"/>
                  </a:moveTo>
                  <a:lnTo>
                    <a:pt x="2407850" y="0"/>
                  </a:lnTo>
                  <a:lnTo>
                    <a:pt x="2407850" y="2154935"/>
                  </a:lnTo>
                  <a:lnTo>
                    <a:pt x="0" y="2154935"/>
                  </a:lnTo>
                  <a:close/>
                </a:path>
              </a:pathLst>
            </a:custGeom>
            <a:solidFill>
              <a:srgbClr val="FFCECE"/>
            </a:solidFill>
          </p:spPr>
        </p:sp>
      </p:grpSp>
      <p:grpSp>
        <p:nvGrpSpPr>
          <p:cNvPr id="112" name="Group 10"/>
          <p:cNvGrpSpPr/>
          <p:nvPr/>
        </p:nvGrpSpPr>
        <p:grpSpPr>
          <a:xfrm>
            <a:off x="10655240" y="1239768"/>
            <a:ext cx="7192145" cy="1134202"/>
            <a:chOff x="0" y="0"/>
            <a:chExt cx="1913890" cy="254056"/>
          </a:xfrm>
        </p:grpSpPr>
        <p:sp>
          <p:nvSpPr>
            <p:cNvPr id="1048786" name="Freeform 11"/>
            <p:cNvSpPr/>
            <p:nvPr/>
          </p:nvSpPr>
          <p:spPr>
            <a:xfrm>
              <a:off x="0" y="0"/>
              <a:ext cx="1913890" cy="254056"/>
            </a:xfrm>
            <a:custGeom>
              <a:avLst/>
              <a:gdLst/>
              <a:ahLst/>
              <a:cxnLst/>
              <a:rect l="l" t="t" r="r" b="b"/>
              <a:pathLst>
                <a:path w="1913890" h="254056">
                  <a:moveTo>
                    <a:pt x="0" y="0"/>
                  </a:moveTo>
                  <a:lnTo>
                    <a:pt x="1913890" y="0"/>
                  </a:lnTo>
                  <a:lnTo>
                    <a:pt x="1913890" y="254056"/>
                  </a:lnTo>
                  <a:lnTo>
                    <a:pt x="0" y="254056"/>
                  </a:lnTo>
                  <a:close/>
                </a:path>
              </a:pathLst>
            </a:custGeom>
            <a:solidFill>
              <a:srgbClr val="FFF9F9"/>
            </a:solidFill>
          </p:spPr>
        </p:sp>
      </p:grpSp>
      <p:sp>
        <p:nvSpPr>
          <p:cNvPr id="1048787" name="TextBox 15"/>
          <p:cNvSpPr txBox="1"/>
          <p:nvPr/>
        </p:nvSpPr>
        <p:spPr>
          <a:xfrm>
            <a:off x="1430672" y="145098"/>
            <a:ext cx="7553606" cy="800100"/>
          </a:xfrm>
          <a:prstGeom prst="rect">
            <a:avLst/>
          </a:prstGeom>
        </p:spPr>
        <p:txBody>
          <a:bodyPr lIns="0" tIns="0" rIns="0" bIns="0" rtlCol="0" anchor="t">
            <a:spAutoFit/>
          </a:bodyPr>
          <a:lstStyle/>
          <a:p>
            <a:pPr algn="ctr">
              <a:lnSpc>
                <a:spcPts val="6299"/>
              </a:lnSpc>
            </a:pPr>
            <a:r>
              <a:rPr lang="en-US" sz="4500">
                <a:solidFill>
                  <a:srgbClr val="FFFFFF"/>
                </a:solidFill>
                <a:latin typeface="Playfair Display Black"/>
              </a:rPr>
              <a:t>HASIL DAN PEMBAHASAN</a:t>
            </a:r>
          </a:p>
        </p:txBody>
      </p:sp>
      <p:sp>
        <p:nvSpPr>
          <p:cNvPr id="1048788" name="TextBox 16"/>
          <p:cNvSpPr txBox="1"/>
          <p:nvPr/>
        </p:nvSpPr>
        <p:spPr>
          <a:xfrm>
            <a:off x="13761869" y="614998"/>
            <a:ext cx="4179391" cy="609600"/>
          </a:xfrm>
          <a:prstGeom prst="rect">
            <a:avLst/>
          </a:prstGeom>
        </p:spPr>
        <p:txBody>
          <a:bodyPr wrap="square" lIns="0" tIns="0" rIns="0" bIns="0" rtlCol="0" anchor="t">
            <a:spAutoFit/>
          </a:bodyPr>
          <a:lstStyle/>
          <a:p>
            <a:pPr>
              <a:lnSpc>
                <a:spcPts val="4759"/>
              </a:lnSpc>
            </a:pPr>
            <a:r>
              <a:rPr lang="en-US" sz="3350" b="1">
                <a:solidFill>
                  <a:schemeClr val="bg1"/>
                </a:solidFill>
                <a:latin typeface="Open Sans Light Bold"/>
              </a:rPr>
              <a:t>2. </a:t>
            </a:r>
            <a:r>
              <a:rPr lang="en-US" sz="3350" b="1">
                <a:solidFill>
                  <a:schemeClr val="bg1"/>
                </a:solidFill>
                <a:ea typeface="+mn-lt"/>
                <a:cs typeface="+mn-lt"/>
              </a:rPr>
              <a:t>ANALISIS CLUSTER</a:t>
            </a:r>
            <a:endParaRPr lang="en-US" sz="3350" b="1">
              <a:solidFill>
                <a:schemeClr val="bg1"/>
              </a:solidFill>
              <a:latin typeface="Open Sans Light Bold"/>
              <a:ea typeface="Open Sans Light Bold"/>
              <a:cs typeface="Open Sans Light Bold"/>
            </a:endParaRPr>
          </a:p>
        </p:txBody>
      </p:sp>
      <p:sp>
        <p:nvSpPr>
          <p:cNvPr id="1048790" name="TextBox 18"/>
          <p:cNvSpPr txBox="1"/>
          <p:nvPr/>
        </p:nvSpPr>
        <p:spPr>
          <a:xfrm>
            <a:off x="10697530" y="1248716"/>
            <a:ext cx="7124339" cy="1066800"/>
          </a:xfrm>
          <a:prstGeom prst="rect">
            <a:avLst/>
          </a:prstGeom>
        </p:spPr>
        <p:txBody>
          <a:bodyPr wrap="square" lIns="0" tIns="0" rIns="0" bIns="0" rtlCol="0" anchor="t">
            <a:spAutoFit/>
          </a:bodyPr>
          <a:lstStyle/>
          <a:p>
            <a:pPr algn="ctr"/>
            <a:r>
              <a:rPr lang="en-US" sz="3650" b="1">
                <a:cs typeface="Calibri"/>
              </a:rPr>
              <a:t>KARAKTERISTIK </a:t>
            </a:r>
          </a:p>
          <a:p>
            <a:pPr algn="ctr"/>
            <a:r>
              <a:rPr lang="en-US" sz="3650" b="1">
                <a:cs typeface="Calibri"/>
              </a:rPr>
              <a:t>TIAP </a:t>
            </a:r>
            <a:r>
              <a:rPr lang="en-US" sz="3650" b="1" i="1">
                <a:cs typeface="Calibri"/>
              </a:rPr>
              <a:t>CLUSTER</a:t>
            </a:r>
            <a:endParaRPr lang="en-US" sz="3650" b="1">
              <a:cs typeface="Calibri"/>
            </a:endParaRPr>
          </a:p>
        </p:txBody>
      </p:sp>
      <p:sp>
        <p:nvSpPr>
          <p:cNvPr id="1048792" name="TextBox 17"/>
          <p:cNvSpPr txBox="1"/>
          <p:nvPr/>
        </p:nvSpPr>
        <p:spPr>
          <a:xfrm>
            <a:off x="171398" y="2372100"/>
            <a:ext cx="9445870" cy="571500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lnSpc>
                <a:spcPct val="150000"/>
              </a:lnSpc>
              <a:buFont typeface="Wingdings"/>
              <a:buChar char="q"/>
            </a:pP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Apabila</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masing-masing </a:t>
            </a:r>
            <a:r>
              <a:rPr lang="en-US" sz="2800" b="1" i="1" dirty="0">
                <a:latin typeface="Open Sans Light" panose="020B0306030504020204" pitchFamily="34" charset="0"/>
                <a:ea typeface="Open Sans Light" panose="020B0306030504020204" pitchFamily="34" charset="0"/>
                <a:cs typeface="Open Sans Light" panose="020B0306030504020204" pitchFamily="34" charset="0"/>
              </a:rPr>
              <a:t>cluster</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di rata-rata,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terbentuk</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rata-rata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tertinggi</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pada </a:t>
            </a:r>
            <a:r>
              <a:rPr lang="en-US" sz="2800" b="1" i="1" dirty="0">
                <a:latin typeface="Open Sans Light" panose="020B0306030504020204" pitchFamily="34" charset="0"/>
                <a:ea typeface="Open Sans Light" panose="020B0306030504020204" pitchFamily="34" charset="0"/>
                <a:cs typeface="Open Sans Light" panose="020B0306030504020204" pitchFamily="34" charset="0"/>
              </a:rPr>
              <a:t>cluster </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1, rata-rata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sedang</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pada </a:t>
            </a:r>
            <a:r>
              <a:rPr lang="en-US" sz="2800" b="1" i="1" dirty="0">
                <a:latin typeface="Open Sans Light" panose="020B0306030504020204" pitchFamily="34" charset="0"/>
                <a:ea typeface="Open Sans Light" panose="020B0306030504020204" pitchFamily="34" charset="0"/>
                <a:cs typeface="Open Sans Light" panose="020B0306030504020204" pitchFamily="34" charset="0"/>
              </a:rPr>
              <a:t>cluster </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2, dan rata-rata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terendah</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pada </a:t>
            </a:r>
            <a:r>
              <a:rPr lang="en-US" sz="2800" b="1" i="1" dirty="0">
                <a:latin typeface="Open Sans Light" panose="020B0306030504020204" pitchFamily="34" charset="0"/>
                <a:ea typeface="Open Sans Light" panose="020B0306030504020204" pitchFamily="34" charset="0"/>
                <a:cs typeface="Open Sans Light" panose="020B0306030504020204" pitchFamily="34" charset="0"/>
              </a:rPr>
              <a:t>cluster </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3. </a:t>
            </a:r>
          </a:p>
          <a:p>
            <a:pPr algn="just">
              <a:lnSpc>
                <a:spcPct val="150000"/>
              </a:lnSpc>
            </a:pPr>
            <a:endParaRPr lang="id-ID" sz="2800" b="1" dirty="0">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just">
              <a:lnSpc>
                <a:spcPct val="150000"/>
              </a:lnSpc>
              <a:buFont typeface="Wingdings"/>
              <a:buChar char="q"/>
            </a:pP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Oleh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karena</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itu</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a:t>
            </a:r>
            <a:endParaRPr lang="id-ID" sz="2800" b="1" dirty="0">
              <a:latin typeface="Open Sans Light" panose="020B0306030504020204" pitchFamily="34" charset="0"/>
              <a:ea typeface="Open Sans Light" panose="020B0306030504020204" pitchFamily="34" charset="0"/>
              <a:cs typeface="Open Sans Light" panose="020B0306030504020204" pitchFamily="34" charset="0"/>
            </a:endParaRPr>
          </a:p>
          <a:p>
            <a:pPr algn="just">
              <a:lnSpc>
                <a:spcPct val="150000"/>
              </a:lnSpc>
            </a:pPr>
            <a:r>
              <a:rPr lang="en-US" sz="2800" b="1" i="1" dirty="0">
                <a:latin typeface="Open Sans Light" panose="020B0306030504020204" pitchFamily="34" charset="0"/>
                <a:ea typeface="Open Sans Light" panose="020B0306030504020204" pitchFamily="34" charset="0"/>
                <a:cs typeface="Open Sans Light" panose="020B0306030504020204" pitchFamily="34" charset="0"/>
              </a:rPr>
              <a:t>- Cluster </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1: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memiliki</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minat</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tinggi</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dalam</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berwirausaha</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endParaRPr lang="id-ID" sz="2800" b="1" dirty="0">
              <a:latin typeface="Open Sans Light" panose="020B0306030504020204" pitchFamily="34" charset="0"/>
              <a:ea typeface="Open Sans Light" panose="020B0306030504020204" pitchFamily="34" charset="0"/>
              <a:cs typeface="Open Sans Light" panose="020B0306030504020204" pitchFamily="34" charset="0"/>
            </a:endParaRPr>
          </a:p>
          <a:p>
            <a:pPr algn="just">
              <a:lnSpc>
                <a:spcPct val="150000"/>
              </a:lnSpc>
            </a:pPr>
            <a:r>
              <a:rPr lang="en-US" sz="2800" b="1" i="1" dirty="0">
                <a:latin typeface="Open Sans Light" panose="020B0306030504020204" pitchFamily="34" charset="0"/>
                <a:ea typeface="Open Sans Light" panose="020B0306030504020204" pitchFamily="34" charset="0"/>
                <a:cs typeface="Open Sans Light" panose="020B0306030504020204" pitchFamily="34" charset="0"/>
              </a:rPr>
              <a:t>- Cluster </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2: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memiliki</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minat</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sedang</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dalam</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berwirausaha</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dan </a:t>
            </a:r>
            <a:endParaRPr lang="id-ID" sz="2800" b="1" dirty="0">
              <a:latin typeface="Open Sans Light" panose="020B0306030504020204" pitchFamily="34" charset="0"/>
              <a:ea typeface="Open Sans Light" panose="020B0306030504020204" pitchFamily="34" charset="0"/>
              <a:cs typeface="Open Sans Light" panose="020B0306030504020204" pitchFamily="34" charset="0"/>
            </a:endParaRPr>
          </a:p>
          <a:p>
            <a:pPr algn="just">
              <a:lnSpc>
                <a:spcPct val="150000"/>
              </a:lnSpc>
            </a:pPr>
            <a:r>
              <a:rPr lang="en-US" sz="2800" b="1" i="1" dirty="0">
                <a:latin typeface="Open Sans Light" panose="020B0306030504020204" pitchFamily="34" charset="0"/>
                <a:ea typeface="Open Sans Light" panose="020B0306030504020204" pitchFamily="34" charset="0"/>
                <a:cs typeface="Open Sans Light" panose="020B0306030504020204" pitchFamily="34" charset="0"/>
              </a:rPr>
              <a:t>- Cluster </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3: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memiliki</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minat</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rendah</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dalam</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US" sz="2800" b="1" dirty="0" err="1">
                <a:latin typeface="Open Sans Light" panose="020B0306030504020204" pitchFamily="34" charset="0"/>
                <a:ea typeface="Open Sans Light" panose="020B0306030504020204" pitchFamily="34" charset="0"/>
                <a:cs typeface="Open Sans Light" panose="020B0306030504020204" pitchFamily="34" charset="0"/>
              </a:rPr>
              <a:t>berwirausaha</a:t>
            </a:r>
            <a:r>
              <a:rPr lang="en-US" sz="2800" b="1" dirty="0">
                <a:latin typeface="Open Sans Light" panose="020B0306030504020204" pitchFamily="34" charset="0"/>
                <a:ea typeface="Open Sans Light" panose="020B0306030504020204" pitchFamily="34" charset="0"/>
                <a:cs typeface="Open Sans Light" panose="020B0306030504020204" pitchFamily="34" charset="0"/>
              </a:rPr>
              <a:t>. </a:t>
            </a:r>
            <a:endParaRPr lang="id-ID" sz="2800" b="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TextBox 17">
            <a:extLst>
              <a:ext uri="{FF2B5EF4-FFF2-40B4-BE49-F238E27FC236}">
                <a16:creationId xmlns:a16="http://schemas.microsoft.com/office/drawing/2014/main" id="{695120DC-F720-4027-AB19-6AB71C0DBE58}"/>
              </a:ext>
            </a:extLst>
          </p:cNvPr>
          <p:cNvSpPr txBox="1"/>
          <p:nvPr/>
        </p:nvSpPr>
        <p:spPr>
          <a:xfrm>
            <a:off x="12297492" y="3000982"/>
            <a:ext cx="6105492" cy="430887"/>
          </a:xfrm>
          <a:prstGeom prst="rect">
            <a:avLst/>
          </a:prstGeom>
        </p:spPr>
        <p:txBody>
          <a:bodyPr wrap="square" lIns="0" tIns="0" rIns="0" bIns="0" rtlCol="0" anchor="t">
            <a:spAutoFit/>
          </a:bodyPr>
          <a:lstStyle/>
          <a:p>
            <a:pPr algn="r"/>
            <a:r>
              <a:rPr lang="en-US" sz="28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Tabel</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8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Anggota</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Clustering     </a:t>
            </a:r>
          </a:p>
        </p:txBody>
      </p:sp>
      <p:graphicFrame>
        <p:nvGraphicFramePr>
          <p:cNvPr id="17" name="Tabel 3">
            <a:extLst>
              <a:ext uri="{FF2B5EF4-FFF2-40B4-BE49-F238E27FC236}">
                <a16:creationId xmlns:a16="http://schemas.microsoft.com/office/drawing/2014/main" id="{27F81B60-9C5E-496D-8549-3BC49ECE153B}"/>
              </a:ext>
            </a:extLst>
          </p:cNvPr>
          <p:cNvGraphicFramePr>
            <a:graphicFrameLocks noGrp="1"/>
          </p:cNvGraphicFramePr>
          <p:nvPr>
            <p:extLst>
              <p:ext uri="{D42A27DB-BD31-4B8C-83A1-F6EECF244321}">
                <p14:modId xmlns:p14="http://schemas.microsoft.com/office/powerpoint/2010/main" val="64156444"/>
              </p:ext>
            </p:extLst>
          </p:nvPr>
        </p:nvGraphicFramePr>
        <p:xfrm>
          <a:off x="10543053" y="3644660"/>
          <a:ext cx="7398206" cy="4232815"/>
        </p:xfrm>
        <a:graphic>
          <a:graphicData uri="http://schemas.openxmlformats.org/drawingml/2006/table">
            <a:tbl>
              <a:tblPr firstRow="1" bandRow="1">
                <a:tableStyleId>{8A107856-5554-42FB-B03E-39F5DBC370BA}</a:tableStyleId>
              </a:tblPr>
              <a:tblGrid>
                <a:gridCol w="2383701">
                  <a:extLst>
                    <a:ext uri="{9D8B030D-6E8A-4147-A177-3AD203B41FA5}">
                      <a16:colId xmlns:a16="http://schemas.microsoft.com/office/drawing/2014/main" val="20000"/>
                    </a:ext>
                  </a:extLst>
                </a:gridCol>
                <a:gridCol w="1713167">
                  <a:extLst>
                    <a:ext uri="{9D8B030D-6E8A-4147-A177-3AD203B41FA5}">
                      <a16:colId xmlns:a16="http://schemas.microsoft.com/office/drawing/2014/main" val="20001"/>
                    </a:ext>
                  </a:extLst>
                </a:gridCol>
                <a:gridCol w="1737296">
                  <a:extLst>
                    <a:ext uri="{9D8B030D-6E8A-4147-A177-3AD203B41FA5}">
                      <a16:colId xmlns:a16="http://schemas.microsoft.com/office/drawing/2014/main" val="20002"/>
                    </a:ext>
                  </a:extLst>
                </a:gridCol>
                <a:gridCol w="1564042">
                  <a:extLst>
                    <a:ext uri="{9D8B030D-6E8A-4147-A177-3AD203B41FA5}">
                      <a16:colId xmlns:a16="http://schemas.microsoft.com/office/drawing/2014/main" val="20003"/>
                    </a:ext>
                  </a:extLst>
                </a:gridCol>
              </a:tblGrid>
              <a:tr h="610806">
                <a:tc>
                  <a:txBody>
                    <a:bodyPr/>
                    <a:lstStyle/>
                    <a:p>
                      <a:r>
                        <a:rPr lang="id-ID" sz="2800"/>
                        <a:t>Variabel </a:t>
                      </a:r>
                    </a:p>
                  </a:txBody>
                  <a:tcPr/>
                </a:tc>
                <a:tc>
                  <a:txBody>
                    <a:bodyPr/>
                    <a:lstStyle/>
                    <a:p>
                      <a:r>
                        <a:rPr lang="id-ID" sz="2800" i="1" dirty="0"/>
                        <a:t>Cluster</a:t>
                      </a:r>
                      <a:r>
                        <a:rPr lang="id-ID" sz="2800" dirty="0"/>
                        <a:t> 1</a:t>
                      </a:r>
                    </a:p>
                  </a:txBody>
                  <a:tcPr/>
                </a:tc>
                <a:tc>
                  <a:txBody>
                    <a:bodyPr/>
                    <a:lstStyle/>
                    <a:p>
                      <a:r>
                        <a:rPr lang="id-ID" sz="2800" i="1" dirty="0"/>
                        <a:t>Cluster</a:t>
                      </a:r>
                      <a:r>
                        <a:rPr lang="id-ID" sz="2800" dirty="0"/>
                        <a:t> 2</a:t>
                      </a:r>
                    </a:p>
                  </a:txBody>
                  <a:tcPr/>
                </a:tc>
                <a:tc>
                  <a:txBody>
                    <a:bodyPr/>
                    <a:lstStyle/>
                    <a:p>
                      <a:r>
                        <a:rPr lang="id-ID" sz="2800" i="1" dirty="0"/>
                        <a:t>Cluster</a:t>
                      </a:r>
                      <a:r>
                        <a:rPr lang="id-ID" sz="2800" dirty="0"/>
                        <a:t> 3</a:t>
                      </a:r>
                    </a:p>
                  </a:txBody>
                  <a:tcPr/>
                </a:tc>
                <a:extLst>
                  <a:ext uri="{0D108BD9-81ED-4DB2-BD59-A6C34878D82A}">
                    <a16:rowId xmlns:a16="http://schemas.microsoft.com/office/drawing/2014/main" val="10000"/>
                  </a:ext>
                </a:extLst>
              </a:tr>
              <a:tr h="1113823">
                <a:tc>
                  <a:txBody>
                    <a:bodyPr/>
                    <a:lstStyle/>
                    <a:p>
                      <a:r>
                        <a:rPr lang="id-ID" sz="2800"/>
                        <a:t>Pendidikan Kewirausahaan</a:t>
                      </a:r>
                    </a:p>
                  </a:txBody>
                  <a:tcPr/>
                </a:tc>
                <a:tc>
                  <a:txBody>
                    <a:bodyPr/>
                    <a:lstStyle/>
                    <a:p>
                      <a:pPr algn="ctr"/>
                      <a:r>
                        <a:rPr lang="id-ID" sz="2800" dirty="0"/>
                        <a:t>4.194805</a:t>
                      </a:r>
                    </a:p>
                  </a:txBody>
                  <a:tcPr/>
                </a:tc>
                <a:tc>
                  <a:txBody>
                    <a:bodyPr/>
                    <a:lstStyle/>
                    <a:p>
                      <a:pPr algn="ctr"/>
                      <a:r>
                        <a:rPr lang="id-ID" sz="2800"/>
                        <a:t>5</a:t>
                      </a:r>
                    </a:p>
                  </a:txBody>
                  <a:tcPr/>
                </a:tc>
                <a:tc>
                  <a:txBody>
                    <a:bodyPr/>
                    <a:lstStyle/>
                    <a:p>
                      <a:pPr lvl="0" algn="ctr">
                        <a:buNone/>
                      </a:pPr>
                      <a:r>
                        <a:rPr lang="id-ID" sz="2800" b="0" u="none" strike="noStrike" noProof="0"/>
                        <a:t>3.67</a:t>
                      </a:r>
                      <a:endParaRPr lang="id-ID"/>
                    </a:p>
                  </a:txBody>
                  <a:tcPr/>
                </a:tc>
                <a:extLst>
                  <a:ext uri="{0D108BD9-81ED-4DB2-BD59-A6C34878D82A}">
                    <a16:rowId xmlns:a16="http://schemas.microsoft.com/office/drawing/2014/main" val="10001"/>
                  </a:ext>
                </a:extLst>
              </a:tr>
              <a:tr h="610806">
                <a:tc>
                  <a:txBody>
                    <a:bodyPr/>
                    <a:lstStyle/>
                    <a:p>
                      <a:r>
                        <a:rPr lang="id-ID" sz="2800"/>
                        <a:t>Faktor Internal</a:t>
                      </a:r>
                    </a:p>
                  </a:txBody>
                  <a:tcPr/>
                </a:tc>
                <a:tc>
                  <a:txBody>
                    <a:bodyPr/>
                    <a:lstStyle/>
                    <a:p>
                      <a:pPr algn="ctr"/>
                      <a:r>
                        <a:rPr lang="id-ID" sz="2800"/>
                        <a:t>4.311688</a:t>
                      </a:r>
                    </a:p>
                  </a:txBody>
                  <a:tcPr/>
                </a:tc>
                <a:tc>
                  <a:txBody>
                    <a:bodyPr/>
                    <a:lstStyle/>
                    <a:p>
                      <a:pPr algn="ctr"/>
                      <a:r>
                        <a:rPr lang="id-ID" sz="2800"/>
                        <a:t>4</a:t>
                      </a:r>
                    </a:p>
                  </a:txBody>
                  <a:tcPr/>
                </a:tc>
                <a:tc>
                  <a:txBody>
                    <a:bodyPr/>
                    <a:lstStyle/>
                    <a:p>
                      <a:pPr lvl="0" algn="ctr">
                        <a:buNone/>
                      </a:pPr>
                      <a:r>
                        <a:rPr lang="id-ID" sz="2800" b="0" u="none" strike="noStrike" noProof="0"/>
                        <a:t>3.56</a:t>
                      </a:r>
                      <a:endParaRPr lang="id-ID"/>
                    </a:p>
                  </a:txBody>
                  <a:tcPr/>
                </a:tc>
                <a:extLst>
                  <a:ext uri="{0D108BD9-81ED-4DB2-BD59-A6C34878D82A}">
                    <a16:rowId xmlns:a16="http://schemas.microsoft.com/office/drawing/2014/main" val="10002"/>
                  </a:ext>
                </a:extLst>
              </a:tr>
              <a:tr h="952500">
                <a:tc>
                  <a:txBody>
                    <a:bodyPr/>
                    <a:lstStyle/>
                    <a:p>
                      <a:r>
                        <a:rPr lang="id-ID" sz="2800" dirty="0"/>
                        <a:t>Lingkungan Keluarga</a:t>
                      </a:r>
                    </a:p>
                  </a:txBody>
                  <a:tcPr/>
                </a:tc>
                <a:tc>
                  <a:txBody>
                    <a:bodyPr/>
                    <a:lstStyle/>
                    <a:p>
                      <a:pPr algn="ctr"/>
                      <a:r>
                        <a:rPr lang="id-ID" sz="2800"/>
                        <a:t>4.038961</a:t>
                      </a:r>
                    </a:p>
                  </a:txBody>
                  <a:tcPr/>
                </a:tc>
                <a:tc>
                  <a:txBody>
                    <a:bodyPr/>
                    <a:lstStyle/>
                    <a:p>
                      <a:pPr algn="ctr"/>
                      <a:r>
                        <a:rPr lang="id-ID" sz="2800" dirty="0"/>
                        <a:t>2</a:t>
                      </a:r>
                    </a:p>
                  </a:txBody>
                  <a:tcPr/>
                </a:tc>
                <a:tc>
                  <a:txBody>
                    <a:bodyPr/>
                    <a:lstStyle/>
                    <a:p>
                      <a:pPr lvl="0" algn="ctr">
                        <a:buNone/>
                      </a:pPr>
                      <a:r>
                        <a:rPr lang="id-ID" sz="2800"/>
                        <a:t>2.82</a:t>
                      </a:r>
                    </a:p>
                  </a:txBody>
                  <a:tcPr/>
                </a:tc>
                <a:extLst>
                  <a:ext uri="{0D108BD9-81ED-4DB2-BD59-A6C34878D82A}">
                    <a16:rowId xmlns:a16="http://schemas.microsoft.com/office/drawing/2014/main" val="10003"/>
                  </a:ext>
                </a:extLst>
              </a:tr>
              <a:tr h="610806">
                <a:tc>
                  <a:txBody>
                    <a:bodyPr/>
                    <a:lstStyle/>
                    <a:p>
                      <a:r>
                        <a:rPr lang="id-ID" sz="2800"/>
                        <a:t>Minat Berwirausaha</a:t>
                      </a:r>
                    </a:p>
                  </a:txBody>
                  <a:tcPr/>
                </a:tc>
                <a:tc>
                  <a:txBody>
                    <a:bodyPr/>
                    <a:lstStyle/>
                    <a:p>
                      <a:pPr algn="ctr"/>
                      <a:r>
                        <a:rPr lang="id-ID" sz="2800"/>
                        <a:t>4.090909</a:t>
                      </a:r>
                    </a:p>
                  </a:txBody>
                  <a:tcPr/>
                </a:tc>
                <a:tc>
                  <a:txBody>
                    <a:bodyPr/>
                    <a:lstStyle/>
                    <a:p>
                      <a:pPr algn="ctr"/>
                      <a:r>
                        <a:rPr lang="id-ID" sz="2800" dirty="0"/>
                        <a:t>2</a:t>
                      </a:r>
                    </a:p>
                  </a:txBody>
                  <a:tcPr/>
                </a:tc>
                <a:tc>
                  <a:txBody>
                    <a:bodyPr/>
                    <a:lstStyle/>
                    <a:p>
                      <a:pPr algn="ctr"/>
                      <a:r>
                        <a:rPr lang="id-ID" sz="2800" dirty="0"/>
                        <a:t>2.78</a:t>
                      </a:r>
                    </a:p>
                  </a:txBody>
                  <a:tcPr/>
                </a:tc>
                <a:extLst>
                  <a:ext uri="{0D108BD9-81ED-4DB2-BD59-A6C34878D82A}">
                    <a16:rowId xmlns:a16="http://schemas.microsoft.com/office/drawing/2014/main" val="10004"/>
                  </a:ext>
                </a:extLst>
              </a:tr>
            </a:tbl>
          </a:graphicData>
        </a:graphic>
      </p:graphicFrame>
      <p:sp>
        <p:nvSpPr>
          <p:cNvPr id="18" name="Google Shape;570;p48">
            <a:extLst>
              <a:ext uri="{FF2B5EF4-FFF2-40B4-BE49-F238E27FC236}">
                <a16:creationId xmlns:a16="http://schemas.microsoft.com/office/drawing/2014/main" id="{E3D84217-94AE-4832-B8BF-F887FB5F7C1D}"/>
              </a:ext>
            </a:extLst>
          </p:cNvPr>
          <p:cNvSpPr txBox="1">
            <a:spLocks/>
          </p:cNvSpPr>
          <p:nvPr/>
        </p:nvSpPr>
        <p:spPr>
          <a:xfrm>
            <a:off x="16715090" y="9333514"/>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FFCECE"/>
                </a:solidFill>
                <a:latin typeface="Anton" panose="02000503000000000000" pitchFamily="2" charset="0"/>
              </a:rPr>
              <a:t>15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048592" name="AutoShape 10"/>
          <p:cNvSpPr/>
          <p:nvPr/>
        </p:nvSpPr>
        <p:spPr>
          <a:xfrm>
            <a:off x="0" y="8022323"/>
            <a:ext cx="8700649" cy="1235977"/>
          </a:xfrm>
          <a:prstGeom prst="rect">
            <a:avLst/>
          </a:prstGeom>
          <a:solidFill>
            <a:srgbClr val="FFCECE"/>
          </a:solidFill>
        </p:spPr>
      </p:sp>
      <p:grpSp>
        <p:nvGrpSpPr>
          <p:cNvPr id="43" name="Group 2"/>
          <p:cNvGrpSpPr/>
          <p:nvPr/>
        </p:nvGrpSpPr>
        <p:grpSpPr>
          <a:xfrm>
            <a:off x="3325193" y="1285403"/>
            <a:ext cx="14505608" cy="7716194"/>
            <a:chOff x="0" y="0"/>
            <a:chExt cx="16180800" cy="7941611"/>
          </a:xfrm>
        </p:grpSpPr>
        <p:sp>
          <p:nvSpPr>
            <p:cNvPr id="1048593" name="Freeform 3"/>
            <p:cNvSpPr/>
            <p:nvPr/>
          </p:nvSpPr>
          <p:spPr>
            <a:xfrm>
              <a:off x="0" y="0"/>
              <a:ext cx="16180800" cy="7941611"/>
            </a:xfrm>
            <a:custGeom>
              <a:avLst/>
              <a:gdLst/>
              <a:ahLst/>
              <a:cxnLst/>
              <a:rect l="l" t="t" r="r" b="b"/>
              <a:pathLst>
                <a:path w="16180800" h="7941611">
                  <a:moveTo>
                    <a:pt x="0" y="0"/>
                  </a:moveTo>
                  <a:lnTo>
                    <a:pt x="0" y="7941611"/>
                  </a:lnTo>
                  <a:lnTo>
                    <a:pt x="16180800" y="7941611"/>
                  </a:lnTo>
                  <a:lnTo>
                    <a:pt x="16180800" y="0"/>
                  </a:lnTo>
                  <a:lnTo>
                    <a:pt x="0" y="0"/>
                  </a:lnTo>
                  <a:close/>
                  <a:moveTo>
                    <a:pt x="16119841" y="7880651"/>
                  </a:moveTo>
                  <a:lnTo>
                    <a:pt x="59690" y="7880651"/>
                  </a:lnTo>
                  <a:lnTo>
                    <a:pt x="59690" y="59690"/>
                  </a:lnTo>
                  <a:lnTo>
                    <a:pt x="16119841" y="59690"/>
                  </a:lnTo>
                  <a:lnTo>
                    <a:pt x="16119841" y="7880651"/>
                  </a:lnTo>
                  <a:close/>
                </a:path>
              </a:pathLst>
            </a:custGeom>
            <a:solidFill>
              <a:srgbClr val="FFF9F9"/>
            </a:solidFill>
          </p:spPr>
        </p:sp>
      </p:grpSp>
      <p:grpSp>
        <p:nvGrpSpPr>
          <p:cNvPr id="44" name="Group 4"/>
          <p:cNvGrpSpPr/>
          <p:nvPr/>
        </p:nvGrpSpPr>
        <p:grpSpPr>
          <a:xfrm>
            <a:off x="9553021" y="1438145"/>
            <a:ext cx="7706279" cy="7033663"/>
            <a:chOff x="0" y="0"/>
            <a:chExt cx="9191152" cy="9378219"/>
          </a:xfrm>
        </p:grpSpPr>
        <p:sp>
          <p:nvSpPr>
            <p:cNvPr id="1048594" name="TextBox 5"/>
            <p:cNvSpPr txBox="1"/>
            <p:nvPr/>
          </p:nvSpPr>
          <p:spPr>
            <a:xfrm>
              <a:off x="0" y="0"/>
              <a:ext cx="9191152" cy="941550"/>
            </a:xfrm>
            <a:prstGeom prst="rect">
              <a:avLst/>
            </a:prstGeom>
          </p:spPr>
          <p:txBody>
            <a:bodyPr lIns="0" tIns="0" rIns="0" bIns="0" rtlCol="0" anchor="t">
              <a:spAutoFit/>
            </a:bodyPr>
            <a:lstStyle/>
            <a:p>
              <a:pPr>
                <a:lnSpc>
                  <a:spcPts val="5586"/>
                </a:lnSpc>
              </a:pPr>
              <a:r>
                <a:rPr lang="en-US" sz="4655" spc="232">
                  <a:solidFill>
                    <a:srgbClr val="FFF9F9"/>
                  </a:solidFill>
                  <a:latin typeface="Glacial Indifference Bold"/>
                </a:rPr>
                <a:t>ANGGOTA KELOMPOK:</a:t>
              </a:r>
            </a:p>
          </p:txBody>
        </p:sp>
        <p:sp>
          <p:nvSpPr>
            <p:cNvPr id="1048595" name="TextBox 6"/>
            <p:cNvSpPr txBox="1"/>
            <p:nvPr/>
          </p:nvSpPr>
          <p:spPr>
            <a:xfrm>
              <a:off x="0" y="1521151"/>
              <a:ext cx="9191152" cy="7857068"/>
            </a:xfrm>
            <a:prstGeom prst="rect">
              <a:avLst/>
            </a:prstGeom>
          </p:spPr>
          <p:txBody>
            <a:bodyPr lIns="0" tIns="0" rIns="0" bIns="0" rtlCol="0" anchor="t">
              <a:spAutoFit/>
            </a:bodyPr>
            <a:lstStyle/>
            <a:p>
              <a:pPr>
                <a:lnSpc>
                  <a:spcPts val="5818"/>
                </a:lnSpc>
              </a:pPr>
              <a:r>
                <a:rPr lang="en-US" sz="3879" spc="38">
                  <a:solidFill>
                    <a:srgbClr val="FFF9F9"/>
                  </a:solidFill>
                  <a:latin typeface="Glacial Indifference"/>
                </a:rPr>
                <a:t>1.  </a:t>
              </a:r>
              <a:r>
                <a:rPr lang="en-US" sz="3879" b="1" spc="38" err="1">
                  <a:solidFill>
                    <a:srgbClr val="FFF9F9"/>
                  </a:solidFill>
                  <a:effectLst>
                    <a:outerShdw blurRad="38100" dist="38100" dir="2700000" algn="tl">
                      <a:srgbClr val="000000">
                        <a:alpha val="43137"/>
                      </a:srgbClr>
                    </a:outerShdw>
                  </a:effectLst>
                  <a:latin typeface="Glacial Indifference"/>
                </a:rPr>
                <a:t>Hasna</a:t>
              </a:r>
              <a:r>
                <a:rPr lang="en-US" sz="3879" b="1" spc="38">
                  <a:solidFill>
                    <a:srgbClr val="FFF9F9"/>
                  </a:solidFill>
                  <a:effectLst>
                    <a:outerShdw blurRad="38100" dist="38100" dir="2700000" algn="tl">
                      <a:srgbClr val="000000">
                        <a:alpha val="43137"/>
                      </a:srgbClr>
                    </a:outerShdw>
                  </a:effectLst>
                  <a:latin typeface="Glacial Indifference"/>
                </a:rPr>
                <a:t> </a:t>
              </a:r>
              <a:r>
                <a:rPr lang="en-US" sz="3879" b="1" spc="38" err="1">
                  <a:solidFill>
                    <a:srgbClr val="FFF9F9"/>
                  </a:solidFill>
                  <a:effectLst>
                    <a:outerShdw blurRad="38100" dist="38100" dir="2700000" algn="tl">
                      <a:srgbClr val="000000">
                        <a:alpha val="43137"/>
                      </a:srgbClr>
                    </a:outerShdw>
                  </a:effectLst>
                  <a:latin typeface="Glacial Indifference"/>
                </a:rPr>
                <a:t>Aminatuzzuhria</a:t>
              </a:r>
              <a:endParaRPr lang="en-US" sz="3879" b="1" spc="38">
                <a:solidFill>
                  <a:srgbClr val="FFF9F9"/>
                </a:solidFill>
                <a:effectLst>
                  <a:outerShdw blurRad="38100" dist="38100" dir="2700000" algn="tl">
                    <a:srgbClr val="000000">
                      <a:alpha val="43137"/>
                    </a:srgbClr>
                  </a:outerShdw>
                </a:effectLst>
                <a:latin typeface="Glacial Indifference"/>
              </a:endParaRPr>
            </a:p>
            <a:p>
              <a:pPr>
                <a:lnSpc>
                  <a:spcPts val="5818"/>
                </a:lnSpc>
              </a:pPr>
              <a:r>
                <a:rPr lang="en-US" sz="3879" spc="38">
                  <a:solidFill>
                    <a:srgbClr val="FFF9F9"/>
                  </a:solidFill>
                  <a:latin typeface="Glacial Indifference"/>
                </a:rPr>
                <a:t>    (195090500111065 )</a:t>
              </a:r>
            </a:p>
            <a:p>
              <a:pPr>
                <a:lnSpc>
                  <a:spcPts val="5818"/>
                </a:lnSpc>
              </a:pPr>
              <a:r>
                <a:rPr lang="en-US" sz="3879" b="1" spc="38">
                  <a:solidFill>
                    <a:srgbClr val="FFF9F9"/>
                  </a:solidFill>
                  <a:effectLst>
                    <a:outerShdw blurRad="38100" dist="38100" dir="2700000" algn="tl">
                      <a:srgbClr val="000000">
                        <a:alpha val="43137"/>
                      </a:srgbClr>
                    </a:outerShdw>
                  </a:effectLst>
                  <a:latin typeface="Glacial Indifference"/>
                </a:rPr>
                <a:t>2. Agustina </a:t>
              </a:r>
              <a:r>
                <a:rPr lang="en-US" sz="3879" b="1" spc="38" err="1">
                  <a:solidFill>
                    <a:srgbClr val="FFF9F9"/>
                  </a:solidFill>
                  <a:effectLst>
                    <a:outerShdw blurRad="38100" dist="38100" dir="2700000" algn="tl">
                      <a:srgbClr val="000000">
                        <a:alpha val="43137"/>
                      </a:srgbClr>
                    </a:outerShdw>
                  </a:effectLst>
                  <a:latin typeface="Glacial Indifference"/>
                </a:rPr>
                <a:t>Dwi</a:t>
              </a:r>
              <a:r>
                <a:rPr lang="en-US" sz="3879" b="1" spc="38">
                  <a:solidFill>
                    <a:srgbClr val="FFF9F9"/>
                  </a:solidFill>
                  <a:effectLst>
                    <a:outerShdw blurRad="38100" dist="38100" dir="2700000" algn="tl">
                      <a:srgbClr val="000000">
                        <a:alpha val="43137"/>
                      </a:srgbClr>
                    </a:outerShdw>
                  </a:effectLst>
                  <a:latin typeface="Glacial Indifference"/>
                </a:rPr>
                <a:t> </a:t>
              </a:r>
              <a:r>
                <a:rPr lang="en-US" sz="3879" b="1" spc="38" err="1">
                  <a:solidFill>
                    <a:srgbClr val="FFF9F9"/>
                  </a:solidFill>
                  <a:effectLst>
                    <a:outerShdw blurRad="38100" dist="38100" dir="2700000" algn="tl">
                      <a:srgbClr val="000000">
                        <a:alpha val="43137"/>
                      </a:srgbClr>
                    </a:outerShdw>
                  </a:effectLst>
                  <a:latin typeface="Glacial Indifference"/>
                </a:rPr>
                <a:t>Hartati</a:t>
              </a:r>
              <a:r>
                <a:rPr lang="en-US" sz="3879" b="1" spc="38">
                  <a:solidFill>
                    <a:srgbClr val="FFF9F9"/>
                  </a:solidFill>
                  <a:effectLst>
                    <a:outerShdw blurRad="38100" dist="38100" dir="2700000" algn="tl">
                      <a:srgbClr val="000000">
                        <a:alpha val="43137"/>
                      </a:srgbClr>
                    </a:outerShdw>
                  </a:effectLst>
                  <a:latin typeface="Glacial Indifference"/>
                </a:rPr>
                <a:t> </a:t>
              </a:r>
            </a:p>
            <a:p>
              <a:pPr>
                <a:lnSpc>
                  <a:spcPts val="5818"/>
                </a:lnSpc>
              </a:pPr>
              <a:r>
                <a:rPr lang="en-US" sz="3879" spc="38">
                  <a:solidFill>
                    <a:srgbClr val="FFF9F9"/>
                  </a:solidFill>
                  <a:latin typeface="Glacial Indifference"/>
                </a:rPr>
                <a:t>    (195090501111037)</a:t>
              </a:r>
            </a:p>
            <a:p>
              <a:pPr>
                <a:lnSpc>
                  <a:spcPts val="5818"/>
                </a:lnSpc>
              </a:pPr>
              <a:r>
                <a:rPr lang="en-US" sz="3879" b="1" spc="38">
                  <a:solidFill>
                    <a:srgbClr val="FFF9F9"/>
                  </a:solidFill>
                  <a:effectLst>
                    <a:outerShdw blurRad="38100" dist="38100" dir="2700000" algn="tl">
                      <a:srgbClr val="000000">
                        <a:alpha val="43137"/>
                      </a:srgbClr>
                    </a:outerShdw>
                  </a:effectLst>
                  <a:latin typeface="Glacial Indifference"/>
                </a:rPr>
                <a:t>3. Farid Nabil </a:t>
              </a:r>
              <a:r>
                <a:rPr lang="en-US" sz="3879" b="1" spc="38" err="1">
                  <a:solidFill>
                    <a:srgbClr val="FFF9F9"/>
                  </a:solidFill>
                  <a:effectLst>
                    <a:outerShdw blurRad="38100" dist="38100" dir="2700000" algn="tl">
                      <a:srgbClr val="000000">
                        <a:alpha val="43137"/>
                      </a:srgbClr>
                    </a:outerShdw>
                  </a:effectLst>
                  <a:latin typeface="Glacial Indifference"/>
                </a:rPr>
                <a:t>Elsyarif</a:t>
              </a:r>
              <a:endParaRPr lang="en-US" sz="3879" b="1" spc="38">
                <a:solidFill>
                  <a:srgbClr val="FFF9F9"/>
                </a:solidFill>
                <a:effectLst>
                  <a:outerShdw blurRad="38100" dist="38100" dir="2700000" algn="tl">
                    <a:srgbClr val="000000">
                      <a:alpha val="43137"/>
                    </a:srgbClr>
                  </a:outerShdw>
                </a:effectLst>
                <a:latin typeface="Glacial Indifference"/>
              </a:endParaRPr>
            </a:p>
            <a:p>
              <a:pPr>
                <a:lnSpc>
                  <a:spcPts val="5818"/>
                </a:lnSpc>
              </a:pPr>
              <a:r>
                <a:rPr lang="en-US" sz="3879" spc="38">
                  <a:solidFill>
                    <a:srgbClr val="FFF9F9"/>
                  </a:solidFill>
                  <a:latin typeface="Glacial Indifference"/>
                </a:rPr>
                <a:t>    (195090507111012)</a:t>
              </a:r>
            </a:p>
            <a:p>
              <a:pPr>
                <a:lnSpc>
                  <a:spcPts val="5818"/>
                </a:lnSpc>
              </a:pPr>
              <a:r>
                <a:rPr lang="en-US" sz="3879" b="1" spc="38">
                  <a:solidFill>
                    <a:srgbClr val="FFF9F9"/>
                  </a:solidFill>
                  <a:effectLst>
                    <a:outerShdw blurRad="38100" dist="38100" dir="2700000" algn="tl">
                      <a:srgbClr val="000000">
                        <a:alpha val="43137"/>
                      </a:srgbClr>
                    </a:outerShdw>
                  </a:effectLst>
                  <a:latin typeface="Glacial Indifference"/>
                </a:rPr>
                <a:t>4. Herdika Diky </a:t>
              </a:r>
              <a:r>
                <a:rPr lang="en-US" sz="3879" b="1" spc="38" err="1">
                  <a:solidFill>
                    <a:srgbClr val="FFF9F9"/>
                  </a:solidFill>
                  <a:effectLst>
                    <a:outerShdw blurRad="38100" dist="38100" dir="2700000" algn="tl">
                      <a:srgbClr val="000000">
                        <a:alpha val="43137"/>
                      </a:srgbClr>
                    </a:outerShdw>
                  </a:effectLst>
                  <a:latin typeface="Glacial Indifference"/>
                </a:rPr>
                <a:t>Anto</a:t>
              </a:r>
              <a:endParaRPr lang="en-US" sz="3879" b="1" spc="38">
                <a:solidFill>
                  <a:srgbClr val="FFF9F9"/>
                </a:solidFill>
                <a:effectLst>
                  <a:outerShdw blurRad="38100" dist="38100" dir="2700000" algn="tl">
                    <a:srgbClr val="000000">
                      <a:alpha val="43137"/>
                    </a:srgbClr>
                  </a:outerShdw>
                </a:effectLst>
                <a:latin typeface="Glacial Indifference"/>
              </a:endParaRPr>
            </a:p>
            <a:p>
              <a:pPr>
                <a:lnSpc>
                  <a:spcPts val="5818"/>
                </a:lnSpc>
              </a:pPr>
              <a:r>
                <a:rPr lang="en-US" sz="3879" spc="38">
                  <a:solidFill>
                    <a:srgbClr val="FFF9F9"/>
                  </a:solidFill>
                  <a:latin typeface="Glacial Indifference"/>
                </a:rPr>
                <a:t>    (195090507111047)</a:t>
              </a:r>
            </a:p>
          </p:txBody>
        </p:sp>
      </p:grpSp>
      <p:sp>
        <p:nvSpPr>
          <p:cNvPr id="1048596" name="TextBox 7"/>
          <p:cNvSpPr txBox="1"/>
          <p:nvPr/>
        </p:nvSpPr>
        <p:spPr>
          <a:xfrm>
            <a:off x="3734214" y="4054475"/>
            <a:ext cx="5409786" cy="1079500"/>
          </a:xfrm>
          <a:prstGeom prst="rect">
            <a:avLst/>
          </a:prstGeom>
        </p:spPr>
        <p:txBody>
          <a:bodyPr lIns="0" tIns="0" rIns="0" bIns="0" rtlCol="0" anchor="t">
            <a:spAutoFit/>
          </a:bodyPr>
          <a:lstStyle/>
          <a:p>
            <a:pPr algn="ctr">
              <a:lnSpc>
                <a:spcPts val="8450"/>
              </a:lnSpc>
            </a:pPr>
            <a:r>
              <a:rPr lang="en-US" sz="6500" spc="65">
                <a:solidFill>
                  <a:srgbClr val="FFF9F9"/>
                </a:solidFill>
                <a:latin typeface="Playfair Display Black Italics"/>
              </a:rPr>
              <a:t>KELOMPOK 2</a:t>
            </a:r>
          </a:p>
        </p:txBody>
      </p:sp>
      <p:sp>
        <p:nvSpPr>
          <p:cNvPr id="1048597" name="AutoShape 8"/>
          <p:cNvSpPr/>
          <p:nvPr/>
        </p:nvSpPr>
        <p:spPr>
          <a:xfrm>
            <a:off x="0" y="2264677"/>
            <a:ext cx="1950314" cy="5757646"/>
          </a:xfrm>
          <a:prstGeom prst="rect">
            <a:avLst/>
          </a:prstGeom>
          <a:solidFill>
            <a:srgbClr val="FFF9F9"/>
          </a:solidFill>
        </p:spPr>
      </p:sp>
      <p:sp>
        <p:nvSpPr>
          <p:cNvPr id="1048598" name="TextBox 9"/>
          <p:cNvSpPr txBox="1"/>
          <p:nvPr/>
        </p:nvSpPr>
        <p:spPr>
          <a:xfrm rot="5400000">
            <a:off x="-1146044" y="4958353"/>
            <a:ext cx="4397111" cy="370294"/>
          </a:xfrm>
          <a:prstGeom prst="rect">
            <a:avLst/>
          </a:prstGeom>
        </p:spPr>
        <p:txBody>
          <a:bodyPr lIns="0" tIns="0" rIns="0" bIns="0" rtlCol="0" anchor="t">
            <a:spAutoFit/>
          </a:bodyPr>
          <a:lstStyle/>
          <a:p>
            <a:pPr algn="ctr">
              <a:lnSpc>
                <a:spcPts val="3149"/>
              </a:lnSpc>
            </a:pPr>
            <a:r>
              <a:rPr lang="en-US" sz="2250" b="1" spc="22">
                <a:effectLst>
                  <a:outerShdw blurRad="38100" dist="38100" dir="2700000" algn="tl">
                    <a:srgbClr val="000000">
                      <a:alpha val="43137"/>
                    </a:srgbClr>
                  </a:outerShdw>
                </a:effectLst>
                <a:latin typeface="Glacial Indifference"/>
              </a:rPr>
              <a:t>TEAM BASED PROJECT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3" name="AutoShape 2"/>
          <p:cNvSpPr/>
          <p:nvPr/>
        </p:nvSpPr>
        <p:spPr>
          <a:xfrm>
            <a:off x="-533400" y="1262061"/>
            <a:ext cx="19812000" cy="8229600"/>
          </a:xfrm>
          <a:prstGeom prst="rect">
            <a:avLst/>
          </a:prstGeom>
          <a:solidFill>
            <a:schemeClr val="accent3">
              <a:lumMod val="60000"/>
              <a:lumOff val="40000"/>
            </a:schemeClr>
          </a:solidFill>
        </p:spPr>
        <p:txBody>
          <a:bodyPr/>
          <a:lstStyle/>
          <a:p>
            <a:endParaRPr lang="en-ID"/>
          </a:p>
        </p:txBody>
      </p:sp>
      <p:sp>
        <p:nvSpPr>
          <p:cNvPr id="1048794" name="AutoShape 3"/>
          <p:cNvSpPr/>
          <p:nvPr/>
        </p:nvSpPr>
        <p:spPr>
          <a:xfrm>
            <a:off x="1237863" y="0"/>
            <a:ext cx="7217477" cy="2125776"/>
          </a:xfrm>
          <a:prstGeom prst="rect">
            <a:avLst/>
          </a:prstGeom>
          <a:solidFill>
            <a:schemeClr val="accent3">
              <a:lumMod val="20000"/>
              <a:lumOff val="80000"/>
            </a:schemeClr>
          </a:solidFill>
        </p:spPr>
      </p:sp>
      <p:sp>
        <p:nvSpPr>
          <p:cNvPr id="1048795" name="TextBox 4"/>
          <p:cNvSpPr txBox="1"/>
          <p:nvPr/>
        </p:nvSpPr>
        <p:spPr>
          <a:xfrm>
            <a:off x="1775669" y="795338"/>
            <a:ext cx="6141864" cy="551433"/>
          </a:xfrm>
          <a:prstGeom prst="rect">
            <a:avLst/>
          </a:prstGeom>
        </p:spPr>
        <p:txBody>
          <a:bodyPr lIns="0" tIns="0" rIns="0" bIns="0" rtlCol="0" anchor="t">
            <a:spAutoFit/>
          </a:bodyPr>
          <a:lstStyle/>
          <a:p>
            <a:pPr algn="ctr">
              <a:lnSpc>
                <a:spcPts val="4320"/>
              </a:lnSpc>
            </a:pPr>
            <a:r>
              <a:rPr lang="en-US" sz="3600" spc="179">
                <a:latin typeface="Glacial Indifference Bold"/>
              </a:rPr>
              <a:t>TOPIK PEMBAHASAN</a:t>
            </a:r>
          </a:p>
        </p:txBody>
      </p:sp>
      <p:sp>
        <p:nvSpPr>
          <p:cNvPr id="1048796" name="TextBox 5"/>
          <p:cNvSpPr txBox="1"/>
          <p:nvPr/>
        </p:nvSpPr>
        <p:spPr>
          <a:xfrm>
            <a:off x="1676400" y="4067023"/>
            <a:ext cx="7231103" cy="1651000"/>
          </a:xfrm>
          <a:prstGeom prst="rect">
            <a:avLst/>
          </a:prstGeom>
        </p:spPr>
        <p:txBody>
          <a:bodyPr lIns="0" tIns="0" rIns="0" bIns="0" rtlCol="0" anchor="t">
            <a:spAutoFit/>
          </a:bodyPr>
          <a:lstStyle/>
          <a:p>
            <a:pPr>
              <a:lnSpc>
                <a:spcPts val="13000"/>
              </a:lnSpc>
            </a:pPr>
            <a:r>
              <a:rPr lang="en-US" sz="8000" spc="-100">
                <a:solidFill>
                  <a:schemeClr val="accent2">
                    <a:lumMod val="60000"/>
                    <a:lumOff val="40000"/>
                  </a:schemeClr>
                </a:solidFill>
                <a:latin typeface="Playfair Display Black Italics"/>
              </a:rPr>
              <a:t>KESIMPULAN</a:t>
            </a:r>
          </a:p>
        </p:txBody>
      </p:sp>
      <p:sp>
        <p:nvSpPr>
          <p:cNvPr id="1048797" name="TextBox 6"/>
          <p:cNvSpPr txBox="1"/>
          <p:nvPr/>
        </p:nvSpPr>
        <p:spPr>
          <a:xfrm>
            <a:off x="1600200" y="4067023"/>
            <a:ext cx="7231103" cy="1651000"/>
          </a:xfrm>
          <a:prstGeom prst="rect">
            <a:avLst/>
          </a:prstGeom>
        </p:spPr>
        <p:txBody>
          <a:bodyPr lIns="0" tIns="0" rIns="0" bIns="0" rtlCol="0" anchor="t">
            <a:spAutoFit/>
          </a:bodyPr>
          <a:lstStyle/>
          <a:p>
            <a:pPr>
              <a:lnSpc>
                <a:spcPts val="13000"/>
              </a:lnSpc>
            </a:pPr>
            <a:r>
              <a:rPr lang="en-US" sz="8000" spc="-100">
                <a:solidFill>
                  <a:schemeClr val="accent4">
                    <a:lumMod val="75000"/>
                  </a:schemeClr>
                </a:solidFill>
                <a:latin typeface="Playfair Display Black Italics"/>
              </a:rPr>
              <a:t>KESIMPULAN</a:t>
            </a:r>
          </a:p>
        </p:txBody>
      </p:sp>
      <p:pic>
        <p:nvPicPr>
          <p:cNvPr id="2097179" name="Picture 4" descr="Close-up of worker explaining a graph Free Photo"/>
          <p:cNvPicPr>
            <a:picLocks noChangeAspect="1" noChangeArrowheads="1"/>
          </p:cNvPicPr>
          <p:nvPr/>
        </p:nvPicPr>
        <p:blipFill>
          <a:blip r:embed="rId2"/>
          <a:srcRect/>
          <a:stretch>
            <a:fillRect/>
          </a:stretch>
        </p:blipFill>
        <p:spPr bwMode="auto">
          <a:xfrm>
            <a:off x="10226603" y="1950335"/>
            <a:ext cx="10287795" cy="6853052"/>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8" name="AutoShape 3"/>
          <p:cNvSpPr/>
          <p:nvPr/>
        </p:nvSpPr>
        <p:spPr>
          <a:xfrm>
            <a:off x="6367615" y="-96225"/>
            <a:ext cx="11624604" cy="1423799"/>
          </a:xfrm>
          <a:prstGeom prst="rect">
            <a:avLst/>
          </a:prstGeom>
          <a:solidFill>
            <a:schemeClr val="accent6">
              <a:lumMod val="20000"/>
              <a:lumOff val="80000"/>
            </a:schemeClr>
          </a:solidFill>
        </p:spPr>
      </p:sp>
      <p:sp>
        <p:nvSpPr>
          <p:cNvPr id="1048799" name="AutoShape 3"/>
          <p:cNvSpPr/>
          <p:nvPr/>
        </p:nvSpPr>
        <p:spPr>
          <a:xfrm>
            <a:off x="1142997" y="-332375"/>
            <a:ext cx="5223911" cy="3215273"/>
          </a:xfrm>
          <a:prstGeom prst="rect">
            <a:avLst/>
          </a:prstGeom>
          <a:solidFill>
            <a:srgbClr val="FFCECE"/>
          </a:solidFill>
        </p:spPr>
      </p:sp>
      <p:sp>
        <p:nvSpPr>
          <p:cNvPr id="1048800" name="AutoShape 2"/>
          <p:cNvSpPr/>
          <p:nvPr/>
        </p:nvSpPr>
        <p:spPr>
          <a:xfrm>
            <a:off x="1438782" y="1296307"/>
            <a:ext cx="16553437" cy="8806870"/>
          </a:xfrm>
          <a:prstGeom prst="rect">
            <a:avLst/>
          </a:prstGeom>
          <a:solidFill>
            <a:schemeClr val="accent3">
              <a:lumMod val="60000"/>
              <a:lumOff val="40000"/>
            </a:schemeClr>
          </a:solidFill>
        </p:spPr>
        <p:txBody>
          <a:bodyPr lIns="91440" tIns="45720" rIns="91440" bIns="45720" anchor="t"/>
          <a:lstStyle/>
          <a:p>
            <a:endParaRPr lang="en-ID" sz="2800">
              <a:cs typeface="Calibri"/>
            </a:endParaRPr>
          </a:p>
        </p:txBody>
      </p:sp>
      <p:sp>
        <p:nvSpPr>
          <p:cNvPr id="1048801" name="AutoShape 3"/>
          <p:cNvSpPr/>
          <p:nvPr/>
        </p:nvSpPr>
        <p:spPr>
          <a:xfrm rot="5400000">
            <a:off x="-2889348" y="2889349"/>
            <a:ext cx="7217477" cy="1438782"/>
          </a:xfrm>
          <a:prstGeom prst="rect">
            <a:avLst/>
          </a:prstGeom>
          <a:solidFill>
            <a:schemeClr val="accent3">
              <a:lumMod val="20000"/>
              <a:lumOff val="80000"/>
            </a:schemeClr>
          </a:solidFill>
        </p:spPr>
      </p:sp>
      <p:sp>
        <p:nvSpPr>
          <p:cNvPr id="1048802" name="TextBox 4"/>
          <p:cNvSpPr txBox="1"/>
          <p:nvPr/>
        </p:nvSpPr>
        <p:spPr>
          <a:xfrm rot="5400000">
            <a:off x="-2499434" y="3333022"/>
            <a:ext cx="6141864" cy="551433"/>
          </a:xfrm>
          <a:prstGeom prst="rect">
            <a:avLst/>
          </a:prstGeom>
        </p:spPr>
        <p:txBody>
          <a:bodyPr lIns="0" tIns="0" rIns="0" bIns="0" rtlCol="0" anchor="t">
            <a:spAutoFit/>
          </a:bodyPr>
          <a:lstStyle/>
          <a:p>
            <a:pPr algn="ctr">
              <a:lnSpc>
                <a:spcPts val="4320"/>
              </a:lnSpc>
            </a:pPr>
            <a:r>
              <a:rPr lang="en-US" sz="3600" spc="179">
                <a:latin typeface="Glacial Indifference Bold"/>
              </a:rPr>
              <a:t>TOPIK PEMBAHASAN</a:t>
            </a:r>
          </a:p>
        </p:txBody>
      </p:sp>
      <p:sp>
        <p:nvSpPr>
          <p:cNvPr id="1048803" name="TextBox 5"/>
          <p:cNvSpPr txBox="1"/>
          <p:nvPr/>
        </p:nvSpPr>
        <p:spPr>
          <a:xfrm>
            <a:off x="14094624" y="-463494"/>
            <a:ext cx="7231103" cy="1651000"/>
          </a:xfrm>
          <a:prstGeom prst="rect">
            <a:avLst/>
          </a:prstGeom>
        </p:spPr>
        <p:txBody>
          <a:bodyPr lIns="0" tIns="0" rIns="0" bIns="0" rtlCol="0" anchor="t">
            <a:spAutoFit/>
          </a:bodyPr>
          <a:lstStyle/>
          <a:p>
            <a:pPr>
              <a:lnSpc>
                <a:spcPts val="13000"/>
              </a:lnSpc>
            </a:pPr>
            <a:r>
              <a:rPr lang="en-US" sz="4000" spc="-100">
                <a:solidFill>
                  <a:schemeClr val="accent2">
                    <a:lumMod val="60000"/>
                    <a:lumOff val="40000"/>
                  </a:schemeClr>
                </a:solidFill>
                <a:latin typeface="Playfair Display Black Italics"/>
              </a:rPr>
              <a:t>KESIMPULAN</a:t>
            </a:r>
          </a:p>
        </p:txBody>
      </p:sp>
      <p:sp>
        <p:nvSpPr>
          <p:cNvPr id="1048804" name="TextBox 6"/>
          <p:cNvSpPr txBox="1"/>
          <p:nvPr/>
        </p:nvSpPr>
        <p:spPr>
          <a:xfrm>
            <a:off x="14084619" y="-494761"/>
            <a:ext cx="7231103" cy="1651000"/>
          </a:xfrm>
          <a:prstGeom prst="rect">
            <a:avLst/>
          </a:prstGeom>
        </p:spPr>
        <p:txBody>
          <a:bodyPr lIns="0" tIns="0" rIns="0" bIns="0" rtlCol="0" anchor="t">
            <a:spAutoFit/>
          </a:bodyPr>
          <a:lstStyle/>
          <a:p>
            <a:pPr>
              <a:lnSpc>
                <a:spcPts val="13000"/>
              </a:lnSpc>
            </a:pPr>
            <a:r>
              <a:rPr lang="en-US" sz="4000" spc="-100">
                <a:solidFill>
                  <a:schemeClr val="accent4">
                    <a:lumMod val="75000"/>
                  </a:schemeClr>
                </a:solidFill>
                <a:latin typeface="Playfair Display Black Italics"/>
              </a:rPr>
              <a:t>KESIMPULAN</a:t>
            </a:r>
          </a:p>
        </p:txBody>
      </p:sp>
      <p:sp>
        <p:nvSpPr>
          <p:cNvPr id="1048805" name="TextBox 4"/>
          <p:cNvSpPr txBox="1"/>
          <p:nvPr/>
        </p:nvSpPr>
        <p:spPr>
          <a:xfrm>
            <a:off x="-1435570" y="183824"/>
            <a:ext cx="10163330" cy="551433"/>
          </a:xfrm>
          <a:prstGeom prst="rect">
            <a:avLst/>
          </a:prstGeom>
        </p:spPr>
        <p:txBody>
          <a:bodyPr wrap="square" lIns="0" tIns="0" rIns="0" bIns="0" rtlCol="0" anchor="t">
            <a:spAutoFit/>
          </a:bodyPr>
          <a:lstStyle/>
          <a:p>
            <a:pPr algn="ctr">
              <a:lnSpc>
                <a:spcPts val="4320"/>
              </a:lnSpc>
            </a:pPr>
            <a:r>
              <a:rPr lang="en-US" sz="3600" spc="179">
                <a:latin typeface="Glacial Indifference Bold"/>
              </a:rPr>
              <a:t>PENUTUP</a:t>
            </a:r>
          </a:p>
        </p:txBody>
      </p:sp>
      <p:sp>
        <p:nvSpPr>
          <p:cNvPr id="1048806" name="Kotak Teks 6"/>
          <p:cNvSpPr txBox="1"/>
          <p:nvPr/>
        </p:nvSpPr>
        <p:spPr>
          <a:xfrm>
            <a:off x="1734564" y="2880621"/>
            <a:ext cx="15821916" cy="6441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pPr>
            <a:endParaRPr lang="id-ID" sz="2800" b="1" dirty="0">
              <a:latin typeface="Open Sans Light" panose="020B0306030504020204" pitchFamily="34" charset="0"/>
              <a:ea typeface="Open Sans Light" panose="020B0306030504020204" pitchFamily="34" charset="0"/>
              <a:cs typeface="Open Sans Light" panose="020B0306030504020204" pitchFamily="34" charset="0"/>
            </a:endParaRPr>
          </a:p>
          <a:p>
            <a:pPr algn="just">
              <a:lnSpc>
                <a:spcPct val="150000"/>
              </a:lnSpc>
            </a:pPr>
            <a:r>
              <a:rPr lang="id-ID" sz="2800" b="1" dirty="0">
                <a:latin typeface="Open Sans Light" panose="020B0306030504020204" pitchFamily="34" charset="0"/>
                <a:ea typeface="Open Sans Light" panose="020B0306030504020204" pitchFamily="34" charset="0"/>
                <a:cs typeface="Open Sans Light" panose="020B0306030504020204" pitchFamily="34" charset="0"/>
              </a:rPr>
              <a:t>Jumlah </a:t>
            </a:r>
            <a:r>
              <a:rPr lang="id-ID" sz="2800" b="1" i="1" dirty="0">
                <a:latin typeface="Open Sans Light" panose="020B0306030504020204" pitchFamily="34" charset="0"/>
                <a:ea typeface="Open Sans Light" panose="020B0306030504020204" pitchFamily="34" charset="0"/>
                <a:cs typeface="Open Sans Light" panose="020B0306030504020204" pitchFamily="34" charset="0"/>
              </a:rPr>
              <a:t>cluster</a:t>
            </a:r>
            <a:r>
              <a:rPr lang="id-ID" sz="2800" b="1" dirty="0">
                <a:latin typeface="Open Sans Light" panose="020B0306030504020204" pitchFamily="34" charset="0"/>
                <a:ea typeface="Open Sans Light" panose="020B0306030504020204" pitchFamily="34" charset="0"/>
                <a:cs typeface="Open Sans Light" panose="020B0306030504020204" pitchFamily="34" charset="0"/>
              </a:rPr>
              <a:t> optimal dengan menggunakan koefisien </a:t>
            </a:r>
            <a:r>
              <a:rPr lang="id-ID" sz="2800" b="1" i="1" dirty="0">
                <a:latin typeface="Open Sans Light" panose="020B0306030504020204" pitchFamily="34" charset="0"/>
                <a:ea typeface="Open Sans Light" panose="020B0306030504020204" pitchFamily="34" charset="0"/>
                <a:cs typeface="Open Sans Light" panose="020B0306030504020204" pitchFamily="34" charset="0"/>
              </a:rPr>
              <a:t>silhou</a:t>
            </a:r>
            <a:r>
              <a:rPr lang="en-US" sz="2800" b="1" i="1" dirty="0">
                <a:latin typeface="Open Sans Light" panose="020B0306030504020204" pitchFamily="34" charset="0"/>
                <a:ea typeface="Open Sans Light" panose="020B0306030504020204" pitchFamily="34" charset="0"/>
                <a:cs typeface="Open Sans Light" panose="020B0306030504020204" pitchFamily="34" charset="0"/>
              </a:rPr>
              <a:t>e</a:t>
            </a:r>
            <a:r>
              <a:rPr lang="id-ID" sz="2800" b="1" i="1" dirty="0">
                <a:latin typeface="Open Sans Light" panose="020B0306030504020204" pitchFamily="34" charset="0"/>
                <a:ea typeface="Open Sans Light" panose="020B0306030504020204" pitchFamily="34" charset="0"/>
                <a:cs typeface="Open Sans Light" panose="020B0306030504020204" pitchFamily="34" charset="0"/>
              </a:rPr>
              <a:t>tte</a:t>
            </a:r>
            <a:r>
              <a:rPr lang="id-ID" sz="2800" b="1" dirty="0">
                <a:latin typeface="Open Sans Light" panose="020B0306030504020204" pitchFamily="34" charset="0"/>
                <a:ea typeface="Open Sans Light" panose="020B0306030504020204" pitchFamily="34" charset="0"/>
                <a:cs typeface="Open Sans Light" panose="020B0306030504020204" pitchFamily="34" charset="0"/>
              </a:rPr>
              <a:t> adalah sebanyak 3 </a:t>
            </a:r>
            <a:r>
              <a:rPr lang="id-ID" sz="2800" b="1" i="1" dirty="0">
                <a:latin typeface="Open Sans Light" panose="020B0306030504020204" pitchFamily="34" charset="0"/>
                <a:ea typeface="Open Sans Light" panose="020B0306030504020204" pitchFamily="34" charset="0"/>
                <a:cs typeface="Open Sans Light" panose="020B0306030504020204" pitchFamily="34" charset="0"/>
              </a:rPr>
              <a:t>cluster.</a:t>
            </a:r>
            <a:endParaRPr lang="en-US" sz="2800" b="1" i="1" dirty="0">
              <a:latin typeface="Open Sans Light" panose="020B0306030504020204" pitchFamily="34" charset="0"/>
              <a:ea typeface="Open Sans Light" panose="020B0306030504020204" pitchFamily="34" charset="0"/>
              <a:cs typeface="Open Sans Light" panose="020B0306030504020204" pitchFamily="34" charset="0"/>
            </a:endParaRPr>
          </a:p>
          <a:p>
            <a:pPr algn="just">
              <a:lnSpc>
                <a:spcPct val="150000"/>
              </a:lnSpc>
            </a:pPr>
            <a:endParaRPr lang="id-ID" sz="2800" b="1" i="1" dirty="0">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gn="just">
              <a:lnSpc>
                <a:spcPct val="150000"/>
              </a:lnSpc>
              <a:buFont typeface="Arial"/>
              <a:buChar char="•"/>
            </a:pPr>
            <a:r>
              <a:rPr lang="id-ID" sz="2800" b="1" dirty="0">
                <a:latin typeface="Open Sans Light" panose="020B0306030504020204" pitchFamily="34" charset="0"/>
                <a:ea typeface="Open Sans Light" panose="020B0306030504020204" pitchFamily="34" charset="0"/>
                <a:cs typeface="Open Sans Light" panose="020B0306030504020204" pitchFamily="34" charset="0"/>
              </a:rPr>
              <a:t>C</a:t>
            </a:r>
            <a:r>
              <a:rPr lang="id-ID" sz="2800" b="1" i="1" dirty="0">
                <a:latin typeface="Open Sans Light" panose="020B0306030504020204" pitchFamily="34" charset="0"/>
                <a:ea typeface="Open Sans Light" panose="020B0306030504020204" pitchFamily="34" charset="0"/>
                <a:cs typeface="Open Sans Light" panose="020B0306030504020204" pitchFamily="34" charset="0"/>
              </a:rPr>
              <a:t>luster</a:t>
            </a:r>
            <a:r>
              <a:rPr lang="id-ID" sz="2800" b="1" dirty="0">
                <a:latin typeface="Open Sans Light" panose="020B0306030504020204" pitchFamily="34" charset="0"/>
                <a:ea typeface="Open Sans Light" panose="020B0306030504020204" pitchFamily="34" charset="0"/>
                <a:cs typeface="Open Sans Light" panose="020B0306030504020204" pitchFamily="34" charset="0"/>
              </a:rPr>
              <a:t> 1 (77 mahasiswa): mahasiswa Statistika FMIPA Universitas Brawijaya yang memiliki minat </a:t>
            </a:r>
            <a:r>
              <a:rPr lang="id-ID" sz="2800" b="1" i="1" dirty="0">
                <a:effectLst>
                  <a:outerShdw blurRad="38100" dist="38100" dir="2700000" algn="tl">
                    <a:srgbClr val="000000">
                      <a:alpha val="43137"/>
                    </a:srgbClr>
                  </a:outerShdw>
                </a:effectLst>
                <a:latin typeface="Open Sans Light" panose="020B0306030504020204" pitchFamily="34" charset="0"/>
                <a:ea typeface="Open Sans Light" panose="020B0306030504020204" pitchFamily="34" charset="0"/>
                <a:cs typeface="Open Sans Light" panose="020B0306030504020204" pitchFamily="34" charset="0"/>
              </a:rPr>
              <a:t>TINGGI</a:t>
            </a:r>
            <a:r>
              <a:rPr lang="id-ID" sz="2800" b="1" dirty="0">
                <a:latin typeface="Open Sans Light" panose="020B0306030504020204" pitchFamily="34" charset="0"/>
                <a:ea typeface="Open Sans Light" panose="020B0306030504020204" pitchFamily="34" charset="0"/>
                <a:cs typeface="Open Sans Light" panose="020B0306030504020204" pitchFamily="34" charset="0"/>
              </a:rPr>
              <a:t> dalam berwirausaha</a:t>
            </a:r>
          </a:p>
          <a:p>
            <a:pPr marL="342900" indent="-342900" algn="just">
              <a:lnSpc>
                <a:spcPct val="150000"/>
              </a:lnSpc>
              <a:buFont typeface="Arial"/>
              <a:buChar char="•"/>
            </a:pPr>
            <a:r>
              <a:rPr lang="id-ID" sz="2800" b="1" i="1" dirty="0">
                <a:latin typeface="Open Sans Light" panose="020B0306030504020204" pitchFamily="34" charset="0"/>
                <a:ea typeface="Open Sans Light" panose="020B0306030504020204" pitchFamily="34" charset="0"/>
                <a:cs typeface="Open Sans Light" panose="020B0306030504020204" pitchFamily="34" charset="0"/>
              </a:rPr>
              <a:t>Cluster </a:t>
            </a:r>
            <a:r>
              <a:rPr lang="id-ID" sz="2800" b="1" dirty="0">
                <a:latin typeface="Open Sans Light" panose="020B0306030504020204" pitchFamily="34" charset="0"/>
                <a:ea typeface="Open Sans Light" panose="020B0306030504020204" pitchFamily="34" charset="0"/>
                <a:cs typeface="Open Sans Light" panose="020B0306030504020204" pitchFamily="34" charset="0"/>
              </a:rPr>
              <a:t>2 (1 mahasiswa): mahasiswa Statistika FMIPA Universitas Brawijaya yang memiliki minat </a:t>
            </a:r>
            <a:r>
              <a:rPr lang="id-ID" sz="2800" b="1" i="1" dirty="0">
                <a:effectLst>
                  <a:outerShdw blurRad="38100" dist="38100" dir="2700000" algn="tl">
                    <a:srgbClr val="000000">
                      <a:alpha val="43137"/>
                    </a:srgbClr>
                  </a:outerShdw>
                </a:effectLst>
                <a:latin typeface="Open Sans Light" panose="020B0306030504020204" pitchFamily="34" charset="0"/>
                <a:ea typeface="Open Sans Light" panose="020B0306030504020204" pitchFamily="34" charset="0"/>
                <a:cs typeface="Open Sans Light" panose="020B0306030504020204" pitchFamily="34" charset="0"/>
              </a:rPr>
              <a:t>SEDANG</a:t>
            </a:r>
            <a:r>
              <a:rPr lang="id-ID" sz="2800" b="1" dirty="0">
                <a:latin typeface="Open Sans Light" panose="020B0306030504020204" pitchFamily="34" charset="0"/>
                <a:ea typeface="Open Sans Light" panose="020B0306030504020204" pitchFamily="34" charset="0"/>
                <a:cs typeface="Open Sans Light" panose="020B0306030504020204" pitchFamily="34" charset="0"/>
              </a:rPr>
              <a:t> dalam berwirausaha</a:t>
            </a:r>
          </a:p>
          <a:p>
            <a:pPr marL="342900" indent="-342900" algn="just">
              <a:lnSpc>
                <a:spcPct val="150000"/>
              </a:lnSpc>
              <a:buFont typeface="Arial"/>
              <a:buChar char="•"/>
            </a:pPr>
            <a:r>
              <a:rPr lang="id-ID" sz="2800" b="1" i="1" dirty="0">
                <a:latin typeface="Open Sans Light" panose="020B0306030504020204" pitchFamily="34" charset="0"/>
                <a:ea typeface="Open Sans Light" panose="020B0306030504020204" pitchFamily="34" charset="0"/>
                <a:cs typeface="Open Sans Light" panose="020B0306030504020204" pitchFamily="34" charset="0"/>
              </a:rPr>
              <a:t>Cluster </a:t>
            </a:r>
            <a:r>
              <a:rPr lang="id-ID" sz="2800" b="1" dirty="0">
                <a:latin typeface="Open Sans Light" panose="020B0306030504020204" pitchFamily="34" charset="0"/>
                <a:ea typeface="Open Sans Light" panose="020B0306030504020204" pitchFamily="34" charset="0"/>
                <a:cs typeface="Open Sans Light" panose="020B0306030504020204" pitchFamily="34" charset="0"/>
              </a:rPr>
              <a:t>3 (18 mahasiswa): mahasiswa Statistika FMIPA Universitas Brawijaya yang memiliki minat </a:t>
            </a:r>
            <a:r>
              <a:rPr lang="id-ID" sz="2800" b="1" i="1" dirty="0">
                <a:effectLst>
                  <a:outerShdw blurRad="38100" dist="38100" dir="2700000" algn="tl">
                    <a:srgbClr val="000000">
                      <a:alpha val="43137"/>
                    </a:srgbClr>
                  </a:outerShdw>
                </a:effectLst>
                <a:latin typeface="Open Sans Light" panose="020B0306030504020204" pitchFamily="34" charset="0"/>
                <a:ea typeface="Open Sans Light" panose="020B0306030504020204" pitchFamily="34" charset="0"/>
                <a:cs typeface="Open Sans Light" panose="020B0306030504020204" pitchFamily="34" charset="0"/>
              </a:rPr>
              <a:t>RENDAH</a:t>
            </a:r>
            <a:r>
              <a:rPr lang="id-ID" sz="2800" b="1" dirty="0">
                <a:latin typeface="Open Sans Light" panose="020B0306030504020204" pitchFamily="34" charset="0"/>
                <a:ea typeface="Open Sans Light" panose="020B0306030504020204" pitchFamily="34" charset="0"/>
                <a:cs typeface="Open Sans Light" panose="020B0306030504020204" pitchFamily="34" charset="0"/>
              </a:rPr>
              <a:t> dalam berwirausaha.</a:t>
            </a:r>
          </a:p>
          <a:p>
            <a:pPr marL="342900" indent="-342900" algn="just">
              <a:lnSpc>
                <a:spcPct val="150000"/>
              </a:lnSpc>
            </a:pPr>
            <a:endParaRPr lang="id-ID" sz="28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48807" name="AutoShape 3"/>
          <p:cNvSpPr/>
          <p:nvPr/>
        </p:nvSpPr>
        <p:spPr>
          <a:xfrm>
            <a:off x="1438782" y="1251456"/>
            <a:ext cx="7513262" cy="1438782"/>
          </a:xfrm>
          <a:prstGeom prst="rect">
            <a:avLst/>
          </a:prstGeom>
          <a:solidFill>
            <a:schemeClr val="accent3">
              <a:lumMod val="20000"/>
              <a:lumOff val="80000"/>
            </a:schemeClr>
          </a:solidFill>
        </p:spPr>
      </p:sp>
      <p:sp>
        <p:nvSpPr>
          <p:cNvPr id="1048808" name="TextBox 4"/>
          <p:cNvSpPr txBox="1"/>
          <p:nvPr/>
        </p:nvSpPr>
        <p:spPr>
          <a:xfrm>
            <a:off x="1506963" y="1695130"/>
            <a:ext cx="7123348" cy="551433"/>
          </a:xfrm>
          <a:prstGeom prst="rect">
            <a:avLst/>
          </a:prstGeom>
        </p:spPr>
        <p:txBody>
          <a:bodyPr wrap="square" lIns="0" tIns="0" rIns="0" bIns="0" rtlCol="0" anchor="t">
            <a:spAutoFit/>
          </a:bodyPr>
          <a:lstStyle/>
          <a:p>
            <a:pPr algn="ctr">
              <a:lnSpc>
                <a:spcPts val="4320"/>
              </a:lnSpc>
            </a:pPr>
            <a:r>
              <a:rPr lang="en-US" sz="3600" spc="179" dirty="0" err="1">
                <a:latin typeface="Glacial Indifference Bold"/>
              </a:rPr>
              <a:t>Jumlah</a:t>
            </a:r>
            <a:r>
              <a:rPr lang="en-US" sz="3600" spc="179" dirty="0">
                <a:latin typeface="Glacial Indifference Bold"/>
              </a:rPr>
              <a:t> Cluster yang </a:t>
            </a:r>
            <a:r>
              <a:rPr lang="en-US" sz="3600" spc="179" dirty="0" err="1">
                <a:latin typeface="Glacial Indifference Bold"/>
              </a:rPr>
              <a:t>Terbentuk</a:t>
            </a:r>
            <a:endParaRPr lang="en-US" sz="3600" spc="179" dirty="0">
              <a:latin typeface="Glacial Indifference Bold"/>
            </a:endParaRPr>
          </a:p>
        </p:txBody>
      </p:sp>
      <p:sp>
        <p:nvSpPr>
          <p:cNvPr id="13" name="Google Shape;570;p48">
            <a:extLst>
              <a:ext uri="{FF2B5EF4-FFF2-40B4-BE49-F238E27FC236}">
                <a16:creationId xmlns:a16="http://schemas.microsoft.com/office/drawing/2014/main" id="{29B5CFDA-4B43-4668-BD11-23878AC99AF6}"/>
              </a:ext>
            </a:extLst>
          </p:cNvPr>
          <p:cNvSpPr txBox="1">
            <a:spLocks/>
          </p:cNvSpPr>
          <p:nvPr/>
        </p:nvSpPr>
        <p:spPr>
          <a:xfrm>
            <a:off x="16477236" y="9230272"/>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604A7B"/>
                </a:solidFill>
                <a:latin typeface="Anton" panose="02000503000000000000" pitchFamily="2" charset="0"/>
              </a:rPr>
              <a:t>16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AutoShape 2"/>
          <p:cNvSpPr/>
          <p:nvPr/>
        </p:nvSpPr>
        <p:spPr>
          <a:xfrm>
            <a:off x="431529" y="1267171"/>
            <a:ext cx="19964400" cy="7081839"/>
          </a:xfrm>
          <a:prstGeom prst="rect">
            <a:avLst/>
          </a:prstGeom>
          <a:solidFill>
            <a:schemeClr val="accent5">
              <a:lumMod val="40000"/>
              <a:lumOff val="60000"/>
            </a:schemeClr>
          </a:solidFill>
        </p:spPr>
        <p:txBody>
          <a:bodyPr/>
          <a:lstStyle/>
          <a:p>
            <a:endParaRPr lang="en-ID"/>
          </a:p>
        </p:txBody>
      </p:sp>
      <p:sp>
        <p:nvSpPr>
          <p:cNvPr id="1048810" name="AutoShape 3"/>
          <p:cNvSpPr/>
          <p:nvPr/>
        </p:nvSpPr>
        <p:spPr>
          <a:xfrm>
            <a:off x="1" y="8648700"/>
            <a:ext cx="5791200" cy="1654277"/>
          </a:xfrm>
          <a:prstGeom prst="rect">
            <a:avLst/>
          </a:prstGeom>
          <a:solidFill>
            <a:schemeClr val="accent3">
              <a:lumMod val="20000"/>
              <a:lumOff val="80000"/>
            </a:schemeClr>
          </a:solidFill>
        </p:spPr>
      </p:sp>
      <p:sp>
        <p:nvSpPr>
          <p:cNvPr id="1048811" name="TextBox 4"/>
          <p:cNvSpPr txBox="1"/>
          <p:nvPr/>
        </p:nvSpPr>
        <p:spPr>
          <a:xfrm>
            <a:off x="431529" y="9207916"/>
            <a:ext cx="4928144" cy="567490"/>
          </a:xfrm>
          <a:prstGeom prst="rect">
            <a:avLst/>
          </a:prstGeom>
        </p:spPr>
        <p:txBody>
          <a:bodyPr wrap="square" lIns="0" tIns="0" rIns="0" bIns="0" rtlCol="0" anchor="t">
            <a:spAutoFit/>
          </a:bodyPr>
          <a:lstStyle/>
          <a:p>
            <a:pPr algn="ctr">
              <a:lnSpc>
                <a:spcPts val="4320"/>
              </a:lnSpc>
            </a:pPr>
            <a:r>
              <a:rPr lang="en-US" sz="3600" spc="179">
                <a:latin typeface="Glacial Indifference Bold"/>
              </a:rPr>
              <a:t>PENUTUP</a:t>
            </a:r>
          </a:p>
        </p:txBody>
      </p:sp>
      <p:sp>
        <p:nvSpPr>
          <p:cNvPr id="1048812" name="TextBox 5"/>
          <p:cNvSpPr txBox="1"/>
          <p:nvPr/>
        </p:nvSpPr>
        <p:spPr>
          <a:xfrm>
            <a:off x="914400" y="2923107"/>
            <a:ext cx="7231103" cy="1651000"/>
          </a:xfrm>
          <a:prstGeom prst="rect">
            <a:avLst/>
          </a:prstGeom>
        </p:spPr>
        <p:txBody>
          <a:bodyPr lIns="0" tIns="0" rIns="0" bIns="0" rtlCol="0" anchor="t">
            <a:spAutoFit/>
          </a:bodyPr>
          <a:lstStyle/>
          <a:p>
            <a:pPr>
              <a:lnSpc>
                <a:spcPts val="13000"/>
              </a:lnSpc>
            </a:pPr>
            <a:r>
              <a:rPr lang="en-US" sz="8000" spc="-100">
                <a:solidFill>
                  <a:schemeClr val="accent2">
                    <a:lumMod val="60000"/>
                    <a:lumOff val="40000"/>
                  </a:schemeClr>
                </a:solidFill>
                <a:latin typeface="Playfair Display Black Italics"/>
              </a:rPr>
              <a:t>SARAN</a:t>
            </a:r>
          </a:p>
        </p:txBody>
      </p:sp>
      <p:sp>
        <p:nvSpPr>
          <p:cNvPr id="1048813" name="TextBox 6"/>
          <p:cNvSpPr txBox="1"/>
          <p:nvPr/>
        </p:nvSpPr>
        <p:spPr>
          <a:xfrm>
            <a:off x="838200" y="2926640"/>
            <a:ext cx="7231103" cy="1651000"/>
          </a:xfrm>
          <a:prstGeom prst="rect">
            <a:avLst/>
          </a:prstGeom>
        </p:spPr>
        <p:txBody>
          <a:bodyPr lIns="0" tIns="0" rIns="0" bIns="0" rtlCol="0" anchor="t">
            <a:spAutoFit/>
          </a:bodyPr>
          <a:lstStyle/>
          <a:p>
            <a:pPr>
              <a:lnSpc>
                <a:spcPts val="13000"/>
              </a:lnSpc>
            </a:pPr>
            <a:r>
              <a:rPr lang="en-US" sz="8000" spc="-100">
                <a:solidFill>
                  <a:schemeClr val="accent4">
                    <a:lumMod val="75000"/>
                  </a:schemeClr>
                </a:solidFill>
                <a:latin typeface="Playfair Display Black Italics"/>
              </a:rPr>
              <a:t>SARAN</a:t>
            </a:r>
          </a:p>
        </p:txBody>
      </p:sp>
      <p:sp>
        <p:nvSpPr>
          <p:cNvPr id="1048814" name="AutoShape 2"/>
          <p:cNvSpPr/>
          <p:nvPr/>
        </p:nvSpPr>
        <p:spPr>
          <a:xfrm>
            <a:off x="4999703" y="342900"/>
            <a:ext cx="12854310" cy="7081839"/>
          </a:xfrm>
          <a:prstGeom prst="rect">
            <a:avLst/>
          </a:prstGeom>
          <a:solidFill>
            <a:schemeClr val="accent3">
              <a:lumMod val="20000"/>
              <a:lumOff val="80000"/>
            </a:schemeClr>
          </a:solidFill>
        </p:spPr>
        <p:txBody>
          <a:bodyPr/>
          <a:lstStyle/>
          <a:p>
            <a:endParaRPr lang="en-ID"/>
          </a:p>
        </p:txBody>
      </p:sp>
      <p:sp>
        <p:nvSpPr>
          <p:cNvPr id="1048815" name="TextBox 4"/>
          <p:cNvSpPr txBox="1"/>
          <p:nvPr/>
        </p:nvSpPr>
        <p:spPr>
          <a:xfrm>
            <a:off x="6092347" y="1394382"/>
            <a:ext cx="10636462" cy="5441554"/>
          </a:xfrm>
          <a:prstGeom prst="rect">
            <a:avLst/>
          </a:prstGeom>
        </p:spPr>
        <p:txBody>
          <a:bodyPr wrap="square" lIns="0" tIns="0" rIns="0" bIns="0" rtlCol="0" anchor="t">
            <a:spAutoFit/>
          </a:bodyPr>
          <a:lstStyle/>
          <a:p>
            <a:pPr algn="just">
              <a:lnSpc>
                <a:spcPct val="150000"/>
              </a:lnSpc>
            </a:pPr>
            <a:r>
              <a:rPr lang="en-US" sz="4000" b="1" spc="30" dirty="0" err="1">
                <a:latin typeface="Open Sans Light"/>
                <a:ea typeface="Open Sans Light"/>
                <a:cs typeface="Open Sans Light"/>
              </a:rPr>
              <a:t>Untuk</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analisis</a:t>
            </a:r>
            <a:r>
              <a:rPr lang="en-US" sz="4000" b="1" spc="30" dirty="0">
                <a:latin typeface="Open Sans Light"/>
                <a:ea typeface="Open Sans Light"/>
                <a:cs typeface="Open Sans Light"/>
              </a:rPr>
              <a:t> </a:t>
            </a:r>
            <a:r>
              <a:rPr lang="en-US" sz="4000" b="1" i="1" spc="30" dirty="0">
                <a:latin typeface="Open Sans Light"/>
                <a:ea typeface="Open Sans Light"/>
                <a:cs typeface="Open Sans Light"/>
              </a:rPr>
              <a:t>cluster</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dengan</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metode</a:t>
            </a:r>
            <a:r>
              <a:rPr lang="en-US" sz="4000" b="1" spc="30" dirty="0">
                <a:latin typeface="Open Sans Light"/>
                <a:ea typeface="Open Sans Light"/>
                <a:cs typeface="Open Sans Light"/>
              </a:rPr>
              <a:t> </a:t>
            </a:r>
            <a:r>
              <a:rPr lang="en-US" sz="4000" b="1" i="1" spc="30" dirty="0">
                <a:latin typeface="Open Sans Light"/>
                <a:ea typeface="Open Sans Light"/>
                <a:cs typeface="Open Sans Light"/>
              </a:rPr>
              <a:t>average </a:t>
            </a:r>
            <a:r>
              <a:rPr lang="en-US" sz="4000" b="1" i="1" spc="30" dirty="0" err="1">
                <a:latin typeface="Open Sans Light"/>
                <a:ea typeface="Open Sans Light"/>
                <a:cs typeface="Open Sans Light"/>
              </a:rPr>
              <a:t>lingkage</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perlu</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adanya</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perbandingan</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dengan</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metode</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analisis</a:t>
            </a:r>
            <a:r>
              <a:rPr lang="en-US" sz="4000" b="1" spc="30" dirty="0">
                <a:latin typeface="Open Sans Light"/>
                <a:ea typeface="Open Sans Light"/>
                <a:cs typeface="Open Sans Light"/>
              </a:rPr>
              <a:t> cluster </a:t>
            </a:r>
            <a:r>
              <a:rPr lang="en-US" sz="4000" b="1" spc="30" dirty="0" err="1">
                <a:latin typeface="Open Sans Light"/>
                <a:ea typeface="Open Sans Light"/>
                <a:cs typeface="Open Sans Light"/>
              </a:rPr>
              <a:t>hirarki</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lainnya</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dipenelitian</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selanjutnya</a:t>
            </a:r>
            <a:r>
              <a:rPr lang="en-US" sz="4000" b="1" spc="30" dirty="0">
                <a:latin typeface="Open Sans Light"/>
                <a:ea typeface="Open Sans Light"/>
                <a:cs typeface="Open Sans Light"/>
              </a:rPr>
              <a:t> dan </a:t>
            </a:r>
            <a:r>
              <a:rPr lang="en-US" sz="4000" b="1" spc="30" dirty="0" err="1">
                <a:latin typeface="Open Sans Light"/>
                <a:ea typeface="Open Sans Light"/>
                <a:cs typeface="Open Sans Light"/>
              </a:rPr>
              <a:t>perlu</a:t>
            </a:r>
            <a:r>
              <a:rPr lang="en-US" sz="4000" b="1" spc="30" dirty="0">
                <a:latin typeface="Open Sans Light"/>
                <a:ea typeface="Open Sans Light"/>
                <a:cs typeface="Open Sans Light"/>
              </a:rPr>
              <a:t> juga </a:t>
            </a:r>
            <a:r>
              <a:rPr lang="en-US" sz="4000" b="1" spc="30" dirty="0" err="1">
                <a:latin typeface="Open Sans Light"/>
                <a:ea typeface="Open Sans Light"/>
                <a:cs typeface="Open Sans Light"/>
              </a:rPr>
              <a:t>untuk</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melakukan</a:t>
            </a:r>
            <a:r>
              <a:rPr lang="en-US" sz="4000" b="1" spc="30" dirty="0">
                <a:latin typeface="Open Sans Light"/>
                <a:ea typeface="Open Sans Light"/>
                <a:cs typeface="Open Sans Light"/>
              </a:rPr>
              <a:t> </a:t>
            </a:r>
            <a:r>
              <a:rPr lang="en-US" sz="4000" b="1" i="1" spc="30" dirty="0" err="1">
                <a:latin typeface="Open Sans Light"/>
                <a:ea typeface="Open Sans Light"/>
                <a:cs typeface="Open Sans Light"/>
              </a:rPr>
              <a:t>reclustering</a:t>
            </a:r>
            <a:r>
              <a:rPr lang="en-US" sz="4000" b="1" spc="30" dirty="0">
                <a:latin typeface="Open Sans Light"/>
                <a:ea typeface="Open Sans Light"/>
                <a:cs typeface="Open Sans Light"/>
              </a:rPr>
              <a:t> agar </a:t>
            </a:r>
            <a:r>
              <a:rPr lang="en-US" sz="4000" b="1" spc="30" dirty="0" err="1">
                <a:latin typeface="Open Sans Light"/>
                <a:ea typeface="Open Sans Light"/>
                <a:cs typeface="Open Sans Light"/>
              </a:rPr>
              <a:t>memperoleh</a:t>
            </a:r>
            <a:r>
              <a:rPr lang="en-US" sz="4000" b="1" spc="30" dirty="0">
                <a:latin typeface="Open Sans Light"/>
                <a:ea typeface="Open Sans Light"/>
                <a:cs typeface="Open Sans Light"/>
              </a:rPr>
              <a:t> </a:t>
            </a:r>
            <a:r>
              <a:rPr lang="en-US" sz="4000" b="1" spc="30" dirty="0" err="1">
                <a:latin typeface="Open Sans Light"/>
                <a:ea typeface="Open Sans Light"/>
                <a:cs typeface="Open Sans Light"/>
              </a:rPr>
              <a:t>hasil</a:t>
            </a:r>
            <a:r>
              <a:rPr lang="en-US" sz="4000" b="1" spc="30" dirty="0">
                <a:latin typeface="Open Sans Light"/>
                <a:ea typeface="Open Sans Light"/>
                <a:cs typeface="Open Sans Light"/>
              </a:rPr>
              <a:t> </a:t>
            </a:r>
            <a:r>
              <a:rPr lang="en-US" sz="4000" b="1" i="1" spc="30" dirty="0">
                <a:latin typeface="Open Sans Light"/>
                <a:ea typeface="Open Sans Light"/>
                <a:cs typeface="Open Sans Light"/>
              </a:rPr>
              <a:t>clustering</a:t>
            </a:r>
            <a:r>
              <a:rPr lang="en-US" sz="4000" b="1" spc="30" dirty="0">
                <a:latin typeface="Open Sans Light"/>
                <a:ea typeface="Open Sans Light"/>
                <a:cs typeface="Open Sans Light"/>
              </a:rPr>
              <a:t> yang </a:t>
            </a:r>
            <a:r>
              <a:rPr lang="en-US" sz="4000" b="1" spc="30" dirty="0" err="1">
                <a:latin typeface="Open Sans Light"/>
                <a:ea typeface="Open Sans Light"/>
                <a:cs typeface="Open Sans Light"/>
              </a:rPr>
              <a:t>seimbang</a:t>
            </a:r>
            <a:r>
              <a:rPr lang="en-US" sz="4000" b="1" spc="30" dirty="0">
                <a:latin typeface="Open Sans Light"/>
                <a:ea typeface="Open Sans Light"/>
                <a:cs typeface="Open Sans Light"/>
              </a:rPr>
              <a:t>.</a:t>
            </a:r>
          </a:p>
        </p:txBody>
      </p:sp>
      <p:sp>
        <p:nvSpPr>
          <p:cNvPr id="9" name="Google Shape;570;p48">
            <a:extLst>
              <a:ext uri="{FF2B5EF4-FFF2-40B4-BE49-F238E27FC236}">
                <a16:creationId xmlns:a16="http://schemas.microsoft.com/office/drawing/2014/main" id="{22B844CD-1349-42B6-8156-9DC54C3995E7}"/>
              </a:ext>
            </a:extLst>
          </p:cNvPr>
          <p:cNvSpPr txBox="1">
            <a:spLocks/>
          </p:cNvSpPr>
          <p:nvPr/>
        </p:nvSpPr>
        <p:spPr>
          <a:xfrm>
            <a:off x="16600105" y="9273281"/>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604A7B"/>
                </a:solidFill>
                <a:latin typeface="Anton" panose="02000503000000000000" pitchFamily="2" charset="0"/>
              </a:rPr>
              <a:t>17</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2097180" name="Picture 2" descr="Beautiful asian woman thanking you, holding hands together in appreciation gesture, smiling happy at camera, standing grateful over pink background. Free Photo"/>
          <p:cNvPicPr>
            <a:picLocks noChangeAspect="1" noChangeArrowheads="1"/>
          </p:cNvPicPr>
          <p:nvPr/>
        </p:nvPicPr>
        <p:blipFill>
          <a:blip r:embed="rId2"/>
          <a:srcRect/>
          <a:stretch>
            <a:fillRect/>
          </a:stretch>
        </p:blipFill>
        <p:spPr bwMode="auto">
          <a:xfrm>
            <a:off x="1396049" y="0"/>
            <a:ext cx="15385640" cy="10287000"/>
          </a:xfrm>
          <a:prstGeom prst="rect">
            <a:avLst/>
          </a:prstGeom>
          <a:noFill/>
        </p:spPr>
      </p:pic>
      <p:sp>
        <p:nvSpPr>
          <p:cNvPr id="1048816" name="AutoShape 6"/>
          <p:cNvSpPr/>
          <p:nvPr/>
        </p:nvSpPr>
        <p:spPr>
          <a:xfrm>
            <a:off x="-300412" y="-178755"/>
            <a:ext cx="6605519" cy="10644509"/>
          </a:xfrm>
          <a:prstGeom prst="rect">
            <a:avLst/>
          </a:prstGeom>
          <a:solidFill>
            <a:schemeClr val="bg1">
              <a:lumMod val="75000"/>
            </a:schemeClr>
          </a:solidFill>
        </p:spPr>
      </p:sp>
      <p:sp>
        <p:nvSpPr>
          <p:cNvPr id="1048817" name="AutoShape 4"/>
          <p:cNvSpPr/>
          <p:nvPr/>
        </p:nvSpPr>
        <p:spPr>
          <a:xfrm>
            <a:off x="1028699" y="7512824"/>
            <a:ext cx="10552817" cy="1745476"/>
          </a:xfrm>
          <a:prstGeom prst="rect">
            <a:avLst/>
          </a:prstGeom>
          <a:solidFill>
            <a:schemeClr val="accent3">
              <a:lumMod val="20000"/>
              <a:lumOff val="80000"/>
            </a:schemeClr>
          </a:solidFill>
        </p:spPr>
      </p:sp>
      <p:sp>
        <p:nvSpPr>
          <p:cNvPr id="1048818" name="AutoShape 6"/>
          <p:cNvSpPr/>
          <p:nvPr/>
        </p:nvSpPr>
        <p:spPr>
          <a:xfrm>
            <a:off x="12515665" y="-101641"/>
            <a:ext cx="5962485" cy="10644509"/>
          </a:xfrm>
          <a:prstGeom prst="rect">
            <a:avLst/>
          </a:prstGeom>
          <a:solidFill>
            <a:srgbClr val="FFCECE"/>
          </a:solidFill>
        </p:spPr>
      </p:sp>
      <p:sp>
        <p:nvSpPr>
          <p:cNvPr id="1048819" name="Freeform: Shape 9"/>
          <p:cNvSpPr/>
          <p:nvPr/>
        </p:nvSpPr>
        <p:spPr>
          <a:xfrm>
            <a:off x="1028700" y="1028700"/>
            <a:ext cx="1794559" cy="1794559"/>
          </a:xfrm>
          <a:custGeom>
            <a:avLst/>
            <a:gdLst>
              <a:gd name="connsiteX0" fmla="*/ 1794560 w 1794559"/>
              <a:gd name="connsiteY0" fmla="*/ 897280 h 1794559"/>
              <a:gd name="connsiteX1" fmla="*/ 897280 w 1794559"/>
              <a:gd name="connsiteY1" fmla="*/ 1794560 h 1794559"/>
              <a:gd name="connsiteX2" fmla="*/ 0 w 1794559"/>
              <a:gd name="connsiteY2" fmla="*/ 897280 h 1794559"/>
              <a:gd name="connsiteX3" fmla="*/ 897280 w 1794559"/>
              <a:gd name="connsiteY3" fmla="*/ 0 h 1794559"/>
              <a:gd name="connsiteX4" fmla="*/ 1794560 w 1794559"/>
              <a:gd name="connsiteY4" fmla="*/ 897280 h 1794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4559" h="1794559">
                <a:moveTo>
                  <a:pt x="1794560" y="897280"/>
                </a:moveTo>
                <a:cubicBezTo>
                  <a:pt x="1794560" y="1392834"/>
                  <a:pt x="1392834" y="1794560"/>
                  <a:pt x="897280" y="1794560"/>
                </a:cubicBezTo>
                <a:cubicBezTo>
                  <a:pt x="401726" y="1794560"/>
                  <a:pt x="0" y="1392834"/>
                  <a:pt x="0" y="897280"/>
                </a:cubicBezTo>
                <a:cubicBezTo>
                  <a:pt x="0" y="401726"/>
                  <a:pt x="401726" y="0"/>
                  <a:pt x="897280" y="0"/>
                </a:cubicBezTo>
                <a:cubicBezTo>
                  <a:pt x="1392834" y="0"/>
                  <a:pt x="1794560" y="401726"/>
                  <a:pt x="1794560" y="897280"/>
                </a:cubicBezTo>
                <a:close/>
              </a:path>
            </a:pathLst>
          </a:custGeom>
          <a:solidFill>
            <a:schemeClr val="accent3">
              <a:lumMod val="20000"/>
              <a:lumOff val="80000"/>
            </a:schemeClr>
          </a:solidFill>
          <a:ln w="8954" cap="flat">
            <a:noFill/>
            <a:prstDash val="solid"/>
            <a:miter/>
          </a:ln>
        </p:spPr>
        <p:txBody>
          <a:bodyPr rtlCol="0" anchor="ctr"/>
          <a:lstStyle/>
          <a:p>
            <a:endParaRPr lang="en-ID"/>
          </a:p>
        </p:txBody>
      </p:sp>
      <p:sp>
        <p:nvSpPr>
          <p:cNvPr id="1048820" name="Freeform: Shape 10"/>
          <p:cNvSpPr/>
          <p:nvPr/>
        </p:nvSpPr>
        <p:spPr>
          <a:xfrm>
            <a:off x="1617295" y="1539046"/>
            <a:ext cx="734443" cy="837585"/>
          </a:xfrm>
          <a:custGeom>
            <a:avLst/>
            <a:gdLst>
              <a:gd name="connsiteX0" fmla="*/ 52959 w 734443"/>
              <a:gd name="connsiteY0" fmla="*/ 4692 h 837585"/>
              <a:gd name="connsiteX1" fmla="*/ 716947 w 734443"/>
              <a:gd name="connsiteY1" fmla="*/ 387830 h 837585"/>
              <a:gd name="connsiteX2" fmla="*/ 716947 w 734443"/>
              <a:gd name="connsiteY2" fmla="*/ 449743 h 837585"/>
              <a:gd name="connsiteX3" fmla="*/ 52959 w 734443"/>
              <a:gd name="connsiteY3" fmla="*/ 832881 h 837585"/>
              <a:gd name="connsiteX4" fmla="*/ 20 w 734443"/>
              <a:gd name="connsiteY4" fmla="*/ 802374 h 837585"/>
              <a:gd name="connsiteX5" fmla="*/ 20 w 734443"/>
              <a:gd name="connsiteY5" fmla="*/ 36097 h 837585"/>
              <a:gd name="connsiteX6" fmla="*/ 52959 w 734443"/>
              <a:gd name="connsiteY6" fmla="*/ 4692 h 837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443" h="837585">
                <a:moveTo>
                  <a:pt x="52959" y="4692"/>
                </a:moveTo>
                <a:lnTo>
                  <a:pt x="716947" y="387830"/>
                </a:lnTo>
                <a:cubicBezTo>
                  <a:pt x="740276" y="401290"/>
                  <a:pt x="740276" y="435386"/>
                  <a:pt x="716947" y="449743"/>
                </a:cubicBezTo>
                <a:lnTo>
                  <a:pt x="52959" y="832881"/>
                </a:lnTo>
                <a:cubicBezTo>
                  <a:pt x="29630" y="846341"/>
                  <a:pt x="20" y="829292"/>
                  <a:pt x="20" y="802374"/>
                </a:cubicBezTo>
                <a:lnTo>
                  <a:pt x="20" y="36097"/>
                </a:lnTo>
                <a:cubicBezTo>
                  <a:pt x="-877" y="8281"/>
                  <a:pt x="28733" y="-8767"/>
                  <a:pt x="52959" y="4692"/>
                </a:cubicBezTo>
                <a:close/>
              </a:path>
            </a:pathLst>
          </a:custGeom>
          <a:solidFill>
            <a:srgbClr val="604A7B"/>
          </a:solidFill>
          <a:ln w="8954" cap="flat">
            <a:noFill/>
            <a:prstDash val="solid"/>
            <a:miter/>
          </a:ln>
        </p:spPr>
        <p:txBody>
          <a:bodyPr rtlCol="0" anchor="ctr"/>
          <a:lstStyle/>
          <a:p>
            <a:endParaRPr lang="en-ID"/>
          </a:p>
        </p:txBody>
      </p:sp>
      <p:sp>
        <p:nvSpPr>
          <p:cNvPr id="1048821" name="TextBox 5"/>
          <p:cNvSpPr txBox="1"/>
          <p:nvPr/>
        </p:nvSpPr>
        <p:spPr>
          <a:xfrm>
            <a:off x="2383693" y="7551564"/>
            <a:ext cx="8915400" cy="1650999"/>
          </a:xfrm>
          <a:prstGeom prst="rect">
            <a:avLst/>
          </a:prstGeom>
        </p:spPr>
        <p:txBody>
          <a:bodyPr wrap="square" lIns="0" tIns="0" rIns="0" bIns="0" rtlCol="0" anchor="t">
            <a:spAutoFit/>
          </a:bodyPr>
          <a:lstStyle/>
          <a:p>
            <a:pPr>
              <a:lnSpc>
                <a:spcPts val="13000"/>
              </a:lnSpc>
            </a:pPr>
            <a:r>
              <a:rPr lang="en-US" sz="8000" spc="-100">
                <a:solidFill>
                  <a:schemeClr val="accent2">
                    <a:lumMod val="60000"/>
                    <a:lumOff val="40000"/>
                  </a:schemeClr>
                </a:solidFill>
                <a:latin typeface="Playfair Display Black Italics"/>
              </a:rPr>
              <a:t>TERIMA KASIH</a:t>
            </a:r>
          </a:p>
        </p:txBody>
      </p:sp>
      <p:sp>
        <p:nvSpPr>
          <p:cNvPr id="1048822" name="TextBox 6"/>
          <p:cNvSpPr txBox="1"/>
          <p:nvPr/>
        </p:nvSpPr>
        <p:spPr>
          <a:xfrm>
            <a:off x="2322241" y="7553119"/>
            <a:ext cx="9075699" cy="1650999"/>
          </a:xfrm>
          <a:prstGeom prst="rect">
            <a:avLst/>
          </a:prstGeom>
        </p:spPr>
        <p:txBody>
          <a:bodyPr wrap="square" lIns="0" tIns="0" rIns="0" bIns="0" rtlCol="0" anchor="t">
            <a:spAutoFit/>
          </a:bodyPr>
          <a:lstStyle/>
          <a:p>
            <a:pPr>
              <a:lnSpc>
                <a:spcPts val="13000"/>
              </a:lnSpc>
            </a:pPr>
            <a:r>
              <a:rPr lang="en-US" sz="8000" spc="-100">
                <a:solidFill>
                  <a:schemeClr val="accent4">
                    <a:lumMod val="75000"/>
                  </a:schemeClr>
                </a:solidFill>
                <a:latin typeface="Playfair Display Black Italics"/>
              </a:rPr>
              <a:t>TERIMA KASIH</a:t>
            </a:r>
          </a:p>
        </p:txBody>
      </p:sp>
      <p:sp>
        <p:nvSpPr>
          <p:cNvPr id="1048823" name="Freeform: Shape 13"/>
          <p:cNvSpPr/>
          <p:nvPr/>
        </p:nvSpPr>
        <p:spPr>
          <a:xfrm rot="3438401">
            <a:off x="15372586" y="7488282"/>
            <a:ext cx="1794559" cy="1794559"/>
          </a:xfrm>
          <a:custGeom>
            <a:avLst/>
            <a:gdLst>
              <a:gd name="connsiteX0" fmla="*/ 1794560 w 1794559"/>
              <a:gd name="connsiteY0" fmla="*/ 897280 h 1794559"/>
              <a:gd name="connsiteX1" fmla="*/ 897280 w 1794559"/>
              <a:gd name="connsiteY1" fmla="*/ 1794560 h 1794559"/>
              <a:gd name="connsiteX2" fmla="*/ 0 w 1794559"/>
              <a:gd name="connsiteY2" fmla="*/ 897280 h 1794559"/>
              <a:gd name="connsiteX3" fmla="*/ 897280 w 1794559"/>
              <a:gd name="connsiteY3" fmla="*/ 0 h 1794559"/>
              <a:gd name="connsiteX4" fmla="*/ 1794560 w 1794559"/>
              <a:gd name="connsiteY4" fmla="*/ 897280 h 1794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4559" h="1794559">
                <a:moveTo>
                  <a:pt x="1794560" y="897280"/>
                </a:moveTo>
                <a:cubicBezTo>
                  <a:pt x="1794560" y="1392834"/>
                  <a:pt x="1392834" y="1794560"/>
                  <a:pt x="897280" y="1794560"/>
                </a:cubicBezTo>
                <a:cubicBezTo>
                  <a:pt x="401726" y="1794560"/>
                  <a:pt x="0" y="1392834"/>
                  <a:pt x="0" y="897280"/>
                </a:cubicBezTo>
                <a:cubicBezTo>
                  <a:pt x="0" y="401726"/>
                  <a:pt x="401726" y="0"/>
                  <a:pt x="897280" y="0"/>
                </a:cubicBezTo>
                <a:cubicBezTo>
                  <a:pt x="1392834" y="0"/>
                  <a:pt x="1794560" y="401726"/>
                  <a:pt x="1794560" y="897280"/>
                </a:cubicBezTo>
                <a:close/>
              </a:path>
            </a:pathLst>
          </a:custGeom>
          <a:solidFill>
            <a:schemeClr val="accent3">
              <a:lumMod val="20000"/>
              <a:lumOff val="80000"/>
            </a:schemeClr>
          </a:solidFill>
          <a:ln w="8954" cap="flat">
            <a:noFill/>
            <a:prstDash val="solid"/>
            <a:miter/>
          </a:ln>
        </p:spPr>
        <p:txBody>
          <a:bodyPr rtlCol="0" anchor="ctr"/>
          <a:lstStyle/>
          <a:p>
            <a:endParaRPr lang="en-ID"/>
          </a:p>
        </p:txBody>
      </p:sp>
      <p:sp>
        <p:nvSpPr>
          <p:cNvPr id="1048824" name="Freeform: Shape 15"/>
          <p:cNvSpPr/>
          <p:nvPr/>
        </p:nvSpPr>
        <p:spPr>
          <a:xfrm rot="3438401">
            <a:off x="15902643" y="8079657"/>
            <a:ext cx="734443" cy="837585"/>
          </a:xfrm>
          <a:custGeom>
            <a:avLst/>
            <a:gdLst>
              <a:gd name="connsiteX0" fmla="*/ 52959 w 734443"/>
              <a:gd name="connsiteY0" fmla="*/ 4692 h 837585"/>
              <a:gd name="connsiteX1" fmla="*/ 716947 w 734443"/>
              <a:gd name="connsiteY1" fmla="*/ 387830 h 837585"/>
              <a:gd name="connsiteX2" fmla="*/ 716947 w 734443"/>
              <a:gd name="connsiteY2" fmla="*/ 449743 h 837585"/>
              <a:gd name="connsiteX3" fmla="*/ 52959 w 734443"/>
              <a:gd name="connsiteY3" fmla="*/ 832881 h 837585"/>
              <a:gd name="connsiteX4" fmla="*/ 20 w 734443"/>
              <a:gd name="connsiteY4" fmla="*/ 802374 h 837585"/>
              <a:gd name="connsiteX5" fmla="*/ 20 w 734443"/>
              <a:gd name="connsiteY5" fmla="*/ 36097 h 837585"/>
              <a:gd name="connsiteX6" fmla="*/ 52959 w 734443"/>
              <a:gd name="connsiteY6" fmla="*/ 4692 h 837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443" h="837585">
                <a:moveTo>
                  <a:pt x="52959" y="4692"/>
                </a:moveTo>
                <a:lnTo>
                  <a:pt x="716947" y="387830"/>
                </a:lnTo>
                <a:cubicBezTo>
                  <a:pt x="740276" y="401290"/>
                  <a:pt x="740276" y="435386"/>
                  <a:pt x="716947" y="449743"/>
                </a:cubicBezTo>
                <a:lnTo>
                  <a:pt x="52959" y="832881"/>
                </a:lnTo>
                <a:cubicBezTo>
                  <a:pt x="29630" y="846341"/>
                  <a:pt x="20" y="829292"/>
                  <a:pt x="20" y="802374"/>
                </a:cubicBezTo>
                <a:lnTo>
                  <a:pt x="20" y="36097"/>
                </a:lnTo>
                <a:cubicBezTo>
                  <a:pt x="-877" y="8281"/>
                  <a:pt x="28733" y="-8767"/>
                  <a:pt x="52959" y="4692"/>
                </a:cubicBezTo>
                <a:close/>
              </a:path>
            </a:pathLst>
          </a:custGeom>
          <a:solidFill>
            <a:srgbClr val="604A7B"/>
          </a:solidFill>
          <a:ln w="8954" cap="flat">
            <a:noFill/>
            <a:prstDash val="solid"/>
            <a:miter/>
          </a:ln>
        </p:spPr>
        <p:txBody>
          <a:bodyPr rtlCol="0" anchor="ctr"/>
          <a:lstStyle/>
          <a:p>
            <a:endParaRPr lang="en-ID"/>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9F9"/>
        </a:solidFill>
        <a:effectLst/>
      </p:bgPr>
    </p:bg>
    <p:spTree>
      <p:nvGrpSpPr>
        <p:cNvPr id="1" name=""/>
        <p:cNvGrpSpPr/>
        <p:nvPr/>
      </p:nvGrpSpPr>
      <p:grpSpPr>
        <a:xfrm>
          <a:off x="0" y="0"/>
          <a:ext cx="0" cy="0"/>
          <a:chOff x="0" y="0"/>
          <a:chExt cx="0" cy="0"/>
        </a:xfrm>
      </p:grpSpPr>
      <p:sp>
        <p:nvSpPr>
          <p:cNvPr id="1048599" name="AutoShape 2"/>
          <p:cNvSpPr/>
          <p:nvPr/>
        </p:nvSpPr>
        <p:spPr>
          <a:xfrm>
            <a:off x="-392302" y="-264322"/>
            <a:ext cx="16160492" cy="10815644"/>
          </a:xfrm>
          <a:prstGeom prst="rect">
            <a:avLst/>
          </a:prstGeom>
          <a:solidFill>
            <a:schemeClr val="tx1">
              <a:lumMod val="65000"/>
              <a:lumOff val="35000"/>
            </a:schemeClr>
          </a:solidFill>
        </p:spPr>
        <p:txBody>
          <a:bodyPr/>
          <a:lstStyle/>
          <a:p>
            <a:endParaRPr lang="en-ID"/>
          </a:p>
        </p:txBody>
      </p:sp>
      <p:sp>
        <p:nvSpPr>
          <p:cNvPr id="1048600" name="AutoShape 3"/>
          <p:cNvSpPr/>
          <p:nvPr/>
        </p:nvSpPr>
        <p:spPr>
          <a:xfrm>
            <a:off x="16337686" y="2654485"/>
            <a:ext cx="1950314" cy="4901970"/>
          </a:xfrm>
          <a:prstGeom prst="rect">
            <a:avLst/>
          </a:prstGeom>
          <a:solidFill>
            <a:srgbClr val="FFCECE"/>
          </a:solidFill>
        </p:spPr>
      </p:sp>
      <p:grpSp>
        <p:nvGrpSpPr>
          <p:cNvPr id="46" name="Group 4"/>
          <p:cNvGrpSpPr/>
          <p:nvPr/>
        </p:nvGrpSpPr>
        <p:grpSpPr>
          <a:xfrm>
            <a:off x="414602" y="1931348"/>
            <a:ext cx="14928853" cy="6449632"/>
            <a:chOff x="0" y="-66675"/>
            <a:chExt cx="19905137" cy="8599510"/>
          </a:xfrm>
        </p:grpSpPr>
        <p:sp>
          <p:nvSpPr>
            <p:cNvPr id="1048601" name="TextBox 5"/>
            <p:cNvSpPr txBox="1"/>
            <p:nvPr/>
          </p:nvSpPr>
          <p:spPr>
            <a:xfrm>
              <a:off x="378611" y="-66675"/>
              <a:ext cx="19526526" cy="1794933"/>
            </a:xfrm>
            <a:prstGeom prst="rect">
              <a:avLst/>
            </a:prstGeom>
          </p:spPr>
          <p:txBody>
            <a:bodyPr lIns="0" tIns="0" rIns="0" bIns="0" rtlCol="0" anchor="t">
              <a:spAutoFit/>
            </a:bodyPr>
            <a:lstStyle/>
            <a:p>
              <a:pPr algn="ctr">
                <a:lnSpc>
                  <a:spcPts val="10580"/>
                </a:lnSpc>
              </a:pPr>
              <a:r>
                <a:rPr lang="en-US" sz="8139" spc="81">
                  <a:solidFill>
                    <a:srgbClr val="FFF9F9"/>
                  </a:solidFill>
                  <a:latin typeface="Playfair Display Black Italics"/>
                </a:rPr>
                <a:t>TOPIK PEMBAHASAN</a:t>
              </a:r>
            </a:p>
          </p:txBody>
        </p:sp>
        <p:sp>
          <p:nvSpPr>
            <p:cNvPr id="1048602" name="TextBox 6"/>
            <p:cNvSpPr txBox="1"/>
            <p:nvPr/>
          </p:nvSpPr>
          <p:spPr>
            <a:xfrm>
              <a:off x="0" y="3385101"/>
              <a:ext cx="19526534" cy="5147734"/>
            </a:xfrm>
            <a:prstGeom prst="rect">
              <a:avLst/>
            </a:prstGeom>
          </p:spPr>
          <p:txBody>
            <a:bodyPr lIns="0" tIns="0" rIns="0" bIns="0" rtlCol="0" anchor="t">
              <a:spAutoFit/>
            </a:bodyPr>
            <a:lstStyle/>
            <a:p>
              <a:pPr marL="1090944" lvl="1" indent="-545472">
                <a:lnSpc>
                  <a:spcPts val="7579"/>
                </a:lnSpc>
                <a:buFont typeface="Arial"/>
                <a:buChar char="•"/>
              </a:pPr>
              <a:r>
                <a:rPr lang="en-US" sz="5053" b="1" spc="50" err="1">
                  <a:solidFill>
                    <a:srgbClr val="FFF9F9"/>
                  </a:solidFill>
                  <a:effectLst>
                    <a:outerShdw blurRad="38100" dist="38100" dir="2700000" algn="tl">
                      <a:srgbClr val="000000">
                        <a:alpha val="43137"/>
                      </a:srgbClr>
                    </a:outerShdw>
                  </a:effectLst>
                  <a:latin typeface="Gill Sans Ultra Bold" panose="020B0A02020104020203" pitchFamily="34" charset="0"/>
                </a:rPr>
                <a:t>Pendahuluan</a:t>
              </a:r>
              <a:endParaRPr lang="en-US" sz="5053" b="1" spc="50">
                <a:solidFill>
                  <a:srgbClr val="FFF9F9"/>
                </a:solidFill>
                <a:effectLst>
                  <a:outerShdw blurRad="38100" dist="38100" dir="2700000" algn="tl">
                    <a:srgbClr val="000000">
                      <a:alpha val="43137"/>
                    </a:srgbClr>
                  </a:outerShdw>
                </a:effectLst>
                <a:latin typeface="Gill Sans Ultra Bold" panose="020B0A02020104020203" pitchFamily="34" charset="0"/>
              </a:endParaRPr>
            </a:p>
            <a:p>
              <a:pPr marL="1090944" lvl="1" indent="-545472">
                <a:lnSpc>
                  <a:spcPts val="7579"/>
                </a:lnSpc>
                <a:buFont typeface="Arial"/>
                <a:buChar char="•"/>
              </a:pPr>
              <a:r>
                <a:rPr lang="en-US" sz="5053" b="1" spc="50" err="1">
                  <a:solidFill>
                    <a:srgbClr val="FFF9F9"/>
                  </a:solidFill>
                  <a:effectLst>
                    <a:outerShdw blurRad="38100" dist="38100" dir="2700000" algn="tl">
                      <a:srgbClr val="000000">
                        <a:alpha val="43137"/>
                      </a:srgbClr>
                    </a:outerShdw>
                  </a:effectLst>
                  <a:latin typeface="Gill Sans Ultra Bold" panose="020B0A02020104020203" pitchFamily="34" charset="0"/>
                </a:rPr>
                <a:t>Metode</a:t>
              </a:r>
              <a:r>
                <a:rPr lang="en-US" sz="5053" b="1" spc="50">
                  <a:solidFill>
                    <a:srgbClr val="FFF9F9"/>
                  </a:solidFill>
                  <a:effectLst>
                    <a:outerShdw blurRad="38100" dist="38100" dir="2700000" algn="tl">
                      <a:srgbClr val="000000">
                        <a:alpha val="43137"/>
                      </a:srgbClr>
                    </a:outerShdw>
                  </a:effectLst>
                  <a:latin typeface="Gill Sans Ultra Bold" panose="020B0A02020104020203" pitchFamily="34" charset="0"/>
                </a:rPr>
                <a:t> </a:t>
              </a:r>
              <a:r>
                <a:rPr lang="en-US" sz="5053" b="1" spc="50" err="1">
                  <a:solidFill>
                    <a:srgbClr val="FFF9F9"/>
                  </a:solidFill>
                  <a:effectLst>
                    <a:outerShdw blurRad="38100" dist="38100" dir="2700000" algn="tl">
                      <a:srgbClr val="000000">
                        <a:alpha val="43137"/>
                      </a:srgbClr>
                    </a:outerShdw>
                  </a:effectLst>
                  <a:latin typeface="Gill Sans Ultra Bold" panose="020B0A02020104020203" pitchFamily="34" charset="0"/>
                </a:rPr>
                <a:t>Penelitian</a:t>
              </a:r>
              <a:endParaRPr lang="en-US" sz="5053" b="1" spc="50">
                <a:solidFill>
                  <a:srgbClr val="FFF9F9"/>
                </a:solidFill>
                <a:effectLst>
                  <a:outerShdw blurRad="38100" dist="38100" dir="2700000" algn="tl">
                    <a:srgbClr val="000000">
                      <a:alpha val="43137"/>
                    </a:srgbClr>
                  </a:outerShdw>
                </a:effectLst>
                <a:latin typeface="Gill Sans Ultra Bold" panose="020B0A02020104020203" pitchFamily="34" charset="0"/>
              </a:endParaRPr>
            </a:p>
            <a:p>
              <a:pPr marL="1090944" lvl="1" indent="-545472">
                <a:lnSpc>
                  <a:spcPts val="7579"/>
                </a:lnSpc>
                <a:buFont typeface="Arial"/>
                <a:buChar char="•"/>
              </a:pPr>
              <a:r>
                <a:rPr lang="en-US" sz="5053" b="1" spc="50">
                  <a:solidFill>
                    <a:srgbClr val="FFF9F9"/>
                  </a:solidFill>
                  <a:effectLst>
                    <a:outerShdw blurRad="38100" dist="38100" dir="2700000" algn="tl">
                      <a:srgbClr val="000000">
                        <a:alpha val="43137"/>
                      </a:srgbClr>
                    </a:outerShdw>
                  </a:effectLst>
                  <a:latin typeface="Gill Sans Ultra Bold" panose="020B0A02020104020203" pitchFamily="34" charset="0"/>
                </a:rPr>
                <a:t>Hasil dan </a:t>
              </a:r>
              <a:r>
                <a:rPr lang="en-US" sz="5053" b="1" spc="50" err="1">
                  <a:solidFill>
                    <a:srgbClr val="FFF9F9"/>
                  </a:solidFill>
                  <a:effectLst>
                    <a:outerShdw blurRad="38100" dist="38100" dir="2700000" algn="tl">
                      <a:srgbClr val="000000">
                        <a:alpha val="43137"/>
                      </a:srgbClr>
                    </a:outerShdw>
                  </a:effectLst>
                  <a:latin typeface="Gill Sans Ultra Bold" panose="020B0A02020104020203" pitchFamily="34" charset="0"/>
                </a:rPr>
                <a:t>Pembahasan</a:t>
              </a:r>
              <a:endParaRPr lang="en-US" sz="5053" b="1" spc="50">
                <a:solidFill>
                  <a:srgbClr val="FFF9F9"/>
                </a:solidFill>
                <a:effectLst>
                  <a:outerShdw blurRad="38100" dist="38100" dir="2700000" algn="tl">
                    <a:srgbClr val="000000">
                      <a:alpha val="43137"/>
                    </a:srgbClr>
                  </a:outerShdw>
                </a:effectLst>
                <a:latin typeface="Gill Sans Ultra Bold" panose="020B0A02020104020203" pitchFamily="34" charset="0"/>
              </a:endParaRPr>
            </a:p>
            <a:p>
              <a:pPr marL="1090944" lvl="1" indent="-545472">
                <a:lnSpc>
                  <a:spcPts val="7579"/>
                </a:lnSpc>
                <a:buFont typeface="Arial"/>
                <a:buChar char="•"/>
              </a:pPr>
              <a:r>
                <a:rPr lang="en-US" sz="5053" b="1" spc="50">
                  <a:solidFill>
                    <a:srgbClr val="FFF9F9"/>
                  </a:solidFill>
                  <a:effectLst>
                    <a:outerShdw blurRad="38100" dist="38100" dir="2700000" algn="tl">
                      <a:srgbClr val="000000">
                        <a:alpha val="43137"/>
                      </a:srgbClr>
                    </a:outerShdw>
                  </a:effectLst>
                  <a:latin typeface="Gill Sans Ultra Bold" panose="020B0A02020104020203" pitchFamily="34" charset="0"/>
                </a:rPr>
                <a:t>Kesimpulan</a:t>
              </a:r>
            </a:p>
          </p:txBody>
        </p:sp>
      </p:grpSp>
      <p:sp>
        <p:nvSpPr>
          <p:cNvPr id="1048603" name="TextBox 7"/>
          <p:cNvSpPr txBox="1"/>
          <p:nvPr/>
        </p:nvSpPr>
        <p:spPr>
          <a:xfrm rot="-5400000">
            <a:off x="15085712" y="4927600"/>
            <a:ext cx="4397111" cy="431799"/>
          </a:xfrm>
          <a:prstGeom prst="rect">
            <a:avLst/>
          </a:prstGeom>
        </p:spPr>
        <p:txBody>
          <a:bodyPr lIns="0" tIns="0" rIns="0" bIns="0" rtlCol="0" anchor="t">
            <a:spAutoFit/>
          </a:bodyPr>
          <a:lstStyle/>
          <a:p>
            <a:pPr algn="ctr">
              <a:lnSpc>
                <a:spcPts val="3359"/>
              </a:lnSpc>
            </a:pPr>
            <a:r>
              <a:rPr lang="en-US" sz="2400" b="1" spc="24">
                <a:effectLst>
                  <a:outerShdw blurRad="38100" dist="38100" dir="2700000" algn="tl">
                    <a:srgbClr val="000000">
                      <a:alpha val="43137"/>
                    </a:srgbClr>
                  </a:outerShdw>
                </a:effectLst>
                <a:latin typeface="Glacial Indifference"/>
              </a:rPr>
              <a:t>TEAM BASED PROJECT</a:t>
            </a:r>
          </a:p>
        </p:txBody>
      </p:sp>
      <p:sp>
        <p:nvSpPr>
          <p:cNvPr id="1048604" name="AutoShape 8"/>
          <p:cNvSpPr/>
          <p:nvPr/>
        </p:nvSpPr>
        <p:spPr>
          <a:xfrm>
            <a:off x="-392302" y="8617406"/>
            <a:ext cx="14210049" cy="2468047"/>
          </a:xfrm>
          <a:prstGeom prst="rect">
            <a:avLst/>
          </a:prstGeom>
          <a:solidFill>
            <a:srgbClr val="FFCECE"/>
          </a:solidFill>
        </p:spPr>
      </p:sp>
      <p:sp>
        <p:nvSpPr>
          <p:cNvPr id="12" name="Google Shape;570;p48">
            <a:extLst>
              <a:ext uri="{FF2B5EF4-FFF2-40B4-BE49-F238E27FC236}">
                <a16:creationId xmlns:a16="http://schemas.microsoft.com/office/drawing/2014/main" id="{DFCD1470-57E8-489E-9A0A-465D597A65BF}"/>
              </a:ext>
            </a:extLst>
          </p:cNvPr>
          <p:cNvSpPr txBox="1">
            <a:spLocks/>
          </p:cNvSpPr>
          <p:nvPr/>
        </p:nvSpPr>
        <p:spPr>
          <a:xfrm>
            <a:off x="16147085" y="9182100"/>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595959"/>
                </a:solidFill>
                <a:latin typeface="Anton" panose="02000503000000000000" pitchFamily="2" charset="0"/>
              </a:rPr>
              <a:t>01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 descr="Loss job due to coronavirus crisis Free Vector"/>
          <p:cNvPicPr>
            <a:picLocks noChangeAspect="1" noChangeArrowheads="1"/>
          </p:cNvPicPr>
          <p:nvPr/>
        </p:nvPicPr>
        <p:blipFill>
          <a:blip r:embed="rId3"/>
          <a:srcRect/>
          <a:stretch>
            <a:fillRect/>
          </a:stretch>
        </p:blipFill>
        <p:spPr bwMode="auto">
          <a:xfrm>
            <a:off x="-1684758" y="-17760"/>
            <a:ext cx="10446189" cy="10304760"/>
          </a:xfrm>
          <a:prstGeom prst="rect">
            <a:avLst/>
          </a:prstGeom>
          <a:noFill/>
        </p:spPr>
      </p:pic>
      <p:sp>
        <p:nvSpPr>
          <p:cNvPr id="1048605" name="AutoShape 6"/>
          <p:cNvSpPr/>
          <p:nvPr/>
        </p:nvSpPr>
        <p:spPr>
          <a:xfrm>
            <a:off x="6862429" y="-17760"/>
            <a:ext cx="11615721" cy="10331400"/>
          </a:xfrm>
          <a:prstGeom prst="rect">
            <a:avLst/>
          </a:prstGeom>
          <a:solidFill>
            <a:srgbClr val="FFCECE"/>
          </a:solidFill>
        </p:spPr>
      </p:sp>
      <p:sp>
        <p:nvSpPr>
          <p:cNvPr id="1048606" name="AutoShape 6"/>
          <p:cNvSpPr/>
          <p:nvPr/>
        </p:nvSpPr>
        <p:spPr>
          <a:xfrm>
            <a:off x="-3414240" y="-17760"/>
            <a:ext cx="3843486" cy="10304760"/>
          </a:xfrm>
          <a:prstGeom prst="rect">
            <a:avLst/>
          </a:prstGeom>
          <a:solidFill>
            <a:srgbClr val="FFCECE"/>
          </a:solidFill>
        </p:spPr>
      </p:sp>
      <p:sp>
        <p:nvSpPr>
          <p:cNvPr id="1048607" name="AutoShape 4"/>
          <p:cNvSpPr/>
          <p:nvPr/>
        </p:nvSpPr>
        <p:spPr>
          <a:xfrm>
            <a:off x="-1515239" y="8568164"/>
            <a:ext cx="8377671" cy="1745476"/>
          </a:xfrm>
          <a:prstGeom prst="rect">
            <a:avLst/>
          </a:prstGeom>
          <a:solidFill>
            <a:schemeClr val="tx1">
              <a:lumMod val="65000"/>
              <a:lumOff val="35000"/>
            </a:schemeClr>
          </a:solidFill>
        </p:spPr>
      </p:sp>
      <p:sp>
        <p:nvSpPr>
          <p:cNvPr id="1048608" name="TextBox 5"/>
          <p:cNvSpPr txBox="1"/>
          <p:nvPr/>
        </p:nvSpPr>
        <p:spPr>
          <a:xfrm>
            <a:off x="342897" y="9005215"/>
            <a:ext cx="6390878" cy="849976"/>
          </a:xfrm>
          <a:prstGeom prst="rect">
            <a:avLst/>
          </a:prstGeom>
          <a:solidFill>
            <a:schemeClr val="tx1">
              <a:lumMod val="65000"/>
              <a:lumOff val="35000"/>
            </a:schemeClr>
          </a:solidFill>
        </p:spPr>
        <p:txBody>
          <a:bodyPr wrap="square" lIns="0" tIns="0" rIns="0" bIns="0" rtlCol="0" anchor="t">
            <a:spAutoFit/>
          </a:bodyPr>
          <a:lstStyle/>
          <a:p>
            <a:pPr algn="r">
              <a:lnSpc>
                <a:spcPts val="7150"/>
              </a:lnSpc>
            </a:pPr>
            <a:r>
              <a:rPr lang="en-US" sz="4800" spc="55" dirty="0">
                <a:solidFill>
                  <a:srgbClr val="E6E6E6"/>
                </a:solidFill>
                <a:latin typeface="Playfair Display Black Bold"/>
                <a:ea typeface="+mn-lt"/>
                <a:cs typeface="+mn-lt"/>
              </a:rPr>
              <a:t>PENDAHULUAN</a:t>
            </a:r>
            <a:endParaRPr lang="id-ID" dirty="0">
              <a:solidFill>
                <a:srgbClr val="E6E6E6"/>
              </a:solidFill>
            </a:endParaRPr>
          </a:p>
        </p:txBody>
      </p:sp>
      <p:pic>
        <p:nvPicPr>
          <p:cNvPr id="2097153" name="Picture 10"/>
          <p:cNvPicPr>
            <a:picLocks noChangeAspect="1"/>
          </p:cNvPicPr>
          <p:nvPr/>
        </p:nvPicPr>
        <p:blipFill>
          <a:blip r:embed="rId4"/>
          <a:stretch>
            <a:fillRect/>
          </a:stretch>
        </p:blipFill>
        <p:spPr>
          <a:xfrm>
            <a:off x="9601200" y="-627360"/>
            <a:ext cx="8229600" cy="12095460"/>
          </a:xfrm>
          <a:prstGeom prst="rect">
            <a:avLst/>
          </a:prstGeom>
        </p:spPr>
      </p:pic>
      <p:pic>
        <p:nvPicPr>
          <p:cNvPr id="2097154" name="Graphic 16" descr="Arrow Slight curve"/>
          <p:cNvPicPr>
            <a:picLocks noChangeAspect="1"/>
          </p:cNvPicPr>
          <p:nvPr/>
        </p:nvPicPr>
        <p:blipFill>
          <a:blip r:embed="rId5"/>
          <a:stretch>
            <a:fillRect/>
          </a:stretch>
        </p:blipFill>
        <p:spPr>
          <a:xfrm>
            <a:off x="6934200" y="3547740"/>
            <a:ext cx="2362200" cy="3200400"/>
          </a:xfrm>
          <a:prstGeom prst="rect">
            <a:avLst/>
          </a:prstGeom>
          <a:effectLst>
            <a:outerShdw blurRad="63500" sx="102000" sy="102000" algn="ctr" rotWithShape="0">
              <a:prstClr val="black">
                <a:alpha val="40000"/>
              </a:prstClr>
            </a:outerShdw>
          </a:effectLst>
        </p:spPr>
      </p:pic>
      <p:sp>
        <p:nvSpPr>
          <p:cNvPr id="1048609" name="Kotak Teks 7"/>
          <p:cNvSpPr txBox="1"/>
          <p:nvPr/>
        </p:nvSpPr>
        <p:spPr>
          <a:xfrm>
            <a:off x="13231132" y="9430203"/>
            <a:ext cx="4140199" cy="1107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d-ID" sz="3400" b="1"/>
              <a:t>A. LATAR BELAKANG</a:t>
            </a:r>
            <a:endParaRPr lang="id-ID" sz="3400" b="1">
              <a:cs typeface="Calibri"/>
            </a:endParaRPr>
          </a:p>
        </p:txBody>
      </p:sp>
      <p:sp>
        <p:nvSpPr>
          <p:cNvPr id="11" name="Google Shape;570;p48">
            <a:extLst>
              <a:ext uri="{FF2B5EF4-FFF2-40B4-BE49-F238E27FC236}">
                <a16:creationId xmlns:a16="http://schemas.microsoft.com/office/drawing/2014/main" id="{BEB3B69E-754A-4906-8469-9432819953D2}"/>
              </a:ext>
            </a:extLst>
          </p:cNvPr>
          <p:cNvSpPr txBox="1">
            <a:spLocks/>
          </p:cNvSpPr>
          <p:nvPr/>
        </p:nvSpPr>
        <p:spPr>
          <a:xfrm>
            <a:off x="72722" y="9187406"/>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E6E6E6"/>
                </a:solidFill>
                <a:latin typeface="Anton" panose="02000503000000000000" pitchFamily="2" charset="0"/>
              </a:rPr>
              <a:t>02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97152"/>
                                        </p:tgtEl>
                                        <p:attrNameLst>
                                          <p:attrName>style.visibility</p:attrName>
                                        </p:attrNameLst>
                                      </p:cBhvr>
                                      <p:to>
                                        <p:strVal val="visible"/>
                                      </p:to>
                                    </p:set>
                                    <p:animEffect transition="in" filter="wipe(down)">
                                      <p:cBhvr>
                                        <p:cTn id="7" dur="500"/>
                                        <p:tgtEl>
                                          <p:spTgt spid="20971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971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097153"/>
                                        </p:tgtEl>
                                        <p:attrNameLst>
                                          <p:attrName>style.visibility</p:attrName>
                                        </p:attrNameLst>
                                      </p:cBhvr>
                                      <p:to>
                                        <p:strVal val="visible"/>
                                      </p:to>
                                    </p:set>
                                    <p:animEffect transition="in" filter="wipe(down)">
                                      <p:cBhvr>
                                        <p:cTn id="16" dur="500"/>
                                        <p:tgtEl>
                                          <p:spTgt spid="2097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52" name="Group 11"/>
          <p:cNvGrpSpPr/>
          <p:nvPr/>
        </p:nvGrpSpPr>
        <p:grpSpPr>
          <a:xfrm>
            <a:off x="778449" y="6766729"/>
            <a:ext cx="844322" cy="848106"/>
            <a:chOff x="-46810" y="-993823"/>
            <a:chExt cx="6321668" cy="6350000"/>
          </a:xfrm>
        </p:grpSpPr>
        <p:sp>
          <p:nvSpPr>
            <p:cNvPr id="1048613" name="Freeform 12"/>
            <p:cNvSpPr/>
            <p:nvPr/>
          </p:nvSpPr>
          <p:spPr>
            <a:xfrm>
              <a:off x="-46810" y="-993823"/>
              <a:ext cx="6321668"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F7F7F"/>
            </a:solidFill>
          </p:spPr>
          <p:txBody>
            <a:bodyPr/>
            <a:lstStyle/>
            <a:p>
              <a:endParaRPr lang="en-ID"/>
            </a:p>
          </p:txBody>
        </p:sp>
      </p:grpSp>
      <p:grpSp>
        <p:nvGrpSpPr>
          <p:cNvPr id="53" name="Group 11"/>
          <p:cNvGrpSpPr/>
          <p:nvPr/>
        </p:nvGrpSpPr>
        <p:grpSpPr>
          <a:xfrm>
            <a:off x="774606" y="4739112"/>
            <a:ext cx="844322" cy="848106"/>
            <a:chOff x="-46810" y="-993823"/>
            <a:chExt cx="6321668" cy="6350000"/>
          </a:xfrm>
        </p:grpSpPr>
        <p:sp>
          <p:nvSpPr>
            <p:cNvPr id="1048614" name="Freeform 12"/>
            <p:cNvSpPr/>
            <p:nvPr/>
          </p:nvSpPr>
          <p:spPr>
            <a:xfrm>
              <a:off x="-46810" y="-993823"/>
              <a:ext cx="6321668"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F7F7F"/>
            </a:solidFill>
          </p:spPr>
          <p:txBody>
            <a:bodyPr/>
            <a:lstStyle/>
            <a:p>
              <a:endParaRPr lang="en-ID"/>
            </a:p>
          </p:txBody>
        </p:sp>
      </p:grpSp>
      <p:grpSp>
        <p:nvGrpSpPr>
          <p:cNvPr id="54" name="Group 11"/>
          <p:cNvGrpSpPr/>
          <p:nvPr/>
        </p:nvGrpSpPr>
        <p:grpSpPr>
          <a:xfrm>
            <a:off x="806543" y="2691830"/>
            <a:ext cx="844322" cy="848106"/>
            <a:chOff x="-46810" y="-993823"/>
            <a:chExt cx="6321668" cy="6350000"/>
          </a:xfrm>
        </p:grpSpPr>
        <p:sp>
          <p:nvSpPr>
            <p:cNvPr id="1048615" name="Freeform 12"/>
            <p:cNvSpPr/>
            <p:nvPr/>
          </p:nvSpPr>
          <p:spPr>
            <a:xfrm>
              <a:off x="-46810" y="-993823"/>
              <a:ext cx="6321668"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F7F7F"/>
            </a:solidFill>
          </p:spPr>
          <p:txBody>
            <a:bodyPr/>
            <a:lstStyle/>
            <a:p>
              <a:endParaRPr lang="en-ID"/>
            </a:p>
          </p:txBody>
        </p:sp>
      </p:grpSp>
      <p:pic>
        <p:nvPicPr>
          <p:cNvPr id="2097155" name="Graphic 32" descr="Arrow Slight curve"/>
          <p:cNvPicPr>
            <a:picLocks noChangeAspect="1"/>
          </p:cNvPicPr>
          <p:nvPr/>
        </p:nvPicPr>
        <p:blipFill>
          <a:blip r:embed="rId3"/>
          <a:stretch>
            <a:fillRect/>
          </a:stretch>
        </p:blipFill>
        <p:spPr>
          <a:xfrm rot="8484687">
            <a:off x="8249585" y="5315190"/>
            <a:ext cx="2960846" cy="3200400"/>
          </a:xfrm>
          <a:prstGeom prst="rect">
            <a:avLst/>
          </a:prstGeom>
          <a:effectLst/>
        </p:spPr>
      </p:pic>
      <p:pic>
        <p:nvPicPr>
          <p:cNvPr id="2097156" name="Graphic 33" descr="Arrow Slight curve"/>
          <p:cNvPicPr>
            <a:picLocks noChangeAspect="1"/>
          </p:cNvPicPr>
          <p:nvPr/>
        </p:nvPicPr>
        <p:blipFill>
          <a:blip r:embed="rId3"/>
          <a:stretch>
            <a:fillRect/>
          </a:stretch>
        </p:blipFill>
        <p:spPr>
          <a:xfrm rot="10057695">
            <a:off x="8204202" y="3736438"/>
            <a:ext cx="2960846" cy="3200400"/>
          </a:xfrm>
          <a:prstGeom prst="rect">
            <a:avLst/>
          </a:prstGeom>
          <a:effectLst/>
        </p:spPr>
      </p:pic>
      <p:sp>
        <p:nvSpPr>
          <p:cNvPr id="1048616" name="AutoShape 2"/>
          <p:cNvSpPr/>
          <p:nvPr/>
        </p:nvSpPr>
        <p:spPr>
          <a:xfrm>
            <a:off x="12667785" y="-226292"/>
            <a:ext cx="6038545" cy="10777614"/>
          </a:xfrm>
          <a:prstGeom prst="rect">
            <a:avLst/>
          </a:prstGeom>
          <a:solidFill>
            <a:schemeClr val="accent5">
              <a:lumMod val="20000"/>
              <a:lumOff val="80000"/>
            </a:schemeClr>
          </a:solidFill>
        </p:spPr>
      </p:sp>
      <p:sp>
        <p:nvSpPr>
          <p:cNvPr id="1048617" name="AutoShape 4"/>
          <p:cNvSpPr/>
          <p:nvPr/>
        </p:nvSpPr>
        <p:spPr>
          <a:xfrm>
            <a:off x="1028700" y="-283337"/>
            <a:ext cx="10678212" cy="1616837"/>
          </a:xfrm>
          <a:prstGeom prst="rect">
            <a:avLst/>
          </a:prstGeom>
          <a:solidFill>
            <a:srgbClr val="FFCECE"/>
          </a:solidFill>
        </p:spPr>
      </p:sp>
      <p:sp>
        <p:nvSpPr>
          <p:cNvPr id="1048618" name="TextBox 5"/>
          <p:cNvSpPr txBox="1"/>
          <p:nvPr/>
        </p:nvSpPr>
        <p:spPr>
          <a:xfrm>
            <a:off x="2185733" y="550983"/>
            <a:ext cx="7553606" cy="546100"/>
          </a:xfrm>
          <a:prstGeom prst="rect">
            <a:avLst/>
          </a:prstGeom>
        </p:spPr>
        <p:txBody>
          <a:bodyPr lIns="0" tIns="0" rIns="0" bIns="0" rtlCol="0" anchor="t">
            <a:spAutoFit/>
          </a:bodyPr>
          <a:lstStyle/>
          <a:p>
            <a:pPr>
              <a:lnSpc>
                <a:spcPts val="4320"/>
              </a:lnSpc>
            </a:pPr>
            <a:r>
              <a:rPr lang="en-US" sz="6600" b="1" spc="179">
                <a:latin typeface="Glacial Indifference Bold"/>
              </a:rPr>
              <a:t>PENDAHULUAN</a:t>
            </a:r>
          </a:p>
        </p:txBody>
      </p:sp>
      <p:pic>
        <p:nvPicPr>
          <p:cNvPr id="2097157" name="Picture 9"/>
          <p:cNvPicPr>
            <a:picLocks noChangeAspect="1"/>
          </p:cNvPicPr>
          <p:nvPr/>
        </p:nvPicPr>
        <p:blipFill>
          <a:blip r:embed="rId4" cstate="print"/>
          <a:srcRect/>
          <a:stretch>
            <a:fillRect/>
          </a:stretch>
        </p:blipFill>
        <p:spPr>
          <a:xfrm>
            <a:off x="1219200" y="190500"/>
            <a:ext cx="776033" cy="585905"/>
          </a:xfrm>
          <a:prstGeom prst="rect">
            <a:avLst/>
          </a:prstGeom>
        </p:spPr>
      </p:pic>
      <p:pic>
        <p:nvPicPr>
          <p:cNvPr id="2097158" name="Picture 9"/>
          <p:cNvPicPr>
            <a:picLocks noChangeAspect="1"/>
          </p:cNvPicPr>
          <p:nvPr/>
        </p:nvPicPr>
        <p:blipFill>
          <a:blip r:embed="rId5"/>
          <a:stretch>
            <a:fillRect/>
          </a:stretch>
        </p:blipFill>
        <p:spPr>
          <a:xfrm>
            <a:off x="11909528" y="370392"/>
            <a:ext cx="6705600" cy="9546216"/>
          </a:xfrm>
          <a:prstGeom prst="rect">
            <a:avLst/>
          </a:prstGeom>
        </p:spPr>
      </p:pic>
      <p:grpSp>
        <p:nvGrpSpPr>
          <p:cNvPr id="55" name="Group 5"/>
          <p:cNvGrpSpPr/>
          <p:nvPr/>
        </p:nvGrpSpPr>
        <p:grpSpPr>
          <a:xfrm>
            <a:off x="1975568" y="2416543"/>
            <a:ext cx="6101632" cy="1349980"/>
            <a:chOff x="0" y="0"/>
            <a:chExt cx="1913890" cy="456660"/>
          </a:xfrm>
        </p:grpSpPr>
        <p:sp>
          <p:nvSpPr>
            <p:cNvPr id="1048619" name="Freeform 6"/>
            <p:cNvSpPr/>
            <p:nvPr/>
          </p:nvSpPr>
          <p:spPr>
            <a:xfrm>
              <a:off x="0" y="0"/>
              <a:ext cx="1913890" cy="456660"/>
            </a:xfrm>
            <a:custGeom>
              <a:avLst/>
              <a:gdLst/>
              <a:ahLst/>
              <a:cxnLst/>
              <a:rect l="l" t="t" r="r" b="b"/>
              <a:pathLst>
                <a:path w="1913890" h="456660">
                  <a:moveTo>
                    <a:pt x="0" y="0"/>
                  </a:moveTo>
                  <a:lnTo>
                    <a:pt x="1913890" y="0"/>
                  </a:lnTo>
                  <a:lnTo>
                    <a:pt x="1913890" y="456660"/>
                  </a:lnTo>
                  <a:lnTo>
                    <a:pt x="0" y="456660"/>
                  </a:lnTo>
                  <a:close/>
                </a:path>
              </a:pathLst>
            </a:custGeom>
            <a:solidFill>
              <a:srgbClr val="FFCECE"/>
            </a:solidFill>
          </p:spPr>
        </p:sp>
      </p:grpSp>
      <p:grpSp>
        <p:nvGrpSpPr>
          <p:cNvPr id="56" name="Group 7"/>
          <p:cNvGrpSpPr/>
          <p:nvPr/>
        </p:nvGrpSpPr>
        <p:grpSpPr>
          <a:xfrm>
            <a:off x="1975568" y="4468510"/>
            <a:ext cx="6101632" cy="1349980"/>
            <a:chOff x="0" y="0"/>
            <a:chExt cx="1913890" cy="456660"/>
          </a:xfrm>
        </p:grpSpPr>
        <p:sp>
          <p:nvSpPr>
            <p:cNvPr id="1048620" name="Freeform 8"/>
            <p:cNvSpPr/>
            <p:nvPr/>
          </p:nvSpPr>
          <p:spPr>
            <a:xfrm>
              <a:off x="0" y="0"/>
              <a:ext cx="1913890" cy="456660"/>
            </a:xfrm>
            <a:custGeom>
              <a:avLst/>
              <a:gdLst/>
              <a:ahLst/>
              <a:cxnLst/>
              <a:rect l="l" t="t" r="r" b="b"/>
              <a:pathLst>
                <a:path w="1913890" h="456660">
                  <a:moveTo>
                    <a:pt x="0" y="0"/>
                  </a:moveTo>
                  <a:lnTo>
                    <a:pt x="1913890" y="0"/>
                  </a:lnTo>
                  <a:lnTo>
                    <a:pt x="1913890" y="456660"/>
                  </a:lnTo>
                  <a:lnTo>
                    <a:pt x="0" y="456660"/>
                  </a:lnTo>
                  <a:close/>
                </a:path>
              </a:pathLst>
            </a:custGeom>
            <a:solidFill>
              <a:srgbClr val="FFCECE"/>
            </a:solidFill>
          </p:spPr>
        </p:sp>
      </p:grpSp>
      <p:grpSp>
        <p:nvGrpSpPr>
          <p:cNvPr id="57" name="Group 9"/>
          <p:cNvGrpSpPr/>
          <p:nvPr/>
        </p:nvGrpSpPr>
        <p:grpSpPr>
          <a:xfrm>
            <a:off x="1975568" y="6520477"/>
            <a:ext cx="6101632" cy="1349980"/>
            <a:chOff x="0" y="0"/>
            <a:chExt cx="1913890" cy="456660"/>
          </a:xfrm>
        </p:grpSpPr>
        <p:sp>
          <p:nvSpPr>
            <p:cNvPr id="1048621" name="Freeform 10"/>
            <p:cNvSpPr/>
            <p:nvPr/>
          </p:nvSpPr>
          <p:spPr>
            <a:xfrm>
              <a:off x="0" y="0"/>
              <a:ext cx="1913890" cy="456660"/>
            </a:xfrm>
            <a:custGeom>
              <a:avLst/>
              <a:gdLst/>
              <a:ahLst/>
              <a:cxnLst/>
              <a:rect l="l" t="t" r="r" b="b"/>
              <a:pathLst>
                <a:path w="1913890" h="456660">
                  <a:moveTo>
                    <a:pt x="0" y="0"/>
                  </a:moveTo>
                  <a:lnTo>
                    <a:pt x="1913890" y="0"/>
                  </a:lnTo>
                  <a:lnTo>
                    <a:pt x="1913890" y="456660"/>
                  </a:lnTo>
                  <a:lnTo>
                    <a:pt x="0" y="456660"/>
                  </a:lnTo>
                  <a:close/>
                </a:path>
              </a:pathLst>
            </a:custGeom>
            <a:solidFill>
              <a:srgbClr val="FFCECE"/>
            </a:solidFill>
          </p:spPr>
        </p:sp>
      </p:grpSp>
      <p:sp>
        <p:nvSpPr>
          <p:cNvPr id="1048622" name="TextBox 17"/>
          <p:cNvSpPr txBox="1"/>
          <p:nvPr/>
        </p:nvSpPr>
        <p:spPr>
          <a:xfrm>
            <a:off x="2185733" y="2811456"/>
            <a:ext cx="5657850" cy="609600"/>
          </a:xfrm>
          <a:prstGeom prst="rect">
            <a:avLst/>
          </a:prstGeom>
        </p:spPr>
        <p:txBody>
          <a:bodyPr lIns="0" tIns="0" rIns="0" bIns="0" rtlCol="0" anchor="t">
            <a:spAutoFit/>
          </a:bodyPr>
          <a:lstStyle/>
          <a:p>
            <a:pPr algn="ctr">
              <a:lnSpc>
                <a:spcPts val="4759"/>
              </a:lnSpc>
            </a:pPr>
            <a:r>
              <a:rPr lang="en-US" sz="3399">
                <a:latin typeface="Playfair Display Black" panose="00000A00000000000000" pitchFamily="2" charset="0"/>
              </a:rPr>
              <a:t>Pendidikan </a:t>
            </a:r>
            <a:r>
              <a:rPr lang="en-US" sz="3399" err="1">
                <a:latin typeface="Playfair Display Black" panose="00000A00000000000000" pitchFamily="2" charset="0"/>
              </a:rPr>
              <a:t>Kewirausahaan</a:t>
            </a:r>
            <a:endParaRPr lang="en-US" sz="3399">
              <a:latin typeface="Playfair Display Black" panose="00000A00000000000000" pitchFamily="2" charset="0"/>
            </a:endParaRPr>
          </a:p>
        </p:txBody>
      </p:sp>
      <p:sp>
        <p:nvSpPr>
          <p:cNvPr id="1048623" name="TextBox 18"/>
          <p:cNvSpPr txBox="1"/>
          <p:nvPr/>
        </p:nvSpPr>
        <p:spPr>
          <a:xfrm>
            <a:off x="2035266" y="4882438"/>
            <a:ext cx="5657850" cy="609600"/>
          </a:xfrm>
          <a:prstGeom prst="rect">
            <a:avLst/>
          </a:prstGeom>
        </p:spPr>
        <p:txBody>
          <a:bodyPr lIns="0" tIns="0" rIns="0" bIns="0" rtlCol="0" anchor="t">
            <a:spAutoFit/>
          </a:bodyPr>
          <a:lstStyle/>
          <a:p>
            <a:pPr algn="ctr">
              <a:lnSpc>
                <a:spcPts val="4759"/>
              </a:lnSpc>
            </a:pPr>
            <a:r>
              <a:rPr lang="en-US" sz="3399" err="1">
                <a:latin typeface="Playfair Display Black" panose="00000A00000000000000" pitchFamily="2" charset="0"/>
              </a:rPr>
              <a:t>Faktor</a:t>
            </a:r>
            <a:r>
              <a:rPr lang="en-US" sz="3399">
                <a:latin typeface="Playfair Display Black" panose="00000A00000000000000" pitchFamily="2" charset="0"/>
              </a:rPr>
              <a:t> Internal</a:t>
            </a:r>
          </a:p>
        </p:txBody>
      </p:sp>
      <p:sp>
        <p:nvSpPr>
          <p:cNvPr id="1048624" name="TextBox 19"/>
          <p:cNvSpPr txBox="1"/>
          <p:nvPr/>
        </p:nvSpPr>
        <p:spPr>
          <a:xfrm>
            <a:off x="2197459" y="6915390"/>
            <a:ext cx="5657850" cy="609600"/>
          </a:xfrm>
          <a:prstGeom prst="rect">
            <a:avLst/>
          </a:prstGeom>
        </p:spPr>
        <p:txBody>
          <a:bodyPr lIns="0" tIns="0" rIns="0" bIns="0" rtlCol="0" anchor="t">
            <a:spAutoFit/>
          </a:bodyPr>
          <a:lstStyle/>
          <a:p>
            <a:pPr algn="ctr">
              <a:lnSpc>
                <a:spcPts val="4759"/>
              </a:lnSpc>
            </a:pPr>
            <a:r>
              <a:rPr lang="en-US" sz="3399" err="1">
                <a:latin typeface="Playfair Display Black" panose="00000A00000000000000" pitchFamily="2" charset="0"/>
              </a:rPr>
              <a:t>Lingkungan</a:t>
            </a:r>
            <a:r>
              <a:rPr lang="en-US" sz="3399">
                <a:latin typeface="Playfair Display Black" panose="00000A00000000000000" pitchFamily="2" charset="0"/>
              </a:rPr>
              <a:t> </a:t>
            </a:r>
            <a:r>
              <a:rPr lang="en-US" sz="3399" err="1">
                <a:latin typeface="Playfair Display Black" panose="00000A00000000000000" pitchFamily="2" charset="0"/>
              </a:rPr>
              <a:t>Keluarga</a:t>
            </a:r>
            <a:endParaRPr lang="en-US" sz="3399">
              <a:latin typeface="Playfair Display Black" panose="00000A00000000000000" pitchFamily="2" charset="0"/>
            </a:endParaRPr>
          </a:p>
        </p:txBody>
      </p:sp>
      <p:grpSp>
        <p:nvGrpSpPr>
          <p:cNvPr id="58" name="Group 11"/>
          <p:cNvGrpSpPr/>
          <p:nvPr/>
        </p:nvGrpSpPr>
        <p:grpSpPr>
          <a:xfrm>
            <a:off x="629394" y="2673263"/>
            <a:ext cx="844322" cy="848106"/>
            <a:chOff x="14167" y="0"/>
            <a:chExt cx="6321665" cy="6350000"/>
          </a:xfrm>
        </p:grpSpPr>
        <p:sp>
          <p:nvSpPr>
            <p:cNvPr id="1048625"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BEEF4"/>
            </a:solidFill>
          </p:spPr>
          <p:txBody>
            <a:bodyPr/>
            <a:lstStyle/>
            <a:p>
              <a:endParaRPr lang="en-ID"/>
            </a:p>
          </p:txBody>
        </p:sp>
      </p:grpSp>
      <p:sp>
        <p:nvSpPr>
          <p:cNvPr id="1048626" name="Freeform 12"/>
          <p:cNvSpPr/>
          <p:nvPr/>
        </p:nvSpPr>
        <p:spPr>
          <a:xfrm>
            <a:off x="629394" y="4735873"/>
            <a:ext cx="844322" cy="848106"/>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BEEF4"/>
          </a:solidFill>
        </p:spPr>
        <p:txBody>
          <a:bodyPr/>
          <a:lstStyle/>
          <a:p>
            <a:endParaRPr lang="en-ID"/>
          </a:p>
        </p:txBody>
      </p:sp>
      <p:sp>
        <p:nvSpPr>
          <p:cNvPr id="1048627" name="Freeform 12"/>
          <p:cNvSpPr/>
          <p:nvPr/>
        </p:nvSpPr>
        <p:spPr>
          <a:xfrm>
            <a:off x="629394" y="6763490"/>
            <a:ext cx="844322" cy="848106"/>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BEEF4"/>
          </a:solidFill>
        </p:spPr>
        <p:txBody>
          <a:bodyPr/>
          <a:lstStyle/>
          <a:p>
            <a:endParaRPr lang="en-ID"/>
          </a:p>
        </p:txBody>
      </p:sp>
      <p:pic>
        <p:nvPicPr>
          <p:cNvPr id="2097159" name="Graphic 25" descr="Arrow Slight curve"/>
          <p:cNvPicPr>
            <a:picLocks noChangeAspect="1"/>
          </p:cNvPicPr>
          <p:nvPr/>
        </p:nvPicPr>
        <p:blipFill>
          <a:blip r:embed="rId3"/>
          <a:stretch>
            <a:fillRect/>
          </a:stretch>
        </p:blipFill>
        <p:spPr>
          <a:xfrm rot="12180846">
            <a:off x="8452058" y="1921169"/>
            <a:ext cx="2960846" cy="3200400"/>
          </a:xfrm>
          <a:prstGeom prst="rect">
            <a:avLst/>
          </a:prstGeom>
          <a:effectLst/>
        </p:spPr>
      </p:pic>
      <p:pic>
        <p:nvPicPr>
          <p:cNvPr id="2097160" name="Graphic 26" descr="Arrow Slight curve"/>
          <p:cNvPicPr>
            <a:picLocks noChangeAspect="1"/>
          </p:cNvPicPr>
          <p:nvPr/>
        </p:nvPicPr>
        <p:blipFill>
          <a:blip r:embed="rId6"/>
          <a:stretch>
            <a:fillRect/>
          </a:stretch>
        </p:blipFill>
        <p:spPr>
          <a:xfrm rot="8847461">
            <a:off x="8080671" y="5164606"/>
            <a:ext cx="2960846" cy="3200400"/>
          </a:xfrm>
          <a:prstGeom prst="rect">
            <a:avLst/>
          </a:prstGeom>
          <a:effectLst/>
        </p:spPr>
      </p:pic>
      <p:pic>
        <p:nvPicPr>
          <p:cNvPr id="2097161" name="Graphic 27" descr="Arrow Slight curve"/>
          <p:cNvPicPr>
            <a:picLocks noChangeAspect="1"/>
          </p:cNvPicPr>
          <p:nvPr/>
        </p:nvPicPr>
        <p:blipFill>
          <a:blip r:embed="rId6"/>
          <a:stretch>
            <a:fillRect/>
          </a:stretch>
        </p:blipFill>
        <p:spPr>
          <a:xfrm rot="10517783">
            <a:off x="8153555" y="3487617"/>
            <a:ext cx="2960846" cy="3200400"/>
          </a:xfrm>
          <a:prstGeom prst="rect">
            <a:avLst/>
          </a:prstGeom>
          <a:effectLst/>
        </p:spPr>
      </p:pic>
      <p:grpSp>
        <p:nvGrpSpPr>
          <p:cNvPr id="59" name="Group 9"/>
          <p:cNvGrpSpPr/>
          <p:nvPr/>
        </p:nvGrpSpPr>
        <p:grpSpPr>
          <a:xfrm>
            <a:off x="12211512" y="8425761"/>
            <a:ext cx="6101632" cy="1490847"/>
            <a:chOff x="0" y="0"/>
            <a:chExt cx="1913890" cy="456660"/>
          </a:xfrm>
        </p:grpSpPr>
        <p:sp>
          <p:nvSpPr>
            <p:cNvPr id="1048628" name="Freeform 10"/>
            <p:cNvSpPr/>
            <p:nvPr/>
          </p:nvSpPr>
          <p:spPr>
            <a:xfrm>
              <a:off x="0" y="0"/>
              <a:ext cx="1913890" cy="456660"/>
            </a:xfrm>
            <a:custGeom>
              <a:avLst/>
              <a:gdLst/>
              <a:ahLst/>
              <a:cxnLst/>
              <a:rect l="l" t="t" r="r" b="b"/>
              <a:pathLst>
                <a:path w="1913890" h="456660">
                  <a:moveTo>
                    <a:pt x="0" y="0"/>
                  </a:moveTo>
                  <a:lnTo>
                    <a:pt x="1913890" y="0"/>
                  </a:lnTo>
                  <a:lnTo>
                    <a:pt x="1913890" y="456660"/>
                  </a:lnTo>
                  <a:lnTo>
                    <a:pt x="0" y="456660"/>
                  </a:lnTo>
                  <a:close/>
                </a:path>
              </a:pathLst>
            </a:custGeom>
            <a:solidFill>
              <a:srgbClr val="FFCECE"/>
            </a:solidFill>
          </p:spPr>
        </p:sp>
      </p:grpSp>
      <p:sp>
        <p:nvSpPr>
          <p:cNvPr id="1048629" name="TextBox 19"/>
          <p:cNvSpPr txBox="1"/>
          <p:nvPr/>
        </p:nvSpPr>
        <p:spPr>
          <a:xfrm>
            <a:off x="12415633" y="8676108"/>
            <a:ext cx="5657850" cy="1219199"/>
          </a:xfrm>
          <a:prstGeom prst="rect">
            <a:avLst/>
          </a:prstGeom>
        </p:spPr>
        <p:txBody>
          <a:bodyPr lIns="0" tIns="0" rIns="0" bIns="0" rtlCol="0" anchor="t">
            <a:spAutoFit/>
          </a:bodyPr>
          <a:lstStyle/>
          <a:p>
            <a:pPr algn="ctr">
              <a:lnSpc>
                <a:spcPts val="4759"/>
              </a:lnSpc>
            </a:pPr>
            <a:r>
              <a:rPr lang="en-US" sz="3399" dirty="0" err="1">
                <a:latin typeface="Playfair Display Black" panose="00000A00000000000000" pitchFamily="2" charset="0"/>
              </a:rPr>
              <a:t>Minat</a:t>
            </a:r>
            <a:r>
              <a:rPr lang="en-US" sz="3399" dirty="0">
                <a:latin typeface="Playfair Display Black" panose="00000A00000000000000" pitchFamily="2" charset="0"/>
              </a:rPr>
              <a:t> </a:t>
            </a:r>
            <a:r>
              <a:rPr lang="en-US" sz="3399" dirty="0" err="1">
                <a:latin typeface="Playfair Display Black" panose="00000A00000000000000" pitchFamily="2" charset="0"/>
              </a:rPr>
              <a:t>Mahasiswa</a:t>
            </a:r>
            <a:r>
              <a:rPr lang="en-US" sz="3399" dirty="0">
                <a:latin typeface="Playfair Display Black" panose="00000A00000000000000" pitchFamily="2" charset="0"/>
              </a:rPr>
              <a:t> </a:t>
            </a:r>
            <a:r>
              <a:rPr lang="en-US" sz="3399" dirty="0" err="1">
                <a:latin typeface="Playfair Display Black" panose="00000A00000000000000" pitchFamily="2" charset="0"/>
              </a:rPr>
              <a:t>Berwirausaha</a:t>
            </a:r>
            <a:endParaRPr lang="en-US" sz="3399" dirty="0">
              <a:latin typeface="Playfair Display Black" panose="00000A00000000000000" pitchFamily="2" charset="0"/>
            </a:endParaRPr>
          </a:p>
        </p:txBody>
      </p:sp>
      <p:pic>
        <p:nvPicPr>
          <p:cNvPr id="2097162" name="Graphic 31" descr="Arrow Slight curve"/>
          <p:cNvPicPr>
            <a:picLocks noChangeAspect="1"/>
          </p:cNvPicPr>
          <p:nvPr/>
        </p:nvPicPr>
        <p:blipFill>
          <a:blip r:embed="rId6"/>
          <a:stretch>
            <a:fillRect/>
          </a:stretch>
        </p:blipFill>
        <p:spPr>
          <a:xfrm rot="12544381">
            <a:off x="8562703" y="1761841"/>
            <a:ext cx="2960846" cy="3200400"/>
          </a:xfrm>
          <a:prstGeom prst="rect">
            <a:avLst/>
          </a:prstGeom>
          <a:effectLst/>
        </p:spPr>
      </p:pic>
      <p:sp>
        <p:nvSpPr>
          <p:cNvPr id="35" name="Google Shape;570;p48">
            <a:extLst>
              <a:ext uri="{FF2B5EF4-FFF2-40B4-BE49-F238E27FC236}">
                <a16:creationId xmlns:a16="http://schemas.microsoft.com/office/drawing/2014/main" id="{1103808E-E9F3-4675-BDFE-1E05005A4E3D}"/>
              </a:ext>
            </a:extLst>
          </p:cNvPr>
          <p:cNvSpPr txBox="1">
            <a:spLocks/>
          </p:cNvSpPr>
          <p:nvPr/>
        </p:nvSpPr>
        <p:spPr>
          <a:xfrm>
            <a:off x="184753" y="9089554"/>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DBEEF4"/>
                </a:solidFill>
                <a:latin typeface="Anton" panose="02000503000000000000" pitchFamily="2" charset="0"/>
              </a:rPr>
              <a:t>03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7158"/>
                                        </p:tgtEl>
                                        <p:attrNameLst>
                                          <p:attrName>style.visibility</p:attrName>
                                        </p:attrNameLst>
                                      </p:cBhvr>
                                      <p:to>
                                        <p:strVal val="visible"/>
                                      </p:to>
                                    </p:set>
                                    <p:anim calcmode="lin" valueType="num">
                                      <p:cBhvr additive="base">
                                        <p:cTn id="7" dur="500" fill="hold"/>
                                        <p:tgtEl>
                                          <p:spTgt spid="2097158"/>
                                        </p:tgtEl>
                                        <p:attrNameLst>
                                          <p:attrName>ppt_x</p:attrName>
                                        </p:attrNameLst>
                                      </p:cBhvr>
                                      <p:tavLst>
                                        <p:tav tm="0">
                                          <p:val>
                                            <p:strVal val="#ppt_x"/>
                                          </p:val>
                                        </p:tav>
                                        <p:tav tm="100000">
                                          <p:val>
                                            <p:strVal val="#ppt_x"/>
                                          </p:val>
                                        </p:tav>
                                      </p:tavLst>
                                    </p:anim>
                                    <p:anim calcmode="lin" valueType="num">
                                      <p:cBhvr additive="base">
                                        <p:cTn id="8" dur="500" fill="hold"/>
                                        <p:tgtEl>
                                          <p:spTgt spid="20971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8629"/>
                                        </p:tgtEl>
                                        <p:attrNameLst>
                                          <p:attrName>style.visibility</p:attrName>
                                        </p:attrNameLst>
                                      </p:cBhvr>
                                      <p:to>
                                        <p:strVal val="visible"/>
                                      </p:to>
                                    </p:set>
                                    <p:animEffect transition="in" filter="fade">
                                      <p:cBhvr>
                                        <p:cTn id="16" dur="500"/>
                                        <p:tgtEl>
                                          <p:spTgt spid="10486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97162"/>
                                        </p:tgtEl>
                                        <p:attrNameLst>
                                          <p:attrName>style.visibility</p:attrName>
                                        </p:attrNameLst>
                                      </p:cBhvr>
                                      <p:to>
                                        <p:strVal val="visible"/>
                                      </p:to>
                                    </p:set>
                                    <p:animEffect transition="in" filter="fade">
                                      <p:cBhvr>
                                        <p:cTn id="21" dur="500"/>
                                        <p:tgtEl>
                                          <p:spTgt spid="2097162"/>
                                        </p:tgtEl>
                                      </p:cBhvr>
                                    </p:animEffect>
                                  </p:childTnLst>
                                </p:cTn>
                              </p:par>
                              <p:par>
                                <p:cTn id="22" presetID="10" presetClass="entr" presetSubtype="0" fill="hold" nodeType="withEffect">
                                  <p:stCondLst>
                                    <p:cond delay="0"/>
                                  </p:stCondLst>
                                  <p:childTnLst>
                                    <p:set>
                                      <p:cBhvr>
                                        <p:cTn id="23" dur="1" fill="hold">
                                          <p:stCondLst>
                                            <p:cond delay="0"/>
                                          </p:stCondLst>
                                        </p:cTn>
                                        <p:tgtEl>
                                          <p:spTgt spid="2097159"/>
                                        </p:tgtEl>
                                        <p:attrNameLst>
                                          <p:attrName>style.visibility</p:attrName>
                                        </p:attrNameLst>
                                      </p:cBhvr>
                                      <p:to>
                                        <p:strVal val="visible"/>
                                      </p:to>
                                    </p:set>
                                    <p:animEffect transition="in" filter="fade">
                                      <p:cBhvr>
                                        <p:cTn id="24" dur="500"/>
                                        <p:tgtEl>
                                          <p:spTgt spid="209715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48622"/>
                                        </p:tgtEl>
                                        <p:attrNameLst>
                                          <p:attrName>style.visibility</p:attrName>
                                        </p:attrNameLst>
                                      </p:cBhvr>
                                      <p:to>
                                        <p:strVal val="visible"/>
                                      </p:to>
                                    </p:set>
                                    <p:animEffect transition="in" filter="fade">
                                      <p:cBhvr>
                                        <p:cTn id="27" dur="500"/>
                                        <p:tgtEl>
                                          <p:spTgt spid="1048622"/>
                                        </p:tgtEl>
                                      </p:cBhvr>
                                    </p:animEffect>
                                  </p:childTnLst>
                                </p:cTn>
                              </p:par>
                              <p:par>
                                <p:cTn id="28" presetID="10" presetClass="entr" presetSubtype="0"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par>
                                <p:cTn id="31" presetID="10"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10" presetClass="entr" presetSubtype="0"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97161"/>
                                        </p:tgtEl>
                                        <p:attrNameLst>
                                          <p:attrName>style.visibility</p:attrName>
                                        </p:attrNameLst>
                                      </p:cBhvr>
                                      <p:to>
                                        <p:strVal val="visible"/>
                                      </p:to>
                                    </p:set>
                                    <p:animEffect transition="in" filter="fade">
                                      <p:cBhvr>
                                        <p:cTn id="41" dur="500"/>
                                        <p:tgtEl>
                                          <p:spTgt spid="2097161"/>
                                        </p:tgtEl>
                                      </p:cBhvr>
                                    </p:animEffect>
                                  </p:childTnLst>
                                </p:cTn>
                              </p:par>
                              <p:par>
                                <p:cTn id="42" presetID="10" presetClass="entr" presetSubtype="0" fill="hold" nodeType="withEffect">
                                  <p:stCondLst>
                                    <p:cond delay="0"/>
                                  </p:stCondLst>
                                  <p:childTnLst>
                                    <p:set>
                                      <p:cBhvr>
                                        <p:cTn id="43" dur="1" fill="hold">
                                          <p:stCondLst>
                                            <p:cond delay="0"/>
                                          </p:stCondLst>
                                        </p:cTn>
                                        <p:tgtEl>
                                          <p:spTgt spid="2097156"/>
                                        </p:tgtEl>
                                        <p:attrNameLst>
                                          <p:attrName>style.visibility</p:attrName>
                                        </p:attrNameLst>
                                      </p:cBhvr>
                                      <p:to>
                                        <p:strVal val="visible"/>
                                      </p:to>
                                    </p:set>
                                    <p:animEffect transition="in" filter="fade">
                                      <p:cBhvr>
                                        <p:cTn id="44" dur="500"/>
                                        <p:tgtEl>
                                          <p:spTgt spid="2097156"/>
                                        </p:tgtEl>
                                      </p:cBhvr>
                                    </p:animEffect>
                                  </p:childTnLst>
                                </p:cTn>
                              </p:par>
                              <p:par>
                                <p:cTn id="45" presetID="10"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48623"/>
                                        </p:tgtEl>
                                        <p:attrNameLst>
                                          <p:attrName>style.visibility</p:attrName>
                                        </p:attrNameLst>
                                      </p:cBhvr>
                                      <p:to>
                                        <p:strVal val="visible"/>
                                      </p:to>
                                    </p:set>
                                    <p:animEffect transition="in" filter="fade">
                                      <p:cBhvr>
                                        <p:cTn id="50" dur="500"/>
                                        <p:tgtEl>
                                          <p:spTgt spid="1048623"/>
                                        </p:tgtEl>
                                      </p:cBhvr>
                                    </p:animEffect>
                                  </p:childTnLst>
                                </p:cTn>
                              </p:par>
                              <p:par>
                                <p:cTn id="51" presetID="10"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48626"/>
                                        </p:tgtEl>
                                        <p:attrNameLst>
                                          <p:attrName>style.visibility</p:attrName>
                                        </p:attrNameLst>
                                      </p:cBhvr>
                                      <p:to>
                                        <p:strVal val="visible"/>
                                      </p:to>
                                    </p:set>
                                    <p:animEffect transition="in" filter="fade">
                                      <p:cBhvr>
                                        <p:cTn id="56" dur="500"/>
                                        <p:tgtEl>
                                          <p:spTgt spid="104862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097155"/>
                                        </p:tgtEl>
                                        <p:attrNameLst>
                                          <p:attrName>style.visibility</p:attrName>
                                        </p:attrNameLst>
                                      </p:cBhvr>
                                      <p:to>
                                        <p:strVal val="visible"/>
                                      </p:to>
                                    </p:set>
                                    <p:animEffect transition="in" filter="fade">
                                      <p:cBhvr>
                                        <p:cTn id="61" dur="500"/>
                                        <p:tgtEl>
                                          <p:spTgt spid="2097155"/>
                                        </p:tgtEl>
                                      </p:cBhvr>
                                    </p:animEffect>
                                  </p:childTnLst>
                                </p:cTn>
                              </p:par>
                              <p:par>
                                <p:cTn id="62" presetID="10" presetClass="entr" presetSubtype="0" fill="hold" nodeType="withEffect">
                                  <p:stCondLst>
                                    <p:cond delay="0"/>
                                  </p:stCondLst>
                                  <p:childTnLst>
                                    <p:set>
                                      <p:cBhvr>
                                        <p:cTn id="63" dur="1" fill="hold">
                                          <p:stCondLst>
                                            <p:cond delay="0"/>
                                          </p:stCondLst>
                                        </p:cTn>
                                        <p:tgtEl>
                                          <p:spTgt spid="2097160"/>
                                        </p:tgtEl>
                                        <p:attrNameLst>
                                          <p:attrName>style.visibility</p:attrName>
                                        </p:attrNameLst>
                                      </p:cBhvr>
                                      <p:to>
                                        <p:strVal val="visible"/>
                                      </p:to>
                                    </p:set>
                                    <p:animEffect transition="in" filter="fade">
                                      <p:cBhvr>
                                        <p:cTn id="64" dur="500"/>
                                        <p:tgtEl>
                                          <p:spTgt spid="209716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48624"/>
                                        </p:tgtEl>
                                        <p:attrNameLst>
                                          <p:attrName>style.visibility</p:attrName>
                                        </p:attrNameLst>
                                      </p:cBhvr>
                                      <p:to>
                                        <p:strVal val="visible"/>
                                      </p:to>
                                    </p:set>
                                    <p:animEffect transition="in" filter="fade">
                                      <p:cBhvr>
                                        <p:cTn id="67" dur="500"/>
                                        <p:tgtEl>
                                          <p:spTgt spid="1048624"/>
                                        </p:tgtEl>
                                      </p:cBhvr>
                                    </p:animEffect>
                                  </p:childTnLst>
                                </p:cTn>
                              </p:par>
                              <p:par>
                                <p:cTn id="68" presetID="10" presetClass="entr" presetSubtype="0" fill="hold"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fade">
                                      <p:cBhvr>
                                        <p:cTn id="70" dur="500"/>
                                        <p:tgtEl>
                                          <p:spTgt spid="57"/>
                                        </p:tgtEl>
                                      </p:cBhvr>
                                    </p:animEffect>
                                  </p:childTnLst>
                                </p:cTn>
                              </p:par>
                              <p:par>
                                <p:cTn id="71" presetID="10"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48627"/>
                                        </p:tgtEl>
                                        <p:attrNameLst>
                                          <p:attrName>style.visibility</p:attrName>
                                        </p:attrNameLst>
                                      </p:cBhvr>
                                      <p:to>
                                        <p:strVal val="visible"/>
                                      </p:to>
                                    </p:set>
                                    <p:animEffect transition="in" filter="fade">
                                      <p:cBhvr>
                                        <p:cTn id="76" dur="500"/>
                                        <p:tgtEl>
                                          <p:spTgt spid="1048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p:bldP spid="1048623" grpId="0"/>
      <p:bldP spid="1048624" grpId="0"/>
      <p:bldP spid="1048626" grpId="0" animBg="1"/>
      <p:bldP spid="1048627" grpId="0" animBg="1"/>
      <p:bldP spid="104862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F665C"/>
        </a:solidFill>
        <a:effectLst/>
      </p:bgPr>
    </p:bg>
    <p:spTree>
      <p:nvGrpSpPr>
        <p:cNvPr id="1" name=""/>
        <p:cNvGrpSpPr/>
        <p:nvPr/>
      </p:nvGrpSpPr>
      <p:grpSpPr>
        <a:xfrm>
          <a:off x="0" y="0"/>
          <a:ext cx="0" cy="0"/>
          <a:chOff x="0" y="0"/>
          <a:chExt cx="0" cy="0"/>
        </a:xfrm>
      </p:grpSpPr>
      <p:sp>
        <p:nvSpPr>
          <p:cNvPr id="1048633" name="AutoShape 2"/>
          <p:cNvSpPr/>
          <p:nvPr/>
        </p:nvSpPr>
        <p:spPr>
          <a:xfrm>
            <a:off x="0" y="-245307"/>
            <a:ext cx="2896465" cy="10777614"/>
          </a:xfrm>
          <a:prstGeom prst="rect">
            <a:avLst/>
          </a:prstGeom>
          <a:solidFill>
            <a:srgbClr val="FFF9F9"/>
          </a:solidFill>
        </p:spPr>
      </p:sp>
      <p:grpSp>
        <p:nvGrpSpPr>
          <p:cNvPr id="63" name="Group 3"/>
          <p:cNvGrpSpPr/>
          <p:nvPr/>
        </p:nvGrpSpPr>
        <p:grpSpPr>
          <a:xfrm>
            <a:off x="3236246" y="1737370"/>
            <a:ext cx="7144686" cy="6194518"/>
            <a:chOff x="6352544" y="-1429173"/>
            <a:chExt cx="10857857" cy="8539014"/>
          </a:xfrm>
        </p:grpSpPr>
        <p:sp>
          <p:nvSpPr>
            <p:cNvPr id="1048634" name="AutoShape 4"/>
            <p:cNvSpPr/>
            <p:nvPr/>
          </p:nvSpPr>
          <p:spPr>
            <a:xfrm>
              <a:off x="6352544" y="-69142"/>
              <a:ext cx="10857857" cy="7178983"/>
            </a:xfrm>
            <a:prstGeom prst="rect">
              <a:avLst/>
            </a:prstGeom>
            <a:solidFill>
              <a:srgbClr val="FFCECE"/>
            </a:solidFill>
          </p:spPr>
        </p:sp>
        <p:sp>
          <p:nvSpPr>
            <p:cNvPr id="1048635" name="TextBox 5"/>
            <p:cNvSpPr txBox="1"/>
            <p:nvPr/>
          </p:nvSpPr>
          <p:spPr>
            <a:xfrm>
              <a:off x="6923777" y="530330"/>
              <a:ext cx="9715389" cy="5822841"/>
            </a:xfrm>
            <a:prstGeom prst="rect">
              <a:avLst/>
            </a:prstGeom>
          </p:spPr>
          <p:txBody>
            <a:bodyPr wrap="square" lIns="0" tIns="0" rIns="0" bIns="0" rtlCol="0" anchor="t">
              <a:spAutoFit/>
            </a:bodyPr>
            <a:lstStyle/>
            <a:p>
              <a:pPr>
                <a:lnSpc>
                  <a:spcPts val="5553"/>
                </a:lnSpc>
              </a:pPr>
              <a:r>
                <a:rPr lang="en-US" sz="2800" spc="231" dirty="0">
                  <a:solidFill>
                    <a:srgbClr val="2F665C"/>
                  </a:solidFill>
                  <a:latin typeface="Time new rowman"/>
                </a:rPr>
                <a:t>BAGAIMANA PENGELOMPOKAN MAHASISWA STATISTIKA FMIPA UNIVERSITAS BRAWIJAYA BERDASARKAN MINAT BERWIRAUSAHA?</a:t>
              </a:r>
              <a:endParaRPr lang="id-ID" sz="2800" spc="231" dirty="0">
                <a:solidFill>
                  <a:srgbClr val="2F665C"/>
                </a:solidFill>
                <a:latin typeface="Time new rowman"/>
              </a:endParaRPr>
            </a:p>
            <a:p>
              <a:pPr>
                <a:lnSpc>
                  <a:spcPts val="5553"/>
                </a:lnSpc>
              </a:pPr>
              <a:endParaRPr lang="en-US" sz="2800" spc="231" dirty="0">
                <a:solidFill>
                  <a:srgbClr val="2F665C"/>
                </a:solidFill>
                <a:latin typeface="Time new rowman"/>
              </a:endParaRPr>
            </a:p>
          </p:txBody>
        </p:sp>
        <p:pic>
          <p:nvPicPr>
            <p:cNvPr id="2097163" name="Picture 6"/>
            <p:cNvPicPr>
              <a:picLocks noChangeAspect="1"/>
            </p:cNvPicPr>
            <p:nvPr/>
          </p:nvPicPr>
          <p:blipFill>
            <a:blip r:embed="rId2" cstate="print"/>
            <a:srcRect/>
            <a:stretch>
              <a:fillRect/>
            </a:stretch>
          </p:blipFill>
          <p:spPr>
            <a:xfrm>
              <a:off x="6780208" y="-1429173"/>
              <a:ext cx="1330171" cy="1004279"/>
            </a:xfrm>
            <a:prstGeom prst="rect">
              <a:avLst/>
            </a:prstGeom>
          </p:spPr>
        </p:pic>
      </p:grpSp>
      <p:sp>
        <p:nvSpPr>
          <p:cNvPr id="1048636" name="TextBox 7"/>
          <p:cNvSpPr txBox="1"/>
          <p:nvPr/>
        </p:nvSpPr>
        <p:spPr>
          <a:xfrm>
            <a:off x="3502565" y="1945431"/>
            <a:ext cx="13756735" cy="723900"/>
          </a:xfrm>
          <a:prstGeom prst="rect">
            <a:avLst/>
          </a:prstGeom>
        </p:spPr>
        <p:txBody>
          <a:bodyPr wrap="square" lIns="0" tIns="0" rIns="0" bIns="0" rtlCol="0" anchor="t">
            <a:spAutoFit/>
          </a:bodyPr>
          <a:lstStyle/>
          <a:p>
            <a:pPr>
              <a:lnSpc>
                <a:spcPts val="5739"/>
              </a:lnSpc>
            </a:pPr>
            <a:r>
              <a:rPr lang="en-US" sz="4099" dirty="0">
                <a:solidFill>
                  <a:srgbClr val="FFFFFF"/>
                </a:solidFill>
                <a:latin typeface="Open Sans Light Bold"/>
              </a:rPr>
              <a:t>B. RUMUSAN MASALAH</a:t>
            </a:r>
          </a:p>
        </p:txBody>
      </p:sp>
      <p:grpSp>
        <p:nvGrpSpPr>
          <p:cNvPr id="64" name="Group 8"/>
          <p:cNvGrpSpPr/>
          <p:nvPr/>
        </p:nvGrpSpPr>
        <p:grpSpPr>
          <a:xfrm>
            <a:off x="0" y="0"/>
            <a:ext cx="10678212" cy="1813570"/>
            <a:chOff x="0" y="0"/>
            <a:chExt cx="14237616" cy="2418093"/>
          </a:xfrm>
        </p:grpSpPr>
        <p:sp>
          <p:nvSpPr>
            <p:cNvPr id="1048637" name="AutoShape 9"/>
            <p:cNvSpPr/>
            <p:nvPr/>
          </p:nvSpPr>
          <p:spPr>
            <a:xfrm>
              <a:off x="0" y="0"/>
              <a:ext cx="14237616" cy="2415976"/>
            </a:xfrm>
            <a:prstGeom prst="rect">
              <a:avLst/>
            </a:prstGeom>
            <a:solidFill>
              <a:srgbClr val="86A6B5"/>
            </a:solidFill>
          </p:spPr>
        </p:sp>
        <p:sp>
          <p:nvSpPr>
            <p:cNvPr id="1048638" name="TextBox 10"/>
            <p:cNvSpPr txBox="1"/>
            <p:nvPr/>
          </p:nvSpPr>
          <p:spPr>
            <a:xfrm>
              <a:off x="1014135" y="1689960"/>
              <a:ext cx="10071474" cy="728133"/>
            </a:xfrm>
            <a:prstGeom prst="rect">
              <a:avLst/>
            </a:prstGeom>
          </p:spPr>
          <p:txBody>
            <a:bodyPr lIns="0" tIns="0" rIns="0" bIns="0" rtlCol="0" anchor="t">
              <a:spAutoFit/>
            </a:bodyPr>
            <a:lstStyle/>
            <a:p>
              <a:pPr>
                <a:lnSpc>
                  <a:spcPts val="4320"/>
                </a:lnSpc>
              </a:pPr>
              <a:endParaRPr/>
            </a:p>
          </p:txBody>
        </p:sp>
        <p:sp>
          <p:nvSpPr>
            <p:cNvPr id="1048639" name="TextBox 11"/>
            <p:cNvSpPr txBox="1"/>
            <p:nvPr/>
          </p:nvSpPr>
          <p:spPr>
            <a:xfrm>
              <a:off x="2083071" y="687852"/>
              <a:ext cx="10071474" cy="1236133"/>
            </a:xfrm>
            <a:prstGeom prst="rect">
              <a:avLst/>
            </a:prstGeom>
          </p:spPr>
          <p:txBody>
            <a:bodyPr lIns="0" tIns="0" rIns="0" bIns="0" rtlCol="0" anchor="t">
              <a:spAutoFit/>
            </a:bodyPr>
            <a:lstStyle/>
            <a:p>
              <a:pPr algn="ctr">
                <a:lnSpc>
                  <a:spcPts val="7279"/>
                </a:lnSpc>
              </a:pPr>
              <a:r>
                <a:rPr lang="en-US" sz="5199">
                  <a:solidFill>
                    <a:srgbClr val="000000"/>
                  </a:solidFill>
                  <a:latin typeface="Playfair Display Black"/>
                </a:rPr>
                <a:t>PENDAHULUAN</a:t>
              </a:r>
            </a:p>
          </p:txBody>
        </p:sp>
      </p:grpSp>
      <p:sp>
        <p:nvSpPr>
          <p:cNvPr id="1048640" name="AutoShape 4"/>
          <p:cNvSpPr/>
          <p:nvPr/>
        </p:nvSpPr>
        <p:spPr>
          <a:xfrm>
            <a:off x="10678213" y="4641804"/>
            <a:ext cx="7205750" cy="5645196"/>
          </a:xfrm>
          <a:prstGeom prst="rect">
            <a:avLst/>
          </a:prstGeom>
          <a:solidFill>
            <a:srgbClr val="FFCECE"/>
          </a:solidFill>
        </p:spPr>
      </p:sp>
      <p:sp>
        <p:nvSpPr>
          <p:cNvPr id="1048641" name="TextBox 5"/>
          <p:cNvSpPr txBox="1"/>
          <p:nvPr/>
        </p:nvSpPr>
        <p:spPr>
          <a:xfrm>
            <a:off x="11015330" y="4661247"/>
            <a:ext cx="6868633" cy="4224105"/>
          </a:xfrm>
          <a:prstGeom prst="rect">
            <a:avLst/>
          </a:prstGeom>
        </p:spPr>
        <p:txBody>
          <a:bodyPr wrap="square" lIns="0" tIns="0" rIns="0" bIns="0" rtlCol="0" anchor="t">
            <a:spAutoFit/>
          </a:bodyPr>
          <a:lstStyle/>
          <a:p>
            <a:pPr>
              <a:lnSpc>
                <a:spcPts val="5553"/>
              </a:lnSpc>
            </a:pPr>
            <a:r>
              <a:rPr lang="en-US" sz="2800" spc="231" dirty="0">
                <a:solidFill>
                  <a:srgbClr val="2F665C"/>
                </a:solidFill>
                <a:latin typeface="Time new rowman"/>
              </a:rPr>
              <a:t>TUJUAN DARI PENELITIAN INI YANG INGIN DICAPAI ADALAH UNTUK MENGETAHUI PENGELOMPOKAN MAHASISWA STATISTIKA FMIPA UNIVERSITAS BRAWIJAYA BERDASARKAN MINAT BERWIRAUSAHA.</a:t>
            </a:r>
          </a:p>
        </p:txBody>
      </p:sp>
      <p:sp>
        <p:nvSpPr>
          <p:cNvPr id="1048642" name="TextBox 7"/>
          <p:cNvSpPr txBox="1"/>
          <p:nvPr/>
        </p:nvSpPr>
        <p:spPr>
          <a:xfrm>
            <a:off x="2896466" y="1737370"/>
            <a:ext cx="14732315" cy="2895600"/>
          </a:xfrm>
          <a:prstGeom prst="rect">
            <a:avLst/>
          </a:prstGeom>
        </p:spPr>
        <p:txBody>
          <a:bodyPr wrap="square" lIns="0" tIns="0" rIns="0" bIns="0" rtlCol="0" anchor="t">
            <a:spAutoFit/>
          </a:bodyPr>
          <a:lstStyle/>
          <a:p>
            <a:pPr algn="r">
              <a:lnSpc>
                <a:spcPts val="5739"/>
              </a:lnSpc>
            </a:pPr>
            <a:endParaRPr lang="id-ID" sz="4099" dirty="0">
              <a:solidFill>
                <a:srgbClr val="FFFFFF"/>
              </a:solidFill>
              <a:latin typeface="Open Sans Light Bold"/>
            </a:endParaRPr>
          </a:p>
          <a:p>
            <a:pPr algn="r">
              <a:lnSpc>
                <a:spcPts val="5739"/>
              </a:lnSpc>
            </a:pPr>
            <a:endParaRPr lang="id-ID" sz="4099" dirty="0">
              <a:solidFill>
                <a:srgbClr val="FFFFFF"/>
              </a:solidFill>
              <a:latin typeface="Open Sans Light Bold"/>
            </a:endParaRPr>
          </a:p>
          <a:p>
            <a:pPr algn="r">
              <a:lnSpc>
                <a:spcPts val="5739"/>
              </a:lnSpc>
            </a:pPr>
            <a:endParaRPr lang="id-ID" sz="4099" dirty="0">
              <a:solidFill>
                <a:srgbClr val="FFFFFF"/>
              </a:solidFill>
              <a:latin typeface="Open Sans Light Bold"/>
            </a:endParaRPr>
          </a:p>
          <a:p>
            <a:pPr algn="r">
              <a:lnSpc>
                <a:spcPts val="5739"/>
              </a:lnSpc>
            </a:pPr>
            <a:r>
              <a:rPr lang="en-US" sz="4099" dirty="0">
                <a:solidFill>
                  <a:srgbClr val="FFFFFF"/>
                </a:solidFill>
                <a:latin typeface="Open Sans Light Bold"/>
              </a:rPr>
              <a:t>C. TUJUAN PENELITIAN</a:t>
            </a:r>
          </a:p>
        </p:txBody>
      </p:sp>
      <p:sp>
        <p:nvSpPr>
          <p:cNvPr id="15" name="Google Shape;570;p48">
            <a:extLst>
              <a:ext uri="{FF2B5EF4-FFF2-40B4-BE49-F238E27FC236}">
                <a16:creationId xmlns:a16="http://schemas.microsoft.com/office/drawing/2014/main" id="{1F69706B-ACA7-4851-9000-B0F1AE457851}"/>
              </a:ext>
            </a:extLst>
          </p:cNvPr>
          <p:cNvSpPr txBox="1">
            <a:spLocks/>
          </p:cNvSpPr>
          <p:nvPr/>
        </p:nvSpPr>
        <p:spPr>
          <a:xfrm>
            <a:off x="1208572" y="9221314"/>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2F665C"/>
                </a:solidFill>
                <a:latin typeface="Anton" panose="02000503000000000000" pitchFamily="2" charset="0"/>
              </a:rPr>
              <a:t>04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9F9"/>
        </a:solidFill>
        <a:effectLst/>
      </p:bgPr>
    </p:bg>
    <p:spTree>
      <p:nvGrpSpPr>
        <p:cNvPr id="1" name=""/>
        <p:cNvGrpSpPr/>
        <p:nvPr/>
      </p:nvGrpSpPr>
      <p:grpSpPr>
        <a:xfrm>
          <a:off x="0" y="0"/>
          <a:ext cx="0" cy="0"/>
          <a:chOff x="0" y="0"/>
          <a:chExt cx="0" cy="0"/>
        </a:xfrm>
      </p:grpSpPr>
      <p:sp>
        <p:nvSpPr>
          <p:cNvPr id="1048643" name="AutoShape 2"/>
          <p:cNvSpPr/>
          <p:nvPr/>
        </p:nvSpPr>
        <p:spPr>
          <a:xfrm>
            <a:off x="7283034" y="2110647"/>
            <a:ext cx="3721932" cy="3227128"/>
          </a:xfrm>
          <a:prstGeom prst="rect">
            <a:avLst/>
          </a:prstGeom>
          <a:solidFill>
            <a:srgbClr val="FFCECE"/>
          </a:solidFill>
        </p:spPr>
      </p:sp>
      <p:sp>
        <p:nvSpPr>
          <p:cNvPr id="1048644" name="AutoShape 3"/>
          <p:cNvSpPr/>
          <p:nvPr/>
        </p:nvSpPr>
        <p:spPr>
          <a:xfrm>
            <a:off x="7283034" y="3997400"/>
            <a:ext cx="3721932" cy="6049523"/>
          </a:xfrm>
          <a:prstGeom prst="rect">
            <a:avLst/>
          </a:prstGeom>
          <a:solidFill>
            <a:srgbClr val="2F665C"/>
          </a:solidFill>
        </p:spPr>
      </p:sp>
      <p:sp>
        <p:nvSpPr>
          <p:cNvPr id="1048645" name="AutoShape 4"/>
          <p:cNvSpPr/>
          <p:nvPr/>
        </p:nvSpPr>
        <p:spPr>
          <a:xfrm>
            <a:off x="12478309" y="2110647"/>
            <a:ext cx="3721932" cy="3227128"/>
          </a:xfrm>
          <a:prstGeom prst="rect">
            <a:avLst/>
          </a:prstGeom>
          <a:solidFill>
            <a:srgbClr val="FFCECE"/>
          </a:solidFill>
        </p:spPr>
      </p:sp>
      <p:sp>
        <p:nvSpPr>
          <p:cNvPr id="1048646" name="AutoShape 5"/>
          <p:cNvSpPr/>
          <p:nvPr/>
        </p:nvSpPr>
        <p:spPr>
          <a:xfrm>
            <a:off x="12478309" y="3997400"/>
            <a:ext cx="3721932" cy="6049523"/>
          </a:xfrm>
          <a:prstGeom prst="rect">
            <a:avLst/>
          </a:prstGeom>
          <a:solidFill>
            <a:srgbClr val="2F665C"/>
          </a:solidFill>
        </p:spPr>
      </p:sp>
      <p:pic>
        <p:nvPicPr>
          <p:cNvPr id="2097164" name="Picture 6"/>
          <p:cNvPicPr>
            <a:picLocks noChangeAspect="1"/>
          </p:cNvPicPr>
          <p:nvPr/>
        </p:nvPicPr>
        <p:blipFill>
          <a:blip r:embed="rId2" cstate="print"/>
          <a:srcRect/>
          <a:stretch>
            <a:fillRect/>
          </a:stretch>
        </p:blipFill>
        <p:spPr>
          <a:xfrm>
            <a:off x="8632956" y="2577038"/>
            <a:ext cx="1019684" cy="1027154"/>
          </a:xfrm>
          <a:prstGeom prst="rect">
            <a:avLst/>
          </a:prstGeom>
        </p:spPr>
      </p:pic>
      <p:pic>
        <p:nvPicPr>
          <p:cNvPr id="2097165" name="Picture 7"/>
          <p:cNvPicPr>
            <a:picLocks noChangeAspect="1"/>
          </p:cNvPicPr>
          <p:nvPr/>
        </p:nvPicPr>
        <p:blipFill>
          <a:blip r:embed="rId3" cstate="print"/>
          <a:srcRect/>
          <a:stretch>
            <a:fillRect/>
          </a:stretch>
        </p:blipFill>
        <p:spPr>
          <a:xfrm>
            <a:off x="13771718" y="2380115"/>
            <a:ext cx="1135114" cy="1173520"/>
          </a:xfrm>
          <a:prstGeom prst="rect">
            <a:avLst/>
          </a:prstGeom>
        </p:spPr>
      </p:pic>
      <p:sp>
        <p:nvSpPr>
          <p:cNvPr id="1048647" name="TextBox 8"/>
          <p:cNvSpPr txBox="1"/>
          <p:nvPr/>
        </p:nvSpPr>
        <p:spPr>
          <a:xfrm>
            <a:off x="7771396" y="4822092"/>
            <a:ext cx="2742804" cy="3338286"/>
          </a:xfrm>
          <a:prstGeom prst="rect">
            <a:avLst/>
          </a:prstGeom>
        </p:spPr>
        <p:txBody>
          <a:bodyPr lIns="0" tIns="0" rIns="0" bIns="0" rtlCol="0" anchor="t">
            <a:spAutoFit/>
          </a:bodyPr>
          <a:lstStyle/>
          <a:p>
            <a:pPr algn="ctr">
              <a:lnSpc>
                <a:spcPts val="4387"/>
              </a:lnSpc>
            </a:pPr>
            <a:r>
              <a:rPr lang="en-US" sz="2925" spc="29" err="1">
                <a:solidFill>
                  <a:srgbClr val="FFF9F9"/>
                </a:solidFill>
                <a:latin typeface="Glacial Indifference"/>
              </a:rPr>
              <a:t>Pengumpulan</a:t>
            </a:r>
            <a:r>
              <a:rPr lang="en-US" sz="2925" spc="29">
                <a:solidFill>
                  <a:srgbClr val="FFF9F9"/>
                </a:solidFill>
                <a:latin typeface="Glacial Indifference"/>
              </a:rPr>
              <a:t> Data: </a:t>
            </a:r>
            <a:r>
              <a:rPr lang="en-US" sz="2925" spc="29" err="1">
                <a:solidFill>
                  <a:srgbClr val="FFF9F9"/>
                </a:solidFill>
                <a:latin typeface="Glacial Indifference"/>
              </a:rPr>
              <a:t>Penyebaran</a:t>
            </a:r>
            <a:r>
              <a:rPr lang="en-US" sz="2925" spc="29">
                <a:solidFill>
                  <a:srgbClr val="FFF9F9"/>
                </a:solidFill>
                <a:latin typeface="Glacial Indifference"/>
              </a:rPr>
              <a:t> </a:t>
            </a:r>
            <a:r>
              <a:rPr lang="en-US" sz="2925" spc="29" err="1">
                <a:solidFill>
                  <a:srgbClr val="FFF9F9"/>
                </a:solidFill>
                <a:latin typeface="Glacial Indifference"/>
              </a:rPr>
              <a:t>Kuesioner</a:t>
            </a:r>
            <a:r>
              <a:rPr lang="en-US" sz="2925" spc="29">
                <a:solidFill>
                  <a:srgbClr val="FFF9F9"/>
                </a:solidFill>
                <a:latin typeface="Glacial Indifference"/>
              </a:rPr>
              <a:t> </a:t>
            </a:r>
            <a:r>
              <a:rPr lang="en-US" sz="2925" spc="29" err="1">
                <a:solidFill>
                  <a:srgbClr val="FFF9F9"/>
                </a:solidFill>
                <a:latin typeface="Glacial Indifference"/>
              </a:rPr>
              <a:t>melalui</a:t>
            </a:r>
            <a:r>
              <a:rPr lang="en-US" sz="2925" spc="29">
                <a:solidFill>
                  <a:srgbClr val="FFF9F9"/>
                </a:solidFill>
                <a:latin typeface="Glacial Indifference"/>
              </a:rPr>
              <a:t> Google Form.</a:t>
            </a:r>
          </a:p>
        </p:txBody>
      </p:sp>
      <p:sp>
        <p:nvSpPr>
          <p:cNvPr id="1048648" name="TextBox 9"/>
          <p:cNvSpPr txBox="1"/>
          <p:nvPr/>
        </p:nvSpPr>
        <p:spPr>
          <a:xfrm>
            <a:off x="12967873" y="5614096"/>
            <a:ext cx="2742804" cy="2285999"/>
          </a:xfrm>
          <a:prstGeom prst="rect">
            <a:avLst/>
          </a:prstGeom>
        </p:spPr>
        <p:txBody>
          <a:bodyPr lIns="0" tIns="0" rIns="0" bIns="0" rtlCol="0" anchor="t">
            <a:spAutoFit/>
          </a:bodyPr>
          <a:lstStyle/>
          <a:p>
            <a:pPr algn="ctr">
              <a:lnSpc>
                <a:spcPts val="4500"/>
              </a:lnSpc>
            </a:pPr>
            <a:r>
              <a:rPr lang="en-US" sz="3000" spc="30">
                <a:solidFill>
                  <a:srgbClr val="FFF9F9"/>
                </a:solidFill>
                <a:latin typeface="Glacial Indifference"/>
              </a:rPr>
              <a:t>Analisis yang </a:t>
            </a:r>
            <a:r>
              <a:rPr lang="en-US" sz="3000" spc="30" err="1">
                <a:solidFill>
                  <a:srgbClr val="FFF9F9"/>
                </a:solidFill>
                <a:latin typeface="Glacial Indifference"/>
              </a:rPr>
              <a:t>Digunakan</a:t>
            </a:r>
            <a:r>
              <a:rPr lang="en-US" sz="3000" spc="30">
                <a:solidFill>
                  <a:srgbClr val="FFF9F9"/>
                </a:solidFill>
                <a:latin typeface="Glacial Indifference"/>
              </a:rPr>
              <a:t>:</a:t>
            </a:r>
          </a:p>
          <a:p>
            <a:pPr algn="ctr">
              <a:lnSpc>
                <a:spcPts val="4500"/>
              </a:lnSpc>
            </a:pPr>
            <a:r>
              <a:rPr lang="en-US" sz="3000" spc="30">
                <a:solidFill>
                  <a:srgbClr val="FFF9F9"/>
                </a:solidFill>
                <a:latin typeface="Glacial Indifference"/>
              </a:rPr>
              <a:t>Analisis </a:t>
            </a:r>
            <a:r>
              <a:rPr lang="en-US" sz="3000" i="1" spc="30">
                <a:solidFill>
                  <a:srgbClr val="FFF9F9"/>
                </a:solidFill>
                <a:latin typeface="Glacial Indifference"/>
              </a:rPr>
              <a:t>Cluster </a:t>
            </a:r>
            <a:r>
              <a:rPr lang="en-US" sz="3000" spc="30" err="1">
                <a:solidFill>
                  <a:srgbClr val="FFF9F9"/>
                </a:solidFill>
                <a:latin typeface="Glacial Indifference"/>
              </a:rPr>
              <a:t>Hierarki</a:t>
            </a:r>
            <a:r>
              <a:rPr lang="en-US" sz="3000" spc="30">
                <a:solidFill>
                  <a:srgbClr val="FFF9F9"/>
                </a:solidFill>
                <a:latin typeface="Glacial Indifference"/>
              </a:rPr>
              <a:t>.</a:t>
            </a:r>
          </a:p>
        </p:txBody>
      </p:sp>
      <p:sp>
        <p:nvSpPr>
          <p:cNvPr id="1048649" name="AutoShape 10"/>
          <p:cNvSpPr/>
          <p:nvPr/>
        </p:nvSpPr>
        <p:spPr>
          <a:xfrm>
            <a:off x="1784652" y="2110647"/>
            <a:ext cx="3721932" cy="3227128"/>
          </a:xfrm>
          <a:prstGeom prst="rect">
            <a:avLst/>
          </a:prstGeom>
          <a:solidFill>
            <a:srgbClr val="FFCECE"/>
          </a:solidFill>
        </p:spPr>
      </p:sp>
      <p:sp>
        <p:nvSpPr>
          <p:cNvPr id="1048650" name="AutoShape 11"/>
          <p:cNvSpPr/>
          <p:nvPr/>
        </p:nvSpPr>
        <p:spPr>
          <a:xfrm>
            <a:off x="1784652" y="3997400"/>
            <a:ext cx="3721932" cy="6049523"/>
          </a:xfrm>
          <a:prstGeom prst="rect">
            <a:avLst/>
          </a:prstGeom>
          <a:solidFill>
            <a:srgbClr val="2F665C"/>
          </a:solidFill>
        </p:spPr>
      </p:sp>
      <p:pic>
        <p:nvPicPr>
          <p:cNvPr id="2097166" name="Picture 12"/>
          <p:cNvPicPr>
            <a:picLocks noChangeAspect="1"/>
          </p:cNvPicPr>
          <p:nvPr/>
        </p:nvPicPr>
        <p:blipFill>
          <a:blip r:embed="rId4" cstate="print"/>
          <a:srcRect/>
          <a:stretch>
            <a:fillRect/>
          </a:stretch>
        </p:blipFill>
        <p:spPr>
          <a:xfrm>
            <a:off x="2889666" y="2627594"/>
            <a:ext cx="1511904" cy="926041"/>
          </a:xfrm>
          <a:prstGeom prst="rect">
            <a:avLst/>
          </a:prstGeom>
        </p:spPr>
      </p:pic>
      <p:sp>
        <p:nvSpPr>
          <p:cNvPr id="1048651" name="TextBox 13"/>
          <p:cNvSpPr txBox="1"/>
          <p:nvPr/>
        </p:nvSpPr>
        <p:spPr>
          <a:xfrm>
            <a:off x="2274216" y="5042596"/>
            <a:ext cx="2742804" cy="3991477"/>
          </a:xfrm>
          <a:prstGeom prst="rect">
            <a:avLst/>
          </a:prstGeom>
        </p:spPr>
        <p:txBody>
          <a:bodyPr lIns="0" tIns="0" rIns="0" bIns="0" rtlCol="0" anchor="t">
            <a:spAutoFit/>
          </a:bodyPr>
          <a:lstStyle/>
          <a:p>
            <a:pPr algn="ctr">
              <a:lnSpc>
                <a:spcPts val="4500"/>
              </a:lnSpc>
            </a:pPr>
            <a:r>
              <a:rPr lang="en-US" sz="3000" spc="30" err="1">
                <a:solidFill>
                  <a:srgbClr val="FFF9F9"/>
                </a:solidFill>
                <a:latin typeface="Glacial Indifference"/>
              </a:rPr>
              <a:t>Mahasiswa</a:t>
            </a:r>
            <a:r>
              <a:rPr lang="en-US" sz="3000" spc="30">
                <a:solidFill>
                  <a:srgbClr val="FFF9F9"/>
                </a:solidFill>
                <a:latin typeface="Glacial Indifference"/>
              </a:rPr>
              <a:t> </a:t>
            </a:r>
            <a:r>
              <a:rPr lang="en-US" sz="3000" spc="30" err="1">
                <a:solidFill>
                  <a:srgbClr val="FFF9F9"/>
                </a:solidFill>
                <a:latin typeface="Glacial Indifference"/>
              </a:rPr>
              <a:t>Statistika</a:t>
            </a:r>
            <a:r>
              <a:rPr lang="en-US" sz="3000" spc="30">
                <a:solidFill>
                  <a:srgbClr val="FFF9F9"/>
                </a:solidFill>
                <a:latin typeface="Glacial Indifference"/>
              </a:rPr>
              <a:t> </a:t>
            </a:r>
            <a:r>
              <a:rPr lang="en-US" sz="3000" spc="30" err="1">
                <a:solidFill>
                  <a:srgbClr val="FFF9F9"/>
                </a:solidFill>
                <a:latin typeface="Glacial Indifference"/>
              </a:rPr>
              <a:t>Fakultas</a:t>
            </a:r>
            <a:r>
              <a:rPr lang="en-US" sz="3000" spc="30">
                <a:solidFill>
                  <a:srgbClr val="FFF9F9"/>
                </a:solidFill>
                <a:latin typeface="Glacial Indifference"/>
              </a:rPr>
              <a:t> MIPA Universitas </a:t>
            </a:r>
            <a:r>
              <a:rPr lang="en-US" sz="3000" spc="30" err="1">
                <a:solidFill>
                  <a:srgbClr val="FFF9F9"/>
                </a:solidFill>
                <a:latin typeface="Glacial Indifference"/>
              </a:rPr>
              <a:t>Brawijaya</a:t>
            </a:r>
            <a:endParaRPr lang="en-US" sz="3000" spc="30">
              <a:solidFill>
                <a:srgbClr val="FFF9F9"/>
              </a:solidFill>
              <a:latin typeface="Glacial Indifference"/>
            </a:endParaRPr>
          </a:p>
          <a:p>
            <a:pPr algn="ctr">
              <a:lnSpc>
                <a:spcPts val="4500"/>
              </a:lnSpc>
            </a:pPr>
            <a:r>
              <a:rPr lang="en-US" sz="3000" spc="30">
                <a:solidFill>
                  <a:srgbClr val="FFF9F9"/>
                </a:solidFill>
                <a:latin typeface="Glacial Indifference"/>
              </a:rPr>
              <a:t>Angkatan </a:t>
            </a:r>
          </a:p>
          <a:p>
            <a:pPr algn="ctr">
              <a:lnSpc>
                <a:spcPts val="4500"/>
              </a:lnSpc>
            </a:pPr>
            <a:r>
              <a:rPr lang="en-US" sz="3000" spc="30">
                <a:solidFill>
                  <a:srgbClr val="FFF9F9"/>
                </a:solidFill>
                <a:latin typeface="Glacial Indifference"/>
              </a:rPr>
              <a:t>2018-2021.</a:t>
            </a:r>
          </a:p>
        </p:txBody>
      </p:sp>
      <p:sp>
        <p:nvSpPr>
          <p:cNvPr id="1048652" name="TextBox 14"/>
          <p:cNvSpPr txBox="1"/>
          <p:nvPr/>
        </p:nvSpPr>
        <p:spPr>
          <a:xfrm>
            <a:off x="1027498" y="1270135"/>
            <a:ext cx="16230600" cy="2171700"/>
          </a:xfrm>
          <a:prstGeom prst="rect">
            <a:avLst/>
          </a:prstGeom>
        </p:spPr>
        <p:txBody>
          <a:bodyPr lIns="0" tIns="0" rIns="0" bIns="0" rtlCol="0" anchor="t">
            <a:spAutoFit/>
          </a:bodyPr>
          <a:lstStyle/>
          <a:p>
            <a:pPr>
              <a:lnSpc>
                <a:spcPts val="5739"/>
              </a:lnSpc>
            </a:pPr>
            <a:r>
              <a:rPr lang="en-US" sz="4099">
                <a:solidFill>
                  <a:srgbClr val="000000"/>
                </a:solidFill>
                <a:latin typeface="Open Sans Light Bold"/>
              </a:rPr>
              <a:t>E. BATASAN MASALAH</a:t>
            </a:r>
          </a:p>
          <a:p>
            <a:pPr>
              <a:lnSpc>
                <a:spcPts val="5739"/>
              </a:lnSpc>
            </a:pPr>
            <a:endParaRPr lang="en-US" sz="4099">
              <a:solidFill>
                <a:srgbClr val="000000"/>
              </a:solidFill>
              <a:latin typeface="Open Sans Light Bold"/>
            </a:endParaRPr>
          </a:p>
          <a:p>
            <a:pPr>
              <a:lnSpc>
                <a:spcPts val="5739"/>
              </a:lnSpc>
            </a:pPr>
            <a:endParaRPr lang="en-US" sz="4099">
              <a:solidFill>
                <a:srgbClr val="000000"/>
              </a:solidFill>
              <a:latin typeface="Open Sans Light Bold"/>
            </a:endParaRPr>
          </a:p>
        </p:txBody>
      </p:sp>
      <p:sp>
        <p:nvSpPr>
          <p:cNvPr id="1048653" name="AutoShape 15"/>
          <p:cNvSpPr/>
          <p:nvPr/>
        </p:nvSpPr>
        <p:spPr>
          <a:xfrm>
            <a:off x="7771396" y="0"/>
            <a:ext cx="10678212" cy="1267470"/>
          </a:xfrm>
          <a:prstGeom prst="rect">
            <a:avLst/>
          </a:prstGeom>
          <a:solidFill>
            <a:srgbClr val="86A6B5"/>
          </a:solidFill>
        </p:spPr>
      </p:sp>
      <p:sp>
        <p:nvSpPr>
          <p:cNvPr id="1048654" name="TextBox 16"/>
          <p:cNvSpPr txBox="1"/>
          <p:nvPr/>
        </p:nvSpPr>
        <p:spPr>
          <a:xfrm>
            <a:off x="8531997" y="1267470"/>
            <a:ext cx="7553606" cy="546100"/>
          </a:xfrm>
          <a:prstGeom prst="rect">
            <a:avLst/>
          </a:prstGeom>
        </p:spPr>
        <p:txBody>
          <a:bodyPr lIns="0" tIns="0" rIns="0" bIns="0" rtlCol="0" anchor="t">
            <a:spAutoFit/>
          </a:bodyPr>
          <a:lstStyle/>
          <a:p>
            <a:pPr>
              <a:lnSpc>
                <a:spcPts val="4320"/>
              </a:lnSpc>
            </a:pPr>
            <a:endParaRPr/>
          </a:p>
        </p:txBody>
      </p:sp>
      <p:sp>
        <p:nvSpPr>
          <p:cNvPr id="1048655" name="TextBox 17"/>
          <p:cNvSpPr txBox="1"/>
          <p:nvPr/>
        </p:nvSpPr>
        <p:spPr>
          <a:xfrm>
            <a:off x="9333699" y="153675"/>
            <a:ext cx="7553606" cy="927100"/>
          </a:xfrm>
          <a:prstGeom prst="rect">
            <a:avLst/>
          </a:prstGeom>
        </p:spPr>
        <p:txBody>
          <a:bodyPr lIns="0" tIns="0" rIns="0" bIns="0" rtlCol="0" anchor="t">
            <a:spAutoFit/>
          </a:bodyPr>
          <a:lstStyle/>
          <a:p>
            <a:pPr algn="ctr">
              <a:lnSpc>
                <a:spcPts val="7279"/>
              </a:lnSpc>
            </a:pPr>
            <a:r>
              <a:rPr lang="en-US" sz="5199">
                <a:solidFill>
                  <a:srgbClr val="000000"/>
                </a:solidFill>
                <a:latin typeface="Playfair Display Black"/>
              </a:rPr>
              <a:t>PENDAHULUAN</a:t>
            </a:r>
          </a:p>
        </p:txBody>
      </p:sp>
      <p:sp>
        <p:nvSpPr>
          <p:cNvPr id="18" name="Google Shape;570;p48">
            <a:extLst>
              <a:ext uri="{FF2B5EF4-FFF2-40B4-BE49-F238E27FC236}">
                <a16:creationId xmlns:a16="http://schemas.microsoft.com/office/drawing/2014/main" id="{FE09D015-43B9-4C48-803B-4EBCB83D714C}"/>
              </a:ext>
            </a:extLst>
          </p:cNvPr>
          <p:cNvSpPr txBox="1">
            <a:spLocks/>
          </p:cNvSpPr>
          <p:nvPr/>
        </p:nvSpPr>
        <p:spPr>
          <a:xfrm>
            <a:off x="16503348" y="9016865"/>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2F665C"/>
                </a:solidFill>
                <a:latin typeface="Anton" panose="02000503000000000000" pitchFamily="2" charset="0"/>
              </a:rPr>
              <a:t>05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AutoShape 2"/>
          <p:cNvSpPr/>
          <p:nvPr/>
        </p:nvSpPr>
        <p:spPr>
          <a:xfrm>
            <a:off x="-533400" y="1619141"/>
            <a:ext cx="19812000" cy="7872519"/>
          </a:xfrm>
          <a:prstGeom prst="rect">
            <a:avLst/>
          </a:prstGeom>
          <a:solidFill>
            <a:schemeClr val="accent4">
              <a:lumMod val="20000"/>
              <a:lumOff val="80000"/>
            </a:schemeClr>
          </a:solidFill>
        </p:spPr>
        <p:txBody>
          <a:bodyPr/>
          <a:lstStyle/>
          <a:p>
            <a:endParaRPr lang="en-ID"/>
          </a:p>
        </p:txBody>
      </p:sp>
      <p:sp>
        <p:nvSpPr>
          <p:cNvPr id="1048657" name="AutoShape 3"/>
          <p:cNvSpPr/>
          <p:nvPr/>
        </p:nvSpPr>
        <p:spPr>
          <a:xfrm>
            <a:off x="1237863" y="0"/>
            <a:ext cx="7217477" cy="2125776"/>
          </a:xfrm>
          <a:prstGeom prst="rect">
            <a:avLst/>
          </a:prstGeom>
          <a:solidFill>
            <a:schemeClr val="accent3">
              <a:lumMod val="20000"/>
              <a:lumOff val="80000"/>
            </a:schemeClr>
          </a:solidFill>
        </p:spPr>
      </p:sp>
      <p:sp>
        <p:nvSpPr>
          <p:cNvPr id="1048658" name="TextBox 4"/>
          <p:cNvSpPr txBox="1"/>
          <p:nvPr/>
        </p:nvSpPr>
        <p:spPr>
          <a:xfrm>
            <a:off x="2313476" y="631146"/>
            <a:ext cx="6141864" cy="551433"/>
          </a:xfrm>
          <a:prstGeom prst="rect">
            <a:avLst/>
          </a:prstGeom>
        </p:spPr>
        <p:txBody>
          <a:bodyPr lIns="0" tIns="0" rIns="0" bIns="0" rtlCol="0" anchor="t">
            <a:spAutoFit/>
          </a:bodyPr>
          <a:lstStyle/>
          <a:p>
            <a:pPr algn="ctr">
              <a:lnSpc>
                <a:spcPts val="4320"/>
              </a:lnSpc>
            </a:pPr>
            <a:r>
              <a:rPr lang="en-US" sz="3600" spc="179" dirty="0">
                <a:latin typeface="Glacial Indifference Bold"/>
              </a:rPr>
              <a:t>TOPIK PEMBAHASAN</a:t>
            </a:r>
          </a:p>
        </p:txBody>
      </p:sp>
      <p:sp>
        <p:nvSpPr>
          <p:cNvPr id="1048659" name="TextBox 5"/>
          <p:cNvSpPr txBox="1"/>
          <p:nvPr/>
        </p:nvSpPr>
        <p:spPr>
          <a:xfrm>
            <a:off x="1676400" y="4067023"/>
            <a:ext cx="7231103" cy="3302000"/>
          </a:xfrm>
          <a:prstGeom prst="rect">
            <a:avLst/>
          </a:prstGeom>
        </p:spPr>
        <p:txBody>
          <a:bodyPr lIns="0" tIns="0" rIns="0" bIns="0" rtlCol="0" anchor="t">
            <a:spAutoFit/>
          </a:bodyPr>
          <a:lstStyle/>
          <a:p>
            <a:pPr>
              <a:lnSpc>
                <a:spcPts val="13000"/>
              </a:lnSpc>
            </a:pPr>
            <a:r>
              <a:rPr lang="en-US" sz="8000" spc="-100">
                <a:solidFill>
                  <a:schemeClr val="accent2">
                    <a:lumMod val="60000"/>
                    <a:lumOff val="40000"/>
                  </a:schemeClr>
                </a:solidFill>
                <a:latin typeface="Playfair Display Black Italics"/>
              </a:rPr>
              <a:t>METODE PENELITIAN</a:t>
            </a:r>
          </a:p>
        </p:txBody>
      </p:sp>
      <p:sp>
        <p:nvSpPr>
          <p:cNvPr id="1048660" name="TextBox 6"/>
          <p:cNvSpPr txBox="1"/>
          <p:nvPr/>
        </p:nvSpPr>
        <p:spPr>
          <a:xfrm>
            <a:off x="1600200" y="4067023"/>
            <a:ext cx="7231103" cy="3302000"/>
          </a:xfrm>
          <a:prstGeom prst="rect">
            <a:avLst/>
          </a:prstGeom>
        </p:spPr>
        <p:txBody>
          <a:bodyPr lIns="0" tIns="0" rIns="0" bIns="0" rtlCol="0" anchor="t">
            <a:spAutoFit/>
          </a:bodyPr>
          <a:lstStyle/>
          <a:p>
            <a:pPr>
              <a:lnSpc>
                <a:spcPts val="13000"/>
              </a:lnSpc>
            </a:pPr>
            <a:r>
              <a:rPr lang="en-US" sz="8000" spc="-100">
                <a:solidFill>
                  <a:schemeClr val="accent4">
                    <a:lumMod val="75000"/>
                  </a:schemeClr>
                </a:solidFill>
                <a:latin typeface="Playfair Display Black Italics"/>
              </a:rPr>
              <a:t>METODE PENELITIAN</a:t>
            </a:r>
          </a:p>
        </p:txBody>
      </p:sp>
      <p:pic>
        <p:nvPicPr>
          <p:cNvPr id="2097167" name="Picture 4"/>
          <p:cNvPicPr>
            <a:picLocks noChangeAspect="1" noChangeArrowheads="1"/>
          </p:cNvPicPr>
          <p:nvPr/>
        </p:nvPicPr>
        <p:blipFill>
          <a:blip r:embed="rId2"/>
          <a:srcRect/>
          <a:stretch>
            <a:fillRect/>
          </a:stretch>
        </p:blipFill>
        <p:spPr bwMode="auto">
          <a:xfrm>
            <a:off x="9473915" y="2085863"/>
            <a:ext cx="9880885" cy="6581995"/>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9F9"/>
        </a:solidFill>
        <a:effectLst/>
      </p:bgPr>
    </p:bg>
    <p:spTree>
      <p:nvGrpSpPr>
        <p:cNvPr id="1" name=""/>
        <p:cNvGrpSpPr/>
        <p:nvPr/>
      </p:nvGrpSpPr>
      <p:grpSpPr>
        <a:xfrm>
          <a:off x="0" y="0"/>
          <a:ext cx="0" cy="0"/>
          <a:chOff x="0" y="0"/>
          <a:chExt cx="0" cy="0"/>
        </a:xfrm>
      </p:grpSpPr>
      <p:sp>
        <p:nvSpPr>
          <p:cNvPr id="1048661" name="AutoShape 2"/>
          <p:cNvSpPr/>
          <p:nvPr/>
        </p:nvSpPr>
        <p:spPr>
          <a:xfrm>
            <a:off x="2362200" y="1338589"/>
            <a:ext cx="15316200" cy="8229600"/>
          </a:xfrm>
          <a:prstGeom prst="rect">
            <a:avLst/>
          </a:prstGeom>
          <a:solidFill>
            <a:schemeClr val="accent4">
              <a:lumMod val="20000"/>
              <a:lumOff val="80000"/>
            </a:schemeClr>
          </a:solidFill>
        </p:spPr>
        <p:txBody>
          <a:bodyPr/>
          <a:lstStyle/>
          <a:p>
            <a:endParaRPr lang="en-ID"/>
          </a:p>
        </p:txBody>
      </p:sp>
      <p:sp>
        <p:nvSpPr>
          <p:cNvPr id="1048662" name="AutoShape 2"/>
          <p:cNvSpPr/>
          <p:nvPr/>
        </p:nvSpPr>
        <p:spPr>
          <a:xfrm>
            <a:off x="0" y="2264677"/>
            <a:ext cx="1950314" cy="5757646"/>
          </a:xfrm>
          <a:prstGeom prst="rect">
            <a:avLst/>
          </a:prstGeom>
          <a:solidFill>
            <a:srgbClr val="FFCECE"/>
          </a:solidFill>
        </p:spPr>
      </p:sp>
      <p:sp>
        <p:nvSpPr>
          <p:cNvPr id="1048663" name="TextBox 3"/>
          <p:cNvSpPr txBox="1"/>
          <p:nvPr/>
        </p:nvSpPr>
        <p:spPr>
          <a:xfrm rot="5400000">
            <a:off x="-1138424" y="4948238"/>
            <a:ext cx="4397111" cy="390525"/>
          </a:xfrm>
          <a:prstGeom prst="rect">
            <a:avLst/>
          </a:prstGeom>
        </p:spPr>
        <p:txBody>
          <a:bodyPr lIns="0" tIns="0" rIns="0" bIns="0" rtlCol="0" anchor="t">
            <a:spAutoFit/>
          </a:bodyPr>
          <a:lstStyle/>
          <a:p>
            <a:pPr algn="ctr">
              <a:lnSpc>
                <a:spcPts val="3149"/>
              </a:lnSpc>
            </a:pPr>
            <a:r>
              <a:rPr lang="en-US" sz="2250" spc="22">
                <a:solidFill>
                  <a:srgbClr val="2F665C"/>
                </a:solidFill>
                <a:latin typeface="Glacial Indifference"/>
              </a:rPr>
              <a:t>TEAM BASED PROJECT</a:t>
            </a:r>
          </a:p>
        </p:txBody>
      </p:sp>
      <p:grpSp>
        <p:nvGrpSpPr>
          <p:cNvPr id="68" name="Group 6"/>
          <p:cNvGrpSpPr/>
          <p:nvPr/>
        </p:nvGrpSpPr>
        <p:grpSpPr>
          <a:xfrm>
            <a:off x="9540058" y="-120239"/>
            <a:ext cx="9166273" cy="1431911"/>
            <a:chOff x="0" y="0"/>
            <a:chExt cx="14237616" cy="2731816"/>
          </a:xfrm>
          <a:solidFill>
            <a:schemeClr val="tx1">
              <a:lumMod val="65000"/>
              <a:lumOff val="35000"/>
            </a:schemeClr>
          </a:solidFill>
        </p:grpSpPr>
        <p:sp>
          <p:nvSpPr>
            <p:cNvPr id="1048664" name="AutoShape 7"/>
            <p:cNvSpPr/>
            <p:nvPr/>
          </p:nvSpPr>
          <p:spPr>
            <a:xfrm>
              <a:off x="0" y="0"/>
              <a:ext cx="14237616" cy="2415976"/>
            </a:xfrm>
            <a:prstGeom prst="rect">
              <a:avLst/>
            </a:prstGeom>
            <a:grpFill/>
          </p:spPr>
          <p:txBody>
            <a:bodyPr/>
            <a:lstStyle/>
            <a:p>
              <a:endParaRPr lang="en-ID"/>
            </a:p>
          </p:txBody>
        </p:sp>
        <p:sp>
          <p:nvSpPr>
            <p:cNvPr id="1048665" name="TextBox 8"/>
            <p:cNvSpPr txBox="1"/>
            <p:nvPr/>
          </p:nvSpPr>
          <p:spPr>
            <a:xfrm>
              <a:off x="1014135" y="1689960"/>
              <a:ext cx="10071474" cy="1041856"/>
            </a:xfrm>
            <a:prstGeom prst="rect">
              <a:avLst/>
            </a:prstGeom>
            <a:grpFill/>
          </p:spPr>
          <p:txBody>
            <a:bodyPr lIns="0" tIns="0" rIns="0" bIns="0" rtlCol="0" anchor="t">
              <a:spAutoFit/>
            </a:bodyPr>
            <a:lstStyle/>
            <a:p>
              <a:pPr>
                <a:lnSpc>
                  <a:spcPts val="4320"/>
                </a:lnSpc>
              </a:pPr>
              <a:endParaRPr/>
            </a:p>
          </p:txBody>
        </p:sp>
        <p:sp>
          <p:nvSpPr>
            <p:cNvPr id="1048666" name="TextBox 9"/>
            <p:cNvSpPr txBox="1"/>
            <p:nvPr/>
          </p:nvSpPr>
          <p:spPr>
            <a:xfrm>
              <a:off x="2083069" y="244251"/>
              <a:ext cx="10071474" cy="1768732"/>
            </a:xfrm>
            <a:prstGeom prst="rect">
              <a:avLst/>
            </a:prstGeom>
            <a:grpFill/>
          </p:spPr>
          <p:txBody>
            <a:bodyPr lIns="0" tIns="0" rIns="0" bIns="0" rtlCol="0" anchor="t">
              <a:spAutoFit/>
            </a:bodyPr>
            <a:lstStyle/>
            <a:p>
              <a:pPr algn="ctr">
                <a:lnSpc>
                  <a:spcPts val="7279"/>
                </a:lnSpc>
              </a:pPr>
              <a:r>
                <a:rPr lang="en-US" sz="4000">
                  <a:solidFill>
                    <a:srgbClr val="FFFFFF"/>
                  </a:solidFill>
                  <a:latin typeface="Playfair Display Black"/>
                </a:rPr>
                <a:t>METODE PENELITIAN</a:t>
              </a:r>
            </a:p>
          </p:txBody>
        </p:sp>
      </p:grpSp>
      <p:sp>
        <p:nvSpPr>
          <p:cNvPr id="1048667" name="TextBox 15"/>
          <p:cNvSpPr txBox="1"/>
          <p:nvPr/>
        </p:nvSpPr>
        <p:spPr>
          <a:xfrm>
            <a:off x="2670973" y="1752279"/>
            <a:ext cx="5090212" cy="615553"/>
          </a:xfrm>
          <a:prstGeom prst="rect">
            <a:avLst/>
          </a:prstGeom>
        </p:spPr>
        <p:txBody>
          <a:bodyPr wrap="square" lIns="0" tIns="0" rIns="0" bIns="0" rtlCol="0" anchor="t">
            <a:spAutoFit/>
          </a:bodyPr>
          <a:lstStyle/>
          <a:p>
            <a:pPr>
              <a:lnSpc>
                <a:spcPts val="4759"/>
              </a:lnSpc>
            </a:pPr>
            <a:r>
              <a:rPr lang="en-US" sz="4000" b="1">
                <a:latin typeface="Open Sans Light Bold"/>
              </a:rPr>
              <a:t>SUMBER DATA</a:t>
            </a:r>
            <a:endParaRPr lang="en-US" sz="2400" b="1"/>
          </a:p>
        </p:txBody>
      </p:sp>
      <p:sp>
        <p:nvSpPr>
          <p:cNvPr id="1048668" name="TextBox 13"/>
          <p:cNvSpPr txBox="1"/>
          <p:nvPr/>
        </p:nvSpPr>
        <p:spPr>
          <a:xfrm>
            <a:off x="2670973" y="2745157"/>
            <a:ext cx="12810978" cy="1600200"/>
          </a:xfrm>
          <a:prstGeom prst="rect">
            <a:avLst/>
          </a:prstGeom>
        </p:spPr>
        <p:txBody>
          <a:bodyPr wrap="square" lIns="0" tIns="0" rIns="0" bIns="0" rtlCol="0" anchor="t">
            <a:spAutoFit/>
          </a:bodyPr>
          <a:lstStyle/>
          <a:p>
            <a:pPr algn="just">
              <a:lnSpc>
                <a:spcPts val="4197"/>
              </a:lnSpc>
            </a:pPr>
            <a:r>
              <a:rPr lang="en-US" sz="2750" spc="27" err="1">
                <a:solidFill>
                  <a:srgbClr val="2F665C"/>
                </a:solidFill>
                <a:latin typeface="Glacial Indifference"/>
              </a:rPr>
              <a:t>Sumber</a:t>
            </a:r>
            <a:r>
              <a:rPr lang="en-US" sz="2750" spc="27">
                <a:solidFill>
                  <a:srgbClr val="2F665C"/>
                </a:solidFill>
                <a:latin typeface="Glacial Indifference"/>
              </a:rPr>
              <a:t> data yang </a:t>
            </a:r>
            <a:r>
              <a:rPr lang="en-US" sz="2750" spc="27" err="1">
                <a:solidFill>
                  <a:srgbClr val="2F665C"/>
                </a:solidFill>
                <a:latin typeface="Glacial Indifference"/>
              </a:rPr>
              <a:t>digunakan</a:t>
            </a:r>
            <a:r>
              <a:rPr lang="en-US" sz="2750" spc="27">
                <a:solidFill>
                  <a:srgbClr val="2F665C"/>
                </a:solidFill>
                <a:latin typeface="Glacial Indifference"/>
              </a:rPr>
              <a:t> </a:t>
            </a:r>
            <a:r>
              <a:rPr lang="en-US" sz="2750" spc="27" err="1">
                <a:solidFill>
                  <a:srgbClr val="2F665C"/>
                </a:solidFill>
                <a:latin typeface="Glacial Indifference"/>
              </a:rPr>
              <a:t>dalam</a:t>
            </a:r>
            <a:r>
              <a:rPr lang="en-US" sz="2750" spc="27">
                <a:solidFill>
                  <a:srgbClr val="2F665C"/>
                </a:solidFill>
                <a:latin typeface="Glacial Indifference"/>
              </a:rPr>
              <a:t> </a:t>
            </a:r>
            <a:r>
              <a:rPr lang="en-US" sz="2750" spc="27" err="1">
                <a:solidFill>
                  <a:srgbClr val="2F665C"/>
                </a:solidFill>
                <a:latin typeface="Glacial Indifference"/>
              </a:rPr>
              <a:t>penelitian</a:t>
            </a:r>
            <a:r>
              <a:rPr lang="en-US" sz="2750" spc="27">
                <a:solidFill>
                  <a:srgbClr val="2F665C"/>
                </a:solidFill>
                <a:latin typeface="Glacial Indifference"/>
              </a:rPr>
              <a:t> </a:t>
            </a:r>
            <a:r>
              <a:rPr lang="en-US" sz="2750" spc="27" err="1">
                <a:solidFill>
                  <a:srgbClr val="2F665C"/>
                </a:solidFill>
                <a:latin typeface="Glacial Indifference"/>
              </a:rPr>
              <a:t>ini</a:t>
            </a:r>
            <a:r>
              <a:rPr lang="en-US" sz="2750" spc="27">
                <a:solidFill>
                  <a:srgbClr val="2F665C"/>
                </a:solidFill>
                <a:latin typeface="Glacial Indifference"/>
              </a:rPr>
              <a:t> </a:t>
            </a:r>
            <a:r>
              <a:rPr lang="en-US" sz="2750" spc="27" err="1">
                <a:solidFill>
                  <a:srgbClr val="2F665C"/>
                </a:solidFill>
                <a:latin typeface="Glacial Indifference"/>
              </a:rPr>
              <a:t>merupakan</a:t>
            </a:r>
            <a:r>
              <a:rPr lang="en-US" sz="2750" spc="27">
                <a:solidFill>
                  <a:srgbClr val="2F665C"/>
                </a:solidFill>
                <a:latin typeface="Glacial Indifference"/>
              </a:rPr>
              <a:t> data primer. Metode </a:t>
            </a:r>
            <a:r>
              <a:rPr lang="en-US" sz="2750" spc="27" err="1">
                <a:solidFill>
                  <a:srgbClr val="2F665C"/>
                </a:solidFill>
                <a:latin typeface="Glacial Indifference"/>
              </a:rPr>
              <a:t>pengumpulan</a:t>
            </a:r>
            <a:r>
              <a:rPr lang="en-US" sz="2750" spc="27">
                <a:solidFill>
                  <a:srgbClr val="2F665C"/>
                </a:solidFill>
                <a:latin typeface="Glacial Indifference"/>
              </a:rPr>
              <a:t> data </a:t>
            </a:r>
            <a:r>
              <a:rPr lang="en-US" sz="2750" spc="27" err="1">
                <a:solidFill>
                  <a:srgbClr val="2F665C"/>
                </a:solidFill>
                <a:latin typeface="Glacial Indifference"/>
              </a:rPr>
              <a:t>dilakukan</a:t>
            </a:r>
            <a:r>
              <a:rPr lang="en-US" sz="2750" spc="27">
                <a:solidFill>
                  <a:srgbClr val="2F665C"/>
                </a:solidFill>
                <a:latin typeface="Glacial Indifference"/>
              </a:rPr>
              <a:t> </a:t>
            </a:r>
            <a:r>
              <a:rPr lang="en-US" sz="2750" spc="27" err="1">
                <a:solidFill>
                  <a:srgbClr val="2F665C"/>
                </a:solidFill>
                <a:latin typeface="Glacial Indifference"/>
              </a:rPr>
              <a:t>dengan</a:t>
            </a:r>
            <a:r>
              <a:rPr lang="en-US" sz="2750" spc="27">
                <a:solidFill>
                  <a:srgbClr val="2F665C"/>
                </a:solidFill>
                <a:latin typeface="Glacial Indifference"/>
              </a:rPr>
              <a:t> </a:t>
            </a:r>
            <a:r>
              <a:rPr lang="en-US" sz="2750" spc="27" err="1">
                <a:solidFill>
                  <a:srgbClr val="2F665C"/>
                </a:solidFill>
                <a:latin typeface="Glacial Indifference"/>
              </a:rPr>
              <a:t>cara</a:t>
            </a:r>
            <a:r>
              <a:rPr lang="en-US" sz="2750" spc="27">
                <a:solidFill>
                  <a:srgbClr val="2F665C"/>
                </a:solidFill>
                <a:latin typeface="Glacial Indifference"/>
              </a:rPr>
              <a:t> </a:t>
            </a:r>
            <a:r>
              <a:rPr lang="en-US" sz="2750" spc="27" err="1">
                <a:solidFill>
                  <a:srgbClr val="2F665C"/>
                </a:solidFill>
                <a:latin typeface="Glacial Indifference"/>
              </a:rPr>
              <a:t>memberikan</a:t>
            </a:r>
            <a:r>
              <a:rPr lang="en-US" sz="2750" spc="27">
                <a:solidFill>
                  <a:srgbClr val="2F665C"/>
                </a:solidFill>
                <a:latin typeface="Glacial Indifference"/>
              </a:rPr>
              <a:t> </a:t>
            </a:r>
            <a:r>
              <a:rPr lang="en-US" sz="2750" spc="27" err="1">
                <a:solidFill>
                  <a:srgbClr val="2F665C"/>
                </a:solidFill>
                <a:latin typeface="Glacial Indifference"/>
              </a:rPr>
              <a:t>kuesioner</a:t>
            </a:r>
            <a:r>
              <a:rPr lang="en-US" sz="2750" spc="27">
                <a:solidFill>
                  <a:srgbClr val="2F665C"/>
                </a:solidFill>
                <a:latin typeface="Glacial Indifference"/>
              </a:rPr>
              <a:t> </a:t>
            </a:r>
            <a:r>
              <a:rPr lang="en-US" sz="2750" spc="27" err="1">
                <a:solidFill>
                  <a:srgbClr val="2F665C"/>
                </a:solidFill>
                <a:latin typeface="Glacial Indifference"/>
              </a:rPr>
              <a:t>kepada</a:t>
            </a:r>
            <a:r>
              <a:rPr lang="en-US" sz="2750" spc="27">
                <a:solidFill>
                  <a:srgbClr val="2F665C"/>
                </a:solidFill>
                <a:latin typeface="Glacial Indifference"/>
              </a:rPr>
              <a:t> </a:t>
            </a:r>
            <a:r>
              <a:rPr lang="en-US" sz="2750" spc="27" err="1">
                <a:solidFill>
                  <a:srgbClr val="2F665C"/>
                </a:solidFill>
                <a:latin typeface="Glacial Indifference"/>
              </a:rPr>
              <a:t>responden</a:t>
            </a:r>
            <a:r>
              <a:rPr lang="en-US" sz="2750" spc="27">
                <a:solidFill>
                  <a:srgbClr val="2F665C"/>
                </a:solidFill>
                <a:latin typeface="Glacial Indifference"/>
              </a:rPr>
              <a:t> </a:t>
            </a:r>
            <a:r>
              <a:rPr lang="en-US" sz="2750" spc="27" err="1">
                <a:solidFill>
                  <a:srgbClr val="2F665C"/>
                </a:solidFill>
                <a:latin typeface="Glacial Indifference"/>
              </a:rPr>
              <a:t>melalui</a:t>
            </a:r>
            <a:r>
              <a:rPr lang="en-US" sz="2750" spc="27">
                <a:solidFill>
                  <a:srgbClr val="2F665C"/>
                </a:solidFill>
                <a:latin typeface="Glacial Indifference"/>
              </a:rPr>
              <a:t> </a:t>
            </a:r>
            <a:r>
              <a:rPr lang="en-US" sz="2750" i="1" spc="27">
                <a:solidFill>
                  <a:srgbClr val="2F665C"/>
                </a:solidFill>
                <a:latin typeface="Glacial Indifference"/>
              </a:rPr>
              <a:t>google form</a:t>
            </a:r>
            <a:r>
              <a:rPr lang="en-US" sz="2750" spc="27">
                <a:solidFill>
                  <a:srgbClr val="2F665C"/>
                </a:solidFill>
                <a:latin typeface="Glacial Indifference"/>
              </a:rPr>
              <a:t>.</a:t>
            </a:r>
            <a:endParaRPr lang="en-US" sz="2750" spc="27">
              <a:solidFill>
                <a:srgbClr val="2F665C"/>
              </a:solidFill>
              <a:latin typeface="Glacial Indifference"/>
              <a:cs typeface="Calibri"/>
            </a:endParaRPr>
          </a:p>
        </p:txBody>
      </p:sp>
      <p:grpSp>
        <p:nvGrpSpPr>
          <p:cNvPr id="69" name="Group 19"/>
          <p:cNvGrpSpPr/>
          <p:nvPr/>
        </p:nvGrpSpPr>
        <p:grpSpPr>
          <a:xfrm>
            <a:off x="3470695" y="5219882"/>
            <a:ext cx="5692970" cy="3779860"/>
            <a:chOff x="3188193" y="5225273"/>
            <a:chExt cx="5692970" cy="3779860"/>
          </a:xfrm>
        </p:grpSpPr>
        <p:sp>
          <p:nvSpPr>
            <p:cNvPr id="1048669" name="AutoShape 2"/>
            <p:cNvSpPr/>
            <p:nvPr/>
          </p:nvSpPr>
          <p:spPr>
            <a:xfrm>
              <a:off x="3201469" y="5225273"/>
              <a:ext cx="5679694" cy="3779860"/>
            </a:xfrm>
            <a:prstGeom prst="rect">
              <a:avLst/>
            </a:prstGeom>
            <a:solidFill>
              <a:srgbClr val="FFCECE"/>
            </a:solidFill>
          </p:spPr>
        </p:sp>
        <p:sp>
          <p:nvSpPr>
            <p:cNvPr id="1048670" name="AutoShape 6"/>
            <p:cNvSpPr/>
            <p:nvPr/>
          </p:nvSpPr>
          <p:spPr>
            <a:xfrm>
              <a:off x="3188193" y="5239670"/>
              <a:ext cx="5679694" cy="1203983"/>
            </a:xfrm>
            <a:prstGeom prst="rect">
              <a:avLst/>
            </a:prstGeom>
            <a:solidFill>
              <a:srgbClr val="2F665C"/>
            </a:solidFill>
          </p:spPr>
        </p:sp>
        <p:sp>
          <p:nvSpPr>
            <p:cNvPr id="1048671" name="TextBox 10"/>
            <p:cNvSpPr txBox="1"/>
            <p:nvPr/>
          </p:nvSpPr>
          <p:spPr>
            <a:xfrm>
              <a:off x="3690415" y="5628778"/>
              <a:ext cx="4919233" cy="523990"/>
            </a:xfrm>
            <a:prstGeom prst="rect">
              <a:avLst/>
            </a:prstGeom>
          </p:spPr>
          <p:txBody>
            <a:bodyPr wrap="square" lIns="0" tIns="0" rIns="0" bIns="0" rtlCol="0" anchor="t">
              <a:spAutoFit/>
            </a:bodyPr>
            <a:lstStyle/>
            <a:p>
              <a:pPr algn="ctr">
                <a:lnSpc>
                  <a:spcPts val="4290"/>
                </a:lnSpc>
              </a:pPr>
              <a:r>
                <a:rPr lang="en-US" sz="3300" spc="330" err="1">
                  <a:solidFill>
                    <a:srgbClr val="FFF9F9"/>
                  </a:solidFill>
                  <a:latin typeface="Glacial Indifference"/>
                </a:rPr>
                <a:t>Populasi</a:t>
              </a:r>
              <a:r>
                <a:rPr lang="en-US" sz="3300" spc="330">
                  <a:solidFill>
                    <a:srgbClr val="FFF9F9"/>
                  </a:solidFill>
                  <a:latin typeface="Glacial Indifference"/>
                </a:rPr>
                <a:t> </a:t>
              </a:r>
              <a:r>
                <a:rPr lang="en-US" sz="3300" spc="330" err="1">
                  <a:solidFill>
                    <a:srgbClr val="FFF9F9"/>
                  </a:solidFill>
                  <a:latin typeface="Glacial Indifference"/>
                </a:rPr>
                <a:t>Penelitian</a:t>
              </a:r>
              <a:endParaRPr lang="en-US">
                <a:cs typeface="Calibri"/>
              </a:endParaRPr>
            </a:p>
          </p:txBody>
        </p:sp>
        <p:sp>
          <p:nvSpPr>
            <p:cNvPr id="1048672" name="TextBox 11"/>
            <p:cNvSpPr txBox="1"/>
            <p:nvPr/>
          </p:nvSpPr>
          <p:spPr>
            <a:xfrm>
              <a:off x="3338724" y="6623209"/>
              <a:ext cx="5402809" cy="1962460"/>
            </a:xfrm>
            <a:prstGeom prst="rect">
              <a:avLst/>
            </a:prstGeom>
          </p:spPr>
          <p:txBody>
            <a:bodyPr wrap="square" lIns="0" tIns="0" rIns="0" bIns="0" rtlCol="0" anchor="t">
              <a:spAutoFit/>
            </a:bodyPr>
            <a:lstStyle/>
            <a:p>
              <a:pPr algn="ctr">
                <a:lnSpc>
                  <a:spcPts val="3900"/>
                </a:lnSpc>
              </a:pPr>
              <a:r>
                <a:rPr lang="en-US" sz="2600" spc="26" err="1">
                  <a:solidFill>
                    <a:srgbClr val="2F665C"/>
                  </a:solidFill>
                  <a:latin typeface="Glacial Indifference"/>
                </a:rPr>
                <a:t>Mahasiswa</a:t>
              </a:r>
              <a:r>
                <a:rPr lang="en-US" sz="2600" spc="26">
                  <a:solidFill>
                    <a:srgbClr val="2F665C"/>
                  </a:solidFill>
                  <a:latin typeface="Glacial Indifference"/>
                </a:rPr>
                <a:t> </a:t>
              </a:r>
              <a:r>
                <a:rPr lang="en-US" sz="2600" spc="26" err="1">
                  <a:solidFill>
                    <a:srgbClr val="2F665C"/>
                  </a:solidFill>
                  <a:latin typeface="Glacial Indifference"/>
                </a:rPr>
                <a:t>Statistika</a:t>
              </a:r>
              <a:r>
                <a:rPr lang="en-US" sz="2600" spc="26">
                  <a:solidFill>
                    <a:srgbClr val="2F665C"/>
                  </a:solidFill>
                  <a:latin typeface="Glacial Indifference"/>
                </a:rPr>
                <a:t> yang </a:t>
              </a:r>
              <a:r>
                <a:rPr lang="en-US" sz="2600" spc="26" err="1">
                  <a:solidFill>
                    <a:srgbClr val="2F665C"/>
                  </a:solidFill>
                  <a:latin typeface="Glacial Indifference"/>
                </a:rPr>
                <a:t>berjumlah</a:t>
              </a:r>
              <a:r>
                <a:rPr lang="en-US" sz="2600" spc="26">
                  <a:solidFill>
                    <a:srgbClr val="2F665C"/>
                  </a:solidFill>
                  <a:latin typeface="Glacial Indifference"/>
                </a:rPr>
                <a:t> 735 </a:t>
              </a:r>
              <a:r>
                <a:rPr lang="en-US" sz="2600" spc="26" err="1">
                  <a:solidFill>
                    <a:srgbClr val="2F665C"/>
                  </a:solidFill>
                  <a:latin typeface="Glacial Indifference"/>
                </a:rPr>
                <a:t>mahasiswa</a:t>
              </a:r>
              <a:r>
                <a:rPr lang="en-US" sz="2600" spc="26">
                  <a:solidFill>
                    <a:srgbClr val="2F665C"/>
                  </a:solidFill>
                  <a:latin typeface="Glacial Indifference"/>
                </a:rPr>
                <a:t>. </a:t>
              </a:r>
              <a:r>
                <a:rPr lang="en-US" sz="2600" spc="26" err="1">
                  <a:solidFill>
                    <a:srgbClr val="2F665C"/>
                  </a:solidFill>
                  <a:latin typeface="Glacial Indifference"/>
                </a:rPr>
                <a:t>Kriteria</a:t>
              </a:r>
              <a:r>
                <a:rPr lang="en-US" sz="2600" spc="26">
                  <a:solidFill>
                    <a:srgbClr val="2F665C"/>
                  </a:solidFill>
                  <a:latin typeface="Glacial Indifference"/>
                </a:rPr>
                <a:t> </a:t>
              </a:r>
              <a:r>
                <a:rPr lang="en-US" sz="2600" spc="26" err="1">
                  <a:solidFill>
                    <a:srgbClr val="2F665C"/>
                  </a:solidFill>
                  <a:latin typeface="Glacial Indifference"/>
                </a:rPr>
                <a:t>responden</a:t>
              </a:r>
              <a:r>
                <a:rPr lang="en-US" sz="2600" spc="26">
                  <a:solidFill>
                    <a:srgbClr val="2F665C"/>
                  </a:solidFill>
                  <a:latin typeface="Glacial Indifference"/>
                </a:rPr>
                <a:t> : </a:t>
              </a:r>
              <a:r>
                <a:rPr lang="en-US" sz="2600" spc="26" err="1">
                  <a:solidFill>
                    <a:srgbClr val="2F665C"/>
                  </a:solidFill>
                  <a:latin typeface="Glacial Indifference"/>
                </a:rPr>
                <a:t>Mahasiswa</a:t>
              </a:r>
              <a:r>
                <a:rPr lang="en-US" sz="2600" spc="26">
                  <a:solidFill>
                    <a:srgbClr val="2F665C"/>
                  </a:solidFill>
                  <a:latin typeface="Glacial Indifference"/>
                </a:rPr>
                <a:t>/</a:t>
              </a:r>
              <a:r>
                <a:rPr lang="en-US" sz="2600" spc="26" err="1">
                  <a:solidFill>
                    <a:srgbClr val="2F665C"/>
                  </a:solidFill>
                  <a:latin typeface="Glacial Indifference"/>
                </a:rPr>
                <a:t>i</a:t>
              </a:r>
              <a:r>
                <a:rPr lang="en-US" sz="2600" spc="26">
                  <a:solidFill>
                    <a:srgbClr val="2F665C"/>
                  </a:solidFill>
                  <a:latin typeface="Glacial Indifference"/>
                </a:rPr>
                <a:t> </a:t>
              </a:r>
              <a:r>
                <a:rPr lang="en-US" sz="2600" spc="26" err="1">
                  <a:solidFill>
                    <a:srgbClr val="2F665C"/>
                  </a:solidFill>
                  <a:latin typeface="Glacial Indifference"/>
                </a:rPr>
                <a:t>statistika</a:t>
              </a:r>
              <a:r>
                <a:rPr lang="en-US" sz="2600" spc="26">
                  <a:solidFill>
                    <a:srgbClr val="2F665C"/>
                  </a:solidFill>
                  <a:latin typeface="Glacial Indifference"/>
                </a:rPr>
                <a:t> &amp; </a:t>
              </a:r>
              <a:r>
                <a:rPr lang="en-US" sz="2600" spc="26" err="1">
                  <a:solidFill>
                    <a:srgbClr val="2F665C"/>
                  </a:solidFill>
                  <a:latin typeface="Glacial Indifference"/>
                </a:rPr>
                <a:t>Aktif</a:t>
              </a:r>
              <a:r>
                <a:rPr lang="en-US" sz="2600" spc="26">
                  <a:solidFill>
                    <a:srgbClr val="2F665C"/>
                  </a:solidFill>
                  <a:latin typeface="Glacial Indifference"/>
                </a:rPr>
                <a:t> Angkatan 2018-2021.</a:t>
              </a:r>
              <a:endParaRPr lang="en-US"/>
            </a:p>
          </p:txBody>
        </p:sp>
      </p:grpSp>
      <p:grpSp>
        <p:nvGrpSpPr>
          <p:cNvPr id="70" name="Group 15"/>
          <p:cNvGrpSpPr/>
          <p:nvPr/>
        </p:nvGrpSpPr>
        <p:grpSpPr>
          <a:xfrm>
            <a:off x="10898358" y="5219882"/>
            <a:ext cx="5679694" cy="3779860"/>
            <a:chOff x="9051112" y="5239670"/>
            <a:chExt cx="5679694" cy="3779860"/>
          </a:xfrm>
        </p:grpSpPr>
        <p:sp>
          <p:nvSpPr>
            <p:cNvPr id="1048673" name="AutoShape 2"/>
            <p:cNvSpPr/>
            <p:nvPr/>
          </p:nvSpPr>
          <p:spPr>
            <a:xfrm>
              <a:off x="9051112" y="5239670"/>
              <a:ext cx="5679694" cy="3779860"/>
            </a:xfrm>
            <a:prstGeom prst="rect">
              <a:avLst/>
            </a:prstGeom>
            <a:solidFill>
              <a:srgbClr val="FFCECE"/>
            </a:solidFill>
          </p:spPr>
        </p:sp>
        <p:sp>
          <p:nvSpPr>
            <p:cNvPr id="1048674" name="AutoShape 6"/>
            <p:cNvSpPr/>
            <p:nvPr/>
          </p:nvSpPr>
          <p:spPr>
            <a:xfrm>
              <a:off x="9051112" y="5239670"/>
              <a:ext cx="5679694" cy="1203983"/>
            </a:xfrm>
            <a:prstGeom prst="rect">
              <a:avLst/>
            </a:prstGeom>
            <a:solidFill>
              <a:srgbClr val="2F665C"/>
            </a:solidFill>
          </p:spPr>
        </p:sp>
        <p:sp>
          <p:nvSpPr>
            <p:cNvPr id="1048675" name="TextBox 10"/>
            <p:cNvSpPr txBox="1"/>
            <p:nvPr/>
          </p:nvSpPr>
          <p:spPr>
            <a:xfrm>
              <a:off x="9540058" y="5643175"/>
              <a:ext cx="4919233" cy="523990"/>
            </a:xfrm>
            <a:prstGeom prst="rect">
              <a:avLst/>
            </a:prstGeom>
          </p:spPr>
          <p:txBody>
            <a:bodyPr wrap="square" lIns="0" tIns="0" rIns="0" bIns="0" rtlCol="0" anchor="t">
              <a:spAutoFit/>
            </a:bodyPr>
            <a:lstStyle/>
            <a:p>
              <a:pPr algn="ctr">
                <a:lnSpc>
                  <a:spcPts val="4290"/>
                </a:lnSpc>
              </a:pPr>
              <a:r>
                <a:rPr lang="en-US" sz="3300" spc="330" err="1">
                  <a:solidFill>
                    <a:srgbClr val="FFF9F9"/>
                  </a:solidFill>
                  <a:latin typeface="Glacial Indifference"/>
                </a:rPr>
                <a:t>Sampel</a:t>
              </a:r>
              <a:r>
                <a:rPr lang="en-US" sz="3300" spc="330">
                  <a:solidFill>
                    <a:srgbClr val="FFF9F9"/>
                  </a:solidFill>
                  <a:latin typeface="Glacial Indifference"/>
                </a:rPr>
                <a:t> </a:t>
              </a:r>
              <a:r>
                <a:rPr lang="en-US" sz="3300" spc="330" err="1">
                  <a:solidFill>
                    <a:srgbClr val="FFF9F9"/>
                  </a:solidFill>
                  <a:latin typeface="Glacial Indifference"/>
                </a:rPr>
                <a:t>Penelitian</a:t>
              </a:r>
              <a:endParaRPr lang="en-US"/>
            </a:p>
          </p:txBody>
        </p:sp>
        <p:sp>
          <p:nvSpPr>
            <p:cNvPr id="1048676" name="TextBox 11"/>
            <p:cNvSpPr txBox="1"/>
            <p:nvPr/>
          </p:nvSpPr>
          <p:spPr>
            <a:xfrm>
              <a:off x="9203022" y="6447106"/>
              <a:ext cx="5402809" cy="1962460"/>
            </a:xfrm>
            <a:prstGeom prst="rect">
              <a:avLst/>
            </a:prstGeom>
          </p:spPr>
          <p:txBody>
            <a:bodyPr wrap="square" lIns="0" tIns="0" rIns="0" bIns="0" rtlCol="0" anchor="t">
              <a:spAutoFit/>
            </a:bodyPr>
            <a:lstStyle/>
            <a:p>
              <a:pPr algn="ctr">
                <a:lnSpc>
                  <a:spcPts val="3900"/>
                </a:lnSpc>
              </a:pPr>
              <a:r>
                <a:rPr lang="en-US" sz="2600" spc="26" err="1">
                  <a:solidFill>
                    <a:srgbClr val="2F665C"/>
                  </a:solidFill>
                  <a:latin typeface="Glacial Indifference"/>
                </a:rPr>
                <a:t>Penentuan</a:t>
              </a:r>
              <a:r>
                <a:rPr lang="en-US" sz="2600" spc="26">
                  <a:solidFill>
                    <a:srgbClr val="2F665C"/>
                  </a:solidFill>
                  <a:latin typeface="Glacial Indifference"/>
                </a:rPr>
                <a:t> </a:t>
              </a:r>
              <a:r>
                <a:rPr lang="en-US" sz="2600" spc="26" err="1">
                  <a:solidFill>
                    <a:srgbClr val="2F665C"/>
                  </a:solidFill>
                  <a:latin typeface="Glacial Indifference"/>
                </a:rPr>
                <a:t>jumlah</a:t>
              </a:r>
              <a:r>
                <a:rPr lang="en-US" sz="2600" spc="26">
                  <a:solidFill>
                    <a:srgbClr val="2F665C"/>
                  </a:solidFill>
                  <a:latin typeface="Glacial Indifference"/>
                </a:rPr>
                <a:t> </a:t>
              </a:r>
              <a:r>
                <a:rPr lang="en-US" sz="2600" spc="26" err="1">
                  <a:solidFill>
                    <a:srgbClr val="2F665C"/>
                  </a:solidFill>
                  <a:latin typeface="Glacial Indifference"/>
                </a:rPr>
                <a:t>sampel</a:t>
              </a:r>
              <a:r>
                <a:rPr lang="en-US" sz="2600" spc="26">
                  <a:solidFill>
                    <a:srgbClr val="2F665C"/>
                  </a:solidFill>
                  <a:latin typeface="Glacial Indifference"/>
                </a:rPr>
                <a:t> </a:t>
              </a:r>
              <a:r>
                <a:rPr lang="en-US" sz="2600" spc="26" err="1">
                  <a:solidFill>
                    <a:srgbClr val="2F665C"/>
                  </a:solidFill>
                  <a:latin typeface="Glacial Indifference"/>
                </a:rPr>
                <a:t>menggunakan</a:t>
              </a:r>
              <a:r>
                <a:rPr lang="en-US" sz="2600" spc="26">
                  <a:solidFill>
                    <a:srgbClr val="2F665C"/>
                  </a:solidFill>
                  <a:latin typeface="Glacial Indifference"/>
                </a:rPr>
                <a:t> </a:t>
              </a:r>
              <a:r>
                <a:rPr lang="en-US" sz="2600" spc="26" err="1">
                  <a:solidFill>
                    <a:srgbClr val="2F665C"/>
                  </a:solidFill>
                  <a:latin typeface="Glacial Indifference"/>
                </a:rPr>
                <a:t>rumus</a:t>
              </a:r>
              <a:r>
                <a:rPr lang="en-US" sz="2600" spc="26">
                  <a:solidFill>
                    <a:srgbClr val="2F665C"/>
                  </a:solidFill>
                  <a:latin typeface="Glacial Indifference"/>
                </a:rPr>
                <a:t> </a:t>
              </a:r>
              <a:r>
                <a:rPr lang="en-US" sz="2600" spc="26" err="1">
                  <a:solidFill>
                    <a:srgbClr val="2F665C"/>
                  </a:solidFill>
                  <a:latin typeface="Glacial Indifference"/>
                </a:rPr>
                <a:t>Slovin</a:t>
              </a:r>
              <a:r>
                <a:rPr lang="en-US" sz="2600" spc="26">
                  <a:solidFill>
                    <a:srgbClr val="2F665C"/>
                  </a:solidFill>
                  <a:latin typeface="Glacial Indifference"/>
                </a:rPr>
                <a:t> dan </a:t>
              </a:r>
              <a:r>
                <a:rPr lang="en-US" sz="2600" spc="26" err="1">
                  <a:solidFill>
                    <a:srgbClr val="2F665C"/>
                  </a:solidFill>
                  <a:latin typeface="Glacial Indifference"/>
                </a:rPr>
                <a:t>didapat</a:t>
              </a:r>
              <a:r>
                <a:rPr lang="en-US" sz="2600" spc="26">
                  <a:solidFill>
                    <a:srgbClr val="2F665C"/>
                  </a:solidFill>
                  <a:latin typeface="Glacial Indifference"/>
                </a:rPr>
                <a:t> minimal 88 </a:t>
              </a:r>
              <a:r>
                <a:rPr lang="en-US" sz="2600" spc="26" err="1">
                  <a:solidFill>
                    <a:srgbClr val="2F665C"/>
                  </a:solidFill>
                  <a:latin typeface="Glacial Indifference"/>
                </a:rPr>
                <a:t>mahasiswa</a:t>
              </a:r>
              <a:r>
                <a:rPr lang="en-US" sz="2600" spc="26">
                  <a:solidFill>
                    <a:srgbClr val="2F665C"/>
                  </a:solidFill>
                  <a:latin typeface="Glacial Indifference"/>
                </a:rPr>
                <a:t> </a:t>
              </a:r>
              <a:r>
                <a:rPr lang="en-US" sz="2600" spc="26" err="1">
                  <a:solidFill>
                    <a:srgbClr val="2F665C"/>
                  </a:solidFill>
                  <a:latin typeface="Glacial Indifference"/>
                </a:rPr>
                <a:t>sebagai</a:t>
              </a:r>
              <a:r>
                <a:rPr lang="en-US" sz="2600" spc="26">
                  <a:solidFill>
                    <a:srgbClr val="2F665C"/>
                  </a:solidFill>
                  <a:latin typeface="Glacial Indifference"/>
                </a:rPr>
                <a:t> </a:t>
              </a:r>
              <a:r>
                <a:rPr lang="en-US" sz="2600" spc="26" err="1">
                  <a:solidFill>
                    <a:srgbClr val="2F665C"/>
                  </a:solidFill>
                  <a:latin typeface="Glacial Indifference"/>
                </a:rPr>
                <a:t>sampel</a:t>
              </a:r>
              <a:r>
                <a:rPr lang="en-US" sz="2600" spc="26">
                  <a:solidFill>
                    <a:srgbClr val="2F665C"/>
                  </a:solidFill>
                  <a:latin typeface="Glacial Indifference"/>
                </a:rPr>
                <a:t>.</a:t>
              </a:r>
              <a:endParaRPr lang="en-US"/>
            </a:p>
          </p:txBody>
        </p:sp>
      </p:grpSp>
      <p:sp>
        <p:nvSpPr>
          <p:cNvPr id="21" name="Google Shape;570;p48">
            <a:extLst>
              <a:ext uri="{FF2B5EF4-FFF2-40B4-BE49-F238E27FC236}">
                <a16:creationId xmlns:a16="http://schemas.microsoft.com/office/drawing/2014/main" id="{A680CF3A-D8F2-4314-842A-381690B99D05}"/>
              </a:ext>
            </a:extLst>
          </p:cNvPr>
          <p:cNvSpPr txBox="1">
            <a:spLocks/>
          </p:cNvSpPr>
          <p:nvPr/>
        </p:nvSpPr>
        <p:spPr>
          <a:xfrm>
            <a:off x="216184" y="8832102"/>
            <a:ext cx="1687894" cy="1099594"/>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9000" dirty="0">
                <a:solidFill>
                  <a:srgbClr val="FFCECE"/>
                </a:solidFill>
                <a:latin typeface="Anton" panose="02000503000000000000" pitchFamily="2" charset="0"/>
              </a:rPr>
              <a:t>06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1226</Words>
  <Application>Microsoft Office PowerPoint</Application>
  <PresentationFormat>Custom</PresentationFormat>
  <Paragraphs>356</Paragraphs>
  <Slides>23</Slides>
  <Notes>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23</vt:i4>
      </vt:variant>
    </vt:vector>
  </HeadingPairs>
  <TitlesOfParts>
    <vt:vector size="40" baseType="lpstr">
      <vt:lpstr>Open Sans Light Italics</vt:lpstr>
      <vt:lpstr>Glacial Indifference Bold</vt:lpstr>
      <vt:lpstr>Wingdings</vt:lpstr>
      <vt:lpstr>Open Sans Light Bold</vt:lpstr>
      <vt:lpstr>Open Sans Light</vt:lpstr>
      <vt:lpstr>Glacial Indifference</vt:lpstr>
      <vt:lpstr>Arial</vt:lpstr>
      <vt:lpstr>Time new rowman</vt:lpstr>
      <vt:lpstr>Playfair Display Black Italics</vt:lpstr>
      <vt:lpstr>Anton</vt:lpstr>
      <vt:lpstr>Gill Sans Ultra Bold</vt:lpstr>
      <vt:lpstr>Playfair Display Black</vt:lpstr>
      <vt:lpstr>Open Sans</vt:lpstr>
      <vt:lpstr>Calibri</vt:lpstr>
      <vt:lpstr>Cambria Math</vt:lpstr>
      <vt:lpstr>Playfair Display Black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BASED PROJECT</dc:title>
  <dc:creator>Herdika Diky</dc:creator>
  <cp:lastModifiedBy>Herdika Diky</cp:lastModifiedBy>
  <cp:revision>25</cp:revision>
  <dcterms:created xsi:type="dcterms:W3CDTF">2006-08-15T10:00:00Z</dcterms:created>
  <dcterms:modified xsi:type="dcterms:W3CDTF">2021-12-06T15:14:54Z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124453ab24244e9494f074f993c23527</vt:lpwstr>
  </property>
</Properties>
</file>