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KPMG Team </a:t>
            </a:r>
            <a:r>
              <a:rPr lang="en-SG" dirty="0"/>
              <a:t>–</a:t>
            </a:r>
            <a:r>
              <a:rPr dirty="0"/>
              <a:t> </a:t>
            </a:r>
            <a:r>
              <a:rPr lang="en-US" dirty="0"/>
              <a:t>Herdy Cen</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Ideal new customers analyses</a:t>
            </a:r>
            <a:endParaRPr dirty="0"/>
          </a:p>
        </p:txBody>
      </p:sp>
      <p:sp>
        <p:nvSpPr>
          <p:cNvPr id="124" name="Shape 73"/>
          <p:cNvSpPr/>
          <p:nvPr/>
        </p:nvSpPr>
        <p:spPr>
          <a:xfrm>
            <a:off x="272259" y="1854257"/>
            <a:ext cx="6310075" cy="239318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Three steps to be taken as a complete analyses progress would be broken down into each weekly.</a:t>
            </a:r>
          </a:p>
          <a:p>
            <a:endParaRPr lang="en-US" sz="1400" dirty="0"/>
          </a:p>
          <a:p>
            <a:pPr marL="285750" indent="-285750">
              <a:buFontTx/>
              <a:buChar char="-"/>
            </a:pPr>
            <a:r>
              <a:rPr lang="en-US" sz="1400" dirty="0"/>
              <a:t>Week 1 : Data Exploration</a:t>
            </a:r>
          </a:p>
          <a:p>
            <a:pPr marL="285750" indent="-285750">
              <a:buFontTx/>
              <a:buChar char="-"/>
            </a:pPr>
            <a:r>
              <a:rPr lang="en-US" sz="1400" dirty="0"/>
              <a:t>Week 2 : Model Development</a:t>
            </a:r>
          </a:p>
          <a:p>
            <a:pPr marL="285750" indent="-285750">
              <a:buFontTx/>
              <a:buChar char="-"/>
            </a:pPr>
            <a:r>
              <a:rPr lang="en-US" sz="1400" dirty="0"/>
              <a:t>Week 3 : Interpretation</a:t>
            </a:r>
          </a:p>
          <a:p>
            <a:endParaRPr lang="en-US" sz="1400" dirty="0"/>
          </a:p>
          <a:p>
            <a:r>
              <a:rPr lang="en-US" sz="1400" dirty="0"/>
              <a:t>There would be three main factors used as the input for the decision-making process which are Age, Job Industry and State.</a:t>
            </a:r>
            <a:endParaRPr sz="14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Group, Job Industry and State Segmentation</a:t>
            </a:r>
            <a:endParaRPr dirty="0"/>
          </a:p>
        </p:txBody>
      </p:sp>
      <p:sp>
        <p:nvSpPr>
          <p:cNvPr id="133" name="Shape 82"/>
          <p:cNvSpPr/>
          <p:nvPr/>
        </p:nvSpPr>
        <p:spPr>
          <a:xfrm>
            <a:off x="205025" y="1741201"/>
            <a:ext cx="3437006" cy="281638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Tx/>
              <a:buChar char="-"/>
            </a:pPr>
            <a:r>
              <a:rPr lang="en-US" dirty="0"/>
              <a:t>People aged 41-50 had the most purchases within 3 years</a:t>
            </a:r>
          </a:p>
          <a:p>
            <a:pPr marL="285750" indent="-285750">
              <a:buFontTx/>
              <a:buChar char="-"/>
            </a:pPr>
            <a:r>
              <a:rPr lang="en-US" dirty="0"/>
              <a:t>Teenagers below 21 have the lowest demand among the others</a:t>
            </a:r>
          </a:p>
          <a:p>
            <a:pPr marL="285750" indent="-285750">
              <a:buFontTx/>
              <a:buChar char="-"/>
            </a:pPr>
            <a:r>
              <a:rPr lang="en-US" dirty="0"/>
              <a:t>Manufacturing and Financial services are the industries of around 40% of total customers</a:t>
            </a:r>
          </a:p>
          <a:p>
            <a:pPr marL="285750" indent="-285750">
              <a:buFontTx/>
              <a:buChar char="-"/>
            </a:pPr>
            <a:r>
              <a:rPr lang="en-US" dirty="0"/>
              <a:t>More than 50% of the current customers are the residents of New South Wales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12010A23-414E-43AF-89A4-7D50D067657D}"/>
              </a:ext>
            </a:extLst>
          </p:cNvPr>
          <p:cNvPicPr>
            <a:picLocks noChangeAspect="1"/>
          </p:cNvPicPr>
          <p:nvPr/>
        </p:nvPicPr>
        <p:blipFill>
          <a:blip r:embed="rId2"/>
          <a:stretch>
            <a:fillRect/>
          </a:stretch>
        </p:blipFill>
        <p:spPr>
          <a:xfrm>
            <a:off x="5600699" y="3515422"/>
            <a:ext cx="3338277" cy="1308015"/>
          </a:xfrm>
          <a:prstGeom prst="rect">
            <a:avLst/>
          </a:prstGeom>
        </p:spPr>
      </p:pic>
      <p:pic>
        <p:nvPicPr>
          <p:cNvPr id="8" name="Picture 7">
            <a:extLst>
              <a:ext uri="{FF2B5EF4-FFF2-40B4-BE49-F238E27FC236}">
                <a16:creationId xmlns:a16="http://schemas.microsoft.com/office/drawing/2014/main" id="{EC7875F9-4771-4098-B3B6-0CBB4D17EEDD}"/>
              </a:ext>
            </a:extLst>
          </p:cNvPr>
          <p:cNvPicPr>
            <a:picLocks noChangeAspect="1"/>
          </p:cNvPicPr>
          <p:nvPr/>
        </p:nvPicPr>
        <p:blipFill>
          <a:blip r:embed="rId3"/>
          <a:stretch>
            <a:fillRect/>
          </a:stretch>
        </p:blipFill>
        <p:spPr>
          <a:xfrm>
            <a:off x="3460768" y="3680364"/>
            <a:ext cx="2041203" cy="1143073"/>
          </a:xfrm>
          <a:prstGeom prst="rect">
            <a:avLst/>
          </a:prstGeom>
        </p:spPr>
      </p:pic>
      <p:pic>
        <p:nvPicPr>
          <p:cNvPr id="3" name="Picture 2">
            <a:extLst>
              <a:ext uri="{FF2B5EF4-FFF2-40B4-BE49-F238E27FC236}">
                <a16:creationId xmlns:a16="http://schemas.microsoft.com/office/drawing/2014/main" id="{82D1310E-EC55-4F6C-A7F7-FC7F82542646}"/>
              </a:ext>
            </a:extLst>
          </p:cNvPr>
          <p:cNvPicPr>
            <a:picLocks noChangeAspect="1"/>
          </p:cNvPicPr>
          <p:nvPr/>
        </p:nvPicPr>
        <p:blipFill>
          <a:blip r:embed="rId4"/>
          <a:stretch>
            <a:fillRect/>
          </a:stretch>
        </p:blipFill>
        <p:spPr>
          <a:xfrm>
            <a:off x="6465650" y="1337391"/>
            <a:ext cx="2473325" cy="2001091"/>
          </a:xfrm>
          <a:prstGeom prst="rect">
            <a:avLst/>
          </a:prstGeom>
        </p:spPr>
      </p:pic>
      <p:pic>
        <p:nvPicPr>
          <p:cNvPr id="4" name="Picture 3">
            <a:extLst>
              <a:ext uri="{FF2B5EF4-FFF2-40B4-BE49-F238E27FC236}">
                <a16:creationId xmlns:a16="http://schemas.microsoft.com/office/drawing/2014/main" id="{F3384A27-A2FA-4B2C-8A5B-C14A62680546}"/>
              </a:ext>
            </a:extLst>
          </p:cNvPr>
          <p:cNvPicPr>
            <a:picLocks noChangeAspect="1"/>
          </p:cNvPicPr>
          <p:nvPr/>
        </p:nvPicPr>
        <p:blipFill>
          <a:blip r:embed="rId5"/>
          <a:stretch>
            <a:fillRect/>
          </a:stretch>
        </p:blipFill>
        <p:spPr>
          <a:xfrm>
            <a:off x="3568721" y="1700528"/>
            <a:ext cx="2633853" cy="1591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Utilize and merge with external data</a:t>
            </a:r>
            <a:endParaRPr dirty="0"/>
          </a:p>
        </p:txBody>
      </p:sp>
      <p:sp>
        <p:nvSpPr>
          <p:cNvPr id="142" name="Shape 91"/>
          <p:cNvSpPr/>
          <p:nvPr/>
        </p:nvSpPr>
        <p:spPr>
          <a:xfrm>
            <a:off x="197583" y="1681863"/>
            <a:ext cx="7506863" cy="12236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Tx/>
              <a:buChar char="-"/>
            </a:pPr>
            <a:r>
              <a:rPr lang="en-US" dirty="0"/>
              <a:t>The state of Victoria and New South Wales are both having the largest growth in population with a difference of 26,400 populations</a:t>
            </a:r>
          </a:p>
          <a:p>
            <a:pPr marL="285750" indent="-285750">
              <a:buFontTx/>
              <a:buChar char="-"/>
            </a:pPr>
            <a:r>
              <a:rPr lang="en-US" dirty="0"/>
              <a:t>Manufacturing is the desirable target of job industry for the new customers due to its industry growth of $3.3b</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descr="&#10;">
            <a:extLst>
              <a:ext uri="{FF2B5EF4-FFF2-40B4-BE49-F238E27FC236}">
                <a16:creationId xmlns:a16="http://schemas.microsoft.com/office/drawing/2014/main" id="{083BCB1A-8A5C-45D0-8EE6-2F9CA3269056}"/>
              </a:ext>
            </a:extLst>
          </p:cNvPr>
          <p:cNvPicPr>
            <a:picLocks noChangeAspect="1"/>
          </p:cNvPicPr>
          <p:nvPr/>
        </p:nvPicPr>
        <p:blipFill>
          <a:blip r:embed="rId2"/>
          <a:stretch>
            <a:fillRect/>
          </a:stretch>
        </p:blipFill>
        <p:spPr>
          <a:xfrm>
            <a:off x="5380647" y="3085030"/>
            <a:ext cx="3367609" cy="1541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Shape 91">
            <a:extLst>
              <a:ext uri="{FF2B5EF4-FFF2-40B4-BE49-F238E27FC236}">
                <a16:creationId xmlns:a16="http://schemas.microsoft.com/office/drawing/2014/main" id="{1AC021FC-C72B-43F5-9E9C-DF423AD07A99}"/>
              </a:ext>
            </a:extLst>
          </p:cNvPr>
          <p:cNvSpPr/>
          <p:nvPr/>
        </p:nvSpPr>
        <p:spPr>
          <a:xfrm>
            <a:off x="1538607" y="4626606"/>
            <a:ext cx="1475145" cy="34640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000" dirty="0"/>
              <a:t>Regional Growth 2018</a:t>
            </a:r>
            <a:endParaRPr sz="1000" dirty="0"/>
          </a:p>
        </p:txBody>
      </p:sp>
      <p:pic>
        <p:nvPicPr>
          <p:cNvPr id="3" name="Picture 2">
            <a:extLst>
              <a:ext uri="{FF2B5EF4-FFF2-40B4-BE49-F238E27FC236}">
                <a16:creationId xmlns:a16="http://schemas.microsoft.com/office/drawing/2014/main" id="{9DACC87B-E320-4451-970C-EFDCFE40FE6D}"/>
              </a:ext>
            </a:extLst>
          </p:cNvPr>
          <p:cNvPicPr>
            <a:picLocks noChangeAspect="1"/>
          </p:cNvPicPr>
          <p:nvPr/>
        </p:nvPicPr>
        <p:blipFill>
          <a:blip r:embed="rId3"/>
          <a:stretch>
            <a:fillRect/>
          </a:stretch>
        </p:blipFill>
        <p:spPr>
          <a:xfrm>
            <a:off x="395744" y="3434654"/>
            <a:ext cx="3760873" cy="1061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Shape 91">
            <a:extLst>
              <a:ext uri="{FF2B5EF4-FFF2-40B4-BE49-F238E27FC236}">
                <a16:creationId xmlns:a16="http://schemas.microsoft.com/office/drawing/2014/main" id="{09CED3EC-6DA8-4D11-A474-D1BC9BCC6CAE}"/>
              </a:ext>
            </a:extLst>
          </p:cNvPr>
          <p:cNvSpPr/>
          <p:nvPr/>
        </p:nvSpPr>
        <p:spPr>
          <a:xfrm>
            <a:off x="6192275" y="4706321"/>
            <a:ext cx="1744351" cy="34640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000" dirty="0"/>
              <a:t>Australian Industry 2018-19</a:t>
            </a:r>
            <a:endParaRPr sz="1000" dirty="0"/>
          </a:p>
        </p:txBody>
      </p:sp>
      <p:sp>
        <p:nvSpPr>
          <p:cNvPr id="15" name="Shape 91">
            <a:extLst>
              <a:ext uri="{FF2B5EF4-FFF2-40B4-BE49-F238E27FC236}">
                <a16:creationId xmlns:a16="http://schemas.microsoft.com/office/drawing/2014/main" id="{E1256C6E-D3C6-4424-A393-8349FCEAF6DA}"/>
              </a:ext>
            </a:extLst>
          </p:cNvPr>
          <p:cNvSpPr/>
          <p:nvPr/>
        </p:nvSpPr>
        <p:spPr>
          <a:xfrm>
            <a:off x="3272069" y="4786499"/>
            <a:ext cx="2599861" cy="3302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900" b="1" dirty="0"/>
              <a:t>Source: Australian Bureau of Statistics (ABS)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Compare and Contrast the Results</a:t>
            </a:r>
            <a:endParaRPr dirty="0"/>
          </a:p>
        </p:txBody>
      </p:sp>
      <p:sp>
        <p:nvSpPr>
          <p:cNvPr id="151" name="Shape 100"/>
          <p:cNvSpPr/>
          <p:nvPr/>
        </p:nvSpPr>
        <p:spPr>
          <a:xfrm>
            <a:off x="273963" y="1808377"/>
            <a:ext cx="8427724" cy="36127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There are three summaries derived from the methodology, which are:</a:t>
            </a:r>
          </a:p>
          <a:p>
            <a:endParaRPr lang="en-US" dirty="0"/>
          </a:p>
          <a:p>
            <a:pPr marL="285750" indent="-285750">
              <a:buFont typeface="Arial" panose="020B0604020202020204" pitchFamily="34" charset="0"/>
              <a:buChar char="•"/>
            </a:pPr>
            <a:r>
              <a:rPr lang="en-US" dirty="0"/>
              <a:t>Citizen of New South Wales would be the ideal focus on the marketing target</a:t>
            </a:r>
          </a:p>
          <a:p>
            <a:pPr marL="285750" indent="-285750">
              <a:buFont typeface="Arial" panose="020B0604020202020204" pitchFamily="34" charset="0"/>
              <a:buChar char="•"/>
            </a:pPr>
            <a:r>
              <a:rPr lang="en-US" dirty="0"/>
              <a:t>The main job industries would be both Manufacturing and Financial Services due to the close gap of the number of people working in both industries which is shown in both current and new customers table.</a:t>
            </a:r>
          </a:p>
          <a:p>
            <a:pPr marL="285750" indent="-285750">
              <a:buFont typeface="Arial" panose="020B0604020202020204" pitchFamily="34" charset="0"/>
              <a:buChar char="•"/>
            </a:pPr>
            <a:r>
              <a:rPr lang="en-US" dirty="0"/>
              <a:t>For the age group, it would be desirable to target late thirties to late forties. Current customers aged 38-46 would be the one with the most bike purchased. Additionally, new customers’ list shows that people aged 41-50 have the highest demand in bike. Thus, it is safe to derive that the age range group should be around 38-50.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End Results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2B5543BA-977E-40F3-BD43-144842A2F844}"/>
              </a:ext>
            </a:extLst>
          </p:cNvPr>
          <p:cNvPicPr>
            <a:picLocks noChangeAspect="1"/>
          </p:cNvPicPr>
          <p:nvPr/>
        </p:nvPicPr>
        <p:blipFill>
          <a:blip r:embed="rId2"/>
          <a:stretch>
            <a:fillRect/>
          </a:stretch>
        </p:blipFill>
        <p:spPr>
          <a:xfrm>
            <a:off x="2719107" y="2571750"/>
            <a:ext cx="3705785" cy="2048540"/>
          </a:xfrm>
          <a:prstGeom prst="rect">
            <a:avLst/>
          </a:prstGeom>
        </p:spPr>
      </p:pic>
      <p:sp>
        <p:nvSpPr>
          <p:cNvPr id="8" name="Shape 91">
            <a:extLst>
              <a:ext uri="{FF2B5EF4-FFF2-40B4-BE49-F238E27FC236}">
                <a16:creationId xmlns:a16="http://schemas.microsoft.com/office/drawing/2014/main" id="{02719DAD-B949-4BFC-AD70-749069E25820}"/>
              </a:ext>
            </a:extLst>
          </p:cNvPr>
          <p:cNvSpPr/>
          <p:nvPr/>
        </p:nvSpPr>
        <p:spPr>
          <a:xfrm>
            <a:off x="258095" y="1735256"/>
            <a:ext cx="7506863" cy="6927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There would be a total of 187 out of 1000 new customers to be targeted to bring out the optimal result for Sprocket.</a:t>
            </a:r>
          </a:p>
        </p:txBody>
      </p:sp>
    </p:spTree>
    <p:extLst>
      <p:ext uri="{BB962C8B-B14F-4D97-AF65-F5344CB8AC3E}">
        <p14:creationId xmlns:p14="http://schemas.microsoft.com/office/powerpoint/2010/main" val="7954923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8" y="1895175"/>
            <a:ext cx="4208913" cy="7232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Appendix</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Appendix</a:t>
            </a:r>
            <a:endParaRPr dirty="0"/>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Appendix 1</a:t>
            </a:r>
            <a:endParaRPr dirty="0"/>
          </a:p>
        </p:txBody>
      </p:sp>
      <p:sp>
        <p:nvSpPr>
          <p:cNvPr id="151" name="Shape 100"/>
          <p:cNvSpPr/>
          <p:nvPr/>
        </p:nvSpPr>
        <p:spPr>
          <a:xfrm>
            <a:off x="273963" y="1808377"/>
            <a:ext cx="8427724" cy="95817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44A31E3-E637-4402-8AA5-EA2B5F522A1A}"/>
              </a:ext>
            </a:extLst>
          </p:cNvPr>
          <p:cNvPicPr>
            <a:picLocks noChangeAspect="1"/>
          </p:cNvPicPr>
          <p:nvPr/>
        </p:nvPicPr>
        <p:blipFill>
          <a:blip r:embed="rId2"/>
          <a:stretch>
            <a:fillRect/>
          </a:stretch>
        </p:blipFill>
        <p:spPr>
          <a:xfrm>
            <a:off x="273963" y="1808377"/>
            <a:ext cx="3952875" cy="1838325"/>
          </a:xfrm>
          <a:prstGeom prst="rect">
            <a:avLst/>
          </a:prstGeom>
        </p:spPr>
      </p:pic>
    </p:spTree>
    <p:extLst>
      <p:ext uri="{BB962C8B-B14F-4D97-AF65-F5344CB8AC3E}">
        <p14:creationId xmlns:p14="http://schemas.microsoft.com/office/powerpoint/2010/main" val="237839929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342</TotalTime>
  <Words>656</Words>
  <Application>Microsoft Office PowerPoint</Application>
  <PresentationFormat>On-screen Show (16:9)</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Herdy Cen</cp:lastModifiedBy>
  <cp:revision>50</cp:revision>
  <dcterms:modified xsi:type="dcterms:W3CDTF">2020-08-15T04:42:46Z</dcterms:modified>
</cp:coreProperties>
</file>