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344" r:id="rId3"/>
    <p:sldId id="269" r:id="rId4"/>
    <p:sldId id="313" r:id="rId5"/>
    <p:sldId id="308" r:id="rId6"/>
    <p:sldId id="305" r:id="rId7"/>
    <p:sldId id="309" r:id="rId8"/>
    <p:sldId id="310" r:id="rId9"/>
    <p:sldId id="314" r:id="rId10"/>
    <p:sldId id="333" r:id="rId11"/>
    <p:sldId id="337" r:id="rId12"/>
    <p:sldId id="316" r:id="rId13"/>
    <p:sldId id="317" r:id="rId14"/>
    <p:sldId id="321" r:id="rId15"/>
    <p:sldId id="319" r:id="rId16"/>
    <p:sldId id="324" r:id="rId17"/>
    <p:sldId id="325" r:id="rId18"/>
    <p:sldId id="331" r:id="rId19"/>
    <p:sldId id="329" r:id="rId20"/>
    <p:sldId id="326" r:id="rId21"/>
    <p:sldId id="322" r:id="rId22"/>
    <p:sldId id="327" r:id="rId23"/>
    <p:sldId id="328" r:id="rId24"/>
    <p:sldId id="318" r:id="rId25"/>
    <p:sldId id="338" r:id="rId26"/>
    <p:sldId id="341" r:id="rId27"/>
    <p:sldId id="339" r:id="rId28"/>
    <p:sldId id="340" r:id="rId29"/>
    <p:sldId id="342" r:id="rId30"/>
    <p:sldId id="330" r:id="rId31"/>
    <p:sldId id="297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458D"/>
    <a:srgbClr val="009EA0"/>
    <a:srgbClr val="000028"/>
    <a:srgbClr val="DD137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3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 New Roman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 New Roman"/>
                <a:ea typeface="微软雅黑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pPr/>
              <a:t>2017/8/15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 New Roman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 New Roman"/>
                <a:ea typeface="微软雅黑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 New Roman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 New Roman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 New Roman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 New Roman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 New Roman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微软雅黑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2017/8/15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微软雅黑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 descr="C:\Users\Administrator\Desktop\2017亚能PPT模版（企业版）\2017亚能PPT模版（企业版）1.0-8.jpg2017亚能PPT模版（企业版）1.0-8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pprimer/" TargetMode="External"/><Relationship Id="rId2" Type="http://schemas.openxmlformats.org/officeDocument/2006/relationships/hyperlink" Target="https://sourceforge.net/projects/primerdesigne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eople.ds.cam.ac.uk/ssb22/pooler/" TargetMode="External"/><Relationship Id="rId5" Type="http://schemas.openxmlformats.org/officeDocument/2006/relationships/hyperlink" Target="https://www.thermofisher.com/cn/zh/home/brands/thermo-scientific/molecular-biology/molecular-biology-learning-center/molecular-biology-resource-library/thermo-scientific-web-tools/multiple-primer-analyzer.html" TargetMode="External"/><Relationship Id="rId4" Type="http://schemas.openxmlformats.org/officeDocument/2006/relationships/hyperlink" Target="http://biocompute.bmi.ac.cn/MPprimer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\Desktop\2016亚能PPT\2016 亚能PPT-1.jpg2016 亚能PPT-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91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2280" y="2458720"/>
            <a:ext cx="693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微生物多重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PCR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引物设计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经验分享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37299" y="4700994"/>
            <a:ext cx="2561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研发二部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董林峰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2017.5.12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669850"/>
            <a:ext cx="11207566" cy="785779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 smtClean="0"/>
              <a:t>四</a:t>
            </a:r>
            <a:r>
              <a:rPr lang="en-US" altLang="zh-CN" sz="3200" b="1" dirty="0" smtClean="0"/>
              <a:t>. </a:t>
            </a:r>
            <a:r>
              <a:rPr lang="zh-CN" altLang="en-US" sz="3200" b="1" dirty="0" smtClean="0"/>
              <a:t>提高扩增均一性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      </a:t>
            </a:r>
            <a:r>
              <a:rPr lang="zh-CN" altLang="en-US" sz="2200" b="1" dirty="0" smtClean="0">
                <a:latin typeface="华文新魏" pitchFamily="2" charset="-122"/>
                <a:ea typeface="华文新魏" pitchFamily="2" charset="-122"/>
              </a:rPr>
              <a:t>使用</a:t>
            </a:r>
            <a:r>
              <a:rPr lang="en-US" altLang="zh-CN" sz="2200" b="1" dirty="0" smtClean="0">
                <a:latin typeface="华文新魏" pitchFamily="2" charset="-122"/>
                <a:ea typeface="华文新魏" pitchFamily="2" charset="-122"/>
              </a:rPr>
              <a:t>Universal Tag</a:t>
            </a:r>
            <a:r>
              <a:rPr lang="zh-CN" altLang="en-US" sz="2200" b="1" dirty="0" smtClean="0">
                <a:latin typeface="华文新魏" pitchFamily="2" charset="-122"/>
                <a:ea typeface="华文新魏" pitchFamily="2" charset="-122"/>
              </a:rPr>
              <a:t>的方法提高扩增均一性</a:t>
            </a:r>
            <a:endParaRPr lang="zh-CN" altLang="en-US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134" y="1493520"/>
            <a:ext cx="3278580" cy="48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484880" y="1573470"/>
            <a:ext cx="194056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特异引物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通用引物扩增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最初的几轮采用低浓度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(~20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的特异引物扩增，减少引物直接的相互作用。之后用高浓度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(~1 µM)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的通用引物扩增。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[2]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850" y="1443537"/>
            <a:ext cx="615315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94480" y="4924475"/>
            <a:ext cx="203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F,R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相同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Universal Tag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HANDS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系统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[5]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）有助于减少引物二聚体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669850"/>
            <a:ext cx="11207566" cy="78577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五</a:t>
            </a:r>
            <a:r>
              <a:rPr lang="en-US" altLang="zh-CN" sz="3200" b="1" dirty="0" smtClean="0"/>
              <a:t>. </a:t>
            </a:r>
            <a:r>
              <a:rPr lang="zh-CN" altLang="en-US" sz="3200" b="1" dirty="0" smtClean="0"/>
              <a:t>引物筛选流程简介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335280" y="1517473"/>
            <a:ext cx="10810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3.1 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主要需求：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设计多重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PCR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引物，用于同时扩增多个靶点，每个靶点设置为一个组别；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将简并引物还原为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ATGC,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计算退火温度范围，排除退火温度不合适的引物；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检测引物之间的相互作用；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检测引物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间的相互作用；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设置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Amplicon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 Size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 以及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间的最小差值，排除扩增大小不合适的引物组合（应用于毛细管电泳检测）；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将经检测符合以上要求的引物进行组合，输出可行组合。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尝试了</a:t>
            </a:r>
            <a:r>
              <a:rPr lang="en-US" dirty="0" smtClean="0">
                <a:latin typeface="Times New Roman" pitchFamily="18" charset="0"/>
              </a:rPr>
              <a:t>Thermo Fisher Multiple Primer Analyzer, Primer Pooler, </a:t>
            </a:r>
            <a:r>
              <a:rPr lang="en-US" dirty="0" err="1" smtClean="0">
                <a:latin typeface="Times New Roman" pitchFamily="18" charset="0"/>
              </a:rPr>
              <a:t>MPprimer</a:t>
            </a:r>
            <a:r>
              <a:rPr lang="zh-CN" altLang="en-US" dirty="0" smtClean="0">
                <a:latin typeface="Times New Roman" pitchFamily="18" charset="0"/>
              </a:rPr>
              <a:t>等多重</a:t>
            </a:r>
            <a:r>
              <a:rPr lang="en-US" altLang="zh-CN" dirty="0" smtClean="0">
                <a:latin typeface="Times New Roman" pitchFamily="18" charset="0"/>
              </a:rPr>
              <a:t>PCR</a:t>
            </a:r>
            <a:r>
              <a:rPr lang="zh-CN" altLang="en-US" dirty="0" smtClean="0">
                <a:latin typeface="Times New Roman" pitchFamily="18" charset="0"/>
              </a:rPr>
              <a:t>引物设计或检测软件，都不太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符合需求。编写了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脚本程序，使用之前所述的规则检测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Primer-Primer, Primer-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Amplicon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 Interactions, 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排除可能有相互作用的引物，生成符号条件的候选引物组合。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3978" y="674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3.2 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输入文件：</a:t>
            </a: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候选引物文件，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fasta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格式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17" y="1282647"/>
            <a:ext cx="3168790" cy="32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151967" y="4550620"/>
            <a:ext cx="618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文件，</a:t>
            </a:r>
            <a:r>
              <a:rPr lang="en-US" dirty="0" err="1" smtClean="0">
                <a:latin typeface="Times New Roman" pitchFamily="18" charset="0"/>
              </a:rPr>
              <a:t>fasta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格式，包括候选引物所在区域（可选）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112" y="4940022"/>
            <a:ext cx="107600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977" y="761053"/>
            <a:ext cx="9562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3.3 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运行脚本</a:t>
            </a: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运行脚本， 如果候选引物文件名为</a:t>
            </a:r>
            <a:r>
              <a:rPr lang="en-US" dirty="0" err="1" smtClean="0">
                <a:latin typeface="Times New Roman" pitchFamily="18" charset="0"/>
              </a:rPr>
              <a:t>test_primers.fasta</a:t>
            </a:r>
            <a:r>
              <a:rPr lang="en-US" dirty="0" smtClean="0">
                <a:latin typeface="Times New Roman" pitchFamily="18" charset="0"/>
              </a:rPr>
              <a:t>， </a:t>
            </a:r>
            <a:r>
              <a:rPr lang="en-US" dirty="0" err="1" smtClean="0">
                <a:latin typeface="Times New Roman" pitchFamily="18" charset="0"/>
              </a:rPr>
              <a:t>Amplicion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文件名为</a:t>
            </a:r>
            <a:r>
              <a:rPr lang="en-US" dirty="0" err="1" smtClean="0">
                <a:latin typeface="Times New Roman" pitchFamily="18" charset="0"/>
              </a:rPr>
              <a:t>test_input_region.fasta</a:t>
            </a:r>
            <a:r>
              <a:rPr lang="en-US" dirty="0" smtClean="0">
                <a:latin typeface="Times New Roman" pitchFamily="18" charset="0"/>
              </a:rPr>
              <a:t> </a:t>
            </a:r>
            <a:br>
              <a:rPr lang="en-US" dirty="0" smtClean="0">
                <a:latin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将上述文件拷贝至脚本程序所在文件夹，打开</a:t>
            </a:r>
            <a:r>
              <a:rPr lang="en-US" dirty="0" err="1" smtClean="0">
                <a:latin typeface="Times New Roman" pitchFamily="18" charset="0"/>
              </a:rPr>
              <a:t>cmd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窗口，输出下列命令运行脚本：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629" y="2079016"/>
            <a:ext cx="9394610" cy="147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39787" y="3575929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3.4 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输出文件</a:t>
            </a:r>
            <a:endParaRPr lang="zh-CN" altLang="en-US" b="1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188" y="3917574"/>
            <a:ext cx="563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将候选引物文件从简并引物转变为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ATGC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之后的文件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497" y="3573062"/>
            <a:ext cx="3665537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074" y="796891"/>
            <a:ext cx="8477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2. Primer Information</a:t>
            </a: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引物相关信息，包括引物长度、简并度、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Tm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值范围，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Flag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标记等。如果简并度或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Tm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范围，不符合预先设定的值，则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Flag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标记变为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被排除掉，不进行后面的运算。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1160" y="1806677"/>
          <a:ext cx="8721967" cy="4491770"/>
        </p:xfrm>
        <a:graphic>
          <a:graphicData uri="http://schemas.openxmlformats.org/drawingml/2006/table">
            <a:tbl>
              <a:tblPr/>
              <a:tblGrid>
                <a:gridCol w="1529177"/>
                <a:gridCol w="2330174"/>
                <a:gridCol w="776725"/>
                <a:gridCol w="914269"/>
                <a:gridCol w="1165087"/>
                <a:gridCol w="1205540"/>
                <a:gridCol w="800995"/>
              </a:tblGrid>
              <a:tr h="214196">
                <a:tc>
                  <a:txBody>
                    <a:bodyPr/>
                    <a:lstStyle/>
                    <a:p>
                      <a:pPr latinLnBrk="1"/>
                      <a:r>
                        <a:rPr lang="en-US" sz="1100" b="1" dirty="0"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1" dirty="0">
                          <a:latin typeface="Times New Roman" pitchFamily="18" charset="0"/>
                        </a:rPr>
                        <a:t>Sequence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1" dirty="0">
                          <a:latin typeface="Times New Roman" pitchFamily="18" charset="0"/>
                        </a:rPr>
                        <a:t>Len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1" dirty="0" err="1">
                          <a:latin typeface="Times New Roman" pitchFamily="18" charset="0"/>
                        </a:rPr>
                        <a:t>DegNumber</a:t>
                      </a:r>
                      <a:endParaRPr lang="en-US" sz="1100" b="1" dirty="0">
                        <a:latin typeface="Times New Roman" pitchFamily="18" charset="0"/>
                      </a:endParaRP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1" dirty="0" err="1">
                          <a:latin typeface="Times New Roman" pitchFamily="18" charset="0"/>
                        </a:rPr>
                        <a:t>MaxTm</a:t>
                      </a:r>
                      <a:endParaRPr lang="en-US" sz="1100" b="1" dirty="0">
                        <a:latin typeface="Times New Roman" pitchFamily="18" charset="0"/>
                      </a:endParaRP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1" dirty="0" err="1">
                          <a:latin typeface="Times New Roman" pitchFamily="18" charset="0"/>
                        </a:rPr>
                        <a:t>MinTm</a:t>
                      </a:r>
                      <a:endParaRPr lang="en-US" sz="1100" b="1" dirty="0">
                        <a:latin typeface="Times New Roman" pitchFamily="18" charset="0"/>
                      </a:endParaRP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="1" dirty="0">
                          <a:latin typeface="Times New Roman" pitchFamily="18" charset="0"/>
                        </a:rPr>
                        <a:t>Flag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3284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Adenovirus_f-g#F#8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CTACTCYGGCTCCRTYCCMTAC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22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66.13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58.32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3284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Astrovirus_1-8#F#1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GGGRARCTCCTRTGCTAYCAGT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22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66.33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57.63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03284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Astrovirus_1-8#R#2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GRCTTRCTAGCCATCRCACTYCT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23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67.72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58.26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065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SapoVirus_GI#F#4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GGYCCGRCCACATCCMAY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18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66.45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57.19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64065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Norovirus_GI#F#0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CTNCCATCHGGNTTYCCAT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19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96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63.02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51.79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3284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Norovirus_GI#R#0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GTKGAVACWATYTCATCATCACC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23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24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59.96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54.62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64065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Norovirus_GI#R#1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ATCATCATTTACRWAWTCGG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20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52.02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48.87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065"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Norovirus_GI#F#1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dirty="0">
                          <a:latin typeface="Times New Roman" pitchFamily="18" charset="0"/>
                        </a:rPr>
                        <a:t>WGGDTGGCARGCCATGTT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18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12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62.51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57.38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100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59295" marR="59295" marT="27367" marB="2736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12148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候选引物相互作用报告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14346"/>
            <a:ext cx="68961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11406"/>
            <a:ext cx="4694237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4139" y="3641788"/>
            <a:ext cx="43815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22198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引物相互作用的表格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1885" y="1150863"/>
          <a:ext cx="7969528" cy="4971864"/>
        </p:xfrm>
        <a:graphic>
          <a:graphicData uri="http://schemas.openxmlformats.org/drawingml/2006/table">
            <a:tbl>
              <a:tblPr/>
              <a:tblGrid>
                <a:gridCol w="996191"/>
                <a:gridCol w="996191"/>
                <a:gridCol w="996191"/>
                <a:gridCol w="996191"/>
                <a:gridCol w="996191"/>
                <a:gridCol w="996191"/>
                <a:gridCol w="996191"/>
                <a:gridCol w="996191"/>
              </a:tblGrid>
              <a:tr h="828644"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 err="1">
                          <a:latin typeface="Times New Roman" pitchFamily="18" charset="0"/>
                        </a:rPr>
                        <a:t>Confliction_Table</a:t>
                      </a:r>
                      <a:endParaRPr lang="en-US" sz="1600" b="1" dirty="0">
                        <a:latin typeface="Times New Roman" pitchFamily="18" charset="0"/>
                      </a:endParaRP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>
                          <a:latin typeface="Times New Roman" pitchFamily="18" charset="0"/>
                        </a:rPr>
                        <a:t>SapoVirus_GI#R#3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>
                          <a:latin typeface="Times New Roman" pitchFamily="18" charset="0"/>
                        </a:rPr>
                        <a:t>Norovirus_GI#F#3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>
                          <a:latin typeface="Times New Roman" pitchFamily="18" charset="0"/>
                        </a:rPr>
                        <a:t>Adenovirus_f-g#R#0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>
                          <a:latin typeface="Times New Roman" pitchFamily="18" charset="0"/>
                        </a:rPr>
                        <a:t>Astrovirus_1-8#F#4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>
                          <a:latin typeface="Times New Roman" pitchFamily="18" charset="0"/>
                        </a:rPr>
                        <a:t>Norovirus_GI#F#1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>
                          <a:latin typeface="Times New Roman" pitchFamily="18" charset="0"/>
                        </a:rPr>
                        <a:t>Adenovirus_f-g#R#4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1" dirty="0">
                          <a:latin typeface="Times New Roman" pitchFamily="18" charset="0"/>
                        </a:rPr>
                        <a:t>SapoVirus_GI#R#2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8644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latin typeface="Times New Roman" pitchFamily="18" charset="0"/>
                        </a:rPr>
                        <a:t>SapoVirus_GI#R#3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8644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latin typeface="Times New Roman" pitchFamily="18" charset="0"/>
                        </a:rPr>
                        <a:t>Norovirus_GI#F#3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828644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latin typeface="Times New Roman" pitchFamily="18" charset="0"/>
                        </a:rPr>
                        <a:t>Adenovirus_f-g#R#0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8644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latin typeface="Times New Roman" pitchFamily="18" charset="0"/>
                        </a:rPr>
                        <a:t>Astrovirus_1-8#F#4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828644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latin typeface="Times New Roman" pitchFamily="18" charset="0"/>
                        </a:rPr>
                        <a:t>Norovirus_GI#F#1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600" dirty="0">
                          <a:latin typeface="Times New Roman" pitchFamily="18" charset="0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88771" marR="88771" marT="40972" marB="40972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2101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5.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候选引物组合报告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8768"/>
            <a:ext cx="4612193" cy="191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7648"/>
            <a:ext cx="5526593" cy="260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1892" y="903968"/>
            <a:ext cx="7567613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2507" y="3883095"/>
            <a:ext cx="4914900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4813" y="2329618"/>
            <a:ext cx="4957187" cy="388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18235"/>
            <a:ext cx="695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可根据需求，修改参数：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2788"/>
            <a:ext cx="6310313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56555"/>
            <a:ext cx="8108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55383"/>
            <a:ext cx="6432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911011"/>
            <a:ext cx="11207566" cy="55604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六</a:t>
            </a:r>
            <a:r>
              <a:rPr lang="en-US" altLang="zh-CN" sz="3200" b="1" dirty="0" smtClean="0"/>
              <a:t>. </a:t>
            </a:r>
            <a:r>
              <a:rPr lang="zh-CN" altLang="en-US" sz="3200" b="1" dirty="0" smtClean="0"/>
              <a:t>实验方面的建议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332486" y="1737976"/>
            <a:ext cx="113210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先进行单管扩增验证引物，排除扩增效果不佳的引物。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使用热启动酶进行扩增，避免非特异扩增的影响。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引物浓度对扩增的影响并不大，建议采用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0.1uM*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简并度为初始引物浓度。后续再做优化。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对于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AT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含量较高的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 多重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PCR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中使用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dUTP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可能无法很好地扩增。在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dUTP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中加入少量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dTTP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(1/8),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可以较好地实现同时扩增。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提高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Mg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2+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浓度，降低退火温度等有助于共同扩增，但可能出现较多引物二聚体。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F,R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相同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Universal Tag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HANDS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系统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[5]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）有助于减少引物二聚体，可能对提高扩增均一性和检测限也有帮助。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\Desktop\2016亚能PPT\2016 亚能PPT-1.jpg2016 亚能PPT-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625" y="194479"/>
            <a:ext cx="2808312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录</a:t>
            </a:r>
          </a:p>
        </p:txBody>
      </p:sp>
      <p:sp>
        <p:nvSpPr>
          <p:cNvPr id="7" name="文本框 18"/>
          <p:cNvSpPr txBox="1"/>
          <p:nvPr/>
        </p:nvSpPr>
        <p:spPr>
          <a:xfrm>
            <a:off x="855345" y="1088825"/>
            <a:ext cx="4559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背景简介</a:t>
            </a:r>
          </a:p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简并引物设计</a:t>
            </a:r>
          </a:p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排除有相互作用的引物</a:t>
            </a:r>
          </a:p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提高扩增均一性</a:t>
            </a:r>
          </a:p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五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引物筛选流程简介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5476240" y="1227398"/>
            <a:ext cx="34544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实验方面的建议</a:t>
            </a:r>
          </a:p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七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一些改进</a:t>
            </a:r>
          </a:p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八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相关工具简介</a:t>
            </a:r>
          </a:p>
          <a:p>
            <a:pPr>
              <a:lnSpc>
                <a:spcPct val="18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九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主要参考资料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2240" y="711200"/>
            <a:ext cx="55270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文献中建议的反应液成分及反应条件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[2]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： 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/>
            </a:r>
            <a:br>
              <a:rPr lang="zh-CN" altLang="en-US" dirty="0" smtClean="0">
                <a:latin typeface="Times New Roman" pitchFamily="18" charset="0"/>
                <a:ea typeface="微软雅黑" pitchFamily="34" charset="-122"/>
              </a:rPr>
            </a:b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反应液成分：</a:t>
            </a: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 1*</a:t>
            </a:r>
            <a:r>
              <a:rPr lang="en-US" dirty="0" smtClean="0">
                <a:latin typeface="Times New Roman" pitchFamily="18" charset="0"/>
              </a:rPr>
              <a:t>PCR buffer: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50 </a:t>
            </a:r>
            <a:r>
              <a:rPr lang="en-US" dirty="0" err="1" smtClean="0">
                <a:latin typeface="Times New Roman" pitchFamily="18" charset="0"/>
              </a:rPr>
              <a:t>mM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KCl</a:t>
            </a:r>
            <a:r>
              <a:rPr lang="en-US" dirty="0" smtClean="0">
                <a:latin typeface="Times New Roman" pitchFamily="18" charset="0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100 </a:t>
            </a:r>
            <a:r>
              <a:rPr lang="en-US" dirty="0" err="1" smtClean="0">
                <a:latin typeface="Times New Roman" pitchFamily="18" charset="0"/>
              </a:rPr>
              <a:t>mM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Tris-HCl</a:t>
            </a:r>
            <a:r>
              <a:rPr lang="en-US" dirty="0" smtClean="0">
                <a:latin typeface="Times New Roman" pitchFamily="18" charset="0"/>
              </a:rPr>
              <a:t> at pH 8.3,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1.5 </a:t>
            </a:r>
            <a:r>
              <a:rPr lang="en-US" dirty="0" err="1" smtClean="0">
                <a:latin typeface="Times New Roman" pitchFamily="18" charset="0"/>
              </a:rPr>
              <a:t>mM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MgCl</a:t>
            </a:r>
            <a:r>
              <a:rPr lang="en-US" dirty="0" smtClean="0">
                <a:latin typeface="Times New Roman" pitchFamily="18" charset="0"/>
              </a:rPr>
              <a:t> 2 ,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100µg/</a:t>
            </a:r>
            <a:r>
              <a:rPr lang="en-US" dirty="0" err="1" smtClean="0">
                <a:latin typeface="Times New Roman" pitchFamily="18" charset="0"/>
              </a:rPr>
              <a:t>mL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gelatin(0.01%)</a:t>
            </a:r>
            <a:endParaRPr lang="en-US" dirty="0" smtClean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dNTPs</a:t>
            </a:r>
            <a:r>
              <a:rPr lang="en-US" dirty="0" smtClean="0">
                <a:latin typeface="Times New Roman" pitchFamily="18" charset="0"/>
              </a:rPr>
              <a:t> (200 µM each),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 primers(20 </a:t>
            </a:r>
            <a:r>
              <a:rPr lang="en-US" dirty="0" err="1" smtClean="0">
                <a:latin typeface="Times New Roman" pitchFamily="18" charset="0"/>
              </a:rPr>
              <a:t>nM</a:t>
            </a:r>
            <a:r>
              <a:rPr lang="en-US" dirty="0" smtClean="0">
                <a:latin typeface="Times New Roman" pitchFamily="18" charset="0"/>
              </a:rPr>
              <a:t> each) for all SNPs in the multiplex group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 6 units of </a:t>
            </a:r>
            <a:r>
              <a:rPr lang="en-US" dirty="0" err="1" smtClean="0">
                <a:latin typeface="Times New Roman" pitchFamily="18" charset="0"/>
              </a:rPr>
              <a:t>HotStar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Taq</a:t>
            </a:r>
            <a:r>
              <a:rPr lang="en-US" dirty="0" smtClean="0">
                <a:latin typeface="Times New Roman" pitchFamily="18" charset="0"/>
              </a:rPr>
              <a:t> DNA polymerase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</a:rPr>
              <a:t> of DNA</a:t>
            </a:r>
          </a:p>
        </p:txBody>
      </p:sp>
      <p:sp>
        <p:nvSpPr>
          <p:cNvPr id="4" name="矩形 3"/>
          <p:cNvSpPr/>
          <p:nvPr/>
        </p:nvSpPr>
        <p:spPr>
          <a:xfrm>
            <a:off x="264160" y="4500880"/>
            <a:ext cx="4561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反应条件：</a:t>
            </a: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94°</a:t>
            </a:r>
            <a:r>
              <a:rPr lang="en-US" dirty="0" smtClean="0">
                <a:latin typeface="Times New Roman" pitchFamily="18" charset="0"/>
              </a:rPr>
              <a:t>C 15min</a:t>
            </a:r>
          </a:p>
          <a:p>
            <a:r>
              <a:rPr lang="en-US" dirty="0" smtClean="0">
                <a:latin typeface="Times New Roman" pitchFamily="18" charset="0"/>
              </a:rPr>
              <a:t>40 cycles of : </a:t>
            </a:r>
          </a:p>
          <a:p>
            <a:r>
              <a:rPr lang="en-US" dirty="0" smtClean="0">
                <a:latin typeface="Times New Roman" pitchFamily="18" charset="0"/>
              </a:rPr>
              <a:t>94°C 2min，5min ramping(55°C~70°C)</a:t>
            </a:r>
          </a:p>
          <a:p>
            <a:r>
              <a:rPr lang="en-US" dirty="0" smtClean="0">
                <a:latin typeface="Times New Roman" pitchFamily="18" charset="0"/>
              </a:rPr>
              <a:t>72°C 3min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1249740"/>
            <a:ext cx="4155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NEB</a:t>
            </a:r>
            <a:r>
              <a:rPr lang="zh-CN" altLang="en-US" sz="2000" b="1" dirty="0" smtClean="0"/>
              <a:t>的多重</a:t>
            </a:r>
            <a:r>
              <a:rPr lang="en-US" altLang="zh-CN" sz="2000" b="1" dirty="0" smtClean="0"/>
              <a:t>PCR buffer</a:t>
            </a:r>
            <a:r>
              <a:rPr lang="zh-CN" altLang="en-US" sz="2000" b="1" dirty="0" smtClean="0"/>
              <a:t>成分：</a:t>
            </a:r>
            <a:endParaRPr lang="en-US" sz="2000" b="1" dirty="0" smtClean="0"/>
          </a:p>
          <a:p>
            <a:r>
              <a:rPr lang="en-US" dirty="0" smtClean="0"/>
              <a:t>NEB Multiplex PCR 5X Master Mix</a:t>
            </a:r>
            <a:r>
              <a:rPr lang="en-US" baseline="30000" dirty="0" smtClean="0"/>
              <a:t>[8]</a:t>
            </a:r>
          </a:p>
          <a:p>
            <a:r>
              <a:rPr lang="en-US" b="1" dirty="0" smtClean="0"/>
              <a:t>1X Master Mix Composition</a:t>
            </a:r>
            <a:r>
              <a:rPr lang="zh-CN" altLang="en-US" b="1" dirty="0" smtClean="0"/>
              <a:t>： </a:t>
            </a:r>
            <a:endParaRPr lang="en-US" b="1" dirty="0" smtClean="0"/>
          </a:p>
          <a:p>
            <a:r>
              <a:rPr lang="en-US" dirty="0" smtClean="0"/>
              <a:t>20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Tris-HCl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50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KCl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30 </a:t>
            </a:r>
            <a:r>
              <a:rPr lang="en-US" dirty="0" err="1" smtClean="0"/>
              <a:t>mM</a:t>
            </a:r>
            <a:r>
              <a:rPr lang="en-US" dirty="0" smtClean="0"/>
              <a:t> NH</a:t>
            </a:r>
            <a:r>
              <a:rPr lang="en-US" baseline="-25000" dirty="0" smtClean="0"/>
              <a:t>4</a:t>
            </a:r>
            <a:r>
              <a:rPr lang="en-US" dirty="0" smtClean="0"/>
              <a:t>Cl</a:t>
            </a:r>
            <a:br>
              <a:rPr lang="en-US" dirty="0" smtClean="0"/>
            </a:br>
            <a:r>
              <a:rPr lang="en-US" dirty="0" smtClean="0"/>
              <a:t>2.5 </a:t>
            </a:r>
            <a:r>
              <a:rPr lang="en-US" dirty="0" err="1" smtClean="0"/>
              <a:t>mM</a:t>
            </a:r>
            <a:r>
              <a:rPr lang="en-US" dirty="0" smtClean="0"/>
              <a:t> MgCl</a:t>
            </a:r>
            <a:r>
              <a:rPr lang="en-US" baseline="-25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0.3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dNTPs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3.2% Glycerol</a:t>
            </a:r>
            <a:br>
              <a:rPr lang="en-US" dirty="0" smtClean="0"/>
            </a:br>
            <a:r>
              <a:rPr lang="en-US" dirty="0" smtClean="0"/>
              <a:t>0.08% IGEPAL® CA-630</a:t>
            </a:r>
            <a:br>
              <a:rPr lang="en-US" dirty="0" smtClean="0"/>
            </a:br>
            <a:r>
              <a:rPr lang="en-US" dirty="0" smtClean="0"/>
              <a:t>0.07% </a:t>
            </a:r>
            <a:r>
              <a:rPr lang="en-US" dirty="0" err="1" smtClean="0"/>
              <a:t>Tween</a:t>
            </a:r>
            <a:r>
              <a:rPr lang="en-US" dirty="0" smtClean="0"/>
              <a:t>® 20</a:t>
            </a:r>
            <a:br>
              <a:rPr lang="en-US" dirty="0" smtClean="0"/>
            </a:br>
            <a:r>
              <a:rPr lang="en-US" dirty="0" smtClean="0"/>
              <a:t>67 units/ml </a:t>
            </a:r>
            <a:r>
              <a:rPr lang="en-US" i="1" dirty="0" err="1" smtClean="0"/>
              <a:t>Taq</a:t>
            </a:r>
            <a:r>
              <a:rPr lang="en-US" dirty="0" smtClean="0"/>
              <a:t> DNA Polymerase</a:t>
            </a:r>
            <a:br>
              <a:rPr lang="en-US" dirty="0" smtClean="0"/>
            </a:br>
            <a:r>
              <a:rPr lang="en-US" dirty="0" smtClean="0"/>
              <a:t>pH 8.9@25°C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669850"/>
            <a:ext cx="11207566" cy="78577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七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一些改进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80871" y="1602937"/>
            <a:ext cx="5436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仅根据碱基互补配对，检测引物间的相互作用。相当于仅考虑碱基之间的氢键。没有考虑碱基堆积力等作用力，也没有考虑退火温度、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Mg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2+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浓度、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dNTP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浓度等对反应的影响。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9085" y="1134452"/>
            <a:ext cx="3721100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34908" y="3077535"/>
            <a:ext cx="65381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Neareast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 Neighbor Model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：研究分子热动力学的模型，认为两条链上碱基的相互作用，除了与自身相关，与邻近碱基也相关。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是目前主流引物设计软件预测引物相互作用，计算引物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Tm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值的方法。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将碱基堆积力纳入计算，在某些情况下，可能具有更好的效果。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很多人进行过相关研究，计算得到的参数不尽相同，可能应用范围也有所不同。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895" y="1183195"/>
            <a:ext cx="7412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将</a:t>
            </a:r>
            <a:r>
              <a:rPr lang="en-US" dirty="0" err="1" smtClean="0">
                <a:latin typeface="Times New Roman" pitchFamily="18" charset="0"/>
              </a:rPr>
              <a:t>MPprimer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中计算</a:t>
            </a:r>
            <a:r>
              <a:rPr lang="en-US" dirty="0" smtClean="0">
                <a:latin typeface="Times New Roman" pitchFamily="18" charset="0"/>
              </a:rPr>
              <a:t>delta G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值的方法补充到脚本中用于运算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[6]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。</a:t>
            </a:r>
            <a:r>
              <a:rPr lang="en-US" dirty="0" err="1" smtClean="0">
                <a:latin typeface="Times New Roman" pitchFamily="18" charset="0"/>
              </a:rPr>
              <a:t>MPprimer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使用</a:t>
            </a:r>
            <a:r>
              <a:rPr lang="en-US" dirty="0" smtClean="0">
                <a:latin typeface="Times New Roman" pitchFamily="18" charset="0"/>
              </a:rPr>
              <a:t>Santa Lucia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的模型进行计算，主要参数及计算方法如下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[7]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：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781" y="2388618"/>
            <a:ext cx="7239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25323"/>
            <a:ext cx="5466303" cy="443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-1" y="643989"/>
            <a:ext cx="5556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</a:rPr>
              <a:t>TABLE 1 Nearest-neighbor thermodynamic parameters for DNA Watson-Crick pairs in 1 M </a:t>
            </a:r>
            <a:r>
              <a:rPr lang="en-US" b="1" dirty="0" err="1" smtClean="0">
                <a:latin typeface="Times New Roman" pitchFamily="18" charset="0"/>
              </a:rPr>
              <a:t>NaCl</a:t>
            </a:r>
            <a:r>
              <a:rPr lang="en-US" dirty="0" smtClean="0">
                <a:latin typeface="Times New Roman" pitchFamily="18" charset="0"/>
              </a:rPr>
              <a:t>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70" y="1856822"/>
            <a:ext cx="5246286" cy="471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891683" y="9174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itchFamily="18" charset="0"/>
              </a:rPr>
              <a:t>TABLE 2 Nearest-neighbor delta G°</a:t>
            </a:r>
            <a:r>
              <a:rPr lang="en-US" b="1" baseline="-25000" dirty="0" smtClean="0">
                <a:latin typeface="Times New Roman" pitchFamily="18" charset="0"/>
              </a:rPr>
              <a:t>37</a:t>
            </a:r>
            <a:r>
              <a:rPr lang="en-US" b="1" dirty="0" smtClean="0">
                <a:latin typeface="Times New Roman" pitchFamily="18" charset="0"/>
              </a:rPr>
              <a:t> increments (kcal mol</a:t>
            </a:r>
            <a:r>
              <a:rPr lang="en-US" b="1" baseline="30000" dirty="0" smtClean="0">
                <a:latin typeface="Times New Roman" pitchFamily="18" charset="0"/>
              </a:rPr>
              <a:t>-1</a:t>
            </a:r>
            <a:r>
              <a:rPr lang="en-US" b="1" dirty="0" smtClean="0">
                <a:latin typeface="Times New Roman" pitchFamily="18" charset="0"/>
              </a:rPr>
              <a:t>) for internal single mismatches next to Watson-Crick pairs in 1 M </a:t>
            </a:r>
            <a:r>
              <a:rPr lang="en-US" b="1" dirty="0" err="1" smtClean="0">
                <a:latin typeface="Times New Roman" pitchFamily="18" charset="0"/>
              </a:rPr>
              <a:t>NaCl</a:t>
            </a:r>
            <a:r>
              <a:rPr lang="en-US" dirty="0" smtClean="0">
                <a:latin typeface="Times New Roman" pitchFamily="18" charset="0"/>
              </a:rPr>
              <a:t>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2961" y="792035"/>
            <a:ext cx="6980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采用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MPprimer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中默认的盐浓度等参数，设置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cutoff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值为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-9kcal/mol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-1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，两引物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deltaG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 value &gt; -9kcal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，则标记为可能存在相互作用。从目前结果来看，基本与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rule No.6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及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rule No.5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一致，但也可以检测到一些之前没有的相互作用。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64" y="2071814"/>
            <a:ext cx="99631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0750" y="3021330"/>
            <a:ext cx="3643313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2825" y="3333750"/>
            <a:ext cx="35591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0" y="411809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可根据需求，修改参数：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723448"/>
            <a:ext cx="463391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2534"/>
            <a:ext cx="7766050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90495"/>
            <a:ext cx="6830906" cy="306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9750" y="3459163"/>
            <a:ext cx="784225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7760" y="1015350"/>
            <a:ext cx="4399280" cy="290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0" y="5963920"/>
            <a:ext cx="6888480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检测引物间的相互作用。适合用于设计完成后检测引物相互作用，无法用于引物筛选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884" y="592574"/>
            <a:ext cx="3174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八</a:t>
            </a:r>
            <a:r>
              <a:rPr lang="en-US" altLang="zh-CN" sz="3200" b="1" dirty="0" smtClean="0"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latin typeface="+mj-ea"/>
                <a:ea typeface="+mj-ea"/>
              </a:rPr>
              <a:t>相关工具简介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93" y="698818"/>
            <a:ext cx="85121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32940"/>
            <a:ext cx="560863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1325" y="3087688"/>
            <a:ext cx="10074275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4830"/>
            <a:ext cx="10936287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19655"/>
            <a:ext cx="1092835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09613"/>
            <a:ext cx="578485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0467" y="667703"/>
            <a:ext cx="5434013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3855" y="2237740"/>
            <a:ext cx="5632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33680" y="5364480"/>
            <a:ext cx="5232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输入序列直接得到可选引物组合。</a:t>
            </a:r>
            <a:endParaRPr lang="en-US" altLang="zh-CN" dirty="0" smtClean="0"/>
          </a:p>
          <a:p>
            <a:r>
              <a:rPr lang="zh-CN" altLang="en-US" dirty="0" smtClean="0"/>
              <a:t>没有引物相互作用报告等信息输出。</a:t>
            </a:r>
            <a:endParaRPr lang="en-US" altLang="zh-CN" dirty="0" smtClean="0"/>
          </a:p>
          <a:p>
            <a:r>
              <a:rPr lang="zh-CN" altLang="en-US" dirty="0" smtClean="0"/>
              <a:t>但无法使用简并度高的序列作为输入序列。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6428"/>
            <a:ext cx="2400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28408"/>
            <a:ext cx="6289040" cy="28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7570" y="1084580"/>
            <a:ext cx="3262313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0180" y="985520"/>
            <a:ext cx="3187820" cy="347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0" y="4206240"/>
            <a:ext cx="590296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输入候选引物序列，根据各引物结合的</a:t>
            </a:r>
            <a:r>
              <a:rPr lang="en-US" altLang="zh-CN" dirty="0" err="1" smtClean="0"/>
              <a:t>deltaG</a:t>
            </a:r>
            <a:r>
              <a:rPr lang="zh-CN" altLang="en-US" dirty="0" smtClean="0"/>
              <a:t>值或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值预测相互作用，将没有相互作用的引物分到一个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。用于已有引物分组非常方便。可能主要用于</a:t>
            </a:r>
            <a:r>
              <a:rPr lang="en-US" altLang="zh-CN" dirty="0" smtClean="0"/>
              <a:t>NGS Target Enrichment</a:t>
            </a:r>
            <a:r>
              <a:rPr lang="zh-CN" altLang="en-US" dirty="0" smtClean="0"/>
              <a:t>相关的多重</a:t>
            </a:r>
            <a:r>
              <a:rPr lang="en-US" altLang="zh-CN" dirty="0" smtClean="0"/>
              <a:t>PCR.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435600"/>
            <a:ext cx="5801360" cy="116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可输入人的基因组文件，检测</a:t>
            </a:r>
            <a:r>
              <a:rPr lang="en-US" altLang="zh-CN" dirty="0" err="1" smtClean="0"/>
              <a:t>Amplicon</a:t>
            </a:r>
            <a:r>
              <a:rPr lang="en-US" altLang="zh-CN" dirty="0" smtClean="0"/>
              <a:t> Overlap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可处理简并引物。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运算速度快</a:t>
            </a:r>
            <a:endParaRPr lang="en-US" altLang="zh-CN" dirty="0" smtClean="0"/>
          </a:p>
        </p:txBody>
      </p:sp>
      <p:sp>
        <p:nvSpPr>
          <p:cNvPr id="10" name="流程图: 过程 9"/>
          <p:cNvSpPr/>
          <p:nvPr/>
        </p:nvSpPr>
        <p:spPr>
          <a:xfrm>
            <a:off x="8666480" y="4724400"/>
            <a:ext cx="3383280" cy="17576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检测引物相互作用的规则没有对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‘端做规定。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不能检测</a:t>
            </a:r>
            <a:r>
              <a:rPr lang="en-US" altLang="zh-CN" dirty="0" smtClean="0"/>
              <a:t>Primer-</a:t>
            </a:r>
            <a:r>
              <a:rPr lang="en-US" altLang="zh-CN" dirty="0" err="1" smtClean="0"/>
              <a:t>Amplicon</a:t>
            </a:r>
            <a:r>
              <a:rPr lang="zh-CN" altLang="en-US" dirty="0" smtClean="0"/>
              <a:t>相互作用。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不是根据标签分组，用于引物筛选不太方便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3817" y="714981"/>
            <a:ext cx="507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ea1ChsPeriod"/>
            </a:pP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</a:rPr>
              <a:t>背景简介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462559" y="1390468"/>
            <a:ext cx="104594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多重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PCR :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在一个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PCR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反应管中扩增多个目标片段。 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/>
            </a:r>
            <a:br>
              <a:rPr lang="zh-CN" altLang="en-US" dirty="0" smtClean="0">
                <a:latin typeface="Times New Roman" pitchFamily="18" charset="0"/>
                <a:ea typeface="微软雅黑" pitchFamily="34" charset="-122"/>
              </a:rPr>
            </a:b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主要难点：</a:t>
            </a: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引物相互作用，有些反应无法扩增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非特异结合和扩增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不同反应扩增效率有差异，导致均一性差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微生物多重</a:t>
            </a:r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PCR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难点：</a:t>
            </a: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序列差异大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没有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SNP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数据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样本浓度可能有较大差异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解决方法：</a:t>
            </a: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使用简并引物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排除引物之间可能存在的相互作用，引物与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可能存在的相互作用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提高扩增均一性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 -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Universal Tag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等方法</a:t>
            </a:r>
          </a:p>
          <a:p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159" y="4135120"/>
            <a:ext cx="113690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</a:rPr>
              <a:t>[1]Li K, </a:t>
            </a:r>
            <a:r>
              <a:rPr lang="en-US" sz="1200" dirty="0" err="1" smtClean="0">
                <a:latin typeface="Times New Roman" pitchFamily="18" charset="0"/>
              </a:rPr>
              <a:t>Brownley</a:t>
            </a:r>
            <a:r>
              <a:rPr lang="en-US" sz="1200" dirty="0" smtClean="0">
                <a:latin typeface="Times New Roman" pitchFamily="18" charset="0"/>
              </a:rPr>
              <a:t> A, </a:t>
            </a:r>
            <a:r>
              <a:rPr lang="en-US" sz="1200" dirty="0" err="1" smtClean="0">
                <a:latin typeface="Times New Roman" pitchFamily="18" charset="0"/>
              </a:rPr>
              <a:t>Stockwell</a:t>
            </a:r>
            <a:r>
              <a:rPr lang="en-US" sz="1200" dirty="0" smtClean="0">
                <a:latin typeface="Times New Roman" pitchFamily="18" charset="0"/>
              </a:rPr>
              <a:t> T B, et al. Novel computational methods for increasing PCR primer design effectiveness in directed sequencing[J]. BMC bioinformatics, 2008, 9(1): 191.</a:t>
            </a:r>
            <a:br>
              <a:rPr lang="en-US" sz="1200" dirty="0" smtClean="0">
                <a:latin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</a:rPr>
              <a:t>[2]Wang H Y, </a:t>
            </a:r>
            <a:r>
              <a:rPr lang="en-US" sz="1200" dirty="0" err="1" smtClean="0">
                <a:latin typeface="Times New Roman" pitchFamily="18" charset="0"/>
              </a:rPr>
              <a:t>Luo</a:t>
            </a:r>
            <a:r>
              <a:rPr lang="en-US" sz="1200" dirty="0" smtClean="0">
                <a:latin typeface="Times New Roman" pitchFamily="18" charset="0"/>
              </a:rPr>
              <a:t> M, </a:t>
            </a:r>
            <a:r>
              <a:rPr lang="en-US" sz="1200" dirty="0" err="1" smtClean="0">
                <a:latin typeface="Times New Roman" pitchFamily="18" charset="0"/>
              </a:rPr>
              <a:t>Tereshchenko</a:t>
            </a:r>
            <a:r>
              <a:rPr lang="en-US" sz="1200" dirty="0" smtClean="0">
                <a:latin typeface="Times New Roman" pitchFamily="18" charset="0"/>
              </a:rPr>
              <a:t> I V, et al. A genotyping system capable of simultaneously analyzing&gt; 1000 single nucleotide polymorphisms in a haploid genome[J]. Genome research, 2005, 15(2): 276-283. </a:t>
            </a:r>
            <a:br>
              <a:rPr lang="en-US" sz="1200" dirty="0" smtClean="0">
                <a:latin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</a:rPr>
              <a:t>[3]</a:t>
            </a:r>
            <a:r>
              <a:rPr lang="en-US" sz="1200" dirty="0" err="1" smtClean="0">
                <a:latin typeface="Times New Roman" pitchFamily="18" charset="0"/>
              </a:rPr>
              <a:t>Schoske</a:t>
            </a:r>
            <a:r>
              <a:rPr lang="en-US" sz="1200" dirty="0" smtClean="0">
                <a:latin typeface="Times New Roman" pitchFamily="18" charset="0"/>
              </a:rPr>
              <a:t> R, </a:t>
            </a:r>
            <a:r>
              <a:rPr lang="en-US" sz="1200" dirty="0" err="1" smtClean="0">
                <a:latin typeface="Times New Roman" pitchFamily="18" charset="0"/>
              </a:rPr>
              <a:t>Vallone</a:t>
            </a:r>
            <a:r>
              <a:rPr lang="en-US" sz="1200" dirty="0" smtClean="0">
                <a:latin typeface="Times New Roman" pitchFamily="18" charset="0"/>
              </a:rPr>
              <a:t> P M, </a:t>
            </a:r>
            <a:r>
              <a:rPr lang="en-US" sz="1200" dirty="0" err="1" smtClean="0">
                <a:latin typeface="Times New Roman" pitchFamily="18" charset="0"/>
              </a:rPr>
              <a:t>Ruitberg</a:t>
            </a:r>
            <a:r>
              <a:rPr lang="en-US" sz="1200" dirty="0" smtClean="0">
                <a:latin typeface="Times New Roman" pitchFamily="18" charset="0"/>
              </a:rPr>
              <a:t> C M, et al. Multiplex PCR design strategy used for the simultaneous amplification of 10 Y chromosome short tandem repeat (STR) loci[J]. Analytical and </a:t>
            </a:r>
            <a:r>
              <a:rPr lang="en-US" sz="1200" dirty="0" err="1" smtClean="0">
                <a:latin typeface="Times New Roman" pitchFamily="18" charset="0"/>
              </a:rPr>
              <a:t>Bioanalytical</a:t>
            </a:r>
            <a:r>
              <a:rPr lang="en-US" sz="1200" dirty="0" smtClean="0">
                <a:latin typeface="Times New Roman" pitchFamily="18" charset="0"/>
              </a:rPr>
              <a:t> Chemistry, 2003, 375(3): 333-343. </a:t>
            </a:r>
            <a:br>
              <a:rPr lang="en-US" sz="1200" dirty="0" smtClean="0">
                <a:latin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</a:rPr>
              <a:t>[4]Brownie J, </a:t>
            </a:r>
            <a:r>
              <a:rPr lang="en-US" sz="1200" dirty="0" err="1" smtClean="0">
                <a:latin typeface="Times New Roman" pitchFamily="18" charset="0"/>
              </a:rPr>
              <a:t>Shawcross</a:t>
            </a:r>
            <a:r>
              <a:rPr lang="en-US" sz="1200" dirty="0" smtClean="0">
                <a:latin typeface="Times New Roman" pitchFamily="18" charset="0"/>
              </a:rPr>
              <a:t> S, </a:t>
            </a:r>
            <a:r>
              <a:rPr lang="en-US" sz="1200" dirty="0" err="1" smtClean="0">
                <a:latin typeface="Times New Roman" pitchFamily="18" charset="0"/>
              </a:rPr>
              <a:t>Theaker</a:t>
            </a:r>
            <a:r>
              <a:rPr lang="en-US" sz="1200" dirty="0" smtClean="0">
                <a:latin typeface="Times New Roman" pitchFamily="18" charset="0"/>
              </a:rPr>
              <a:t> J, et al. The elimination of primer-</a:t>
            </a:r>
            <a:r>
              <a:rPr lang="en-US" sz="1200" dirty="0" err="1" smtClean="0">
                <a:latin typeface="Times New Roman" pitchFamily="18" charset="0"/>
              </a:rPr>
              <a:t>dimer</a:t>
            </a:r>
            <a:r>
              <a:rPr lang="en-US" sz="1200" dirty="0" smtClean="0">
                <a:latin typeface="Times New Roman" pitchFamily="18" charset="0"/>
              </a:rPr>
              <a:t> accumulation in PCR[J]. Nucleic acids research, 1997, 25(16): 3235-3241. </a:t>
            </a:r>
            <a:br>
              <a:rPr lang="en-US" sz="1200" dirty="0" smtClean="0">
                <a:latin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</a:rPr>
              <a:t>[5]</a:t>
            </a:r>
            <a:r>
              <a:rPr lang="en-US" sz="1200" dirty="0" err="1" smtClean="0">
                <a:latin typeface="Times New Roman" pitchFamily="18" charset="0"/>
              </a:rPr>
              <a:t>Shen</a:t>
            </a:r>
            <a:r>
              <a:rPr lang="en-US" sz="1200" dirty="0" smtClean="0">
                <a:latin typeface="Times New Roman" pitchFamily="18" charset="0"/>
              </a:rPr>
              <a:t> Z, </a:t>
            </a:r>
            <a:r>
              <a:rPr lang="en-US" sz="1200" dirty="0" err="1" smtClean="0">
                <a:latin typeface="Times New Roman" pitchFamily="18" charset="0"/>
              </a:rPr>
              <a:t>Qu</a:t>
            </a:r>
            <a:r>
              <a:rPr lang="en-US" sz="1200" dirty="0" smtClean="0">
                <a:latin typeface="Times New Roman" pitchFamily="18" charset="0"/>
              </a:rPr>
              <a:t> W, Wang W, et al. </a:t>
            </a:r>
            <a:r>
              <a:rPr lang="en-US" sz="1200" dirty="0" err="1" smtClean="0">
                <a:latin typeface="Times New Roman" pitchFamily="18" charset="0"/>
              </a:rPr>
              <a:t>MPprimer</a:t>
            </a:r>
            <a:r>
              <a:rPr lang="en-US" sz="1200" dirty="0" smtClean="0">
                <a:latin typeface="Times New Roman" pitchFamily="18" charset="0"/>
              </a:rPr>
              <a:t>: a program for reliable multiplex PCR primer design[J]. BMC bioinformatics, 2010, 11(1): 143. </a:t>
            </a:r>
            <a:br>
              <a:rPr lang="en-US" sz="1200" dirty="0" smtClean="0">
                <a:latin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</a:rPr>
              <a:t>[6]</a:t>
            </a:r>
            <a:r>
              <a:rPr lang="en-US" sz="1200" dirty="0" err="1" smtClean="0">
                <a:latin typeface="Times New Roman" pitchFamily="18" charset="0"/>
              </a:rPr>
              <a:t>SantaLucia</a:t>
            </a:r>
            <a:r>
              <a:rPr lang="en-US" sz="1200" dirty="0" smtClean="0">
                <a:latin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</a:rPr>
              <a:t>Jr</a:t>
            </a:r>
            <a:r>
              <a:rPr lang="en-US" sz="1200" dirty="0" smtClean="0">
                <a:latin typeface="Times New Roman" pitchFamily="18" charset="0"/>
              </a:rPr>
              <a:t> J, Hicks D. The thermodynamics of DNA structural motifs[J]. </a:t>
            </a:r>
            <a:r>
              <a:rPr lang="en-US" sz="1200" dirty="0" err="1" smtClean="0">
                <a:latin typeface="Times New Roman" pitchFamily="18" charset="0"/>
              </a:rPr>
              <a:t>Annu</a:t>
            </a:r>
            <a:r>
              <a:rPr lang="en-US" sz="1200" dirty="0" smtClean="0">
                <a:latin typeface="Times New Roman" pitchFamily="18" charset="0"/>
              </a:rPr>
              <a:t>. Rev. </a:t>
            </a:r>
            <a:r>
              <a:rPr lang="en-US" sz="1200" dirty="0" err="1" smtClean="0">
                <a:latin typeface="Times New Roman" pitchFamily="18" charset="0"/>
              </a:rPr>
              <a:t>Biophys</a:t>
            </a:r>
            <a:r>
              <a:rPr lang="en-US" sz="1200" dirty="0" smtClean="0">
                <a:latin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</a:rPr>
              <a:t>Biomol</a:t>
            </a:r>
            <a:r>
              <a:rPr lang="en-US" sz="1200" dirty="0" smtClean="0">
                <a:latin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</a:rPr>
              <a:t>Struct</a:t>
            </a:r>
            <a:r>
              <a:rPr lang="en-US" sz="1200" dirty="0" smtClean="0">
                <a:latin typeface="Times New Roman" pitchFamily="18" charset="0"/>
              </a:rPr>
              <a:t>., 2004, 33: 415-440. </a:t>
            </a:r>
            <a:endParaRPr lang="en-US" sz="1200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</a:rPr>
              <a:t>[7] Fan J B, </a:t>
            </a:r>
            <a:r>
              <a:rPr lang="en-US" altLang="zh-CN" sz="1200" dirty="0" err="1" smtClean="0">
                <a:latin typeface="Times New Roman" pitchFamily="18" charset="0"/>
                <a:ea typeface="微软雅黑" pitchFamily="34" charset="-122"/>
              </a:rPr>
              <a:t>Chee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</a:rPr>
              <a:t> M S, Gunderson K L. Highly parallel genomic assays[J]. Nature Reviews Genetics, 2006, 7(8): 632-644.</a:t>
            </a:r>
          </a:p>
          <a:p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</a:rPr>
              <a:t>[8] https://www.neb.com/products/m0284-multiplex-pcr-5x-master-mix</a:t>
            </a:r>
            <a:endParaRPr lang="zh-CN" altLang="en-US" sz="120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860769"/>
            <a:ext cx="11207566" cy="4600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1" dirty="0" smtClean="0">
                <a:latin typeface="+mj-lt"/>
                <a:ea typeface="微软雅黑" pitchFamily="34" charset="-122"/>
                <a:cs typeface="+mj-cs"/>
              </a:rPr>
              <a:t>九</a:t>
            </a:r>
            <a:r>
              <a:rPr lang="en-US" altLang="zh-CN" sz="3200" b="1" dirty="0" smtClean="0">
                <a:latin typeface="+mj-lt"/>
                <a:ea typeface="微软雅黑" pitchFamily="34" charset="-122"/>
                <a:cs typeface="+mj-cs"/>
              </a:rPr>
              <a:t>. </a:t>
            </a:r>
            <a:r>
              <a:rPr lang="zh-CN" altLang="en-US" sz="3200" b="1" dirty="0" smtClean="0">
                <a:latin typeface="+mj-lt"/>
                <a:ea typeface="微软雅黑" pitchFamily="34" charset="-122"/>
                <a:cs typeface="+mj-cs"/>
              </a:rPr>
              <a:t>主要参考资料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606" y="1349051"/>
            <a:ext cx="11692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</a:rPr>
              <a:t>1. JCVI Primer Designer: </a:t>
            </a:r>
            <a:br>
              <a:rPr lang="en-US" sz="1600" dirty="0" smtClean="0">
                <a:latin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hlinkClick r:id="rId2"/>
              </a:rPr>
              <a:t>https://sourceforge.net/projects/primerdesigner/</a:t>
            </a:r>
            <a:endParaRPr lang="en-US" sz="1600" dirty="0" smtClean="0">
              <a:latin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</a:rPr>
              <a:t>2. </a:t>
            </a:r>
            <a:r>
              <a:rPr lang="en-US" sz="1600" dirty="0" err="1" smtClean="0">
                <a:latin typeface="Times New Roman" pitchFamily="18" charset="0"/>
              </a:rPr>
              <a:t>MPprimer</a:t>
            </a:r>
            <a:r>
              <a:rPr lang="en-US" sz="1600" dirty="0" smtClean="0">
                <a:latin typeface="Times New Roman" pitchFamily="18" charset="0"/>
              </a:rPr>
              <a:t>: </a:t>
            </a:r>
            <a:br>
              <a:rPr lang="en-US" sz="1600" dirty="0" smtClean="0">
                <a:latin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hlinkClick r:id="rId3"/>
              </a:rPr>
              <a:t>https://sourceforge.net/projects/mpprimer/</a:t>
            </a:r>
            <a:r>
              <a:rPr lang="en-US" sz="1600" dirty="0" smtClean="0">
                <a:latin typeface="Times New Roman" pitchFamily="18" charset="0"/>
              </a:rPr>
              <a:t> </a:t>
            </a:r>
            <a:br>
              <a:rPr lang="en-US" sz="1600" dirty="0" smtClean="0">
                <a:latin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hlinkClick r:id="rId4"/>
              </a:rPr>
              <a:t>http://biocompute.bmi.ac.cn/MPprimer/</a:t>
            </a:r>
            <a:endParaRPr lang="en-US" sz="1600" dirty="0" smtClean="0">
              <a:latin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</a:rPr>
              <a:t>3. Thermo Fisher Multiple Primer Analyzer: </a:t>
            </a:r>
            <a:br>
              <a:rPr lang="en-US" sz="1600" dirty="0" smtClean="0">
                <a:latin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hlinkClick r:id="rId5"/>
              </a:rPr>
              <a:t>https://www.thermofisher.com/cn/zh/home/brands/thermo-scientific/molecular-biology/molecular-biology-learning-center/molecular-biology-resource-library/thermo-scientific-web-tools/multiple-primer-analyzer.html</a:t>
            </a:r>
            <a:endParaRPr lang="en-US" sz="1600" dirty="0" smtClean="0">
              <a:latin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</a:rPr>
              <a:t>4. Primer Pooler: </a:t>
            </a:r>
            <a:br>
              <a:rPr lang="en-US" sz="1600" dirty="0" smtClean="0">
                <a:latin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hlinkClick r:id="rId6"/>
              </a:rPr>
              <a:t>http://people.ds.cam.ac.uk/ssb22/pooler/</a:t>
            </a:r>
            <a:endParaRPr lang="en-US" sz="1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2016亚能PPT\2016 亚能PPT-6.jpg2016 亚能PPT-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138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93427" y="3326130"/>
            <a:ext cx="340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研发二部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董林峰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616688"/>
            <a:ext cx="9865361" cy="103939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二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简并引物设计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使用</a:t>
            </a:r>
            <a:r>
              <a:rPr lang="en-US" sz="2000" b="1" dirty="0" smtClean="0">
                <a:latin typeface="华文新魏" pitchFamily="2" charset="-122"/>
                <a:ea typeface="华文新魏" pitchFamily="2" charset="-122"/>
              </a:rPr>
              <a:t>JCVI Primer Designer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生成简并引物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9439" y="1814969"/>
            <a:ext cx="11638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JCVI Primer Designer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用于生成微生物扩增用高通量测序引物，可生成简并引物， 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J. Craig Venter Institute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2008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年发布的开源软件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[1]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。 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/>
            </a:r>
            <a:br>
              <a:rPr lang="zh-CN" altLang="en-US" dirty="0" smtClean="0">
                <a:latin typeface="Times New Roman" pitchFamily="18" charset="0"/>
                <a:ea typeface="微软雅黑" pitchFamily="34" charset="-122"/>
              </a:rPr>
            </a:b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要求序列简并度最好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&lt;13%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，使用过程中显示序列简并度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&lt;20%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也可使用。 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/>
            </a:r>
            <a:br>
              <a:rPr lang="zh-CN" altLang="en-US" dirty="0" smtClean="0">
                <a:latin typeface="Times New Roman" pitchFamily="18" charset="0"/>
                <a:ea typeface="微软雅黑" pitchFamily="34" charset="-122"/>
              </a:rPr>
            </a:b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需在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Linux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操作系统下使用。</a:t>
            </a:r>
            <a:endParaRPr lang="en-US" altLang="zh-CN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/>
            </a:r>
            <a:br>
              <a:rPr lang="zh-CN" altLang="en-US" dirty="0" smtClean="0">
                <a:latin typeface="Times New Roman" pitchFamily="18" charset="0"/>
                <a:ea typeface="微软雅黑" pitchFamily="34" charset="-122"/>
              </a:rPr>
            </a:b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主要特点：</a:t>
            </a: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将简并引物还原为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ATGC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序列再设计引物，并检测非特异扩增，发卡结构，引物退火温度，引物相互作用等；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使用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Primer3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生成候选引物，检测引物相互作用；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调用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EMBOSS: palindrome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，检测回文序列，避免发卡结构影响；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调用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NCBI BLAST toolkit: dust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，排除低复杂度序列；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对于较大的基因组（简并度较低），调用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NCBI BLAST: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blastall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, bl2seq,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formatdb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 检测引物非特异结合；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 对于较小的基因组（简并度较高），调用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EMBOSS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Dreg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检测引物非特异结合</a:t>
            </a:r>
          </a:p>
          <a:p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659219"/>
            <a:ext cx="10515600" cy="82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</a:rPr>
              <a:t>三</a:t>
            </a:r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微软雅黑" pitchFamily="34" charset="-122"/>
              </a:rPr>
              <a:t>排除有相互作用的引物</a:t>
            </a:r>
            <a:endParaRPr lang="en-US" altLang="zh-CN" sz="2800" b="1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en-US" altLang="zh-CN" sz="2800" b="1" dirty="0" smtClean="0">
                <a:latin typeface="Times New Roman" pitchFamily="18" charset="0"/>
                <a:ea typeface="微软雅黑" pitchFamily="34" charset="-122"/>
              </a:rPr>
              <a:t>      </a:t>
            </a:r>
            <a:r>
              <a:rPr lang="zh-CN" altLang="en-US" sz="2200" b="1" dirty="0" smtClean="0">
                <a:latin typeface="华文新魏" pitchFamily="2" charset="-122"/>
                <a:ea typeface="华文新魏" pitchFamily="2" charset="-122"/>
              </a:rPr>
              <a:t>根据特定规则排除引物相互作用，生成用于实验的引物组合</a:t>
            </a:r>
            <a:endParaRPr lang="zh-CN" altLang="en-US" sz="2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507" y="1520456"/>
            <a:ext cx="11405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排除相互作用的引物的规则主要参考以下资料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[2]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：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65" y="2375912"/>
            <a:ext cx="117633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15331" y="1920130"/>
            <a:ext cx="10758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2005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年发表，用于候选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SNP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区域的扩增，可同时扩增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&gt;1000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</a:rPr>
              <a:t>amplicons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使用基因芯片方法检测候选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SNP.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796" y="850149"/>
            <a:ext cx="8943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2.0 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排除简单重复序列</a:t>
            </a:r>
          </a:p>
          <a:p>
            <a:r>
              <a:rPr lang="en-US" dirty="0" smtClean="0">
                <a:latin typeface="Times New Roman" pitchFamily="18" charset="0"/>
              </a:rPr>
              <a:t>No SNPs in the primer regions ( within 50 nucleotide on any side of target sequences).</a:t>
            </a:r>
          </a:p>
          <a:p>
            <a:r>
              <a:rPr lang="en-US" dirty="0" smtClean="0">
                <a:latin typeface="Times New Roman" pitchFamily="18" charset="0"/>
              </a:rPr>
              <a:t>No ≧ 10 consecutive mononucleotides the primer regions.</a:t>
            </a:r>
          </a:p>
          <a:p>
            <a:r>
              <a:rPr lang="en-US" dirty="0" smtClean="0">
                <a:latin typeface="Times New Roman" pitchFamily="18" charset="0"/>
              </a:rPr>
              <a:t>No ≧ 9 </a:t>
            </a:r>
            <a:r>
              <a:rPr lang="en-US" dirty="0" err="1" smtClean="0">
                <a:latin typeface="Times New Roman" pitchFamily="18" charset="0"/>
              </a:rPr>
              <a:t>dinucleotide</a:t>
            </a:r>
            <a:r>
              <a:rPr lang="en-US" dirty="0" smtClean="0">
                <a:latin typeface="Times New Roman" pitchFamily="18" charset="0"/>
              </a:rPr>
              <a:t> repeating units the primer regions.</a:t>
            </a:r>
          </a:p>
          <a:p>
            <a:r>
              <a:rPr lang="en-US" dirty="0" smtClean="0">
                <a:latin typeface="Times New Roman" pitchFamily="18" charset="0"/>
              </a:rPr>
              <a:t>No ≧ 5 </a:t>
            </a:r>
            <a:r>
              <a:rPr lang="en-US" dirty="0" err="1" smtClean="0">
                <a:latin typeface="Times New Roman" pitchFamily="18" charset="0"/>
              </a:rPr>
              <a:t>trinucleotide</a:t>
            </a:r>
            <a:r>
              <a:rPr lang="en-US" dirty="0" smtClean="0">
                <a:latin typeface="Times New Roman" pitchFamily="18" charset="0"/>
              </a:rPr>
              <a:t> repeating units in the primer regions.</a:t>
            </a:r>
          </a:p>
          <a:p>
            <a:r>
              <a:rPr lang="en-US" dirty="0" smtClean="0">
                <a:latin typeface="Times New Roman" pitchFamily="18" charset="0"/>
              </a:rPr>
              <a:t>CG content: 25%–75%.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316" y="2655836"/>
            <a:ext cx="881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2.1 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检测引物之间的相互作用</a:t>
            </a:r>
          </a:p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两引物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3'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末端（连续）互补碱基数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&lt;4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94" y="3403774"/>
            <a:ext cx="95059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05025" y="4751586"/>
            <a:ext cx="532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两引物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3'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末端（</a:t>
            </a:r>
            <a:r>
              <a:rPr lang="en-US" dirty="0" smtClean="0">
                <a:latin typeface="Times New Roman" pitchFamily="18" charset="0"/>
              </a:rPr>
              <a:t>with one mismatch）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互补碱基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&lt;7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30" y="5139471"/>
            <a:ext cx="9801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D:\MyNote\temp\b876b530-eab7-4b47-9e69-cf73bb7f46ca\128\index_files\238722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647" y="1455771"/>
            <a:ext cx="7938546" cy="1076413"/>
          </a:xfrm>
          <a:prstGeom prst="rect">
            <a:avLst/>
          </a:prstGeom>
          <a:noFill/>
        </p:spPr>
      </p:pic>
      <p:pic>
        <p:nvPicPr>
          <p:cNvPr id="14343" name="Picture 7" descr="D:\MyNote\temp\b876b530-eab7-4b47-9e69-cf73bb7f46ca\128\index_files\240340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600" y="3210029"/>
            <a:ext cx="8612923" cy="1130857"/>
          </a:xfrm>
          <a:prstGeom prst="rect">
            <a:avLst/>
          </a:prstGeom>
          <a:noFill/>
        </p:spPr>
      </p:pic>
      <p:pic>
        <p:nvPicPr>
          <p:cNvPr id="14344" name="Picture 8" descr="D:\MyNote\temp\b876b530-eab7-4b47-9e69-cf73bb7f46ca\128\index_files\240956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792" y="5020338"/>
            <a:ext cx="8253610" cy="1139302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185404" y="983232"/>
            <a:ext cx="434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两引物任意位置（连续）互补碱基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&lt;10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4559" y="2781999"/>
            <a:ext cx="574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两引物任意位置（</a:t>
            </a:r>
            <a:r>
              <a:rPr lang="en-US" dirty="0" smtClean="0">
                <a:latin typeface="Times New Roman" pitchFamily="18" charset="0"/>
              </a:rPr>
              <a:t>with one mismatch）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互补碱基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&lt;12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0211" y="4620847"/>
            <a:ext cx="564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5.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两引物任意区域（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min = 14bp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）互补碱基比例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&lt;75%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44956"/>
            <a:ext cx="10510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参考其他文献中的方法</a:t>
            </a:r>
            <a:r>
              <a:rPr lang="en-US" altLang="zh-CN" baseline="30000" dirty="0" smtClean="0">
                <a:latin typeface="Times New Roman" pitchFamily="18" charset="0"/>
                <a:ea typeface="微软雅黑" pitchFamily="34" charset="-122"/>
              </a:rPr>
              <a:t>[3]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，加入了检测</a:t>
            </a:r>
            <a:r>
              <a:rPr lang="en-US" dirty="0" smtClean="0">
                <a:latin typeface="Times New Roman" pitchFamily="18" charset="0"/>
              </a:rPr>
              <a:t>alignment score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的方法，排除</a:t>
            </a:r>
            <a:r>
              <a:rPr lang="en-US" dirty="0" smtClean="0">
                <a:latin typeface="Times New Roman" pitchFamily="18" charset="0"/>
              </a:rPr>
              <a:t>alignment score &gt;= 8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的引物组合。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965" y="3334768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6.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两引物</a:t>
            </a:r>
            <a:r>
              <a:rPr lang="en-US" dirty="0" smtClean="0">
                <a:latin typeface="Times New Roman" pitchFamily="18" charset="0"/>
              </a:rPr>
              <a:t>alignment score &lt; 8 </a:t>
            </a:r>
            <a:endParaRPr lang="zh-CN" altLang="en-US" dirty="0"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081" y="3857521"/>
            <a:ext cx="97726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84703" y="52203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itchFamily="18" charset="0"/>
              </a:rPr>
              <a:t>alignment score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计算方法：</a:t>
            </a:r>
            <a:endParaRPr lang="zh-CN" altLang="en-US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 match : score +1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 mismatch open : score -2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 mismatch extension : score -1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36275"/>
            <a:ext cx="117157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4896" y="805602"/>
            <a:ext cx="10256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</a:rPr>
              <a:t>2.2  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检测引物与</a:t>
            </a:r>
            <a:r>
              <a:rPr lang="en-US" b="1" dirty="0" err="1" smtClean="0">
                <a:latin typeface="Times New Roman" pitchFamily="18" charset="0"/>
              </a:rPr>
              <a:t>Amplicon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</a:rPr>
              <a:t>之间的相互作用</a:t>
            </a:r>
          </a:p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引物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3'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端与</a:t>
            </a:r>
            <a:r>
              <a:rPr lang="en-US" dirty="0" err="1" smtClean="0">
                <a:latin typeface="Times New Roman" pitchFamily="18" charset="0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间的互补碱基数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&lt;13.(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实际应用中，因为引物和</a:t>
            </a:r>
            <a:r>
              <a:rPr lang="en-US" dirty="0" err="1" smtClean="0">
                <a:latin typeface="Times New Roman" pitchFamily="18" charset="0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均为简并序列，因此，设置为引物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3'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末端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14</a:t>
            </a:r>
            <a:r>
              <a:rPr lang="en-US" dirty="0" smtClean="0">
                <a:latin typeface="Times New Roman" pitchFamily="18" charset="0"/>
              </a:rPr>
              <a:t>bp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序列与</a:t>
            </a:r>
            <a:r>
              <a:rPr lang="en-US" dirty="0" err="1" smtClean="0">
                <a:latin typeface="Times New Roman" pitchFamily="18" charset="0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比对分数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&lt;12) </a:t>
            </a:r>
            <a:br>
              <a:rPr lang="en-US" altLang="zh-CN" dirty="0" smtClean="0">
                <a:latin typeface="Times New Roman" pitchFamily="18" charset="0"/>
                <a:ea typeface="微软雅黑" pitchFamily="34" charset="-122"/>
              </a:rPr>
            </a:br>
            <a:r>
              <a:rPr lang="en-US" dirty="0" smtClean="0">
                <a:latin typeface="Times New Roman" pitchFamily="18" charset="0"/>
              </a:rPr>
              <a:t>Score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反映</a:t>
            </a:r>
            <a:r>
              <a:rPr lang="en-US" dirty="0" smtClean="0">
                <a:latin typeface="Times New Roman" pitchFamily="18" charset="0"/>
              </a:rPr>
              <a:t>Primer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与</a:t>
            </a:r>
            <a:r>
              <a:rPr lang="en-US" dirty="0" err="1" smtClean="0">
                <a:latin typeface="Times New Roman" pitchFamily="18" charset="0"/>
              </a:rPr>
              <a:t>Amplicon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结合的概率 </a:t>
            </a:r>
            <a:br>
              <a:rPr lang="zh-CN" altLang="en-US" dirty="0" smtClean="0">
                <a:latin typeface="Times New Roman" pitchFamily="18" charset="0"/>
                <a:ea typeface="微软雅黑" pitchFamily="34" charset="-122"/>
              </a:rPr>
            </a:br>
            <a:r>
              <a:rPr lang="en-US" dirty="0" smtClean="0">
                <a:latin typeface="Times New Roman" pitchFamily="18" charset="0"/>
              </a:rPr>
              <a:t>Score = (Primer and </a:t>
            </a:r>
            <a:r>
              <a:rPr lang="en-US" dirty="0" err="1" smtClean="0">
                <a:latin typeface="Times New Roman" pitchFamily="18" charset="0"/>
              </a:rPr>
              <a:t>Amplicon</a:t>
            </a:r>
            <a:r>
              <a:rPr lang="en-US" dirty="0" smtClean="0">
                <a:latin typeface="Times New Roman" pitchFamily="18" charset="0"/>
              </a:rPr>
              <a:t> in common) / </a:t>
            </a:r>
            <a:r>
              <a:rPr lang="en-US" dirty="0" err="1" smtClean="0">
                <a:latin typeface="Times New Roman" pitchFamily="18" charset="0"/>
              </a:rPr>
              <a:t>Amplicon</a:t>
            </a:r>
            <a:r>
              <a:rPr lang="en-US" dirty="0" smtClean="0">
                <a:latin typeface="Times New Roman" pitchFamily="18" charset="0"/>
              </a:rPr>
              <a:t> </a:t>
            </a:r>
            <a:br>
              <a:rPr lang="en-US" dirty="0" smtClean="0">
                <a:latin typeface="Times New Roman" pitchFamily="18" charset="0"/>
              </a:rPr>
            </a:br>
            <a:r>
              <a:rPr lang="en-US" dirty="0" smtClean="0">
                <a:latin typeface="Times New Roman" pitchFamily="18" charset="0"/>
              </a:rPr>
              <a:t>Score &lt;=1</a:t>
            </a:r>
            <a:endParaRPr lang="en-US" dirty="0">
              <a:latin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24264" y="2838155"/>
          <a:ext cx="4509477" cy="1463040"/>
        </p:xfrm>
        <a:graphic>
          <a:graphicData uri="http://schemas.openxmlformats.org/drawingml/2006/table">
            <a:tbl>
              <a:tblPr/>
              <a:tblGrid>
                <a:gridCol w="1301118"/>
                <a:gridCol w="1383998"/>
                <a:gridCol w="1824361"/>
              </a:tblGrid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b="1" dirty="0">
                          <a:latin typeface="Times New Roman" pitchFamily="18" charset="0"/>
                        </a:rPr>
                        <a:t>Primer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b="1" dirty="0" err="1">
                          <a:latin typeface="Times New Roman" pitchFamily="18" charset="0"/>
                        </a:rPr>
                        <a:t>Amplicon</a:t>
                      </a:r>
                      <a:endParaRPr lang="en-US" b="1" dirty="0">
                        <a:latin typeface="Times New Roman" pitchFamily="18" charset="0"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b="1" dirty="0">
                          <a:latin typeface="Times New Roman" pitchFamily="18" charset="0"/>
                        </a:rPr>
                        <a:t>Score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latin typeface="Times New Roman" pitchFamily="18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latin typeface="Times New Roman" pitchFamily="18" charset="0"/>
                          <a:ea typeface="微软雅黑" pitchFamily="34" charset="-122"/>
                        </a:rPr>
                        <a:t>1/4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latin typeface="Times New Roman" pitchFamily="18" charset="0"/>
                          <a:ea typeface="微软雅黑" pitchFamily="34" charset="-122"/>
                        </a:rPr>
                        <a:t>2/3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82321" y="4451420"/>
            <a:ext cx="2150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Helvetica"/>
                <a:cs typeface="宋体" pitchFamily="2" charset="-122"/>
              </a:rPr>
              <a:t>B: [CGT], D: [AGT]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Helvetica"/>
                <a:cs typeface="宋体" pitchFamily="2" charset="-122"/>
              </a:rPr>
              <a:t>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微软雅黑" pitchFamily="34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517" y="4830588"/>
            <a:ext cx="100488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1569</Words>
  <Application>Microsoft Office PowerPoint</Application>
  <PresentationFormat>自定义</PresentationFormat>
  <Paragraphs>287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二. 简并引物设计       使用JCVI Primer Designer生成简并引物</vt:lpstr>
      <vt:lpstr>幻灯片 5</vt:lpstr>
      <vt:lpstr>幻灯片 6</vt:lpstr>
      <vt:lpstr>幻灯片 7</vt:lpstr>
      <vt:lpstr>幻灯片 8</vt:lpstr>
      <vt:lpstr>幻灯片 9</vt:lpstr>
      <vt:lpstr>四. 提高扩增均一性       使用Universal Tag的方法提高扩增均一性</vt:lpstr>
      <vt:lpstr>五. 引物筛选流程简介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六. 实验方面的建议</vt:lpstr>
      <vt:lpstr>幻灯片 20</vt:lpstr>
      <vt:lpstr>七.一些改进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dlf</cp:lastModifiedBy>
  <cp:revision>294</cp:revision>
  <dcterms:created xsi:type="dcterms:W3CDTF">2016-11-25T01:14:00Z</dcterms:created>
  <dcterms:modified xsi:type="dcterms:W3CDTF">2017-08-15T03:20:53Z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