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64" r:id="rId4"/>
    <p:sldId id="263" r:id="rId5"/>
    <p:sldId id="266" r:id="rId6"/>
    <p:sldId id="267" r:id="rId7"/>
    <p:sldId id="268" r:id="rId8"/>
    <p:sldId id="269" r:id="rId9"/>
    <p:sldId id="270" r:id="rId10"/>
    <p:sldId id="271" r:id="rId11"/>
    <p:sldId id="272" r:id="rId12"/>
    <p:sldId id="273" r:id="rId13"/>
    <p:sldId id="274" r:id="rId14"/>
    <p:sldId id="275" r:id="rId15"/>
    <p:sldId id="276" r:id="rId16"/>
    <p:sldId id="258" r:id="rId17"/>
    <p:sldId id="259" r:id="rId18"/>
    <p:sldId id="260" r:id="rId19"/>
    <p:sldId id="261" r:id="rId20"/>
    <p:sldId id="262"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BBC226-AEF6-47E1-A27C-1F940C94FEAD}">
          <p14:sldIdLst>
            <p14:sldId id="256"/>
            <p14:sldId id="257"/>
            <p14:sldId id="264"/>
            <p14:sldId id="263"/>
            <p14:sldId id="266"/>
            <p14:sldId id="267"/>
            <p14:sldId id="268"/>
            <p14:sldId id="269"/>
            <p14:sldId id="270"/>
            <p14:sldId id="271"/>
            <p14:sldId id="272"/>
            <p14:sldId id="273"/>
            <p14:sldId id="274"/>
            <p14:sldId id="275"/>
            <p14:sldId id="276"/>
            <p14:sldId id="258"/>
            <p14:sldId id="259"/>
            <p14:sldId id="260"/>
            <p14:sldId id="261"/>
            <p14:sldId id="262"/>
            <p14:sldId id="277"/>
            <p14:sldId id="278"/>
            <p14:sldId id="279"/>
            <p14:sldId id="280"/>
            <p14:sldId id="2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138" y="7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15-Oct-23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97417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15-Oct-23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4566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15-Oct-23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73202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15-Oct-23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8824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15-Oct-23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65152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15-Oct-23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502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15-Oct-23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1384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15-Oct-23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1178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15-Oct-23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13110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15-Oct-23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2774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15-Oct-23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3765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15-Oct-23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08000941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arnabchaki/data-science-salaries-2023"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id="{C49B6340-9D54-4548-B87C-24BA7EA53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C7592077-CC20-3963-6684-7365AEBCC1E5}"/>
              </a:ext>
            </a:extLst>
          </p:cNvPr>
          <p:cNvPicPr>
            <a:picLocks noChangeAspect="1"/>
          </p:cNvPicPr>
          <p:nvPr/>
        </p:nvPicPr>
        <p:blipFill rotWithShape="1">
          <a:blip r:embed="rId2"/>
          <a:srcRect l="9134" r="4758" b="2"/>
          <a:stretch/>
        </p:blipFill>
        <p:spPr>
          <a:xfrm>
            <a:off x="-50042" y="-39158"/>
            <a:ext cx="7918858" cy="6897158"/>
          </a:xfrm>
          <a:prstGeom prst="rect">
            <a:avLst/>
          </a:prstGeom>
        </p:spPr>
      </p:pic>
      <p:sp useBgFill="1">
        <p:nvSpPr>
          <p:cNvPr id="13" name="Freeform: Shape 12">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0F776A-E91C-B54D-DF52-707FF39708CA}"/>
              </a:ext>
            </a:extLst>
          </p:cNvPr>
          <p:cNvSpPr>
            <a:spLocks noGrp="1"/>
          </p:cNvSpPr>
          <p:nvPr>
            <p:ph type="ctrTitle"/>
          </p:nvPr>
        </p:nvSpPr>
        <p:spPr>
          <a:xfrm>
            <a:off x="7959478" y="1122363"/>
            <a:ext cx="3622922" cy="2387600"/>
          </a:xfrm>
        </p:spPr>
        <p:txBody>
          <a:bodyPr>
            <a:normAutofit fontScale="90000"/>
          </a:bodyPr>
          <a:lstStyle/>
          <a:p>
            <a:pPr algn="r"/>
            <a:r>
              <a:rPr lang="en-US" dirty="0"/>
              <a:t>Data Science Job Profile Analysis</a:t>
            </a:r>
          </a:p>
        </p:txBody>
      </p:sp>
      <p:sp>
        <p:nvSpPr>
          <p:cNvPr id="3" name="Subtitle 2">
            <a:extLst>
              <a:ext uri="{FF2B5EF4-FFF2-40B4-BE49-F238E27FC236}">
                <a16:creationId xmlns:a16="http://schemas.microsoft.com/office/drawing/2014/main" id="{78DE446C-5161-0C01-8ED2-905336534031}"/>
              </a:ext>
            </a:extLst>
          </p:cNvPr>
          <p:cNvSpPr>
            <a:spLocks noGrp="1"/>
          </p:cNvSpPr>
          <p:nvPr>
            <p:ph type="subTitle" idx="1"/>
          </p:nvPr>
        </p:nvSpPr>
        <p:spPr>
          <a:xfrm>
            <a:off x="7959478" y="3602038"/>
            <a:ext cx="3622922" cy="1655762"/>
          </a:xfrm>
        </p:spPr>
        <p:txBody>
          <a:bodyPr>
            <a:normAutofit/>
          </a:bodyPr>
          <a:lstStyle/>
          <a:p>
            <a:pPr algn="r"/>
            <a:r>
              <a:rPr lang="en-US" dirty="0"/>
              <a:t>Michelle Heredia</a:t>
            </a:r>
          </a:p>
        </p:txBody>
      </p:sp>
    </p:spTree>
    <p:extLst>
      <p:ext uri="{BB962C8B-B14F-4D97-AF65-F5344CB8AC3E}">
        <p14:creationId xmlns:p14="http://schemas.microsoft.com/office/powerpoint/2010/main" val="3672145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1A54-5BB0-6CA5-BD89-2C5775D71BC9}"/>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0DE899DF-87DC-3DF7-B9D9-9F29DB0F2D0F}"/>
              </a:ext>
            </a:extLst>
          </p:cNvPr>
          <p:cNvSpPr>
            <a:spLocks noGrp="1"/>
          </p:cNvSpPr>
          <p:nvPr>
            <p:ph idx="1"/>
          </p:nvPr>
        </p:nvSpPr>
        <p:spPr>
          <a:xfrm>
            <a:off x="609600" y="2106204"/>
            <a:ext cx="4754880" cy="4036534"/>
          </a:xfrm>
        </p:spPr>
        <p:txBody>
          <a:bodyPr/>
          <a:lstStyle/>
          <a:p>
            <a:r>
              <a:rPr lang="en-US" dirty="0"/>
              <a:t>First, I tested for missing data and determined that nothing was missing.</a:t>
            </a:r>
          </a:p>
        </p:txBody>
      </p:sp>
      <p:pic>
        <p:nvPicPr>
          <p:cNvPr id="5" name="Picture 4" descr="A screenshot of a computer program&#10;&#10;Description automatically generated">
            <a:extLst>
              <a:ext uri="{FF2B5EF4-FFF2-40B4-BE49-F238E27FC236}">
                <a16:creationId xmlns:a16="http://schemas.microsoft.com/office/drawing/2014/main" id="{FEE5F424-F83A-4E82-0E5C-69164F968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62630"/>
            <a:ext cx="5532599" cy="2812024"/>
          </a:xfrm>
          <a:prstGeom prst="rect">
            <a:avLst/>
          </a:prstGeom>
        </p:spPr>
      </p:pic>
    </p:spTree>
    <p:extLst>
      <p:ext uri="{BB962C8B-B14F-4D97-AF65-F5344CB8AC3E}">
        <p14:creationId xmlns:p14="http://schemas.microsoft.com/office/powerpoint/2010/main" val="402124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1A54-5BB0-6CA5-BD89-2C5775D71BC9}"/>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0DE899DF-87DC-3DF7-B9D9-9F29DB0F2D0F}"/>
              </a:ext>
            </a:extLst>
          </p:cNvPr>
          <p:cNvSpPr>
            <a:spLocks noGrp="1"/>
          </p:cNvSpPr>
          <p:nvPr>
            <p:ph idx="1"/>
          </p:nvPr>
        </p:nvSpPr>
        <p:spPr>
          <a:xfrm>
            <a:off x="609600" y="2106204"/>
            <a:ext cx="10972800" cy="4036534"/>
          </a:xfrm>
        </p:spPr>
        <p:txBody>
          <a:bodyPr/>
          <a:lstStyle/>
          <a:p>
            <a:r>
              <a:rPr lang="en-US" dirty="0"/>
              <a:t>Next, I dropped any unnecessary data (removed columns that were not necessary to the analysis as determined in the EDA).</a:t>
            </a:r>
          </a:p>
        </p:txBody>
      </p:sp>
      <p:pic>
        <p:nvPicPr>
          <p:cNvPr id="6" name="Picture 5" descr="A screenshot of a computer&#10;&#10;Description automatically generated">
            <a:extLst>
              <a:ext uri="{FF2B5EF4-FFF2-40B4-BE49-F238E27FC236}">
                <a16:creationId xmlns:a16="http://schemas.microsoft.com/office/drawing/2014/main" id="{918C4199-028E-A48A-1C87-4D7CEDE0E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812" y="3305296"/>
            <a:ext cx="8405588" cy="2994920"/>
          </a:xfrm>
          <a:prstGeom prst="rect">
            <a:avLst/>
          </a:prstGeom>
        </p:spPr>
      </p:pic>
    </p:spTree>
    <p:extLst>
      <p:ext uri="{BB962C8B-B14F-4D97-AF65-F5344CB8AC3E}">
        <p14:creationId xmlns:p14="http://schemas.microsoft.com/office/powerpoint/2010/main" val="1214410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1A54-5BB0-6CA5-BD89-2C5775D71BC9}"/>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0DE899DF-87DC-3DF7-B9D9-9F29DB0F2D0F}"/>
              </a:ext>
            </a:extLst>
          </p:cNvPr>
          <p:cNvSpPr>
            <a:spLocks noGrp="1"/>
          </p:cNvSpPr>
          <p:nvPr>
            <p:ph idx="1"/>
          </p:nvPr>
        </p:nvSpPr>
        <p:spPr>
          <a:xfrm>
            <a:off x="609600" y="2106204"/>
            <a:ext cx="10972800" cy="4036534"/>
          </a:xfrm>
        </p:spPr>
        <p:txBody>
          <a:bodyPr/>
          <a:lstStyle/>
          <a:p>
            <a:r>
              <a:rPr lang="en-US" dirty="0"/>
              <a:t>Next, I dropped any inconsistent data.</a:t>
            </a:r>
          </a:p>
        </p:txBody>
      </p:sp>
      <p:pic>
        <p:nvPicPr>
          <p:cNvPr id="5" name="Picture 4" descr="A screenshot of a computer code&#10;&#10;Description automatically generated">
            <a:extLst>
              <a:ext uri="{FF2B5EF4-FFF2-40B4-BE49-F238E27FC236}">
                <a16:creationId xmlns:a16="http://schemas.microsoft.com/office/drawing/2014/main" id="{F289D081-F3D5-A0CE-2D2F-946FB689B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8293" y="2569856"/>
            <a:ext cx="3856054" cy="1554615"/>
          </a:xfrm>
          <a:prstGeom prst="rect">
            <a:avLst/>
          </a:prstGeom>
        </p:spPr>
      </p:pic>
    </p:spTree>
    <p:extLst>
      <p:ext uri="{BB962C8B-B14F-4D97-AF65-F5344CB8AC3E}">
        <p14:creationId xmlns:p14="http://schemas.microsoft.com/office/powerpoint/2010/main" val="1303693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1A54-5BB0-6CA5-BD89-2C5775D71BC9}"/>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0DE899DF-87DC-3DF7-B9D9-9F29DB0F2D0F}"/>
              </a:ext>
            </a:extLst>
          </p:cNvPr>
          <p:cNvSpPr>
            <a:spLocks noGrp="1"/>
          </p:cNvSpPr>
          <p:nvPr>
            <p:ph idx="1"/>
          </p:nvPr>
        </p:nvSpPr>
        <p:spPr>
          <a:xfrm>
            <a:off x="609600" y="2106204"/>
            <a:ext cx="10972800" cy="4036534"/>
          </a:xfrm>
        </p:spPr>
        <p:txBody>
          <a:bodyPr/>
          <a:lstStyle/>
          <a:p>
            <a:r>
              <a:rPr lang="en-US" dirty="0"/>
              <a:t>Finally, I dropped any irregular data.</a:t>
            </a:r>
          </a:p>
        </p:txBody>
      </p:sp>
      <p:pic>
        <p:nvPicPr>
          <p:cNvPr id="8" name="Picture 7" descr="A screenshot of a computer program&#10;&#10;Description automatically generated">
            <a:extLst>
              <a:ext uri="{FF2B5EF4-FFF2-40B4-BE49-F238E27FC236}">
                <a16:creationId xmlns:a16="http://schemas.microsoft.com/office/drawing/2014/main" id="{F13A16DB-F31C-DEA0-94E2-7EB6CD363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244" y="1691426"/>
            <a:ext cx="6173156" cy="4036534"/>
          </a:xfrm>
          <a:prstGeom prst="rect">
            <a:avLst/>
          </a:prstGeom>
        </p:spPr>
      </p:pic>
    </p:spTree>
    <p:extLst>
      <p:ext uri="{BB962C8B-B14F-4D97-AF65-F5344CB8AC3E}">
        <p14:creationId xmlns:p14="http://schemas.microsoft.com/office/powerpoint/2010/main" val="2480823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CE11-76D8-E0B7-1912-615545B62FB1}"/>
              </a:ext>
            </a:extLst>
          </p:cNvPr>
          <p:cNvSpPr>
            <a:spLocks noGrp="1"/>
          </p:cNvSpPr>
          <p:nvPr>
            <p:ph type="title"/>
          </p:nvPr>
        </p:nvSpPr>
        <p:spPr/>
        <p:txBody>
          <a:bodyPr/>
          <a:lstStyle/>
          <a:p>
            <a:r>
              <a:rPr lang="en-US" dirty="0"/>
              <a:t>Visualization</a:t>
            </a:r>
          </a:p>
        </p:txBody>
      </p:sp>
      <p:sp>
        <p:nvSpPr>
          <p:cNvPr id="3" name="Text Placeholder 2">
            <a:extLst>
              <a:ext uri="{FF2B5EF4-FFF2-40B4-BE49-F238E27FC236}">
                <a16:creationId xmlns:a16="http://schemas.microsoft.com/office/drawing/2014/main" id="{DA38D058-4CF2-CE4F-5B2D-1E54DE59C0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2486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7E5F-D96A-B94B-0EA1-CC9766F5ACD9}"/>
              </a:ext>
            </a:extLst>
          </p:cNvPr>
          <p:cNvSpPr>
            <a:spLocks noGrp="1"/>
          </p:cNvSpPr>
          <p:nvPr>
            <p:ph type="title"/>
          </p:nvPr>
        </p:nvSpPr>
        <p:spPr/>
        <p:txBody>
          <a:bodyPr/>
          <a:lstStyle/>
          <a:p>
            <a:r>
              <a:rPr lang="en-US" dirty="0"/>
              <a:t>Visualization</a:t>
            </a:r>
          </a:p>
        </p:txBody>
      </p:sp>
      <p:sp>
        <p:nvSpPr>
          <p:cNvPr id="3" name="Content Placeholder 2">
            <a:extLst>
              <a:ext uri="{FF2B5EF4-FFF2-40B4-BE49-F238E27FC236}">
                <a16:creationId xmlns:a16="http://schemas.microsoft.com/office/drawing/2014/main" id="{14750A4C-ADFE-AD23-1E98-A3860D2ADAD0}"/>
              </a:ext>
            </a:extLst>
          </p:cNvPr>
          <p:cNvSpPr>
            <a:spLocks noGrp="1"/>
          </p:cNvSpPr>
          <p:nvPr>
            <p:ph idx="1"/>
          </p:nvPr>
        </p:nvSpPr>
        <p:spPr/>
        <p:txBody>
          <a:bodyPr/>
          <a:lstStyle/>
          <a:p>
            <a:r>
              <a:rPr lang="en-US" dirty="0"/>
              <a:t>I then performed visualizations of the cleaned data in Tableau.</a:t>
            </a:r>
          </a:p>
        </p:txBody>
      </p:sp>
    </p:spTree>
    <p:extLst>
      <p:ext uri="{BB962C8B-B14F-4D97-AF65-F5344CB8AC3E}">
        <p14:creationId xmlns:p14="http://schemas.microsoft.com/office/powerpoint/2010/main" val="3220712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tory 11">
            <a:extLst>
              <a:ext uri="{FF2B5EF4-FFF2-40B4-BE49-F238E27FC236}">
                <a16:creationId xmlns:a16="http://schemas.microsoft.com/office/drawing/2014/main" id="{E6FCA192-CD15-4122-B700-236D288B5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879" y="0"/>
            <a:ext cx="722824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2">
            <a:extLst>
              <a:ext uri="{FF2B5EF4-FFF2-40B4-BE49-F238E27FC236}">
                <a16:creationId xmlns:a16="http://schemas.microsoft.com/office/drawing/2014/main" id="{51766AF6-E903-4842-BC33-A8D3D643C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879" y="0"/>
            <a:ext cx="7228240" cy="6858000"/>
          </a:xfrm>
          <a:prstGeom prst="rect">
            <a:avLst/>
          </a:prstGeom>
        </p:spPr>
      </p:pic>
    </p:spTree>
    <p:extLst>
      <p:ext uri="{BB962C8B-B14F-4D97-AF65-F5344CB8AC3E}">
        <p14:creationId xmlns:p14="http://schemas.microsoft.com/office/powerpoint/2010/main" val="1334653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tory 13">
            <a:extLst>
              <a:ext uri="{FF2B5EF4-FFF2-40B4-BE49-F238E27FC236}">
                <a16:creationId xmlns:a16="http://schemas.microsoft.com/office/drawing/2014/main" id="{64E6EE52-0969-4BE8-B010-1405317CD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879" y="0"/>
            <a:ext cx="7228240" cy="6858000"/>
          </a:xfrm>
          <a:prstGeom prst="rect">
            <a:avLst/>
          </a:prstGeom>
        </p:spPr>
      </p:pic>
    </p:spTree>
    <p:extLst>
      <p:ext uri="{BB962C8B-B14F-4D97-AF65-F5344CB8AC3E}">
        <p14:creationId xmlns:p14="http://schemas.microsoft.com/office/powerpoint/2010/main" val="1735013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tory 14">
            <a:extLst>
              <a:ext uri="{FF2B5EF4-FFF2-40B4-BE49-F238E27FC236}">
                <a16:creationId xmlns:a16="http://schemas.microsoft.com/office/drawing/2014/main" id="{6E3F3183-56F8-4F49-B1A1-A18C179FA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879" y="0"/>
            <a:ext cx="7228240" cy="6858000"/>
          </a:xfrm>
          <a:prstGeom prst="rect">
            <a:avLst/>
          </a:prstGeom>
        </p:spPr>
      </p:pic>
    </p:spTree>
    <p:extLst>
      <p:ext uri="{BB962C8B-B14F-4D97-AF65-F5344CB8AC3E}">
        <p14:creationId xmlns:p14="http://schemas.microsoft.com/office/powerpoint/2010/main" val="360859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8FE145C-BED6-4533-8211-7AC773F7A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16078" cy="6858000"/>
          </a:xfrm>
          <a:custGeom>
            <a:avLst/>
            <a:gdLst>
              <a:gd name="connsiteX0" fmla="*/ 8183400 w 8916078"/>
              <a:gd name="connsiteY0" fmla="*/ 3865853 h 6820849"/>
              <a:gd name="connsiteX1" fmla="*/ 8259593 w 8916078"/>
              <a:gd name="connsiteY1" fmla="*/ 3878252 h 6820849"/>
              <a:gd name="connsiteX2" fmla="*/ 8529076 w 8916078"/>
              <a:gd name="connsiteY2" fmla="*/ 4345010 h 6820849"/>
              <a:gd name="connsiteX3" fmla="*/ 8062319 w 8916078"/>
              <a:gd name="connsiteY3" fmla="*/ 4614493 h 6820849"/>
              <a:gd name="connsiteX4" fmla="*/ 7792836 w 8916078"/>
              <a:gd name="connsiteY4" fmla="*/ 4147735 h 6820849"/>
              <a:gd name="connsiteX5" fmla="*/ 8183400 w 8916078"/>
              <a:gd name="connsiteY5" fmla="*/ 3865853 h 6820849"/>
              <a:gd name="connsiteX6" fmla="*/ 8734942 w 8916078"/>
              <a:gd name="connsiteY6" fmla="*/ 2667480 h 6820849"/>
              <a:gd name="connsiteX7" fmla="*/ 8773412 w 8916078"/>
              <a:gd name="connsiteY7" fmla="*/ 2673741 h 6820849"/>
              <a:gd name="connsiteX8" fmla="*/ 8909474 w 8916078"/>
              <a:gd name="connsiteY8" fmla="*/ 2909407 h 6820849"/>
              <a:gd name="connsiteX9" fmla="*/ 8673808 w 8916078"/>
              <a:gd name="connsiteY9" fmla="*/ 3045469 h 6820849"/>
              <a:gd name="connsiteX10" fmla="*/ 8537746 w 8916078"/>
              <a:gd name="connsiteY10" fmla="*/ 2809802 h 6820849"/>
              <a:gd name="connsiteX11" fmla="*/ 8697151 w 8916078"/>
              <a:gd name="connsiteY11" fmla="*/ 2668961 h 6820849"/>
              <a:gd name="connsiteX12" fmla="*/ 8734942 w 8916078"/>
              <a:gd name="connsiteY12" fmla="*/ 2667480 h 6820849"/>
              <a:gd name="connsiteX13" fmla="*/ 8776652 w 8916078"/>
              <a:gd name="connsiteY13" fmla="*/ 1 h 6820849"/>
              <a:gd name="connsiteX14" fmla="*/ 8786961 w 8916078"/>
              <a:gd name="connsiteY14" fmla="*/ 42970 h 6820849"/>
              <a:gd name="connsiteX15" fmla="*/ 8775876 w 8916078"/>
              <a:gd name="connsiteY15" fmla="*/ 219853 h 6820849"/>
              <a:gd name="connsiteX16" fmla="*/ 8229255 w 8916078"/>
              <a:gd name="connsiteY16" fmla="*/ 535444 h 6820849"/>
              <a:gd name="connsiteX17" fmla="*/ 7899142 w 8916078"/>
              <a:gd name="connsiteY17" fmla="*/ 78053 h 6820849"/>
              <a:gd name="connsiteX18" fmla="*/ 7911844 w 8916078"/>
              <a:gd name="connsiteY18" fmla="*/ 1 h 6820849"/>
              <a:gd name="connsiteX19" fmla="*/ 0 w 8916078"/>
              <a:gd name="connsiteY19" fmla="*/ 0 h 6820849"/>
              <a:gd name="connsiteX20" fmla="*/ 3064542 w 8916078"/>
              <a:gd name="connsiteY20" fmla="*/ 1 h 6820849"/>
              <a:gd name="connsiteX21" fmla="*/ 3626351 w 8916078"/>
              <a:gd name="connsiteY21" fmla="*/ 1 h 6820849"/>
              <a:gd name="connsiteX22" fmla="*/ 6388767 w 8916078"/>
              <a:gd name="connsiteY22" fmla="*/ 1 h 6820849"/>
              <a:gd name="connsiteX23" fmla="*/ 7293415 w 8916078"/>
              <a:gd name="connsiteY23" fmla="*/ 1 h 6820849"/>
              <a:gd name="connsiteX24" fmla="*/ 7285291 w 8916078"/>
              <a:gd name="connsiteY24" fmla="*/ 184997 h 6820849"/>
              <a:gd name="connsiteX25" fmla="*/ 7288318 w 8916078"/>
              <a:gd name="connsiteY25" fmla="*/ 419996 h 6820849"/>
              <a:gd name="connsiteX26" fmla="*/ 7736280 w 8916078"/>
              <a:gd name="connsiteY26" fmla="*/ 1068100 h 6820849"/>
              <a:gd name="connsiteX27" fmla="*/ 8184147 w 8916078"/>
              <a:gd name="connsiteY27" fmla="*/ 2589406 h 6820849"/>
              <a:gd name="connsiteX28" fmla="*/ 7738154 w 8916078"/>
              <a:gd name="connsiteY28" fmla="*/ 3164270 h 6820849"/>
              <a:gd name="connsiteX29" fmla="*/ 7579762 w 8916078"/>
              <a:gd name="connsiteY29" fmla="*/ 4641256 h 6820849"/>
              <a:gd name="connsiteX30" fmla="*/ 8191492 w 8916078"/>
              <a:gd name="connsiteY30" fmla="*/ 5670858 h 6820849"/>
              <a:gd name="connsiteX31" fmla="*/ 8477065 w 8916078"/>
              <a:gd name="connsiteY31" fmla="*/ 6707671 h 6820849"/>
              <a:gd name="connsiteX32" fmla="*/ 8478852 w 8916078"/>
              <a:gd name="connsiteY32" fmla="*/ 6820849 h 6820849"/>
              <a:gd name="connsiteX33" fmla="*/ 0 w 8916078"/>
              <a:gd name="connsiteY33" fmla="*/ 6820849 h 682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16078" h="6820849">
                <a:moveTo>
                  <a:pt x="8183400" y="3865853"/>
                </a:moveTo>
                <a:cubicBezTo>
                  <a:pt x="8208679" y="3867370"/>
                  <a:pt x="8234181" y="3871443"/>
                  <a:pt x="8259593" y="3878252"/>
                </a:cubicBezTo>
                <a:cubicBezTo>
                  <a:pt x="8462901" y="3932728"/>
                  <a:pt x="8583552" y="4141703"/>
                  <a:pt x="8529076" y="4345010"/>
                </a:cubicBezTo>
                <a:cubicBezTo>
                  <a:pt x="8474600" y="4548317"/>
                  <a:pt x="8265626" y="4668969"/>
                  <a:pt x="8062319" y="4614493"/>
                </a:cubicBezTo>
                <a:cubicBezTo>
                  <a:pt x="7859012" y="4560017"/>
                  <a:pt x="7738360" y="4351042"/>
                  <a:pt x="7792836" y="4147735"/>
                </a:cubicBezTo>
                <a:cubicBezTo>
                  <a:pt x="7840502" y="3969841"/>
                  <a:pt x="8006457" y="3855230"/>
                  <a:pt x="8183400" y="3865853"/>
                </a:cubicBezTo>
                <a:close/>
                <a:moveTo>
                  <a:pt x="8734942" y="2667480"/>
                </a:moveTo>
                <a:cubicBezTo>
                  <a:pt x="8747705" y="2668246"/>
                  <a:pt x="8760581" y="2670303"/>
                  <a:pt x="8773412" y="2673741"/>
                </a:cubicBezTo>
                <a:cubicBezTo>
                  <a:pt x="8876062" y="2701246"/>
                  <a:pt x="8936980" y="2806757"/>
                  <a:pt x="8909474" y="2909407"/>
                </a:cubicBezTo>
                <a:cubicBezTo>
                  <a:pt x="8881969" y="3012057"/>
                  <a:pt x="8776458" y="3072974"/>
                  <a:pt x="8673808" y="3045469"/>
                </a:cubicBezTo>
                <a:cubicBezTo>
                  <a:pt x="8571158" y="3017965"/>
                  <a:pt x="8510241" y="2912452"/>
                  <a:pt x="8537746" y="2809802"/>
                </a:cubicBezTo>
                <a:cubicBezTo>
                  <a:pt x="8558375" y="2732815"/>
                  <a:pt x="8622882" y="2679302"/>
                  <a:pt x="8697151" y="2668961"/>
                </a:cubicBezTo>
                <a:cubicBezTo>
                  <a:pt x="8709529" y="2667237"/>
                  <a:pt x="8722180" y="2666714"/>
                  <a:pt x="8734942" y="2667480"/>
                </a:cubicBezTo>
                <a:close/>
                <a:moveTo>
                  <a:pt x="8776652" y="1"/>
                </a:moveTo>
                <a:lnTo>
                  <a:pt x="8786961" y="42970"/>
                </a:lnTo>
                <a:cubicBezTo>
                  <a:pt x="8794957" y="100392"/>
                  <a:pt x="8791826" y="160330"/>
                  <a:pt x="8775876" y="219853"/>
                </a:cubicBezTo>
                <a:cubicBezTo>
                  <a:pt x="8712079" y="457946"/>
                  <a:pt x="8467349" y="599241"/>
                  <a:pt x="8229255" y="535444"/>
                </a:cubicBezTo>
                <a:cubicBezTo>
                  <a:pt x="8020924" y="479621"/>
                  <a:pt x="7886703" y="285271"/>
                  <a:pt x="7899142" y="78053"/>
                </a:cubicBezTo>
                <a:lnTo>
                  <a:pt x="7911844" y="1"/>
                </a:lnTo>
                <a:close/>
                <a:moveTo>
                  <a:pt x="0" y="0"/>
                </a:moveTo>
                <a:lnTo>
                  <a:pt x="3064542" y="1"/>
                </a:lnTo>
                <a:lnTo>
                  <a:pt x="3626351" y="1"/>
                </a:lnTo>
                <a:lnTo>
                  <a:pt x="6388767" y="1"/>
                </a:lnTo>
                <a:lnTo>
                  <a:pt x="7293415" y="1"/>
                </a:lnTo>
                <a:lnTo>
                  <a:pt x="7285291" y="184997"/>
                </a:lnTo>
                <a:cubicBezTo>
                  <a:pt x="7283933" y="263521"/>
                  <a:pt x="7284806" y="341911"/>
                  <a:pt x="7288318" y="419996"/>
                </a:cubicBezTo>
                <a:cubicBezTo>
                  <a:pt x="7301507" y="709488"/>
                  <a:pt x="7530168" y="891535"/>
                  <a:pt x="7736280" y="1068100"/>
                </a:cubicBezTo>
                <a:cubicBezTo>
                  <a:pt x="8250069" y="1508062"/>
                  <a:pt x="8424916" y="2032159"/>
                  <a:pt x="8184147" y="2589406"/>
                </a:cubicBezTo>
                <a:cubicBezTo>
                  <a:pt x="8090773" y="2805524"/>
                  <a:pt x="7909218" y="2993264"/>
                  <a:pt x="7738154" y="3164270"/>
                </a:cubicBezTo>
                <a:cubicBezTo>
                  <a:pt x="7279360" y="3622745"/>
                  <a:pt x="7298159" y="4154456"/>
                  <a:pt x="7579762" y="4641256"/>
                </a:cubicBezTo>
                <a:cubicBezTo>
                  <a:pt x="7780382" y="4986833"/>
                  <a:pt x="8020938" y="5311557"/>
                  <a:pt x="8191492" y="5670858"/>
                </a:cubicBezTo>
                <a:cubicBezTo>
                  <a:pt x="8357544" y="6019043"/>
                  <a:pt x="8456063" y="6366409"/>
                  <a:pt x="8477065" y="6707671"/>
                </a:cubicBezTo>
                <a:lnTo>
                  <a:pt x="8478852" y="6820849"/>
                </a:lnTo>
                <a:lnTo>
                  <a:pt x="0" y="68208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0B16C60-5AF6-F927-A9CA-63CDAE895301}"/>
              </a:ext>
            </a:extLst>
          </p:cNvPr>
          <p:cNvSpPr>
            <a:spLocks noGrp="1"/>
          </p:cNvSpPr>
          <p:nvPr>
            <p:ph type="title"/>
          </p:nvPr>
        </p:nvSpPr>
        <p:spPr>
          <a:xfrm>
            <a:off x="609600" y="557784"/>
            <a:ext cx="6029325" cy="1325563"/>
          </a:xfrm>
        </p:spPr>
        <p:txBody>
          <a:bodyPr>
            <a:normAutofit/>
          </a:bodyPr>
          <a:lstStyle/>
          <a:p>
            <a:r>
              <a:rPr lang="en-US" dirty="0"/>
              <a:t>Background and Goal:</a:t>
            </a:r>
          </a:p>
        </p:txBody>
      </p:sp>
      <p:sp>
        <p:nvSpPr>
          <p:cNvPr id="3" name="Content Placeholder 2">
            <a:extLst>
              <a:ext uri="{FF2B5EF4-FFF2-40B4-BE49-F238E27FC236}">
                <a16:creationId xmlns:a16="http://schemas.microsoft.com/office/drawing/2014/main" id="{0D7591F8-DB8A-63E9-5841-D9AB7169F787}"/>
              </a:ext>
            </a:extLst>
          </p:cNvPr>
          <p:cNvSpPr>
            <a:spLocks noGrp="1"/>
          </p:cNvSpPr>
          <p:nvPr>
            <p:ph idx="1"/>
          </p:nvPr>
        </p:nvSpPr>
        <p:spPr>
          <a:xfrm>
            <a:off x="609600" y="2106204"/>
            <a:ext cx="6029325" cy="4036534"/>
          </a:xfrm>
        </p:spPr>
        <p:txBody>
          <a:bodyPr>
            <a:normAutofit/>
          </a:bodyPr>
          <a:lstStyle/>
          <a:p>
            <a:r>
              <a:rPr lang="en-US" dirty="0"/>
              <a:t>I conducted an analysis of the </a:t>
            </a:r>
            <a:r>
              <a:rPr lang="en-US" u="sng">
                <a:effectLst/>
                <a:ea typeface="Calibri" panose="020F0502020204030204" pitchFamily="34" charset="0"/>
                <a:cs typeface="Times New Roman" panose="02020603050405020304" pitchFamily="18" charset="0"/>
                <a:hlinkClick r:id="rId2"/>
              </a:rPr>
              <a:t>https://www.kaggle.com/datasets/arnabchaki/data-science-salaries-2023</a:t>
            </a:r>
            <a:r>
              <a:rPr lang="en-US" dirty="0"/>
              <a:t> dataset to get an idea of what the typical data scientist job profile looks like. My goal was to get an idea of the salary range and amount of remote work offered.</a:t>
            </a:r>
          </a:p>
        </p:txBody>
      </p:sp>
    </p:spTree>
    <p:extLst>
      <p:ext uri="{BB962C8B-B14F-4D97-AF65-F5344CB8AC3E}">
        <p14:creationId xmlns:p14="http://schemas.microsoft.com/office/powerpoint/2010/main" val="440502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tory 15">
            <a:extLst>
              <a:ext uri="{FF2B5EF4-FFF2-40B4-BE49-F238E27FC236}">
                <a16:creationId xmlns:a16="http://schemas.microsoft.com/office/drawing/2014/main" id="{FE449E79-842E-45DA-8877-76D7BBC8A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879" y="0"/>
            <a:ext cx="7228240" cy="6858000"/>
          </a:xfrm>
          <a:prstGeom prst="rect">
            <a:avLst/>
          </a:prstGeom>
        </p:spPr>
      </p:pic>
    </p:spTree>
    <p:extLst>
      <p:ext uri="{BB962C8B-B14F-4D97-AF65-F5344CB8AC3E}">
        <p14:creationId xmlns:p14="http://schemas.microsoft.com/office/powerpoint/2010/main" val="283859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20EA-C5DE-8AD6-4460-A9B0C48E436F}"/>
              </a:ext>
            </a:extLst>
          </p:cNvPr>
          <p:cNvSpPr>
            <a:spLocks noGrp="1"/>
          </p:cNvSpPr>
          <p:nvPr>
            <p:ph type="title"/>
          </p:nvPr>
        </p:nvSpPr>
        <p:spPr/>
        <p:txBody>
          <a:bodyPr/>
          <a:lstStyle/>
          <a:p>
            <a:r>
              <a:rPr lang="en-US" dirty="0"/>
              <a:t>Regression</a:t>
            </a:r>
          </a:p>
        </p:txBody>
      </p:sp>
      <p:sp>
        <p:nvSpPr>
          <p:cNvPr id="3" name="Text Placeholder 2">
            <a:extLst>
              <a:ext uri="{FF2B5EF4-FFF2-40B4-BE49-F238E27FC236}">
                <a16:creationId xmlns:a16="http://schemas.microsoft.com/office/drawing/2014/main" id="{1175386E-0F3C-4307-0E1C-CF56C074BC2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45250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F7DA-7294-86A5-4CEB-DAF100C078AD}"/>
              </a:ext>
            </a:extLst>
          </p:cNvPr>
          <p:cNvSpPr>
            <a:spLocks noGrp="1"/>
          </p:cNvSpPr>
          <p:nvPr>
            <p:ph type="title"/>
          </p:nvPr>
        </p:nvSpPr>
        <p:spPr/>
        <p:txBody>
          <a:bodyPr/>
          <a:lstStyle/>
          <a:p>
            <a:r>
              <a:rPr lang="en-US" dirty="0"/>
              <a:t>Regression</a:t>
            </a:r>
          </a:p>
        </p:txBody>
      </p:sp>
      <p:sp>
        <p:nvSpPr>
          <p:cNvPr id="3" name="Content Placeholder 2">
            <a:extLst>
              <a:ext uri="{FF2B5EF4-FFF2-40B4-BE49-F238E27FC236}">
                <a16:creationId xmlns:a16="http://schemas.microsoft.com/office/drawing/2014/main" id="{A40584D7-0119-B8BD-BD72-D16245E07CE1}"/>
              </a:ext>
            </a:extLst>
          </p:cNvPr>
          <p:cNvSpPr>
            <a:spLocks noGrp="1"/>
          </p:cNvSpPr>
          <p:nvPr>
            <p:ph idx="1"/>
          </p:nvPr>
        </p:nvSpPr>
        <p:spPr/>
        <p:txBody>
          <a:bodyPr/>
          <a:lstStyle/>
          <a:p>
            <a:r>
              <a:rPr lang="en-US" dirty="0"/>
              <a:t>I then performed regression on my data.</a:t>
            </a:r>
          </a:p>
        </p:txBody>
      </p:sp>
    </p:spTree>
    <p:extLst>
      <p:ext uri="{BB962C8B-B14F-4D97-AF65-F5344CB8AC3E}">
        <p14:creationId xmlns:p14="http://schemas.microsoft.com/office/powerpoint/2010/main" val="576279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1380B7A-5B85-4642-8878-2089DEF2C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848D562A-EF99-44C6-AA29-9D3E42177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2299" y="-1"/>
            <a:ext cx="5726653" cy="6858000"/>
          </a:xfrm>
          <a:custGeom>
            <a:avLst/>
            <a:gdLst>
              <a:gd name="connsiteX0" fmla="*/ 615190 w 5726653"/>
              <a:gd name="connsiteY0" fmla="*/ 3536635 h 6858000"/>
              <a:gd name="connsiteX1" fmla="*/ 1124778 w 5726653"/>
              <a:gd name="connsiteY1" fmla="*/ 4046223 h 6858000"/>
              <a:gd name="connsiteX2" fmla="*/ 615190 w 5726653"/>
              <a:gd name="connsiteY2" fmla="*/ 4555811 h 6858000"/>
              <a:gd name="connsiteX3" fmla="*/ 105602 w 5726653"/>
              <a:gd name="connsiteY3" fmla="*/ 4046223 h 6858000"/>
              <a:gd name="connsiteX4" fmla="*/ 615190 w 5726653"/>
              <a:gd name="connsiteY4" fmla="*/ 3536635 h 6858000"/>
              <a:gd name="connsiteX5" fmla="*/ 1497780 w 5726653"/>
              <a:gd name="connsiteY5" fmla="*/ 0 h 6858000"/>
              <a:gd name="connsiteX6" fmla="*/ 5164844 w 5726653"/>
              <a:gd name="connsiteY6" fmla="*/ 0 h 6858000"/>
              <a:gd name="connsiteX7" fmla="*/ 5726653 w 5726653"/>
              <a:gd name="connsiteY7" fmla="*/ 0 h 6858000"/>
              <a:gd name="connsiteX8" fmla="*/ 5726653 w 5726653"/>
              <a:gd name="connsiteY8" fmla="*/ 6858000 h 6858000"/>
              <a:gd name="connsiteX9" fmla="*/ 311757 w 5726653"/>
              <a:gd name="connsiteY9" fmla="*/ 6858000 h 6858000"/>
              <a:gd name="connsiteX10" fmla="*/ 314130 w 5726653"/>
              <a:gd name="connsiteY10" fmla="*/ 6707670 h 6858000"/>
              <a:gd name="connsiteX11" fmla="*/ 599702 w 5726653"/>
              <a:gd name="connsiteY11" fmla="*/ 5670858 h 6858000"/>
              <a:gd name="connsiteX12" fmla="*/ 1211433 w 5726653"/>
              <a:gd name="connsiteY12" fmla="*/ 4641255 h 6858000"/>
              <a:gd name="connsiteX13" fmla="*/ 1053041 w 5726653"/>
              <a:gd name="connsiteY13" fmla="*/ 3164269 h 6858000"/>
              <a:gd name="connsiteX14" fmla="*/ 607048 w 5726653"/>
              <a:gd name="connsiteY14" fmla="*/ 2589405 h 6858000"/>
              <a:gd name="connsiteX15" fmla="*/ 1054915 w 5726653"/>
              <a:gd name="connsiteY15" fmla="*/ 1068099 h 6858000"/>
              <a:gd name="connsiteX16" fmla="*/ 1502877 w 5726653"/>
              <a:gd name="connsiteY16" fmla="*/ 419995 h 6858000"/>
              <a:gd name="connsiteX17" fmla="*/ 1505904 w 5726653"/>
              <a:gd name="connsiteY17" fmla="*/ 184996 h 6858000"/>
              <a:gd name="connsiteX18" fmla="*/ 14543 w 5726653"/>
              <a:gd name="connsiteY18" fmla="*/ 0 h 6858000"/>
              <a:gd name="connsiteX19" fmla="*/ 879351 w 5726653"/>
              <a:gd name="connsiteY19" fmla="*/ 0 h 6858000"/>
              <a:gd name="connsiteX20" fmla="*/ 892053 w 5726653"/>
              <a:gd name="connsiteY20" fmla="*/ 78052 h 6858000"/>
              <a:gd name="connsiteX21" fmla="*/ 561940 w 5726653"/>
              <a:gd name="connsiteY21" fmla="*/ 535443 h 6858000"/>
              <a:gd name="connsiteX22" fmla="*/ 15319 w 5726653"/>
              <a:gd name="connsiteY22" fmla="*/ 219852 h 6858000"/>
              <a:gd name="connsiteX23" fmla="*/ 4234 w 5726653"/>
              <a:gd name="connsiteY23"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26653"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5164844" y="0"/>
                </a:lnTo>
                <a:lnTo>
                  <a:pt x="5726653" y="0"/>
                </a:lnTo>
                <a:lnTo>
                  <a:pt x="5726653"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4BF7DA-7294-86A5-4CEB-DAF100C078AD}"/>
              </a:ext>
            </a:extLst>
          </p:cNvPr>
          <p:cNvSpPr>
            <a:spLocks noGrp="1"/>
          </p:cNvSpPr>
          <p:nvPr>
            <p:ph type="title"/>
          </p:nvPr>
        </p:nvSpPr>
        <p:spPr>
          <a:xfrm>
            <a:off x="609600" y="517386"/>
            <a:ext cx="5369169" cy="1582784"/>
          </a:xfrm>
        </p:spPr>
        <p:txBody>
          <a:bodyPr>
            <a:normAutofit/>
          </a:bodyPr>
          <a:lstStyle/>
          <a:p>
            <a:r>
              <a:rPr lang="en-US" dirty="0"/>
              <a:t>Regression</a:t>
            </a:r>
          </a:p>
        </p:txBody>
      </p:sp>
      <p:sp>
        <p:nvSpPr>
          <p:cNvPr id="3" name="Content Placeholder 2">
            <a:extLst>
              <a:ext uri="{FF2B5EF4-FFF2-40B4-BE49-F238E27FC236}">
                <a16:creationId xmlns:a16="http://schemas.microsoft.com/office/drawing/2014/main" id="{A40584D7-0119-B8BD-BD72-D16245E07CE1}"/>
              </a:ext>
            </a:extLst>
          </p:cNvPr>
          <p:cNvSpPr>
            <a:spLocks noGrp="1"/>
          </p:cNvSpPr>
          <p:nvPr>
            <p:ph idx="1"/>
          </p:nvPr>
        </p:nvSpPr>
        <p:spPr>
          <a:xfrm>
            <a:off x="610198" y="2356598"/>
            <a:ext cx="5355276" cy="3790529"/>
          </a:xfrm>
        </p:spPr>
        <p:txBody>
          <a:bodyPr anchor="t">
            <a:normAutofit/>
          </a:bodyPr>
          <a:lstStyle/>
          <a:p>
            <a:r>
              <a:rPr lang="en-US" dirty="0"/>
              <a:t>I first used </a:t>
            </a:r>
            <a:r>
              <a:rPr lang="en-US" dirty="0" err="1"/>
              <a:t>pairplot</a:t>
            </a:r>
            <a:r>
              <a:rPr lang="en-US" dirty="0"/>
              <a:t> and a heatmap to find which variables correlated the most strongly in the dataset (work year and salary):</a:t>
            </a:r>
          </a:p>
        </p:txBody>
      </p:sp>
      <p:pic>
        <p:nvPicPr>
          <p:cNvPr id="7" name="Picture 6" descr="A graph and chart of a salary&#10;&#10;Description automatically generated with medium confidence">
            <a:extLst>
              <a:ext uri="{FF2B5EF4-FFF2-40B4-BE49-F238E27FC236}">
                <a16:creationId xmlns:a16="http://schemas.microsoft.com/office/drawing/2014/main" id="{0FC60219-9448-DCE8-1FEC-CDAB43EA4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6403" y="994178"/>
            <a:ext cx="6195597" cy="5357324"/>
          </a:xfrm>
          <a:prstGeom prst="rect">
            <a:avLst/>
          </a:prstGeom>
        </p:spPr>
      </p:pic>
    </p:spTree>
    <p:extLst>
      <p:ext uri="{BB962C8B-B14F-4D97-AF65-F5344CB8AC3E}">
        <p14:creationId xmlns:p14="http://schemas.microsoft.com/office/powerpoint/2010/main" val="2224645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1380B7A-5B85-4642-8878-2089DEF2C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848D562A-EF99-44C6-AA29-9D3E42177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2299" y="-1"/>
            <a:ext cx="5726653" cy="6858000"/>
          </a:xfrm>
          <a:custGeom>
            <a:avLst/>
            <a:gdLst>
              <a:gd name="connsiteX0" fmla="*/ 615190 w 5726653"/>
              <a:gd name="connsiteY0" fmla="*/ 3536635 h 6858000"/>
              <a:gd name="connsiteX1" fmla="*/ 1124778 w 5726653"/>
              <a:gd name="connsiteY1" fmla="*/ 4046223 h 6858000"/>
              <a:gd name="connsiteX2" fmla="*/ 615190 w 5726653"/>
              <a:gd name="connsiteY2" fmla="*/ 4555811 h 6858000"/>
              <a:gd name="connsiteX3" fmla="*/ 105602 w 5726653"/>
              <a:gd name="connsiteY3" fmla="*/ 4046223 h 6858000"/>
              <a:gd name="connsiteX4" fmla="*/ 615190 w 5726653"/>
              <a:gd name="connsiteY4" fmla="*/ 3536635 h 6858000"/>
              <a:gd name="connsiteX5" fmla="*/ 1497780 w 5726653"/>
              <a:gd name="connsiteY5" fmla="*/ 0 h 6858000"/>
              <a:gd name="connsiteX6" fmla="*/ 5164844 w 5726653"/>
              <a:gd name="connsiteY6" fmla="*/ 0 h 6858000"/>
              <a:gd name="connsiteX7" fmla="*/ 5726653 w 5726653"/>
              <a:gd name="connsiteY7" fmla="*/ 0 h 6858000"/>
              <a:gd name="connsiteX8" fmla="*/ 5726653 w 5726653"/>
              <a:gd name="connsiteY8" fmla="*/ 6858000 h 6858000"/>
              <a:gd name="connsiteX9" fmla="*/ 311757 w 5726653"/>
              <a:gd name="connsiteY9" fmla="*/ 6858000 h 6858000"/>
              <a:gd name="connsiteX10" fmla="*/ 314130 w 5726653"/>
              <a:gd name="connsiteY10" fmla="*/ 6707670 h 6858000"/>
              <a:gd name="connsiteX11" fmla="*/ 599702 w 5726653"/>
              <a:gd name="connsiteY11" fmla="*/ 5670858 h 6858000"/>
              <a:gd name="connsiteX12" fmla="*/ 1211433 w 5726653"/>
              <a:gd name="connsiteY12" fmla="*/ 4641255 h 6858000"/>
              <a:gd name="connsiteX13" fmla="*/ 1053041 w 5726653"/>
              <a:gd name="connsiteY13" fmla="*/ 3164269 h 6858000"/>
              <a:gd name="connsiteX14" fmla="*/ 607048 w 5726653"/>
              <a:gd name="connsiteY14" fmla="*/ 2589405 h 6858000"/>
              <a:gd name="connsiteX15" fmla="*/ 1054915 w 5726653"/>
              <a:gd name="connsiteY15" fmla="*/ 1068099 h 6858000"/>
              <a:gd name="connsiteX16" fmla="*/ 1502877 w 5726653"/>
              <a:gd name="connsiteY16" fmla="*/ 419995 h 6858000"/>
              <a:gd name="connsiteX17" fmla="*/ 1505904 w 5726653"/>
              <a:gd name="connsiteY17" fmla="*/ 184996 h 6858000"/>
              <a:gd name="connsiteX18" fmla="*/ 14543 w 5726653"/>
              <a:gd name="connsiteY18" fmla="*/ 0 h 6858000"/>
              <a:gd name="connsiteX19" fmla="*/ 879351 w 5726653"/>
              <a:gd name="connsiteY19" fmla="*/ 0 h 6858000"/>
              <a:gd name="connsiteX20" fmla="*/ 892053 w 5726653"/>
              <a:gd name="connsiteY20" fmla="*/ 78052 h 6858000"/>
              <a:gd name="connsiteX21" fmla="*/ 561940 w 5726653"/>
              <a:gd name="connsiteY21" fmla="*/ 535443 h 6858000"/>
              <a:gd name="connsiteX22" fmla="*/ 15319 w 5726653"/>
              <a:gd name="connsiteY22" fmla="*/ 219852 h 6858000"/>
              <a:gd name="connsiteX23" fmla="*/ 4234 w 5726653"/>
              <a:gd name="connsiteY23"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26653"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5164844" y="0"/>
                </a:lnTo>
                <a:lnTo>
                  <a:pt x="5726653" y="0"/>
                </a:lnTo>
                <a:lnTo>
                  <a:pt x="5726653"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4BF7DA-7294-86A5-4CEB-DAF100C078AD}"/>
              </a:ext>
            </a:extLst>
          </p:cNvPr>
          <p:cNvSpPr>
            <a:spLocks noGrp="1"/>
          </p:cNvSpPr>
          <p:nvPr>
            <p:ph type="title"/>
          </p:nvPr>
        </p:nvSpPr>
        <p:spPr>
          <a:xfrm>
            <a:off x="609600" y="517386"/>
            <a:ext cx="5369169" cy="1582784"/>
          </a:xfrm>
        </p:spPr>
        <p:txBody>
          <a:bodyPr>
            <a:normAutofit/>
          </a:bodyPr>
          <a:lstStyle/>
          <a:p>
            <a:r>
              <a:rPr lang="en-US" dirty="0"/>
              <a:t>Regression</a:t>
            </a:r>
          </a:p>
        </p:txBody>
      </p:sp>
      <p:sp>
        <p:nvSpPr>
          <p:cNvPr id="3" name="Content Placeholder 2">
            <a:extLst>
              <a:ext uri="{FF2B5EF4-FFF2-40B4-BE49-F238E27FC236}">
                <a16:creationId xmlns:a16="http://schemas.microsoft.com/office/drawing/2014/main" id="{A40584D7-0119-B8BD-BD72-D16245E07CE1}"/>
              </a:ext>
            </a:extLst>
          </p:cNvPr>
          <p:cNvSpPr>
            <a:spLocks noGrp="1"/>
          </p:cNvSpPr>
          <p:nvPr>
            <p:ph idx="1"/>
          </p:nvPr>
        </p:nvSpPr>
        <p:spPr>
          <a:xfrm>
            <a:off x="610198" y="2356598"/>
            <a:ext cx="5355276" cy="3790529"/>
          </a:xfrm>
        </p:spPr>
        <p:txBody>
          <a:bodyPr anchor="t">
            <a:normAutofit/>
          </a:bodyPr>
          <a:lstStyle/>
          <a:p>
            <a:r>
              <a:rPr lang="en-US" dirty="0"/>
              <a:t>I then created and trained my model.</a:t>
            </a:r>
          </a:p>
        </p:txBody>
      </p:sp>
      <p:pic>
        <p:nvPicPr>
          <p:cNvPr id="5" name="Picture 4">
            <a:extLst>
              <a:ext uri="{FF2B5EF4-FFF2-40B4-BE49-F238E27FC236}">
                <a16:creationId xmlns:a16="http://schemas.microsoft.com/office/drawing/2014/main" id="{D7F687AC-7DA5-9C53-70E7-8EDDA6F1E3F9}"/>
              </a:ext>
            </a:extLst>
          </p:cNvPr>
          <p:cNvPicPr>
            <a:picLocks noChangeAspect="1"/>
          </p:cNvPicPr>
          <p:nvPr/>
        </p:nvPicPr>
        <p:blipFill>
          <a:blip r:embed="rId2"/>
          <a:stretch>
            <a:fillRect/>
          </a:stretch>
        </p:blipFill>
        <p:spPr>
          <a:xfrm>
            <a:off x="5965474" y="885645"/>
            <a:ext cx="5834796" cy="5454969"/>
          </a:xfrm>
          <a:prstGeom prst="rect">
            <a:avLst/>
          </a:prstGeom>
        </p:spPr>
      </p:pic>
    </p:spTree>
    <p:extLst>
      <p:ext uri="{BB962C8B-B14F-4D97-AF65-F5344CB8AC3E}">
        <p14:creationId xmlns:p14="http://schemas.microsoft.com/office/powerpoint/2010/main" val="2001839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1380B7A-5B85-4642-8878-2089DEF2C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848D562A-EF99-44C6-AA29-9D3E42177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2299" y="-1"/>
            <a:ext cx="5726653" cy="6858000"/>
          </a:xfrm>
          <a:custGeom>
            <a:avLst/>
            <a:gdLst>
              <a:gd name="connsiteX0" fmla="*/ 615190 w 5726653"/>
              <a:gd name="connsiteY0" fmla="*/ 3536635 h 6858000"/>
              <a:gd name="connsiteX1" fmla="*/ 1124778 w 5726653"/>
              <a:gd name="connsiteY1" fmla="*/ 4046223 h 6858000"/>
              <a:gd name="connsiteX2" fmla="*/ 615190 w 5726653"/>
              <a:gd name="connsiteY2" fmla="*/ 4555811 h 6858000"/>
              <a:gd name="connsiteX3" fmla="*/ 105602 w 5726653"/>
              <a:gd name="connsiteY3" fmla="*/ 4046223 h 6858000"/>
              <a:gd name="connsiteX4" fmla="*/ 615190 w 5726653"/>
              <a:gd name="connsiteY4" fmla="*/ 3536635 h 6858000"/>
              <a:gd name="connsiteX5" fmla="*/ 1497780 w 5726653"/>
              <a:gd name="connsiteY5" fmla="*/ 0 h 6858000"/>
              <a:gd name="connsiteX6" fmla="*/ 5164844 w 5726653"/>
              <a:gd name="connsiteY6" fmla="*/ 0 h 6858000"/>
              <a:gd name="connsiteX7" fmla="*/ 5726653 w 5726653"/>
              <a:gd name="connsiteY7" fmla="*/ 0 h 6858000"/>
              <a:gd name="connsiteX8" fmla="*/ 5726653 w 5726653"/>
              <a:gd name="connsiteY8" fmla="*/ 6858000 h 6858000"/>
              <a:gd name="connsiteX9" fmla="*/ 311757 w 5726653"/>
              <a:gd name="connsiteY9" fmla="*/ 6858000 h 6858000"/>
              <a:gd name="connsiteX10" fmla="*/ 314130 w 5726653"/>
              <a:gd name="connsiteY10" fmla="*/ 6707670 h 6858000"/>
              <a:gd name="connsiteX11" fmla="*/ 599702 w 5726653"/>
              <a:gd name="connsiteY11" fmla="*/ 5670858 h 6858000"/>
              <a:gd name="connsiteX12" fmla="*/ 1211433 w 5726653"/>
              <a:gd name="connsiteY12" fmla="*/ 4641255 h 6858000"/>
              <a:gd name="connsiteX13" fmla="*/ 1053041 w 5726653"/>
              <a:gd name="connsiteY13" fmla="*/ 3164269 h 6858000"/>
              <a:gd name="connsiteX14" fmla="*/ 607048 w 5726653"/>
              <a:gd name="connsiteY14" fmla="*/ 2589405 h 6858000"/>
              <a:gd name="connsiteX15" fmla="*/ 1054915 w 5726653"/>
              <a:gd name="connsiteY15" fmla="*/ 1068099 h 6858000"/>
              <a:gd name="connsiteX16" fmla="*/ 1502877 w 5726653"/>
              <a:gd name="connsiteY16" fmla="*/ 419995 h 6858000"/>
              <a:gd name="connsiteX17" fmla="*/ 1505904 w 5726653"/>
              <a:gd name="connsiteY17" fmla="*/ 184996 h 6858000"/>
              <a:gd name="connsiteX18" fmla="*/ 14543 w 5726653"/>
              <a:gd name="connsiteY18" fmla="*/ 0 h 6858000"/>
              <a:gd name="connsiteX19" fmla="*/ 879351 w 5726653"/>
              <a:gd name="connsiteY19" fmla="*/ 0 h 6858000"/>
              <a:gd name="connsiteX20" fmla="*/ 892053 w 5726653"/>
              <a:gd name="connsiteY20" fmla="*/ 78052 h 6858000"/>
              <a:gd name="connsiteX21" fmla="*/ 561940 w 5726653"/>
              <a:gd name="connsiteY21" fmla="*/ 535443 h 6858000"/>
              <a:gd name="connsiteX22" fmla="*/ 15319 w 5726653"/>
              <a:gd name="connsiteY22" fmla="*/ 219852 h 6858000"/>
              <a:gd name="connsiteX23" fmla="*/ 4234 w 5726653"/>
              <a:gd name="connsiteY23"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26653"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5164844" y="0"/>
                </a:lnTo>
                <a:lnTo>
                  <a:pt x="5726653" y="0"/>
                </a:lnTo>
                <a:lnTo>
                  <a:pt x="5726653"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4BF7DA-7294-86A5-4CEB-DAF100C078AD}"/>
              </a:ext>
            </a:extLst>
          </p:cNvPr>
          <p:cNvSpPr>
            <a:spLocks noGrp="1"/>
          </p:cNvSpPr>
          <p:nvPr>
            <p:ph type="title"/>
          </p:nvPr>
        </p:nvSpPr>
        <p:spPr>
          <a:xfrm>
            <a:off x="609600" y="517386"/>
            <a:ext cx="5369169" cy="1582784"/>
          </a:xfrm>
        </p:spPr>
        <p:txBody>
          <a:bodyPr>
            <a:normAutofit/>
          </a:bodyPr>
          <a:lstStyle/>
          <a:p>
            <a:r>
              <a:rPr lang="en-US" dirty="0"/>
              <a:t>Regression</a:t>
            </a:r>
          </a:p>
        </p:txBody>
      </p:sp>
      <p:sp>
        <p:nvSpPr>
          <p:cNvPr id="3" name="Content Placeholder 2">
            <a:extLst>
              <a:ext uri="{FF2B5EF4-FFF2-40B4-BE49-F238E27FC236}">
                <a16:creationId xmlns:a16="http://schemas.microsoft.com/office/drawing/2014/main" id="{A40584D7-0119-B8BD-BD72-D16245E07CE1}"/>
              </a:ext>
            </a:extLst>
          </p:cNvPr>
          <p:cNvSpPr>
            <a:spLocks noGrp="1"/>
          </p:cNvSpPr>
          <p:nvPr>
            <p:ph idx="1"/>
          </p:nvPr>
        </p:nvSpPr>
        <p:spPr>
          <a:xfrm>
            <a:off x="610198" y="2356598"/>
            <a:ext cx="5355276" cy="3790529"/>
          </a:xfrm>
        </p:spPr>
        <p:txBody>
          <a:bodyPr anchor="t">
            <a:normAutofit/>
          </a:bodyPr>
          <a:lstStyle/>
          <a:p>
            <a:r>
              <a:rPr lang="en-US" dirty="0"/>
              <a:t>Finally, I plotted the results. Linear regression did not work well (R square value was only about 0.049), but I believe a different type of regression could have matched the curve a bit better.</a:t>
            </a:r>
          </a:p>
        </p:txBody>
      </p:sp>
      <p:pic>
        <p:nvPicPr>
          <p:cNvPr id="6" name="Picture 5">
            <a:extLst>
              <a:ext uri="{FF2B5EF4-FFF2-40B4-BE49-F238E27FC236}">
                <a16:creationId xmlns:a16="http://schemas.microsoft.com/office/drawing/2014/main" id="{AD1276B5-47FE-46B3-F025-F6DE44ECDFDA}"/>
              </a:ext>
            </a:extLst>
          </p:cNvPr>
          <p:cNvPicPr>
            <a:picLocks noChangeAspect="1"/>
          </p:cNvPicPr>
          <p:nvPr/>
        </p:nvPicPr>
        <p:blipFill>
          <a:blip r:embed="rId2"/>
          <a:stretch>
            <a:fillRect/>
          </a:stretch>
        </p:blipFill>
        <p:spPr>
          <a:xfrm>
            <a:off x="6449004" y="2100170"/>
            <a:ext cx="5600700" cy="3400425"/>
          </a:xfrm>
          <a:prstGeom prst="rect">
            <a:avLst/>
          </a:prstGeom>
        </p:spPr>
      </p:pic>
    </p:spTree>
    <p:extLst>
      <p:ext uri="{BB962C8B-B14F-4D97-AF65-F5344CB8AC3E}">
        <p14:creationId xmlns:p14="http://schemas.microsoft.com/office/powerpoint/2010/main" val="224989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F5BF-CC29-9D4E-0AD9-49096576E976}"/>
              </a:ext>
            </a:extLst>
          </p:cNvPr>
          <p:cNvSpPr>
            <a:spLocks noGrp="1"/>
          </p:cNvSpPr>
          <p:nvPr>
            <p:ph type="title"/>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3024874A-7F82-3A6C-8546-FEA4F277CB8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1086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E48331F0-4981-5DBD-8D02-9F9715C0521C}"/>
              </a:ext>
            </a:extLst>
          </p:cNvPr>
          <p:cNvSpPr>
            <a:spLocks noGrp="1"/>
          </p:cNvSpPr>
          <p:nvPr>
            <p:ph type="title"/>
          </p:nvPr>
        </p:nvSpPr>
        <p:spPr>
          <a:xfrm>
            <a:off x="5748752" y="552782"/>
            <a:ext cx="5919373" cy="1611920"/>
          </a:xfrm>
        </p:spPr>
        <p:txBody>
          <a:bodyPr>
            <a:normAutofit/>
          </a:bodyPr>
          <a:lstStyle/>
          <a:p>
            <a:r>
              <a:rPr lang="en-US" dirty="0"/>
              <a:t>Exploratory Data Analysis</a:t>
            </a:r>
          </a:p>
        </p:txBody>
      </p:sp>
      <p:pic>
        <p:nvPicPr>
          <p:cNvPr id="9" name="Picture 8" descr="Graph on document with pen">
            <a:extLst>
              <a:ext uri="{FF2B5EF4-FFF2-40B4-BE49-F238E27FC236}">
                <a16:creationId xmlns:a16="http://schemas.microsoft.com/office/drawing/2014/main" id="{62FA6913-0A23-95D1-7093-CE20294F043E}"/>
              </a:ext>
            </a:extLst>
          </p:cNvPr>
          <p:cNvPicPr>
            <a:picLocks noChangeAspect="1"/>
          </p:cNvPicPr>
          <p:nvPr/>
        </p:nvPicPr>
        <p:blipFill rotWithShape="1">
          <a:blip r:embed="rId2"/>
          <a:srcRect l="29070" r="15347"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7" name="Content Placeholder 6">
            <a:extLst>
              <a:ext uri="{FF2B5EF4-FFF2-40B4-BE49-F238E27FC236}">
                <a16:creationId xmlns:a16="http://schemas.microsoft.com/office/drawing/2014/main" id="{58A1A1EB-8326-A59A-DE2D-DF10D32787EA}"/>
              </a:ext>
            </a:extLst>
          </p:cNvPr>
          <p:cNvSpPr>
            <a:spLocks noGrp="1"/>
          </p:cNvSpPr>
          <p:nvPr>
            <p:ph idx="1"/>
          </p:nvPr>
        </p:nvSpPr>
        <p:spPr>
          <a:xfrm>
            <a:off x="5745083" y="2391995"/>
            <a:ext cx="5904056" cy="3174788"/>
          </a:xfrm>
        </p:spPr>
        <p:txBody>
          <a:bodyPr anchor="t">
            <a:normAutofit/>
          </a:bodyPr>
          <a:lstStyle/>
          <a:p>
            <a:r>
              <a:rPr lang="en-US" dirty="0"/>
              <a:t>I performed exploratory data analysis to get a general idea of the data set. The goal of my exploratory data analysis was to determine what parameters I could analyze. </a:t>
            </a:r>
          </a:p>
        </p:txBody>
      </p:sp>
    </p:spTree>
    <p:extLst>
      <p:ext uri="{BB962C8B-B14F-4D97-AF65-F5344CB8AC3E}">
        <p14:creationId xmlns:p14="http://schemas.microsoft.com/office/powerpoint/2010/main" val="186746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E64E4A9-D8D0-4AE7-99BD-EFE51D6E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AFD62F46-8DC3-4EDF-BDEF-27C439C6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8331F0-4981-5DBD-8D02-9F9715C0521C}"/>
              </a:ext>
            </a:extLst>
          </p:cNvPr>
          <p:cNvSpPr>
            <a:spLocks noGrp="1"/>
          </p:cNvSpPr>
          <p:nvPr>
            <p:ph type="title"/>
          </p:nvPr>
        </p:nvSpPr>
        <p:spPr>
          <a:xfrm>
            <a:off x="6456458" y="552782"/>
            <a:ext cx="5125941" cy="1936746"/>
          </a:xfrm>
        </p:spPr>
        <p:txBody>
          <a:bodyPr>
            <a:normAutofit/>
          </a:bodyPr>
          <a:lstStyle/>
          <a:p>
            <a:r>
              <a:rPr lang="en-US" dirty="0"/>
              <a:t>Exploratory Data Analysis</a:t>
            </a:r>
          </a:p>
        </p:txBody>
      </p:sp>
      <p:sp>
        <p:nvSpPr>
          <p:cNvPr id="7" name="Content Placeholder 6">
            <a:extLst>
              <a:ext uri="{FF2B5EF4-FFF2-40B4-BE49-F238E27FC236}">
                <a16:creationId xmlns:a16="http://schemas.microsoft.com/office/drawing/2014/main" id="{58A1A1EB-8326-A59A-DE2D-DF10D32787EA}"/>
              </a:ext>
            </a:extLst>
          </p:cNvPr>
          <p:cNvSpPr>
            <a:spLocks noGrp="1"/>
          </p:cNvSpPr>
          <p:nvPr>
            <p:ph idx="1"/>
          </p:nvPr>
        </p:nvSpPr>
        <p:spPr>
          <a:xfrm>
            <a:off x="6456458" y="2735229"/>
            <a:ext cx="5125941" cy="3484596"/>
          </a:xfrm>
        </p:spPr>
        <p:txBody>
          <a:bodyPr>
            <a:normAutofit/>
          </a:bodyPr>
          <a:lstStyle/>
          <a:p>
            <a:r>
              <a:rPr lang="en-US" dirty="0"/>
              <a:t>First, I started by obtaining the shape and the first few rows of the dataset. Based on my analysis,  I was able to determine which initial parameters I wanted to look more into.</a:t>
            </a:r>
          </a:p>
          <a:p>
            <a:endParaRPr lang="en-US" dirty="0"/>
          </a:p>
          <a:p>
            <a:endParaRPr lang="en-US" dirty="0"/>
          </a:p>
        </p:txBody>
      </p:sp>
      <p:pic>
        <p:nvPicPr>
          <p:cNvPr id="4" name="Picture 3" descr="A screenshot of a computer&#10;&#10;Description automatically generated">
            <a:extLst>
              <a:ext uri="{FF2B5EF4-FFF2-40B4-BE49-F238E27FC236}">
                <a16:creationId xmlns:a16="http://schemas.microsoft.com/office/drawing/2014/main" id="{59D3C5AF-7C35-44B8-AC6A-056339DB8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264831"/>
            <a:ext cx="4600913" cy="2242945"/>
          </a:xfrm>
          <a:prstGeom prst="rect">
            <a:avLst/>
          </a:prstGeom>
        </p:spPr>
      </p:pic>
    </p:spTree>
    <p:extLst>
      <p:ext uri="{BB962C8B-B14F-4D97-AF65-F5344CB8AC3E}">
        <p14:creationId xmlns:p14="http://schemas.microsoft.com/office/powerpoint/2010/main" val="124156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8331F0-4981-5DBD-8D02-9F9715C0521C}"/>
              </a:ext>
            </a:extLst>
          </p:cNvPr>
          <p:cNvSpPr>
            <a:spLocks noGrp="1"/>
          </p:cNvSpPr>
          <p:nvPr>
            <p:ph type="title"/>
          </p:nvPr>
        </p:nvSpPr>
        <p:spPr>
          <a:xfrm>
            <a:off x="609600" y="552783"/>
            <a:ext cx="10972800" cy="1570804"/>
          </a:xfrm>
        </p:spPr>
        <p:txBody>
          <a:bodyPr>
            <a:normAutofit/>
          </a:bodyPr>
          <a:lstStyle/>
          <a:p>
            <a:r>
              <a:rPr lang="en-US" dirty="0"/>
              <a:t>Exploratory Data Analysis</a:t>
            </a:r>
          </a:p>
        </p:txBody>
      </p:sp>
      <p:sp>
        <p:nvSpPr>
          <p:cNvPr id="7" name="Content Placeholder 6">
            <a:extLst>
              <a:ext uri="{FF2B5EF4-FFF2-40B4-BE49-F238E27FC236}">
                <a16:creationId xmlns:a16="http://schemas.microsoft.com/office/drawing/2014/main" id="{58A1A1EB-8326-A59A-DE2D-DF10D32787EA}"/>
              </a:ext>
            </a:extLst>
          </p:cNvPr>
          <p:cNvSpPr>
            <a:spLocks noGrp="1"/>
          </p:cNvSpPr>
          <p:nvPr>
            <p:ph idx="1"/>
          </p:nvPr>
        </p:nvSpPr>
        <p:spPr>
          <a:xfrm>
            <a:off x="609599" y="2397689"/>
            <a:ext cx="3750023" cy="3445893"/>
          </a:xfrm>
        </p:spPr>
        <p:txBody>
          <a:bodyPr>
            <a:normAutofit/>
          </a:bodyPr>
          <a:lstStyle/>
          <a:p>
            <a:r>
              <a:rPr lang="en-US" dirty="0"/>
              <a:t>Then I explored each column I wanted to analyze to see what the data look like for each parameter I wanted to analyze (experience level, employment type, remote ratio, company location, and salary):</a:t>
            </a:r>
          </a:p>
        </p:txBody>
      </p:sp>
      <p:pic>
        <p:nvPicPr>
          <p:cNvPr id="3" name="Picture 2">
            <a:extLst>
              <a:ext uri="{FF2B5EF4-FFF2-40B4-BE49-F238E27FC236}">
                <a16:creationId xmlns:a16="http://schemas.microsoft.com/office/drawing/2014/main" id="{F93ACD4B-5C6D-C9AD-6E96-93B5C01849D0}"/>
              </a:ext>
            </a:extLst>
          </p:cNvPr>
          <p:cNvPicPr>
            <a:picLocks noChangeAspect="1"/>
          </p:cNvPicPr>
          <p:nvPr/>
        </p:nvPicPr>
        <p:blipFill>
          <a:blip r:embed="rId2"/>
          <a:stretch>
            <a:fillRect/>
          </a:stretch>
        </p:blipFill>
        <p:spPr>
          <a:xfrm>
            <a:off x="6229584" y="3282048"/>
            <a:ext cx="5352816" cy="2154508"/>
          </a:xfrm>
          <a:prstGeom prst="rect">
            <a:avLst/>
          </a:prstGeom>
        </p:spPr>
      </p:pic>
    </p:spTree>
    <p:extLst>
      <p:ext uri="{BB962C8B-B14F-4D97-AF65-F5344CB8AC3E}">
        <p14:creationId xmlns:p14="http://schemas.microsoft.com/office/powerpoint/2010/main" val="3735680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21B23E0-233D-4F8B-8913-8D7328DBD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2090" y="0"/>
            <a:ext cx="6519262" cy="6858000"/>
          </a:xfrm>
          <a:custGeom>
            <a:avLst/>
            <a:gdLst>
              <a:gd name="connsiteX0" fmla="*/ 615190 w 6519262"/>
              <a:gd name="connsiteY0" fmla="*/ 3536635 h 6858000"/>
              <a:gd name="connsiteX1" fmla="*/ 1124778 w 6519262"/>
              <a:gd name="connsiteY1" fmla="*/ 4046223 h 6858000"/>
              <a:gd name="connsiteX2" fmla="*/ 615190 w 6519262"/>
              <a:gd name="connsiteY2" fmla="*/ 4555811 h 6858000"/>
              <a:gd name="connsiteX3" fmla="*/ 105603 w 6519262"/>
              <a:gd name="connsiteY3" fmla="*/ 4046223 h 6858000"/>
              <a:gd name="connsiteX4" fmla="*/ 615190 w 6519262"/>
              <a:gd name="connsiteY4" fmla="*/ 3536635 h 6858000"/>
              <a:gd name="connsiteX5" fmla="*/ 1497780 w 6519262"/>
              <a:gd name="connsiteY5" fmla="*/ 0 h 6858000"/>
              <a:gd name="connsiteX6" fmla="*/ 1997377 w 6519262"/>
              <a:gd name="connsiteY6" fmla="*/ 0 h 6858000"/>
              <a:gd name="connsiteX7" fmla="*/ 5164844 w 6519262"/>
              <a:gd name="connsiteY7" fmla="*/ 0 h 6858000"/>
              <a:gd name="connsiteX8" fmla="*/ 5726653 w 6519262"/>
              <a:gd name="connsiteY8" fmla="*/ 0 h 6858000"/>
              <a:gd name="connsiteX9" fmla="*/ 6519262 w 6519262"/>
              <a:gd name="connsiteY9" fmla="*/ 0 h 6858000"/>
              <a:gd name="connsiteX10" fmla="*/ 6519262 w 6519262"/>
              <a:gd name="connsiteY10" fmla="*/ 6858000 h 6858000"/>
              <a:gd name="connsiteX11" fmla="*/ 5726653 w 6519262"/>
              <a:gd name="connsiteY11" fmla="*/ 6858000 h 6858000"/>
              <a:gd name="connsiteX12" fmla="*/ 1997377 w 6519262"/>
              <a:gd name="connsiteY12" fmla="*/ 6858000 h 6858000"/>
              <a:gd name="connsiteX13" fmla="*/ 311757 w 6519262"/>
              <a:gd name="connsiteY13" fmla="*/ 6858000 h 6858000"/>
              <a:gd name="connsiteX14" fmla="*/ 314130 w 6519262"/>
              <a:gd name="connsiteY14" fmla="*/ 6707670 h 6858000"/>
              <a:gd name="connsiteX15" fmla="*/ 599702 w 6519262"/>
              <a:gd name="connsiteY15" fmla="*/ 5670858 h 6858000"/>
              <a:gd name="connsiteX16" fmla="*/ 1211433 w 6519262"/>
              <a:gd name="connsiteY16" fmla="*/ 4641255 h 6858000"/>
              <a:gd name="connsiteX17" fmla="*/ 1053041 w 6519262"/>
              <a:gd name="connsiteY17" fmla="*/ 3164269 h 6858000"/>
              <a:gd name="connsiteX18" fmla="*/ 607048 w 6519262"/>
              <a:gd name="connsiteY18" fmla="*/ 2589405 h 6858000"/>
              <a:gd name="connsiteX19" fmla="*/ 1054915 w 6519262"/>
              <a:gd name="connsiteY19" fmla="*/ 1068099 h 6858000"/>
              <a:gd name="connsiteX20" fmla="*/ 1502877 w 6519262"/>
              <a:gd name="connsiteY20" fmla="*/ 419995 h 6858000"/>
              <a:gd name="connsiteX21" fmla="*/ 1505904 w 6519262"/>
              <a:gd name="connsiteY21" fmla="*/ 184996 h 6858000"/>
              <a:gd name="connsiteX22" fmla="*/ 14543 w 6519262"/>
              <a:gd name="connsiteY22" fmla="*/ 0 h 6858000"/>
              <a:gd name="connsiteX23" fmla="*/ 879351 w 6519262"/>
              <a:gd name="connsiteY23" fmla="*/ 0 h 6858000"/>
              <a:gd name="connsiteX24" fmla="*/ 892053 w 6519262"/>
              <a:gd name="connsiteY24" fmla="*/ 78052 h 6858000"/>
              <a:gd name="connsiteX25" fmla="*/ 561940 w 6519262"/>
              <a:gd name="connsiteY25" fmla="*/ 535443 h 6858000"/>
              <a:gd name="connsiteX26" fmla="*/ 15320 w 6519262"/>
              <a:gd name="connsiteY26" fmla="*/ 219852 h 6858000"/>
              <a:gd name="connsiteX27" fmla="*/ 4234 w 6519262"/>
              <a:gd name="connsiteY27"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19262" h="6858000">
                <a:moveTo>
                  <a:pt x="615190" y="3536635"/>
                </a:moveTo>
                <a:cubicBezTo>
                  <a:pt x="896628" y="3536635"/>
                  <a:pt x="1124778" y="3764785"/>
                  <a:pt x="1124778" y="4046223"/>
                </a:cubicBezTo>
                <a:cubicBezTo>
                  <a:pt x="1124778" y="4327661"/>
                  <a:pt x="896628" y="4555811"/>
                  <a:pt x="615190" y="4555811"/>
                </a:cubicBezTo>
                <a:cubicBezTo>
                  <a:pt x="333753" y="4555811"/>
                  <a:pt x="105603" y="4327661"/>
                  <a:pt x="105603" y="4046223"/>
                </a:cubicBezTo>
                <a:cubicBezTo>
                  <a:pt x="105603" y="3764785"/>
                  <a:pt x="333753" y="3536635"/>
                  <a:pt x="615190" y="3536635"/>
                </a:cubicBezTo>
                <a:close/>
                <a:moveTo>
                  <a:pt x="1497780" y="0"/>
                </a:moveTo>
                <a:lnTo>
                  <a:pt x="1997377" y="0"/>
                </a:lnTo>
                <a:lnTo>
                  <a:pt x="5164844" y="0"/>
                </a:lnTo>
                <a:lnTo>
                  <a:pt x="5726653" y="0"/>
                </a:lnTo>
                <a:lnTo>
                  <a:pt x="6519262" y="0"/>
                </a:lnTo>
                <a:lnTo>
                  <a:pt x="6519262" y="6858000"/>
                </a:lnTo>
                <a:lnTo>
                  <a:pt x="5726653" y="6858000"/>
                </a:lnTo>
                <a:lnTo>
                  <a:pt x="1997377" y="6858000"/>
                </a:lnTo>
                <a:lnTo>
                  <a:pt x="311757" y="6858000"/>
                </a:lnTo>
                <a:lnTo>
                  <a:pt x="314130" y="6707670"/>
                </a:lnTo>
                <a:cubicBezTo>
                  <a:pt x="335132" y="6366409"/>
                  <a:pt x="433652" y="6019042"/>
                  <a:pt x="599702" y="5670858"/>
                </a:cubicBezTo>
                <a:cubicBezTo>
                  <a:pt x="770257" y="5311556"/>
                  <a:pt x="1010813" y="4986832"/>
                  <a:pt x="1211433" y="4641255"/>
                </a:cubicBezTo>
                <a:cubicBezTo>
                  <a:pt x="1493036" y="4154456"/>
                  <a:pt x="1511835" y="3622744"/>
                  <a:pt x="1053041" y="3164269"/>
                </a:cubicBezTo>
                <a:cubicBezTo>
                  <a:pt x="881977" y="2993264"/>
                  <a:pt x="700423" y="2805523"/>
                  <a:pt x="607048" y="2589405"/>
                </a:cubicBezTo>
                <a:cubicBezTo>
                  <a:pt x="366280"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20" y="219852"/>
                </a:cubicBezTo>
                <a:cubicBezTo>
                  <a:pt x="-630" y="160329"/>
                  <a:pt x="-3761"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7887D1-F87C-4CDE-9AE3-4C35360E0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8331F0-4981-5DBD-8D02-9F9715C0521C}"/>
              </a:ext>
            </a:extLst>
          </p:cNvPr>
          <p:cNvSpPr>
            <a:spLocks noGrp="1"/>
          </p:cNvSpPr>
          <p:nvPr>
            <p:ph type="title"/>
          </p:nvPr>
        </p:nvSpPr>
        <p:spPr>
          <a:xfrm>
            <a:off x="609601" y="552782"/>
            <a:ext cx="4769671" cy="2325590"/>
          </a:xfrm>
        </p:spPr>
        <p:txBody>
          <a:bodyPr>
            <a:normAutofit/>
          </a:bodyPr>
          <a:lstStyle/>
          <a:p>
            <a:r>
              <a:rPr lang="en-US" dirty="0"/>
              <a:t>Exploratory Data Analysis</a:t>
            </a:r>
          </a:p>
        </p:txBody>
      </p:sp>
      <p:sp>
        <p:nvSpPr>
          <p:cNvPr id="7" name="Content Placeholder 6">
            <a:extLst>
              <a:ext uri="{FF2B5EF4-FFF2-40B4-BE49-F238E27FC236}">
                <a16:creationId xmlns:a16="http://schemas.microsoft.com/office/drawing/2014/main" id="{58A1A1EB-8326-A59A-DE2D-DF10D32787EA}"/>
              </a:ext>
            </a:extLst>
          </p:cNvPr>
          <p:cNvSpPr>
            <a:spLocks noGrp="1"/>
          </p:cNvSpPr>
          <p:nvPr>
            <p:ph idx="1"/>
          </p:nvPr>
        </p:nvSpPr>
        <p:spPr>
          <a:xfrm>
            <a:off x="610197" y="3241193"/>
            <a:ext cx="4769671" cy="2325590"/>
          </a:xfrm>
        </p:spPr>
        <p:txBody>
          <a:bodyPr anchor="t">
            <a:normAutofit/>
          </a:bodyPr>
          <a:lstStyle/>
          <a:p>
            <a:r>
              <a:rPr lang="en-US" dirty="0"/>
              <a:t>I then created visualizations of the data points I was particularly interested in (remote ratio, salary, and experience level):</a:t>
            </a:r>
          </a:p>
        </p:txBody>
      </p:sp>
      <p:pic>
        <p:nvPicPr>
          <p:cNvPr id="10" name="Picture 9" descr="A graph with blue bars&#10;&#10;Description automatically generated with medium confidence">
            <a:extLst>
              <a:ext uri="{FF2B5EF4-FFF2-40B4-BE49-F238E27FC236}">
                <a16:creationId xmlns:a16="http://schemas.microsoft.com/office/drawing/2014/main" id="{F7E0DA1F-BB0B-0280-519C-735F19A68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922" y="4374223"/>
            <a:ext cx="2763298" cy="1768511"/>
          </a:xfrm>
          <a:prstGeom prst="rect">
            <a:avLst/>
          </a:prstGeom>
        </p:spPr>
      </p:pic>
      <p:pic>
        <p:nvPicPr>
          <p:cNvPr id="8" name="Picture 7" descr="A graph with blue bars&#10;&#10;Description automatically generated with medium confidence">
            <a:extLst>
              <a:ext uri="{FF2B5EF4-FFF2-40B4-BE49-F238E27FC236}">
                <a16:creationId xmlns:a16="http://schemas.microsoft.com/office/drawing/2014/main" id="{975E7B01-3BED-0908-701D-7F9AE9051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971" y="2463502"/>
            <a:ext cx="2899198" cy="1768511"/>
          </a:xfrm>
          <a:prstGeom prst="rect">
            <a:avLst/>
          </a:prstGeom>
        </p:spPr>
      </p:pic>
      <p:pic>
        <p:nvPicPr>
          <p:cNvPr id="5" name="Picture 4" descr="A graph of a salary&#10;&#10;Description automatically generated">
            <a:extLst>
              <a:ext uri="{FF2B5EF4-FFF2-40B4-BE49-F238E27FC236}">
                <a16:creationId xmlns:a16="http://schemas.microsoft.com/office/drawing/2014/main" id="{2FE07DC5-567D-E969-1A61-9523916091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9426" y="552781"/>
            <a:ext cx="2972287" cy="1768511"/>
          </a:xfrm>
          <a:prstGeom prst="rect">
            <a:avLst/>
          </a:prstGeom>
        </p:spPr>
      </p:pic>
    </p:spTree>
    <p:extLst>
      <p:ext uri="{BB962C8B-B14F-4D97-AF65-F5344CB8AC3E}">
        <p14:creationId xmlns:p14="http://schemas.microsoft.com/office/powerpoint/2010/main" val="1659094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985E6-C843-ABFF-56D2-E245A1009958}"/>
              </a:ext>
            </a:extLst>
          </p:cNvPr>
          <p:cNvSpPr>
            <a:spLocks noGrp="1"/>
          </p:cNvSpPr>
          <p:nvPr>
            <p:ph type="title"/>
          </p:nvPr>
        </p:nvSpPr>
        <p:spPr/>
        <p:txBody>
          <a:bodyPr/>
          <a:lstStyle/>
          <a:p>
            <a:r>
              <a:rPr lang="en-US" dirty="0"/>
              <a:t>Data Cleaning</a:t>
            </a:r>
          </a:p>
        </p:txBody>
      </p:sp>
      <p:sp>
        <p:nvSpPr>
          <p:cNvPr id="3" name="Text Placeholder 2">
            <a:extLst>
              <a:ext uri="{FF2B5EF4-FFF2-40B4-BE49-F238E27FC236}">
                <a16:creationId xmlns:a16="http://schemas.microsoft.com/office/drawing/2014/main" id="{3EAC4941-EA62-9D26-DA8E-47CFBD08C7A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37640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1A54-5BB0-6CA5-BD89-2C5775D71BC9}"/>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0DE899DF-87DC-3DF7-B9D9-9F29DB0F2D0F}"/>
              </a:ext>
            </a:extLst>
          </p:cNvPr>
          <p:cNvSpPr>
            <a:spLocks noGrp="1"/>
          </p:cNvSpPr>
          <p:nvPr>
            <p:ph idx="1"/>
          </p:nvPr>
        </p:nvSpPr>
        <p:spPr/>
        <p:txBody>
          <a:bodyPr/>
          <a:lstStyle/>
          <a:p>
            <a:r>
              <a:rPr lang="en-US" dirty="0"/>
              <a:t>Next, I cleaned the data so it could be analyzed properly.</a:t>
            </a:r>
          </a:p>
        </p:txBody>
      </p:sp>
    </p:spTree>
    <p:extLst>
      <p:ext uri="{BB962C8B-B14F-4D97-AF65-F5344CB8AC3E}">
        <p14:creationId xmlns:p14="http://schemas.microsoft.com/office/powerpoint/2010/main" val="2141374832"/>
      </p:ext>
    </p:extLst>
  </p:cSld>
  <p:clrMapOvr>
    <a:masterClrMapping/>
  </p:clrMapOvr>
</p:sld>
</file>

<file path=ppt/theme/theme1.xml><?xml version="1.0" encoding="utf-8"?>
<a:theme xmlns:a="http://schemas.openxmlformats.org/drawingml/2006/main" name="Splash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54</TotalTime>
  <Words>384</Words>
  <Application>Microsoft Office PowerPoint</Application>
  <PresentationFormat>Widescreen</PresentationFormat>
  <Paragraphs>36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Avenir Next LT Pro</vt:lpstr>
      <vt:lpstr>Posterama</vt:lpstr>
      <vt:lpstr>SplashVTI</vt:lpstr>
      <vt:lpstr>Data Science Job Profile Analysis</vt:lpstr>
      <vt:lpstr>Background and Goal:</vt:lpstr>
      <vt:lpstr>Exploratory Data Analysis</vt:lpstr>
      <vt:lpstr>Exploratory Data Analysis</vt:lpstr>
      <vt:lpstr>Exploratory Data Analysis</vt:lpstr>
      <vt:lpstr>Exploratory Data Analysis</vt:lpstr>
      <vt:lpstr>Exploratory Data Analysis</vt:lpstr>
      <vt:lpstr>Data Cleaning</vt:lpstr>
      <vt:lpstr>Data Cleaning</vt:lpstr>
      <vt:lpstr>Data Cleaning</vt:lpstr>
      <vt:lpstr>Data Cleaning</vt:lpstr>
      <vt:lpstr>Data Cleaning</vt:lpstr>
      <vt:lpstr>Data Cleaning</vt:lpstr>
      <vt:lpstr>Visualization</vt:lpstr>
      <vt:lpstr>Visualization</vt:lpstr>
      <vt:lpstr>PowerPoint Presentation</vt:lpstr>
      <vt:lpstr>PowerPoint Presentation</vt:lpstr>
      <vt:lpstr>PowerPoint Presentation</vt:lpstr>
      <vt:lpstr>PowerPoint Presentation</vt:lpstr>
      <vt:lpstr>PowerPoint Presentation</vt:lpstr>
      <vt:lpstr>Regression</vt:lpstr>
      <vt:lpstr>Regression</vt:lpstr>
      <vt:lpstr>Regression</vt:lpstr>
      <vt:lpstr>Regression</vt:lpstr>
      <vt:lpstr>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Job Profile Analysis</dc:title>
  <dc:creator>Satyanarayana Chintala</dc:creator>
  <cp:lastModifiedBy>Satyanarayana Chintala</cp:lastModifiedBy>
  <cp:revision>3</cp:revision>
  <dcterms:created xsi:type="dcterms:W3CDTF">2023-10-15T14:30:39Z</dcterms:created>
  <dcterms:modified xsi:type="dcterms:W3CDTF">2023-10-15T15:25:08Z</dcterms:modified>
</cp:coreProperties>
</file>