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64" r:id="rId4"/>
    <p:sldId id="263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58" r:id="rId17"/>
    <p:sldId id="259" r:id="rId18"/>
    <p:sldId id="260" r:id="rId19"/>
    <p:sldId id="261" r:id="rId20"/>
    <p:sldId id="262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BBC226-AEF6-47E1-A27C-1F940C94FEAD}">
          <p14:sldIdLst>
            <p14:sldId id="256"/>
            <p14:sldId id="257"/>
            <p14:sldId id="264"/>
            <p14:sldId id="263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58"/>
            <p14:sldId id="259"/>
            <p14:sldId id="260"/>
            <p14:sldId id="261"/>
            <p14:sldId id="262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21-Oct-23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1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21-Oct-23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6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21-Oct-23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0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21-Oct-23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4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21-Oct-23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5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21-Oct-23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21-Oct-23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4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21-Oct-23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8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21-Oct-23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1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21-Oct-23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4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21-Oct-23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5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21-Oct-23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0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rnabchaki/data-science-salaries-2023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9B6340-9D54-4548-B87C-24BA7EA53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592077-CC20-3963-6684-7365AEBCC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34" r="4758" b="2"/>
          <a:stretch/>
        </p:blipFill>
        <p:spPr>
          <a:xfrm>
            <a:off x="-50042" y="-39158"/>
            <a:ext cx="7918858" cy="6897158"/>
          </a:xfrm>
          <a:prstGeom prst="rect">
            <a:avLst/>
          </a:prstGeom>
        </p:spPr>
      </p:pic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99031" y="-39157"/>
            <a:ext cx="5592970" cy="6897158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F776A-E91C-B54D-DF52-707FF3970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9478" y="1122363"/>
            <a:ext cx="3622922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Analysis of Data Scientist Profiles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E446C-5161-0C01-8ED2-905336534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9478" y="3602038"/>
            <a:ext cx="3622922" cy="1655762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Michelle Heredia</a:t>
            </a:r>
          </a:p>
        </p:txBody>
      </p:sp>
    </p:spTree>
    <p:extLst>
      <p:ext uri="{BB962C8B-B14F-4D97-AF65-F5344CB8AC3E}">
        <p14:creationId xmlns:p14="http://schemas.microsoft.com/office/powerpoint/2010/main" val="3672145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1A54-5BB0-6CA5-BD89-2C5775D7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99DF-87DC-3DF7-B9D9-9F29DB0F2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4754880" cy="4036534"/>
          </a:xfrm>
        </p:spPr>
        <p:txBody>
          <a:bodyPr/>
          <a:lstStyle/>
          <a:p>
            <a:r>
              <a:rPr lang="en-US" dirty="0"/>
              <a:t>First, I tested for missing data and determined that nothing was missing.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EE5F424-F83A-4E82-0E5C-69164F968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2630"/>
            <a:ext cx="5532599" cy="28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4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1A54-5BB0-6CA5-BD89-2C5775D7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99DF-87DC-3DF7-B9D9-9F29DB0F2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0972800" cy="4036534"/>
          </a:xfrm>
        </p:spPr>
        <p:txBody>
          <a:bodyPr/>
          <a:lstStyle/>
          <a:p>
            <a:r>
              <a:rPr lang="en-US" dirty="0"/>
              <a:t>Next, I dropped any unnecessary data (removed columns that were not necessary to the analysis as determined in the EDA).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18C4199-028E-A48A-1C87-4D7CEDE0E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812" y="3305296"/>
            <a:ext cx="8405588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10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1A54-5BB0-6CA5-BD89-2C5775D7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99DF-87DC-3DF7-B9D9-9F29DB0F2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0972800" cy="4036534"/>
          </a:xfrm>
        </p:spPr>
        <p:txBody>
          <a:bodyPr/>
          <a:lstStyle/>
          <a:p>
            <a:r>
              <a:rPr lang="en-US" dirty="0"/>
              <a:t>Next, I dropped any inconsistent data.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289D081-F3D5-A0CE-2D2F-946FB689B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293" y="2569856"/>
            <a:ext cx="3856054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93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1A54-5BB0-6CA5-BD89-2C5775D7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99DF-87DC-3DF7-B9D9-9F29DB0F2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0972800" cy="4036534"/>
          </a:xfrm>
        </p:spPr>
        <p:txBody>
          <a:bodyPr/>
          <a:lstStyle/>
          <a:p>
            <a:r>
              <a:rPr lang="en-US" dirty="0"/>
              <a:t>Finally, I dropped any irregular data.</a:t>
            </a: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13A16DB-F31C-DEA0-94E2-7EB6CD36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244" y="1691426"/>
            <a:ext cx="6173156" cy="403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23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CE11-76D8-E0B7-1912-615545B62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8D058-4CF2-CE4F-5B2D-1E54DE59C0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6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7E5F-D96A-B94B-0EA1-CC9766F5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50A4C-ADFE-AD23-1E98-A3860D2AD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then performed visualizations of the cleaned data in Tableau to be able to present findings to stakeholders.</a:t>
            </a:r>
          </a:p>
        </p:txBody>
      </p:sp>
    </p:spTree>
    <p:extLst>
      <p:ext uri="{BB962C8B-B14F-4D97-AF65-F5344CB8AC3E}">
        <p14:creationId xmlns:p14="http://schemas.microsoft.com/office/powerpoint/2010/main" val="3220712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E6FCA192-CD15-4122-B700-236D288B5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51766AF6-E903-4842-BC33-A8D3D643C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53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64E6EE52-0969-4BE8-B010-1405317CD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13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4">
            <a:extLst>
              <a:ext uri="{FF2B5EF4-FFF2-40B4-BE49-F238E27FC236}">
                <a16:creationId xmlns:a16="http://schemas.microsoft.com/office/drawing/2014/main" id="{6E3F3183-56F8-4F49-B1A1-A18C179FA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9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8FE145C-BED6-4533-8211-7AC773F7A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16078" cy="6858000"/>
          </a:xfrm>
          <a:custGeom>
            <a:avLst/>
            <a:gdLst>
              <a:gd name="connsiteX0" fmla="*/ 8183400 w 8916078"/>
              <a:gd name="connsiteY0" fmla="*/ 3865853 h 6820849"/>
              <a:gd name="connsiteX1" fmla="*/ 8259593 w 8916078"/>
              <a:gd name="connsiteY1" fmla="*/ 3878252 h 6820849"/>
              <a:gd name="connsiteX2" fmla="*/ 8529076 w 8916078"/>
              <a:gd name="connsiteY2" fmla="*/ 4345010 h 6820849"/>
              <a:gd name="connsiteX3" fmla="*/ 8062319 w 8916078"/>
              <a:gd name="connsiteY3" fmla="*/ 4614493 h 6820849"/>
              <a:gd name="connsiteX4" fmla="*/ 7792836 w 8916078"/>
              <a:gd name="connsiteY4" fmla="*/ 4147735 h 6820849"/>
              <a:gd name="connsiteX5" fmla="*/ 8183400 w 8916078"/>
              <a:gd name="connsiteY5" fmla="*/ 3865853 h 6820849"/>
              <a:gd name="connsiteX6" fmla="*/ 8734942 w 8916078"/>
              <a:gd name="connsiteY6" fmla="*/ 2667480 h 6820849"/>
              <a:gd name="connsiteX7" fmla="*/ 8773412 w 8916078"/>
              <a:gd name="connsiteY7" fmla="*/ 2673741 h 6820849"/>
              <a:gd name="connsiteX8" fmla="*/ 8909474 w 8916078"/>
              <a:gd name="connsiteY8" fmla="*/ 2909407 h 6820849"/>
              <a:gd name="connsiteX9" fmla="*/ 8673808 w 8916078"/>
              <a:gd name="connsiteY9" fmla="*/ 3045469 h 6820849"/>
              <a:gd name="connsiteX10" fmla="*/ 8537746 w 8916078"/>
              <a:gd name="connsiteY10" fmla="*/ 2809802 h 6820849"/>
              <a:gd name="connsiteX11" fmla="*/ 8697151 w 8916078"/>
              <a:gd name="connsiteY11" fmla="*/ 2668961 h 6820849"/>
              <a:gd name="connsiteX12" fmla="*/ 8734942 w 8916078"/>
              <a:gd name="connsiteY12" fmla="*/ 2667480 h 6820849"/>
              <a:gd name="connsiteX13" fmla="*/ 8776652 w 8916078"/>
              <a:gd name="connsiteY13" fmla="*/ 1 h 6820849"/>
              <a:gd name="connsiteX14" fmla="*/ 8786961 w 8916078"/>
              <a:gd name="connsiteY14" fmla="*/ 42970 h 6820849"/>
              <a:gd name="connsiteX15" fmla="*/ 8775876 w 8916078"/>
              <a:gd name="connsiteY15" fmla="*/ 219853 h 6820849"/>
              <a:gd name="connsiteX16" fmla="*/ 8229255 w 8916078"/>
              <a:gd name="connsiteY16" fmla="*/ 535444 h 6820849"/>
              <a:gd name="connsiteX17" fmla="*/ 7899142 w 8916078"/>
              <a:gd name="connsiteY17" fmla="*/ 78053 h 6820849"/>
              <a:gd name="connsiteX18" fmla="*/ 7911844 w 8916078"/>
              <a:gd name="connsiteY18" fmla="*/ 1 h 6820849"/>
              <a:gd name="connsiteX19" fmla="*/ 0 w 8916078"/>
              <a:gd name="connsiteY19" fmla="*/ 0 h 6820849"/>
              <a:gd name="connsiteX20" fmla="*/ 3064542 w 8916078"/>
              <a:gd name="connsiteY20" fmla="*/ 1 h 6820849"/>
              <a:gd name="connsiteX21" fmla="*/ 3626351 w 8916078"/>
              <a:gd name="connsiteY21" fmla="*/ 1 h 6820849"/>
              <a:gd name="connsiteX22" fmla="*/ 6388767 w 8916078"/>
              <a:gd name="connsiteY22" fmla="*/ 1 h 6820849"/>
              <a:gd name="connsiteX23" fmla="*/ 7293415 w 8916078"/>
              <a:gd name="connsiteY23" fmla="*/ 1 h 6820849"/>
              <a:gd name="connsiteX24" fmla="*/ 7285291 w 8916078"/>
              <a:gd name="connsiteY24" fmla="*/ 184997 h 6820849"/>
              <a:gd name="connsiteX25" fmla="*/ 7288318 w 8916078"/>
              <a:gd name="connsiteY25" fmla="*/ 419996 h 6820849"/>
              <a:gd name="connsiteX26" fmla="*/ 7736280 w 8916078"/>
              <a:gd name="connsiteY26" fmla="*/ 1068100 h 6820849"/>
              <a:gd name="connsiteX27" fmla="*/ 8184147 w 8916078"/>
              <a:gd name="connsiteY27" fmla="*/ 2589406 h 6820849"/>
              <a:gd name="connsiteX28" fmla="*/ 7738154 w 8916078"/>
              <a:gd name="connsiteY28" fmla="*/ 3164270 h 6820849"/>
              <a:gd name="connsiteX29" fmla="*/ 7579762 w 8916078"/>
              <a:gd name="connsiteY29" fmla="*/ 4641256 h 6820849"/>
              <a:gd name="connsiteX30" fmla="*/ 8191492 w 8916078"/>
              <a:gd name="connsiteY30" fmla="*/ 5670858 h 6820849"/>
              <a:gd name="connsiteX31" fmla="*/ 8477065 w 8916078"/>
              <a:gd name="connsiteY31" fmla="*/ 6707671 h 6820849"/>
              <a:gd name="connsiteX32" fmla="*/ 8478852 w 8916078"/>
              <a:gd name="connsiteY32" fmla="*/ 6820849 h 6820849"/>
              <a:gd name="connsiteX33" fmla="*/ 0 w 8916078"/>
              <a:gd name="connsiteY33" fmla="*/ 6820849 h 68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916078" h="6820849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16C60-5AF6-F927-A9CA-63CDAE89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6029325" cy="1325563"/>
          </a:xfrm>
        </p:spPr>
        <p:txBody>
          <a:bodyPr>
            <a:normAutofit/>
          </a:bodyPr>
          <a:lstStyle/>
          <a:p>
            <a:r>
              <a:rPr lang="en-US" dirty="0"/>
              <a:t>Background and Goal: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591F8-DB8A-63E9-5841-D9AB7169F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6029325" cy="4036534"/>
          </a:xfrm>
        </p:spPr>
        <p:txBody>
          <a:bodyPr>
            <a:normAutofit/>
          </a:bodyPr>
          <a:lstStyle/>
          <a:p>
            <a:r>
              <a:rPr lang="en-US" dirty="0"/>
              <a:t>I conducted an analysis of the </a:t>
            </a:r>
            <a:r>
              <a:rPr lang="en-US" u="sng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https://www.kaggle.com/datasets/arnabchaki/data-science-salaries-2023</a:t>
            </a:r>
            <a:r>
              <a:rPr lang="en-US" dirty="0"/>
              <a:t> dataset to analyze the profiles of data scientists. The goal of my analysis was to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showcase trends in level of compensation, prevalence of remote work, </a:t>
            </a:r>
            <a:r>
              <a:rPr lang="en-US" sz="1800" dirty="0">
                <a:solidFill>
                  <a:srgbClr val="000000"/>
                </a:solidFill>
                <a:latin typeface="Montserrat" panose="00000500000000000000" pitchFamily="2" charset="0"/>
              </a:rPr>
              <a:t>location, and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experience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502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5">
            <a:extLst>
              <a:ext uri="{FF2B5EF4-FFF2-40B4-BE49-F238E27FC236}">
                <a16:creationId xmlns:a16="http://schemas.microsoft.com/office/drawing/2014/main" id="{FE449E79-842E-45DA-8877-76D7BBC8A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9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20EA-C5DE-8AD6-4460-A9B0C48E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5386E-0F3C-4307-0E1C-CF56C074B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50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F7DA-7294-86A5-4CEB-DAF100C07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584D7-0119-B8BD-BD72-D16245E07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then performed regression on my data to analyze relationships between parameters.</a:t>
            </a:r>
          </a:p>
        </p:txBody>
      </p:sp>
    </p:spTree>
    <p:extLst>
      <p:ext uri="{BB962C8B-B14F-4D97-AF65-F5344CB8AC3E}">
        <p14:creationId xmlns:p14="http://schemas.microsoft.com/office/powerpoint/2010/main" val="576279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380B7A-5B85-4642-8878-2089DEF2C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48D562A-EF99-44C6-AA29-9D3E42177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2299" y="-1"/>
            <a:ext cx="5726653" cy="6858000"/>
          </a:xfrm>
          <a:custGeom>
            <a:avLst/>
            <a:gdLst>
              <a:gd name="connsiteX0" fmla="*/ 615190 w 5726653"/>
              <a:gd name="connsiteY0" fmla="*/ 3536635 h 6858000"/>
              <a:gd name="connsiteX1" fmla="*/ 1124778 w 5726653"/>
              <a:gd name="connsiteY1" fmla="*/ 4046223 h 6858000"/>
              <a:gd name="connsiteX2" fmla="*/ 615190 w 5726653"/>
              <a:gd name="connsiteY2" fmla="*/ 4555811 h 6858000"/>
              <a:gd name="connsiteX3" fmla="*/ 105602 w 5726653"/>
              <a:gd name="connsiteY3" fmla="*/ 4046223 h 6858000"/>
              <a:gd name="connsiteX4" fmla="*/ 615190 w 5726653"/>
              <a:gd name="connsiteY4" fmla="*/ 3536635 h 6858000"/>
              <a:gd name="connsiteX5" fmla="*/ 1497780 w 5726653"/>
              <a:gd name="connsiteY5" fmla="*/ 0 h 6858000"/>
              <a:gd name="connsiteX6" fmla="*/ 5164844 w 5726653"/>
              <a:gd name="connsiteY6" fmla="*/ 0 h 6858000"/>
              <a:gd name="connsiteX7" fmla="*/ 5726653 w 5726653"/>
              <a:gd name="connsiteY7" fmla="*/ 0 h 6858000"/>
              <a:gd name="connsiteX8" fmla="*/ 5726653 w 5726653"/>
              <a:gd name="connsiteY8" fmla="*/ 6858000 h 6858000"/>
              <a:gd name="connsiteX9" fmla="*/ 311757 w 5726653"/>
              <a:gd name="connsiteY9" fmla="*/ 6858000 h 6858000"/>
              <a:gd name="connsiteX10" fmla="*/ 314130 w 5726653"/>
              <a:gd name="connsiteY10" fmla="*/ 6707670 h 6858000"/>
              <a:gd name="connsiteX11" fmla="*/ 599702 w 5726653"/>
              <a:gd name="connsiteY11" fmla="*/ 5670858 h 6858000"/>
              <a:gd name="connsiteX12" fmla="*/ 1211433 w 5726653"/>
              <a:gd name="connsiteY12" fmla="*/ 4641255 h 6858000"/>
              <a:gd name="connsiteX13" fmla="*/ 1053041 w 5726653"/>
              <a:gd name="connsiteY13" fmla="*/ 3164269 h 6858000"/>
              <a:gd name="connsiteX14" fmla="*/ 607048 w 5726653"/>
              <a:gd name="connsiteY14" fmla="*/ 2589405 h 6858000"/>
              <a:gd name="connsiteX15" fmla="*/ 1054915 w 5726653"/>
              <a:gd name="connsiteY15" fmla="*/ 1068099 h 6858000"/>
              <a:gd name="connsiteX16" fmla="*/ 1502877 w 5726653"/>
              <a:gd name="connsiteY16" fmla="*/ 419995 h 6858000"/>
              <a:gd name="connsiteX17" fmla="*/ 1505904 w 5726653"/>
              <a:gd name="connsiteY17" fmla="*/ 184996 h 6858000"/>
              <a:gd name="connsiteX18" fmla="*/ 14543 w 5726653"/>
              <a:gd name="connsiteY18" fmla="*/ 0 h 6858000"/>
              <a:gd name="connsiteX19" fmla="*/ 879351 w 5726653"/>
              <a:gd name="connsiteY19" fmla="*/ 0 h 6858000"/>
              <a:gd name="connsiteX20" fmla="*/ 892053 w 5726653"/>
              <a:gd name="connsiteY20" fmla="*/ 78052 h 6858000"/>
              <a:gd name="connsiteX21" fmla="*/ 561940 w 5726653"/>
              <a:gd name="connsiteY21" fmla="*/ 535443 h 6858000"/>
              <a:gd name="connsiteX22" fmla="*/ 15319 w 5726653"/>
              <a:gd name="connsiteY22" fmla="*/ 219852 h 6858000"/>
              <a:gd name="connsiteX23" fmla="*/ 4234 w 5726653"/>
              <a:gd name="connsiteY23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26653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5164844" y="0"/>
                </a:lnTo>
                <a:lnTo>
                  <a:pt x="5726653" y="0"/>
                </a:lnTo>
                <a:lnTo>
                  <a:pt x="5726653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BF7DA-7294-86A5-4CEB-DAF100C07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1582784"/>
          </a:xfrm>
        </p:spPr>
        <p:txBody>
          <a:bodyPr>
            <a:normAutofit/>
          </a:bodyPr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584D7-0119-B8BD-BD72-D16245E07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56598"/>
            <a:ext cx="5355276" cy="3790529"/>
          </a:xfrm>
        </p:spPr>
        <p:txBody>
          <a:bodyPr anchor="t">
            <a:normAutofit/>
          </a:bodyPr>
          <a:lstStyle/>
          <a:p>
            <a:r>
              <a:rPr lang="en-US" dirty="0"/>
              <a:t>I first used </a:t>
            </a:r>
            <a:r>
              <a:rPr lang="en-US" dirty="0" err="1"/>
              <a:t>pairplot</a:t>
            </a:r>
            <a:r>
              <a:rPr lang="en-US" dirty="0"/>
              <a:t> and a heatmap to find which variables correlated the most strongly in the dataset (work year and salary):</a:t>
            </a:r>
          </a:p>
        </p:txBody>
      </p:sp>
      <p:pic>
        <p:nvPicPr>
          <p:cNvPr id="7" name="Picture 6" descr="A graph and chart of a salary&#10;&#10;Description automatically generated with medium confidence">
            <a:extLst>
              <a:ext uri="{FF2B5EF4-FFF2-40B4-BE49-F238E27FC236}">
                <a16:creationId xmlns:a16="http://schemas.microsoft.com/office/drawing/2014/main" id="{0FC60219-9448-DCE8-1FEC-CDAB43EA4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03" y="994178"/>
            <a:ext cx="6195597" cy="535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45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380B7A-5B85-4642-8878-2089DEF2C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48D562A-EF99-44C6-AA29-9D3E42177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2299" y="-1"/>
            <a:ext cx="5726653" cy="6858000"/>
          </a:xfrm>
          <a:custGeom>
            <a:avLst/>
            <a:gdLst>
              <a:gd name="connsiteX0" fmla="*/ 615190 w 5726653"/>
              <a:gd name="connsiteY0" fmla="*/ 3536635 h 6858000"/>
              <a:gd name="connsiteX1" fmla="*/ 1124778 w 5726653"/>
              <a:gd name="connsiteY1" fmla="*/ 4046223 h 6858000"/>
              <a:gd name="connsiteX2" fmla="*/ 615190 w 5726653"/>
              <a:gd name="connsiteY2" fmla="*/ 4555811 h 6858000"/>
              <a:gd name="connsiteX3" fmla="*/ 105602 w 5726653"/>
              <a:gd name="connsiteY3" fmla="*/ 4046223 h 6858000"/>
              <a:gd name="connsiteX4" fmla="*/ 615190 w 5726653"/>
              <a:gd name="connsiteY4" fmla="*/ 3536635 h 6858000"/>
              <a:gd name="connsiteX5" fmla="*/ 1497780 w 5726653"/>
              <a:gd name="connsiteY5" fmla="*/ 0 h 6858000"/>
              <a:gd name="connsiteX6" fmla="*/ 5164844 w 5726653"/>
              <a:gd name="connsiteY6" fmla="*/ 0 h 6858000"/>
              <a:gd name="connsiteX7" fmla="*/ 5726653 w 5726653"/>
              <a:gd name="connsiteY7" fmla="*/ 0 h 6858000"/>
              <a:gd name="connsiteX8" fmla="*/ 5726653 w 5726653"/>
              <a:gd name="connsiteY8" fmla="*/ 6858000 h 6858000"/>
              <a:gd name="connsiteX9" fmla="*/ 311757 w 5726653"/>
              <a:gd name="connsiteY9" fmla="*/ 6858000 h 6858000"/>
              <a:gd name="connsiteX10" fmla="*/ 314130 w 5726653"/>
              <a:gd name="connsiteY10" fmla="*/ 6707670 h 6858000"/>
              <a:gd name="connsiteX11" fmla="*/ 599702 w 5726653"/>
              <a:gd name="connsiteY11" fmla="*/ 5670858 h 6858000"/>
              <a:gd name="connsiteX12" fmla="*/ 1211433 w 5726653"/>
              <a:gd name="connsiteY12" fmla="*/ 4641255 h 6858000"/>
              <a:gd name="connsiteX13" fmla="*/ 1053041 w 5726653"/>
              <a:gd name="connsiteY13" fmla="*/ 3164269 h 6858000"/>
              <a:gd name="connsiteX14" fmla="*/ 607048 w 5726653"/>
              <a:gd name="connsiteY14" fmla="*/ 2589405 h 6858000"/>
              <a:gd name="connsiteX15" fmla="*/ 1054915 w 5726653"/>
              <a:gd name="connsiteY15" fmla="*/ 1068099 h 6858000"/>
              <a:gd name="connsiteX16" fmla="*/ 1502877 w 5726653"/>
              <a:gd name="connsiteY16" fmla="*/ 419995 h 6858000"/>
              <a:gd name="connsiteX17" fmla="*/ 1505904 w 5726653"/>
              <a:gd name="connsiteY17" fmla="*/ 184996 h 6858000"/>
              <a:gd name="connsiteX18" fmla="*/ 14543 w 5726653"/>
              <a:gd name="connsiteY18" fmla="*/ 0 h 6858000"/>
              <a:gd name="connsiteX19" fmla="*/ 879351 w 5726653"/>
              <a:gd name="connsiteY19" fmla="*/ 0 h 6858000"/>
              <a:gd name="connsiteX20" fmla="*/ 892053 w 5726653"/>
              <a:gd name="connsiteY20" fmla="*/ 78052 h 6858000"/>
              <a:gd name="connsiteX21" fmla="*/ 561940 w 5726653"/>
              <a:gd name="connsiteY21" fmla="*/ 535443 h 6858000"/>
              <a:gd name="connsiteX22" fmla="*/ 15319 w 5726653"/>
              <a:gd name="connsiteY22" fmla="*/ 219852 h 6858000"/>
              <a:gd name="connsiteX23" fmla="*/ 4234 w 5726653"/>
              <a:gd name="connsiteY23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26653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5164844" y="0"/>
                </a:lnTo>
                <a:lnTo>
                  <a:pt x="5726653" y="0"/>
                </a:lnTo>
                <a:lnTo>
                  <a:pt x="5726653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BF7DA-7294-86A5-4CEB-DAF100C07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1582784"/>
          </a:xfrm>
        </p:spPr>
        <p:txBody>
          <a:bodyPr>
            <a:normAutofit/>
          </a:bodyPr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584D7-0119-B8BD-BD72-D16245E07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56598"/>
            <a:ext cx="5355276" cy="3790529"/>
          </a:xfrm>
        </p:spPr>
        <p:txBody>
          <a:bodyPr anchor="t">
            <a:normAutofit/>
          </a:bodyPr>
          <a:lstStyle/>
          <a:p>
            <a:r>
              <a:rPr lang="en-US" dirty="0"/>
              <a:t>I then created and trained my model.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687AC-7DA5-9C53-70E7-8EDDA6F1E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474" y="885645"/>
            <a:ext cx="5834796" cy="545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39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380B7A-5B85-4642-8878-2089DEF2C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48D562A-EF99-44C6-AA29-9D3E42177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2299" y="-1"/>
            <a:ext cx="5726653" cy="6858000"/>
          </a:xfrm>
          <a:custGeom>
            <a:avLst/>
            <a:gdLst>
              <a:gd name="connsiteX0" fmla="*/ 615190 w 5726653"/>
              <a:gd name="connsiteY0" fmla="*/ 3536635 h 6858000"/>
              <a:gd name="connsiteX1" fmla="*/ 1124778 w 5726653"/>
              <a:gd name="connsiteY1" fmla="*/ 4046223 h 6858000"/>
              <a:gd name="connsiteX2" fmla="*/ 615190 w 5726653"/>
              <a:gd name="connsiteY2" fmla="*/ 4555811 h 6858000"/>
              <a:gd name="connsiteX3" fmla="*/ 105602 w 5726653"/>
              <a:gd name="connsiteY3" fmla="*/ 4046223 h 6858000"/>
              <a:gd name="connsiteX4" fmla="*/ 615190 w 5726653"/>
              <a:gd name="connsiteY4" fmla="*/ 3536635 h 6858000"/>
              <a:gd name="connsiteX5" fmla="*/ 1497780 w 5726653"/>
              <a:gd name="connsiteY5" fmla="*/ 0 h 6858000"/>
              <a:gd name="connsiteX6" fmla="*/ 5164844 w 5726653"/>
              <a:gd name="connsiteY6" fmla="*/ 0 h 6858000"/>
              <a:gd name="connsiteX7" fmla="*/ 5726653 w 5726653"/>
              <a:gd name="connsiteY7" fmla="*/ 0 h 6858000"/>
              <a:gd name="connsiteX8" fmla="*/ 5726653 w 5726653"/>
              <a:gd name="connsiteY8" fmla="*/ 6858000 h 6858000"/>
              <a:gd name="connsiteX9" fmla="*/ 311757 w 5726653"/>
              <a:gd name="connsiteY9" fmla="*/ 6858000 h 6858000"/>
              <a:gd name="connsiteX10" fmla="*/ 314130 w 5726653"/>
              <a:gd name="connsiteY10" fmla="*/ 6707670 h 6858000"/>
              <a:gd name="connsiteX11" fmla="*/ 599702 w 5726653"/>
              <a:gd name="connsiteY11" fmla="*/ 5670858 h 6858000"/>
              <a:gd name="connsiteX12" fmla="*/ 1211433 w 5726653"/>
              <a:gd name="connsiteY12" fmla="*/ 4641255 h 6858000"/>
              <a:gd name="connsiteX13" fmla="*/ 1053041 w 5726653"/>
              <a:gd name="connsiteY13" fmla="*/ 3164269 h 6858000"/>
              <a:gd name="connsiteX14" fmla="*/ 607048 w 5726653"/>
              <a:gd name="connsiteY14" fmla="*/ 2589405 h 6858000"/>
              <a:gd name="connsiteX15" fmla="*/ 1054915 w 5726653"/>
              <a:gd name="connsiteY15" fmla="*/ 1068099 h 6858000"/>
              <a:gd name="connsiteX16" fmla="*/ 1502877 w 5726653"/>
              <a:gd name="connsiteY16" fmla="*/ 419995 h 6858000"/>
              <a:gd name="connsiteX17" fmla="*/ 1505904 w 5726653"/>
              <a:gd name="connsiteY17" fmla="*/ 184996 h 6858000"/>
              <a:gd name="connsiteX18" fmla="*/ 14543 w 5726653"/>
              <a:gd name="connsiteY18" fmla="*/ 0 h 6858000"/>
              <a:gd name="connsiteX19" fmla="*/ 879351 w 5726653"/>
              <a:gd name="connsiteY19" fmla="*/ 0 h 6858000"/>
              <a:gd name="connsiteX20" fmla="*/ 892053 w 5726653"/>
              <a:gd name="connsiteY20" fmla="*/ 78052 h 6858000"/>
              <a:gd name="connsiteX21" fmla="*/ 561940 w 5726653"/>
              <a:gd name="connsiteY21" fmla="*/ 535443 h 6858000"/>
              <a:gd name="connsiteX22" fmla="*/ 15319 w 5726653"/>
              <a:gd name="connsiteY22" fmla="*/ 219852 h 6858000"/>
              <a:gd name="connsiteX23" fmla="*/ 4234 w 5726653"/>
              <a:gd name="connsiteY23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26653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5164844" y="0"/>
                </a:lnTo>
                <a:lnTo>
                  <a:pt x="5726653" y="0"/>
                </a:lnTo>
                <a:lnTo>
                  <a:pt x="5726653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BF7DA-7294-86A5-4CEB-DAF100C07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1582784"/>
          </a:xfrm>
        </p:spPr>
        <p:txBody>
          <a:bodyPr>
            <a:normAutofit/>
          </a:bodyPr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584D7-0119-B8BD-BD72-D16245E07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56598"/>
            <a:ext cx="5355276" cy="3790529"/>
          </a:xfrm>
        </p:spPr>
        <p:txBody>
          <a:bodyPr anchor="t">
            <a:normAutofit/>
          </a:bodyPr>
          <a:lstStyle/>
          <a:p>
            <a:r>
              <a:rPr lang="en-US" dirty="0"/>
              <a:t>Finally, I plotted the results. Linear regression did not work well (R square value was only about 0.049), but I believe a different type of regression could have matched the curve a bit better.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1276B5-47FE-46B3-F025-F6DE44ECD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004" y="2100170"/>
            <a:ext cx="56007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9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F5BF-CC29-9D4E-0AD9-49096576E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4874A-7F82-3A6C-8546-FEA4F277CB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6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331F0-4981-5DBD-8D02-9F9715C0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8752" y="552782"/>
            <a:ext cx="5919373" cy="1611920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9" name="Picture 8" descr="Graph on document with pen">
            <a:extLst>
              <a:ext uri="{FF2B5EF4-FFF2-40B4-BE49-F238E27FC236}">
                <a16:creationId xmlns:a16="http://schemas.microsoft.com/office/drawing/2014/main" id="{62FA6913-0A23-95D1-7093-CE20294F0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70" r="15347" b="-1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A1A1EB-8326-A59A-DE2D-DF10D3278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5083" y="2391995"/>
            <a:ext cx="5904056" cy="3174788"/>
          </a:xfrm>
        </p:spPr>
        <p:txBody>
          <a:bodyPr anchor="t">
            <a:normAutofit/>
          </a:bodyPr>
          <a:lstStyle/>
          <a:p>
            <a:r>
              <a:rPr lang="en-US" dirty="0"/>
              <a:t>I performed exploratory data analysis to identify patterns, relations, or outliers within the dataset. </a:t>
            </a:r>
          </a:p>
        </p:txBody>
      </p:sp>
    </p:spTree>
    <p:extLst>
      <p:ext uri="{BB962C8B-B14F-4D97-AF65-F5344CB8AC3E}">
        <p14:creationId xmlns:p14="http://schemas.microsoft.com/office/powerpoint/2010/main" val="186746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64E4A9-D8D0-4AE7-99BD-EFE51D6E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FD62F46-8DC3-4EDF-BDEF-27C439C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331F0-4981-5DBD-8D02-9F9715C0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458" y="552782"/>
            <a:ext cx="5125941" cy="1936746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A1A1EB-8326-A59A-DE2D-DF10D3278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458" y="2735229"/>
            <a:ext cx="5125941" cy="3484596"/>
          </a:xfrm>
        </p:spPr>
        <p:txBody>
          <a:bodyPr>
            <a:normAutofit/>
          </a:bodyPr>
          <a:lstStyle/>
          <a:p>
            <a:r>
              <a:rPr lang="en-US" dirty="0"/>
              <a:t>First, I started by obtaining the shape and the first few rows of the dataset. Based on my analysis,  I was able to determine which initial parameters I wanted to look more into.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9D3C5AF-7C35-44B8-AC6A-056339DB8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64831"/>
            <a:ext cx="4600913" cy="224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6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331F0-4981-5DBD-8D02-9F9715C0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A1A1EB-8326-A59A-DE2D-DF10D3278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r>
              <a:rPr lang="en-US" dirty="0"/>
              <a:t>Then I explored each column I wanted to analyze to see what the data look like for each parameter I wanted to analyze (experience level, employment type, remote ratio, company location, and salary):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3ACD4B-5C6D-C9AD-6E96-93B5C0184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3282048"/>
            <a:ext cx="5352816" cy="215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8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1B23E0-233D-4F8B-8913-8D7328DBD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2090" y="0"/>
            <a:ext cx="6519262" cy="6858000"/>
          </a:xfrm>
          <a:custGeom>
            <a:avLst/>
            <a:gdLst>
              <a:gd name="connsiteX0" fmla="*/ 615190 w 6519262"/>
              <a:gd name="connsiteY0" fmla="*/ 3536635 h 6858000"/>
              <a:gd name="connsiteX1" fmla="*/ 1124778 w 6519262"/>
              <a:gd name="connsiteY1" fmla="*/ 4046223 h 6858000"/>
              <a:gd name="connsiteX2" fmla="*/ 615190 w 6519262"/>
              <a:gd name="connsiteY2" fmla="*/ 4555811 h 6858000"/>
              <a:gd name="connsiteX3" fmla="*/ 105603 w 6519262"/>
              <a:gd name="connsiteY3" fmla="*/ 4046223 h 6858000"/>
              <a:gd name="connsiteX4" fmla="*/ 615190 w 6519262"/>
              <a:gd name="connsiteY4" fmla="*/ 3536635 h 6858000"/>
              <a:gd name="connsiteX5" fmla="*/ 1497780 w 6519262"/>
              <a:gd name="connsiteY5" fmla="*/ 0 h 6858000"/>
              <a:gd name="connsiteX6" fmla="*/ 1997377 w 6519262"/>
              <a:gd name="connsiteY6" fmla="*/ 0 h 6858000"/>
              <a:gd name="connsiteX7" fmla="*/ 5164844 w 6519262"/>
              <a:gd name="connsiteY7" fmla="*/ 0 h 6858000"/>
              <a:gd name="connsiteX8" fmla="*/ 5726653 w 6519262"/>
              <a:gd name="connsiteY8" fmla="*/ 0 h 6858000"/>
              <a:gd name="connsiteX9" fmla="*/ 6519262 w 6519262"/>
              <a:gd name="connsiteY9" fmla="*/ 0 h 6858000"/>
              <a:gd name="connsiteX10" fmla="*/ 6519262 w 6519262"/>
              <a:gd name="connsiteY10" fmla="*/ 6858000 h 6858000"/>
              <a:gd name="connsiteX11" fmla="*/ 5726653 w 6519262"/>
              <a:gd name="connsiteY11" fmla="*/ 6858000 h 6858000"/>
              <a:gd name="connsiteX12" fmla="*/ 1997377 w 6519262"/>
              <a:gd name="connsiteY12" fmla="*/ 6858000 h 6858000"/>
              <a:gd name="connsiteX13" fmla="*/ 311757 w 6519262"/>
              <a:gd name="connsiteY13" fmla="*/ 6858000 h 6858000"/>
              <a:gd name="connsiteX14" fmla="*/ 314130 w 6519262"/>
              <a:gd name="connsiteY14" fmla="*/ 6707670 h 6858000"/>
              <a:gd name="connsiteX15" fmla="*/ 599702 w 6519262"/>
              <a:gd name="connsiteY15" fmla="*/ 5670858 h 6858000"/>
              <a:gd name="connsiteX16" fmla="*/ 1211433 w 6519262"/>
              <a:gd name="connsiteY16" fmla="*/ 4641255 h 6858000"/>
              <a:gd name="connsiteX17" fmla="*/ 1053041 w 6519262"/>
              <a:gd name="connsiteY17" fmla="*/ 3164269 h 6858000"/>
              <a:gd name="connsiteX18" fmla="*/ 607048 w 6519262"/>
              <a:gd name="connsiteY18" fmla="*/ 2589405 h 6858000"/>
              <a:gd name="connsiteX19" fmla="*/ 1054915 w 6519262"/>
              <a:gd name="connsiteY19" fmla="*/ 1068099 h 6858000"/>
              <a:gd name="connsiteX20" fmla="*/ 1502877 w 6519262"/>
              <a:gd name="connsiteY20" fmla="*/ 419995 h 6858000"/>
              <a:gd name="connsiteX21" fmla="*/ 1505904 w 6519262"/>
              <a:gd name="connsiteY21" fmla="*/ 184996 h 6858000"/>
              <a:gd name="connsiteX22" fmla="*/ 14543 w 6519262"/>
              <a:gd name="connsiteY22" fmla="*/ 0 h 6858000"/>
              <a:gd name="connsiteX23" fmla="*/ 879351 w 6519262"/>
              <a:gd name="connsiteY23" fmla="*/ 0 h 6858000"/>
              <a:gd name="connsiteX24" fmla="*/ 892053 w 6519262"/>
              <a:gd name="connsiteY24" fmla="*/ 78052 h 6858000"/>
              <a:gd name="connsiteX25" fmla="*/ 561940 w 6519262"/>
              <a:gd name="connsiteY25" fmla="*/ 535443 h 6858000"/>
              <a:gd name="connsiteX26" fmla="*/ 15320 w 6519262"/>
              <a:gd name="connsiteY26" fmla="*/ 219852 h 6858000"/>
              <a:gd name="connsiteX27" fmla="*/ 4234 w 6519262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519262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3" y="4555811"/>
                  <a:pt x="105603" y="4327661"/>
                  <a:pt x="105603" y="4046223"/>
                </a:cubicBezTo>
                <a:cubicBezTo>
                  <a:pt x="105603" y="3764785"/>
                  <a:pt x="333753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6519262" y="0"/>
                </a:lnTo>
                <a:lnTo>
                  <a:pt x="6519262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2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3" y="2805523"/>
                  <a:pt x="607048" y="2589405"/>
                </a:cubicBezTo>
                <a:cubicBezTo>
                  <a:pt x="366280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20" y="219852"/>
                </a:cubicBezTo>
                <a:cubicBezTo>
                  <a:pt x="-630" y="160329"/>
                  <a:pt x="-3761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7887D1-F87C-4CDE-9AE3-4C35360E0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331F0-4981-5DBD-8D02-9F9715C0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52782"/>
            <a:ext cx="4769671" cy="2325590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A1A1EB-8326-A59A-DE2D-DF10D3278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7" y="3241193"/>
            <a:ext cx="4769671" cy="2325590"/>
          </a:xfrm>
        </p:spPr>
        <p:txBody>
          <a:bodyPr anchor="t">
            <a:normAutofit/>
          </a:bodyPr>
          <a:lstStyle/>
          <a:p>
            <a:r>
              <a:rPr lang="en-US" dirty="0"/>
              <a:t>I then created visualizations of the data points I was particularly interested in (remote ratio, salary, and experience level):</a:t>
            </a:r>
          </a:p>
        </p:txBody>
      </p:sp>
      <p:pic>
        <p:nvPicPr>
          <p:cNvPr id="10" name="Picture 9" descr="A graph with blue bars&#10;&#10;Description automatically generated with medium confidence">
            <a:extLst>
              <a:ext uri="{FF2B5EF4-FFF2-40B4-BE49-F238E27FC236}">
                <a16:creationId xmlns:a16="http://schemas.microsoft.com/office/drawing/2014/main" id="{F7E0DA1F-BB0B-0280-519C-735F19A68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22" y="4374223"/>
            <a:ext cx="2763298" cy="1768511"/>
          </a:xfrm>
          <a:prstGeom prst="rect">
            <a:avLst/>
          </a:prstGeom>
        </p:spPr>
      </p:pic>
      <p:pic>
        <p:nvPicPr>
          <p:cNvPr id="8" name="Picture 7" descr="A graph with blue bars&#10;&#10;Description automatically generated with medium confidence">
            <a:extLst>
              <a:ext uri="{FF2B5EF4-FFF2-40B4-BE49-F238E27FC236}">
                <a16:creationId xmlns:a16="http://schemas.microsoft.com/office/drawing/2014/main" id="{975E7B01-3BED-0908-701D-7F9AE9051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971" y="2463502"/>
            <a:ext cx="2899198" cy="1768511"/>
          </a:xfrm>
          <a:prstGeom prst="rect">
            <a:avLst/>
          </a:prstGeom>
        </p:spPr>
      </p:pic>
      <p:pic>
        <p:nvPicPr>
          <p:cNvPr id="5" name="Picture 4" descr="A graph of a salary&#10;&#10;Description automatically generated">
            <a:extLst>
              <a:ext uri="{FF2B5EF4-FFF2-40B4-BE49-F238E27FC236}">
                <a16:creationId xmlns:a16="http://schemas.microsoft.com/office/drawing/2014/main" id="{2FE07DC5-567D-E969-1A61-952391609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426" y="552781"/>
            <a:ext cx="2972287" cy="176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9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985E6-C843-ABFF-56D2-E245A100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C4941-EA62-9D26-DA8E-47CFBD08C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4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1A54-5BB0-6CA5-BD89-2C5775D7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99DF-87DC-3DF7-B9D9-9F29DB0F2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I cleaned the data to avoid drawing erroneous conclusions.</a:t>
            </a:r>
          </a:p>
        </p:txBody>
      </p:sp>
    </p:spTree>
    <p:extLst>
      <p:ext uri="{BB962C8B-B14F-4D97-AF65-F5344CB8AC3E}">
        <p14:creationId xmlns:p14="http://schemas.microsoft.com/office/powerpoint/2010/main" val="2141374832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382</Words>
  <Application>Microsoft Office PowerPoint</Application>
  <PresentationFormat>Widescreen</PresentationFormat>
  <Paragraphs>36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Avenir Next LT Pro</vt:lpstr>
      <vt:lpstr>Montserrat</vt:lpstr>
      <vt:lpstr>Posterama</vt:lpstr>
      <vt:lpstr>SplashVTI</vt:lpstr>
      <vt:lpstr>Analysis of Data Scientist Profiles</vt:lpstr>
      <vt:lpstr>Background and Goal: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Data Cleaning</vt:lpstr>
      <vt:lpstr>Data Cleaning</vt:lpstr>
      <vt:lpstr>Data Cleaning</vt:lpstr>
      <vt:lpstr>Data Cleaning</vt:lpstr>
      <vt:lpstr>Data Cleaning</vt:lpstr>
      <vt:lpstr>Data Cleaning</vt:lpstr>
      <vt:lpstr>Visualization</vt:lpstr>
      <vt:lpstr>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Regression</vt:lpstr>
      <vt:lpstr>Regression</vt:lpstr>
      <vt:lpstr>Regression</vt:lpstr>
      <vt:lpstr>Regression</vt:lpstr>
      <vt:lpstr>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Job Profile Analysis</dc:title>
  <dc:creator>Satyanarayana Chintala</dc:creator>
  <cp:lastModifiedBy>Satyanarayana Chintala</cp:lastModifiedBy>
  <cp:revision>6</cp:revision>
  <dcterms:created xsi:type="dcterms:W3CDTF">2023-10-15T14:30:39Z</dcterms:created>
  <dcterms:modified xsi:type="dcterms:W3CDTF">2023-10-22T02:51:59Z</dcterms:modified>
</cp:coreProperties>
</file>