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6"/>
  </p:notesMasterIdLst>
  <p:sldIdLst>
    <p:sldId id="258" r:id="rId2"/>
    <p:sldId id="259" r:id="rId3"/>
    <p:sldId id="260" r:id="rId4"/>
    <p:sldId id="262" r:id="rId5"/>
    <p:sldId id="263" r:id="rId6"/>
    <p:sldId id="264" r:id="rId7"/>
    <p:sldId id="272" r:id="rId8"/>
    <p:sldId id="271"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98" autoAdjust="0"/>
  </p:normalViewPr>
  <p:slideViewPr>
    <p:cSldViewPr snapToGrid="0">
      <p:cViewPr varScale="1">
        <p:scale>
          <a:sx n="79" d="100"/>
          <a:sy n="79" d="100"/>
        </p:scale>
        <p:origin x="101" y="1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7CF49-E84A-4C48-B43D-D0BA8F08C5CC}" type="datetimeFigureOut">
              <a:rPr lang="en-IN" smtClean="0"/>
              <a:t>25-11-2022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48A1C-2D32-4BEC-AF81-D15F5B01CAFF}" type="slidenum">
              <a:rPr lang="en-IN" smtClean="0"/>
              <a:t>‹#›</a:t>
            </a:fld>
            <a:endParaRPr lang="en-IN"/>
          </a:p>
        </p:txBody>
      </p:sp>
    </p:spTree>
    <p:extLst>
      <p:ext uri="{BB962C8B-B14F-4D97-AF65-F5344CB8AC3E}">
        <p14:creationId xmlns:p14="http://schemas.microsoft.com/office/powerpoint/2010/main" val="2023134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D48A1C-2D32-4BEC-AF81-D15F5B01CAFF}" type="slidenum">
              <a:rPr lang="en-IN" smtClean="0"/>
              <a:t>2</a:t>
            </a:fld>
            <a:endParaRPr lang="en-IN"/>
          </a:p>
        </p:txBody>
      </p:sp>
    </p:spTree>
    <p:extLst>
      <p:ext uri="{BB962C8B-B14F-4D97-AF65-F5344CB8AC3E}">
        <p14:creationId xmlns:p14="http://schemas.microsoft.com/office/powerpoint/2010/main" val="71795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D48A1C-2D32-4BEC-AF81-D15F5B01CAFF}" type="slidenum">
              <a:rPr lang="en-IN" smtClean="0"/>
              <a:t>13</a:t>
            </a:fld>
            <a:endParaRPr lang="en-IN"/>
          </a:p>
        </p:txBody>
      </p:sp>
    </p:spTree>
    <p:extLst>
      <p:ext uri="{BB962C8B-B14F-4D97-AF65-F5344CB8AC3E}">
        <p14:creationId xmlns:p14="http://schemas.microsoft.com/office/powerpoint/2010/main" val="162313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D48A1C-2D32-4BEC-AF81-D15F5B01CAFF}" type="slidenum">
              <a:rPr lang="en-IN" smtClean="0"/>
              <a:t>14</a:t>
            </a:fld>
            <a:endParaRPr lang="en-IN"/>
          </a:p>
        </p:txBody>
      </p:sp>
    </p:spTree>
    <p:extLst>
      <p:ext uri="{BB962C8B-B14F-4D97-AF65-F5344CB8AC3E}">
        <p14:creationId xmlns:p14="http://schemas.microsoft.com/office/powerpoint/2010/main" val="386954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D48A1C-2D32-4BEC-AF81-D15F5B01CAFF}" type="slidenum">
              <a:rPr lang="en-IN" smtClean="0"/>
              <a:t>3</a:t>
            </a:fld>
            <a:endParaRPr lang="en-IN"/>
          </a:p>
        </p:txBody>
      </p:sp>
    </p:spTree>
    <p:extLst>
      <p:ext uri="{BB962C8B-B14F-4D97-AF65-F5344CB8AC3E}">
        <p14:creationId xmlns:p14="http://schemas.microsoft.com/office/powerpoint/2010/main" val="23275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D48A1C-2D32-4BEC-AF81-D15F5B01CAFF}" type="slidenum">
              <a:rPr lang="en-IN" smtClean="0"/>
              <a:t>4</a:t>
            </a:fld>
            <a:endParaRPr lang="en-IN"/>
          </a:p>
        </p:txBody>
      </p:sp>
    </p:spTree>
    <p:extLst>
      <p:ext uri="{BB962C8B-B14F-4D97-AF65-F5344CB8AC3E}">
        <p14:creationId xmlns:p14="http://schemas.microsoft.com/office/powerpoint/2010/main" val="3077719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D48A1C-2D32-4BEC-AF81-D15F5B01CAFF}" type="slidenum">
              <a:rPr lang="en-IN" smtClean="0"/>
              <a:t>5</a:t>
            </a:fld>
            <a:endParaRPr lang="en-IN"/>
          </a:p>
        </p:txBody>
      </p:sp>
    </p:spTree>
    <p:extLst>
      <p:ext uri="{BB962C8B-B14F-4D97-AF65-F5344CB8AC3E}">
        <p14:creationId xmlns:p14="http://schemas.microsoft.com/office/powerpoint/2010/main" val="258509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D48A1C-2D32-4BEC-AF81-D15F5B01CAFF}" type="slidenum">
              <a:rPr lang="en-IN" smtClean="0"/>
              <a:t>6</a:t>
            </a:fld>
            <a:endParaRPr lang="en-IN"/>
          </a:p>
        </p:txBody>
      </p:sp>
    </p:spTree>
    <p:extLst>
      <p:ext uri="{BB962C8B-B14F-4D97-AF65-F5344CB8AC3E}">
        <p14:creationId xmlns:p14="http://schemas.microsoft.com/office/powerpoint/2010/main" val="386165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D48A1C-2D32-4BEC-AF81-D15F5B01CAFF}" type="slidenum">
              <a:rPr lang="en-IN" smtClean="0"/>
              <a:t>9</a:t>
            </a:fld>
            <a:endParaRPr lang="en-IN"/>
          </a:p>
        </p:txBody>
      </p:sp>
    </p:spTree>
    <p:extLst>
      <p:ext uri="{BB962C8B-B14F-4D97-AF65-F5344CB8AC3E}">
        <p14:creationId xmlns:p14="http://schemas.microsoft.com/office/powerpoint/2010/main" val="3369974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D48A1C-2D32-4BEC-AF81-D15F5B01CAFF}" type="slidenum">
              <a:rPr lang="en-IN" smtClean="0"/>
              <a:t>10</a:t>
            </a:fld>
            <a:endParaRPr lang="en-IN"/>
          </a:p>
        </p:txBody>
      </p:sp>
    </p:spTree>
    <p:extLst>
      <p:ext uri="{BB962C8B-B14F-4D97-AF65-F5344CB8AC3E}">
        <p14:creationId xmlns:p14="http://schemas.microsoft.com/office/powerpoint/2010/main" val="37765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D48A1C-2D32-4BEC-AF81-D15F5B01CAFF}" type="slidenum">
              <a:rPr lang="en-IN" smtClean="0"/>
              <a:t>11</a:t>
            </a:fld>
            <a:endParaRPr lang="en-IN"/>
          </a:p>
        </p:txBody>
      </p:sp>
    </p:spTree>
    <p:extLst>
      <p:ext uri="{BB962C8B-B14F-4D97-AF65-F5344CB8AC3E}">
        <p14:creationId xmlns:p14="http://schemas.microsoft.com/office/powerpoint/2010/main" val="4240641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D48A1C-2D32-4BEC-AF81-D15F5B01CAFF}" type="slidenum">
              <a:rPr lang="en-IN" smtClean="0"/>
              <a:t>12</a:t>
            </a:fld>
            <a:endParaRPr lang="en-IN"/>
          </a:p>
        </p:txBody>
      </p:sp>
    </p:spTree>
    <p:extLst>
      <p:ext uri="{BB962C8B-B14F-4D97-AF65-F5344CB8AC3E}">
        <p14:creationId xmlns:p14="http://schemas.microsoft.com/office/powerpoint/2010/main" val="941831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FB1FDF0-8DE5-4E30-866D-7D3790E3920C}" type="datetime1">
              <a:rPr lang="en-IN" smtClean="0"/>
              <a:t>25-11-2022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1BF32DC-E7F1-45B1-8892-82B4A859567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811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74AF9-C2FC-4264-B420-27E59D907C30}" type="datetime1">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BF32DC-E7F1-45B1-8892-82B4A8595675}" type="slidenum">
              <a:rPr lang="en-IN" smtClean="0"/>
              <a:t>‹#›</a:t>
            </a:fld>
            <a:endParaRPr lang="en-IN"/>
          </a:p>
        </p:txBody>
      </p:sp>
    </p:spTree>
    <p:extLst>
      <p:ext uri="{BB962C8B-B14F-4D97-AF65-F5344CB8AC3E}">
        <p14:creationId xmlns:p14="http://schemas.microsoft.com/office/powerpoint/2010/main" val="98132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FA4D2-5197-443B-B6BF-D335E79AD915}" type="datetime1">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BF32DC-E7F1-45B1-8892-82B4A859567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14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BA2DF-355F-4710-AD00-45A33DA26BC2}" type="datetime1">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BF32DC-E7F1-45B1-8892-82B4A859567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220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FC40A-3709-4283-A116-DF8E56C92B7E}" type="datetime1">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BF32DC-E7F1-45B1-8892-82B4A8595675}" type="slidenum">
              <a:rPr lang="en-IN" smtClean="0"/>
              <a:t>‹#›</a:t>
            </a:fld>
            <a:endParaRPr lang="en-IN"/>
          </a:p>
        </p:txBody>
      </p:sp>
    </p:spTree>
    <p:extLst>
      <p:ext uri="{BB962C8B-B14F-4D97-AF65-F5344CB8AC3E}">
        <p14:creationId xmlns:p14="http://schemas.microsoft.com/office/powerpoint/2010/main" val="325117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6CC822-0975-43AA-9C3E-ECD268B4864B}" type="datetime1">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BF32DC-E7F1-45B1-8892-82B4A859567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106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1B3BD-6E28-496F-843B-51A0E3A0A374}" type="datetime1">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BF32DC-E7F1-45B1-8892-82B4A859567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2781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AAEAA-A17D-437D-8A53-2E0559F5F896}" type="datetime1">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BF32DC-E7F1-45B1-8892-82B4A859567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125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C31A8-7BBB-4F74-A958-EF957B1CE6BA}" type="datetime1">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BF32DC-E7F1-45B1-8892-82B4A859567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38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81E1C-0325-4FFD-A9D7-1B39189A1120}" type="datetime1">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BF32DC-E7F1-45B1-8892-82B4A8595675}" type="slidenum">
              <a:rPr lang="en-IN" smtClean="0"/>
              <a:t>‹#›</a:t>
            </a:fld>
            <a:endParaRPr lang="en-IN"/>
          </a:p>
        </p:txBody>
      </p:sp>
    </p:spTree>
    <p:extLst>
      <p:ext uri="{BB962C8B-B14F-4D97-AF65-F5344CB8AC3E}">
        <p14:creationId xmlns:p14="http://schemas.microsoft.com/office/powerpoint/2010/main" val="26721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75581B-08BE-44F5-A1AD-0F64E5B81B27}" type="datetime1">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BF32DC-E7F1-45B1-8892-82B4A859567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327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B168C6-131E-4260-8DDC-ED54673AF3C4}" type="datetime1">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BF32DC-E7F1-45B1-8892-82B4A8595675}" type="slidenum">
              <a:rPr lang="en-IN" smtClean="0"/>
              <a:t>‹#›</a:t>
            </a:fld>
            <a:endParaRPr lang="en-IN"/>
          </a:p>
        </p:txBody>
      </p:sp>
    </p:spTree>
    <p:extLst>
      <p:ext uri="{BB962C8B-B14F-4D97-AF65-F5344CB8AC3E}">
        <p14:creationId xmlns:p14="http://schemas.microsoft.com/office/powerpoint/2010/main" val="13201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BB183-B605-4588-9F6B-91DBD6FD4C07}" type="datetime1">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BF32DC-E7F1-45B1-8892-82B4A859567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32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64F90-B46C-4FC7-89A5-854B4DDC82E4}" type="datetime1">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BF32DC-E7F1-45B1-8892-82B4A859567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60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99A64-02AE-47AF-910A-7860F86E5463}" type="datetime1">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BF32DC-E7F1-45B1-8892-82B4A8595675}" type="slidenum">
              <a:rPr lang="en-IN" smtClean="0"/>
              <a:t>‹#›</a:t>
            </a:fld>
            <a:endParaRPr lang="en-IN"/>
          </a:p>
        </p:txBody>
      </p:sp>
    </p:spTree>
    <p:extLst>
      <p:ext uri="{BB962C8B-B14F-4D97-AF65-F5344CB8AC3E}">
        <p14:creationId xmlns:p14="http://schemas.microsoft.com/office/powerpoint/2010/main" val="151589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8005BF-A879-4218-8740-44F5265C610D}" type="datetime1">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BF32DC-E7F1-45B1-8892-82B4A859567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12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96B86E-0BD7-4ED3-8C97-C551569573E8}" type="datetime1">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BF32DC-E7F1-45B1-8892-82B4A8595675}" type="slidenum">
              <a:rPr lang="en-IN" smtClean="0"/>
              <a:t>‹#›</a:t>
            </a:fld>
            <a:endParaRPr lang="en-IN"/>
          </a:p>
        </p:txBody>
      </p:sp>
    </p:spTree>
    <p:extLst>
      <p:ext uri="{BB962C8B-B14F-4D97-AF65-F5344CB8AC3E}">
        <p14:creationId xmlns:p14="http://schemas.microsoft.com/office/powerpoint/2010/main" val="241730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7F0590-9790-429F-B455-F35DAAFA76FB}" type="datetime1">
              <a:rPr lang="en-IN" smtClean="0"/>
              <a:t>25-11-2022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BF32DC-E7F1-45B1-8892-82B4A8595675}" type="slidenum">
              <a:rPr lang="en-IN" smtClean="0"/>
              <a:t>‹#›</a:t>
            </a:fld>
            <a:endParaRPr lang="en-IN"/>
          </a:p>
        </p:txBody>
      </p:sp>
    </p:spTree>
    <p:extLst>
      <p:ext uri="{BB962C8B-B14F-4D97-AF65-F5344CB8AC3E}">
        <p14:creationId xmlns:p14="http://schemas.microsoft.com/office/powerpoint/2010/main" val="23465865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jfif"/><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14.jfif"/><Relationship Id="rId4" Type="http://schemas.openxmlformats.org/officeDocument/2006/relationships/image" Target="../media/image5.png"/><Relationship Id="rId9" Type="http://schemas.openxmlformats.org/officeDocument/2006/relationships/image" Target="../media/image13.jfif"/></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sion, Mission &amp; Academic Partners of Bennett University">
            <a:extLst>
              <a:ext uri="{FF2B5EF4-FFF2-40B4-BE49-F238E27FC236}">
                <a16:creationId xmlns:a16="http://schemas.microsoft.com/office/drawing/2014/main" id="{4745E708-CAC0-87EF-F176-479E447DE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5340" y="702268"/>
            <a:ext cx="1879076" cy="6275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re Technologies - Wikipedia">
            <a:extLst>
              <a:ext uri="{FF2B5EF4-FFF2-40B4-BE49-F238E27FC236}">
                <a16:creationId xmlns:a16="http://schemas.microsoft.com/office/drawing/2014/main" id="{B82359E7-D447-F4AE-84F8-4A1DC9C38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55" y="636280"/>
            <a:ext cx="1360593" cy="12390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xt, logo&#10;&#10;Description automatically generated">
            <a:extLst>
              <a:ext uri="{FF2B5EF4-FFF2-40B4-BE49-F238E27FC236}">
                <a16:creationId xmlns:a16="http://schemas.microsoft.com/office/drawing/2014/main" id="{E9729D7E-E57A-BE00-C568-9B9C4F197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200" y="1615283"/>
            <a:ext cx="5753599" cy="3627434"/>
          </a:xfrm>
          <a:prstGeom prst="rect">
            <a:avLst/>
          </a:prstGeom>
        </p:spPr>
      </p:pic>
    </p:spTree>
    <p:extLst>
      <p:ext uri="{BB962C8B-B14F-4D97-AF65-F5344CB8AC3E}">
        <p14:creationId xmlns:p14="http://schemas.microsoft.com/office/powerpoint/2010/main" val="320256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A9E-DE8D-506C-549A-B8392D4A2E72}"/>
              </a:ext>
            </a:extLst>
          </p:cNvPr>
          <p:cNvSpPr>
            <a:spLocks noGrp="1"/>
          </p:cNvSpPr>
          <p:nvPr>
            <p:ph type="title"/>
          </p:nvPr>
        </p:nvSpPr>
        <p:spPr>
          <a:xfrm>
            <a:off x="1295402" y="1178351"/>
            <a:ext cx="9601196" cy="1178350"/>
          </a:xfrm>
        </p:spPr>
        <p:txBody>
          <a:bodyPr>
            <a:normAutofit/>
          </a:bodyPr>
          <a:lstStyle/>
          <a:p>
            <a:r>
              <a:rPr lang="en-IN" b="1" dirty="0"/>
              <a:t>Technology Stack</a:t>
            </a:r>
          </a:p>
        </p:txBody>
      </p:sp>
      <p:sp>
        <p:nvSpPr>
          <p:cNvPr id="3" name="Content Placeholder 2">
            <a:extLst>
              <a:ext uri="{FF2B5EF4-FFF2-40B4-BE49-F238E27FC236}">
                <a16:creationId xmlns:a16="http://schemas.microsoft.com/office/drawing/2014/main" id="{11DE08B5-234E-471F-C7CF-BEF98CBABBC6}"/>
              </a:ext>
            </a:extLst>
          </p:cNvPr>
          <p:cNvSpPr>
            <a:spLocks noGrp="1"/>
          </p:cNvSpPr>
          <p:nvPr>
            <p:ph idx="1"/>
          </p:nvPr>
        </p:nvSpPr>
        <p:spPr/>
        <p:txBody>
          <a:bodyPr>
            <a:normAutofit/>
          </a:bodyPr>
          <a:lstStyle/>
          <a:p>
            <a:r>
              <a:rPr lang="en-IN" dirty="0"/>
              <a:t>Here Route Planner Solution</a:t>
            </a:r>
          </a:p>
          <a:p>
            <a:r>
              <a:rPr lang="en-IN" dirty="0"/>
              <a:t>Here Studio</a:t>
            </a:r>
          </a:p>
          <a:p>
            <a:r>
              <a:rPr lang="en-IN" dirty="0"/>
              <a:t>API Services</a:t>
            </a:r>
          </a:p>
          <a:p>
            <a:r>
              <a:rPr lang="en-IN" dirty="0"/>
              <a:t>Here SDK</a:t>
            </a:r>
          </a:p>
          <a:p>
            <a:r>
              <a:rPr lang="en-IN" dirty="0"/>
              <a:t>Android Studio</a:t>
            </a:r>
          </a:p>
          <a:p>
            <a:r>
              <a:rPr lang="en-IN" dirty="0"/>
              <a:t>Java/Python</a:t>
            </a:r>
          </a:p>
          <a:p>
            <a:endParaRPr lang="en-IN" dirty="0"/>
          </a:p>
        </p:txBody>
      </p:sp>
      <p:pic>
        <p:nvPicPr>
          <p:cNvPr id="5" name="Picture 4" descr="Text, logo&#10;&#10;Description automatically generated">
            <a:extLst>
              <a:ext uri="{FF2B5EF4-FFF2-40B4-BE49-F238E27FC236}">
                <a16:creationId xmlns:a16="http://schemas.microsoft.com/office/drawing/2014/main" id="{567FA2FA-83CC-00FA-590C-092DA8CC2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837" y="5728208"/>
            <a:ext cx="766064" cy="482975"/>
          </a:xfrm>
          <a:prstGeom prst="rect">
            <a:avLst/>
          </a:prstGeom>
        </p:spPr>
      </p:pic>
    </p:spTree>
    <p:extLst>
      <p:ext uri="{BB962C8B-B14F-4D97-AF65-F5344CB8AC3E}">
        <p14:creationId xmlns:p14="http://schemas.microsoft.com/office/powerpoint/2010/main" val="103382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A9E-DE8D-506C-549A-B8392D4A2E72}"/>
              </a:ext>
            </a:extLst>
          </p:cNvPr>
          <p:cNvSpPr>
            <a:spLocks noGrp="1"/>
          </p:cNvSpPr>
          <p:nvPr>
            <p:ph type="title"/>
          </p:nvPr>
        </p:nvSpPr>
        <p:spPr>
          <a:xfrm>
            <a:off x="1295402" y="1178351"/>
            <a:ext cx="9601196" cy="1178350"/>
          </a:xfrm>
        </p:spPr>
        <p:txBody>
          <a:bodyPr>
            <a:normAutofit fontScale="90000"/>
          </a:bodyPr>
          <a:lstStyle/>
          <a:p>
            <a:r>
              <a:rPr lang="en-US" b="1" dirty="0"/>
              <a:t>How We Would Be Using Here Technologies Products</a:t>
            </a:r>
            <a:endParaRPr lang="en-IN" b="1" dirty="0"/>
          </a:p>
        </p:txBody>
      </p:sp>
      <p:sp>
        <p:nvSpPr>
          <p:cNvPr id="3" name="Content Placeholder 2">
            <a:extLst>
              <a:ext uri="{FF2B5EF4-FFF2-40B4-BE49-F238E27FC236}">
                <a16:creationId xmlns:a16="http://schemas.microsoft.com/office/drawing/2014/main" id="{11DE08B5-234E-471F-C7CF-BEF98CBABBC6}"/>
              </a:ext>
            </a:extLst>
          </p:cNvPr>
          <p:cNvSpPr>
            <a:spLocks noGrp="1"/>
          </p:cNvSpPr>
          <p:nvPr>
            <p:ph idx="1"/>
          </p:nvPr>
        </p:nvSpPr>
        <p:spPr>
          <a:xfrm>
            <a:off x="1295402" y="2556932"/>
            <a:ext cx="9601196" cy="3318936"/>
          </a:xfrm>
        </p:spPr>
        <p:txBody>
          <a:bodyPr>
            <a:normAutofit/>
          </a:bodyPr>
          <a:lstStyle/>
          <a:p>
            <a:r>
              <a:rPr lang="en-US" dirty="0"/>
              <a:t>As we are now familiar with </a:t>
            </a:r>
            <a:r>
              <a:rPr lang="en-US" b="1" dirty="0"/>
              <a:t>Here</a:t>
            </a:r>
            <a:r>
              <a:rPr lang="en-US" dirty="0"/>
              <a:t>, we got to know that </a:t>
            </a:r>
            <a:r>
              <a:rPr lang="en-US" b="1" dirty="0"/>
              <a:t>Here</a:t>
            </a:r>
            <a:r>
              <a:rPr lang="en-US" dirty="0"/>
              <a:t> is an IT Company which provides products based on the needs of the customers. The company mainly focuses on mapping products which are used by many big companies.</a:t>
            </a:r>
          </a:p>
          <a:p>
            <a:r>
              <a:rPr lang="en-US" dirty="0"/>
              <a:t>So, we would be using </a:t>
            </a:r>
            <a:r>
              <a:rPr lang="en-US" b="1" dirty="0"/>
              <a:t>Here live traffic API </a:t>
            </a:r>
            <a:r>
              <a:rPr lang="en-US" dirty="0"/>
              <a:t>and </a:t>
            </a:r>
            <a:r>
              <a:rPr lang="en-US" b="1" dirty="0"/>
              <a:t>map API </a:t>
            </a:r>
            <a:r>
              <a:rPr lang="en-US" dirty="0"/>
              <a:t>to have a mapping feature, we would be developing our product using the </a:t>
            </a:r>
            <a:r>
              <a:rPr lang="en-US" b="1" dirty="0"/>
              <a:t>Here SDK</a:t>
            </a:r>
            <a:r>
              <a:rPr lang="en-US" dirty="0"/>
              <a:t>.</a:t>
            </a:r>
          </a:p>
        </p:txBody>
      </p:sp>
      <p:pic>
        <p:nvPicPr>
          <p:cNvPr id="5" name="Picture 4" descr="Text, logo&#10;&#10;Description automatically generated">
            <a:extLst>
              <a:ext uri="{FF2B5EF4-FFF2-40B4-BE49-F238E27FC236}">
                <a16:creationId xmlns:a16="http://schemas.microsoft.com/office/drawing/2014/main" id="{567FA2FA-83CC-00FA-590C-092DA8CC2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837" y="5728208"/>
            <a:ext cx="766064" cy="482975"/>
          </a:xfrm>
          <a:prstGeom prst="rect">
            <a:avLst/>
          </a:prstGeom>
        </p:spPr>
      </p:pic>
    </p:spTree>
    <p:extLst>
      <p:ext uri="{BB962C8B-B14F-4D97-AF65-F5344CB8AC3E}">
        <p14:creationId xmlns:p14="http://schemas.microsoft.com/office/powerpoint/2010/main" val="392149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A9E-DE8D-506C-549A-B8392D4A2E72}"/>
              </a:ext>
            </a:extLst>
          </p:cNvPr>
          <p:cNvSpPr>
            <a:spLocks noGrp="1"/>
          </p:cNvSpPr>
          <p:nvPr>
            <p:ph type="title"/>
          </p:nvPr>
        </p:nvSpPr>
        <p:spPr>
          <a:xfrm>
            <a:off x="1295402" y="1178351"/>
            <a:ext cx="9601196" cy="1178350"/>
          </a:xfrm>
        </p:spPr>
        <p:txBody>
          <a:bodyPr>
            <a:normAutofit/>
          </a:bodyPr>
          <a:lstStyle/>
          <a:p>
            <a:r>
              <a:rPr lang="en-IN" b="1" dirty="0"/>
              <a:t>Marketing Strategy</a:t>
            </a:r>
          </a:p>
        </p:txBody>
      </p:sp>
      <p:sp>
        <p:nvSpPr>
          <p:cNvPr id="3" name="Content Placeholder 2">
            <a:extLst>
              <a:ext uri="{FF2B5EF4-FFF2-40B4-BE49-F238E27FC236}">
                <a16:creationId xmlns:a16="http://schemas.microsoft.com/office/drawing/2014/main" id="{11DE08B5-234E-471F-C7CF-BEF98CBABBC6}"/>
              </a:ext>
            </a:extLst>
          </p:cNvPr>
          <p:cNvSpPr>
            <a:spLocks noGrp="1"/>
          </p:cNvSpPr>
          <p:nvPr>
            <p:ph idx="1"/>
          </p:nvPr>
        </p:nvSpPr>
        <p:spPr/>
        <p:txBody>
          <a:bodyPr>
            <a:normAutofit/>
          </a:bodyPr>
          <a:lstStyle/>
          <a:p>
            <a:r>
              <a:rPr lang="en-US" dirty="0"/>
              <a:t>We the </a:t>
            </a:r>
            <a:r>
              <a:rPr lang="en-US" b="1" dirty="0"/>
              <a:t>youngsters</a:t>
            </a:r>
            <a:r>
              <a:rPr lang="en-US" dirty="0"/>
              <a:t>, the current generation is more often to use new technologies or new things and we require to use </a:t>
            </a:r>
            <a:r>
              <a:rPr lang="en-US" b="1" dirty="0"/>
              <a:t>maps services </a:t>
            </a:r>
            <a:r>
              <a:rPr lang="en-US" dirty="0"/>
              <a:t>to go to even one single destination, so the application would be totally based on us.</a:t>
            </a:r>
          </a:p>
          <a:p>
            <a:r>
              <a:rPr lang="en-US" dirty="0"/>
              <a:t>So, the marketing of the application can be done more easily on </a:t>
            </a:r>
            <a:r>
              <a:rPr lang="en-US" b="1" dirty="0"/>
              <a:t>social networking sites</a:t>
            </a:r>
            <a:r>
              <a:rPr lang="en-US" dirty="0"/>
              <a:t>, especially on Instagram where we can find Tours and Travels pages and just have our product displayed on them and similarly, we can find more communities like this and pages on Facebook of similar interest.</a:t>
            </a:r>
          </a:p>
        </p:txBody>
      </p:sp>
      <p:pic>
        <p:nvPicPr>
          <p:cNvPr id="5" name="Picture 4" descr="Text, logo&#10;&#10;Description automatically generated">
            <a:extLst>
              <a:ext uri="{FF2B5EF4-FFF2-40B4-BE49-F238E27FC236}">
                <a16:creationId xmlns:a16="http://schemas.microsoft.com/office/drawing/2014/main" id="{567FA2FA-83CC-00FA-590C-092DA8CC2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837" y="5728208"/>
            <a:ext cx="766064" cy="482975"/>
          </a:xfrm>
          <a:prstGeom prst="rect">
            <a:avLst/>
          </a:prstGeom>
        </p:spPr>
      </p:pic>
    </p:spTree>
    <p:extLst>
      <p:ext uri="{BB962C8B-B14F-4D97-AF65-F5344CB8AC3E}">
        <p14:creationId xmlns:p14="http://schemas.microsoft.com/office/powerpoint/2010/main" val="875821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A9E-DE8D-506C-549A-B8392D4A2E72}"/>
              </a:ext>
            </a:extLst>
          </p:cNvPr>
          <p:cNvSpPr>
            <a:spLocks noGrp="1"/>
          </p:cNvSpPr>
          <p:nvPr>
            <p:ph type="title"/>
          </p:nvPr>
        </p:nvSpPr>
        <p:spPr>
          <a:xfrm>
            <a:off x="1295402" y="1178351"/>
            <a:ext cx="9601196" cy="1178350"/>
          </a:xfrm>
        </p:spPr>
        <p:txBody>
          <a:bodyPr>
            <a:normAutofit/>
          </a:bodyPr>
          <a:lstStyle/>
          <a:p>
            <a:r>
              <a:rPr lang="en-IN" b="1" dirty="0"/>
              <a:t>Competitors and USPs</a:t>
            </a:r>
          </a:p>
        </p:txBody>
      </p:sp>
      <p:sp>
        <p:nvSpPr>
          <p:cNvPr id="3" name="Content Placeholder 2">
            <a:extLst>
              <a:ext uri="{FF2B5EF4-FFF2-40B4-BE49-F238E27FC236}">
                <a16:creationId xmlns:a16="http://schemas.microsoft.com/office/drawing/2014/main" id="{11DE08B5-234E-471F-C7CF-BEF98CBABBC6}"/>
              </a:ext>
            </a:extLst>
          </p:cNvPr>
          <p:cNvSpPr>
            <a:spLocks noGrp="1"/>
          </p:cNvSpPr>
          <p:nvPr>
            <p:ph idx="1"/>
          </p:nvPr>
        </p:nvSpPr>
        <p:spPr/>
        <p:txBody>
          <a:bodyPr>
            <a:normAutofit/>
          </a:bodyPr>
          <a:lstStyle/>
          <a:p>
            <a:r>
              <a:rPr lang="en-US" dirty="0"/>
              <a:t>The main competitors are simply some of the trip planner applications, like, </a:t>
            </a:r>
            <a:r>
              <a:rPr lang="en-US" b="1" dirty="0"/>
              <a:t>MakeMyTrip, Goibibo, Trivago</a:t>
            </a:r>
            <a:r>
              <a:rPr lang="en-US" dirty="0"/>
              <a:t>, etc., but our main USP(Unique Selling Point) is that we would be adding a </a:t>
            </a:r>
            <a:r>
              <a:rPr lang="en-US" b="1" dirty="0"/>
              <a:t>map feature </a:t>
            </a:r>
            <a:r>
              <a:rPr lang="en-US" dirty="0"/>
              <a:t>so that a traveler can even go to the hotel or the exact place they want to go </a:t>
            </a:r>
            <a:r>
              <a:rPr lang="en-US" b="1" dirty="0"/>
              <a:t>without switching </a:t>
            </a:r>
            <a:r>
              <a:rPr lang="en-US" dirty="0"/>
              <a:t>any other application on their devices.</a:t>
            </a:r>
          </a:p>
        </p:txBody>
      </p:sp>
      <p:pic>
        <p:nvPicPr>
          <p:cNvPr id="5" name="Picture 4" descr="Text, logo&#10;&#10;Description automatically generated">
            <a:extLst>
              <a:ext uri="{FF2B5EF4-FFF2-40B4-BE49-F238E27FC236}">
                <a16:creationId xmlns:a16="http://schemas.microsoft.com/office/drawing/2014/main" id="{567FA2FA-83CC-00FA-590C-092DA8CC2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837" y="5728208"/>
            <a:ext cx="766064" cy="482975"/>
          </a:xfrm>
          <a:prstGeom prst="rect">
            <a:avLst/>
          </a:prstGeom>
        </p:spPr>
      </p:pic>
    </p:spTree>
    <p:extLst>
      <p:ext uri="{BB962C8B-B14F-4D97-AF65-F5344CB8AC3E}">
        <p14:creationId xmlns:p14="http://schemas.microsoft.com/office/powerpoint/2010/main" val="489387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00ED58B-CEC5-4786-807F-E4D0A90B90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5" name="Picture 14">
              <a:extLst>
                <a:ext uri="{FF2B5EF4-FFF2-40B4-BE49-F238E27FC236}">
                  <a16:creationId xmlns:a16="http://schemas.microsoft.com/office/drawing/2014/main" id="{12727E8B-B76E-44AE-BA84-72E67FFFFB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1B4D4A5E-A361-484B-BA87-71470F0C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65B2E45B-3291-4196-85CD-8C21E267453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8" name="Picture 17">
              <a:extLst>
                <a:ext uri="{FF2B5EF4-FFF2-40B4-BE49-F238E27FC236}">
                  <a16:creationId xmlns:a16="http://schemas.microsoft.com/office/drawing/2014/main" id="{7845E1EB-926E-47C1-8FEA-136188263C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0" name="Straight Connector 19">
            <a:extLst>
              <a:ext uri="{FF2B5EF4-FFF2-40B4-BE49-F238E27FC236}">
                <a16:creationId xmlns:a16="http://schemas.microsoft.com/office/drawing/2014/main" id="{FE334D75-621B-40C8-8B6E-F7444F8C0F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D652EAB3-B5F2-4AA3-B954-26F38AC67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AD2BE7F-3E20-4AC6-9CFC-41A82B7E7D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5" name="Picture 24">
              <a:extLst>
                <a:ext uri="{FF2B5EF4-FFF2-40B4-BE49-F238E27FC236}">
                  <a16:creationId xmlns:a16="http://schemas.microsoft.com/office/drawing/2014/main" id="{E94A0178-54EB-4B40-B93C-A245846BFA6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a:extLst>
                <a:ext uri="{FF2B5EF4-FFF2-40B4-BE49-F238E27FC236}">
                  <a16:creationId xmlns:a16="http://schemas.microsoft.com/office/drawing/2014/main" id="{13A2EFE7-A922-4226-AC11-93A972454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8A7A2BEF-6AFB-4298-A452-DF55BF33EED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8" name="Picture 27">
              <a:extLst>
                <a:ext uri="{FF2B5EF4-FFF2-40B4-BE49-F238E27FC236}">
                  <a16:creationId xmlns:a16="http://schemas.microsoft.com/office/drawing/2014/main" id="{AFDE7160-F7DE-40BE-8AF0-1A6CE69E6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9732FE1-6920-E0FF-36F8-10DDF7313E03}"/>
              </a:ext>
            </a:extLst>
          </p:cNvPr>
          <p:cNvSpPr>
            <a:spLocks noGrp="1"/>
          </p:cNvSpPr>
          <p:nvPr>
            <p:ph type="title"/>
          </p:nvPr>
        </p:nvSpPr>
        <p:spPr>
          <a:xfrm>
            <a:off x="1102619" y="4404852"/>
            <a:ext cx="9989677" cy="1054745"/>
          </a:xfrm>
        </p:spPr>
        <p:txBody>
          <a:bodyPr vert="horz" lIns="91440" tIns="45720" rIns="91440" bIns="45720" rtlCol="0" anchor="b">
            <a:normAutofit/>
          </a:bodyPr>
          <a:lstStyle/>
          <a:p>
            <a:pPr>
              <a:lnSpc>
                <a:spcPct val="90000"/>
              </a:lnSpc>
            </a:pPr>
            <a:r>
              <a:rPr lang="en-US" sz="2200" b="1" kern="1200" cap="none" dirty="0">
                <a:ln w="3175" cmpd="sng">
                  <a:noFill/>
                </a:ln>
                <a:solidFill>
                  <a:schemeClr val="tx1">
                    <a:lumMod val="85000"/>
                    <a:lumOff val="15000"/>
                  </a:schemeClr>
                </a:solidFill>
                <a:effectLst/>
                <a:latin typeface="+mj-lt"/>
                <a:ea typeface="+mj-ea"/>
                <a:cs typeface="+mj-cs"/>
              </a:rPr>
              <a:t>Thank You</a:t>
            </a:r>
            <a:br>
              <a:rPr lang="en-US" sz="2200" b="1" kern="1200" cap="none" dirty="0">
                <a:ln w="3175" cmpd="sng">
                  <a:noFill/>
                </a:ln>
                <a:solidFill>
                  <a:schemeClr val="tx1">
                    <a:lumMod val="85000"/>
                    <a:lumOff val="15000"/>
                  </a:schemeClr>
                </a:solidFill>
                <a:effectLst/>
                <a:latin typeface="+mj-lt"/>
                <a:ea typeface="+mj-ea"/>
                <a:cs typeface="+mj-cs"/>
              </a:rPr>
            </a:br>
            <a:r>
              <a:rPr lang="en-US" sz="2200" b="1" kern="1200" cap="none" dirty="0">
                <a:ln w="3175" cmpd="sng">
                  <a:noFill/>
                </a:ln>
                <a:solidFill>
                  <a:schemeClr val="tx1">
                    <a:lumMod val="85000"/>
                    <a:lumOff val="15000"/>
                  </a:schemeClr>
                </a:solidFill>
                <a:effectLst/>
                <a:latin typeface="+mj-lt"/>
                <a:ea typeface="+mj-ea"/>
                <a:cs typeface="+mj-cs"/>
              </a:rPr>
              <a:t>Team</a:t>
            </a:r>
            <a:br>
              <a:rPr lang="en-US" sz="2200" b="1" kern="1200" cap="none" dirty="0">
                <a:ln w="3175" cmpd="sng">
                  <a:noFill/>
                </a:ln>
                <a:solidFill>
                  <a:schemeClr val="tx1">
                    <a:lumMod val="85000"/>
                    <a:lumOff val="15000"/>
                  </a:schemeClr>
                </a:solidFill>
                <a:effectLst/>
                <a:latin typeface="+mj-lt"/>
                <a:ea typeface="+mj-ea"/>
                <a:cs typeface="+mj-cs"/>
              </a:rPr>
            </a:br>
            <a:r>
              <a:rPr lang="en-US" sz="2200" b="1" kern="1200" cap="none" dirty="0">
                <a:ln w="3175" cmpd="sng">
                  <a:noFill/>
                </a:ln>
                <a:solidFill>
                  <a:schemeClr val="tx1">
                    <a:lumMod val="85000"/>
                    <a:lumOff val="15000"/>
                  </a:schemeClr>
                </a:solidFill>
                <a:effectLst/>
                <a:latin typeface="+mj-lt"/>
                <a:ea typeface="+mj-ea"/>
                <a:cs typeface="+mj-cs"/>
              </a:rPr>
              <a:t>AtLine</a:t>
            </a:r>
          </a:p>
        </p:txBody>
      </p:sp>
      <p:sp>
        <p:nvSpPr>
          <p:cNvPr id="30" name="Rectangle 29">
            <a:extLst>
              <a:ext uri="{FF2B5EF4-FFF2-40B4-BE49-F238E27FC236}">
                <a16:creationId xmlns:a16="http://schemas.microsoft.com/office/drawing/2014/main" id="{C300DC63-2D52-4801-A37C-086809168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with a mustache&#10;&#10;Description automatically generated with low confidence">
            <a:extLst>
              <a:ext uri="{FF2B5EF4-FFF2-40B4-BE49-F238E27FC236}">
                <a16:creationId xmlns:a16="http://schemas.microsoft.com/office/drawing/2014/main" id="{EBAF99AD-37A3-2045-E25A-3086774851DB}"/>
              </a:ext>
            </a:extLst>
          </p:cNvPr>
          <p:cNvPicPr>
            <a:picLocks noChangeAspect="1"/>
          </p:cNvPicPr>
          <p:nvPr/>
        </p:nvPicPr>
        <p:blipFill rotWithShape="1">
          <a:blip r:embed="rId8">
            <a:extLst>
              <a:ext uri="{28A0092B-C50C-407E-A947-70E740481C1C}">
                <a14:useLocalDpi xmlns:a14="http://schemas.microsoft.com/office/drawing/2010/main" val="0"/>
              </a:ext>
            </a:extLst>
          </a:blip>
          <a:srcRect t="2987" r="-1" b="8735"/>
          <a:stretch/>
        </p:blipFill>
        <p:spPr>
          <a:xfrm>
            <a:off x="1776503" y="1257341"/>
            <a:ext cx="2765517" cy="2798064"/>
          </a:xfrm>
          <a:prstGeom prst="rect">
            <a:avLst/>
          </a:prstGeom>
        </p:spPr>
      </p:pic>
      <p:pic>
        <p:nvPicPr>
          <p:cNvPr id="5" name="Picture 4" descr="A person wearing glasses&#10;&#10;Description automatically generated with medium confidence">
            <a:extLst>
              <a:ext uri="{FF2B5EF4-FFF2-40B4-BE49-F238E27FC236}">
                <a16:creationId xmlns:a16="http://schemas.microsoft.com/office/drawing/2014/main" id="{C3386FA4-2291-4198-C385-811CF9AB2281}"/>
              </a:ext>
            </a:extLst>
          </p:cNvPr>
          <p:cNvPicPr>
            <a:picLocks noChangeAspect="1"/>
          </p:cNvPicPr>
          <p:nvPr/>
        </p:nvPicPr>
        <p:blipFill rotWithShape="1">
          <a:blip r:embed="rId9">
            <a:extLst>
              <a:ext uri="{28A0092B-C50C-407E-A947-70E740481C1C}">
                <a14:useLocalDpi xmlns:a14="http://schemas.microsoft.com/office/drawing/2010/main" val="0"/>
              </a:ext>
            </a:extLst>
          </a:blip>
          <a:srcRect r="-1" b="18433"/>
          <a:stretch/>
        </p:blipFill>
        <p:spPr>
          <a:xfrm>
            <a:off x="4705162" y="1257342"/>
            <a:ext cx="2770067" cy="2798064"/>
          </a:xfrm>
          <a:prstGeom prst="rect">
            <a:avLst/>
          </a:prstGeom>
        </p:spPr>
      </p:pic>
      <p:pic>
        <p:nvPicPr>
          <p:cNvPr id="7" name="Picture 6" descr="A picture containing person, wearing, posing&#10;&#10;Description automatically generated">
            <a:extLst>
              <a:ext uri="{FF2B5EF4-FFF2-40B4-BE49-F238E27FC236}">
                <a16:creationId xmlns:a16="http://schemas.microsoft.com/office/drawing/2014/main" id="{A76CDBC1-413C-2C08-417A-E21AD7C54F46}"/>
              </a:ext>
            </a:extLst>
          </p:cNvPr>
          <p:cNvPicPr>
            <a:picLocks noChangeAspect="1"/>
          </p:cNvPicPr>
          <p:nvPr/>
        </p:nvPicPr>
        <p:blipFill rotWithShape="1">
          <a:blip r:embed="rId10">
            <a:extLst>
              <a:ext uri="{28A0092B-C50C-407E-A947-70E740481C1C}">
                <a14:useLocalDpi xmlns:a14="http://schemas.microsoft.com/office/drawing/2010/main" val="0"/>
              </a:ext>
            </a:extLst>
          </a:blip>
          <a:srcRect l="1001" r="-2" b="-2"/>
          <a:stretch/>
        </p:blipFill>
        <p:spPr>
          <a:xfrm>
            <a:off x="7638370" y="1257341"/>
            <a:ext cx="2770068" cy="2798064"/>
          </a:xfrm>
          <a:prstGeom prst="rect">
            <a:avLst/>
          </a:prstGeom>
        </p:spPr>
      </p:pic>
      <p:cxnSp>
        <p:nvCxnSpPr>
          <p:cNvPr id="32" name="Straight Connector 31">
            <a:extLst>
              <a:ext uri="{FF2B5EF4-FFF2-40B4-BE49-F238E27FC236}">
                <a16:creationId xmlns:a16="http://schemas.microsoft.com/office/drawing/2014/main" id="{29310625-7B00-47AC-8816-DB1D867D4C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4913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A9E-DE8D-506C-549A-B8392D4A2E72}"/>
              </a:ext>
            </a:extLst>
          </p:cNvPr>
          <p:cNvSpPr>
            <a:spLocks noGrp="1"/>
          </p:cNvSpPr>
          <p:nvPr>
            <p:ph type="title"/>
          </p:nvPr>
        </p:nvSpPr>
        <p:spPr>
          <a:xfrm>
            <a:off x="1295402" y="1178351"/>
            <a:ext cx="9601196" cy="1178350"/>
          </a:xfrm>
        </p:spPr>
        <p:txBody>
          <a:bodyPr>
            <a:normAutofit/>
          </a:bodyPr>
          <a:lstStyle/>
          <a:p>
            <a:r>
              <a:rPr lang="en-IN" b="1" dirty="0"/>
              <a:t>Content</a:t>
            </a:r>
          </a:p>
        </p:txBody>
      </p:sp>
      <p:sp>
        <p:nvSpPr>
          <p:cNvPr id="3" name="Content Placeholder 2">
            <a:extLst>
              <a:ext uri="{FF2B5EF4-FFF2-40B4-BE49-F238E27FC236}">
                <a16:creationId xmlns:a16="http://schemas.microsoft.com/office/drawing/2014/main" id="{11DE08B5-234E-471F-C7CF-BEF98CBABBC6}"/>
              </a:ext>
            </a:extLst>
          </p:cNvPr>
          <p:cNvSpPr>
            <a:spLocks noGrp="1"/>
          </p:cNvSpPr>
          <p:nvPr>
            <p:ph idx="1"/>
          </p:nvPr>
        </p:nvSpPr>
        <p:spPr/>
        <p:txBody>
          <a:bodyPr>
            <a:normAutofit/>
          </a:bodyPr>
          <a:lstStyle/>
          <a:p>
            <a:r>
              <a:rPr lang="en-IN" sz="1600" b="1" dirty="0"/>
              <a:t>1) Problem Statement</a:t>
            </a:r>
          </a:p>
          <a:p>
            <a:r>
              <a:rPr lang="en-IN" sz="1600" b="1" dirty="0"/>
              <a:t>2) Proposed Solution</a:t>
            </a:r>
          </a:p>
          <a:p>
            <a:r>
              <a:rPr lang="en-IN" sz="1600" b="1" dirty="0"/>
              <a:t>3) Product Description</a:t>
            </a:r>
          </a:p>
          <a:p>
            <a:r>
              <a:rPr lang="en-IN" sz="1600" b="1" dirty="0"/>
              <a:t>4) Market Size</a:t>
            </a:r>
          </a:p>
          <a:p>
            <a:r>
              <a:rPr lang="en-IN" sz="1600" b="1" dirty="0"/>
              <a:t>5) Business Model</a:t>
            </a:r>
          </a:p>
          <a:p>
            <a:r>
              <a:rPr lang="en-IN" sz="1600" b="1" dirty="0"/>
              <a:t>6) Technology Stack</a:t>
            </a:r>
          </a:p>
          <a:p>
            <a:r>
              <a:rPr lang="en-US" sz="1600" b="1" dirty="0"/>
              <a:t>7) How We Would be Using Here Technologies Products</a:t>
            </a:r>
            <a:endParaRPr lang="en-IN" sz="1600" b="1" dirty="0"/>
          </a:p>
          <a:p>
            <a:r>
              <a:rPr lang="en-IN" sz="1600" b="1" dirty="0"/>
              <a:t>8) Marketing Strategy</a:t>
            </a:r>
          </a:p>
          <a:p>
            <a:r>
              <a:rPr lang="en-IN" sz="1600" b="1" dirty="0"/>
              <a:t>9) Competitors and USPs</a:t>
            </a:r>
          </a:p>
        </p:txBody>
      </p:sp>
      <p:pic>
        <p:nvPicPr>
          <p:cNvPr id="5" name="Picture 4" descr="Text, logo&#10;&#10;Description automatically generated">
            <a:extLst>
              <a:ext uri="{FF2B5EF4-FFF2-40B4-BE49-F238E27FC236}">
                <a16:creationId xmlns:a16="http://schemas.microsoft.com/office/drawing/2014/main" id="{567FA2FA-83CC-00FA-590C-092DA8CC2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837" y="5728208"/>
            <a:ext cx="766064" cy="482975"/>
          </a:xfrm>
          <a:prstGeom prst="rect">
            <a:avLst/>
          </a:prstGeom>
        </p:spPr>
      </p:pic>
    </p:spTree>
    <p:extLst>
      <p:ext uri="{BB962C8B-B14F-4D97-AF65-F5344CB8AC3E}">
        <p14:creationId xmlns:p14="http://schemas.microsoft.com/office/powerpoint/2010/main" val="1110464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34" name="Picture 1033">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35" name="Rectangle 1034">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36" name="Picture 1035">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037" name="Picture 103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6C9DA9E-DE8D-506C-549A-B8392D4A2E72}"/>
              </a:ext>
            </a:extLst>
          </p:cNvPr>
          <p:cNvSpPr>
            <a:spLocks noGrp="1"/>
          </p:cNvSpPr>
          <p:nvPr>
            <p:ph type="title"/>
          </p:nvPr>
        </p:nvSpPr>
        <p:spPr>
          <a:xfrm>
            <a:off x="7535825" y="982132"/>
            <a:ext cx="3360772" cy="1303867"/>
          </a:xfrm>
        </p:spPr>
        <p:txBody>
          <a:bodyPr>
            <a:normAutofit/>
          </a:bodyPr>
          <a:lstStyle/>
          <a:p>
            <a:pPr>
              <a:lnSpc>
                <a:spcPct val="90000"/>
              </a:lnSpc>
            </a:pPr>
            <a:r>
              <a:rPr lang="en-IN" sz="4100"/>
              <a:t>Problem Statement</a:t>
            </a:r>
          </a:p>
        </p:txBody>
      </p:sp>
      <p:sp>
        <p:nvSpPr>
          <p:cNvPr id="1039" name="Rectangle 1038">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AP Modern Analytics Webinar Series: Explore End-to-End Planning  Capabilities using SAP Analytics Cloud for Planning - SimpleFI Solutions">
            <a:extLst>
              <a:ext uri="{FF2B5EF4-FFF2-40B4-BE49-F238E27FC236}">
                <a16:creationId xmlns:a16="http://schemas.microsoft.com/office/drawing/2014/main" id="{06E15AC3-A7B0-97D0-2FDF-AF0ACC57609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218" r="17828" b="-1"/>
          <a:stretch/>
        </p:blipFill>
        <p:spPr bwMode="auto">
          <a:xfrm>
            <a:off x="1412683" y="1410208"/>
            <a:ext cx="5278777" cy="3858780"/>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Connector 1040">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1DE08B5-234E-471F-C7CF-BEF98CBABBC6}"/>
              </a:ext>
            </a:extLst>
          </p:cNvPr>
          <p:cNvSpPr>
            <a:spLocks noGrp="1"/>
          </p:cNvSpPr>
          <p:nvPr>
            <p:ph idx="1"/>
          </p:nvPr>
        </p:nvSpPr>
        <p:spPr>
          <a:xfrm>
            <a:off x="7535824" y="2556932"/>
            <a:ext cx="3360771" cy="3318936"/>
          </a:xfrm>
        </p:spPr>
        <p:txBody>
          <a:bodyPr>
            <a:normAutofit/>
          </a:bodyPr>
          <a:lstStyle/>
          <a:p>
            <a:r>
              <a:rPr lang="en-US" b="1" dirty="0"/>
              <a:t>End to end trip planner </a:t>
            </a:r>
            <a:r>
              <a:rPr lang="en-US" dirty="0"/>
              <a:t>→ Provide Application users with functionality to create a multiple-days and multiple locations trip with best of routes and POIs suggestions</a:t>
            </a:r>
          </a:p>
          <a:p>
            <a:endParaRPr lang="en-IN" dirty="0"/>
          </a:p>
        </p:txBody>
      </p:sp>
      <p:pic>
        <p:nvPicPr>
          <p:cNvPr id="5" name="Picture 4" descr="Text, logo&#10;&#10;Description automatically generated">
            <a:extLst>
              <a:ext uri="{FF2B5EF4-FFF2-40B4-BE49-F238E27FC236}">
                <a16:creationId xmlns:a16="http://schemas.microsoft.com/office/drawing/2014/main" id="{567FA2FA-83CC-00FA-590C-092DA8CC20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74837" y="5728208"/>
            <a:ext cx="766064" cy="482975"/>
          </a:xfrm>
          <a:prstGeom prst="rect">
            <a:avLst/>
          </a:prstGeom>
        </p:spPr>
      </p:pic>
    </p:spTree>
    <p:extLst>
      <p:ext uri="{BB962C8B-B14F-4D97-AF65-F5344CB8AC3E}">
        <p14:creationId xmlns:p14="http://schemas.microsoft.com/office/powerpoint/2010/main" val="1554194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A9E-DE8D-506C-549A-B8392D4A2E72}"/>
              </a:ext>
            </a:extLst>
          </p:cNvPr>
          <p:cNvSpPr>
            <a:spLocks noGrp="1"/>
          </p:cNvSpPr>
          <p:nvPr>
            <p:ph type="title"/>
          </p:nvPr>
        </p:nvSpPr>
        <p:spPr>
          <a:xfrm>
            <a:off x="1295402" y="1178351"/>
            <a:ext cx="9601196" cy="1178350"/>
          </a:xfrm>
        </p:spPr>
        <p:txBody>
          <a:bodyPr>
            <a:normAutofit/>
          </a:bodyPr>
          <a:lstStyle/>
          <a:p>
            <a:r>
              <a:rPr lang="en-IN" b="1" dirty="0"/>
              <a:t>Proposed Solution</a:t>
            </a:r>
          </a:p>
        </p:txBody>
      </p:sp>
      <p:sp>
        <p:nvSpPr>
          <p:cNvPr id="3" name="Content Placeholder 2">
            <a:extLst>
              <a:ext uri="{FF2B5EF4-FFF2-40B4-BE49-F238E27FC236}">
                <a16:creationId xmlns:a16="http://schemas.microsoft.com/office/drawing/2014/main" id="{11DE08B5-234E-471F-C7CF-BEF98CBABBC6}"/>
              </a:ext>
            </a:extLst>
          </p:cNvPr>
          <p:cNvSpPr>
            <a:spLocks noGrp="1"/>
          </p:cNvSpPr>
          <p:nvPr>
            <p:ph idx="1"/>
          </p:nvPr>
        </p:nvSpPr>
        <p:spPr/>
        <p:txBody>
          <a:bodyPr>
            <a:normAutofit/>
          </a:bodyPr>
          <a:lstStyle/>
          <a:p>
            <a:r>
              <a:rPr lang="en-US" dirty="0"/>
              <a:t>To make an application just like our normal google map which would be easy to operate, and </a:t>
            </a:r>
            <a:r>
              <a:rPr lang="en-US" b="1" dirty="0"/>
              <a:t>we can manage/add checkpoints </a:t>
            </a:r>
            <a:r>
              <a:rPr lang="en-US" dirty="0"/>
              <a:t>on the way between and manage our bookings and other destinations and stops within the same application.</a:t>
            </a:r>
            <a:endParaRPr lang="en-IN" dirty="0"/>
          </a:p>
        </p:txBody>
      </p:sp>
      <p:pic>
        <p:nvPicPr>
          <p:cNvPr id="5" name="Picture 4" descr="Text, logo&#10;&#10;Description automatically generated">
            <a:extLst>
              <a:ext uri="{FF2B5EF4-FFF2-40B4-BE49-F238E27FC236}">
                <a16:creationId xmlns:a16="http://schemas.microsoft.com/office/drawing/2014/main" id="{567FA2FA-83CC-00FA-590C-092DA8CC2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837" y="5728208"/>
            <a:ext cx="766064" cy="482975"/>
          </a:xfrm>
          <a:prstGeom prst="rect">
            <a:avLst/>
          </a:prstGeom>
        </p:spPr>
      </p:pic>
    </p:spTree>
    <p:extLst>
      <p:ext uri="{BB962C8B-B14F-4D97-AF65-F5344CB8AC3E}">
        <p14:creationId xmlns:p14="http://schemas.microsoft.com/office/powerpoint/2010/main" val="4072635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A9E-DE8D-506C-549A-B8392D4A2E72}"/>
              </a:ext>
            </a:extLst>
          </p:cNvPr>
          <p:cNvSpPr>
            <a:spLocks noGrp="1"/>
          </p:cNvSpPr>
          <p:nvPr>
            <p:ph type="title"/>
          </p:nvPr>
        </p:nvSpPr>
        <p:spPr>
          <a:xfrm>
            <a:off x="1295402" y="1178351"/>
            <a:ext cx="9601196" cy="1178350"/>
          </a:xfrm>
        </p:spPr>
        <p:txBody>
          <a:bodyPr>
            <a:normAutofit/>
          </a:bodyPr>
          <a:lstStyle/>
          <a:p>
            <a:r>
              <a:rPr lang="en-IN" b="1" dirty="0"/>
              <a:t>Product Description</a:t>
            </a:r>
          </a:p>
        </p:txBody>
      </p:sp>
      <p:sp>
        <p:nvSpPr>
          <p:cNvPr id="3" name="Content Placeholder 2">
            <a:extLst>
              <a:ext uri="{FF2B5EF4-FFF2-40B4-BE49-F238E27FC236}">
                <a16:creationId xmlns:a16="http://schemas.microsoft.com/office/drawing/2014/main" id="{11DE08B5-234E-471F-C7CF-BEF98CBABBC6}"/>
              </a:ext>
            </a:extLst>
          </p:cNvPr>
          <p:cNvSpPr>
            <a:spLocks noGrp="1"/>
          </p:cNvSpPr>
          <p:nvPr>
            <p:ph idx="1"/>
          </p:nvPr>
        </p:nvSpPr>
        <p:spPr/>
        <p:txBody>
          <a:bodyPr>
            <a:normAutofit/>
          </a:bodyPr>
          <a:lstStyle/>
          <a:p>
            <a:r>
              <a:rPr lang="en-US" dirty="0"/>
              <a:t>It would be used to plan </a:t>
            </a:r>
            <a:r>
              <a:rPr lang="en-US" b="1" dirty="0"/>
              <a:t>multiple</a:t>
            </a:r>
            <a:r>
              <a:rPr lang="en-US" dirty="0"/>
              <a:t> days trips with accurate markings and to do list, it would be working on </a:t>
            </a:r>
            <a:r>
              <a:rPr lang="en-US" b="1" dirty="0"/>
              <a:t>live situation </a:t>
            </a:r>
            <a:r>
              <a:rPr lang="en-US" dirty="0"/>
              <a:t>basis, i.e., would be telling us </a:t>
            </a:r>
            <a:r>
              <a:rPr lang="en-US" b="1" dirty="0"/>
              <a:t>best routes</a:t>
            </a:r>
            <a:r>
              <a:rPr lang="en-US" dirty="0"/>
              <a:t>, nearby </a:t>
            </a:r>
            <a:r>
              <a:rPr lang="en-US" b="1" dirty="0"/>
              <a:t>destinations</a:t>
            </a:r>
            <a:r>
              <a:rPr lang="en-US" dirty="0"/>
              <a:t>, stops, restaurants and many other things as well.</a:t>
            </a:r>
            <a:endParaRPr lang="en-IN" dirty="0"/>
          </a:p>
        </p:txBody>
      </p:sp>
      <p:pic>
        <p:nvPicPr>
          <p:cNvPr id="5" name="Picture 4" descr="Text, logo&#10;&#10;Description automatically generated">
            <a:extLst>
              <a:ext uri="{FF2B5EF4-FFF2-40B4-BE49-F238E27FC236}">
                <a16:creationId xmlns:a16="http://schemas.microsoft.com/office/drawing/2014/main" id="{567FA2FA-83CC-00FA-590C-092DA8CC2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837" y="5728208"/>
            <a:ext cx="766064" cy="482975"/>
          </a:xfrm>
          <a:prstGeom prst="rect">
            <a:avLst/>
          </a:prstGeom>
        </p:spPr>
      </p:pic>
    </p:spTree>
    <p:extLst>
      <p:ext uri="{BB962C8B-B14F-4D97-AF65-F5344CB8AC3E}">
        <p14:creationId xmlns:p14="http://schemas.microsoft.com/office/powerpoint/2010/main" val="3867724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A9E-DE8D-506C-549A-B8392D4A2E72}"/>
              </a:ext>
            </a:extLst>
          </p:cNvPr>
          <p:cNvSpPr>
            <a:spLocks noGrp="1"/>
          </p:cNvSpPr>
          <p:nvPr>
            <p:ph type="title"/>
          </p:nvPr>
        </p:nvSpPr>
        <p:spPr>
          <a:xfrm>
            <a:off x="1295402" y="1178351"/>
            <a:ext cx="9601196" cy="1178350"/>
          </a:xfrm>
        </p:spPr>
        <p:txBody>
          <a:bodyPr>
            <a:normAutofit/>
          </a:bodyPr>
          <a:lstStyle/>
          <a:p>
            <a:r>
              <a:rPr lang="en-IN" b="1" dirty="0"/>
              <a:t>Market Size</a:t>
            </a:r>
          </a:p>
        </p:txBody>
      </p:sp>
      <p:sp>
        <p:nvSpPr>
          <p:cNvPr id="3" name="Content Placeholder 2">
            <a:extLst>
              <a:ext uri="{FF2B5EF4-FFF2-40B4-BE49-F238E27FC236}">
                <a16:creationId xmlns:a16="http://schemas.microsoft.com/office/drawing/2014/main" id="{11DE08B5-234E-471F-C7CF-BEF98CBABBC6}"/>
              </a:ext>
            </a:extLst>
          </p:cNvPr>
          <p:cNvSpPr>
            <a:spLocks noGrp="1"/>
          </p:cNvSpPr>
          <p:nvPr>
            <p:ph idx="1"/>
          </p:nvPr>
        </p:nvSpPr>
        <p:spPr>
          <a:xfrm>
            <a:off x="1295402" y="2556932"/>
            <a:ext cx="9601196" cy="3318936"/>
          </a:xfrm>
        </p:spPr>
        <p:txBody>
          <a:bodyPr>
            <a:normAutofit/>
          </a:bodyPr>
          <a:lstStyle/>
          <a:p>
            <a:r>
              <a:rPr lang="en-IN" dirty="0"/>
              <a:t>With the </a:t>
            </a:r>
            <a:r>
              <a:rPr lang="en-IN" b="1" dirty="0"/>
              <a:t>ever-growing digitalization </a:t>
            </a:r>
            <a:r>
              <a:rPr lang="en-IN" dirty="0"/>
              <a:t>market is not only limited to _ outdoors but an </a:t>
            </a:r>
            <a:r>
              <a:rPr lang="en-IN" b="1" dirty="0"/>
              <a:t>essential</a:t>
            </a:r>
            <a:r>
              <a:rPr lang="en-IN" dirty="0"/>
              <a:t> part of our screens.</a:t>
            </a:r>
          </a:p>
          <a:p>
            <a:endParaRPr lang="en-IN" dirty="0"/>
          </a:p>
          <a:p>
            <a:r>
              <a:rPr lang="en-IN" dirty="0"/>
              <a:t>Digital Marketing &amp; </a:t>
            </a:r>
            <a:r>
              <a:rPr lang="en-IN" b="1" dirty="0"/>
              <a:t>advertisements</a:t>
            </a:r>
            <a:r>
              <a:rPr lang="en-IN" dirty="0"/>
              <a:t> are essential parts of our lives. Studies show that the </a:t>
            </a:r>
            <a:r>
              <a:rPr lang="en-IN" b="1" dirty="0"/>
              <a:t>surge</a:t>
            </a:r>
            <a:r>
              <a:rPr lang="en-IN" dirty="0"/>
              <a:t> in digital advertising is ever </a:t>
            </a:r>
            <a:r>
              <a:rPr lang="en-IN" b="1" dirty="0"/>
              <a:t>increasing</a:t>
            </a:r>
            <a:r>
              <a:rPr lang="en-IN" dirty="0"/>
              <a:t>. </a:t>
            </a:r>
          </a:p>
        </p:txBody>
      </p:sp>
      <p:pic>
        <p:nvPicPr>
          <p:cNvPr id="5" name="Picture 4" descr="Text, logo&#10;&#10;Description automatically generated">
            <a:extLst>
              <a:ext uri="{FF2B5EF4-FFF2-40B4-BE49-F238E27FC236}">
                <a16:creationId xmlns:a16="http://schemas.microsoft.com/office/drawing/2014/main" id="{567FA2FA-83CC-00FA-590C-092DA8CC2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837" y="5728208"/>
            <a:ext cx="766064" cy="482975"/>
          </a:xfrm>
          <a:prstGeom prst="rect">
            <a:avLst/>
          </a:prstGeom>
        </p:spPr>
      </p:pic>
    </p:spTree>
    <p:extLst>
      <p:ext uri="{BB962C8B-B14F-4D97-AF65-F5344CB8AC3E}">
        <p14:creationId xmlns:p14="http://schemas.microsoft.com/office/powerpoint/2010/main" val="2282749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CE67CAE-6711-86F2-59CB-D7B5C7F41C90}"/>
              </a:ext>
            </a:extLst>
          </p:cNvPr>
          <p:cNvSpPr>
            <a:spLocks noGrp="1"/>
          </p:cNvSpPr>
          <p:nvPr>
            <p:ph type="ftr" sz="quarter" idx="11"/>
          </p:nvPr>
        </p:nvSpPr>
        <p:spPr/>
        <p:txBody>
          <a:bodyPr/>
          <a:lstStyle/>
          <a:p>
            <a:endParaRPr lang="en-IN"/>
          </a:p>
        </p:txBody>
      </p:sp>
      <p:sp>
        <p:nvSpPr>
          <p:cNvPr id="5" name="TextBox 4">
            <a:extLst>
              <a:ext uri="{FF2B5EF4-FFF2-40B4-BE49-F238E27FC236}">
                <a16:creationId xmlns:a16="http://schemas.microsoft.com/office/drawing/2014/main" id="{8C47C7B1-DC29-E8C7-9F4E-4CE947ADA6C3}"/>
              </a:ext>
            </a:extLst>
          </p:cNvPr>
          <p:cNvSpPr txBox="1"/>
          <p:nvPr/>
        </p:nvSpPr>
        <p:spPr>
          <a:xfrm>
            <a:off x="778213" y="1616489"/>
            <a:ext cx="10904706" cy="3416320"/>
          </a:xfrm>
          <a:prstGeom prst="rect">
            <a:avLst/>
          </a:prstGeom>
          <a:noFill/>
        </p:spPr>
        <p:txBody>
          <a:bodyPr wrap="square" rtlCol="0">
            <a:spAutoFit/>
          </a:bodyPr>
          <a:lstStyle/>
          <a:p>
            <a:r>
              <a:rPr lang="en-IN" sz="2400" dirty="0"/>
              <a:t>In our application, on certain pages some </a:t>
            </a:r>
            <a:r>
              <a:rPr lang="en-IN" sz="2400" b="1" dirty="0"/>
              <a:t>part</a:t>
            </a:r>
            <a:r>
              <a:rPr lang="en-IN" sz="2400" dirty="0"/>
              <a:t> of the </a:t>
            </a:r>
            <a:r>
              <a:rPr lang="en-IN" sz="2400" b="1" dirty="0"/>
              <a:t>screen</a:t>
            </a:r>
            <a:r>
              <a:rPr lang="en-IN" sz="2400" dirty="0"/>
              <a:t> will be available for </a:t>
            </a:r>
            <a:r>
              <a:rPr lang="en-IN" sz="2400" b="1" dirty="0"/>
              <a:t>advertisement</a:t>
            </a:r>
            <a:r>
              <a:rPr lang="en-IN" sz="2400" dirty="0"/>
              <a:t> purposes .</a:t>
            </a:r>
          </a:p>
          <a:p>
            <a:endParaRPr lang="en-IN" sz="2400" dirty="0"/>
          </a:p>
          <a:p>
            <a:endParaRPr lang="en-IN" sz="2400" dirty="0"/>
          </a:p>
          <a:p>
            <a:r>
              <a:rPr lang="en-IN" sz="2400" dirty="0"/>
              <a:t>Where </a:t>
            </a:r>
            <a:r>
              <a:rPr lang="en-IN" sz="2400" b="1" dirty="0"/>
              <a:t>digital ads </a:t>
            </a:r>
            <a:r>
              <a:rPr lang="en-IN" sz="2400" dirty="0"/>
              <a:t>of various </a:t>
            </a:r>
            <a:r>
              <a:rPr lang="en-IN" sz="2400" b="1" dirty="0"/>
              <a:t>companies</a:t>
            </a:r>
            <a:r>
              <a:rPr lang="en-IN" sz="2400" dirty="0"/>
              <a:t>, outlets &amp; services will be running</a:t>
            </a:r>
          </a:p>
          <a:p>
            <a:endParaRPr lang="en-IN" sz="2400" dirty="0"/>
          </a:p>
          <a:p>
            <a:endParaRPr lang="en-IN" sz="2400" dirty="0"/>
          </a:p>
          <a:p>
            <a:r>
              <a:rPr lang="en-IN" sz="2400" dirty="0"/>
              <a:t>Also we can incorporate </a:t>
            </a:r>
            <a:r>
              <a:rPr lang="en-IN" sz="2400" b="1" dirty="0"/>
              <a:t>CPA</a:t>
            </a:r>
            <a:r>
              <a:rPr lang="en-IN" sz="2400" dirty="0"/>
              <a:t> (Cost per action) marketing </a:t>
            </a:r>
            <a:r>
              <a:rPr lang="en-IN" sz="2400" dirty="0" err="1"/>
              <a:t>i.e</a:t>
            </a:r>
            <a:r>
              <a:rPr lang="en-IN" sz="2400" dirty="0"/>
              <a:t> whenever a </a:t>
            </a:r>
            <a:r>
              <a:rPr lang="en-IN" sz="2400" b="1" dirty="0"/>
              <a:t>user</a:t>
            </a:r>
            <a:r>
              <a:rPr lang="en-IN" sz="2400" dirty="0"/>
              <a:t> clicks on a certain link we can make </a:t>
            </a:r>
            <a:r>
              <a:rPr lang="en-IN" sz="2400" b="1" dirty="0"/>
              <a:t>revenue</a:t>
            </a:r>
            <a:r>
              <a:rPr lang="en-IN" sz="2400" dirty="0"/>
              <a:t> through this action </a:t>
            </a:r>
          </a:p>
        </p:txBody>
      </p:sp>
    </p:spTree>
    <p:extLst>
      <p:ext uri="{BB962C8B-B14F-4D97-AF65-F5344CB8AC3E}">
        <p14:creationId xmlns:p14="http://schemas.microsoft.com/office/powerpoint/2010/main" val="37584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D217B0E-12AE-8C80-3A10-036EB12E24B7}"/>
              </a:ext>
            </a:extLst>
          </p:cNvPr>
          <p:cNvSpPr>
            <a:spLocks noGrp="1"/>
          </p:cNvSpPr>
          <p:nvPr>
            <p:ph type="ftr" sz="quarter" idx="11"/>
          </p:nvPr>
        </p:nvSpPr>
        <p:spPr/>
        <p:txBody>
          <a:bodyPr/>
          <a:lstStyle/>
          <a:p>
            <a:endParaRPr lang="en-IN"/>
          </a:p>
        </p:txBody>
      </p:sp>
      <p:pic>
        <p:nvPicPr>
          <p:cNvPr id="1026" name="Picture 2" descr="61 digital marketing stats for 2022 | ActiveCampaign">
            <a:extLst>
              <a:ext uri="{FF2B5EF4-FFF2-40B4-BE49-F238E27FC236}">
                <a16:creationId xmlns:a16="http://schemas.microsoft.com/office/drawing/2014/main" id="{FC930B0D-7D78-DB8E-2DA3-4219D8E31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673" y="660124"/>
            <a:ext cx="9684654" cy="553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8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A9E-DE8D-506C-549A-B8392D4A2E72}"/>
              </a:ext>
            </a:extLst>
          </p:cNvPr>
          <p:cNvSpPr>
            <a:spLocks noGrp="1"/>
          </p:cNvSpPr>
          <p:nvPr>
            <p:ph type="title"/>
          </p:nvPr>
        </p:nvSpPr>
        <p:spPr>
          <a:xfrm>
            <a:off x="1295402" y="1178351"/>
            <a:ext cx="9601196" cy="1178350"/>
          </a:xfrm>
        </p:spPr>
        <p:txBody>
          <a:bodyPr>
            <a:normAutofit/>
          </a:bodyPr>
          <a:lstStyle/>
          <a:p>
            <a:r>
              <a:rPr lang="en-IN" b="1" dirty="0"/>
              <a:t>Business Model</a:t>
            </a:r>
          </a:p>
        </p:txBody>
      </p:sp>
      <p:sp>
        <p:nvSpPr>
          <p:cNvPr id="3" name="Content Placeholder 2">
            <a:extLst>
              <a:ext uri="{FF2B5EF4-FFF2-40B4-BE49-F238E27FC236}">
                <a16:creationId xmlns:a16="http://schemas.microsoft.com/office/drawing/2014/main" id="{11DE08B5-234E-471F-C7CF-BEF98CBABBC6}"/>
              </a:ext>
            </a:extLst>
          </p:cNvPr>
          <p:cNvSpPr>
            <a:spLocks noGrp="1"/>
          </p:cNvSpPr>
          <p:nvPr>
            <p:ph idx="1"/>
          </p:nvPr>
        </p:nvSpPr>
        <p:spPr/>
        <p:txBody>
          <a:bodyPr>
            <a:normAutofit/>
          </a:bodyPr>
          <a:lstStyle/>
          <a:p>
            <a:r>
              <a:rPr lang="en-US" dirty="0"/>
              <a:t>So, our proposed business model would be like a user is </a:t>
            </a:r>
            <a:r>
              <a:rPr lang="en-US" b="1" dirty="0"/>
              <a:t>planning</a:t>
            </a:r>
            <a:r>
              <a:rPr lang="en-US" dirty="0"/>
              <a:t> for a trip and uses our application, so they would be requiring some </a:t>
            </a:r>
            <a:r>
              <a:rPr lang="en-US" b="1" dirty="0"/>
              <a:t>bookings</a:t>
            </a:r>
            <a:r>
              <a:rPr lang="en-US" dirty="0"/>
              <a:t> to be done like hotel booking, flights and many other things, so from that end is one of our </a:t>
            </a:r>
            <a:r>
              <a:rPr lang="en-US" b="1" dirty="0"/>
              <a:t>USP</a:t>
            </a:r>
          </a:p>
          <a:p>
            <a:r>
              <a:rPr lang="en-US" dirty="0"/>
              <a:t>Other thing would be like if someone is passing by some destination or place then we could </a:t>
            </a:r>
            <a:r>
              <a:rPr lang="en-US" b="1" dirty="0"/>
              <a:t>promote</a:t>
            </a:r>
            <a:r>
              <a:rPr lang="en-US" dirty="0"/>
              <a:t> a particular place or thing by just asking for our service.</a:t>
            </a:r>
            <a:endParaRPr lang="en-IN" dirty="0"/>
          </a:p>
        </p:txBody>
      </p:sp>
      <p:pic>
        <p:nvPicPr>
          <p:cNvPr id="5" name="Picture 4" descr="Text, logo&#10;&#10;Description automatically generated">
            <a:extLst>
              <a:ext uri="{FF2B5EF4-FFF2-40B4-BE49-F238E27FC236}">
                <a16:creationId xmlns:a16="http://schemas.microsoft.com/office/drawing/2014/main" id="{567FA2FA-83CC-00FA-590C-092DA8CC2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837" y="5728208"/>
            <a:ext cx="766064" cy="482975"/>
          </a:xfrm>
          <a:prstGeom prst="rect">
            <a:avLst/>
          </a:prstGeom>
        </p:spPr>
      </p:pic>
    </p:spTree>
    <p:extLst>
      <p:ext uri="{BB962C8B-B14F-4D97-AF65-F5344CB8AC3E}">
        <p14:creationId xmlns:p14="http://schemas.microsoft.com/office/powerpoint/2010/main" val="375502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93</TotalTime>
  <Words>640</Words>
  <Application>Microsoft Office PowerPoint</Application>
  <PresentationFormat>Widescreen</PresentationFormat>
  <Paragraphs>57</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Organic</vt:lpstr>
      <vt:lpstr>PowerPoint Presentation</vt:lpstr>
      <vt:lpstr>Content</vt:lpstr>
      <vt:lpstr>Problem Statement</vt:lpstr>
      <vt:lpstr>Proposed Solution</vt:lpstr>
      <vt:lpstr>Product Description</vt:lpstr>
      <vt:lpstr>Market Size</vt:lpstr>
      <vt:lpstr>PowerPoint Presentation</vt:lpstr>
      <vt:lpstr>PowerPoint Presentation</vt:lpstr>
      <vt:lpstr>Business Model</vt:lpstr>
      <vt:lpstr>Technology Stack</vt:lpstr>
      <vt:lpstr>How We Would Be Using Here Technologies Products</vt:lpstr>
      <vt:lpstr>Marketing Strategy</vt:lpstr>
      <vt:lpstr>Competitors and USPs</vt:lpstr>
      <vt:lpstr>Thank You Team AtLine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SHEKHAR</dc:creator>
  <cp:lastModifiedBy>Shrey</cp:lastModifiedBy>
  <cp:revision>40</cp:revision>
  <dcterms:created xsi:type="dcterms:W3CDTF">2022-11-16T16:57:33Z</dcterms:created>
  <dcterms:modified xsi:type="dcterms:W3CDTF">2022-11-25T18:06:28Z</dcterms:modified>
</cp:coreProperties>
</file>