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BADC0DC-1BA9-4963-82F0-D09CFC83834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42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7EBE5-B0AD-4568-8602-7353A6249DA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C0DC-1BA9-4963-82F0-D09CFC838341}" type="slidenum">
              <a:rPr lang="en-IN" smtClean="0"/>
              <a:t>‹#›</a:t>
            </a:fld>
            <a:endParaRPr lang="en-IN"/>
          </a:p>
        </p:txBody>
      </p:sp>
    </p:spTree>
    <p:extLst>
      <p:ext uri="{BB962C8B-B14F-4D97-AF65-F5344CB8AC3E}">
        <p14:creationId xmlns:p14="http://schemas.microsoft.com/office/powerpoint/2010/main" val="226245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07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266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spTree>
    <p:extLst>
      <p:ext uri="{BB962C8B-B14F-4D97-AF65-F5344CB8AC3E}">
        <p14:creationId xmlns:p14="http://schemas.microsoft.com/office/powerpoint/2010/main" val="442027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31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854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503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05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spTree>
    <p:extLst>
      <p:ext uri="{BB962C8B-B14F-4D97-AF65-F5344CB8AC3E}">
        <p14:creationId xmlns:p14="http://schemas.microsoft.com/office/powerpoint/2010/main" val="200613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7EBE5-B0AD-4568-8602-7353A6249DA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C0DC-1BA9-4963-82F0-D09CFC83834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92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47EBE5-B0AD-4568-8602-7353A6249DA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C0DC-1BA9-4963-82F0-D09CFC838341}" type="slidenum">
              <a:rPr lang="en-IN" smtClean="0"/>
              <a:t>‹#›</a:t>
            </a:fld>
            <a:endParaRPr lang="en-IN"/>
          </a:p>
        </p:txBody>
      </p:sp>
    </p:spTree>
    <p:extLst>
      <p:ext uri="{BB962C8B-B14F-4D97-AF65-F5344CB8AC3E}">
        <p14:creationId xmlns:p14="http://schemas.microsoft.com/office/powerpoint/2010/main" val="158808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47EBE5-B0AD-4568-8602-7353A6249DA6}" type="datetimeFigureOut">
              <a:rPr lang="en-IN" smtClean="0"/>
              <a:t>05-06-2022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ADC0DC-1BA9-4963-82F0-D09CFC83834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2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47EBE5-B0AD-4568-8602-7353A6249DA6}" type="datetimeFigureOut">
              <a:rPr lang="en-IN" smtClean="0"/>
              <a:t>05-06-2022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ADC0DC-1BA9-4963-82F0-D09CFC83834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04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7EBE5-B0AD-4568-8602-7353A6249DA6}" type="datetimeFigureOut">
              <a:rPr lang="en-IN" smtClean="0"/>
              <a:t>05-06-2022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ADC0DC-1BA9-4963-82F0-D09CFC838341}" type="slidenum">
              <a:rPr lang="en-IN" smtClean="0"/>
              <a:t>‹#›</a:t>
            </a:fld>
            <a:endParaRPr lang="en-IN"/>
          </a:p>
        </p:txBody>
      </p:sp>
    </p:spTree>
    <p:extLst>
      <p:ext uri="{BB962C8B-B14F-4D97-AF65-F5344CB8AC3E}">
        <p14:creationId xmlns:p14="http://schemas.microsoft.com/office/powerpoint/2010/main" val="99143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7EBE5-B0AD-4568-8602-7353A6249DA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C0DC-1BA9-4963-82F0-D09CFC83834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38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7EBE5-B0AD-4568-8602-7353A6249DA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C0DC-1BA9-4963-82F0-D09CFC838341}" type="slidenum">
              <a:rPr lang="en-IN" smtClean="0"/>
              <a:t>‹#›</a:t>
            </a:fld>
            <a:endParaRPr lang="en-IN"/>
          </a:p>
        </p:txBody>
      </p:sp>
    </p:spTree>
    <p:extLst>
      <p:ext uri="{BB962C8B-B14F-4D97-AF65-F5344CB8AC3E}">
        <p14:creationId xmlns:p14="http://schemas.microsoft.com/office/powerpoint/2010/main" val="11330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47EBE5-B0AD-4568-8602-7353A6249DA6}" type="datetimeFigureOut">
              <a:rPr lang="en-IN" smtClean="0"/>
              <a:t>05-06-2022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ADC0DC-1BA9-4963-82F0-D09CFC838341}" type="slidenum">
              <a:rPr lang="en-IN" smtClean="0"/>
              <a:t>‹#›</a:t>
            </a:fld>
            <a:endParaRPr lang="en-IN"/>
          </a:p>
        </p:txBody>
      </p:sp>
    </p:spTree>
    <p:extLst>
      <p:ext uri="{BB962C8B-B14F-4D97-AF65-F5344CB8AC3E}">
        <p14:creationId xmlns:p14="http://schemas.microsoft.com/office/powerpoint/2010/main" val="7149193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HISTORY &amp; PROCESS</a:t>
            </a:r>
            <a:br>
              <a:rPr lang="en-IN" sz="3600" dirty="0" smtClean="0"/>
            </a:br>
            <a:r>
              <a:rPr lang="en-IN" sz="3600" dirty="0" smtClean="0"/>
              <a:t>MANAGEMENT IN LINUX</a:t>
            </a:r>
            <a:endParaRPr lang="en-IN" sz="3600" dirty="0"/>
          </a:p>
        </p:txBody>
      </p:sp>
      <p:sp>
        <p:nvSpPr>
          <p:cNvPr id="3" name="Subtitle 2"/>
          <p:cNvSpPr>
            <a:spLocks noGrp="1"/>
          </p:cNvSpPr>
          <p:nvPr>
            <p:ph type="subTitle" idx="1"/>
          </p:nvPr>
        </p:nvSpPr>
        <p:spPr/>
        <p:txBody>
          <a:bodyPr>
            <a:normAutofit/>
          </a:bodyPr>
          <a:lstStyle/>
          <a:p>
            <a:r>
              <a:rPr lang="en-IN" dirty="0" smtClean="0"/>
              <a:t>BY IRFAN AHMAD WANI</a:t>
            </a:r>
          </a:p>
          <a:p>
            <a:r>
              <a:rPr lang="en-IN" dirty="0" smtClean="0"/>
              <a:t>MCA-21-01</a:t>
            </a:r>
          </a:p>
          <a:p>
            <a:pPr algn="r"/>
            <a:r>
              <a:rPr lang="en-IN" sz="1100" dirty="0" smtClean="0"/>
              <a:t>Submitted To: </a:t>
            </a:r>
            <a:r>
              <a:rPr lang="en-IN" sz="1100" dirty="0" err="1" smtClean="0"/>
              <a:t>Dr.</a:t>
            </a:r>
            <a:r>
              <a:rPr lang="en-IN" sz="1100" dirty="0" smtClean="0"/>
              <a:t> </a:t>
            </a:r>
            <a:r>
              <a:rPr lang="en-IN" sz="1100" dirty="0" err="1" smtClean="0"/>
              <a:t>Shabana</a:t>
            </a:r>
            <a:r>
              <a:rPr lang="en-IN" sz="1100" dirty="0" smtClean="0"/>
              <a:t> </a:t>
            </a:r>
            <a:r>
              <a:rPr lang="en-IN" sz="1100" dirty="0" err="1" smtClean="0"/>
              <a:t>Nargis</a:t>
            </a:r>
            <a:r>
              <a:rPr lang="en-IN" sz="1100" dirty="0" smtClean="0"/>
              <a:t> </a:t>
            </a:r>
            <a:r>
              <a:rPr lang="en-IN" sz="1100" dirty="0" err="1" smtClean="0"/>
              <a:t>Rasool</a:t>
            </a:r>
            <a:r>
              <a:rPr lang="en-IN" sz="1100" dirty="0" smtClean="0"/>
              <a:t>.</a:t>
            </a:r>
            <a:endParaRPr lang="en-IN" sz="1100" dirty="0"/>
          </a:p>
        </p:txBody>
      </p:sp>
    </p:spTree>
    <p:extLst>
      <p:ext uri="{BB962C8B-B14F-4D97-AF65-F5344CB8AC3E}">
        <p14:creationId xmlns:p14="http://schemas.microsoft.com/office/powerpoint/2010/main" val="1551879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9303" y="2967335"/>
            <a:ext cx="4453399"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34868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LINUX</a:t>
            </a:r>
            <a:endParaRPr lang="en-IN" dirty="0"/>
          </a:p>
        </p:txBody>
      </p:sp>
      <p:sp>
        <p:nvSpPr>
          <p:cNvPr id="3" name="Content Placeholder 2"/>
          <p:cNvSpPr>
            <a:spLocks noGrp="1"/>
          </p:cNvSpPr>
          <p:nvPr>
            <p:ph idx="1"/>
          </p:nvPr>
        </p:nvSpPr>
        <p:spPr/>
        <p:txBody>
          <a:bodyPr>
            <a:normAutofit/>
          </a:bodyPr>
          <a:lstStyle/>
          <a:p>
            <a:r>
              <a:rPr lang="en-GB" sz="1700" dirty="0"/>
              <a:t>In 1991, Linus Torvalds a student at the university of Helsinki, Finland, thought to have a freely available academic version of Unix started writing its own code. Later this project became the Linux kernel</a:t>
            </a:r>
            <a:r>
              <a:rPr lang="en-GB" sz="1700" dirty="0" smtClean="0"/>
              <a:t>.</a:t>
            </a:r>
          </a:p>
          <a:p>
            <a:r>
              <a:rPr lang="en-GB" sz="1800" dirty="0"/>
              <a:t>He started it just for fun but ended up with such a large project. Firstly he wanted to name it as '</a:t>
            </a:r>
            <a:r>
              <a:rPr lang="en-GB" sz="1800" dirty="0" err="1"/>
              <a:t>Freax</a:t>
            </a:r>
            <a:r>
              <a:rPr lang="en-GB" sz="1800" dirty="0"/>
              <a:t>' but later it became 'Linux</a:t>
            </a:r>
            <a:r>
              <a:rPr lang="en-GB" sz="1800" dirty="0" smtClean="0"/>
              <a:t>'.</a:t>
            </a:r>
          </a:p>
          <a:p>
            <a:r>
              <a:rPr lang="en-GB" sz="1800" dirty="0"/>
              <a:t>He published the Linux kernel under his own license and was restricted to use as commercially. Linux uses most of its tools from GNU software and are under GNU copyright. In 1992, he released the kernel under GNU General Public License.</a:t>
            </a:r>
            <a:endParaRPr lang="en-GB" sz="1700" dirty="0" smtClean="0"/>
          </a:p>
          <a:p>
            <a:pPr marL="0" indent="0">
              <a:buNone/>
            </a:pPr>
            <a:endParaRPr lang="en-GB" b="1" dirty="0" smtClean="0"/>
          </a:p>
        </p:txBody>
      </p:sp>
    </p:spTree>
    <p:extLst>
      <p:ext uri="{BB962C8B-B14F-4D97-AF65-F5344CB8AC3E}">
        <p14:creationId xmlns:p14="http://schemas.microsoft.com/office/powerpoint/2010/main" val="2604728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LINUX</a:t>
            </a:r>
            <a:endParaRPr lang="en-IN" dirty="0"/>
          </a:p>
        </p:txBody>
      </p:sp>
      <p:sp>
        <p:nvSpPr>
          <p:cNvPr id="3" name="Content Placeholder 2"/>
          <p:cNvSpPr>
            <a:spLocks noGrp="1"/>
          </p:cNvSpPr>
          <p:nvPr>
            <p:ph idx="1"/>
          </p:nvPr>
        </p:nvSpPr>
        <p:spPr/>
        <p:txBody>
          <a:bodyPr>
            <a:normAutofit lnSpcReduction="10000"/>
          </a:bodyPr>
          <a:lstStyle/>
          <a:p>
            <a:r>
              <a:rPr lang="en-GB" sz="1600" b="1" dirty="0"/>
              <a:t>Multiuser capability:</a:t>
            </a:r>
            <a:r>
              <a:rPr lang="en-GB" sz="1600" dirty="0"/>
              <a:t> Multiple users can access the same system resources like memory, hard disk, etc. But they have to use different terminals to operate.</a:t>
            </a:r>
          </a:p>
          <a:p>
            <a:r>
              <a:rPr lang="en-GB" sz="1600" b="1" dirty="0"/>
              <a:t>Multitasking:</a:t>
            </a:r>
            <a:r>
              <a:rPr lang="en-GB" sz="1600" dirty="0"/>
              <a:t> More than one function can be performed simultaneously by dividing the CPU time intelligently.</a:t>
            </a:r>
          </a:p>
          <a:p>
            <a:r>
              <a:rPr lang="en-GB" sz="1600" b="1" dirty="0"/>
              <a:t>Portability:</a:t>
            </a:r>
            <a:r>
              <a:rPr lang="en-GB" sz="1600" dirty="0"/>
              <a:t> Portability doesn't mean it is smaller in file size or can be carried in pen drives or memory cards. It means that it support different types of hardware.</a:t>
            </a:r>
          </a:p>
          <a:p>
            <a:r>
              <a:rPr lang="en-GB" sz="1600" b="1" dirty="0"/>
              <a:t>Security:</a:t>
            </a:r>
            <a:r>
              <a:rPr lang="en-GB" sz="1600" dirty="0"/>
              <a:t> It provides security in three ways namely authenticating (by assigning password and login ID), authorization (by assigning permission to read, write and execute) and encryption (converts file into an unreadable format).</a:t>
            </a:r>
          </a:p>
          <a:p>
            <a:r>
              <a:rPr lang="en-GB" sz="1600" b="1" dirty="0"/>
              <a:t>Open Source:</a:t>
            </a:r>
            <a:r>
              <a:rPr lang="en-GB" sz="1600" dirty="0"/>
              <a:t> Linux code is freely available to all and is a community based development project.</a:t>
            </a:r>
          </a:p>
          <a:p>
            <a:r>
              <a:rPr lang="en-GB" sz="1600" b="1" dirty="0"/>
              <a:t>Graphical User Interface (X Window system):</a:t>
            </a:r>
            <a:r>
              <a:rPr lang="en-GB" sz="1600" dirty="0"/>
              <a:t> Linux is command line based OS but it can be converted to GUI based by installing packages</a:t>
            </a:r>
            <a:r>
              <a:rPr lang="en-GB" sz="1600" dirty="0" smtClean="0"/>
              <a:t>.</a:t>
            </a:r>
            <a:endParaRPr lang="en-GB" sz="1600" dirty="0"/>
          </a:p>
        </p:txBody>
      </p:sp>
    </p:spTree>
    <p:extLst>
      <p:ext uri="{BB962C8B-B14F-4D97-AF65-F5344CB8AC3E}">
        <p14:creationId xmlns:p14="http://schemas.microsoft.com/office/powerpoint/2010/main" val="1257389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WHY USE LINUX</a:t>
            </a:r>
            <a:endParaRPr lang="en-IN" dirty="0"/>
          </a:p>
        </p:txBody>
      </p:sp>
      <p:sp>
        <p:nvSpPr>
          <p:cNvPr id="3" name="Subtitle 2"/>
          <p:cNvSpPr>
            <a:spLocks noGrp="1"/>
          </p:cNvSpPr>
          <p:nvPr>
            <p:ph type="subTitle" idx="1"/>
          </p:nvPr>
        </p:nvSpPr>
        <p:spPr/>
        <p:txBody>
          <a:bodyPr>
            <a:normAutofit fontScale="92500" lnSpcReduction="10000"/>
          </a:bodyPr>
          <a:lstStyle/>
          <a:p>
            <a:r>
              <a:rPr lang="en-GB" sz="1900" dirty="0"/>
              <a:t>It is an open source OS which gives a great advantage to the programmers as they can design their own custom operating systems.</a:t>
            </a:r>
          </a:p>
          <a:p>
            <a:r>
              <a:rPr lang="en-GB" sz="1900" dirty="0"/>
              <a:t>It gives you a lot of option of programs having some different features so you can choose according to your need.</a:t>
            </a:r>
          </a:p>
          <a:p>
            <a:endParaRPr lang="en-IN" dirty="0"/>
          </a:p>
        </p:txBody>
      </p:sp>
    </p:spTree>
    <p:extLst>
      <p:ext uri="{BB962C8B-B14F-4D97-AF65-F5344CB8AC3E}">
        <p14:creationId xmlns:p14="http://schemas.microsoft.com/office/powerpoint/2010/main" val="3394988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IN LINUX</a:t>
            </a:r>
            <a:endParaRPr lang="en-IN" dirty="0"/>
          </a:p>
        </p:txBody>
      </p:sp>
      <p:sp>
        <p:nvSpPr>
          <p:cNvPr id="3" name="Content Placeholder 2"/>
          <p:cNvSpPr>
            <a:spLocks noGrp="1"/>
          </p:cNvSpPr>
          <p:nvPr>
            <p:ph idx="1"/>
          </p:nvPr>
        </p:nvSpPr>
        <p:spPr/>
        <p:txBody>
          <a:bodyPr>
            <a:normAutofit fontScale="92500"/>
          </a:bodyPr>
          <a:lstStyle/>
          <a:p>
            <a:r>
              <a:rPr lang="en-GB" dirty="0"/>
              <a:t>A </a:t>
            </a:r>
            <a:r>
              <a:rPr lang="en-GB" b="1" dirty="0"/>
              <a:t>process</a:t>
            </a:r>
            <a:r>
              <a:rPr lang="en-GB" dirty="0"/>
              <a:t> refers to a program in execution; it’s a running instance of a program. It is made up of the program instruction, data read from files, other </a:t>
            </a:r>
            <a:r>
              <a:rPr lang="en-GB" dirty="0" err="1" smtClean="0"/>
              <a:t>progr</a:t>
            </a:r>
            <a:endParaRPr lang="en-GB" dirty="0" smtClean="0"/>
          </a:p>
          <a:p>
            <a:r>
              <a:rPr lang="en-GB" dirty="0"/>
              <a:t>There are fundamentally two types of processes in </a:t>
            </a:r>
            <a:r>
              <a:rPr lang="en-GB" dirty="0" smtClean="0"/>
              <a:t>Linux</a:t>
            </a:r>
          </a:p>
          <a:p>
            <a:pPr marL="914400" lvl="1" indent="-457200">
              <a:buFont typeface="+mj-lt"/>
              <a:buAutoNum type="arabicPeriod"/>
            </a:pPr>
            <a:r>
              <a:rPr lang="en-GB" b="1" dirty="0"/>
              <a:t>Foreground processes</a:t>
            </a:r>
            <a:r>
              <a:rPr lang="en-GB" dirty="0"/>
              <a:t> (also referred to as interactive processes) – these are initialized and controlled through a terminal session. In other words, there has to be a user connected to the system to start such processes; they haven’t started automatically as part of the system functions/services.</a:t>
            </a:r>
          </a:p>
          <a:p>
            <a:pPr marL="914400" lvl="1" indent="-457200">
              <a:buFont typeface="+mj-lt"/>
              <a:buAutoNum type="arabicPeriod"/>
            </a:pPr>
            <a:r>
              <a:rPr lang="en-GB" b="1" dirty="0"/>
              <a:t>Background processes</a:t>
            </a:r>
            <a:r>
              <a:rPr lang="en-GB" dirty="0"/>
              <a:t> (also referred to as non-interactive/automatic processes) – are processes not connected to a terminal; they don’t expect any user input</a:t>
            </a:r>
            <a:r>
              <a:rPr lang="en-GB" dirty="0" smtClean="0"/>
              <a:t>.</a:t>
            </a:r>
            <a:endParaRPr lang="en-GB" dirty="0"/>
          </a:p>
        </p:txBody>
      </p:sp>
    </p:spTree>
    <p:extLst>
      <p:ext uri="{BB962C8B-B14F-4D97-AF65-F5344CB8AC3E}">
        <p14:creationId xmlns:p14="http://schemas.microsoft.com/office/powerpoint/2010/main" val="909426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mn-lt"/>
              </a:rPr>
              <a:t>CREATION OF A PROCESSES IN LINUX</a:t>
            </a:r>
            <a:endParaRPr lang="en-IN" sz="4000" dirty="0">
              <a:latin typeface="+mn-lt"/>
            </a:endParaRPr>
          </a:p>
        </p:txBody>
      </p:sp>
      <p:sp>
        <p:nvSpPr>
          <p:cNvPr id="3" name="Content Placeholder 2"/>
          <p:cNvSpPr>
            <a:spLocks noGrp="1"/>
          </p:cNvSpPr>
          <p:nvPr>
            <p:ph idx="1"/>
          </p:nvPr>
        </p:nvSpPr>
        <p:spPr/>
        <p:txBody>
          <a:bodyPr/>
          <a:lstStyle/>
          <a:p>
            <a:r>
              <a:rPr lang="en-GB" dirty="0"/>
              <a:t>A new process is normally created when an existing process makes an exact copy of itself in memory. The child process will have the same environment as its parent, but only the process ID number is different</a:t>
            </a:r>
            <a:r>
              <a:rPr lang="en-GB" dirty="0" smtClean="0"/>
              <a:t>.</a:t>
            </a:r>
          </a:p>
          <a:p>
            <a:r>
              <a:rPr lang="en-GB" dirty="0"/>
              <a:t>There are two conventional ways used for creating a new process in </a:t>
            </a:r>
            <a:r>
              <a:rPr lang="en-GB" dirty="0" smtClean="0"/>
              <a:t>Linux</a:t>
            </a:r>
          </a:p>
          <a:p>
            <a:pPr marL="914400" lvl="1" indent="-457200">
              <a:buFont typeface="+mj-lt"/>
              <a:buAutoNum type="arabicPeriod"/>
            </a:pPr>
            <a:r>
              <a:rPr lang="en-GB" b="1" dirty="0"/>
              <a:t>Using The System() Function</a:t>
            </a:r>
            <a:r>
              <a:rPr lang="en-GB" dirty="0"/>
              <a:t> – this method is relatively simple, however, it’s inefficient and has significantly certain security risks.</a:t>
            </a:r>
          </a:p>
          <a:p>
            <a:pPr marL="914400" lvl="1" indent="-457200">
              <a:buFont typeface="+mj-lt"/>
              <a:buAutoNum type="arabicPeriod"/>
            </a:pPr>
            <a:r>
              <a:rPr lang="en-GB" b="1" dirty="0"/>
              <a:t>Using fork() and exec() Function</a:t>
            </a:r>
            <a:r>
              <a:rPr lang="en-GB" dirty="0"/>
              <a:t> – this technique is a little advanced but offers greater flexibility, speed, together with security</a:t>
            </a:r>
            <a:r>
              <a:rPr lang="en-GB" dirty="0" smtClean="0"/>
              <a:t>.</a:t>
            </a:r>
            <a:endParaRPr lang="en-GB" dirty="0"/>
          </a:p>
        </p:txBody>
      </p:sp>
    </p:spTree>
    <p:extLst>
      <p:ext uri="{BB962C8B-B14F-4D97-AF65-F5344CB8AC3E}">
        <p14:creationId xmlns:p14="http://schemas.microsoft.com/office/powerpoint/2010/main" val="2911540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HOW DOES LINUX IDENTIFY PROCESSES?</a:t>
            </a:r>
            <a:endParaRPr lang="en-IN" sz="4000" dirty="0"/>
          </a:p>
        </p:txBody>
      </p:sp>
      <p:sp>
        <p:nvSpPr>
          <p:cNvPr id="3" name="Content Placeholder 2"/>
          <p:cNvSpPr>
            <a:spLocks noGrp="1"/>
          </p:cNvSpPr>
          <p:nvPr>
            <p:ph idx="1"/>
          </p:nvPr>
        </p:nvSpPr>
        <p:spPr/>
        <p:txBody>
          <a:bodyPr>
            <a:normAutofit fontScale="77500" lnSpcReduction="20000"/>
          </a:bodyPr>
          <a:lstStyle/>
          <a:p>
            <a:r>
              <a:rPr lang="en-GB" dirty="0"/>
              <a:t>Because Linux is a multi-user system, meaning different users can be running various programs on the system, each running instance of a program must be identified uniquely by the kernel</a:t>
            </a:r>
            <a:r>
              <a:rPr lang="en-GB" dirty="0" smtClean="0"/>
              <a:t>.</a:t>
            </a:r>
          </a:p>
          <a:p>
            <a:r>
              <a:rPr lang="en-GB" dirty="0"/>
              <a:t>And a program is identified by its process ID (</a:t>
            </a:r>
            <a:r>
              <a:rPr lang="en-GB" b="1" dirty="0"/>
              <a:t>PID</a:t>
            </a:r>
            <a:r>
              <a:rPr lang="en-GB" dirty="0"/>
              <a:t>) as well as it’s parent processes ID (</a:t>
            </a:r>
            <a:r>
              <a:rPr lang="en-GB" b="1" dirty="0"/>
              <a:t>PPID</a:t>
            </a:r>
            <a:r>
              <a:rPr lang="en-GB" dirty="0"/>
              <a:t>), therefore processes </a:t>
            </a:r>
            <a:r>
              <a:rPr lang="en-GB" dirty="0" smtClean="0"/>
              <a:t>can </a:t>
            </a:r>
            <a:r>
              <a:rPr lang="en-GB" dirty="0"/>
              <a:t>further be categorized into</a:t>
            </a:r>
            <a:r>
              <a:rPr lang="en-GB" dirty="0" smtClean="0"/>
              <a:t>:</a:t>
            </a:r>
          </a:p>
          <a:p>
            <a:pPr lvl="1"/>
            <a:r>
              <a:rPr lang="en-GB" sz="2300" b="1" dirty="0"/>
              <a:t>Parent processes</a:t>
            </a:r>
            <a:r>
              <a:rPr lang="en-GB" sz="2300" dirty="0"/>
              <a:t> – these are processes that create other processes during run-time.</a:t>
            </a:r>
          </a:p>
          <a:p>
            <a:pPr lvl="1"/>
            <a:r>
              <a:rPr lang="en-GB" sz="2300" b="1" dirty="0"/>
              <a:t>Child processes</a:t>
            </a:r>
            <a:r>
              <a:rPr lang="en-GB" sz="2300" dirty="0"/>
              <a:t> – these processes are created by other processes during run-time</a:t>
            </a:r>
            <a:r>
              <a:rPr lang="en-GB" sz="2300" dirty="0" smtClean="0"/>
              <a:t>.</a:t>
            </a:r>
            <a:endParaRPr lang="en-GB" sz="3100" dirty="0" smtClean="0"/>
          </a:p>
          <a:p>
            <a:r>
              <a:rPr lang="en-IN" b="1" dirty="0"/>
              <a:t>The </a:t>
            </a:r>
            <a:r>
              <a:rPr lang="en-IN" b="1" dirty="0" err="1"/>
              <a:t>Init</a:t>
            </a:r>
            <a:r>
              <a:rPr lang="en-IN" b="1" dirty="0"/>
              <a:t> </a:t>
            </a:r>
            <a:r>
              <a:rPr lang="en-IN" b="1" dirty="0" smtClean="0"/>
              <a:t>Process</a:t>
            </a:r>
          </a:p>
          <a:p>
            <a:pPr lvl="1"/>
            <a:r>
              <a:rPr lang="en-GB" sz="2300" b="1" dirty="0" err="1"/>
              <a:t>Init</a:t>
            </a:r>
            <a:r>
              <a:rPr lang="en-GB" sz="2300" dirty="0"/>
              <a:t> process is the mother (parent) of all processes on the system, it’s the first program that is executed when the </a:t>
            </a:r>
            <a:r>
              <a:rPr lang="en-GB" sz="2300" dirty="0" smtClean="0">
                <a:solidFill>
                  <a:schemeClr val="tx1"/>
                </a:solidFill>
              </a:rPr>
              <a:t>Linux System Boots Up</a:t>
            </a:r>
            <a:r>
              <a:rPr lang="en-GB" sz="2300" dirty="0" smtClean="0"/>
              <a:t>; </a:t>
            </a:r>
            <a:r>
              <a:rPr lang="en-GB" sz="2300" dirty="0"/>
              <a:t>it manages all other </a:t>
            </a:r>
            <a:r>
              <a:rPr lang="en-GB" sz="2300" dirty="0">
                <a:solidFill>
                  <a:schemeClr val="tx1"/>
                </a:solidFill>
              </a:rPr>
              <a:t>processes</a:t>
            </a:r>
            <a:r>
              <a:rPr lang="en-GB" sz="2300" dirty="0"/>
              <a:t> on the system. It is started by the kernel itself, so in principle it </a:t>
            </a:r>
            <a:r>
              <a:rPr lang="en-GB" sz="2300" dirty="0" smtClean="0"/>
              <a:t>does </a:t>
            </a:r>
            <a:r>
              <a:rPr lang="en-GB" sz="2300" dirty="0"/>
              <a:t>not have a parent process</a:t>
            </a:r>
            <a:r>
              <a:rPr lang="en-GB" sz="2300" dirty="0" smtClean="0"/>
              <a:t>. </a:t>
            </a:r>
            <a:r>
              <a:rPr lang="en-GB" sz="2300" dirty="0"/>
              <a:t>The </a:t>
            </a:r>
            <a:r>
              <a:rPr lang="en-GB" sz="2300" dirty="0" err="1"/>
              <a:t>init</a:t>
            </a:r>
            <a:r>
              <a:rPr lang="en-GB" sz="2300" dirty="0"/>
              <a:t> process always has process ID of </a:t>
            </a:r>
            <a:r>
              <a:rPr lang="en-GB" sz="2300" b="1" dirty="0"/>
              <a:t>1</a:t>
            </a:r>
            <a:r>
              <a:rPr lang="en-GB" sz="2300" dirty="0"/>
              <a:t>. It functions as an adoptive parent for all orphaned processes.</a:t>
            </a:r>
            <a:endParaRPr lang="en-IN" sz="2300" b="1" dirty="0"/>
          </a:p>
          <a:p>
            <a:endParaRPr lang="en-GB" sz="2000" dirty="0" smtClean="0"/>
          </a:p>
        </p:txBody>
      </p:sp>
    </p:spTree>
    <p:extLst>
      <p:ext uri="{BB962C8B-B14F-4D97-AF65-F5344CB8AC3E}">
        <p14:creationId xmlns:p14="http://schemas.microsoft.com/office/powerpoint/2010/main" val="208812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STATES OF A PROCESS IN LINUX</a:t>
            </a:r>
            <a:endParaRPr lang="en-IN" dirty="0"/>
          </a:p>
        </p:txBody>
      </p:sp>
      <p:sp>
        <p:nvSpPr>
          <p:cNvPr id="3" name="Content Placeholder 2"/>
          <p:cNvSpPr>
            <a:spLocks noGrp="1"/>
          </p:cNvSpPr>
          <p:nvPr>
            <p:ph idx="1"/>
          </p:nvPr>
        </p:nvSpPr>
        <p:spPr/>
        <p:txBody>
          <a:bodyPr>
            <a:normAutofit/>
          </a:bodyPr>
          <a:lstStyle/>
          <a:p>
            <a:pPr marL="0" indent="0">
              <a:buNone/>
            </a:pPr>
            <a:r>
              <a:rPr lang="en-GB" sz="1600" dirty="0"/>
              <a:t>During execution, a process changes from one state to another depending on </a:t>
            </a:r>
            <a:r>
              <a:rPr lang="en-GB" sz="1600" dirty="0" smtClean="0"/>
              <a:t>its environment/circumstances</a:t>
            </a:r>
            <a:r>
              <a:rPr lang="en-GB" sz="1600" dirty="0"/>
              <a:t>. In Linux, a process has the following possible states</a:t>
            </a:r>
            <a:r>
              <a:rPr lang="en-GB" sz="1600" dirty="0" smtClean="0"/>
              <a:t>:</a:t>
            </a:r>
          </a:p>
          <a:p>
            <a:r>
              <a:rPr lang="en-GB" sz="1600" b="1" dirty="0"/>
              <a:t>Running</a:t>
            </a:r>
            <a:r>
              <a:rPr lang="en-GB" sz="1600" dirty="0"/>
              <a:t> – here it’s either running (it is the current process in the system) or it’s ready to run (it’s waiting to be assigned to one of the CPUs).</a:t>
            </a:r>
          </a:p>
          <a:p>
            <a:r>
              <a:rPr lang="en-GB" sz="1600" b="1" dirty="0"/>
              <a:t>Waiting</a:t>
            </a:r>
            <a:r>
              <a:rPr lang="en-GB" sz="1600" dirty="0"/>
              <a:t> – in this state, a process is waiting for an event to occur or for a system resource. Additionally, the kernel also differentiates between two types of waiting processes; interruptible waiting processes – can be interrupted by signals and uninterruptible waiting processes – are waiting directly on hardware conditions and cannot be interrupted by any event/signal.</a:t>
            </a:r>
          </a:p>
          <a:p>
            <a:r>
              <a:rPr lang="en-GB" sz="1600" b="1" dirty="0"/>
              <a:t>Stopped</a:t>
            </a:r>
            <a:r>
              <a:rPr lang="en-GB" sz="1600" dirty="0"/>
              <a:t> – in this state, a process has been stopped, usually by receiving a signal. For instance, a process that is being debugged.</a:t>
            </a:r>
          </a:p>
          <a:p>
            <a:r>
              <a:rPr lang="en-GB" sz="1600" b="1" dirty="0"/>
              <a:t>Zombie</a:t>
            </a:r>
            <a:r>
              <a:rPr lang="en-GB" sz="1600" dirty="0"/>
              <a:t> – here, a process is dead, it has been halted but it’s still has an entry in the process table</a:t>
            </a:r>
            <a:r>
              <a:rPr lang="en-GB" sz="1600" dirty="0" smtClean="0"/>
              <a:t>.</a:t>
            </a:r>
            <a:endParaRPr lang="en-GB" sz="1600" dirty="0"/>
          </a:p>
        </p:txBody>
      </p:sp>
    </p:spTree>
    <p:extLst>
      <p:ext uri="{BB962C8B-B14F-4D97-AF65-F5344CB8AC3E}">
        <p14:creationId xmlns:p14="http://schemas.microsoft.com/office/powerpoint/2010/main" val="331441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PROCESS CONTROL IN LINUX</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GB" sz="2000" dirty="0"/>
              <a:t>Linux also has some commands for controlling processes such as kill, </a:t>
            </a:r>
            <a:r>
              <a:rPr lang="en-GB" sz="2000" dirty="0" err="1"/>
              <a:t>pkill</a:t>
            </a:r>
            <a:r>
              <a:rPr lang="en-GB" sz="2000" dirty="0"/>
              <a:t>, </a:t>
            </a:r>
            <a:r>
              <a:rPr lang="en-GB" sz="2000" dirty="0" err="1"/>
              <a:t>pgrep</a:t>
            </a:r>
            <a:r>
              <a:rPr lang="en-GB" sz="2000" dirty="0"/>
              <a:t> and </a:t>
            </a:r>
            <a:r>
              <a:rPr lang="en-GB" sz="2000" dirty="0" err="1"/>
              <a:t>killall</a:t>
            </a:r>
            <a:r>
              <a:rPr lang="en-GB" sz="2000" dirty="0"/>
              <a:t>, below are a few basic examples of how to use them:</a:t>
            </a:r>
            <a:endParaRPr lang="en-IN" sz="2000" dirty="0" smtClean="0"/>
          </a:p>
          <a:p>
            <a:r>
              <a:rPr lang="en-IN" dirty="0" smtClean="0"/>
              <a:t>$ </a:t>
            </a:r>
            <a:r>
              <a:rPr lang="en-IN" dirty="0" err="1"/>
              <a:t>pgrep</a:t>
            </a:r>
            <a:r>
              <a:rPr lang="en-IN" dirty="0"/>
              <a:t> -u </a:t>
            </a:r>
            <a:r>
              <a:rPr lang="en-IN" dirty="0" err="1"/>
              <a:t>tecmint</a:t>
            </a:r>
            <a:r>
              <a:rPr lang="en-IN" dirty="0"/>
              <a:t> </a:t>
            </a:r>
            <a:r>
              <a:rPr lang="en-IN" dirty="0" smtClean="0"/>
              <a:t>top</a:t>
            </a:r>
          </a:p>
          <a:p>
            <a:r>
              <a:rPr lang="en-IN" dirty="0"/>
              <a:t>$ kill </a:t>
            </a:r>
            <a:r>
              <a:rPr lang="en-IN" dirty="0" smtClean="0"/>
              <a:t>2308</a:t>
            </a:r>
          </a:p>
          <a:p>
            <a:r>
              <a:rPr lang="en-IN" dirty="0"/>
              <a:t>$ </a:t>
            </a:r>
            <a:r>
              <a:rPr lang="en-IN" dirty="0" err="1"/>
              <a:t>pgrep</a:t>
            </a:r>
            <a:r>
              <a:rPr lang="en-IN" dirty="0"/>
              <a:t> -u </a:t>
            </a:r>
            <a:r>
              <a:rPr lang="en-IN" dirty="0" err="1"/>
              <a:t>tecmint</a:t>
            </a:r>
            <a:r>
              <a:rPr lang="en-IN" dirty="0"/>
              <a:t> </a:t>
            </a:r>
            <a:r>
              <a:rPr lang="en-IN" dirty="0" smtClean="0"/>
              <a:t>top</a:t>
            </a:r>
          </a:p>
          <a:p>
            <a:r>
              <a:rPr lang="en-IN" dirty="0"/>
              <a:t>$ </a:t>
            </a:r>
            <a:r>
              <a:rPr lang="en-IN" dirty="0" err="1"/>
              <a:t>pgrep</a:t>
            </a:r>
            <a:r>
              <a:rPr lang="en-IN" dirty="0"/>
              <a:t> -u </a:t>
            </a:r>
            <a:r>
              <a:rPr lang="en-IN" dirty="0" err="1"/>
              <a:t>tecmint</a:t>
            </a:r>
            <a:r>
              <a:rPr lang="en-IN" dirty="0"/>
              <a:t> </a:t>
            </a:r>
            <a:r>
              <a:rPr lang="en-IN" dirty="0" smtClean="0"/>
              <a:t>glances</a:t>
            </a:r>
          </a:p>
          <a:p>
            <a:r>
              <a:rPr lang="en-IN" dirty="0"/>
              <a:t>$ </a:t>
            </a:r>
            <a:r>
              <a:rPr lang="en-IN" dirty="0" err="1"/>
              <a:t>pkill</a:t>
            </a:r>
            <a:r>
              <a:rPr lang="en-IN" dirty="0"/>
              <a:t> </a:t>
            </a:r>
            <a:r>
              <a:rPr lang="en-IN" dirty="0" smtClean="0"/>
              <a:t>glances</a:t>
            </a:r>
          </a:p>
          <a:p>
            <a:r>
              <a:rPr lang="en-IN" dirty="0"/>
              <a:t>$ </a:t>
            </a:r>
            <a:r>
              <a:rPr lang="en-IN" dirty="0" err="1"/>
              <a:t>pgrep</a:t>
            </a:r>
            <a:r>
              <a:rPr lang="en-IN" dirty="0"/>
              <a:t> -u </a:t>
            </a:r>
            <a:r>
              <a:rPr lang="en-IN" dirty="0" err="1"/>
              <a:t>tecmint</a:t>
            </a:r>
            <a:r>
              <a:rPr lang="en-IN" dirty="0"/>
              <a:t> glances</a:t>
            </a:r>
          </a:p>
        </p:txBody>
      </p:sp>
    </p:spTree>
    <p:extLst>
      <p:ext uri="{BB962C8B-B14F-4D97-AF65-F5344CB8AC3E}">
        <p14:creationId xmlns:p14="http://schemas.microsoft.com/office/powerpoint/2010/main" val="2549839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804</TotalTime>
  <Words>428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HISTORY &amp; PROCESS MANAGEMENT IN LINUX</vt:lpstr>
      <vt:lpstr>EVOLUTION OF LINUX</vt:lpstr>
      <vt:lpstr>FEATURES OF LINUX</vt:lpstr>
      <vt:lpstr>WHY USE LINUX</vt:lpstr>
      <vt:lpstr>PROCESS IN LINUX</vt:lpstr>
      <vt:lpstr>CREATION OF A PROCESSES IN LINUX</vt:lpstr>
      <vt:lpstr>HOW DOES LINUX IDENTIFY PROCESSES?</vt:lpstr>
      <vt:lpstr>STATES OF A PROCESS IN LINUX</vt:lpstr>
      <vt:lpstr>PROCESS CONTROL IN LINUX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REASONS FOR CREATION OF PROCESS</dc:title>
  <dc:creator>Microsoft account</dc:creator>
  <cp:lastModifiedBy>Microsoft account</cp:lastModifiedBy>
  <cp:revision>9</cp:revision>
  <dcterms:created xsi:type="dcterms:W3CDTF">2022-06-04T17:11:20Z</dcterms:created>
  <dcterms:modified xsi:type="dcterms:W3CDTF">2022-06-05T06:36:04Z</dcterms:modified>
</cp:coreProperties>
</file>