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6115AD-0BA6-44F3-B642-42B19CEB55C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E4F5A00-B4E7-4A0A-BAA2-CAD5990A5030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76B583-0313-46E9-86DC-C8551B89EF9E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734FCB-2B46-4100-A1BE-3803918AF70E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100F341-FAAF-466F-9817-A48625A01823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01C555-A761-422E-B70F-718FF240720F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B98B3A-DF20-457C-95EA-3DD3EEDE4FA8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EA591E-1098-440C-9520-6126AA41FFB2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FC845F-AAEF-48F4-9D5F-CCDF84F99127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4F0D16-90F0-4F6F-A3D4-5E8B81D4CFF4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8C55760-82A9-4335-BB0B-6B877D2A273E}" type="slidenum"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1"/>
          <p:cNvPicPr/>
          <p:nvPr/>
        </p:nvPicPr>
        <p:blipFill>
          <a:blip r:embed="rId14"/>
          <a:stretch/>
        </p:blipFill>
        <p:spPr>
          <a:xfrm>
            <a:off x="8110800" y="4699080"/>
            <a:ext cx="883080" cy="330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3"/>
          <p:cNvPicPr/>
          <p:nvPr/>
        </p:nvPicPr>
        <p:blipFill>
          <a:blip r:embed="rId3"/>
          <a:srcRect t="22115" b="43917"/>
          <a:stretch/>
        </p:blipFill>
        <p:spPr>
          <a:xfrm>
            <a:off x="575280" y="543240"/>
            <a:ext cx="7728120" cy="34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Design for failure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Avoid single points of failure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Assume everything fails and design backwards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b="1" strike="noStrike">
                <a:solidFill>
                  <a:srgbClr val="595A5D"/>
                </a:solidFill>
                <a:latin typeface="Arial"/>
                <a:ea typeface="Arial"/>
              </a:rPr>
              <a:t>Goal</a:t>
            </a: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: Applications should continue to function even if the underlying physical hardware fails or is removed/replaced.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Shape 323"/>
          <p:cNvPicPr/>
          <p:nvPr/>
        </p:nvPicPr>
        <p:blipFill>
          <a:blip r:embed="rId2"/>
          <a:stretch/>
        </p:blipFill>
        <p:spPr>
          <a:xfrm>
            <a:off x="2456640" y="2764080"/>
            <a:ext cx="3800160" cy="19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328"/>
          <p:cNvPicPr/>
          <p:nvPr/>
        </p:nvPicPr>
        <p:blipFill>
          <a:blip r:embed="rId3"/>
          <a:srcRect l="14839" t="14671" r="5316" b="10825"/>
          <a:stretch/>
        </p:blipFill>
        <p:spPr>
          <a:xfrm>
            <a:off x="1026360" y="972360"/>
            <a:ext cx="6825240" cy="364068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2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Design for failure (continue)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Loose coupling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369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Design architectures with independent components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The more loosely they are coupled, the bigger they scale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Design every component as a black 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Load balance clusters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Use a queue to pass messages between components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Loose coupling: Load balance the cluster</a:t>
            </a:r>
            <a:endParaRPr/>
          </a:p>
        </p:txBody>
      </p:sp>
      <p:pic>
        <p:nvPicPr>
          <p:cNvPr id="146" name="Shape 343"/>
          <p:cNvPicPr/>
          <p:nvPr/>
        </p:nvPicPr>
        <p:blipFill>
          <a:blip r:embed="rId3"/>
          <a:stretch/>
        </p:blipFill>
        <p:spPr>
          <a:xfrm>
            <a:off x="746280" y="896040"/>
            <a:ext cx="7635240" cy="33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Loose couping: Use a queue to pass messages</a:t>
            </a:r>
            <a:endParaRPr/>
          </a:p>
        </p:txBody>
      </p:sp>
      <p:pic>
        <p:nvPicPr>
          <p:cNvPr id="148" name="Shape 350"/>
          <p:cNvPicPr/>
          <p:nvPr/>
        </p:nvPicPr>
        <p:blipFill>
          <a:blip r:embed="rId2"/>
          <a:stretch/>
        </p:blipFill>
        <p:spPr>
          <a:xfrm>
            <a:off x="845280" y="970920"/>
            <a:ext cx="7671240" cy="339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Implement elasticity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Elasticity is a fundamental property of the cloud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Do not assume the health, availability, or fixed location of components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Use designs that are resilient to reboot and 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re-launch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Bootstrap your instances</a:t>
            </a:r>
            <a:endParaRPr/>
          </a:p>
          <a:p>
            <a:pPr lvl="1">
              <a:lnSpc>
                <a:spcPct val="90000"/>
              </a:lnSpc>
              <a:buSzPct val="97000"/>
              <a:buFont typeface="Arial"/>
              <a:buChar char="–"/>
            </a:pPr>
            <a:r>
              <a:rPr lang="en-US" sz="1850" strike="noStrike">
                <a:solidFill>
                  <a:srgbClr val="595A5D"/>
                </a:solidFill>
                <a:latin typeface="Arial"/>
                <a:ea typeface="Arial"/>
              </a:rPr>
              <a:t>When an instance launches, it should ask: </a:t>
            </a:r>
            <a:r>
              <a:rPr lang="en-US" sz="1850" i="1" strike="noStrike">
                <a:solidFill>
                  <a:srgbClr val="595A5D"/>
                </a:solidFill>
                <a:latin typeface="Arial"/>
                <a:ea typeface="Arial"/>
              </a:rPr>
              <a:t>“Who am I and What is my role?”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Favor dynamic configuration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Implement elasticity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Elasticity is a fundamental property of the cloud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Do not assume the health, availability, or fixed location of components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Use designs that are resilient to reboot and 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re-launch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Bootstrap your instances</a:t>
            </a:r>
            <a:endParaRPr/>
          </a:p>
          <a:p>
            <a:pPr lvl="1">
              <a:lnSpc>
                <a:spcPct val="90000"/>
              </a:lnSpc>
              <a:buSzPct val="97000"/>
              <a:buFont typeface="Arial"/>
              <a:buChar char="–"/>
            </a:pPr>
            <a:r>
              <a:rPr lang="en-US" sz="1850" strike="noStrike">
                <a:solidFill>
                  <a:srgbClr val="595A5D"/>
                </a:solidFill>
                <a:latin typeface="Arial"/>
                <a:ea typeface="Arial"/>
              </a:rPr>
              <a:t>When an instance launches, it should ask: </a:t>
            </a:r>
            <a:r>
              <a:rPr lang="en-US" sz="1850" i="1" strike="noStrike">
                <a:solidFill>
                  <a:srgbClr val="595A5D"/>
                </a:solidFill>
                <a:latin typeface="Arial"/>
                <a:ea typeface="Arial"/>
              </a:rPr>
              <a:t>“Who am I and What is my role?”</a:t>
            </a:r>
            <a:endParaRPr/>
          </a:p>
          <a:p>
            <a:pPr>
              <a:lnSpc>
                <a:spcPct val="90000"/>
              </a:lnSpc>
              <a:buSzPct val="99000"/>
              <a:buFont typeface="Arial"/>
              <a:buChar char="•"/>
            </a:pPr>
            <a:r>
              <a:rPr lang="en-US" sz="2590" strike="noStrike">
                <a:solidFill>
                  <a:srgbClr val="595A5D"/>
                </a:solidFill>
                <a:latin typeface="Arial"/>
                <a:ea typeface="Arial"/>
              </a:rPr>
              <a:t>Favor dynamic configuration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2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Build security in every layer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Security is a shared responsibility. You decide how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Encrypt data in transit and at rest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Enforce principle of least privilege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Create distinct, restricted Security Groups for each application role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A5D"/>
                </a:solidFill>
                <a:latin typeface="Arial"/>
                <a:ea typeface="Arial"/>
              </a:rPr>
              <a:t>Restrict external access via these security groups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Use multi-factor authentication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Do not fear constraints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Need more RAM?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Consider distributing load across machines or a shared cache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Need better IOPS for databases?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Instead, consider multiple read replicas, sharding, or DB clustering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Hardware failed or configuration got corrupted?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“Rip and replace” – Simply toss bad instances and instantiate replacement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Think parallel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Experiment with parallel architectures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9" name="Shape 381"/>
          <p:cNvPicPr/>
          <p:nvPr/>
        </p:nvPicPr>
        <p:blipFill>
          <a:blip r:embed="rId2"/>
          <a:stretch/>
        </p:blipFill>
        <p:spPr>
          <a:xfrm>
            <a:off x="1661400" y="1542240"/>
            <a:ext cx="5590800" cy="295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670120" y="1378800"/>
            <a:ext cx="61790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474746"/>
                </a:solidFill>
                <a:latin typeface="Arial"/>
                <a:ea typeface="Arial"/>
              </a:rPr>
              <a:t>Module 2: Architecting in the Cloud</a:t>
            </a:r>
            <a:endParaRPr dirty="0"/>
          </a:p>
        </p:txBody>
      </p:sp>
      <p:pic>
        <p:nvPicPr>
          <p:cNvPr id="123" name="Shape 268"/>
          <p:cNvPicPr/>
          <p:nvPr/>
        </p:nvPicPr>
        <p:blipFill>
          <a:blip r:embed="rId3"/>
          <a:stretch/>
        </p:blipFill>
        <p:spPr>
          <a:xfrm>
            <a:off x="-238680" y="262080"/>
            <a:ext cx="3432960" cy="430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Think parallel (continue)</a:t>
            </a:r>
            <a:endParaRPr/>
          </a:p>
        </p:txBody>
      </p:sp>
      <p:pic>
        <p:nvPicPr>
          <p:cNvPr id="161" name="Shape 387"/>
          <p:cNvPicPr/>
          <p:nvPr/>
        </p:nvPicPr>
        <p:blipFill>
          <a:blip r:embed="rId2"/>
          <a:stretch/>
        </p:blipFill>
        <p:spPr>
          <a:xfrm>
            <a:off x="412560" y="1009800"/>
            <a:ext cx="8061120" cy="35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1760" y="114840"/>
            <a:ext cx="831960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2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practices: Leverage many storage options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One size does not fit 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Object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Content delivery network/edge caching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Block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Relational database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NoSQL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1760" y="114840"/>
            <a:ext cx="831960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Module review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What are the benefits cloud services offer?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List the seven AWS best practices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Topics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369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Five benefits of the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Seven best practices for building systems with AWS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Topics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369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strike="noStrike">
                <a:solidFill>
                  <a:srgbClr val="FFC000"/>
                </a:solidFill>
                <a:latin typeface="Arial"/>
                <a:ea typeface="Arial"/>
              </a:rPr>
              <a:t>Five benefits of the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Seven best practices for building systems with AWS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What makes the cloud attractive?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36960" y="972360"/>
            <a:ext cx="820476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Abstract 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Focus on your needs, not hardware specs. As needs change, so should your resources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On-Demand Provisioning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Ask for what you need, exactly when you need it; get rid of it when you do not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Scalability in Minutes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Scale out or in, up or down, depending on usage or needs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What makes the cloud attractive? (continue)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369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Pay Per Consumption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No long-term commitments. Pay only for what you use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Efficiency of Experts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595A5D"/>
                </a:solidFill>
                <a:latin typeface="Arial"/>
                <a:ea typeface="Arial"/>
              </a:rPr>
              <a:t>Utilize the skills, knowledge and resources of experts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>
                <a:solidFill>
                  <a:srgbClr val="474746"/>
                </a:solidFill>
                <a:latin typeface="Arial"/>
                <a:ea typeface="Arial"/>
              </a:rPr>
              <a:t>Topics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369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A6A8A6"/>
                </a:solidFill>
                <a:latin typeface="Arial"/>
                <a:ea typeface="Arial"/>
              </a:rPr>
              <a:t>Five benefits of the 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strike="noStrike">
                <a:solidFill>
                  <a:srgbClr val="515251"/>
                </a:solidFill>
                <a:latin typeface="Arial"/>
                <a:ea typeface="Arial"/>
              </a:rPr>
              <a:t>Seven best practices for building systems with AWS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2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 for building system with AWS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40560" y="1009440"/>
            <a:ext cx="8204760" cy="35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Design for failure and nothing fails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Loose coupling sets you free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Implement elasticity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Build security in every layer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Don’t fear constraints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Think parallel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Leverage different storage options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6960" y="114840"/>
            <a:ext cx="820476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20" b="1" strike="noStrike">
                <a:solidFill>
                  <a:srgbClr val="474746"/>
                </a:solidFill>
                <a:latin typeface="Arial"/>
                <a:ea typeface="Arial"/>
              </a:rPr>
              <a:t>Seven best practices for building system with AWS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40560" y="1648800"/>
            <a:ext cx="8204760" cy="29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595A5D"/>
                </a:solidFill>
                <a:latin typeface="Arial"/>
                <a:ea typeface="Arial"/>
              </a:rPr>
              <a:t>“Everything fails, all the time”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474746"/>
                </a:solidFill>
                <a:latin typeface="Arial"/>
                <a:ea typeface="Arial"/>
              </a:rPr>
              <a:t>Werner Vogels, CTO, Amazon.com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609</Words>
  <Application>Microsoft Office PowerPoint</Application>
  <PresentationFormat>On-screen Show (16:9)</PresentationFormat>
  <Paragraphs>99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Thieu Lam Dong Quan (EBS.DMS)</cp:lastModifiedBy>
  <cp:revision>3</cp:revision>
  <dcterms:modified xsi:type="dcterms:W3CDTF">2020-11-09T14:19:03Z</dcterms:modified>
  <dc:language>en-US</dc:language>
</cp:coreProperties>
</file>