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49"/>
  </p:notesMasterIdLst>
  <p:handoutMasterIdLst>
    <p:handoutMasterId r:id="rId50"/>
  </p:handoutMasterIdLst>
  <p:sldIdLst>
    <p:sldId id="312" r:id="rId2"/>
    <p:sldId id="298" r:id="rId3"/>
    <p:sldId id="308" r:id="rId4"/>
    <p:sldId id="310" r:id="rId5"/>
    <p:sldId id="311" r:id="rId6"/>
    <p:sldId id="299" r:id="rId7"/>
    <p:sldId id="300" r:id="rId8"/>
    <p:sldId id="257" r:id="rId9"/>
    <p:sldId id="258" r:id="rId10"/>
    <p:sldId id="263" r:id="rId11"/>
    <p:sldId id="264" r:id="rId12"/>
    <p:sldId id="265" r:id="rId13"/>
    <p:sldId id="266" r:id="rId14"/>
    <p:sldId id="267" r:id="rId15"/>
    <p:sldId id="268" r:id="rId16"/>
    <p:sldId id="269" r:id="rId17"/>
    <p:sldId id="302" r:id="rId18"/>
    <p:sldId id="270" r:id="rId19"/>
    <p:sldId id="272" r:id="rId20"/>
    <p:sldId id="273" r:id="rId21"/>
    <p:sldId id="274" r:id="rId22"/>
    <p:sldId id="275" r:id="rId23"/>
    <p:sldId id="276" r:id="rId24"/>
    <p:sldId id="277" r:id="rId25"/>
    <p:sldId id="278" r:id="rId26"/>
    <p:sldId id="303" r:id="rId27"/>
    <p:sldId id="279" r:id="rId28"/>
    <p:sldId id="280" r:id="rId29"/>
    <p:sldId id="306" r:id="rId30"/>
    <p:sldId id="281" r:id="rId31"/>
    <p:sldId id="307" r:id="rId32"/>
    <p:sldId id="282" r:id="rId33"/>
    <p:sldId id="283" r:id="rId34"/>
    <p:sldId id="284" r:id="rId35"/>
    <p:sldId id="285" r:id="rId36"/>
    <p:sldId id="286" r:id="rId37"/>
    <p:sldId id="287" r:id="rId38"/>
    <p:sldId id="288" r:id="rId39"/>
    <p:sldId id="289" r:id="rId40"/>
    <p:sldId id="290" r:id="rId41"/>
    <p:sldId id="291" r:id="rId42"/>
    <p:sldId id="304" r:id="rId43"/>
    <p:sldId id="296" r:id="rId44"/>
    <p:sldId id="297" r:id="rId45"/>
    <p:sldId id="305" r:id="rId46"/>
    <p:sldId id="292" r:id="rId47"/>
    <p:sldId id="295"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3A2660-9B77-41EA-AA07-E12F2CED33B1}">
  <a:tblStyle styleId="{CE3A2660-9B77-41EA-AA07-E12F2CED33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ABDC00-1674-42FE-A5B1-83BCC36528E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50706" autoAdjust="0"/>
  </p:normalViewPr>
  <p:slideViewPr>
    <p:cSldViewPr snapToGrid="0">
      <p:cViewPr varScale="1">
        <p:scale>
          <a:sx n="46" d="100"/>
          <a:sy n="46" d="100"/>
        </p:scale>
        <p:origin x="1856" y="40"/>
      </p:cViewPr>
      <p:guideLst/>
    </p:cSldViewPr>
  </p:slideViewPr>
  <p:notesTextViewPr>
    <p:cViewPr>
      <p:scale>
        <a:sx n="1" d="1"/>
        <a:sy n="1" d="1"/>
      </p:scale>
      <p:origin x="0" y="0"/>
    </p:cViewPr>
  </p:notesTextViewPr>
  <p:notesViewPr>
    <p:cSldViewPr snapToGrid="0">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Amazon Web Services – Overview of Amazon Web Services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150101-268B-4366-966E-41B05B49DF6B}" type="datetimeFigureOut">
              <a:rPr lang="en-US" smtClean="0"/>
              <a:t>9/11/2021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911DA-6111-4F37-9394-E846673EB321}" type="slidenum">
              <a:rPr lang="en-US" smtClean="0"/>
              <a:t>‹#›</a:t>
            </a:fld>
            <a:endParaRPr lang="en-US"/>
          </a:p>
        </p:txBody>
      </p:sp>
    </p:spTree>
    <p:extLst>
      <p:ext uri="{BB962C8B-B14F-4D97-AF65-F5344CB8AC3E}">
        <p14:creationId xmlns:p14="http://schemas.microsoft.com/office/powerpoint/2010/main" val="13047059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0182047"/>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aws.amazon.com/vpc/"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ws.amazon.com/ec2/getting-started/#console"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aws.amazon.com/ec2/getting-started/#SDK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ws.amazon.com/cloud-data-migra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ws.amazon.com/glacier/"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aws.amazon.com/glacier/"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8498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706065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Hi </a:t>
            </a:r>
            <a:r>
              <a:rPr lang="en-US" dirty="0" err="1" smtClean="0"/>
              <a:t>gió</a:t>
            </a:r>
            <a:r>
              <a:rPr lang="en-US" baseline="0" dirty="0" smtClean="0"/>
              <a:t> vs CMC cloud vs Azure vs AWS</a:t>
            </a:r>
            <a:endParaRPr dirty="0"/>
          </a:p>
        </p:txBody>
      </p:sp>
    </p:spTree>
    <p:extLst>
      <p:ext uri="{BB962C8B-B14F-4D97-AF65-F5344CB8AC3E}">
        <p14:creationId xmlns:p14="http://schemas.microsoft.com/office/powerpoint/2010/main" val="612068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Linh </a:t>
            </a:r>
            <a:r>
              <a:rPr lang="en-US" dirty="0" err="1" smtClean="0"/>
              <a:t>hoat</a:t>
            </a:r>
            <a:endParaRPr lang="en-US" dirty="0" smtClean="0"/>
          </a:p>
          <a:p>
            <a:pPr marL="0" lvl="0" indent="0">
              <a:spcBef>
                <a:spcPts val="0"/>
              </a:spcBef>
              <a:spcAft>
                <a:spcPts val="0"/>
              </a:spcAft>
              <a:buNone/>
            </a:pPr>
            <a:r>
              <a:rPr lang="en-US" dirty="0" err="1" smtClean="0"/>
              <a:t>Hiệu</a:t>
            </a:r>
            <a:r>
              <a:rPr lang="en-US" baseline="0" dirty="0" smtClean="0"/>
              <a:t> </a:t>
            </a:r>
            <a:r>
              <a:rPr lang="en-US" baseline="0" dirty="0" err="1" smtClean="0"/>
              <a:t>quả</a:t>
            </a:r>
            <a:r>
              <a:rPr lang="en-US" baseline="0" dirty="0" smtClean="0"/>
              <a:t> chi </a:t>
            </a:r>
            <a:r>
              <a:rPr lang="en-US" baseline="0" dirty="0" err="1" smtClean="0"/>
              <a:t>phí</a:t>
            </a:r>
            <a:endParaRPr lang="en-US" baseline="0" dirty="0" smtClean="0"/>
          </a:p>
          <a:p>
            <a:pPr marL="0" lvl="0" indent="0">
              <a:spcBef>
                <a:spcPts val="0"/>
              </a:spcBef>
              <a:spcAft>
                <a:spcPts val="0"/>
              </a:spcAft>
              <a:buNone/>
            </a:pPr>
            <a:r>
              <a:rPr lang="en-US" baseline="0" dirty="0" err="1" smtClean="0"/>
              <a:t>Dễ</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và</a:t>
            </a:r>
            <a:r>
              <a:rPr lang="en-US" baseline="0" dirty="0" smtClean="0"/>
              <a:t> co </a:t>
            </a:r>
            <a:r>
              <a:rPr lang="en-US" baseline="0" dirty="0" err="1" smtClean="0"/>
              <a:t>giãn</a:t>
            </a:r>
            <a:endParaRPr lang="en-US" baseline="0" dirty="0" smtClean="0"/>
          </a:p>
          <a:p>
            <a:pPr marL="0" lvl="0" indent="0">
              <a:spcBef>
                <a:spcPts val="0"/>
              </a:spcBef>
              <a:spcAft>
                <a:spcPts val="0"/>
              </a:spcAft>
              <a:buNone/>
            </a:pPr>
            <a:r>
              <a:rPr lang="en-US" baseline="0" dirty="0" err="1" smtClean="0"/>
              <a:t>Đảm</a:t>
            </a:r>
            <a:r>
              <a:rPr lang="en-US" baseline="0" dirty="0" smtClean="0"/>
              <a:t> </a:t>
            </a:r>
            <a:r>
              <a:rPr lang="en-US" baseline="0" dirty="0" err="1" smtClean="0"/>
              <a:t>bảo</a:t>
            </a:r>
            <a:endParaRPr lang="en-US" baseline="0" dirty="0" smtClean="0"/>
          </a:p>
          <a:p>
            <a:pPr marL="0" lvl="0" indent="0">
              <a:spcBef>
                <a:spcPts val="0"/>
              </a:spcBef>
              <a:spcAft>
                <a:spcPts val="0"/>
              </a:spcAft>
              <a:buNone/>
            </a:pPr>
            <a:r>
              <a:rPr lang="en-US" baseline="0" dirty="0" err="1" smtClean="0"/>
              <a:t>Kinh</a:t>
            </a:r>
            <a:r>
              <a:rPr lang="en-US" baseline="0" dirty="0" smtClean="0"/>
              <a:t> </a:t>
            </a:r>
            <a:r>
              <a:rPr lang="en-US" baseline="0" dirty="0" err="1" smtClean="0"/>
              <a:t>nghiệm</a:t>
            </a:r>
            <a:endParaRPr lang="en-US" baseline="0" dirty="0" smtClean="0"/>
          </a:p>
          <a:p>
            <a:pPr marL="0" lvl="0" indent="0">
              <a:spcBef>
                <a:spcPts val="0"/>
              </a:spcBef>
              <a:spcAft>
                <a:spcPts val="0"/>
              </a:spcAft>
              <a:buNone/>
            </a:pPr>
            <a:endParaRPr lang="en-US" baseline="0" dirty="0" smtClean="0"/>
          </a:p>
          <a:p>
            <a:pPr marL="0" lvl="0" indent="0">
              <a:spcBef>
                <a:spcPts val="0"/>
              </a:spcBef>
              <a:spcAft>
                <a:spcPts val="0"/>
              </a:spcAft>
              <a:buNone/>
            </a:pPr>
            <a:endParaRPr lang="en-US" baseline="0"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77087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8893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95469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42856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751173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697554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462469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2700" marR="12700" lvl="0" indent="0" rtl="0">
              <a:lnSpc>
                <a:spcPct val="130000"/>
              </a:lnSpc>
              <a:spcBef>
                <a:spcPts val="0"/>
              </a:spcBef>
              <a:spcAft>
                <a:spcPts val="0"/>
              </a:spcAft>
              <a:buClr>
                <a:schemeClr val="dk1"/>
              </a:buClr>
              <a:buSzPts val="1100"/>
              <a:buFont typeface="Arial"/>
              <a:buNone/>
            </a:pPr>
            <a:r>
              <a:rPr lang="vi" sz="1750" b="1">
                <a:solidFill>
                  <a:srgbClr val="1F3D5C"/>
                </a:solidFill>
              </a:rPr>
              <a:t>Available</a:t>
            </a:r>
            <a:endParaRPr sz="1750" b="1">
              <a:solidFill>
                <a:srgbClr val="1F3D5C"/>
              </a:solidFill>
            </a:endParaRPr>
          </a:p>
          <a:p>
            <a:pPr marL="0" lvl="0" indent="0" rtl="0">
              <a:lnSpc>
                <a:spcPct val="115000"/>
              </a:lnSpc>
              <a:spcBef>
                <a:spcPts val="0"/>
              </a:spcBef>
              <a:spcAft>
                <a:spcPts val="0"/>
              </a:spcAft>
              <a:buClr>
                <a:schemeClr val="dk1"/>
              </a:buClr>
              <a:buSzPts val="1100"/>
              <a:buFont typeface="Arial"/>
              <a:buNone/>
            </a:pPr>
            <a:r>
              <a:rPr lang="vi" sz="1050">
                <a:solidFill>
                  <a:srgbClr val="333333"/>
                </a:solidFill>
              </a:rPr>
              <a:t>Achieve higher levels of fault tolerance for your applications by using Elastic Load Balancing to automatically route traffic across multiple instances and multiple Availability Zones. Elastic Load Balancing ensures that only healthy Amazon EC2 instances receive traffic by detecting unhealthy instances and rerouting traffic across the remaining healthy instances.</a:t>
            </a:r>
            <a:endParaRPr sz="1050">
              <a:solidFill>
                <a:srgbClr val="333333"/>
              </a:solidFill>
            </a:endParaRPr>
          </a:p>
          <a:p>
            <a:pPr marL="12700" marR="12700" lvl="0" indent="0" rtl="0">
              <a:lnSpc>
                <a:spcPct val="130000"/>
              </a:lnSpc>
              <a:spcBef>
                <a:spcPts val="0"/>
              </a:spcBef>
              <a:spcAft>
                <a:spcPts val="0"/>
              </a:spcAft>
              <a:buClr>
                <a:schemeClr val="dk1"/>
              </a:buClr>
              <a:buSzPts val="1100"/>
              <a:buFont typeface="Arial"/>
              <a:buNone/>
            </a:pPr>
            <a:r>
              <a:rPr lang="vi" sz="1750" b="1">
                <a:solidFill>
                  <a:srgbClr val="1F3D5C"/>
                </a:solidFill>
              </a:rPr>
              <a:t>Elastic</a:t>
            </a:r>
            <a:endParaRPr sz="1750" b="1">
              <a:solidFill>
                <a:srgbClr val="1F3D5C"/>
              </a:solidFill>
            </a:endParaRPr>
          </a:p>
          <a:p>
            <a:pPr marL="0" lvl="0" indent="0" rtl="0">
              <a:lnSpc>
                <a:spcPct val="115000"/>
              </a:lnSpc>
              <a:spcBef>
                <a:spcPts val="0"/>
              </a:spcBef>
              <a:spcAft>
                <a:spcPts val="0"/>
              </a:spcAft>
              <a:buClr>
                <a:schemeClr val="dk1"/>
              </a:buClr>
              <a:buSzPts val="1100"/>
              <a:buFont typeface="Arial"/>
              <a:buNone/>
            </a:pPr>
            <a:r>
              <a:rPr lang="vi" sz="1050">
                <a:solidFill>
                  <a:srgbClr val="333333"/>
                </a:solidFill>
              </a:rPr>
              <a:t>Elastic Load Balancing automatically scales its request handling capacity to meet the demands of application traffic. Additionally, Elastic Load Balancing offers integration with Auto Scaling to ensure that you have back-end capacity to meet varying levels of traffic levels without requiring manual intervention.</a:t>
            </a:r>
            <a:endParaRPr sz="1050">
              <a:solidFill>
                <a:srgbClr val="333333"/>
              </a:solidFill>
            </a:endParaRPr>
          </a:p>
          <a:p>
            <a:pPr marL="12700" marR="12700" lvl="0" indent="0" rtl="0">
              <a:lnSpc>
                <a:spcPct val="130000"/>
              </a:lnSpc>
              <a:spcBef>
                <a:spcPts val="0"/>
              </a:spcBef>
              <a:spcAft>
                <a:spcPts val="0"/>
              </a:spcAft>
              <a:buClr>
                <a:schemeClr val="dk1"/>
              </a:buClr>
              <a:buSzPts val="1100"/>
              <a:buFont typeface="Arial"/>
              <a:buNone/>
            </a:pPr>
            <a:r>
              <a:rPr lang="vi" sz="1750" b="1">
                <a:solidFill>
                  <a:srgbClr val="1F3D5C"/>
                </a:solidFill>
              </a:rPr>
              <a:t>Secure</a:t>
            </a:r>
            <a:endParaRPr sz="1750" b="1">
              <a:solidFill>
                <a:srgbClr val="1F3D5C"/>
              </a:solidFill>
            </a:endParaRPr>
          </a:p>
          <a:p>
            <a:pPr marL="0" lvl="0" indent="0" rtl="0">
              <a:lnSpc>
                <a:spcPct val="115000"/>
              </a:lnSpc>
              <a:spcBef>
                <a:spcPts val="0"/>
              </a:spcBef>
              <a:spcAft>
                <a:spcPts val="0"/>
              </a:spcAft>
              <a:buClr>
                <a:schemeClr val="dk1"/>
              </a:buClr>
              <a:buSzPts val="1100"/>
              <a:buFont typeface="Arial"/>
              <a:buNone/>
            </a:pPr>
            <a:r>
              <a:rPr lang="vi" sz="1050">
                <a:solidFill>
                  <a:srgbClr val="333333"/>
                </a:solidFill>
              </a:rPr>
              <a:t>Elastic Load Balancing works with </a:t>
            </a:r>
            <a:r>
              <a:rPr lang="vi" sz="1050" u="sng">
                <a:solidFill>
                  <a:srgbClr val="005B86"/>
                </a:solidFill>
                <a:hlinkClick r:id="rId3"/>
              </a:rPr>
              <a:t>Amazon Virtual Private Cloud (VPC)</a:t>
            </a:r>
            <a:r>
              <a:rPr lang="vi" sz="1050">
                <a:solidFill>
                  <a:srgbClr val="333333"/>
                </a:solidFill>
              </a:rPr>
              <a:t> to provide robust networking and security features</a:t>
            </a:r>
            <a:endParaRPr sz="1050">
              <a:solidFill>
                <a:srgbClr val="333333"/>
              </a:solidFill>
            </a:endParaRPr>
          </a:p>
          <a:p>
            <a:pPr marL="0" lvl="0" indent="0">
              <a:spcBef>
                <a:spcPts val="0"/>
              </a:spcBef>
              <a:spcAft>
                <a:spcPts val="0"/>
              </a:spcAft>
              <a:buNone/>
            </a:pPr>
            <a:r>
              <a:rPr lang="vi" sz="1050">
                <a:solidFill>
                  <a:srgbClr val="333333"/>
                </a:solidFill>
              </a:rPr>
              <a:t> You can implement a multi-tiered architecture using internal and internet-facing load balancers to route traffic between application tiers. With this multi-tier architecture, your application infrastructure can use private IP addresses and security groups, allowing you to expose only the internet-facing tier with public IP addresses.</a:t>
            </a:r>
            <a:endParaRPr sz="1050">
              <a:solidFill>
                <a:srgbClr val="333333"/>
              </a:solidFill>
            </a:endParaRPr>
          </a:p>
          <a:p>
            <a:pPr marL="0" lvl="0" indent="0">
              <a:spcBef>
                <a:spcPts val="0"/>
              </a:spcBef>
              <a:spcAft>
                <a:spcPts val="0"/>
              </a:spcAft>
              <a:buNone/>
            </a:pPr>
            <a:r>
              <a:rPr lang="vi" sz="1050">
                <a:solidFill>
                  <a:srgbClr val="333333"/>
                </a:solidFill>
              </a:rPr>
              <a:t>Elastic Load Balancing provides integrated certificate management and SSL decryption </a:t>
            </a:r>
            <a:endParaRPr sz="1050">
              <a:solidFill>
                <a:srgbClr val="333333"/>
              </a:solidFill>
            </a:endParaRPr>
          </a:p>
        </p:txBody>
      </p:sp>
    </p:spTree>
    <p:extLst>
      <p:ext uri="{BB962C8B-B14F-4D97-AF65-F5344CB8AC3E}">
        <p14:creationId xmlns:p14="http://schemas.microsoft.com/office/powerpoint/2010/main" val="327411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5674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19005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vi" dirty="0"/>
              <a:t>Benefit</a:t>
            </a:r>
            <a:endParaRPr dirty="0"/>
          </a:p>
          <a:p>
            <a:pPr marL="0" lvl="0" indent="0">
              <a:spcBef>
                <a:spcPts val="0"/>
              </a:spcBef>
              <a:spcAft>
                <a:spcPts val="0"/>
              </a:spcAft>
              <a:buNone/>
            </a:pPr>
            <a:r>
              <a:rPr lang="vi" dirty="0"/>
              <a:t>Detail</a:t>
            </a:r>
            <a:endParaRPr dirty="0"/>
          </a:p>
          <a:p>
            <a:pPr marL="0" lvl="0" indent="0" rtl="0">
              <a:lnSpc>
                <a:spcPct val="160000"/>
              </a:lnSpc>
              <a:spcBef>
                <a:spcPts val="0"/>
              </a:spcBef>
              <a:spcAft>
                <a:spcPts val="0"/>
              </a:spcAft>
              <a:buNone/>
            </a:pPr>
            <a:r>
              <a:rPr lang="vi" sz="1350" dirty="0">
                <a:solidFill>
                  <a:srgbClr val="333333"/>
                </a:solidFill>
                <a:highlight>
                  <a:srgbClr val="FFFFFF"/>
                </a:highlight>
              </a:rPr>
              <a:t>Elastic Web-Scale Computing</a:t>
            </a:r>
            <a:endParaRPr sz="1400" dirty="0"/>
          </a:p>
          <a:p>
            <a:pPr marL="0" lvl="0" indent="0">
              <a:spcBef>
                <a:spcPts val="1100"/>
              </a:spcBef>
              <a:spcAft>
                <a:spcPts val="0"/>
              </a:spcAft>
              <a:buNone/>
            </a:pPr>
            <a:r>
              <a:rPr lang="vi" sz="1050" dirty="0">
                <a:solidFill>
                  <a:srgbClr val="333333"/>
                </a:solidFill>
                <a:highlight>
                  <a:srgbClr val="FFFFFF"/>
                </a:highlight>
              </a:rPr>
              <a:t>Amazon EC2 enables you to increase or decrease capacity within minutes, not hours or days.</a:t>
            </a:r>
            <a:endParaRPr sz="1400" dirty="0"/>
          </a:p>
          <a:p>
            <a:pPr marL="0" lvl="0" indent="0" rtl="0">
              <a:lnSpc>
                <a:spcPct val="160000"/>
              </a:lnSpc>
              <a:spcBef>
                <a:spcPts val="0"/>
              </a:spcBef>
              <a:spcAft>
                <a:spcPts val="0"/>
              </a:spcAft>
              <a:buNone/>
            </a:pPr>
            <a:r>
              <a:rPr lang="vi" sz="1350" dirty="0">
                <a:solidFill>
                  <a:srgbClr val="333333"/>
                </a:solidFill>
                <a:highlight>
                  <a:srgbClr val="FFFFFF"/>
                </a:highlight>
              </a:rPr>
              <a:t>Completely Controlled</a:t>
            </a:r>
            <a:endParaRPr sz="1400" dirty="0"/>
          </a:p>
          <a:p>
            <a:pPr marL="0" lvl="0" indent="0" rtl="0">
              <a:lnSpc>
                <a:spcPct val="160000"/>
              </a:lnSpc>
              <a:spcBef>
                <a:spcPts val="1100"/>
              </a:spcBef>
              <a:spcAft>
                <a:spcPts val="0"/>
              </a:spcAft>
              <a:buNone/>
            </a:pPr>
            <a:r>
              <a:rPr lang="vi" sz="1050" dirty="0">
                <a:solidFill>
                  <a:srgbClr val="333333"/>
                </a:solidFill>
                <a:highlight>
                  <a:srgbClr val="FFFFFF"/>
                </a:highlight>
              </a:rPr>
              <a:t>You have complete control of your instances including root access and the ability to interact with them as you would any machine. </a:t>
            </a:r>
            <a:endParaRPr sz="1400" dirty="0"/>
          </a:p>
          <a:p>
            <a:pPr marL="0" lvl="0" indent="0" rtl="0">
              <a:lnSpc>
                <a:spcPct val="160000"/>
              </a:lnSpc>
              <a:spcBef>
                <a:spcPts val="1100"/>
              </a:spcBef>
              <a:spcAft>
                <a:spcPts val="0"/>
              </a:spcAft>
              <a:buNone/>
            </a:pPr>
            <a:r>
              <a:rPr lang="vi" sz="1350" dirty="0">
                <a:solidFill>
                  <a:srgbClr val="333333"/>
                </a:solidFill>
                <a:highlight>
                  <a:srgbClr val="FFFFFF"/>
                </a:highlight>
              </a:rPr>
              <a:t>Flexible Cloud Hosting Services</a:t>
            </a:r>
            <a:endParaRPr sz="1400" dirty="0"/>
          </a:p>
          <a:p>
            <a:pPr marL="0" lvl="0" indent="0">
              <a:spcBef>
                <a:spcPts val="1100"/>
              </a:spcBef>
              <a:spcAft>
                <a:spcPts val="0"/>
              </a:spcAft>
              <a:buNone/>
            </a:pPr>
            <a:r>
              <a:rPr lang="vi" sz="1050" dirty="0">
                <a:solidFill>
                  <a:srgbClr val="333333"/>
                </a:solidFill>
                <a:highlight>
                  <a:srgbClr val="FFFFFF"/>
                </a:highlight>
              </a:rPr>
              <a:t>You have the choice of multiple instance types, operating systems, and software packages. Amazon EC2 allows you to select a configuration of memory, CPU, instance storage, and the boot partition size that is optimal for your choice of operating system and application. </a:t>
            </a:r>
            <a:endParaRPr sz="1400" dirty="0"/>
          </a:p>
          <a:p>
            <a:pPr marL="0" lvl="0" indent="0">
              <a:spcBef>
                <a:spcPts val="0"/>
              </a:spcBef>
              <a:spcAft>
                <a:spcPts val="0"/>
              </a:spcAft>
              <a:buNone/>
            </a:pPr>
            <a:r>
              <a:rPr lang="vi" sz="1350" dirty="0">
                <a:solidFill>
                  <a:srgbClr val="333333"/>
                </a:solidFill>
                <a:highlight>
                  <a:srgbClr val="FFFFFF"/>
                </a:highlight>
              </a:rPr>
              <a:t>Integrated</a:t>
            </a:r>
            <a:endParaRPr sz="1400" dirty="0"/>
          </a:p>
          <a:p>
            <a:pPr marL="0" lvl="0" indent="0">
              <a:spcBef>
                <a:spcPts val="0"/>
              </a:spcBef>
              <a:spcAft>
                <a:spcPts val="0"/>
              </a:spcAft>
              <a:buNone/>
            </a:pPr>
            <a:r>
              <a:rPr lang="vi" sz="1050" dirty="0">
                <a:solidFill>
                  <a:srgbClr val="333333"/>
                </a:solidFill>
                <a:highlight>
                  <a:srgbClr val="FFFFFF"/>
                </a:highlight>
              </a:rPr>
              <a:t>Amazon EC2 is integrated with most AWS services </a:t>
            </a:r>
            <a:endParaRPr sz="1400" dirty="0"/>
          </a:p>
          <a:p>
            <a:pPr marL="0" lvl="0" indent="0">
              <a:spcBef>
                <a:spcPts val="0"/>
              </a:spcBef>
              <a:spcAft>
                <a:spcPts val="0"/>
              </a:spcAft>
              <a:buNone/>
            </a:pPr>
            <a:r>
              <a:rPr lang="vi" sz="1350" dirty="0">
                <a:solidFill>
                  <a:srgbClr val="333333"/>
                </a:solidFill>
                <a:highlight>
                  <a:srgbClr val="FFFFFF"/>
                </a:highlight>
              </a:rPr>
              <a:t>Reliable</a:t>
            </a:r>
            <a:endParaRPr sz="1400" dirty="0"/>
          </a:p>
          <a:p>
            <a:pPr marL="0" lvl="0" indent="0">
              <a:spcBef>
                <a:spcPts val="0"/>
              </a:spcBef>
              <a:spcAft>
                <a:spcPts val="0"/>
              </a:spcAft>
              <a:buNone/>
            </a:pPr>
            <a:r>
              <a:rPr lang="vi" sz="1050" dirty="0">
                <a:solidFill>
                  <a:srgbClr val="333333"/>
                </a:solidFill>
                <a:highlight>
                  <a:srgbClr val="FFFFFF"/>
                </a:highlight>
              </a:rPr>
              <a:t>Amazon EC2 offers a highly reliable environment where replacement instances can be rapidly and predictably commissioned. </a:t>
            </a:r>
            <a:endParaRPr sz="1400" dirty="0"/>
          </a:p>
          <a:p>
            <a:pPr marL="0" lvl="0" indent="0">
              <a:spcBef>
                <a:spcPts val="0"/>
              </a:spcBef>
              <a:spcAft>
                <a:spcPts val="0"/>
              </a:spcAft>
              <a:buNone/>
            </a:pPr>
            <a:r>
              <a:rPr lang="vi" sz="1350" dirty="0">
                <a:solidFill>
                  <a:srgbClr val="333333"/>
                </a:solidFill>
                <a:highlight>
                  <a:srgbClr val="FFFFFF"/>
                </a:highlight>
              </a:rPr>
              <a:t>Secure</a:t>
            </a:r>
            <a:endParaRPr sz="1400" dirty="0"/>
          </a:p>
          <a:p>
            <a:pPr marL="0" lvl="0" indent="0">
              <a:spcBef>
                <a:spcPts val="0"/>
              </a:spcBef>
              <a:spcAft>
                <a:spcPts val="0"/>
              </a:spcAft>
              <a:buNone/>
            </a:pPr>
            <a:r>
              <a:rPr lang="vi" sz="1400" dirty="0"/>
              <a:t>Full firewall control and security group </a:t>
            </a:r>
            <a:endParaRPr sz="1400" dirty="0"/>
          </a:p>
          <a:p>
            <a:pPr marL="0" lvl="0" indent="0">
              <a:spcBef>
                <a:spcPts val="0"/>
              </a:spcBef>
              <a:spcAft>
                <a:spcPts val="0"/>
              </a:spcAft>
              <a:buNone/>
            </a:pPr>
            <a:r>
              <a:rPr lang="vi" sz="1350" dirty="0">
                <a:solidFill>
                  <a:srgbClr val="333333"/>
                </a:solidFill>
                <a:highlight>
                  <a:srgbClr val="FFFFFF"/>
                </a:highlight>
              </a:rPr>
              <a:t>Inexpensive</a:t>
            </a:r>
            <a:endParaRPr sz="1400" dirty="0"/>
          </a:p>
          <a:p>
            <a:pPr marL="0" lvl="0" indent="0">
              <a:spcBef>
                <a:spcPts val="0"/>
              </a:spcBef>
              <a:spcAft>
                <a:spcPts val="0"/>
              </a:spcAft>
              <a:buNone/>
            </a:pPr>
            <a:r>
              <a:rPr lang="vi" dirty="0"/>
              <a:t>Ondemand, reserved, spot instance </a:t>
            </a:r>
            <a:endParaRPr dirty="0"/>
          </a:p>
          <a:p>
            <a:pPr marL="0" lvl="0" indent="0">
              <a:spcBef>
                <a:spcPts val="0"/>
              </a:spcBef>
              <a:spcAft>
                <a:spcPts val="0"/>
              </a:spcAft>
              <a:buNone/>
            </a:pPr>
            <a:r>
              <a:rPr lang="vi" dirty="0"/>
              <a:t>Easy to start </a:t>
            </a:r>
            <a:endParaRPr dirty="0"/>
          </a:p>
          <a:p>
            <a:pPr marL="0" lvl="0" indent="0">
              <a:spcBef>
                <a:spcPts val="0"/>
              </a:spcBef>
              <a:spcAft>
                <a:spcPts val="0"/>
              </a:spcAft>
              <a:buNone/>
            </a:pPr>
            <a:r>
              <a:rPr lang="vi" sz="1050" dirty="0">
                <a:solidFill>
                  <a:srgbClr val="333333"/>
                </a:solidFill>
                <a:highlight>
                  <a:srgbClr val="FFFFFF"/>
                </a:highlight>
              </a:rPr>
              <a:t>There are several ways to get started with Amazon EC2. You can use the </a:t>
            </a:r>
            <a:r>
              <a:rPr lang="vi" sz="1050" u="sng" dirty="0">
                <a:solidFill>
                  <a:srgbClr val="005B86"/>
                </a:solidFill>
                <a:highlight>
                  <a:srgbClr val="FFFFFF"/>
                </a:highlight>
                <a:hlinkClick r:id="rId3"/>
              </a:rPr>
              <a:t>AWS Management Console</a:t>
            </a:r>
            <a:r>
              <a:rPr lang="vi" sz="1050" dirty="0">
                <a:solidFill>
                  <a:srgbClr val="333333"/>
                </a:solidFill>
                <a:highlight>
                  <a:srgbClr val="FFFFFF"/>
                </a:highlight>
              </a:rPr>
              <a:t>, the AWS Command Line Tools (CLI), or </a:t>
            </a:r>
            <a:r>
              <a:rPr lang="vi" sz="1050" u="sng" dirty="0">
                <a:solidFill>
                  <a:srgbClr val="005B86"/>
                </a:solidFill>
                <a:highlight>
                  <a:srgbClr val="FFFFFF"/>
                </a:highlight>
                <a:hlinkClick r:id="rId4"/>
              </a:rPr>
              <a:t>AWS SDK</a:t>
            </a:r>
            <a:r>
              <a:rPr lang="vi" sz="1050" dirty="0">
                <a:solidFill>
                  <a:srgbClr val="333333"/>
                </a:solidFill>
                <a:highlight>
                  <a:srgbClr val="FFFFFF"/>
                </a:highlight>
              </a:rPr>
              <a:t>s.</a:t>
            </a:r>
            <a:endParaRPr dirty="0"/>
          </a:p>
        </p:txBody>
      </p:sp>
    </p:spTree>
    <p:extLst>
      <p:ext uri="{BB962C8B-B14F-4D97-AF65-F5344CB8AC3E}">
        <p14:creationId xmlns:p14="http://schemas.microsoft.com/office/powerpoint/2010/main" val="1973440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54152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732103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rtl="0">
              <a:lnSpc>
                <a:spcPct val="150000"/>
              </a:lnSpc>
              <a:spcBef>
                <a:spcPts val="0"/>
              </a:spcBef>
              <a:spcAft>
                <a:spcPts val="0"/>
              </a:spcAft>
              <a:buClr>
                <a:srgbClr val="444444"/>
              </a:buClr>
              <a:buSzPts val="1200"/>
              <a:buChar char="●"/>
            </a:pPr>
            <a:r>
              <a:rPr lang="vi" sz="1200" b="1" dirty="0">
                <a:solidFill>
                  <a:srgbClr val="444444"/>
                </a:solidFill>
                <a:highlight>
                  <a:srgbClr val="FFFFFF"/>
                </a:highlight>
              </a:rPr>
              <a:t>Better fault tolerance. </a:t>
            </a:r>
            <a:r>
              <a:rPr lang="vi" sz="1200" dirty="0">
                <a:solidFill>
                  <a:srgbClr val="444444"/>
                </a:solidFill>
                <a:highlight>
                  <a:srgbClr val="FFFFFF"/>
                </a:highlight>
              </a:rPr>
              <a:t>Auto Scaling can detect when an instance is unhealthy, terminate it, and launch an instance to replace it. You can also configure Auto Scaling to use multiple Availability Zones. If one Availability Zone becomes unavailable, Auto Scaling can launch instances in another one to compensate.</a:t>
            </a:r>
            <a:endParaRPr sz="1200" dirty="0">
              <a:solidFill>
                <a:srgbClr val="444444"/>
              </a:solidFill>
              <a:highlight>
                <a:srgbClr val="FFFFFF"/>
              </a:highlight>
            </a:endParaRPr>
          </a:p>
          <a:p>
            <a:pPr marL="457200" lvl="0" indent="-304800" rtl="0">
              <a:lnSpc>
                <a:spcPct val="150000"/>
              </a:lnSpc>
              <a:spcBef>
                <a:spcPts val="0"/>
              </a:spcBef>
              <a:spcAft>
                <a:spcPts val="0"/>
              </a:spcAft>
              <a:buClr>
                <a:srgbClr val="444444"/>
              </a:buClr>
              <a:buSzPts val="1200"/>
              <a:buChar char="●"/>
            </a:pPr>
            <a:r>
              <a:rPr lang="vi" sz="1200" b="1" dirty="0">
                <a:solidFill>
                  <a:srgbClr val="444444"/>
                </a:solidFill>
                <a:highlight>
                  <a:srgbClr val="FFFFFF"/>
                </a:highlight>
              </a:rPr>
              <a:t>Better availability</a:t>
            </a:r>
            <a:r>
              <a:rPr lang="vi" sz="1200" dirty="0">
                <a:solidFill>
                  <a:srgbClr val="444444"/>
                </a:solidFill>
                <a:highlight>
                  <a:srgbClr val="FFFFFF"/>
                </a:highlight>
              </a:rPr>
              <a:t>. Auto Scaling can help you ensure that your application always has the right amount of capacity to handle the current traffic demands.</a:t>
            </a:r>
            <a:endParaRPr sz="1200" dirty="0">
              <a:solidFill>
                <a:srgbClr val="444444"/>
              </a:solidFill>
              <a:highlight>
                <a:srgbClr val="FFFFFF"/>
              </a:highlight>
            </a:endParaRPr>
          </a:p>
          <a:p>
            <a:pPr marL="457200" lvl="0" indent="-304800" rtl="0">
              <a:lnSpc>
                <a:spcPct val="150000"/>
              </a:lnSpc>
              <a:spcBef>
                <a:spcPts val="0"/>
              </a:spcBef>
              <a:spcAft>
                <a:spcPts val="0"/>
              </a:spcAft>
              <a:buClr>
                <a:srgbClr val="444444"/>
              </a:buClr>
              <a:buSzPts val="1200"/>
              <a:buChar char="●"/>
            </a:pPr>
            <a:r>
              <a:rPr lang="vi" sz="1200" b="1" dirty="0">
                <a:solidFill>
                  <a:srgbClr val="444444"/>
                </a:solidFill>
                <a:highlight>
                  <a:srgbClr val="FFFFFF"/>
                </a:highlight>
              </a:rPr>
              <a:t>Better cost management</a:t>
            </a:r>
            <a:r>
              <a:rPr lang="vi" sz="1200" dirty="0">
                <a:solidFill>
                  <a:srgbClr val="444444"/>
                </a:solidFill>
                <a:highlight>
                  <a:srgbClr val="FFFFFF"/>
                </a:highlight>
              </a:rPr>
              <a:t>. Auto Scaling can dynamically increase and decrease capacity as needed. Because you pay for the EC2 instances you use, you save money by launching instances when they are actually needed and terminating them when they aren't needed.</a:t>
            </a:r>
            <a:endParaRPr sz="1200" dirty="0">
              <a:solidFill>
                <a:srgbClr val="444444"/>
              </a:solidFill>
              <a:highlight>
                <a:srgbClr val="FFFFFF"/>
              </a:highlight>
            </a:endParaRPr>
          </a:p>
          <a:p>
            <a:pPr marL="0" lvl="0" indent="0">
              <a:spcBef>
                <a:spcPts val="0"/>
              </a:spcBef>
              <a:spcAft>
                <a:spcPts val="0"/>
              </a:spcAft>
              <a:buNone/>
            </a:pPr>
            <a:endParaRPr dirty="0"/>
          </a:p>
        </p:txBody>
      </p:sp>
    </p:spTree>
    <p:extLst>
      <p:ext uri="{BB962C8B-B14F-4D97-AF65-F5344CB8AC3E}">
        <p14:creationId xmlns:p14="http://schemas.microsoft.com/office/powerpoint/2010/main" val="3668786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12976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31423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vi" sz="1050" dirty="0">
                <a:solidFill>
                  <a:srgbClr val="333333"/>
                </a:solidFill>
              </a:rPr>
              <a:t>Simplicity. Amazon S3 is built for simplicity, with a web-based management console, mobile app, and full REST APIs and SDKs for easy integration with third party technologies.</a:t>
            </a:r>
            <a:endParaRPr sz="1050" dirty="0">
              <a:solidFill>
                <a:srgbClr val="333333"/>
              </a:solidFill>
            </a:endParaRPr>
          </a:p>
          <a:p>
            <a:pPr marL="0" lvl="0" indent="0" rtl="0">
              <a:lnSpc>
                <a:spcPct val="115000"/>
              </a:lnSpc>
              <a:spcBef>
                <a:spcPts val="2700"/>
              </a:spcBef>
              <a:spcAft>
                <a:spcPts val="0"/>
              </a:spcAft>
              <a:buClr>
                <a:schemeClr val="dk1"/>
              </a:buClr>
              <a:buSzPts val="1100"/>
              <a:buFont typeface="Arial"/>
              <a:buNone/>
            </a:pPr>
            <a:r>
              <a:rPr lang="vi" sz="1050" dirty="0">
                <a:solidFill>
                  <a:srgbClr val="333333"/>
                </a:solidFill>
              </a:rPr>
              <a:t>Durability. Amazon S3 is available in regions around the world, and includes geographic redundancy within each region as well as the option to replicate across regions. In addition, multiple versions of an object may be preserved for point-in-time recovery.</a:t>
            </a:r>
            <a:endParaRPr sz="1050" dirty="0">
              <a:solidFill>
                <a:srgbClr val="333333"/>
              </a:solidFill>
            </a:endParaRPr>
          </a:p>
          <a:p>
            <a:pPr marL="0" lvl="0" indent="0" rtl="0">
              <a:lnSpc>
                <a:spcPct val="115000"/>
              </a:lnSpc>
              <a:spcBef>
                <a:spcPts val="2700"/>
              </a:spcBef>
              <a:spcAft>
                <a:spcPts val="0"/>
              </a:spcAft>
              <a:buClr>
                <a:schemeClr val="dk1"/>
              </a:buClr>
              <a:buSzPts val="1100"/>
              <a:buFont typeface="Arial"/>
              <a:buNone/>
            </a:pPr>
            <a:r>
              <a:rPr lang="vi" sz="1050" dirty="0">
                <a:solidFill>
                  <a:srgbClr val="333333"/>
                </a:solidFill>
              </a:rPr>
              <a:t>Scalability. Customers around the world depend on Amazon S3 to safeguard trillions of objects every day. Costs grow and shrink on demand, and global deployments can be done in minutes. Industries like financial services, healthcare, media, and entertainment use it to build big data, analytics, transcoding, and archive applications.</a:t>
            </a:r>
            <a:endParaRPr sz="1050" dirty="0">
              <a:solidFill>
                <a:srgbClr val="333333"/>
              </a:solidFill>
            </a:endParaRPr>
          </a:p>
          <a:p>
            <a:pPr marL="0" lvl="0" indent="0" rtl="0">
              <a:lnSpc>
                <a:spcPct val="115000"/>
              </a:lnSpc>
              <a:spcBef>
                <a:spcPts val="2700"/>
              </a:spcBef>
              <a:spcAft>
                <a:spcPts val="0"/>
              </a:spcAft>
              <a:buClr>
                <a:schemeClr val="dk1"/>
              </a:buClr>
              <a:buSzPts val="1100"/>
              <a:buFont typeface="Arial"/>
              <a:buNone/>
            </a:pPr>
            <a:r>
              <a:rPr lang="vi" sz="1050" dirty="0">
                <a:solidFill>
                  <a:srgbClr val="333333"/>
                </a:solidFill>
              </a:rPr>
              <a:t>Security. Amazon S3 supports data transfer over SSL and automatic encryption of your data once it is uploaded. You can also configure bucket policies to manage object permissions and control access to your data using AWS Identity and Access Management (IAM).</a:t>
            </a:r>
            <a:endParaRPr sz="1050" dirty="0">
              <a:solidFill>
                <a:srgbClr val="333333"/>
              </a:solidFill>
            </a:endParaRPr>
          </a:p>
          <a:p>
            <a:pPr marL="0" lvl="0" indent="0" rtl="0">
              <a:lnSpc>
                <a:spcPct val="115000"/>
              </a:lnSpc>
              <a:spcBef>
                <a:spcPts val="2700"/>
              </a:spcBef>
              <a:spcAft>
                <a:spcPts val="0"/>
              </a:spcAft>
              <a:buClr>
                <a:schemeClr val="dk1"/>
              </a:buClr>
              <a:buSzPts val="1100"/>
              <a:buFont typeface="Arial"/>
              <a:buNone/>
            </a:pPr>
            <a:r>
              <a:rPr lang="vi" sz="1050" dirty="0">
                <a:solidFill>
                  <a:srgbClr val="333333"/>
                </a:solidFill>
              </a:rPr>
              <a:t>Broad integration with other AWS services for security (IAM and KMS), alerting (CloudWatch, CloudTrail and Event Notifications), computing (Lambda), and database (EMR, Redshift), designed to integrate directly with Amazon S3.</a:t>
            </a:r>
            <a:endParaRPr sz="1050" dirty="0">
              <a:solidFill>
                <a:srgbClr val="333333"/>
              </a:solidFill>
            </a:endParaRPr>
          </a:p>
          <a:p>
            <a:pPr marL="0" lvl="0" indent="0" rtl="0">
              <a:lnSpc>
                <a:spcPct val="115000"/>
              </a:lnSpc>
              <a:spcBef>
                <a:spcPts val="2700"/>
              </a:spcBef>
              <a:spcAft>
                <a:spcPts val="0"/>
              </a:spcAft>
              <a:buClr>
                <a:schemeClr val="dk1"/>
              </a:buClr>
              <a:buSzPts val="1100"/>
              <a:buFont typeface="Arial"/>
              <a:buNone/>
            </a:pPr>
            <a:r>
              <a:rPr lang="vi" sz="1050" dirty="0">
                <a:solidFill>
                  <a:srgbClr val="333333"/>
                </a:solidFill>
              </a:rPr>
              <a:t>Cloud Data Migration options. AWS storage includes </a:t>
            </a:r>
            <a:r>
              <a:rPr lang="vi" sz="1050" u="sng" dirty="0">
                <a:solidFill>
                  <a:srgbClr val="005B86"/>
                </a:solidFill>
                <a:hlinkClick r:id="rId3"/>
              </a:rPr>
              <a:t>multiple specialized methods</a:t>
            </a:r>
            <a:r>
              <a:rPr lang="vi" sz="1050" dirty="0">
                <a:solidFill>
                  <a:srgbClr val="333333"/>
                </a:solidFill>
              </a:rPr>
              <a:t> to help you get data into and out of the cloud.</a:t>
            </a:r>
            <a:endParaRPr sz="1050" dirty="0">
              <a:solidFill>
                <a:srgbClr val="333333"/>
              </a:solidFill>
            </a:endParaRPr>
          </a:p>
          <a:p>
            <a:pPr marL="0" lvl="0" indent="0" rtl="0">
              <a:lnSpc>
                <a:spcPct val="115000"/>
              </a:lnSpc>
              <a:spcBef>
                <a:spcPts val="2700"/>
              </a:spcBef>
              <a:spcAft>
                <a:spcPts val="0"/>
              </a:spcAft>
              <a:buClr>
                <a:schemeClr val="dk1"/>
              </a:buClr>
              <a:buSzPts val="1100"/>
              <a:buFont typeface="Arial"/>
              <a:buNone/>
            </a:pPr>
            <a:r>
              <a:rPr lang="vi" sz="1050" dirty="0">
                <a:solidFill>
                  <a:srgbClr val="333333"/>
                </a:solidFill>
              </a:rPr>
              <a:t>Enterprise-class Storage Management. S3 Storage Management features allow you to take a data-driven approach to storage optimization, data security, and management efficiency. </a:t>
            </a:r>
            <a:endParaRPr sz="1050" dirty="0">
              <a:solidFill>
                <a:srgbClr val="333333"/>
              </a:solidFill>
            </a:endParaRPr>
          </a:p>
          <a:p>
            <a:pPr marL="0" lvl="0" indent="0" rtl="0">
              <a:lnSpc>
                <a:spcPct val="115000"/>
              </a:lnSpc>
              <a:spcBef>
                <a:spcPts val="2700"/>
              </a:spcBef>
              <a:spcAft>
                <a:spcPts val="0"/>
              </a:spcAft>
              <a:buClr>
                <a:schemeClr val="dk1"/>
              </a:buClr>
              <a:buSzPts val="1100"/>
              <a:buFont typeface="Arial"/>
              <a:buNone/>
            </a:pPr>
            <a:endParaRPr sz="1050" dirty="0">
              <a:solidFill>
                <a:srgbClr val="333333"/>
              </a:solidFill>
            </a:endParaRPr>
          </a:p>
          <a:p>
            <a:pPr marL="0" lvl="0" indent="0">
              <a:spcBef>
                <a:spcPts val="1900"/>
              </a:spcBef>
              <a:spcAft>
                <a:spcPts val="0"/>
              </a:spcAft>
              <a:buNone/>
            </a:pPr>
            <a:endParaRPr dirty="0"/>
          </a:p>
        </p:txBody>
      </p:sp>
    </p:spTree>
    <p:extLst>
      <p:ext uri="{BB962C8B-B14F-4D97-AF65-F5344CB8AC3E}">
        <p14:creationId xmlns:p14="http://schemas.microsoft.com/office/powerpoint/2010/main" val="914184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0" name="Shape 4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2700" marR="12700" lvl="0" indent="0" rtl="0">
              <a:lnSpc>
                <a:spcPct val="130000"/>
              </a:lnSpc>
              <a:spcBef>
                <a:spcPts val="0"/>
              </a:spcBef>
              <a:spcAft>
                <a:spcPts val="0"/>
              </a:spcAft>
              <a:buClr>
                <a:schemeClr val="dk1"/>
              </a:buClr>
              <a:buSzPts val="1100"/>
              <a:buFont typeface="Arial"/>
              <a:buNone/>
            </a:pPr>
            <a:r>
              <a:rPr lang="vi" sz="1750" b="1" dirty="0">
                <a:solidFill>
                  <a:srgbClr val="1F3D5C"/>
                </a:solidFill>
              </a:rPr>
              <a:t>Amazon S3 Standard</a:t>
            </a:r>
            <a:endParaRPr sz="1750" b="1" dirty="0">
              <a:solidFill>
                <a:srgbClr val="1F3D5C"/>
              </a:solidFill>
            </a:endParaRPr>
          </a:p>
          <a:p>
            <a:pPr marL="0" lvl="0" indent="0" rtl="0">
              <a:lnSpc>
                <a:spcPct val="115000"/>
              </a:lnSpc>
              <a:spcBef>
                <a:spcPts val="1100"/>
              </a:spcBef>
              <a:spcAft>
                <a:spcPts val="0"/>
              </a:spcAft>
              <a:buNone/>
            </a:pPr>
            <a:r>
              <a:rPr lang="vi" sz="1050" dirty="0">
                <a:solidFill>
                  <a:srgbClr val="333333"/>
                </a:solidFill>
              </a:rPr>
              <a:t>Amazon S3 Standard offers high durability, availability, and performance object storage for frequently accessed data. Because it delivers low latency and high throughput, Standard is perfect for a wide variety of use cases including cloud applications, dynamic websites, content distribution, mobile and gaming applications, and big data analytics. Lifecycle management offers configurable policies to automatically migrate objects to the most appropriate storage class.</a:t>
            </a:r>
            <a:endParaRPr sz="1050" dirty="0">
              <a:solidFill>
                <a:srgbClr val="333333"/>
              </a:solidFill>
            </a:endParaRPr>
          </a:p>
          <a:p>
            <a:pPr marL="12700" marR="12700" lvl="0" indent="0" rtl="0">
              <a:lnSpc>
                <a:spcPct val="130000"/>
              </a:lnSpc>
              <a:spcBef>
                <a:spcPts val="2700"/>
              </a:spcBef>
              <a:spcAft>
                <a:spcPts val="0"/>
              </a:spcAft>
              <a:buNone/>
            </a:pPr>
            <a:r>
              <a:rPr lang="vi" sz="1750" b="1" dirty="0">
                <a:solidFill>
                  <a:srgbClr val="1F3D5C"/>
                </a:solidFill>
              </a:rPr>
              <a:t>Amazon Glacier</a:t>
            </a:r>
            <a:endParaRPr sz="1750" b="1" dirty="0">
              <a:solidFill>
                <a:srgbClr val="1F3D5C"/>
              </a:solidFill>
            </a:endParaRPr>
          </a:p>
          <a:p>
            <a:pPr marL="0" lvl="0" indent="0" rtl="0">
              <a:lnSpc>
                <a:spcPct val="115000"/>
              </a:lnSpc>
              <a:spcBef>
                <a:spcPts val="1100"/>
              </a:spcBef>
              <a:spcAft>
                <a:spcPts val="0"/>
              </a:spcAft>
              <a:buNone/>
            </a:pPr>
            <a:r>
              <a:rPr lang="vi" sz="1050" dirty="0">
                <a:solidFill>
                  <a:srgbClr val="333333"/>
                </a:solidFill>
              </a:rPr>
              <a:t>Amazon Glacier is a secure, durable, and extremely low-cost storage service for data archiving. You can reliably store any amount of data at costs that are competitive with or cheaper than on-premises solutions. To keep costs low yet suitable for varying retrieval needs, Amazon Glacier provides three options for access to archives, from a few minutes to several hours. Amazon Glacier supports lifecycle policies for automatic migration between storage classes. Please see the </a:t>
            </a:r>
            <a:r>
              <a:rPr lang="vi" sz="1050" u="sng" dirty="0">
                <a:solidFill>
                  <a:srgbClr val="005B86"/>
                </a:solidFill>
                <a:hlinkClick r:id="rId3"/>
              </a:rPr>
              <a:t>Amazon Glacier</a:t>
            </a:r>
            <a:r>
              <a:rPr lang="vi" sz="1050" dirty="0">
                <a:solidFill>
                  <a:srgbClr val="333333"/>
                </a:solidFill>
              </a:rPr>
              <a:t> page for more details.</a:t>
            </a:r>
            <a:endParaRPr sz="1050" dirty="0">
              <a:solidFill>
                <a:srgbClr val="333333"/>
              </a:solidFill>
            </a:endParaRPr>
          </a:p>
          <a:p>
            <a:pPr marL="0" lvl="0" indent="0" rtl="0">
              <a:lnSpc>
                <a:spcPct val="115000"/>
              </a:lnSpc>
              <a:spcBef>
                <a:spcPts val="2700"/>
              </a:spcBef>
              <a:spcAft>
                <a:spcPts val="0"/>
              </a:spcAft>
              <a:buClr>
                <a:schemeClr val="dk1"/>
              </a:buClr>
              <a:buSzPts val="1100"/>
              <a:buFont typeface="Arial"/>
              <a:buNone/>
            </a:pPr>
            <a:endParaRPr sz="1050" dirty="0">
              <a:solidFill>
                <a:srgbClr val="333333"/>
              </a:solidFill>
            </a:endParaRPr>
          </a:p>
          <a:p>
            <a:pPr marL="12700" marR="12700" lvl="0" indent="0" rtl="0">
              <a:lnSpc>
                <a:spcPct val="130000"/>
              </a:lnSpc>
              <a:spcBef>
                <a:spcPts val="2700"/>
              </a:spcBef>
              <a:spcAft>
                <a:spcPts val="0"/>
              </a:spcAft>
              <a:buClr>
                <a:schemeClr val="dk1"/>
              </a:buClr>
              <a:buSzPts val="1100"/>
              <a:buFont typeface="Arial"/>
              <a:buNone/>
            </a:pPr>
            <a:r>
              <a:rPr lang="vi" sz="1750" b="1" dirty="0">
                <a:solidFill>
                  <a:srgbClr val="1F3D5C"/>
                </a:solidFill>
              </a:rPr>
              <a:t>Amazon S3 Standard - Infrequent Access</a:t>
            </a:r>
            <a:endParaRPr sz="1750" b="1" dirty="0">
              <a:solidFill>
                <a:srgbClr val="1F3D5C"/>
              </a:solidFill>
            </a:endParaRPr>
          </a:p>
          <a:p>
            <a:pPr marL="0" lvl="0" indent="0" rtl="0">
              <a:lnSpc>
                <a:spcPct val="115000"/>
              </a:lnSpc>
              <a:spcBef>
                <a:spcPts val="1100"/>
              </a:spcBef>
              <a:spcAft>
                <a:spcPts val="0"/>
              </a:spcAft>
              <a:buClr>
                <a:schemeClr val="dk1"/>
              </a:buClr>
              <a:buSzPts val="1100"/>
              <a:buFont typeface="Arial"/>
              <a:buNone/>
            </a:pPr>
            <a:r>
              <a:rPr lang="vi" sz="1050" dirty="0">
                <a:solidFill>
                  <a:srgbClr val="333333"/>
                </a:solidFill>
              </a:rPr>
              <a:t>Amazon S3 Standard - Infrequent Access (Standard - IA) is an Amazon S3 storage class for data that is accessed less frequently, but requires rapid access when needed. Standard - IA offers the high durability, throughput, and low latency of Amazon S3 Standard, with a low per GB storage price and per GB retrieval fee. This combination of low cost and high performance make Standard - IA ideal for long-term storage, backups, and as a data store for disaster recovery. The Standard - IA storage class is set at the object level and can exist in the same bucket as Standard, allowing you to use lifecycle policies to automatically transition objects between storage classes without any application changes.</a:t>
            </a:r>
            <a:endParaRPr sz="1050" dirty="0">
              <a:solidFill>
                <a:srgbClr val="333333"/>
              </a:solidFill>
            </a:endParaRPr>
          </a:p>
          <a:p>
            <a:pPr marL="0" lvl="0" indent="0" rtl="0">
              <a:spcBef>
                <a:spcPts val="2700"/>
              </a:spcBef>
              <a:spcAft>
                <a:spcPts val="0"/>
              </a:spcAft>
              <a:buNone/>
            </a:pPr>
            <a:endParaRPr dirty="0"/>
          </a:p>
        </p:txBody>
      </p:sp>
    </p:spTree>
    <p:extLst>
      <p:ext uri="{BB962C8B-B14F-4D97-AF65-F5344CB8AC3E}">
        <p14:creationId xmlns:p14="http://schemas.microsoft.com/office/powerpoint/2010/main" val="142438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0" name="Shape 4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2700" marR="12700" lvl="0" indent="0" rtl="0">
              <a:lnSpc>
                <a:spcPct val="130000"/>
              </a:lnSpc>
              <a:spcBef>
                <a:spcPts val="0"/>
              </a:spcBef>
              <a:spcAft>
                <a:spcPts val="0"/>
              </a:spcAft>
              <a:buClr>
                <a:schemeClr val="dk1"/>
              </a:buClr>
              <a:buSzPts val="1100"/>
              <a:buFont typeface="Arial"/>
              <a:buNone/>
            </a:pPr>
            <a:r>
              <a:rPr lang="vi" sz="1750" b="1" dirty="0">
                <a:solidFill>
                  <a:srgbClr val="1F3D5C"/>
                </a:solidFill>
              </a:rPr>
              <a:t>Amazon S3 Standard</a:t>
            </a:r>
            <a:endParaRPr sz="1750" b="1" dirty="0">
              <a:solidFill>
                <a:srgbClr val="1F3D5C"/>
              </a:solidFill>
            </a:endParaRPr>
          </a:p>
          <a:p>
            <a:pPr marL="0" lvl="0" indent="0" rtl="0">
              <a:lnSpc>
                <a:spcPct val="115000"/>
              </a:lnSpc>
              <a:spcBef>
                <a:spcPts val="1100"/>
              </a:spcBef>
              <a:spcAft>
                <a:spcPts val="0"/>
              </a:spcAft>
              <a:buNone/>
            </a:pPr>
            <a:r>
              <a:rPr lang="vi" sz="1050" dirty="0">
                <a:solidFill>
                  <a:srgbClr val="333333"/>
                </a:solidFill>
              </a:rPr>
              <a:t>Amazon S3 Standard offers high durability, availability, and performance object storage for frequently accessed data. Because it delivers low latency and high throughput, Standard is perfect for a wide variety of use cases including cloud applications, dynamic websites, content distribution, mobile and gaming applications, and big data analytics. Lifecycle management offers configurable policies to automatically migrate objects to the most appropriate storage class.</a:t>
            </a:r>
            <a:endParaRPr sz="1050" dirty="0">
              <a:solidFill>
                <a:srgbClr val="333333"/>
              </a:solidFill>
            </a:endParaRPr>
          </a:p>
          <a:p>
            <a:pPr marL="12700" marR="12700" lvl="0" indent="0" rtl="0">
              <a:lnSpc>
                <a:spcPct val="130000"/>
              </a:lnSpc>
              <a:spcBef>
                <a:spcPts val="2700"/>
              </a:spcBef>
              <a:spcAft>
                <a:spcPts val="0"/>
              </a:spcAft>
              <a:buNone/>
            </a:pPr>
            <a:r>
              <a:rPr lang="vi" sz="1750" b="1" dirty="0">
                <a:solidFill>
                  <a:srgbClr val="1F3D5C"/>
                </a:solidFill>
              </a:rPr>
              <a:t>Amazon Glacier</a:t>
            </a:r>
            <a:endParaRPr sz="1750" b="1" dirty="0">
              <a:solidFill>
                <a:srgbClr val="1F3D5C"/>
              </a:solidFill>
            </a:endParaRPr>
          </a:p>
          <a:p>
            <a:pPr marL="0" lvl="0" indent="0" rtl="0">
              <a:lnSpc>
                <a:spcPct val="115000"/>
              </a:lnSpc>
              <a:spcBef>
                <a:spcPts val="1100"/>
              </a:spcBef>
              <a:spcAft>
                <a:spcPts val="0"/>
              </a:spcAft>
              <a:buNone/>
            </a:pPr>
            <a:r>
              <a:rPr lang="vi" sz="1050" dirty="0">
                <a:solidFill>
                  <a:srgbClr val="333333"/>
                </a:solidFill>
              </a:rPr>
              <a:t>Amazon Glacier is a secure, durable, and extremely low-cost storage service for data archiving. You can reliably store any amount of data at costs that are competitive with or cheaper than on-premises solutions. To keep costs low yet suitable for varying retrieval needs, Amazon Glacier provides three options for access to archives, from a few minutes to several hours. Amazon Glacier supports lifecycle policies for automatic migration between storage classes. Please see the </a:t>
            </a:r>
            <a:r>
              <a:rPr lang="vi" sz="1050" u="sng" dirty="0">
                <a:solidFill>
                  <a:srgbClr val="005B86"/>
                </a:solidFill>
                <a:hlinkClick r:id="rId3"/>
              </a:rPr>
              <a:t>Amazon Glacier</a:t>
            </a:r>
            <a:r>
              <a:rPr lang="vi" sz="1050" dirty="0">
                <a:solidFill>
                  <a:srgbClr val="333333"/>
                </a:solidFill>
              </a:rPr>
              <a:t> page for more details.</a:t>
            </a:r>
            <a:endParaRPr sz="1050" dirty="0">
              <a:solidFill>
                <a:srgbClr val="333333"/>
              </a:solidFill>
            </a:endParaRPr>
          </a:p>
          <a:p>
            <a:pPr marL="0" lvl="0" indent="0" rtl="0">
              <a:lnSpc>
                <a:spcPct val="115000"/>
              </a:lnSpc>
              <a:spcBef>
                <a:spcPts val="2700"/>
              </a:spcBef>
              <a:spcAft>
                <a:spcPts val="0"/>
              </a:spcAft>
              <a:buClr>
                <a:schemeClr val="dk1"/>
              </a:buClr>
              <a:buSzPts val="1100"/>
              <a:buFont typeface="Arial"/>
              <a:buNone/>
            </a:pPr>
            <a:endParaRPr sz="1050" dirty="0">
              <a:solidFill>
                <a:srgbClr val="333333"/>
              </a:solidFill>
            </a:endParaRPr>
          </a:p>
          <a:p>
            <a:pPr marL="12700" marR="12700" lvl="0" indent="0" rtl="0">
              <a:lnSpc>
                <a:spcPct val="130000"/>
              </a:lnSpc>
              <a:spcBef>
                <a:spcPts val="2700"/>
              </a:spcBef>
              <a:spcAft>
                <a:spcPts val="0"/>
              </a:spcAft>
              <a:buClr>
                <a:schemeClr val="dk1"/>
              </a:buClr>
              <a:buSzPts val="1100"/>
              <a:buFont typeface="Arial"/>
              <a:buNone/>
            </a:pPr>
            <a:r>
              <a:rPr lang="vi" sz="1750" b="1" dirty="0">
                <a:solidFill>
                  <a:srgbClr val="1F3D5C"/>
                </a:solidFill>
              </a:rPr>
              <a:t>Amazon S3 Standard - Infrequent Access</a:t>
            </a:r>
            <a:endParaRPr sz="1750" b="1" dirty="0">
              <a:solidFill>
                <a:srgbClr val="1F3D5C"/>
              </a:solidFill>
            </a:endParaRPr>
          </a:p>
          <a:p>
            <a:pPr marL="0" lvl="0" indent="0" rtl="0">
              <a:lnSpc>
                <a:spcPct val="115000"/>
              </a:lnSpc>
              <a:spcBef>
                <a:spcPts val="1100"/>
              </a:spcBef>
              <a:spcAft>
                <a:spcPts val="0"/>
              </a:spcAft>
              <a:buClr>
                <a:schemeClr val="dk1"/>
              </a:buClr>
              <a:buSzPts val="1100"/>
              <a:buFont typeface="Arial"/>
              <a:buNone/>
            </a:pPr>
            <a:r>
              <a:rPr lang="vi" sz="1050" dirty="0">
                <a:solidFill>
                  <a:srgbClr val="333333"/>
                </a:solidFill>
              </a:rPr>
              <a:t>Amazon S3 Standard - Infrequent Access (Standard - IA) is an Amazon S3 storage class for data that is accessed less frequently, but requires rapid access when needed. Standard - IA offers the high durability, throughput, and low latency of Amazon S3 Standard, with a low per GB storage price and per GB retrieval fee. This combination of low cost and high performance make Standard - IA ideal for long-term storage, backups, and as a data store for disaster recovery. The Standard - IA storage class is set at the object level and can exist in the same bucket as Standard, allowing you to use lifecycle policies to automatically transition objects between storage classes without any application changes.</a:t>
            </a:r>
            <a:endParaRPr sz="1050" dirty="0">
              <a:solidFill>
                <a:srgbClr val="333333"/>
              </a:solidFill>
            </a:endParaRPr>
          </a:p>
          <a:p>
            <a:pPr marL="0" lvl="0" indent="0" rtl="0">
              <a:spcBef>
                <a:spcPts val="2700"/>
              </a:spcBef>
              <a:spcAft>
                <a:spcPts val="0"/>
              </a:spcAft>
              <a:buNone/>
            </a:pPr>
            <a:endParaRPr dirty="0"/>
          </a:p>
        </p:txBody>
      </p:sp>
    </p:spTree>
    <p:extLst>
      <p:ext uri="{BB962C8B-B14F-4D97-AF65-F5344CB8AC3E}">
        <p14:creationId xmlns:p14="http://schemas.microsoft.com/office/powerpoint/2010/main" val="3717365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6795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6" name="Shape 4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2700" marR="12700" lvl="0" indent="0" rtl="0">
              <a:lnSpc>
                <a:spcPct val="130000"/>
              </a:lnSpc>
              <a:spcBef>
                <a:spcPts val="0"/>
              </a:spcBef>
              <a:spcAft>
                <a:spcPts val="0"/>
              </a:spcAft>
              <a:buClr>
                <a:schemeClr val="dk1"/>
              </a:buClr>
              <a:buSzPts val="1100"/>
              <a:buFont typeface="Arial"/>
              <a:buNone/>
            </a:pPr>
            <a:r>
              <a:rPr lang="en-US" sz="1100" b="0" i="0" u="none" strike="noStrike" cap="none" dirty="0" smtClean="0">
                <a:solidFill>
                  <a:srgbClr val="000000"/>
                </a:solidFill>
                <a:effectLst/>
                <a:latin typeface="Arial"/>
                <a:ea typeface="Arial"/>
                <a:cs typeface="Arial"/>
                <a:sym typeface="Arial"/>
              </a:rPr>
              <a:t>S3 One Zone-IA is ideal for customers who want a lower-cost option for infrequently accessed data but do not require the availability and resilience of S3 Standard or S3 Standard-IA. It’s a good choice for storing secondary backup copies of on-premises data or easily re-creatable data</a:t>
            </a:r>
            <a:endParaRPr dirty="0"/>
          </a:p>
        </p:txBody>
      </p:sp>
    </p:spTree>
    <p:extLst>
      <p:ext uri="{BB962C8B-B14F-4D97-AF65-F5344CB8AC3E}">
        <p14:creationId xmlns:p14="http://schemas.microsoft.com/office/powerpoint/2010/main" val="3060613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6" name="Shape 4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2700" marR="12700" lvl="0" indent="0" rtl="0">
              <a:lnSpc>
                <a:spcPct val="130000"/>
              </a:lnSpc>
              <a:spcBef>
                <a:spcPts val="0"/>
              </a:spcBef>
              <a:spcAft>
                <a:spcPts val="0"/>
              </a:spcAft>
              <a:buClr>
                <a:schemeClr val="dk1"/>
              </a:buClr>
              <a:buSzPts val="1100"/>
              <a:buFont typeface="Arial"/>
              <a:buNone/>
            </a:pPr>
            <a:r>
              <a:rPr lang="en-US" sz="1100" b="0" i="0" u="none" strike="noStrike" cap="none" dirty="0" smtClean="0">
                <a:solidFill>
                  <a:srgbClr val="000000"/>
                </a:solidFill>
                <a:effectLst/>
                <a:latin typeface="Arial"/>
                <a:ea typeface="Arial"/>
                <a:cs typeface="Arial"/>
                <a:sym typeface="Arial"/>
              </a:rPr>
              <a:t>S3 Glacier Deep Archive is Amazon S3’s lowest-cost storage class and supports long-term retention and digital preservation for data that won’t be regularly accessed. It is designed for customers — particularly those in highly-regulated industries, such as the Financial Services, Healthcare, and Public Sectors — that retain data sets for 7-10 years or longer to meet regulatory compliance requirements. S3 Glacier Deep Archive can also be used for backup and disaster recovery use cases, and is a cost-effective and easy-to-manage alternative to magnetic tape systems, whether they are on-premises libraries or off-premises services.</a:t>
            </a:r>
          </a:p>
          <a:p>
            <a:pPr marL="12700" marR="12700" lvl="0" indent="0" rtl="0">
              <a:lnSpc>
                <a:spcPct val="130000"/>
              </a:lnSpc>
              <a:spcBef>
                <a:spcPts val="0"/>
              </a:spcBef>
              <a:spcAft>
                <a:spcPts val="0"/>
              </a:spcAft>
              <a:buClr>
                <a:schemeClr val="dk1"/>
              </a:buClr>
              <a:buSzPts val="1100"/>
              <a:buFont typeface="Arial"/>
              <a:buNone/>
            </a:pPr>
            <a:r>
              <a:rPr lang="en-US" sz="1100" b="0" i="0" u="none" strike="noStrike" cap="none" dirty="0" smtClean="0">
                <a:solidFill>
                  <a:srgbClr val="000000"/>
                </a:solidFill>
                <a:effectLst/>
                <a:latin typeface="Arial"/>
                <a:ea typeface="Arial"/>
                <a:cs typeface="Arial"/>
                <a:sym typeface="Arial"/>
              </a:rPr>
              <a:t> and can be restored within 12 hours. </a:t>
            </a:r>
            <a:endParaRPr dirty="0"/>
          </a:p>
        </p:txBody>
      </p:sp>
    </p:spTree>
    <p:extLst>
      <p:ext uri="{BB962C8B-B14F-4D97-AF65-F5344CB8AC3E}">
        <p14:creationId xmlns:p14="http://schemas.microsoft.com/office/powerpoint/2010/main" val="2932231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7195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46143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3" name="Shape 5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vi" sz="1350" dirty="0">
                <a:solidFill>
                  <a:srgbClr val="333333"/>
                </a:solidFill>
                <a:highlight>
                  <a:srgbClr val="FFFFFF"/>
                </a:highlight>
              </a:rPr>
              <a:t>High Performance Volumes</a:t>
            </a:r>
            <a:endParaRPr sz="1350" dirty="0">
              <a:solidFill>
                <a:srgbClr val="333333"/>
              </a:solidFill>
              <a:highlight>
                <a:srgbClr val="FFFFFF"/>
              </a:highlight>
            </a:endParaRPr>
          </a:p>
          <a:p>
            <a:pPr marL="0" lvl="0" indent="0" rtl="0">
              <a:lnSpc>
                <a:spcPct val="100000"/>
              </a:lnSpc>
              <a:spcBef>
                <a:spcPts val="0"/>
              </a:spcBef>
              <a:spcAft>
                <a:spcPts val="0"/>
              </a:spcAft>
              <a:buClr>
                <a:schemeClr val="dk1"/>
              </a:buClr>
              <a:buSzPts val="1100"/>
              <a:buFont typeface="Arial"/>
              <a:buNone/>
            </a:pPr>
            <a:r>
              <a:rPr lang="vi" sz="1050" dirty="0">
                <a:solidFill>
                  <a:srgbClr val="333333"/>
                </a:solidFill>
                <a:highlight>
                  <a:srgbClr val="FFFFFF"/>
                </a:highlight>
              </a:rPr>
              <a:t>Choose between SSD-backed or HDD-backed volumes that can deliver the performance you need for your most demanding applications.</a:t>
            </a:r>
            <a:endParaRPr sz="1050" dirty="0">
              <a:solidFill>
                <a:srgbClr val="333333"/>
              </a:solidFill>
              <a:highlight>
                <a:srgbClr val="FFFFFF"/>
              </a:highlight>
            </a:endParaRPr>
          </a:p>
          <a:p>
            <a:pPr marL="0" lvl="0" indent="0" rtl="0">
              <a:lnSpc>
                <a:spcPct val="100000"/>
              </a:lnSpc>
              <a:spcBef>
                <a:spcPts val="0"/>
              </a:spcBef>
              <a:spcAft>
                <a:spcPts val="0"/>
              </a:spcAft>
              <a:buClr>
                <a:schemeClr val="dk1"/>
              </a:buClr>
              <a:buSzPts val="1100"/>
              <a:buFont typeface="Arial"/>
              <a:buNone/>
            </a:pPr>
            <a:endParaRPr sz="1050" dirty="0">
              <a:solidFill>
                <a:srgbClr val="333333"/>
              </a:solidFill>
              <a:highlight>
                <a:srgbClr val="FFFFFF"/>
              </a:highlight>
            </a:endParaRPr>
          </a:p>
          <a:p>
            <a:pPr marL="0" lvl="0" indent="0" rtl="0">
              <a:lnSpc>
                <a:spcPct val="100000"/>
              </a:lnSpc>
              <a:spcBef>
                <a:spcPts val="0"/>
              </a:spcBef>
              <a:spcAft>
                <a:spcPts val="0"/>
              </a:spcAft>
              <a:buClr>
                <a:schemeClr val="dk1"/>
              </a:buClr>
              <a:buSzPts val="1100"/>
              <a:buFont typeface="Arial"/>
              <a:buNone/>
            </a:pPr>
            <a:r>
              <a:rPr lang="vi" sz="1350" dirty="0">
                <a:solidFill>
                  <a:srgbClr val="333333"/>
                </a:solidFill>
                <a:highlight>
                  <a:srgbClr val="FFFFFF"/>
                </a:highlight>
              </a:rPr>
              <a:t>Availability</a:t>
            </a:r>
            <a:endParaRPr sz="1350" dirty="0">
              <a:solidFill>
                <a:srgbClr val="333333"/>
              </a:solidFill>
              <a:highlight>
                <a:srgbClr val="FFFFFF"/>
              </a:highlight>
            </a:endParaRPr>
          </a:p>
          <a:p>
            <a:pPr marL="0" lvl="0" indent="0" rtl="0">
              <a:lnSpc>
                <a:spcPct val="100000"/>
              </a:lnSpc>
              <a:spcBef>
                <a:spcPts val="0"/>
              </a:spcBef>
              <a:spcAft>
                <a:spcPts val="0"/>
              </a:spcAft>
              <a:buNone/>
            </a:pPr>
            <a:r>
              <a:rPr lang="vi" sz="1050" dirty="0">
                <a:solidFill>
                  <a:srgbClr val="333333"/>
                </a:solidFill>
                <a:highlight>
                  <a:srgbClr val="FFFFFF"/>
                </a:highlight>
              </a:rPr>
              <a:t>Each Amazon EBS volume is designed for 99.999% availability and automatically replicates within its Availability Zone to protect your applications from component failure.</a:t>
            </a:r>
            <a:endParaRPr sz="1050" dirty="0">
              <a:solidFill>
                <a:srgbClr val="333333"/>
              </a:solidFill>
              <a:highlight>
                <a:srgbClr val="FFFFFF"/>
              </a:highlight>
            </a:endParaRPr>
          </a:p>
          <a:p>
            <a:pPr marL="0" lvl="0" indent="0" rtl="0">
              <a:lnSpc>
                <a:spcPct val="100000"/>
              </a:lnSpc>
              <a:spcBef>
                <a:spcPts val="0"/>
              </a:spcBef>
              <a:spcAft>
                <a:spcPts val="0"/>
              </a:spcAft>
              <a:buNone/>
            </a:pPr>
            <a:endParaRPr sz="1050" dirty="0">
              <a:solidFill>
                <a:srgbClr val="333333"/>
              </a:solidFill>
              <a:highlight>
                <a:srgbClr val="FFFFFF"/>
              </a:highlight>
            </a:endParaRPr>
          </a:p>
          <a:p>
            <a:pPr marL="0" lvl="0" indent="0" rtl="0">
              <a:lnSpc>
                <a:spcPct val="100000"/>
              </a:lnSpc>
              <a:spcBef>
                <a:spcPts val="0"/>
              </a:spcBef>
              <a:spcAft>
                <a:spcPts val="0"/>
              </a:spcAft>
              <a:buNone/>
            </a:pPr>
            <a:r>
              <a:rPr lang="vi" sz="1350" dirty="0">
                <a:solidFill>
                  <a:srgbClr val="333333"/>
                </a:solidFill>
                <a:highlight>
                  <a:srgbClr val="FFFFFF"/>
                </a:highlight>
              </a:rPr>
              <a:t>Encryption</a:t>
            </a:r>
            <a:endParaRPr sz="1350" dirty="0">
              <a:solidFill>
                <a:srgbClr val="333333"/>
              </a:solidFill>
              <a:highlight>
                <a:srgbClr val="FFFFFF"/>
              </a:highlight>
            </a:endParaRPr>
          </a:p>
          <a:p>
            <a:pPr marL="0" lvl="0" indent="0" rtl="0">
              <a:lnSpc>
                <a:spcPct val="100000"/>
              </a:lnSpc>
              <a:spcBef>
                <a:spcPts val="0"/>
              </a:spcBef>
              <a:spcAft>
                <a:spcPts val="0"/>
              </a:spcAft>
              <a:buNone/>
            </a:pPr>
            <a:r>
              <a:rPr lang="vi" sz="1050" dirty="0">
                <a:solidFill>
                  <a:srgbClr val="333333"/>
                </a:solidFill>
                <a:highlight>
                  <a:srgbClr val="FFFFFF"/>
                </a:highlight>
              </a:rPr>
              <a:t>Amazon EBS encryption provides seamless support for data-at-rest and data-in-transit between EC2 instances and EBS volumes.</a:t>
            </a:r>
            <a:endParaRPr sz="1050" dirty="0">
              <a:solidFill>
                <a:srgbClr val="333333"/>
              </a:solidFill>
              <a:highlight>
                <a:srgbClr val="FFFFFF"/>
              </a:highlight>
            </a:endParaRPr>
          </a:p>
          <a:p>
            <a:pPr marL="0" lvl="0" indent="0" rtl="0">
              <a:lnSpc>
                <a:spcPct val="100000"/>
              </a:lnSpc>
              <a:spcBef>
                <a:spcPts val="0"/>
              </a:spcBef>
              <a:spcAft>
                <a:spcPts val="0"/>
              </a:spcAft>
              <a:buNone/>
            </a:pPr>
            <a:endParaRPr sz="1050" dirty="0">
              <a:solidFill>
                <a:srgbClr val="333333"/>
              </a:solidFill>
              <a:highlight>
                <a:srgbClr val="FFFFFF"/>
              </a:highlight>
            </a:endParaRPr>
          </a:p>
          <a:p>
            <a:pPr marL="0" lvl="0" indent="0" rtl="0">
              <a:lnSpc>
                <a:spcPct val="100000"/>
              </a:lnSpc>
              <a:spcBef>
                <a:spcPts val="0"/>
              </a:spcBef>
              <a:spcAft>
                <a:spcPts val="0"/>
              </a:spcAft>
              <a:buNone/>
            </a:pPr>
            <a:r>
              <a:rPr lang="vi" sz="1350" dirty="0">
                <a:solidFill>
                  <a:srgbClr val="333333"/>
                </a:solidFill>
                <a:highlight>
                  <a:srgbClr val="FFFFFF"/>
                </a:highlight>
              </a:rPr>
              <a:t>Access Management</a:t>
            </a:r>
            <a:endParaRPr sz="1350" dirty="0">
              <a:solidFill>
                <a:srgbClr val="333333"/>
              </a:solidFill>
              <a:highlight>
                <a:srgbClr val="FFFFFF"/>
              </a:highlight>
            </a:endParaRPr>
          </a:p>
          <a:p>
            <a:pPr marL="0" lvl="0" indent="0" rtl="0">
              <a:lnSpc>
                <a:spcPct val="100000"/>
              </a:lnSpc>
              <a:spcBef>
                <a:spcPts val="0"/>
              </a:spcBef>
              <a:spcAft>
                <a:spcPts val="0"/>
              </a:spcAft>
              <a:buNone/>
            </a:pPr>
            <a:r>
              <a:rPr lang="vi" sz="1050" dirty="0">
                <a:solidFill>
                  <a:srgbClr val="333333"/>
                </a:solidFill>
                <a:highlight>
                  <a:srgbClr val="FFFFFF"/>
                </a:highlight>
              </a:rPr>
              <a:t>Amazon’s flexible access control policies allow you to specify who can access which EBS volumes ensuring secure access to your data.</a:t>
            </a:r>
            <a:endParaRPr sz="1050" dirty="0">
              <a:solidFill>
                <a:srgbClr val="333333"/>
              </a:solidFill>
              <a:highlight>
                <a:srgbClr val="FFFFFF"/>
              </a:highlight>
            </a:endParaRPr>
          </a:p>
          <a:p>
            <a:pPr marL="0" lvl="0" indent="0" rtl="0">
              <a:lnSpc>
                <a:spcPct val="100000"/>
              </a:lnSpc>
              <a:spcBef>
                <a:spcPts val="0"/>
              </a:spcBef>
              <a:spcAft>
                <a:spcPts val="0"/>
              </a:spcAft>
              <a:buNone/>
            </a:pPr>
            <a:endParaRPr sz="1050" dirty="0">
              <a:solidFill>
                <a:srgbClr val="333333"/>
              </a:solidFill>
              <a:highlight>
                <a:srgbClr val="FFFFFF"/>
              </a:highlight>
            </a:endParaRPr>
          </a:p>
          <a:p>
            <a:pPr marL="0" lvl="0" indent="0" rtl="0">
              <a:lnSpc>
                <a:spcPct val="100000"/>
              </a:lnSpc>
              <a:spcBef>
                <a:spcPts val="0"/>
              </a:spcBef>
              <a:spcAft>
                <a:spcPts val="0"/>
              </a:spcAft>
              <a:buNone/>
            </a:pPr>
            <a:r>
              <a:rPr lang="vi" sz="1350" dirty="0">
                <a:solidFill>
                  <a:srgbClr val="333333"/>
                </a:solidFill>
                <a:highlight>
                  <a:srgbClr val="FFFFFF"/>
                </a:highlight>
              </a:rPr>
              <a:t>Snapshots</a:t>
            </a:r>
            <a:endParaRPr sz="1350" dirty="0">
              <a:solidFill>
                <a:srgbClr val="333333"/>
              </a:solidFill>
              <a:highlight>
                <a:srgbClr val="FFFFFF"/>
              </a:highlight>
            </a:endParaRPr>
          </a:p>
          <a:p>
            <a:pPr marL="0" lvl="0" indent="0" rtl="0">
              <a:lnSpc>
                <a:spcPct val="100000"/>
              </a:lnSpc>
              <a:spcBef>
                <a:spcPts val="0"/>
              </a:spcBef>
              <a:spcAft>
                <a:spcPts val="0"/>
              </a:spcAft>
              <a:buNone/>
            </a:pPr>
            <a:r>
              <a:rPr lang="vi" sz="1050" dirty="0">
                <a:solidFill>
                  <a:srgbClr val="333333"/>
                </a:solidFill>
                <a:highlight>
                  <a:srgbClr val="FFFFFF"/>
                </a:highlight>
              </a:rPr>
              <a:t>Protect your data by creating point-in-time snapshots of EBS volumes, which are backed up to Amazon S3 for long-term durability.</a:t>
            </a:r>
            <a:endParaRPr sz="1050" dirty="0">
              <a:solidFill>
                <a:srgbClr val="333333"/>
              </a:solidFill>
              <a:highlight>
                <a:srgbClr val="FFFFFF"/>
              </a:highlight>
            </a:endParaRPr>
          </a:p>
          <a:p>
            <a:pPr marL="0" lvl="0" indent="0" rtl="0">
              <a:lnSpc>
                <a:spcPct val="100000"/>
              </a:lnSpc>
              <a:spcBef>
                <a:spcPts val="0"/>
              </a:spcBef>
              <a:spcAft>
                <a:spcPts val="0"/>
              </a:spcAft>
              <a:buNone/>
            </a:pPr>
            <a:endParaRPr sz="1050" dirty="0">
              <a:solidFill>
                <a:srgbClr val="333333"/>
              </a:solidFill>
              <a:highlight>
                <a:srgbClr val="FFFFFF"/>
              </a:highlight>
            </a:endParaRPr>
          </a:p>
          <a:p>
            <a:pPr marL="0" lvl="0" indent="0" rtl="0">
              <a:lnSpc>
                <a:spcPct val="100000"/>
              </a:lnSpc>
              <a:spcBef>
                <a:spcPts val="0"/>
              </a:spcBef>
              <a:spcAft>
                <a:spcPts val="0"/>
              </a:spcAft>
              <a:buNone/>
            </a:pPr>
            <a:r>
              <a:rPr lang="vi" sz="1350" dirty="0">
                <a:solidFill>
                  <a:srgbClr val="333333"/>
                </a:solidFill>
                <a:highlight>
                  <a:srgbClr val="FFFFFF"/>
                </a:highlight>
              </a:rPr>
              <a:t>Elastic Volumes</a:t>
            </a:r>
            <a:endParaRPr sz="1350" dirty="0">
              <a:solidFill>
                <a:srgbClr val="333333"/>
              </a:solidFill>
              <a:highlight>
                <a:srgbClr val="FFFFFF"/>
              </a:highlight>
            </a:endParaRPr>
          </a:p>
          <a:p>
            <a:pPr marL="0" lvl="0" indent="0" rtl="0">
              <a:lnSpc>
                <a:spcPct val="100000"/>
              </a:lnSpc>
              <a:spcBef>
                <a:spcPts val="0"/>
              </a:spcBef>
              <a:spcAft>
                <a:spcPts val="0"/>
              </a:spcAft>
              <a:buNone/>
            </a:pPr>
            <a:r>
              <a:rPr lang="vi" sz="1050" dirty="0">
                <a:solidFill>
                  <a:srgbClr val="333333"/>
                </a:solidFill>
                <a:highlight>
                  <a:srgbClr val="FFFFFF"/>
                </a:highlight>
              </a:rPr>
              <a:t>Dynamically increase capacity, tune performance, and change the type of live EBS volumes. </a:t>
            </a:r>
            <a:endParaRPr sz="1050" dirty="0">
              <a:solidFill>
                <a:srgbClr val="333333"/>
              </a:solidFill>
              <a:highlight>
                <a:srgbClr val="FFFFFF"/>
              </a:highlight>
            </a:endParaRPr>
          </a:p>
          <a:p>
            <a:pPr marL="0" lvl="0" indent="0" rtl="0">
              <a:lnSpc>
                <a:spcPct val="100000"/>
              </a:lnSpc>
              <a:spcBef>
                <a:spcPts val="0"/>
              </a:spcBef>
              <a:spcAft>
                <a:spcPts val="0"/>
              </a:spcAft>
              <a:buNone/>
            </a:pPr>
            <a:endParaRPr sz="1050" dirty="0">
              <a:solidFill>
                <a:srgbClr val="333333"/>
              </a:solidFill>
              <a:highlight>
                <a:srgbClr val="FFFFFF"/>
              </a:highlight>
            </a:endParaRPr>
          </a:p>
          <a:p>
            <a:pPr marL="0" lvl="0" indent="0" rtl="0">
              <a:lnSpc>
                <a:spcPct val="100000"/>
              </a:lnSpc>
              <a:spcBef>
                <a:spcPts val="0"/>
              </a:spcBef>
              <a:spcAft>
                <a:spcPts val="0"/>
              </a:spcAft>
              <a:buClr>
                <a:schemeClr val="dk1"/>
              </a:buClr>
              <a:buSzPts val="1100"/>
              <a:buFont typeface="Arial"/>
              <a:buNone/>
            </a:pPr>
            <a:endParaRPr sz="1050" dirty="0">
              <a:solidFill>
                <a:srgbClr val="333333"/>
              </a:solidFill>
              <a:highlight>
                <a:srgbClr val="FFFFFF"/>
              </a:highlight>
            </a:endParaRPr>
          </a:p>
          <a:p>
            <a:pPr marL="0" lvl="0" indent="0">
              <a:lnSpc>
                <a:spcPct val="100000"/>
              </a:lnSpc>
              <a:spcBef>
                <a:spcPts val="0"/>
              </a:spcBef>
              <a:spcAft>
                <a:spcPts val="0"/>
              </a:spcAft>
              <a:buNone/>
            </a:pPr>
            <a:endParaRPr dirty="0"/>
          </a:p>
        </p:txBody>
      </p:sp>
    </p:spTree>
    <p:extLst>
      <p:ext uri="{BB962C8B-B14F-4D97-AF65-F5344CB8AC3E}">
        <p14:creationId xmlns:p14="http://schemas.microsoft.com/office/powerpoint/2010/main" val="2286184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0" name="Shape 5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6014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5" name="Shape 5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659196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2" name="Shape 5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693896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1" name="Shape 5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27096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0" name="Shape 5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94175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2148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6" name="Shape 5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73811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1" name="Shape 5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1898769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4" name="Shape 6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4271053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9" name="Shape 6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558920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63905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4" name="Shape 6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0884277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7" name="Shape 5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802715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4" name="Shape 6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874610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624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528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8579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4771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11954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ố cục tùy chỉnh 4">
  <p:cSld name="AUTOLAYOUT_7">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2" name="Shape 52"/>
          <p:cNvGrpSpPr/>
          <p:nvPr/>
        </p:nvGrpSpPr>
        <p:grpSpPr>
          <a:xfrm>
            <a:off x="2105247" y="1"/>
            <a:ext cx="7038765" cy="5138761"/>
            <a:chOff x="3388636" y="43347"/>
            <a:chExt cx="5755327" cy="4201767"/>
          </a:xfrm>
        </p:grpSpPr>
        <p:sp>
          <p:nvSpPr>
            <p:cNvPr id="53" name="Shape 53"/>
            <p:cNvSpPr/>
            <p:nvPr/>
          </p:nvSpPr>
          <p:spPr>
            <a:xfrm>
              <a:off x="3837147"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4285658"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473416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518268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5631192"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607970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6528215"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6976726"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742522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7873740"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832225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877076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3837147"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4285658"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473416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518268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5631192"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607970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6528215"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6976726"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42522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873740"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832225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877076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3837147"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4285658"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473416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518268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5631192"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607970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6528215"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6976726"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742522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7873740"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832225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877076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338863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3837147"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4285658"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473416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518268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5631192"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607970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6528215"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697672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742522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7873740"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832225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877076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338863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3837147"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4285658"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4734169" y="4336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518268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5631192"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07970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528215"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697672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7425229"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7873740"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832225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877076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3837147"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4285658"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473416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518268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5631192"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607970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6528215"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6976726"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742522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7873740"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832225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877076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3837147"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4285658"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473416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518268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5631192"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607970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6528215"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6976726"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742522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7873740"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832225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877076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3837147"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4285658"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473416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518268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5631192"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607970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6528215"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6976726"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742522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7873740"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832225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877076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3837147"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4285658"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473416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518268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5631192"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607970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6528215"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6976726"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742522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7873740"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832225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877076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3837147"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4285658"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473416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518268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5631192"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607970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6528215"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6976726"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742522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7873740"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832225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877076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5" name="Shape 175"/>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177" name="Shape 177"/>
          <p:cNvSpPr/>
          <p:nvPr/>
        </p:nvSpPr>
        <p:spPr>
          <a:xfrm>
            <a:off x="685175" y="2731725"/>
            <a:ext cx="61200" cy="14553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txBox="1">
            <a:spLocks noGrp="1"/>
          </p:cNvSpPr>
          <p:nvPr>
            <p:ph type="ctrTitle"/>
          </p:nvPr>
        </p:nvSpPr>
        <p:spPr>
          <a:xfrm>
            <a:off x="992425" y="2536400"/>
            <a:ext cx="3136800" cy="1884900"/>
          </a:xfrm>
          <a:prstGeom prst="rect">
            <a:avLst/>
          </a:prstGeom>
          <a:noFill/>
        </p:spPr>
        <p:txBody>
          <a:bodyPr spcFirstLastPara="1" wrap="square" lIns="91425" tIns="91425" rIns="91425" bIns="91425" anchor="ctr" anchorCtr="0"/>
          <a:lstStyle>
            <a:lvl1pPr lvl="0" algn="l">
              <a:lnSpc>
                <a:spcPct val="100000"/>
              </a:lnSpc>
              <a:spcBef>
                <a:spcPts val="0"/>
              </a:spcBef>
              <a:spcAft>
                <a:spcPts val="0"/>
              </a:spcAft>
              <a:buClr>
                <a:schemeClr val="dk1"/>
              </a:buClr>
              <a:buSzPts val="3600"/>
              <a:buNone/>
              <a:defRPr sz="3600" b="1">
                <a:solidFill>
                  <a:srgbClr val="FF9900"/>
                </a:solidFill>
              </a:defRPr>
            </a:lvl1pPr>
            <a:lvl2pPr lvl="1" algn="l">
              <a:lnSpc>
                <a:spcPct val="100000"/>
              </a:lnSpc>
              <a:spcBef>
                <a:spcPts val="0"/>
              </a:spcBef>
              <a:spcAft>
                <a:spcPts val="0"/>
              </a:spcAft>
              <a:buClr>
                <a:schemeClr val="dk1"/>
              </a:buClr>
              <a:buSzPts val="3600"/>
              <a:buNone/>
              <a:defRPr sz="3600" b="1">
                <a:solidFill>
                  <a:srgbClr val="FF9900"/>
                </a:solidFill>
              </a:defRPr>
            </a:lvl2pPr>
            <a:lvl3pPr lvl="2" algn="l">
              <a:lnSpc>
                <a:spcPct val="100000"/>
              </a:lnSpc>
              <a:spcBef>
                <a:spcPts val="0"/>
              </a:spcBef>
              <a:spcAft>
                <a:spcPts val="0"/>
              </a:spcAft>
              <a:buClr>
                <a:schemeClr val="dk1"/>
              </a:buClr>
              <a:buSzPts val="3600"/>
              <a:buNone/>
              <a:defRPr sz="3600" b="1">
                <a:solidFill>
                  <a:srgbClr val="FF9900"/>
                </a:solidFill>
              </a:defRPr>
            </a:lvl3pPr>
            <a:lvl4pPr lvl="3" algn="l">
              <a:lnSpc>
                <a:spcPct val="100000"/>
              </a:lnSpc>
              <a:spcBef>
                <a:spcPts val="0"/>
              </a:spcBef>
              <a:spcAft>
                <a:spcPts val="0"/>
              </a:spcAft>
              <a:buClr>
                <a:schemeClr val="dk1"/>
              </a:buClr>
              <a:buSzPts val="3600"/>
              <a:buNone/>
              <a:defRPr sz="3600" b="1">
                <a:solidFill>
                  <a:srgbClr val="FF9900"/>
                </a:solidFill>
              </a:defRPr>
            </a:lvl4pPr>
            <a:lvl5pPr lvl="4" algn="l">
              <a:lnSpc>
                <a:spcPct val="100000"/>
              </a:lnSpc>
              <a:spcBef>
                <a:spcPts val="0"/>
              </a:spcBef>
              <a:spcAft>
                <a:spcPts val="0"/>
              </a:spcAft>
              <a:buClr>
                <a:schemeClr val="dk1"/>
              </a:buClr>
              <a:buSzPts val="3600"/>
              <a:buNone/>
              <a:defRPr sz="3600" b="1">
                <a:solidFill>
                  <a:srgbClr val="FF9900"/>
                </a:solidFill>
              </a:defRPr>
            </a:lvl5pPr>
            <a:lvl6pPr lvl="5" algn="l">
              <a:lnSpc>
                <a:spcPct val="100000"/>
              </a:lnSpc>
              <a:spcBef>
                <a:spcPts val="0"/>
              </a:spcBef>
              <a:spcAft>
                <a:spcPts val="0"/>
              </a:spcAft>
              <a:buClr>
                <a:schemeClr val="dk1"/>
              </a:buClr>
              <a:buSzPts val="3600"/>
              <a:buNone/>
              <a:defRPr sz="3600" b="1">
                <a:solidFill>
                  <a:srgbClr val="FF9900"/>
                </a:solidFill>
              </a:defRPr>
            </a:lvl6pPr>
            <a:lvl7pPr lvl="6" algn="l">
              <a:lnSpc>
                <a:spcPct val="100000"/>
              </a:lnSpc>
              <a:spcBef>
                <a:spcPts val="0"/>
              </a:spcBef>
              <a:spcAft>
                <a:spcPts val="0"/>
              </a:spcAft>
              <a:buClr>
                <a:schemeClr val="dk1"/>
              </a:buClr>
              <a:buSzPts val="3600"/>
              <a:buNone/>
              <a:defRPr sz="3600" b="1">
                <a:solidFill>
                  <a:srgbClr val="FF9900"/>
                </a:solidFill>
              </a:defRPr>
            </a:lvl7pPr>
            <a:lvl8pPr lvl="7" algn="l">
              <a:lnSpc>
                <a:spcPct val="100000"/>
              </a:lnSpc>
              <a:spcBef>
                <a:spcPts val="0"/>
              </a:spcBef>
              <a:spcAft>
                <a:spcPts val="0"/>
              </a:spcAft>
              <a:buClr>
                <a:schemeClr val="dk1"/>
              </a:buClr>
              <a:buSzPts val="3600"/>
              <a:buNone/>
              <a:defRPr sz="3600" b="1">
                <a:solidFill>
                  <a:srgbClr val="FF9900"/>
                </a:solidFill>
              </a:defRPr>
            </a:lvl8pPr>
            <a:lvl9pPr lvl="8" algn="l">
              <a:lnSpc>
                <a:spcPct val="100000"/>
              </a:lnSpc>
              <a:spcBef>
                <a:spcPts val="0"/>
              </a:spcBef>
              <a:spcAft>
                <a:spcPts val="0"/>
              </a:spcAft>
              <a:buClr>
                <a:schemeClr val="dk1"/>
              </a:buClr>
              <a:buSzPts val="3600"/>
              <a:buNone/>
              <a:defRPr sz="3600" b="1">
                <a:solidFill>
                  <a:srgbClr val="FF9900"/>
                </a:solidFill>
              </a:defRPr>
            </a:lvl9pPr>
          </a:lstStyle>
          <a:p>
            <a:endParaRPr/>
          </a:p>
        </p:txBody>
      </p:sp>
      <p:sp>
        <p:nvSpPr>
          <p:cNvPr id="179" name="Shape 179"/>
          <p:cNvSpPr txBox="1">
            <a:spLocks noGrp="1"/>
          </p:cNvSpPr>
          <p:nvPr>
            <p:ph type="sldNum" idx="12"/>
          </p:nvPr>
        </p:nvSpPr>
        <p:spPr>
          <a:xfrm>
            <a:off x="8472458" y="4706554"/>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ố cục tùy chỉnh 6">
  <p:cSld name="AUTOLAYOUT_12">
    <p:bg>
      <p:bgPr>
        <a:solidFill>
          <a:srgbClr val="FFFFFF"/>
        </a:solidFill>
        <a:effectLst/>
      </p:bgPr>
    </p:bg>
    <p:spTree>
      <p:nvGrpSpPr>
        <p:cNvPr id="1" name="Shape 188"/>
        <p:cNvGrpSpPr/>
        <p:nvPr/>
      </p:nvGrpSpPr>
      <p:grpSpPr>
        <a:xfrm>
          <a:off x="0" y="0"/>
          <a:ext cx="0" cy="0"/>
          <a:chOff x="0" y="0"/>
          <a:chExt cx="0" cy="0"/>
        </a:xfrm>
      </p:grpSpPr>
      <p:sp>
        <p:nvSpPr>
          <p:cNvPr id="189" name="Shape 189"/>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txBox="1">
            <a:spLocks noGrp="1"/>
          </p:cNvSpPr>
          <p:nvPr>
            <p:ph type="title"/>
          </p:nvPr>
        </p:nvSpPr>
        <p:spPr>
          <a:xfrm>
            <a:off x="311700" y="2540450"/>
            <a:ext cx="3119700" cy="20364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chemeClr val="dk1"/>
              </a:buClr>
              <a:buSzPts val="2800"/>
              <a:buNone/>
              <a:defRPr sz="2800">
                <a:solidFill>
                  <a:srgbClr val="FF9900"/>
                </a:solidFill>
              </a:defRPr>
            </a:lvl1pPr>
            <a:lvl2pPr lvl="1" algn="l">
              <a:lnSpc>
                <a:spcPct val="100000"/>
              </a:lnSpc>
              <a:spcBef>
                <a:spcPts val="0"/>
              </a:spcBef>
              <a:spcAft>
                <a:spcPts val="0"/>
              </a:spcAft>
              <a:buClr>
                <a:schemeClr val="dk1"/>
              </a:buClr>
              <a:buSzPts val="2800"/>
              <a:buNone/>
              <a:defRPr sz="2800">
                <a:solidFill>
                  <a:srgbClr val="FF9900"/>
                </a:solidFill>
              </a:defRPr>
            </a:lvl2pPr>
            <a:lvl3pPr lvl="2" algn="l">
              <a:lnSpc>
                <a:spcPct val="100000"/>
              </a:lnSpc>
              <a:spcBef>
                <a:spcPts val="0"/>
              </a:spcBef>
              <a:spcAft>
                <a:spcPts val="0"/>
              </a:spcAft>
              <a:buClr>
                <a:schemeClr val="dk1"/>
              </a:buClr>
              <a:buSzPts val="2800"/>
              <a:buNone/>
              <a:defRPr sz="2800">
                <a:solidFill>
                  <a:srgbClr val="FF9900"/>
                </a:solidFill>
              </a:defRPr>
            </a:lvl3pPr>
            <a:lvl4pPr lvl="3" algn="l">
              <a:lnSpc>
                <a:spcPct val="100000"/>
              </a:lnSpc>
              <a:spcBef>
                <a:spcPts val="0"/>
              </a:spcBef>
              <a:spcAft>
                <a:spcPts val="0"/>
              </a:spcAft>
              <a:buClr>
                <a:schemeClr val="dk1"/>
              </a:buClr>
              <a:buSzPts val="2800"/>
              <a:buNone/>
              <a:defRPr sz="2800">
                <a:solidFill>
                  <a:srgbClr val="FF9900"/>
                </a:solidFill>
              </a:defRPr>
            </a:lvl4pPr>
            <a:lvl5pPr lvl="4" algn="l">
              <a:lnSpc>
                <a:spcPct val="100000"/>
              </a:lnSpc>
              <a:spcBef>
                <a:spcPts val="0"/>
              </a:spcBef>
              <a:spcAft>
                <a:spcPts val="0"/>
              </a:spcAft>
              <a:buClr>
                <a:schemeClr val="dk1"/>
              </a:buClr>
              <a:buSzPts val="2800"/>
              <a:buNone/>
              <a:defRPr sz="2800">
                <a:solidFill>
                  <a:srgbClr val="FF9900"/>
                </a:solidFill>
              </a:defRPr>
            </a:lvl5pPr>
            <a:lvl6pPr lvl="5" algn="l">
              <a:lnSpc>
                <a:spcPct val="100000"/>
              </a:lnSpc>
              <a:spcBef>
                <a:spcPts val="0"/>
              </a:spcBef>
              <a:spcAft>
                <a:spcPts val="0"/>
              </a:spcAft>
              <a:buClr>
                <a:schemeClr val="dk1"/>
              </a:buClr>
              <a:buSzPts val="2800"/>
              <a:buNone/>
              <a:defRPr sz="2800">
                <a:solidFill>
                  <a:srgbClr val="FF9900"/>
                </a:solidFill>
              </a:defRPr>
            </a:lvl6pPr>
            <a:lvl7pPr lvl="6" algn="l">
              <a:lnSpc>
                <a:spcPct val="100000"/>
              </a:lnSpc>
              <a:spcBef>
                <a:spcPts val="0"/>
              </a:spcBef>
              <a:spcAft>
                <a:spcPts val="0"/>
              </a:spcAft>
              <a:buClr>
                <a:schemeClr val="dk1"/>
              </a:buClr>
              <a:buSzPts val="2800"/>
              <a:buNone/>
              <a:defRPr sz="2800">
                <a:solidFill>
                  <a:srgbClr val="FF9900"/>
                </a:solidFill>
              </a:defRPr>
            </a:lvl7pPr>
            <a:lvl8pPr lvl="7" algn="l">
              <a:lnSpc>
                <a:spcPct val="100000"/>
              </a:lnSpc>
              <a:spcBef>
                <a:spcPts val="0"/>
              </a:spcBef>
              <a:spcAft>
                <a:spcPts val="0"/>
              </a:spcAft>
              <a:buClr>
                <a:schemeClr val="dk1"/>
              </a:buClr>
              <a:buSzPts val="2800"/>
              <a:buNone/>
              <a:defRPr sz="2800">
                <a:solidFill>
                  <a:srgbClr val="FF9900"/>
                </a:solidFill>
              </a:defRPr>
            </a:lvl8pPr>
            <a:lvl9pPr lvl="8" algn="l">
              <a:lnSpc>
                <a:spcPct val="100000"/>
              </a:lnSpc>
              <a:spcBef>
                <a:spcPts val="0"/>
              </a:spcBef>
              <a:spcAft>
                <a:spcPts val="0"/>
              </a:spcAft>
              <a:buClr>
                <a:schemeClr val="dk1"/>
              </a:buClr>
              <a:buSzPts val="2800"/>
              <a:buNone/>
              <a:defRPr sz="2800">
                <a:solidFill>
                  <a:srgbClr val="FF9900"/>
                </a:solidFill>
              </a:defRPr>
            </a:lvl9pPr>
          </a:lstStyle>
          <a:p>
            <a:endParaRPr/>
          </a:p>
        </p:txBody>
      </p:sp>
      <p:sp>
        <p:nvSpPr>
          <p:cNvPr id="191" name="Shape 191"/>
          <p:cNvSpPr txBox="1">
            <a:spLocks noGrp="1"/>
          </p:cNvSpPr>
          <p:nvPr>
            <p:ph type="body" idx="1"/>
          </p:nvPr>
        </p:nvSpPr>
        <p:spPr>
          <a:xfrm>
            <a:off x="3529200" y="2540500"/>
            <a:ext cx="5295300" cy="20364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chemeClr val="dk2"/>
              </a:buClr>
              <a:buSzPts val="1400"/>
              <a:buChar char="●"/>
              <a:defRPr sz="1400">
                <a:solidFill>
                  <a:schemeClr val="dk2"/>
                </a:solidFill>
              </a:defRPr>
            </a:lvl1pPr>
            <a:lvl2pPr marL="914400" lvl="1" indent="-304800" algn="l">
              <a:lnSpc>
                <a:spcPct val="115000"/>
              </a:lnSpc>
              <a:spcBef>
                <a:spcPts val="1600"/>
              </a:spcBef>
              <a:spcAft>
                <a:spcPts val="0"/>
              </a:spcAft>
              <a:buClr>
                <a:schemeClr val="dk2"/>
              </a:buClr>
              <a:buSzPts val="1200"/>
              <a:buChar char="○"/>
              <a:defRPr sz="1200">
                <a:solidFill>
                  <a:schemeClr val="dk2"/>
                </a:solidFill>
              </a:defRPr>
            </a:lvl2pPr>
            <a:lvl3pPr marL="1371600" lvl="2" indent="-304800" algn="l">
              <a:lnSpc>
                <a:spcPct val="115000"/>
              </a:lnSpc>
              <a:spcBef>
                <a:spcPts val="1600"/>
              </a:spcBef>
              <a:spcAft>
                <a:spcPts val="0"/>
              </a:spcAft>
              <a:buClr>
                <a:schemeClr val="dk2"/>
              </a:buClr>
              <a:buSzPts val="1200"/>
              <a:buChar char="■"/>
              <a:defRPr sz="1200">
                <a:solidFill>
                  <a:schemeClr val="dk2"/>
                </a:solidFill>
              </a:defRPr>
            </a:lvl3pPr>
            <a:lvl4pPr marL="1828800" lvl="3" indent="-304800" algn="l">
              <a:lnSpc>
                <a:spcPct val="115000"/>
              </a:lnSpc>
              <a:spcBef>
                <a:spcPts val="1600"/>
              </a:spcBef>
              <a:spcAft>
                <a:spcPts val="0"/>
              </a:spcAft>
              <a:buClr>
                <a:schemeClr val="dk2"/>
              </a:buClr>
              <a:buSzPts val="1200"/>
              <a:buChar char="●"/>
              <a:defRPr sz="1200">
                <a:solidFill>
                  <a:schemeClr val="dk2"/>
                </a:solidFill>
              </a:defRPr>
            </a:lvl4pPr>
            <a:lvl5pPr marL="2286000" lvl="4" indent="-304800" algn="l">
              <a:lnSpc>
                <a:spcPct val="115000"/>
              </a:lnSpc>
              <a:spcBef>
                <a:spcPts val="1600"/>
              </a:spcBef>
              <a:spcAft>
                <a:spcPts val="0"/>
              </a:spcAft>
              <a:buClr>
                <a:schemeClr val="dk2"/>
              </a:buClr>
              <a:buSzPts val="1200"/>
              <a:buChar char="○"/>
              <a:defRPr sz="1200">
                <a:solidFill>
                  <a:schemeClr val="dk2"/>
                </a:solidFill>
              </a:defRPr>
            </a:lvl5pPr>
            <a:lvl6pPr marL="2743200" lvl="5" indent="-304800" algn="l">
              <a:lnSpc>
                <a:spcPct val="115000"/>
              </a:lnSpc>
              <a:spcBef>
                <a:spcPts val="1600"/>
              </a:spcBef>
              <a:spcAft>
                <a:spcPts val="0"/>
              </a:spcAft>
              <a:buClr>
                <a:schemeClr val="dk2"/>
              </a:buClr>
              <a:buSzPts val="1200"/>
              <a:buChar char="■"/>
              <a:defRPr sz="1200">
                <a:solidFill>
                  <a:schemeClr val="dk2"/>
                </a:solidFill>
              </a:defRPr>
            </a:lvl6pPr>
            <a:lvl7pPr marL="3200400" lvl="6" indent="-304800" algn="l">
              <a:lnSpc>
                <a:spcPct val="115000"/>
              </a:lnSpc>
              <a:spcBef>
                <a:spcPts val="1600"/>
              </a:spcBef>
              <a:spcAft>
                <a:spcPts val="0"/>
              </a:spcAft>
              <a:buClr>
                <a:schemeClr val="dk2"/>
              </a:buClr>
              <a:buSzPts val="1200"/>
              <a:buChar char="●"/>
              <a:defRPr sz="1200">
                <a:solidFill>
                  <a:schemeClr val="dk2"/>
                </a:solidFill>
              </a:defRPr>
            </a:lvl7pPr>
            <a:lvl8pPr marL="3657600" lvl="7" indent="-304800" algn="l">
              <a:lnSpc>
                <a:spcPct val="115000"/>
              </a:lnSpc>
              <a:spcBef>
                <a:spcPts val="1600"/>
              </a:spcBef>
              <a:spcAft>
                <a:spcPts val="0"/>
              </a:spcAft>
              <a:buClr>
                <a:schemeClr val="dk2"/>
              </a:buClr>
              <a:buSzPts val="1200"/>
              <a:buChar char="○"/>
              <a:defRPr sz="1200">
                <a:solidFill>
                  <a:schemeClr val="dk2"/>
                </a:solidFill>
              </a:defRPr>
            </a:lvl8pPr>
            <a:lvl9pPr marL="4114800" lvl="8" indent="-304800" algn="l">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192" name="Shape 19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ố cục tùy chỉnh 5">
  <p:cSld name="AUTOLAYOUT_13">
    <p:spTree>
      <p:nvGrpSpPr>
        <p:cNvPr id="1" name="Shape 193"/>
        <p:cNvGrpSpPr/>
        <p:nvPr/>
      </p:nvGrpSpPr>
      <p:grpSpPr>
        <a:xfrm>
          <a:off x="0" y="0"/>
          <a:ext cx="0" cy="0"/>
          <a:chOff x="0" y="0"/>
          <a:chExt cx="0" cy="0"/>
        </a:xfrm>
      </p:grpSpPr>
      <p:sp>
        <p:nvSpPr>
          <p:cNvPr id="194" name="Shape 194"/>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0" y="0"/>
            <a:ext cx="3048000" cy="51435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3341300" y="314875"/>
            <a:ext cx="5486400" cy="1134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txBox="1">
            <a:spLocks noGrp="1"/>
          </p:cNvSpPr>
          <p:nvPr>
            <p:ph type="title"/>
          </p:nvPr>
        </p:nvSpPr>
        <p:spPr>
          <a:xfrm>
            <a:off x="348300" y="428200"/>
            <a:ext cx="2351400" cy="43998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199" name="Shape 199"/>
          <p:cNvSpPr txBox="1">
            <a:spLocks noGrp="1"/>
          </p:cNvSpPr>
          <p:nvPr>
            <p:ph type="body" idx="1"/>
          </p:nvPr>
        </p:nvSpPr>
        <p:spPr>
          <a:xfrm>
            <a:off x="3539325" y="593900"/>
            <a:ext cx="5090400" cy="40116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1600"/>
              </a:spcBef>
              <a:spcAft>
                <a:spcPts val="0"/>
              </a:spcAft>
              <a:buClr>
                <a:srgbClr val="666666"/>
              </a:buClr>
              <a:buSzPts val="1200"/>
              <a:buChar char="○"/>
              <a:defRPr sz="1200">
                <a:solidFill>
                  <a:srgbClr val="666666"/>
                </a:solidFill>
              </a:defRPr>
            </a:lvl2pPr>
            <a:lvl3pPr marL="1371600" lvl="2" indent="-304800" algn="l">
              <a:lnSpc>
                <a:spcPct val="115000"/>
              </a:lnSpc>
              <a:spcBef>
                <a:spcPts val="1600"/>
              </a:spcBef>
              <a:spcAft>
                <a:spcPts val="0"/>
              </a:spcAft>
              <a:buClr>
                <a:srgbClr val="666666"/>
              </a:buClr>
              <a:buSzPts val="1200"/>
              <a:buChar char="■"/>
              <a:defRPr sz="1200">
                <a:solidFill>
                  <a:srgbClr val="666666"/>
                </a:solidFill>
              </a:defRPr>
            </a:lvl3pPr>
            <a:lvl4pPr marL="1828800" lvl="3" indent="-304800" algn="l">
              <a:lnSpc>
                <a:spcPct val="115000"/>
              </a:lnSpc>
              <a:spcBef>
                <a:spcPts val="1600"/>
              </a:spcBef>
              <a:spcAft>
                <a:spcPts val="0"/>
              </a:spcAft>
              <a:buClr>
                <a:srgbClr val="666666"/>
              </a:buClr>
              <a:buSzPts val="1200"/>
              <a:buChar char="●"/>
              <a:defRPr sz="1200">
                <a:solidFill>
                  <a:srgbClr val="666666"/>
                </a:solidFill>
              </a:defRPr>
            </a:lvl4pPr>
            <a:lvl5pPr marL="2286000" lvl="4" indent="-304800" algn="l">
              <a:lnSpc>
                <a:spcPct val="115000"/>
              </a:lnSpc>
              <a:spcBef>
                <a:spcPts val="1600"/>
              </a:spcBef>
              <a:spcAft>
                <a:spcPts val="0"/>
              </a:spcAft>
              <a:buClr>
                <a:srgbClr val="666666"/>
              </a:buClr>
              <a:buSzPts val="1200"/>
              <a:buChar char="○"/>
              <a:defRPr sz="1200">
                <a:solidFill>
                  <a:srgbClr val="666666"/>
                </a:solidFill>
              </a:defRPr>
            </a:lvl5pPr>
            <a:lvl6pPr marL="2743200" lvl="5" indent="-304800" algn="l">
              <a:lnSpc>
                <a:spcPct val="115000"/>
              </a:lnSpc>
              <a:spcBef>
                <a:spcPts val="1600"/>
              </a:spcBef>
              <a:spcAft>
                <a:spcPts val="0"/>
              </a:spcAft>
              <a:buClr>
                <a:srgbClr val="666666"/>
              </a:buClr>
              <a:buSzPts val="1200"/>
              <a:buChar char="■"/>
              <a:defRPr sz="1200">
                <a:solidFill>
                  <a:srgbClr val="666666"/>
                </a:solidFill>
              </a:defRPr>
            </a:lvl6pPr>
            <a:lvl7pPr marL="3200400" lvl="6" indent="-304800" algn="l">
              <a:lnSpc>
                <a:spcPct val="115000"/>
              </a:lnSpc>
              <a:spcBef>
                <a:spcPts val="1600"/>
              </a:spcBef>
              <a:spcAft>
                <a:spcPts val="0"/>
              </a:spcAft>
              <a:buClr>
                <a:srgbClr val="666666"/>
              </a:buClr>
              <a:buSzPts val="1200"/>
              <a:buChar char="●"/>
              <a:defRPr sz="1200">
                <a:solidFill>
                  <a:srgbClr val="666666"/>
                </a:solidFill>
              </a:defRPr>
            </a:lvl7pPr>
            <a:lvl8pPr marL="3657600" lvl="7" indent="-304800" algn="l">
              <a:lnSpc>
                <a:spcPct val="115000"/>
              </a:lnSpc>
              <a:spcBef>
                <a:spcPts val="1600"/>
              </a:spcBef>
              <a:spcAft>
                <a:spcPts val="0"/>
              </a:spcAft>
              <a:buClr>
                <a:srgbClr val="666666"/>
              </a:buClr>
              <a:buSzPts val="1200"/>
              <a:buChar char="○"/>
              <a:defRPr sz="1200">
                <a:solidFill>
                  <a:srgbClr val="666666"/>
                </a:solidFill>
              </a:defRPr>
            </a:lvl8pPr>
            <a:lvl9pPr marL="4114800" lvl="8" indent="-304800" algn="l">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200" name="Shape 20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ố cục tùy chỉnh 8">
  <p:cSld name="AUTOLAYOUT_15">
    <p:bg>
      <p:bgPr>
        <a:solidFill>
          <a:srgbClr val="FFFFFF"/>
        </a:solidFill>
        <a:effectLst/>
      </p:bgPr>
    </p:bg>
    <p:spTree>
      <p:nvGrpSpPr>
        <p:cNvPr id="1" name="Shape 214"/>
        <p:cNvGrpSpPr/>
        <p:nvPr/>
      </p:nvGrpSpPr>
      <p:grpSpPr>
        <a:xfrm>
          <a:off x="0" y="0"/>
          <a:ext cx="0" cy="0"/>
          <a:chOff x="0" y="0"/>
          <a:chExt cx="0" cy="0"/>
        </a:xfrm>
      </p:grpSpPr>
      <p:sp>
        <p:nvSpPr>
          <p:cNvPr id="215" name="Shape 2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txBox="1">
            <a:spLocks noGrp="1"/>
          </p:cNvSpPr>
          <p:nvPr>
            <p:ph type="title"/>
          </p:nvPr>
        </p:nvSpPr>
        <p:spPr>
          <a:xfrm>
            <a:off x="291875" y="406900"/>
            <a:ext cx="3039600" cy="1388700"/>
          </a:xfrm>
          <a:prstGeom prst="rect">
            <a:avLst/>
          </a:prstGeom>
          <a:noFill/>
        </p:spPr>
        <p:txBody>
          <a:bodyPr spcFirstLastPara="1" wrap="square" lIns="91425" tIns="91425" rIns="91425" bIns="91425" anchor="b" anchorCtr="0"/>
          <a:lstStyle>
            <a:lvl1pPr lvl="0" algn="l">
              <a:lnSpc>
                <a:spcPct val="100000"/>
              </a:lnSpc>
              <a:spcBef>
                <a:spcPts val="0"/>
              </a:spcBef>
              <a:spcAft>
                <a:spcPts val="0"/>
              </a:spcAft>
              <a:buClr>
                <a:schemeClr val="dk1"/>
              </a:buClr>
              <a:buSzPts val="3000"/>
              <a:buNone/>
              <a:defRPr sz="3000" b="1">
                <a:solidFill>
                  <a:srgbClr val="FF9900"/>
                </a:solidFill>
              </a:defRPr>
            </a:lvl1pPr>
            <a:lvl2pPr lvl="1" algn="l">
              <a:lnSpc>
                <a:spcPct val="100000"/>
              </a:lnSpc>
              <a:spcBef>
                <a:spcPts val="0"/>
              </a:spcBef>
              <a:spcAft>
                <a:spcPts val="0"/>
              </a:spcAft>
              <a:buClr>
                <a:schemeClr val="dk1"/>
              </a:buClr>
              <a:buSzPts val="3000"/>
              <a:buNone/>
              <a:defRPr sz="3000" b="1">
                <a:solidFill>
                  <a:srgbClr val="FF9900"/>
                </a:solidFill>
              </a:defRPr>
            </a:lvl2pPr>
            <a:lvl3pPr lvl="2" algn="l">
              <a:lnSpc>
                <a:spcPct val="100000"/>
              </a:lnSpc>
              <a:spcBef>
                <a:spcPts val="0"/>
              </a:spcBef>
              <a:spcAft>
                <a:spcPts val="0"/>
              </a:spcAft>
              <a:buClr>
                <a:schemeClr val="dk1"/>
              </a:buClr>
              <a:buSzPts val="3000"/>
              <a:buNone/>
              <a:defRPr sz="3000" b="1">
                <a:solidFill>
                  <a:srgbClr val="FF9900"/>
                </a:solidFill>
              </a:defRPr>
            </a:lvl3pPr>
            <a:lvl4pPr lvl="3" algn="l">
              <a:lnSpc>
                <a:spcPct val="100000"/>
              </a:lnSpc>
              <a:spcBef>
                <a:spcPts val="0"/>
              </a:spcBef>
              <a:spcAft>
                <a:spcPts val="0"/>
              </a:spcAft>
              <a:buClr>
                <a:schemeClr val="dk1"/>
              </a:buClr>
              <a:buSzPts val="3000"/>
              <a:buNone/>
              <a:defRPr sz="3000" b="1">
                <a:solidFill>
                  <a:srgbClr val="FF9900"/>
                </a:solidFill>
              </a:defRPr>
            </a:lvl4pPr>
            <a:lvl5pPr lvl="4" algn="l">
              <a:lnSpc>
                <a:spcPct val="100000"/>
              </a:lnSpc>
              <a:spcBef>
                <a:spcPts val="0"/>
              </a:spcBef>
              <a:spcAft>
                <a:spcPts val="0"/>
              </a:spcAft>
              <a:buClr>
                <a:schemeClr val="dk1"/>
              </a:buClr>
              <a:buSzPts val="3000"/>
              <a:buNone/>
              <a:defRPr sz="3000" b="1">
                <a:solidFill>
                  <a:srgbClr val="FF9900"/>
                </a:solidFill>
              </a:defRPr>
            </a:lvl5pPr>
            <a:lvl6pPr lvl="5" algn="l">
              <a:lnSpc>
                <a:spcPct val="100000"/>
              </a:lnSpc>
              <a:spcBef>
                <a:spcPts val="0"/>
              </a:spcBef>
              <a:spcAft>
                <a:spcPts val="0"/>
              </a:spcAft>
              <a:buClr>
                <a:schemeClr val="dk1"/>
              </a:buClr>
              <a:buSzPts val="3000"/>
              <a:buNone/>
              <a:defRPr sz="3000" b="1">
                <a:solidFill>
                  <a:srgbClr val="FF9900"/>
                </a:solidFill>
              </a:defRPr>
            </a:lvl6pPr>
            <a:lvl7pPr lvl="6" algn="l">
              <a:lnSpc>
                <a:spcPct val="100000"/>
              </a:lnSpc>
              <a:spcBef>
                <a:spcPts val="0"/>
              </a:spcBef>
              <a:spcAft>
                <a:spcPts val="0"/>
              </a:spcAft>
              <a:buClr>
                <a:schemeClr val="dk1"/>
              </a:buClr>
              <a:buSzPts val="3000"/>
              <a:buNone/>
              <a:defRPr sz="3000" b="1">
                <a:solidFill>
                  <a:srgbClr val="FF9900"/>
                </a:solidFill>
              </a:defRPr>
            </a:lvl7pPr>
            <a:lvl8pPr lvl="7" algn="l">
              <a:lnSpc>
                <a:spcPct val="100000"/>
              </a:lnSpc>
              <a:spcBef>
                <a:spcPts val="0"/>
              </a:spcBef>
              <a:spcAft>
                <a:spcPts val="0"/>
              </a:spcAft>
              <a:buClr>
                <a:schemeClr val="dk1"/>
              </a:buClr>
              <a:buSzPts val="3000"/>
              <a:buNone/>
              <a:defRPr sz="3000" b="1">
                <a:solidFill>
                  <a:srgbClr val="FF9900"/>
                </a:solidFill>
              </a:defRPr>
            </a:lvl8pPr>
            <a:lvl9pPr lvl="8" algn="l">
              <a:lnSpc>
                <a:spcPct val="100000"/>
              </a:lnSpc>
              <a:spcBef>
                <a:spcPts val="0"/>
              </a:spcBef>
              <a:spcAft>
                <a:spcPts val="0"/>
              </a:spcAft>
              <a:buClr>
                <a:schemeClr val="dk1"/>
              </a:buClr>
              <a:buSzPts val="3000"/>
              <a:buNone/>
              <a:defRPr sz="3000" b="1">
                <a:solidFill>
                  <a:srgbClr val="FF9900"/>
                </a:solidFill>
              </a:defRPr>
            </a:lvl9pPr>
          </a:lstStyle>
          <a:p>
            <a:endParaRPr/>
          </a:p>
        </p:txBody>
      </p:sp>
      <p:sp>
        <p:nvSpPr>
          <p:cNvPr id="217" name="Shape 217"/>
          <p:cNvSpPr txBox="1">
            <a:spLocks noGrp="1"/>
          </p:cNvSpPr>
          <p:nvPr>
            <p:ph type="body" idx="1"/>
          </p:nvPr>
        </p:nvSpPr>
        <p:spPr>
          <a:xfrm>
            <a:off x="291938" y="2053718"/>
            <a:ext cx="3039600" cy="2378100"/>
          </a:xfrm>
          <a:prstGeom prst="rect">
            <a:avLst/>
          </a:prstGeom>
          <a:noFill/>
        </p:spPr>
        <p:txBody>
          <a:bodyPr spcFirstLastPara="1" wrap="square" lIns="91425" tIns="91425" rIns="91425" bIns="91425" anchor="t" anchorCtr="0"/>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18" name="Shape 2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ố cục tùy chỉnh 1">
  <p:cSld name="AUTOLAYOUT_16">
    <p:bg>
      <p:bgPr>
        <a:solidFill>
          <a:srgbClr val="FFFFFF"/>
        </a:solidFill>
        <a:effectLst/>
      </p:bgPr>
    </p:bg>
    <p:spTree>
      <p:nvGrpSpPr>
        <p:cNvPr id="1" name="Shape 219"/>
        <p:cNvGrpSpPr/>
        <p:nvPr/>
      </p:nvGrpSpPr>
      <p:grpSpPr>
        <a:xfrm>
          <a:off x="0" y="0"/>
          <a:ext cx="0" cy="0"/>
          <a:chOff x="0" y="0"/>
          <a:chExt cx="0" cy="0"/>
        </a:xfrm>
      </p:grpSpPr>
      <p:sp>
        <p:nvSpPr>
          <p:cNvPr id="220" name="Shape 220"/>
          <p:cNvSpPr/>
          <p:nvPr/>
        </p:nvSpPr>
        <p:spPr>
          <a:xfrm>
            <a:off x="0" y="0"/>
            <a:ext cx="9144000" cy="51435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0" y="63"/>
            <a:ext cx="9144000" cy="51435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1264800" y="0"/>
            <a:ext cx="7879200" cy="51435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2577075" y="188"/>
            <a:ext cx="5143500" cy="5143500"/>
          </a:xfrm>
          <a:prstGeom prst="flowChartDelay">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2577075" y="125"/>
            <a:ext cx="5143500" cy="5143500"/>
          </a:xfrm>
          <a:prstGeom prst="flowChartDelay">
            <a:avLst/>
          </a:prstGeom>
          <a:solidFill>
            <a:srgbClr val="FFFFFF">
              <a:alpha val="180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1264808" y="188"/>
            <a:ext cx="5143500" cy="5143500"/>
          </a:xfrm>
          <a:prstGeom prst="flowChartDelay">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1264808" y="125"/>
            <a:ext cx="5143500" cy="5143500"/>
          </a:xfrm>
          <a:prstGeom prst="flowChartDelay">
            <a:avLst/>
          </a:prstGeom>
          <a:solidFill>
            <a:srgbClr val="FFFFFF">
              <a:alpha val="1254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0" y="0"/>
            <a:ext cx="5143500" cy="5143500"/>
          </a:xfrm>
          <a:prstGeom prst="flowChartDelay">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txBox="1">
            <a:spLocks noGrp="1"/>
          </p:cNvSpPr>
          <p:nvPr>
            <p:ph type="title"/>
          </p:nvPr>
        </p:nvSpPr>
        <p:spPr>
          <a:xfrm>
            <a:off x="332325" y="1096874"/>
            <a:ext cx="4339200" cy="2949900"/>
          </a:xfrm>
          <a:prstGeom prst="rect">
            <a:avLst/>
          </a:prstGeom>
          <a:noFill/>
        </p:spPr>
        <p:txBody>
          <a:bodyPr spcFirstLastPara="1" wrap="square" lIns="91425" tIns="91425" rIns="91425" bIns="91425" anchor="ctr" anchorCtr="0"/>
          <a:lstStyle>
            <a:lvl1pPr lvl="0" algn="l">
              <a:lnSpc>
                <a:spcPct val="100000"/>
              </a:lnSpc>
              <a:spcBef>
                <a:spcPts val="0"/>
              </a:spcBef>
              <a:spcAft>
                <a:spcPts val="0"/>
              </a:spcAft>
              <a:buNone/>
              <a:defRPr sz="3600" b="1">
                <a:solidFill>
                  <a:schemeClr val="lt1"/>
                </a:solidFill>
              </a:defRPr>
            </a:lvl1pPr>
            <a:lvl2pPr lvl="1" algn="l">
              <a:lnSpc>
                <a:spcPct val="100000"/>
              </a:lnSpc>
              <a:spcBef>
                <a:spcPts val="0"/>
              </a:spcBef>
              <a:spcAft>
                <a:spcPts val="0"/>
              </a:spcAft>
              <a:buNone/>
              <a:defRPr sz="3600" b="1">
                <a:solidFill>
                  <a:schemeClr val="lt1"/>
                </a:solidFill>
              </a:defRPr>
            </a:lvl2pPr>
            <a:lvl3pPr lvl="2" algn="l">
              <a:lnSpc>
                <a:spcPct val="100000"/>
              </a:lnSpc>
              <a:spcBef>
                <a:spcPts val="0"/>
              </a:spcBef>
              <a:spcAft>
                <a:spcPts val="0"/>
              </a:spcAft>
              <a:buNone/>
              <a:defRPr sz="3600" b="1">
                <a:solidFill>
                  <a:schemeClr val="lt1"/>
                </a:solidFill>
              </a:defRPr>
            </a:lvl3pPr>
            <a:lvl4pPr lvl="3" algn="l">
              <a:lnSpc>
                <a:spcPct val="100000"/>
              </a:lnSpc>
              <a:spcBef>
                <a:spcPts val="0"/>
              </a:spcBef>
              <a:spcAft>
                <a:spcPts val="0"/>
              </a:spcAft>
              <a:buNone/>
              <a:defRPr sz="3600" b="1">
                <a:solidFill>
                  <a:schemeClr val="lt1"/>
                </a:solidFill>
              </a:defRPr>
            </a:lvl4pPr>
            <a:lvl5pPr lvl="4" algn="l">
              <a:lnSpc>
                <a:spcPct val="100000"/>
              </a:lnSpc>
              <a:spcBef>
                <a:spcPts val="0"/>
              </a:spcBef>
              <a:spcAft>
                <a:spcPts val="0"/>
              </a:spcAft>
              <a:buNone/>
              <a:defRPr sz="3600" b="1">
                <a:solidFill>
                  <a:schemeClr val="lt1"/>
                </a:solidFill>
              </a:defRPr>
            </a:lvl5pPr>
            <a:lvl6pPr lvl="5" algn="l">
              <a:lnSpc>
                <a:spcPct val="100000"/>
              </a:lnSpc>
              <a:spcBef>
                <a:spcPts val="0"/>
              </a:spcBef>
              <a:spcAft>
                <a:spcPts val="0"/>
              </a:spcAft>
              <a:buNone/>
              <a:defRPr sz="3600" b="1">
                <a:solidFill>
                  <a:schemeClr val="lt1"/>
                </a:solidFill>
              </a:defRPr>
            </a:lvl6pPr>
            <a:lvl7pPr lvl="6" algn="l">
              <a:lnSpc>
                <a:spcPct val="100000"/>
              </a:lnSpc>
              <a:spcBef>
                <a:spcPts val="0"/>
              </a:spcBef>
              <a:spcAft>
                <a:spcPts val="0"/>
              </a:spcAft>
              <a:buNone/>
              <a:defRPr sz="3600" b="1">
                <a:solidFill>
                  <a:schemeClr val="lt1"/>
                </a:solidFill>
              </a:defRPr>
            </a:lvl7pPr>
            <a:lvl8pPr lvl="7" algn="l">
              <a:lnSpc>
                <a:spcPct val="100000"/>
              </a:lnSpc>
              <a:spcBef>
                <a:spcPts val="0"/>
              </a:spcBef>
              <a:spcAft>
                <a:spcPts val="0"/>
              </a:spcAft>
              <a:buNone/>
              <a:defRPr sz="3600" b="1">
                <a:solidFill>
                  <a:schemeClr val="lt1"/>
                </a:solidFill>
              </a:defRPr>
            </a:lvl8pPr>
            <a:lvl9pPr lvl="8" algn="l">
              <a:lnSpc>
                <a:spcPct val="100000"/>
              </a:lnSpc>
              <a:spcBef>
                <a:spcPts val="0"/>
              </a:spcBef>
              <a:spcAft>
                <a:spcPts val="0"/>
              </a:spcAft>
              <a:buNone/>
              <a:defRPr sz="3600" b="1">
                <a:solidFill>
                  <a:schemeClr val="lt1"/>
                </a:solidFill>
              </a:defRPr>
            </a:lvl9pPr>
          </a:lstStyle>
          <a:p>
            <a:endParaRPr/>
          </a:p>
        </p:txBody>
      </p:sp>
      <p:sp>
        <p:nvSpPr>
          <p:cNvPr id="229" name="Shape 22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ố cục tùy chỉnh 9">
  <p:cSld name="AUTOLAYOUT_18">
    <p:bg>
      <p:bgPr>
        <a:solidFill>
          <a:srgbClr val="FFFFFF"/>
        </a:solidFill>
        <a:effectLst/>
      </p:bgPr>
    </p:bg>
    <p:spTree>
      <p:nvGrpSpPr>
        <p:cNvPr id="1" name="Shape 230"/>
        <p:cNvGrpSpPr/>
        <p:nvPr/>
      </p:nvGrpSpPr>
      <p:grpSpPr>
        <a:xfrm>
          <a:off x="0" y="0"/>
          <a:ext cx="0" cy="0"/>
          <a:chOff x="0" y="0"/>
          <a:chExt cx="0" cy="0"/>
        </a:xfrm>
      </p:grpSpPr>
      <p:sp>
        <p:nvSpPr>
          <p:cNvPr id="231" name="Shape 231"/>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txBox="1">
            <a:spLocks noGrp="1"/>
          </p:cNvSpPr>
          <p:nvPr>
            <p:ph type="title"/>
          </p:nvPr>
        </p:nvSpPr>
        <p:spPr>
          <a:xfrm>
            <a:off x="232878" y="219975"/>
            <a:ext cx="2336400" cy="915000"/>
          </a:xfrm>
          <a:prstGeom prst="rect">
            <a:avLst/>
          </a:prstGeom>
          <a:noFill/>
        </p:spPr>
        <p:txBody>
          <a:bodyPr spcFirstLastPara="1" wrap="square" lIns="91425" tIns="91425" rIns="91425" bIns="91425" anchor="b" anchorCtr="0"/>
          <a:lstStyle>
            <a:lvl1pPr lvl="0" algn="l">
              <a:lnSpc>
                <a:spcPct val="100000"/>
              </a:lnSpc>
              <a:spcBef>
                <a:spcPts val="0"/>
              </a:spcBef>
              <a:spcAft>
                <a:spcPts val="0"/>
              </a:spcAft>
              <a:buClr>
                <a:srgbClr val="000000"/>
              </a:buClr>
              <a:buSzPts val="2100"/>
              <a:buNone/>
              <a:defRPr sz="2100" b="1">
                <a:solidFill>
                  <a:srgbClr val="000000"/>
                </a:solidFill>
              </a:defRPr>
            </a:lvl1pPr>
            <a:lvl2pPr lvl="1" algn="l">
              <a:lnSpc>
                <a:spcPct val="100000"/>
              </a:lnSpc>
              <a:spcBef>
                <a:spcPts val="0"/>
              </a:spcBef>
              <a:spcAft>
                <a:spcPts val="0"/>
              </a:spcAft>
              <a:buClr>
                <a:srgbClr val="000000"/>
              </a:buClr>
              <a:buSzPts val="2100"/>
              <a:buNone/>
              <a:defRPr sz="2100" b="1">
                <a:solidFill>
                  <a:srgbClr val="000000"/>
                </a:solidFill>
              </a:defRPr>
            </a:lvl2pPr>
            <a:lvl3pPr lvl="2" algn="l">
              <a:lnSpc>
                <a:spcPct val="100000"/>
              </a:lnSpc>
              <a:spcBef>
                <a:spcPts val="0"/>
              </a:spcBef>
              <a:spcAft>
                <a:spcPts val="0"/>
              </a:spcAft>
              <a:buClr>
                <a:srgbClr val="000000"/>
              </a:buClr>
              <a:buSzPts val="2100"/>
              <a:buNone/>
              <a:defRPr sz="2100" b="1">
                <a:solidFill>
                  <a:srgbClr val="000000"/>
                </a:solidFill>
              </a:defRPr>
            </a:lvl3pPr>
            <a:lvl4pPr lvl="3" algn="l">
              <a:lnSpc>
                <a:spcPct val="100000"/>
              </a:lnSpc>
              <a:spcBef>
                <a:spcPts val="0"/>
              </a:spcBef>
              <a:spcAft>
                <a:spcPts val="0"/>
              </a:spcAft>
              <a:buClr>
                <a:srgbClr val="000000"/>
              </a:buClr>
              <a:buSzPts val="2100"/>
              <a:buNone/>
              <a:defRPr sz="2100" b="1">
                <a:solidFill>
                  <a:srgbClr val="000000"/>
                </a:solidFill>
              </a:defRPr>
            </a:lvl4pPr>
            <a:lvl5pPr lvl="4" algn="l">
              <a:lnSpc>
                <a:spcPct val="100000"/>
              </a:lnSpc>
              <a:spcBef>
                <a:spcPts val="0"/>
              </a:spcBef>
              <a:spcAft>
                <a:spcPts val="0"/>
              </a:spcAft>
              <a:buClr>
                <a:srgbClr val="000000"/>
              </a:buClr>
              <a:buSzPts val="2100"/>
              <a:buNone/>
              <a:defRPr sz="2100" b="1">
                <a:solidFill>
                  <a:srgbClr val="000000"/>
                </a:solidFill>
              </a:defRPr>
            </a:lvl5pPr>
            <a:lvl6pPr lvl="5" algn="l">
              <a:lnSpc>
                <a:spcPct val="100000"/>
              </a:lnSpc>
              <a:spcBef>
                <a:spcPts val="0"/>
              </a:spcBef>
              <a:spcAft>
                <a:spcPts val="0"/>
              </a:spcAft>
              <a:buClr>
                <a:srgbClr val="000000"/>
              </a:buClr>
              <a:buSzPts val="2100"/>
              <a:buNone/>
              <a:defRPr sz="2100" b="1">
                <a:solidFill>
                  <a:srgbClr val="000000"/>
                </a:solidFill>
              </a:defRPr>
            </a:lvl6pPr>
            <a:lvl7pPr lvl="6" algn="l">
              <a:lnSpc>
                <a:spcPct val="100000"/>
              </a:lnSpc>
              <a:spcBef>
                <a:spcPts val="0"/>
              </a:spcBef>
              <a:spcAft>
                <a:spcPts val="0"/>
              </a:spcAft>
              <a:buClr>
                <a:srgbClr val="000000"/>
              </a:buClr>
              <a:buSzPts val="2100"/>
              <a:buNone/>
              <a:defRPr sz="2100" b="1">
                <a:solidFill>
                  <a:srgbClr val="000000"/>
                </a:solidFill>
              </a:defRPr>
            </a:lvl7pPr>
            <a:lvl8pPr lvl="7" algn="l">
              <a:lnSpc>
                <a:spcPct val="100000"/>
              </a:lnSpc>
              <a:spcBef>
                <a:spcPts val="0"/>
              </a:spcBef>
              <a:spcAft>
                <a:spcPts val="0"/>
              </a:spcAft>
              <a:buClr>
                <a:srgbClr val="000000"/>
              </a:buClr>
              <a:buSzPts val="2100"/>
              <a:buNone/>
              <a:defRPr sz="2100" b="1">
                <a:solidFill>
                  <a:srgbClr val="000000"/>
                </a:solidFill>
              </a:defRPr>
            </a:lvl8pPr>
            <a:lvl9pPr lvl="8" algn="l">
              <a:lnSpc>
                <a:spcPct val="100000"/>
              </a:lnSpc>
              <a:spcBef>
                <a:spcPts val="0"/>
              </a:spcBef>
              <a:spcAft>
                <a:spcPts val="0"/>
              </a:spcAft>
              <a:buClr>
                <a:srgbClr val="000000"/>
              </a:buClr>
              <a:buSzPts val="2100"/>
              <a:buNone/>
              <a:defRPr sz="2100" b="1">
                <a:solidFill>
                  <a:srgbClr val="000000"/>
                </a:solidFill>
              </a:defRPr>
            </a:lvl9pPr>
          </a:lstStyle>
          <a:p>
            <a:endParaRPr/>
          </a:p>
        </p:txBody>
      </p:sp>
      <p:sp>
        <p:nvSpPr>
          <p:cNvPr id="233" name="Shape 233"/>
          <p:cNvSpPr txBox="1">
            <a:spLocks noGrp="1"/>
          </p:cNvSpPr>
          <p:nvPr>
            <p:ph type="body" idx="1"/>
          </p:nvPr>
        </p:nvSpPr>
        <p:spPr>
          <a:xfrm>
            <a:off x="232875" y="1290250"/>
            <a:ext cx="2336400" cy="35229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rgbClr val="000000"/>
              </a:buClr>
              <a:buSzPts val="1400"/>
              <a:buChar char="●"/>
              <a:defRPr sz="1400">
                <a:solidFill>
                  <a:srgbClr val="000000"/>
                </a:solidFill>
              </a:defRPr>
            </a:lvl1pPr>
            <a:lvl2pPr marL="914400" lvl="1" indent="-304800" algn="l">
              <a:lnSpc>
                <a:spcPct val="115000"/>
              </a:lnSpc>
              <a:spcBef>
                <a:spcPts val="1600"/>
              </a:spcBef>
              <a:spcAft>
                <a:spcPts val="0"/>
              </a:spcAft>
              <a:buClr>
                <a:srgbClr val="000000"/>
              </a:buClr>
              <a:buSzPts val="1200"/>
              <a:buChar char="○"/>
              <a:defRPr sz="1200">
                <a:solidFill>
                  <a:srgbClr val="000000"/>
                </a:solidFill>
              </a:defRPr>
            </a:lvl2pPr>
            <a:lvl3pPr marL="1371600" lvl="2" indent="-304800" algn="l">
              <a:lnSpc>
                <a:spcPct val="115000"/>
              </a:lnSpc>
              <a:spcBef>
                <a:spcPts val="1600"/>
              </a:spcBef>
              <a:spcAft>
                <a:spcPts val="0"/>
              </a:spcAft>
              <a:buClr>
                <a:srgbClr val="000000"/>
              </a:buClr>
              <a:buSzPts val="1200"/>
              <a:buChar char="■"/>
              <a:defRPr sz="1200">
                <a:solidFill>
                  <a:srgbClr val="000000"/>
                </a:solidFill>
              </a:defRPr>
            </a:lvl3pPr>
            <a:lvl4pPr marL="1828800" lvl="3" indent="-304800" algn="l">
              <a:lnSpc>
                <a:spcPct val="115000"/>
              </a:lnSpc>
              <a:spcBef>
                <a:spcPts val="1600"/>
              </a:spcBef>
              <a:spcAft>
                <a:spcPts val="0"/>
              </a:spcAft>
              <a:buClr>
                <a:srgbClr val="000000"/>
              </a:buClr>
              <a:buSzPts val="1200"/>
              <a:buChar char="●"/>
              <a:defRPr sz="1200">
                <a:solidFill>
                  <a:srgbClr val="000000"/>
                </a:solidFill>
              </a:defRPr>
            </a:lvl4pPr>
            <a:lvl5pPr marL="2286000" lvl="4" indent="-304800" algn="l">
              <a:lnSpc>
                <a:spcPct val="115000"/>
              </a:lnSpc>
              <a:spcBef>
                <a:spcPts val="1600"/>
              </a:spcBef>
              <a:spcAft>
                <a:spcPts val="0"/>
              </a:spcAft>
              <a:buClr>
                <a:srgbClr val="000000"/>
              </a:buClr>
              <a:buSzPts val="1200"/>
              <a:buChar char="○"/>
              <a:defRPr sz="1200">
                <a:solidFill>
                  <a:srgbClr val="000000"/>
                </a:solidFill>
              </a:defRPr>
            </a:lvl5pPr>
            <a:lvl6pPr marL="2743200" lvl="5" indent="-304800" algn="l">
              <a:lnSpc>
                <a:spcPct val="115000"/>
              </a:lnSpc>
              <a:spcBef>
                <a:spcPts val="1600"/>
              </a:spcBef>
              <a:spcAft>
                <a:spcPts val="0"/>
              </a:spcAft>
              <a:buClr>
                <a:srgbClr val="000000"/>
              </a:buClr>
              <a:buSzPts val="1200"/>
              <a:buChar char="■"/>
              <a:defRPr sz="1200">
                <a:solidFill>
                  <a:srgbClr val="000000"/>
                </a:solidFill>
              </a:defRPr>
            </a:lvl6pPr>
            <a:lvl7pPr marL="3200400" lvl="6" indent="-304800" algn="l">
              <a:lnSpc>
                <a:spcPct val="115000"/>
              </a:lnSpc>
              <a:spcBef>
                <a:spcPts val="1600"/>
              </a:spcBef>
              <a:spcAft>
                <a:spcPts val="0"/>
              </a:spcAft>
              <a:buClr>
                <a:srgbClr val="000000"/>
              </a:buClr>
              <a:buSzPts val="1200"/>
              <a:buChar char="●"/>
              <a:defRPr sz="1200">
                <a:solidFill>
                  <a:srgbClr val="000000"/>
                </a:solidFill>
              </a:defRPr>
            </a:lvl7pPr>
            <a:lvl8pPr marL="3657600" lvl="7" indent="-304800" algn="l">
              <a:lnSpc>
                <a:spcPct val="115000"/>
              </a:lnSpc>
              <a:spcBef>
                <a:spcPts val="1600"/>
              </a:spcBef>
              <a:spcAft>
                <a:spcPts val="0"/>
              </a:spcAft>
              <a:buClr>
                <a:srgbClr val="000000"/>
              </a:buClr>
              <a:buSzPts val="1200"/>
              <a:buChar char="○"/>
              <a:defRPr sz="1200">
                <a:solidFill>
                  <a:srgbClr val="000000"/>
                </a:solidFill>
              </a:defRPr>
            </a:lvl8pPr>
            <a:lvl9pPr marL="4114800" lvl="8" indent="-304800" algn="l">
              <a:lnSpc>
                <a:spcPct val="115000"/>
              </a:lnSpc>
              <a:spcBef>
                <a:spcPts val="1600"/>
              </a:spcBef>
              <a:spcAft>
                <a:spcPts val="1600"/>
              </a:spcAft>
              <a:buClr>
                <a:srgbClr val="000000"/>
              </a:buClr>
              <a:buSzPts val="1200"/>
              <a:buChar char="■"/>
              <a:defRPr sz="1200">
                <a:solidFill>
                  <a:srgbClr val="000000"/>
                </a:solidFill>
              </a:defRPr>
            </a:lvl9pPr>
          </a:lstStyle>
          <a:p>
            <a:endParaRPr/>
          </a:p>
        </p:txBody>
      </p:sp>
      <p:sp>
        <p:nvSpPr>
          <p:cNvPr id="234" name="Shape 23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ố cục tùy chỉnh 3">
  <p:cSld name="AUTOLAYOUT_19">
    <p:bg>
      <p:bgPr>
        <a:solidFill>
          <a:srgbClr val="FFFFFF"/>
        </a:solidFill>
        <a:effectLst/>
      </p:bgPr>
    </p:bg>
    <p:spTree>
      <p:nvGrpSpPr>
        <p:cNvPr id="1" name="Shape 235"/>
        <p:cNvGrpSpPr/>
        <p:nvPr/>
      </p:nvGrpSpPr>
      <p:grpSpPr>
        <a:xfrm>
          <a:off x="0" y="0"/>
          <a:ext cx="0" cy="0"/>
          <a:chOff x="0" y="0"/>
          <a:chExt cx="0" cy="0"/>
        </a:xfrm>
      </p:grpSpPr>
      <p:sp>
        <p:nvSpPr>
          <p:cNvPr id="236" name="Shape 23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25" y="0"/>
            <a:ext cx="9144000" cy="17415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6551675" y="0"/>
            <a:ext cx="2592300" cy="17415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rot="10800000">
            <a:off x="3991228" y="0"/>
            <a:ext cx="1727100" cy="1741500"/>
          </a:xfrm>
          <a:prstGeom prst="flowChartDelay">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rot="10800000">
            <a:off x="3991228" y="0"/>
            <a:ext cx="1727100" cy="1741500"/>
          </a:xfrm>
          <a:prstGeom prst="flowChartDelay">
            <a:avLst/>
          </a:prstGeom>
          <a:solidFill>
            <a:srgbClr val="FFFFFF">
              <a:alpha val="1254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rot="10800000">
            <a:off x="4431837" y="0"/>
            <a:ext cx="1727100" cy="1741500"/>
          </a:xfrm>
          <a:prstGeom prst="flowChartDelay">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rot="10800000">
            <a:off x="4431837" y="0"/>
            <a:ext cx="1727100" cy="1741500"/>
          </a:xfrm>
          <a:prstGeom prst="flowChartDelay">
            <a:avLst/>
          </a:prstGeom>
          <a:solidFill>
            <a:srgbClr val="FFFFFF">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rot="10800000">
            <a:off x="4856511" y="0"/>
            <a:ext cx="1727100" cy="1741500"/>
          </a:xfrm>
          <a:prstGeom prst="flowChartDelay">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rot="10800000">
            <a:off x="4856511" y="0"/>
            <a:ext cx="1727100" cy="1741500"/>
          </a:xfrm>
          <a:prstGeom prst="flowChartDelay">
            <a:avLst/>
          </a:prstGeom>
          <a:solidFill>
            <a:srgbClr val="FFFFFF">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txBox="1">
            <a:spLocks noGrp="1"/>
          </p:cNvSpPr>
          <p:nvPr>
            <p:ph type="title"/>
          </p:nvPr>
        </p:nvSpPr>
        <p:spPr>
          <a:xfrm>
            <a:off x="324475" y="148225"/>
            <a:ext cx="3559500" cy="1373700"/>
          </a:xfrm>
          <a:prstGeom prst="rect">
            <a:avLst/>
          </a:prstGeom>
          <a:noFill/>
        </p:spPr>
        <p:txBody>
          <a:bodyPr spcFirstLastPara="1" wrap="square" lIns="91425" tIns="91425" rIns="91425" bIns="91425" anchor="b" anchorCtr="0"/>
          <a:lstStyle>
            <a:lvl1pPr lvl="0" algn="l">
              <a:lnSpc>
                <a:spcPct val="100000"/>
              </a:lnSpc>
              <a:spcBef>
                <a:spcPts val="0"/>
              </a:spcBef>
              <a:spcAft>
                <a:spcPts val="0"/>
              </a:spcAft>
              <a:buNone/>
              <a:defRPr sz="2800" b="1">
                <a:solidFill>
                  <a:schemeClr val="lt1"/>
                </a:solidFill>
              </a:defRPr>
            </a:lvl1pPr>
            <a:lvl2pPr lvl="1" algn="l">
              <a:lnSpc>
                <a:spcPct val="100000"/>
              </a:lnSpc>
              <a:spcBef>
                <a:spcPts val="0"/>
              </a:spcBef>
              <a:spcAft>
                <a:spcPts val="0"/>
              </a:spcAft>
              <a:buNone/>
              <a:defRPr sz="2800" b="1">
                <a:solidFill>
                  <a:schemeClr val="lt1"/>
                </a:solidFill>
              </a:defRPr>
            </a:lvl2pPr>
            <a:lvl3pPr lvl="2" algn="l">
              <a:lnSpc>
                <a:spcPct val="100000"/>
              </a:lnSpc>
              <a:spcBef>
                <a:spcPts val="0"/>
              </a:spcBef>
              <a:spcAft>
                <a:spcPts val="0"/>
              </a:spcAft>
              <a:buNone/>
              <a:defRPr sz="2800" b="1">
                <a:solidFill>
                  <a:schemeClr val="lt1"/>
                </a:solidFill>
              </a:defRPr>
            </a:lvl3pPr>
            <a:lvl4pPr lvl="3" algn="l">
              <a:lnSpc>
                <a:spcPct val="100000"/>
              </a:lnSpc>
              <a:spcBef>
                <a:spcPts val="0"/>
              </a:spcBef>
              <a:spcAft>
                <a:spcPts val="0"/>
              </a:spcAft>
              <a:buNone/>
              <a:defRPr sz="2800" b="1">
                <a:solidFill>
                  <a:schemeClr val="lt1"/>
                </a:solidFill>
              </a:defRPr>
            </a:lvl4pPr>
            <a:lvl5pPr lvl="4" algn="l">
              <a:lnSpc>
                <a:spcPct val="100000"/>
              </a:lnSpc>
              <a:spcBef>
                <a:spcPts val="0"/>
              </a:spcBef>
              <a:spcAft>
                <a:spcPts val="0"/>
              </a:spcAft>
              <a:buNone/>
              <a:defRPr sz="2800" b="1">
                <a:solidFill>
                  <a:schemeClr val="lt1"/>
                </a:solidFill>
              </a:defRPr>
            </a:lvl5pPr>
            <a:lvl6pPr lvl="5" algn="l">
              <a:lnSpc>
                <a:spcPct val="100000"/>
              </a:lnSpc>
              <a:spcBef>
                <a:spcPts val="0"/>
              </a:spcBef>
              <a:spcAft>
                <a:spcPts val="0"/>
              </a:spcAft>
              <a:buNone/>
              <a:defRPr sz="2800" b="1">
                <a:solidFill>
                  <a:schemeClr val="lt1"/>
                </a:solidFill>
              </a:defRPr>
            </a:lvl6pPr>
            <a:lvl7pPr lvl="6" algn="l">
              <a:lnSpc>
                <a:spcPct val="100000"/>
              </a:lnSpc>
              <a:spcBef>
                <a:spcPts val="0"/>
              </a:spcBef>
              <a:spcAft>
                <a:spcPts val="0"/>
              </a:spcAft>
              <a:buNone/>
              <a:defRPr sz="2800" b="1">
                <a:solidFill>
                  <a:schemeClr val="lt1"/>
                </a:solidFill>
              </a:defRPr>
            </a:lvl7pPr>
            <a:lvl8pPr lvl="7" algn="l">
              <a:lnSpc>
                <a:spcPct val="100000"/>
              </a:lnSpc>
              <a:spcBef>
                <a:spcPts val="0"/>
              </a:spcBef>
              <a:spcAft>
                <a:spcPts val="0"/>
              </a:spcAft>
              <a:buNone/>
              <a:defRPr sz="2800" b="1">
                <a:solidFill>
                  <a:schemeClr val="lt1"/>
                </a:solidFill>
              </a:defRPr>
            </a:lvl8pPr>
            <a:lvl9pPr lvl="8" algn="l">
              <a:lnSpc>
                <a:spcPct val="100000"/>
              </a:lnSpc>
              <a:spcBef>
                <a:spcPts val="0"/>
              </a:spcBef>
              <a:spcAft>
                <a:spcPts val="0"/>
              </a:spcAft>
              <a:buNone/>
              <a:defRPr sz="2800" b="1">
                <a:solidFill>
                  <a:schemeClr val="lt1"/>
                </a:solidFill>
              </a:defRPr>
            </a:lvl9pPr>
          </a:lstStyle>
          <a:p>
            <a:endParaRPr/>
          </a:p>
        </p:txBody>
      </p:sp>
      <p:sp>
        <p:nvSpPr>
          <p:cNvPr id="246" name="Shape 246"/>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47" name="Shape 24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ố cục tùy chỉnh 10">
  <p:cSld name="AUTOLAYOUT_20">
    <p:bg>
      <p:bgPr>
        <a:solidFill>
          <a:srgbClr val="FFFFFF"/>
        </a:solidFill>
        <a:effectLst/>
      </p:bgPr>
    </p:bg>
    <p:spTree>
      <p:nvGrpSpPr>
        <p:cNvPr id="1" name="Shape 248"/>
        <p:cNvGrpSpPr/>
        <p:nvPr/>
      </p:nvGrpSpPr>
      <p:grpSpPr>
        <a:xfrm>
          <a:off x="0" y="0"/>
          <a:ext cx="0" cy="0"/>
          <a:chOff x="0" y="0"/>
          <a:chExt cx="0" cy="0"/>
        </a:xfrm>
      </p:grpSpPr>
      <p:sp>
        <p:nvSpPr>
          <p:cNvPr id="249" name="Shape 249"/>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b="1">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40328-2C16-4554-AABC-7242469FC1C4}" type="datetime1">
              <a:rPr lang="en-US" smtClean="0"/>
              <a:t>9/11/2021</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AC07B32B-9864-486A-B3E6-654BB9A8D4B7}" type="slidenum">
              <a:rPr lang="en-US" smtClean="0"/>
              <a:t>‹#›</a:t>
            </a:fld>
            <a:endParaRPr lang="en-US"/>
          </a:p>
        </p:txBody>
      </p:sp>
    </p:spTree>
    <p:extLst>
      <p:ext uri="{BB962C8B-B14F-4D97-AF65-F5344CB8AC3E}">
        <p14:creationId xmlns:p14="http://schemas.microsoft.com/office/powerpoint/2010/main" val="4684442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5" r:id="rId14"/>
    <p:sldLayoutId id="2147483666" r:id="rId15"/>
    <p:sldLayoutId id="2147483667" r:id="rId16"/>
    <p:sldLayoutId id="2147483668" r:id="rId17"/>
    <p:sldLayoutId id="2147483669" r:id="rId18"/>
    <p:sldLayoutId id="2147483671" r:id="rId1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aws.amazon.com/what-is-cloud-computing/"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aws.amazon.com/ec2/"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hyperlink" Target="https://aws.amazon.com/ec2-sl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AC07B32B-9864-486A-B3E6-654BB9A8D4B7}" type="slidenum">
              <a:rPr lang="en-US" smtClean="0"/>
              <a:t>1</a:t>
            </a:fld>
            <a:endParaRPr lang="en-US"/>
          </a:p>
        </p:txBody>
      </p:sp>
      <p:sp>
        <p:nvSpPr>
          <p:cNvPr id="6" name="Date Placeholder 5"/>
          <p:cNvSpPr>
            <a:spLocks noGrp="1"/>
          </p:cNvSpPr>
          <p:nvPr>
            <p:ph type="dt" sz="half" idx="10"/>
          </p:nvPr>
        </p:nvSpPr>
        <p:spPr/>
        <p:txBody>
          <a:bodyPr/>
          <a:lstStyle/>
          <a:p>
            <a:fld id="{2D95D5AB-0E96-4BAA-8569-F6355EF86C39}" type="datetime1">
              <a:rPr lang="en-US" smtClean="0"/>
              <a:t>9/11/2021</a:t>
            </a:fld>
            <a:endParaRPr lang="en-US"/>
          </a:p>
        </p:txBody>
      </p:sp>
      <p:pic>
        <p:nvPicPr>
          <p:cNvPr id="8" name="Picture 7"/>
          <p:cNvPicPr>
            <a:picLocks noChangeAspect="1"/>
          </p:cNvPicPr>
          <p:nvPr/>
        </p:nvPicPr>
        <p:blipFill>
          <a:blip r:embed="rId3"/>
          <a:stretch>
            <a:fillRect/>
          </a:stretch>
        </p:blipFill>
        <p:spPr>
          <a:xfrm>
            <a:off x="785812" y="1519237"/>
            <a:ext cx="7572375" cy="2105025"/>
          </a:xfrm>
          <a:prstGeom prst="rect">
            <a:avLst/>
          </a:prstGeom>
        </p:spPr>
      </p:pic>
    </p:spTree>
    <p:extLst>
      <p:ext uri="{BB962C8B-B14F-4D97-AF65-F5344CB8AC3E}">
        <p14:creationId xmlns:p14="http://schemas.microsoft.com/office/powerpoint/2010/main" val="3954291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291875" y="406900"/>
            <a:ext cx="3039600" cy="1388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 dirty="0"/>
              <a:t>What Exactly Is Amazon Web Service?</a:t>
            </a:r>
            <a:endParaRPr dirty="0"/>
          </a:p>
        </p:txBody>
      </p:sp>
      <p:sp>
        <p:nvSpPr>
          <p:cNvPr id="306" name="Shape 306"/>
          <p:cNvSpPr txBox="1">
            <a:spLocks noGrp="1"/>
          </p:cNvSpPr>
          <p:nvPr>
            <p:ph type="body" idx="1"/>
          </p:nvPr>
        </p:nvSpPr>
        <p:spPr>
          <a:xfrm>
            <a:off x="291938" y="2053718"/>
            <a:ext cx="3039600" cy="237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vi" dirty="0"/>
              <a:t>Amazon Web Services is a secure cloud services platform with over </a:t>
            </a:r>
            <a:r>
              <a:rPr lang="en-US" dirty="0" smtClean="0"/>
              <a:t>10</a:t>
            </a:r>
            <a:r>
              <a:rPr lang="vi" dirty="0" smtClean="0"/>
              <a:t>0 </a:t>
            </a:r>
            <a:r>
              <a:rPr lang="vi" dirty="0"/>
              <a:t>different services that include solutions.</a:t>
            </a:r>
            <a:endParaRPr dirty="0"/>
          </a:p>
        </p:txBody>
      </p:sp>
      <p:sp>
        <p:nvSpPr>
          <p:cNvPr id="307" name="Shape 307"/>
          <p:cNvSpPr/>
          <p:nvPr/>
        </p:nvSpPr>
        <p:spPr>
          <a:xfrm>
            <a:off x="4232750" y="0"/>
            <a:ext cx="4911300" cy="5143500"/>
          </a:xfrm>
          <a:prstGeom prst="parallelogram">
            <a:avLst>
              <a:gd name="adj" fmla="val 25000"/>
            </a:avLst>
          </a:prstGeom>
          <a:solidFill>
            <a:srgbClr val="FFFFFF"/>
          </a:solidFill>
          <a:ln>
            <a:noFill/>
          </a:ln>
          <a:effectLst>
            <a:outerShdw blurRad="50800" dist="38100" algn="tl" rotWithShape="0">
              <a:srgbClr val="000000">
                <a:alpha val="29800"/>
              </a:srgbClr>
            </a:outerShdw>
          </a:effectLst>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308" name="Shape 308"/>
          <p:cNvSpPr/>
          <p:nvPr/>
        </p:nvSpPr>
        <p:spPr>
          <a:xfrm>
            <a:off x="3331550" y="0"/>
            <a:ext cx="5633700" cy="5143500"/>
          </a:xfrm>
          <a:prstGeom prst="parallelogram">
            <a:avLst>
              <a:gd name="adj" fmla="val 24220"/>
            </a:avLst>
          </a:prstGeom>
          <a:solidFill>
            <a:srgbClr val="EEEEEE">
              <a:alpha val="674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09" name="Shape 309" descr="Service.PNG"/>
          <p:cNvPicPr preferRelativeResize="0"/>
          <p:nvPr/>
        </p:nvPicPr>
        <p:blipFill rotWithShape="1">
          <a:blip r:embed="rId3">
            <a:alphaModFix/>
          </a:blip>
          <a:srcRect l="25281" r="25281"/>
          <a:stretch/>
        </p:blipFill>
        <p:spPr>
          <a:xfrm>
            <a:off x="3562350" y="0"/>
            <a:ext cx="5581800" cy="5143500"/>
          </a:xfrm>
          <a:prstGeom prst="parallelogram">
            <a:avLst>
              <a:gd name="adj" fmla="val 23683"/>
            </a:avLst>
          </a:prstGeom>
          <a:noFill/>
          <a:ln>
            <a:noFill/>
          </a:ln>
        </p:spPr>
      </p:pic>
      <p:sp>
        <p:nvSpPr>
          <p:cNvPr id="3" name="Slide Number Placeholder 2"/>
          <p:cNvSpPr>
            <a:spLocks noGrp="1"/>
          </p:cNvSpPr>
          <p:nvPr>
            <p:ph type="sldNum" idx="12"/>
          </p:nvPr>
        </p:nvSpPr>
        <p:spPr>
          <a:xfrm>
            <a:off x="0" y="4572000"/>
            <a:ext cx="9144000" cy="457200"/>
          </a:xfrm>
        </p:spPr>
        <p:txBody>
          <a:bodyPr/>
          <a:lstStyle/>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332325" y="1096874"/>
            <a:ext cx="4339200" cy="2949900"/>
          </a:xfrm>
          <a:prstGeom prst="rect">
            <a:avLst/>
          </a:prstGeom>
        </p:spPr>
        <p:txBody>
          <a:bodyPr spcFirstLastPara="1" wrap="square" lIns="91425" tIns="91425" rIns="91425" bIns="91425" anchor="ctr" anchorCtr="0">
            <a:noAutofit/>
          </a:bodyPr>
          <a:lstStyle/>
          <a:p>
            <a:r>
              <a:rPr lang="en-US" dirty="0"/>
              <a:t>The Differences that Distinguish AWS</a:t>
            </a: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bg1"/>
                </a:solidFill>
              </a:rPr>
              <a:t>Amazon Web Services </a:t>
            </a:r>
            <a:r>
              <a:rPr lang="en-US" b="1" u="sng" dirty="0">
                <a:solidFill>
                  <a:schemeClr val="bg1"/>
                </a:solidFill>
              </a:rPr>
              <a:t>– Overview of Amazon Web Services                                                                                                                                     </a:t>
            </a:r>
            <a:endParaRPr lang="vi" u="sng" dirty="0">
              <a:solidFill>
                <a:schemeClr val="bg1"/>
              </a:solidFill>
            </a:endParaRPr>
          </a:p>
          <a:p>
            <a:pPr lvl="0"/>
            <a:endParaRPr lang="vi" dirty="0">
              <a:solidFill>
                <a:schemeClr val="bg1"/>
              </a:solidFill>
            </a:endParaRPr>
          </a:p>
          <a:p>
            <a:pPr marL="0" lvl="0" indent="0">
              <a:spcBef>
                <a:spcPts val="0"/>
              </a:spcBef>
              <a:spcAft>
                <a:spcPts val="0"/>
              </a:spcAft>
              <a:buNone/>
            </a:pPr>
            <a:endParaRPr lang="vi"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
        <p:nvSpPr>
          <p:cNvPr id="2" name="TextBox 1"/>
          <p:cNvSpPr txBox="1"/>
          <p:nvPr/>
        </p:nvSpPr>
        <p:spPr>
          <a:xfrm>
            <a:off x="423080" y="1500396"/>
            <a:ext cx="1329210" cy="461665"/>
          </a:xfrm>
          <a:prstGeom prst="rect">
            <a:avLst/>
          </a:prstGeom>
          <a:noFill/>
        </p:spPr>
        <p:txBody>
          <a:bodyPr wrap="none" rtlCol="0">
            <a:spAutoFit/>
          </a:bodyPr>
          <a:lstStyle/>
          <a:p>
            <a:r>
              <a:rPr lang="en-US" sz="2400" b="1" dirty="0" smtClean="0">
                <a:solidFill>
                  <a:srgbClr val="FFC000"/>
                </a:solidFill>
              </a:rPr>
              <a:t>Flexible</a:t>
            </a:r>
            <a:endParaRPr lang="en-US" sz="2400" dirty="0">
              <a:solidFill>
                <a:srgbClr val="FFC000"/>
              </a:solidFill>
            </a:endParaRPr>
          </a:p>
        </p:txBody>
      </p:sp>
      <p:sp>
        <p:nvSpPr>
          <p:cNvPr id="16" name="Shape 351"/>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lvl="0">
              <a:buSzPts val="1100"/>
            </a:pPr>
            <a:r>
              <a:rPr lang="en-US" dirty="0">
                <a:solidFill>
                  <a:schemeClr val="bg1"/>
                </a:solidFill>
              </a:rPr>
              <a:t>The Differences that Distinguish AWS</a:t>
            </a:r>
            <a:endParaRPr dirty="0">
              <a:solidFill>
                <a:schemeClr val="bg1"/>
              </a:solidFill>
            </a:endParaRPr>
          </a:p>
        </p:txBody>
      </p:sp>
      <p:sp>
        <p:nvSpPr>
          <p:cNvPr id="17" name="TextBox 16"/>
          <p:cNvSpPr txBox="1"/>
          <p:nvPr/>
        </p:nvSpPr>
        <p:spPr>
          <a:xfrm>
            <a:off x="423080" y="1919800"/>
            <a:ext cx="2222083" cy="461665"/>
          </a:xfrm>
          <a:prstGeom prst="rect">
            <a:avLst/>
          </a:prstGeom>
          <a:noFill/>
        </p:spPr>
        <p:txBody>
          <a:bodyPr wrap="none" rtlCol="0">
            <a:spAutoFit/>
          </a:bodyPr>
          <a:lstStyle/>
          <a:p>
            <a:r>
              <a:rPr lang="en-US" sz="2400" b="1" dirty="0" smtClean="0">
                <a:solidFill>
                  <a:srgbClr val="FFC000"/>
                </a:solidFill>
              </a:rPr>
              <a:t>Cost-effective</a:t>
            </a:r>
            <a:endParaRPr lang="en-US" sz="2400" dirty="0">
              <a:solidFill>
                <a:srgbClr val="FFC000"/>
              </a:solidFill>
            </a:endParaRPr>
          </a:p>
        </p:txBody>
      </p:sp>
      <p:sp>
        <p:nvSpPr>
          <p:cNvPr id="18" name="TextBox 17"/>
          <p:cNvSpPr txBox="1"/>
          <p:nvPr/>
        </p:nvSpPr>
        <p:spPr>
          <a:xfrm>
            <a:off x="423080" y="2361591"/>
            <a:ext cx="3108543" cy="461665"/>
          </a:xfrm>
          <a:prstGeom prst="rect">
            <a:avLst/>
          </a:prstGeom>
          <a:noFill/>
        </p:spPr>
        <p:txBody>
          <a:bodyPr wrap="none" rtlCol="0">
            <a:spAutoFit/>
          </a:bodyPr>
          <a:lstStyle/>
          <a:p>
            <a:r>
              <a:rPr lang="en-US" sz="2400" b="1" dirty="0">
                <a:solidFill>
                  <a:srgbClr val="FFC000"/>
                </a:solidFill>
              </a:rPr>
              <a:t>Scalable and </a:t>
            </a:r>
            <a:r>
              <a:rPr lang="en-US" sz="2400" b="1" dirty="0" smtClean="0">
                <a:solidFill>
                  <a:srgbClr val="FFC000"/>
                </a:solidFill>
              </a:rPr>
              <a:t>elastic</a:t>
            </a:r>
            <a:endParaRPr lang="en-US" sz="2400" dirty="0">
              <a:solidFill>
                <a:srgbClr val="FFC000"/>
              </a:solidFill>
            </a:endParaRPr>
          </a:p>
        </p:txBody>
      </p:sp>
      <p:sp>
        <p:nvSpPr>
          <p:cNvPr id="19" name="TextBox 18"/>
          <p:cNvSpPr txBox="1"/>
          <p:nvPr/>
        </p:nvSpPr>
        <p:spPr>
          <a:xfrm>
            <a:off x="448578" y="2803382"/>
            <a:ext cx="1212191" cy="461665"/>
          </a:xfrm>
          <a:prstGeom prst="rect">
            <a:avLst/>
          </a:prstGeom>
          <a:noFill/>
        </p:spPr>
        <p:txBody>
          <a:bodyPr wrap="none" rtlCol="0">
            <a:spAutoFit/>
          </a:bodyPr>
          <a:lstStyle/>
          <a:p>
            <a:r>
              <a:rPr lang="en-US" sz="2400" b="1" dirty="0">
                <a:solidFill>
                  <a:srgbClr val="FFC000"/>
                </a:solidFill>
              </a:rPr>
              <a:t>Secure</a:t>
            </a:r>
            <a:endParaRPr lang="en-US" sz="2400" dirty="0">
              <a:solidFill>
                <a:srgbClr val="FFC000"/>
              </a:solidFill>
            </a:endParaRPr>
          </a:p>
        </p:txBody>
      </p:sp>
      <p:sp>
        <p:nvSpPr>
          <p:cNvPr id="20" name="TextBox 19"/>
          <p:cNvSpPr txBox="1"/>
          <p:nvPr/>
        </p:nvSpPr>
        <p:spPr>
          <a:xfrm>
            <a:off x="433133" y="3245173"/>
            <a:ext cx="2015295" cy="461665"/>
          </a:xfrm>
          <a:prstGeom prst="rect">
            <a:avLst/>
          </a:prstGeom>
          <a:noFill/>
        </p:spPr>
        <p:txBody>
          <a:bodyPr wrap="none" rtlCol="0">
            <a:spAutoFit/>
          </a:bodyPr>
          <a:lstStyle/>
          <a:p>
            <a:r>
              <a:rPr lang="en-US" sz="2400" b="1" dirty="0">
                <a:solidFill>
                  <a:srgbClr val="FFC000"/>
                </a:solidFill>
              </a:rPr>
              <a:t>Experienced</a:t>
            </a:r>
            <a:endParaRPr lang="en-US" sz="2400"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332325" y="1096875"/>
            <a:ext cx="5590200" cy="294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 dirty="0" smtClean="0"/>
              <a:t>AWS Reference Model </a:t>
            </a:r>
            <a:endParaRPr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bg1"/>
                </a:solidFill>
              </a:rPr>
              <a:t>Amazon Web Services </a:t>
            </a:r>
            <a:r>
              <a:rPr lang="en-US" b="1" u="sng" dirty="0">
                <a:solidFill>
                  <a:schemeClr val="bg1"/>
                </a:solidFill>
              </a:rPr>
              <a:t>– Overview of Amazon Web Services                                                                                                                                     </a:t>
            </a:r>
            <a:endParaRPr lang="vi" u="sng" dirty="0">
              <a:solidFill>
                <a:schemeClr val="bg1"/>
              </a:solidFill>
            </a:endParaRPr>
          </a:p>
          <a:p>
            <a:pPr lvl="0"/>
            <a:endParaRPr lang="vi" dirty="0">
              <a:solidFill>
                <a:schemeClr val="bg1"/>
              </a:solidFill>
            </a:endParaRPr>
          </a:p>
          <a:p>
            <a:pPr marL="0" lvl="0" indent="0">
              <a:spcBef>
                <a:spcPts val="0"/>
              </a:spcBef>
              <a:spcAft>
                <a:spcPts val="0"/>
              </a:spcAft>
              <a:buNone/>
            </a:pPr>
            <a:endParaRPr lang="vi"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p:nvPr/>
        </p:nvSpPr>
        <p:spPr>
          <a:xfrm>
            <a:off x="2422725" y="601050"/>
            <a:ext cx="4230300" cy="6729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vi"/>
              <a:t>Deployment &amp; Administrator</a:t>
            </a:r>
            <a:endParaRPr/>
          </a:p>
        </p:txBody>
      </p:sp>
      <p:sp>
        <p:nvSpPr>
          <p:cNvPr id="341" name="Shape 341"/>
          <p:cNvSpPr/>
          <p:nvPr/>
        </p:nvSpPr>
        <p:spPr>
          <a:xfrm>
            <a:off x="2422725" y="1390675"/>
            <a:ext cx="4230300" cy="6729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App Services</a:t>
            </a:r>
            <a:endParaRPr/>
          </a:p>
        </p:txBody>
      </p:sp>
      <p:sp>
        <p:nvSpPr>
          <p:cNvPr id="342" name="Shape 342"/>
          <p:cNvSpPr/>
          <p:nvPr/>
        </p:nvSpPr>
        <p:spPr>
          <a:xfrm>
            <a:off x="2422725" y="2175625"/>
            <a:ext cx="1346100" cy="6729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Compute</a:t>
            </a:r>
            <a:endParaRPr/>
          </a:p>
        </p:txBody>
      </p:sp>
      <p:sp>
        <p:nvSpPr>
          <p:cNvPr id="343" name="Shape 343"/>
          <p:cNvSpPr/>
          <p:nvPr/>
        </p:nvSpPr>
        <p:spPr>
          <a:xfrm>
            <a:off x="5306925" y="2180300"/>
            <a:ext cx="1346100" cy="6729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Database</a:t>
            </a:r>
            <a:endParaRPr dirty="0"/>
          </a:p>
        </p:txBody>
      </p:sp>
      <p:sp>
        <p:nvSpPr>
          <p:cNvPr id="344" name="Shape 344"/>
          <p:cNvSpPr/>
          <p:nvPr/>
        </p:nvSpPr>
        <p:spPr>
          <a:xfrm>
            <a:off x="3864825" y="2180300"/>
            <a:ext cx="1346100" cy="6729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Storage</a:t>
            </a:r>
            <a:endParaRPr/>
          </a:p>
        </p:txBody>
      </p:sp>
      <p:sp>
        <p:nvSpPr>
          <p:cNvPr id="345" name="Shape 345"/>
          <p:cNvSpPr/>
          <p:nvPr/>
        </p:nvSpPr>
        <p:spPr>
          <a:xfrm>
            <a:off x="2422725" y="2975650"/>
            <a:ext cx="4230300" cy="6729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Networking</a:t>
            </a:r>
            <a:endParaRPr/>
          </a:p>
        </p:txBody>
      </p:sp>
      <p:sp>
        <p:nvSpPr>
          <p:cNvPr id="346" name="Shape 346"/>
          <p:cNvSpPr/>
          <p:nvPr/>
        </p:nvSpPr>
        <p:spPr>
          <a:xfrm>
            <a:off x="2422725" y="3771000"/>
            <a:ext cx="4230300" cy="6729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dirty="0"/>
              <a:t>AWS Global Infrastructure</a:t>
            </a:r>
            <a:endParaRPr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
        <p:nvSpPr>
          <p:cNvPr id="10" name="Shape 351"/>
          <p:cNvSpPr txBox="1">
            <a:spLocks noGrp="1"/>
          </p:cNvSpPr>
          <p:nvPr>
            <p:ph type="title"/>
          </p:nvPr>
        </p:nvSpPr>
        <p:spPr>
          <a:xfrm>
            <a:off x="-6576" y="0"/>
            <a:ext cx="9144000" cy="572700"/>
          </a:xfrm>
          <a:prstGeom prst="rect">
            <a:avLst/>
          </a:prstGeom>
          <a:solidFill>
            <a:srgbClr val="FF9900"/>
          </a:solidFill>
        </p:spPr>
        <p:txBody>
          <a:bodyPr spcFirstLastPara="1" wrap="square" lIns="91425" tIns="91425" rIns="91425" bIns="91425" anchor="ctr" anchorCtr="0">
            <a:noAutofit/>
          </a:bodyPr>
          <a:lstStyle/>
          <a:p>
            <a:pPr lvl="0">
              <a:buSzPts val="1100"/>
            </a:pPr>
            <a:r>
              <a:rPr lang="vi" dirty="0">
                <a:solidFill>
                  <a:schemeClr val="bg1"/>
                </a:solidFill>
              </a:rPr>
              <a:t>AWS Reference Model </a:t>
            </a:r>
            <a:endParaRPr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46"/>
                                        </p:tgtEl>
                                        <p:attrNameLst>
                                          <p:attrName>style.visibility</p:attrName>
                                        </p:attrNameLst>
                                      </p:cBhvr>
                                      <p:to>
                                        <p:strVal val="visible"/>
                                      </p:to>
                                    </p:set>
                                    <p:anim calcmode="lin" valueType="num">
                                      <p:cBhvr additive="base">
                                        <p:cTn id="7" dur="500" fill="hold"/>
                                        <p:tgtEl>
                                          <p:spTgt spid="346"/>
                                        </p:tgtEl>
                                        <p:attrNameLst>
                                          <p:attrName>ppt_x</p:attrName>
                                        </p:attrNameLst>
                                      </p:cBhvr>
                                      <p:tavLst>
                                        <p:tav tm="0">
                                          <p:val>
                                            <p:strVal val="#ppt_x"/>
                                          </p:val>
                                        </p:tav>
                                        <p:tav tm="100000">
                                          <p:val>
                                            <p:strVal val="#ppt_x"/>
                                          </p:val>
                                        </p:tav>
                                      </p:tavLst>
                                    </p:anim>
                                    <p:anim calcmode="lin" valueType="num">
                                      <p:cBhvr additive="base">
                                        <p:cTn id="8" dur="500" fill="hold"/>
                                        <p:tgtEl>
                                          <p:spTgt spid="3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45"/>
                                        </p:tgtEl>
                                        <p:attrNameLst>
                                          <p:attrName>style.visibility</p:attrName>
                                        </p:attrNameLst>
                                      </p:cBhvr>
                                      <p:to>
                                        <p:strVal val="visible"/>
                                      </p:to>
                                    </p:set>
                                    <p:anim calcmode="lin" valueType="num">
                                      <p:cBhvr additive="base">
                                        <p:cTn id="13" dur="500" fill="hold"/>
                                        <p:tgtEl>
                                          <p:spTgt spid="345"/>
                                        </p:tgtEl>
                                        <p:attrNameLst>
                                          <p:attrName>ppt_x</p:attrName>
                                        </p:attrNameLst>
                                      </p:cBhvr>
                                      <p:tavLst>
                                        <p:tav tm="0">
                                          <p:val>
                                            <p:strVal val="#ppt_x"/>
                                          </p:val>
                                        </p:tav>
                                        <p:tav tm="100000">
                                          <p:val>
                                            <p:strVal val="#ppt_x"/>
                                          </p:val>
                                        </p:tav>
                                      </p:tavLst>
                                    </p:anim>
                                    <p:anim calcmode="lin" valueType="num">
                                      <p:cBhvr additive="base">
                                        <p:cTn id="14" dur="500" fill="hold"/>
                                        <p:tgtEl>
                                          <p:spTgt spid="34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42"/>
                                        </p:tgtEl>
                                        <p:attrNameLst>
                                          <p:attrName>style.visibility</p:attrName>
                                        </p:attrNameLst>
                                      </p:cBhvr>
                                      <p:to>
                                        <p:strVal val="visible"/>
                                      </p:to>
                                    </p:set>
                                    <p:anim calcmode="lin" valueType="num">
                                      <p:cBhvr additive="base">
                                        <p:cTn id="19" dur="500" fill="hold"/>
                                        <p:tgtEl>
                                          <p:spTgt spid="342"/>
                                        </p:tgtEl>
                                        <p:attrNameLst>
                                          <p:attrName>ppt_x</p:attrName>
                                        </p:attrNameLst>
                                      </p:cBhvr>
                                      <p:tavLst>
                                        <p:tav tm="0">
                                          <p:val>
                                            <p:strVal val="#ppt_x"/>
                                          </p:val>
                                        </p:tav>
                                        <p:tav tm="100000">
                                          <p:val>
                                            <p:strVal val="#ppt_x"/>
                                          </p:val>
                                        </p:tav>
                                      </p:tavLst>
                                    </p:anim>
                                    <p:anim calcmode="lin" valueType="num">
                                      <p:cBhvr additive="base">
                                        <p:cTn id="20" dur="500" fill="hold"/>
                                        <p:tgtEl>
                                          <p:spTgt spid="34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44"/>
                                        </p:tgtEl>
                                        <p:attrNameLst>
                                          <p:attrName>style.visibility</p:attrName>
                                        </p:attrNameLst>
                                      </p:cBhvr>
                                      <p:to>
                                        <p:strVal val="visible"/>
                                      </p:to>
                                    </p:set>
                                    <p:anim calcmode="lin" valueType="num">
                                      <p:cBhvr additive="base">
                                        <p:cTn id="25" dur="500" fill="hold"/>
                                        <p:tgtEl>
                                          <p:spTgt spid="344"/>
                                        </p:tgtEl>
                                        <p:attrNameLst>
                                          <p:attrName>ppt_x</p:attrName>
                                        </p:attrNameLst>
                                      </p:cBhvr>
                                      <p:tavLst>
                                        <p:tav tm="0">
                                          <p:val>
                                            <p:strVal val="#ppt_x"/>
                                          </p:val>
                                        </p:tav>
                                        <p:tav tm="100000">
                                          <p:val>
                                            <p:strVal val="#ppt_x"/>
                                          </p:val>
                                        </p:tav>
                                      </p:tavLst>
                                    </p:anim>
                                    <p:anim calcmode="lin" valueType="num">
                                      <p:cBhvr additive="base">
                                        <p:cTn id="26" dur="500" fill="hold"/>
                                        <p:tgtEl>
                                          <p:spTgt spid="34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43"/>
                                        </p:tgtEl>
                                        <p:attrNameLst>
                                          <p:attrName>style.visibility</p:attrName>
                                        </p:attrNameLst>
                                      </p:cBhvr>
                                      <p:to>
                                        <p:strVal val="visible"/>
                                      </p:to>
                                    </p:set>
                                    <p:anim calcmode="lin" valueType="num">
                                      <p:cBhvr additive="base">
                                        <p:cTn id="31" dur="500" fill="hold"/>
                                        <p:tgtEl>
                                          <p:spTgt spid="343"/>
                                        </p:tgtEl>
                                        <p:attrNameLst>
                                          <p:attrName>ppt_x</p:attrName>
                                        </p:attrNameLst>
                                      </p:cBhvr>
                                      <p:tavLst>
                                        <p:tav tm="0">
                                          <p:val>
                                            <p:strVal val="#ppt_x"/>
                                          </p:val>
                                        </p:tav>
                                        <p:tav tm="100000">
                                          <p:val>
                                            <p:strVal val="#ppt_x"/>
                                          </p:val>
                                        </p:tav>
                                      </p:tavLst>
                                    </p:anim>
                                    <p:anim calcmode="lin" valueType="num">
                                      <p:cBhvr additive="base">
                                        <p:cTn id="32" dur="500" fill="hold"/>
                                        <p:tgtEl>
                                          <p:spTgt spid="343"/>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41"/>
                                        </p:tgtEl>
                                        <p:attrNameLst>
                                          <p:attrName>style.visibility</p:attrName>
                                        </p:attrNameLst>
                                      </p:cBhvr>
                                      <p:to>
                                        <p:strVal val="visible"/>
                                      </p:to>
                                    </p:set>
                                    <p:anim calcmode="lin" valueType="num">
                                      <p:cBhvr additive="base">
                                        <p:cTn id="37" dur="500" fill="hold"/>
                                        <p:tgtEl>
                                          <p:spTgt spid="341"/>
                                        </p:tgtEl>
                                        <p:attrNameLst>
                                          <p:attrName>ppt_x</p:attrName>
                                        </p:attrNameLst>
                                      </p:cBhvr>
                                      <p:tavLst>
                                        <p:tav tm="0">
                                          <p:val>
                                            <p:strVal val="#ppt_x"/>
                                          </p:val>
                                        </p:tav>
                                        <p:tav tm="100000">
                                          <p:val>
                                            <p:strVal val="#ppt_x"/>
                                          </p:val>
                                        </p:tav>
                                      </p:tavLst>
                                    </p:anim>
                                    <p:anim calcmode="lin" valueType="num">
                                      <p:cBhvr additive="base">
                                        <p:cTn id="38" dur="500" fill="hold"/>
                                        <p:tgtEl>
                                          <p:spTgt spid="34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340"/>
                                        </p:tgtEl>
                                        <p:attrNameLst>
                                          <p:attrName>style.visibility</p:attrName>
                                        </p:attrNameLst>
                                      </p:cBhvr>
                                      <p:to>
                                        <p:strVal val="visible"/>
                                      </p:to>
                                    </p:set>
                                    <p:anim calcmode="lin" valueType="num">
                                      <p:cBhvr additive="base">
                                        <p:cTn id="43" dur="500" fill="hold"/>
                                        <p:tgtEl>
                                          <p:spTgt spid="340"/>
                                        </p:tgtEl>
                                        <p:attrNameLst>
                                          <p:attrName>ppt_x</p:attrName>
                                        </p:attrNameLst>
                                      </p:cBhvr>
                                      <p:tavLst>
                                        <p:tav tm="0">
                                          <p:val>
                                            <p:strVal val="#ppt_x"/>
                                          </p:val>
                                        </p:tav>
                                        <p:tav tm="100000">
                                          <p:val>
                                            <p:strVal val="#ppt_x"/>
                                          </p:val>
                                        </p:tav>
                                      </p:tavLst>
                                    </p:anim>
                                    <p:anim calcmode="lin" valueType="num">
                                      <p:cBhvr additive="base">
                                        <p:cTn id="44" dur="500" fill="hold"/>
                                        <p:tgtEl>
                                          <p:spTgt spid="3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0" animBg="1"/>
      <p:bldP spid="341" grpId="0" animBg="1"/>
      <p:bldP spid="342" grpId="0" animBg="1"/>
      <p:bldP spid="343" grpId="0" animBg="1"/>
      <p:bldP spid="344" grpId="0" animBg="1"/>
      <p:bldP spid="345" grpId="0" animBg="1"/>
      <p:bldP spid="3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vi" dirty="0">
                <a:solidFill>
                  <a:srgbClr val="FFFFFF"/>
                </a:solidFill>
              </a:rPr>
              <a:t>AWS Global Infrastructure</a:t>
            </a:r>
            <a:endParaRPr dirty="0">
              <a:solidFill>
                <a:srgbClr val="FFFFFF"/>
              </a:solidFill>
            </a:endParaRPr>
          </a:p>
        </p:txBody>
      </p:sp>
      <p:sp>
        <p:nvSpPr>
          <p:cNvPr id="352" name="Shape 352"/>
          <p:cNvSpPr txBox="1">
            <a:spLocks noGrp="1"/>
          </p:cNvSpPr>
          <p:nvPr>
            <p:ph type="body" idx="1"/>
          </p:nvPr>
        </p:nvSpPr>
        <p:spPr>
          <a:xfrm>
            <a:off x="4416600" y="2983050"/>
            <a:ext cx="4727400" cy="1640331"/>
          </a:xfrm>
          <a:prstGeom prst="rect">
            <a:avLst/>
          </a:prstGeom>
        </p:spPr>
        <p:txBody>
          <a:bodyPr spcFirstLastPara="1" wrap="square" lIns="91425" tIns="91425" rIns="91425" bIns="91425" anchor="t" anchorCtr="0">
            <a:noAutofit/>
          </a:bodyPr>
          <a:lstStyle/>
          <a:p>
            <a:pPr marL="0" lvl="0" indent="0">
              <a:spcBef>
                <a:spcPts val="1600"/>
              </a:spcBef>
              <a:spcAft>
                <a:spcPts val="0"/>
              </a:spcAft>
              <a:buNone/>
            </a:pPr>
            <a:r>
              <a:rPr lang="vi" b="1" dirty="0" smtClean="0">
                <a:solidFill>
                  <a:srgbClr val="000000"/>
                </a:solidFill>
              </a:rPr>
              <a:t>Regions</a:t>
            </a:r>
            <a:r>
              <a:rPr lang="vi" b="1" dirty="0">
                <a:solidFill>
                  <a:srgbClr val="000000"/>
                </a:solidFill>
              </a:rPr>
              <a:t>:</a:t>
            </a:r>
            <a:endParaRPr b="1" dirty="0">
              <a:solidFill>
                <a:srgbClr val="000000"/>
              </a:solidFill>
            </a:endParaRPr>
          </a:p>
          <a:p>
            <a:pPr marL="0" lvl="0" indent="0">
              <a:spcBef>
                <a:spcPts val="0"/>
              </a:spcBef>
              <a:spcAft>
                <a:spcPts val="0"/>
              </a:spcAft>
              <a:buNone/>
            </a:pPr>
            <a:r>
              <a:rPr lang="vi" sz="1400" dirty="0">
                <a:solidFill>
                  <a:srgbClr val="333333"/>
                </a:solidFill>
              </a:rPr>
              <a:t>A Region is a physical location in the world where we have multiple Availability Zones. </a:t>
            </a:r>
            <a:r>
              <a:rPr lang="vi" sz="1400" dirty="0" smtClean="0">
                <a:solidFill>
                  <a:srgbClr val="333333"/>
                </a:solidFill>
              </a:rPr>
              <a:t>Communicate</a:t>
            </a:r>
            <a:r>
              <a:rPr lang="en-US" sz="1400" dirty="0" smtClean="0">
                <a:solidFill>
                  <a:srgbClr val="333333"/>
                </a:solidFill>
              </a:rPr>
              <a:t> </a:t>
            </a:r>
            <a:r>
              <a:rPr lang="vi" sz="1400" dirty="0" smtClean="0">
                <a:solidFill>
                  <a:srgbClr val="333333"/>
                </a:solidFill>
              </a:rPr>
              <a:t>between </a:t>
            </a:r>
            <a:r>
              <a:rPr lang="vi" sz="1400" dirty="0">
                <a:solidFill>
                  <a:srgbClr val="333333"/>
                </a:solidFill>
              </a:rPr>
              <a:t>regions use public Internet Infrastructure. </a:t>
            </a:r>
            <a:endParaRPr sz="1400" dirty="0"/>
          </a:p>
          <a:p>
            <a:pPr marL="0" lvl="0" indent="0">
              <a:spcBef>
                <a:spcPts val="1600"/>
              </a:spcBef>
              <a:spcAft>
                <a:spcPts val="1600"/>
              </a:spcAft>
              <a:buNone/>
            </a:pPr>
            <a:endParaRPr sz="1400" dirty="0"/>
          </a:p>
        </p:txBody>
      </p:sp>
      <p:sp>
        <p:nvSpPr>
          <p:cNvPr id="353" name="Shape 353"/>
          <p:cNvSpPr/>
          <p:nvPr/>
        </p:nvSpPr>
        <p:spPr>
          <a:xfrm>
            <a:off x="136725" y="829096"/>
            <a:ext cx="3925800" cy="6105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Deployment &amp; Administrator</a:t>
            </a:r>
            <a:endParaRPr/>
          </a:p>
        </p:txBody>
      </p:sp>
      <p:sp>
        <p:nvSpPr>
          <p:cNvPr id="354" name="Shape 354"/>
          <p:cNvSpPr/>
          <p:nvPr/>
        </p:nvSpPr>
        <p:spPr>
          <a:xfrm>
            <a:off x="136725" y="1545350"/>
            <a:ext cx="3925800" cy="6105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App Services</a:t>
            </a:r>
            <a:endParaRPr/>
          </a:p>
        </p:txBody>
      </p:sp>
      <p:sp>
        <p:nvSpPr>
          <p:cNvPr id="355" name="Shape 355"/>
          <p:cNvSpPr/>
          <p:nvPr/>
        </p:nvSpPr>
        <p:spPr>
          <a:xfrm>
            <a:off x="136725" y="2257363"/>
            <a:ext cx="1249200" cy="6105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Compute</a:t>
            </a:r>
            <a:endParaRPr/>
          </a:p>
        </p:txBody>
      </p:sp>
      <p:sp>
        <p:nvSpPr>
          <p:cNvPr id="356" name="Shape 356"/>
          <p:cNvSpPr/>
          <p:nvPr/>
        </p:nvSpPr>
        <p:spPr>
          <a:xfrm>
            <a:off x="2813386" y="2261603"/>
            <a:ext cx="1249200" cy="6105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Database</a:t>
            </a:r>
            <a:endParaRPr/>
          </a:p>
        </p:txBody>
      </p:sp>
      <p:sp>
        <p:nvSpPr>
          <p:cNvPr id="357" name="Shape 357"/>
          <p:cNvSpPr/>
          <p:nvPr/>
        </p:nvSpPr>
        <p:spPr>
          <a:xfrm>
            <a:off x="1475056" y="2261603"/>
            <a:ext cx="1249200" cy="6105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Storage</a:t>
            </a:r>
            <a:endParaRPr/>
          </a:p>
        </p:txBody>
      </p:sp>
      <p:sp>
        <p:nvSpPr>
          <p:cNvPr id="358" name="Shape 358"/>
          <p:cNvSpPr/>
          <p:nvPr/>
        </p:nvSpPr>
        <p:spPr>
          <a:xfrm>
            <a:off x="136725" y="2983050"/>
            <a:ext cx="3925800" cy="6105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Networking</a:t>
            </a:r>
            <a:endParaRPr/>
          </a:p>
        </p:txBody>
      </p:sp>
      <p:sp>
        <p:nvSpPr>
          <p:cNvPr id="359" name="Shape 359"/>
          <p:cNvSpPr/>
          <p:nvPr/>
        </p:nvSpPr>
        <p:spPr>
          <a:xfrm>
            <a:off x="136725" y="3704496"/>
            <a:ext cx="3925800" cy="610500"/>
          </a:xfrm>
          <a:prstGeom prst="roundRect">
            <a:avLst>
              <a:gd name="adj" fmla="val 16667"/>
            </a:avLst>
          </a:prstGeom>
          <a:solidFill>
            <a:srgbClr val="005B86"/>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solidFill>
                  <a:srgbClr val="FFFFFF"/>
                </a:solidFill>
              </a:rPr>
              <a:t>AWS Global Infrastructure</a:t>
            </a:r>
            <a:endParaRPr>
              <a:solidFill>
                <a:srgbClr val="FFFFFF"/>
              </a:solidFill>
            </a:endParaRP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
        <p:nvSpPr>
          <p:cNvPr id="12" name="Shape 352"/>
          <p:cNvSpPr txBox="1">
            <a:spLocks/>
          </p:cNvSpPr>
          <p:nvPr/>
        </p:nvSpPr>
        <p:spPr>
          <a:xfrm>
            <a:off x="4416600" y="1053972"/>
            <a:ext cx="4727400" cy="938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en-US" b="1" dirty="0" smtClean="0">
                <a:solidFill>
                  <a:srgbClr val="000000"/>
                </a:solidFill>
              </a:rPr>
              <a:t>Data Center:</a:t>
            </a:r>
          </a:p>
          <a:p>
            <a:pPr marL="0" indent="0">
              <a:buFont typeface="Arial"/>
              <a:buNone/>
            </a:pPr>
            <a:r>
              <a:rPr lang="en-US" sz="1400" dirty="0" smtClean="0"/>
              <a:t>A single data center typically houses several thousands of servers.</a:t>
            </a:r>
          </a:p>
          <a:p>
            <a:pPr marL="0" indent="0">
              <a:spcBef>
                <a:spcPts val="1600"/>
              </a:spcBef>
              <a:spcAft>
                <a:spcPts val="1600"/>
              </a:spcAft>
              <a:buFont typeface="Arial"/>
              <a:buNone/>
            </a:pPr>
            <a:endParaRPr lang="en-US" sz="1400" dirty="0"/>
          </a:p>
        </p:txBody>
      </p:sp>
      <p:sp>
        <p:nvSpPr>
          <p:cNvPr id="13" name="Shape 352"/>
          <p:cNvSpPr txBox="1">
            <a:spLocks/>
          </p:cNvSpPr>
          <p:nvPr/>
        </p:nvSpPr>
        <p:spPr>
          <a:xfrm>
            <a:off x="4416600" y="1789739"/>
            <a:ext cx="4727400" cy="1354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Bef>
                <a:spcPts val="1600"/>
              </a:spcBef>
              <a:buFont typeface="Arial"/>
              <a:buNone/>
            </a:pPr>
            <a:r>
              <a:rPr lang="en-US" b="1" dirty="0" smtClean="0">
                <a:solidFill>
                  <a:srgbClr val="000000"/>
                </a:solidFill>
              </a:rPr>
              <a:t>Availability Zone:</a:t>
            </a:r>
          </a:p>
          <a:p>
            <a:pPr marL="0" indent="0">
              <a:buFont typeface="Arial"/>
              <a:buNone/>
            </a:pPr>
            <a:r>
              <a:rPr lang="en-US" sz="1400" dirty="0" smtClean="0">
                <a:solidFill>
                  <a:srgbClr val="333333"/>
                </a:solidFill>
              </a:rPr>
              <a:t>Availability Zones consist of one or more discrete data centers, each with redundant power, networking and connectivity, housed in separate facilities. </a:t>
            </a:r>
            <a:endParaRPr 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anim calcmode="lin" valueType="num">
                                      <p:cBhvr additive="base">
                                        <p:cTn id="7" dur="500" fill="hold"/>
                                        <p:tgtEl>
                                          <p:spTgt spid="3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52">
                                            <p:txEl>
                                              <p:pRg st="1" end="1"/>
                                            </p:txEl>
                                          </p:spTgt>
                                        </p:tgtEl>
                                        <p:attrNameLst>
                                          <p:attrName>style.visibility</p:attrName>
                                        </p:attrNameLst>
                                      </p:cBhvr>
                                      <p:to>
                                        <p:strVal val="visible"/>
                                      </p:to>
                                    </p:set>
                                    <p:anim calcmode="lin" valueType="num">
                                      <p:cBhvr additive="base">
                                        <p:cTn id="11" dur="500" fill="hold"/>
                                        <p:tgtEl>
                                          <p:spTgt spid="35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Shape 364" descr="Global_Infrastructure_v25_7.19.17.png"/>
          <p:cNvPicPr preferRelativeResize="0"/>
          <p:nvPr/>
        </p:nvPicPr>
        <p:blipFill rotWithShape="1">
          <a:blip r:embed="rId3">
            <a:alphaModFix/>
          </a:blip>
          <a:srcRect t="367" b="367"/>
          <a:stretch/>
        </p:blipFill>
        <p:spPr>
          <a:xfrm>
            <a:off x="0" y="0"/>
            <a:ext cx="9144004" cy="5143497"/>
          </a:xfrm>
          <a:prstGeom prst="rect">
            <a:avLst/>
          </a:prstGeom>
          <a:noFill/>
          <a:ln>
            <a:noFill/>
          </a:ln>
        </p:spPr>
      </p:pic>
      <p:sp>
        <p:nvSpPr>
          <p:cNvPr id="365" name="Shape 365"/>
          <p:cNvSpPr/>
          <p:nvPr/>
        </p:nvSpPr>
        <p:spPr>
          <a:xfrm>
            <a:off x="0" y="0"/>
            <a:ext cx="2811300" cy="5143500"/>
          </a:xfrm>
          <a:prstGeom prst="rect">
            <a:avLst/>
          </a:prstGeom>
          <a:solidFill>
            <a:srgbClr val="FFFFFF">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txBox="1">
            <a:spLocks noGrp="1"/>
          </p:cNvSpPr>
          <p:nvPr>
            <p:ph type="title"/>
          </p:nvPr>
        </p:nvSpPr>
        <p:spPr>
          <a:xfrm>
            <a:off x="232878" y="219975"/>
            <a:ext cx="2336400" cy="915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
                <a:solidFill>
                  <a:srgbClr val="FF9900"/>
                </a:solidFill>
              </a:rPr>
              <a:t>AWS Global Infrastructure</a:t>
            </a:r>
            <a:endParaRPr>
              <a:solidFill>
                <a:srgbClr val="FF9900"/>
              </a:solidFill>
            </a:endParaRPr>
          </a:p>
        </p:txBody>
      </p:sp>
      <p:sp>
        <p:nvSpPr>
          <p:cNvPr id="367" name="Shape 367"/>
          <p:cNvSpPr txBox="1">
            <a:spLocks noGrp="1"/>
          </p:cNvSpPr>
          <p:nvPr>
            <p:ph type="body" idx="1"/>
          </p:nvPr>
        </p:nvSpPr>
        <p:spPr>
          <a:xfrm>
            <a:off x="232875" y="1290250"/>
            <a:ext cx="2336400" cy="35229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AWS Cloud spans 61 Availability Zones within 20 geographic regions around the world, with announced plans for 12 more Availability Zones and four more AWS Regions in Bahrain, Cape Town, Hong Kong SAR, and Milan.</a:t>
            </a:r>
            <a:endParaRPr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vi" smtClean="0"/>
              <a:t>16</a:t>
            </a:fld>
            <a:endParaRPr lang="vi"/>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anim calcmode="lin" valueType="num">
                                      <p:cBhvr additive="base">
                                        <p:cTn id="7" dur="500" fill="hold"/>
                                        <p:tgtEl>
                                          <p:spTgt spid="3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19062" y="90487"/>
            <a:ext cx="8905875" cy="4962525"/>
          </a:xfrm>
          <a:prstGeom prst="rect">
            <a:avLst/>
          </a:prstGeom>
        </p:spPr>
      </p:pic>
      <p:sp>
        <p:nvSpPr>
          <p:cNvPr id="365" name="Shape 365"/>
          <p:cNvSpPr/>
          <p:nvPr/>
        </p:nvSpPr>
        <p:spPr>
          <a:xfrm>
            <a:off x="0" y="0"/>
            <a:ext cx="2811300" cy="5143500"/>
          </a:xfrm>
          <a:prstGeom prst="rect">
            <a:avLst/>
          </a:prstGeom>
          <a:solidFill>
            <a:srgbClr val="FFFFFF">
              <a:alpha val="869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txBox="1">
            <a:spLocks noGrp="1"/>
          </p:cNvSpPr>
          <p:nvPr>
            <p:ph type="title"/>
          </p:nvPr>
        </p:nvSpPr>
        <p:spPr>
          <a:xfrm>
            <a:off x="232878" y="219975"/>
            <a:ext cx="2336400" cy="915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
                <a:solidFill>
                  <a:srgbClr val="FF9900"/>
                </a:solidFill>
              </a:rPr>
              <a:t>AWS Global Infrastructure</a:t>
            </a:r>
            <a:endParaRPr>
              <a:solidFill>
                <a:srgbClr val="FF9900"/>
              </a:solidFill>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vi" smtClean="0"/>
              <a:t>17</a:t>
            </a:fld>
            <a:endParaRPr lang="vi"/>
          </a:p>
        </p:txBody>
      </p:sp>
      <p:pic>
        <p:nvPicPr>
          <p:cNvPr id="2" name="Picture 1"/>
          <p:cNvPicPr>
            <a:picLocks noChangeAspect="1"/>
          </p:cNvPicPr>
          <p:nvPr/>
        </p:nvPicPr>
        <p:blipFill>
          <a:blip r:embed="rId4"/>
          <a:stretch>
            <a:fillRect/>
          </a:stretch>
        </p:blipFill>
        <p:spPr>
          <a:xfrm>
            <a:off x="293523" y="1134975"/>
            <a:ext cx="3241315" cy="3788550"/>
          </a:xfrm>
          <a:prstGeom prst="rect">
            <a:avLst/>
          </a:prstGeom>
        </p:spPr>
      </p:pic>
      <p:pic>
        <p:nvPicPr>
          <p:cNvPr id="4" name="Picture 3"/>
          <p:cNvPicPr>
            <a:picLocks noChangeAspect="1"/>
          </p:cNvPicPr>
          <p:nvPr/>
        </p:nvPicPr>
        <p:blipFill>
          <a:blip r:embed="rId5"/>
          <a:stretch>
            <a:fillRect/>
          </a:stretch>
        </p:blipFill>
        <p:spPr>
          <a:xfrm>
            <a:off x="3527649" y="2560446"/>
            <a:ext cx="3504922" cy="2299571"/>
          </a:xfrm>
          <a:prstGeom prst="rect">
            <a:avLst/>
          </a:prstGeom>
        </p:spPr>
      </p:pic>
    </p:spTree>
    <p:extLst>
      <p:ext uri="{BB962C8B-B14F-4D97-AF65-F5344CB8AC3E}">
        <p14:creationId xmlns:p14="http://schemas.microsoft.com/office/powerpoint/2010/main" val="2046691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3315800" y="3284274"/>
            <a:ext cx="5195400" cy="1421686"/>
          </a:xfrm>
          <a:prstGeom prst="rect">
            <a:avLst/>
          </a:prstGeom>
        </p:spPr>
        <p:txBody>
          <a:bodyPr spcFirstLastPara="1" wrap="square" lIns="91425" tIns="91425" rIns="91425" bIns="91425" anchor="t" anchorCtr="0">
            <a:noAutofit/>
          </a:bodyPr>
          <a:lstStyle/>
          <a:p>
            <a:pPr marL="457200" lvl="0" indent="-342900">
              <a:spcBef>
                <a:spcPts val="1600"/>
              </a:spcBef>
              <a:spcAft>
                <a:spcPts val="0"/>
              </a:spcAft>
              <a:buClr>
                <a:srgbClr val="000000"/>
              </a:buClr>
              <a:buSzPts val="1800"/>
              <a:buChar char="●"/>
            </a:pPr>
            <a:r>
              <a:rPr lang="vi" b="1" dirty="0" smtClean="0">
                <a:solidFill>
                  <a:srgbClr val="000000"/>
                </a:solidFill>
              </a:rPr>
              <a:t>Virtual </a:t>
            </a:r>
            <a:r>
              <a:rPr lang="vi" b="1" dirty="0">
                <a:solidFill>
                  <a:srgbClr val="000000"/>
                </a:solidFill>
              </a:rPr>
              <a:t>Private Cloud:</a:t>
            </a:r>
            <a:endParaRPr b="1" dirty="0">
              <a:solidFill>
                <a:srgbClr val="000000"/>
              </a:solidFill>
            </a:endParaRPr>
          </a:p>
          <a:p>
            <a:pPr marL="0" lvl="0" indent="0">
              <a:spcBef>
                <a:spcPts val="0"/>
              </a:spcBef>
              <a:spcAft>
                <a:spcPts val="1600"/>
              </a:spcAft>
              <a:buNone/>
            </a:pPr>
            <a:r>
              <a:rPr lang="vi" sz="1400" dirty="0">
                <a:solidFill>
                  <a:srgbClr val="333333"/>
                </a:solidFill>
              </a:rPr>
              <a:t> a logically isolated section of the Amazon Web Services (AWS) cloud where you can launch AWS resources in a virtual network that you define.</a:t>
            </a:r>
            <a:endParaRPr sz="1400" dirty="0"/>
          </a:p>
        </p:txBody>
      </p:sp>
      <p:sp>
        <p:nvSpPr>
          <p:cNvPr id="373" name="Shape 373"/>
          <p:cNvSpPr txBox="1">
            <a:spLocks noGrp="1"/>
          </p:cNvSpPr>
          <p:nvPr>
            <p:ph type="title"/>
          </p:nvPr>
        </p:nvSpPr>
        <p:spPr>
          <a:xfrm>
            <a:off x="-1" y="216425"/>
            <a:ext cx="9106175"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Networking</a:t>
            </a:r>
            <a:endParaRPr dirty="0">
              <a:solidFill>
                <a:srgbClr val="FFFFFF"/>
              </a:solidFill>
            </a:endParaRPr>
          </a:p>
        </p:txBody>
      </p:sp>
      <p:sp>
        <p:nvSpPr>
          <p:cNvPr id="374" name="Shape 374"/>
          <p:cNvSpPr/>
          <p:nvPr/>
        </p:nvSpPr>
        <p:spPr>
          <a:xfrm>
            <a:off x="195775" y="2245799"/>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Deployment &amp; Administrator</a:t>
            </a:r>
            <a:endParaRPr sz="1000"/>
          </a:p>
        </p:txBody>
      </p:sp>
      <p:sp>
        <p:nvSpPr>
          <p:cNvPr id="375" name="Shape 375"/>
          <p:cNvSpPr/>
          <p:nvPr/>
        </p:nvSpPr>
        <p:spPr>
          <a:xfrm>
            <a:off x="195775" y="2769005"/>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App Services</a:t>
            </a:r>
            <a:endParaRPr sz="1000"/>
          </a:p>
        </p:txBody>
      </p:sp>
      <p:sp>
        <p:nvSpPr>
          <p:cNvPr id="376" name="Shape 376"/>
          <p:cNvSpPr/>
          <p:nvPr/>
        </p:nvSpPr>
        <p:spPr>
          <a:xfrm>
            <a:off x="195775" y="3289114"/>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Compute</a:t>
            </a:r>
            <a:endParaRPr sz="1000"/>
          </a:p>
        </p:txBody>
      </p:sp>
      <p:sp>
        <p:nvSpPr>
          <p:cNvPr id="377" name="Shape 377"/>
          <p:cNvSpPr/>
          <p:nvPr/>
        </p:nvSpPr>
        <p:spPr>
          <a:xfrm>
            <a:off x="1958989" y="3292211"/>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Database</a:t>
            </a:r>
            <a:endParaRPr sz="1000"/>
          </a:p>
        </p:txBody>
      </p:sp>
      <p:sp>
        <p:nvSpPr>
          <p:cNvPr id="378" name="Shape 378"/>
          <p:cNvSpPr/>
          <p:nvPr/>
        </p:nvSpPr>
        <p:spPr>
          <a:xfrm>
            <a:off x="1077382" y="3292211"/>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Storage</a:t>
            </a:r>
            <a:endParaRPr sz="1000"/>
          </a:p>
        </p:txBody>
      </p:sp>
      <p:sp>
        <p:nvSpPr>
          <p:cNvPr id="379" name="Shape 379"/>
          <p:cNvSpPr/>
          <p:nvPr/>
        </p:nvSpPr>
        <p:spPr>
          <a:xfrm>
            <a:off x="195775" y="3819211"/>
            <a:ext cx="2586300" cy="445800"/>
          </a:xfrm>
          <a:prstGeom prst="roundRect">
            <a:avLst>
              <a:gd name="adj" fmla="val 16667"/>
            </a:avLst>
          </a:prstGeom>
          <a:solidFill>
            <a:srgbClr val="005B86"/>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solidFill>
                  <a:srgbClr val="FFFFFF"/>
                </a:solidFill>
              </a:rPr>
              <a:t>Networking</a:t>
            </a:r>
            <a:endParaRPr sz="1000">
              <a:solidFill>
                <a:srgbClr val="FFFFFF"/>
              </a:solidFill>
            </a:endParaRPr>
          </a:p>
        </p:txBody>
      </p:sp>
      <p:sp>
        <p:nvSpPr>
          <p:cNvPr id="380" name="Shape 380"/>
          <p:cNvSpPr/>
          <p:nvPr/>
        </p:nvSpPr>
        <p:spPr>
          <a:xfrm>
            <a:off x="195775" y="4346210"/>
            <a:ext cx="2586300" cy="445800"/>
          </a:xfrm>
          <a:prstGeom prst="roundRect">
            <a:avLst>
              <a:gd name="adj" fmla="val 16667"/>
            </a:avLst>
          </a:prstGeom>
          <a:solidFill>
            <a:srgbClr val="FFFFFF"/>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AWS Global Infrastructure</a:t>
            </a:r>
            <a:endParaRPr sz="1000"/>
          </a:p>
        </p:txBody>
      </p:sp>
      <p:pic>
        <p:nvPicPr>
          <p:cNvPr id="381" name="Shape 381"/>
          <p:cNvPicPr preferRelativeResize="0"/>
          <p:nvPr/>
        </p:nvPicPr>
        <p:blipFill>
          <a:blip r:embed="rId3">
            <a:alphaModFix/>
          </a:blip>
          <a:stretch>
            <a:fillRect/>
          </a:stretch>
        </p:blipFill>
        <p:spPr>
          <a:xfrm>
            <a:off x="134303" y="1162375"/>
            <a:ext cx="478656" cy="572700"/>
          </a:xfrm>
          <a:prstGeom prst="rect">
            <a:avLst/>
          </a:prstGeom>
          <a:noFill/>
          <a:ln>
            <a:noFill/>
          </a:ln>
        </p:spPr>
      </p:pic>
      <p:pic>
        <p:nvPicPr>
          <p:cNvPr id="382" name="Shape 382"/>
          <p:cNvPicPr preferRelativeResize="0"/>
          <p:nvPr/>
        </p:nvPicPr>
        <p:blipFill>
          <a:blip r:embed="rId4">
            <a:alphaModFix/>
          </a:blip>
          <a:stretch>
            <a:fillRect/>
          </a:stretch>
        </p:blipFill>
        <p:spPr>
          <a:xfrm>
            <a:off x="1001263" y="1214425"/>
            <a:ext cx="385906" cy="468600"/>
          </a:xfrm>
          <a:prstGeom prst="rect">
            <a:avLst/>
          </a:prstGeom>
          <a:noFill/>
          <a:ln>
            <a:noFill/>
          </a:ln>
        </p:spPr>
      </p:pic>
      <p:pic>
        <p:nvPicPr>
          <p:cNvPr id="383" name="Shape 383"/>
          <p:cNvPicPr preferRelativeResize="0"/>
          <p:nvPr/>
        </p:nvPicPr>
        <p:blipFill>
          <a:blip r:embed="rId5">
            <a:alphaModFix/>
          </a:blip>
          <a:stretch>
            <a:fillRect/>
          </a:stretch>
        </p:blipFill>
        <p:spPr>
          <a:xfrm>
            <a:off x="1775475" y="1214425"/>
            <a:ext cx="387104" cy="468600"/>
          </a:xfrm>
          <a:prstGeom prst="rect">
            <a:avLst/>
          </a:prstGeom>
          <a:noFill/>
          <a:ln>
            <a:noFill/>
          </a:ln>
        </p:spPr>
      </p:pic>
      <p:pic>
        <p:nvPicPr>
          <p:cNvPr id="384" name="Shape 384"/>
          <p:cNvPicPr preferRelativeResize="0"/>
          <p:nvPr/>
        </p:nvPicPr>
        <p:blipFill>
          <a:blip r:embed="rId6">
            <a:alphaModFix/>
          </a:blip>
          <a:stretch>
            <a:fillRect/>
          </a:stretch>
        </p:blipFill>
        <p:spPr>
          <a:xfrm>
            <a:off x="2471750" y="1214425"/>
            <a:ext cx="392797" cy="468600"/>
          </a:xfrm>
          <a:prstGeom prst="rect">
            <a:avLst/>
          </a:prstGeom>
          <a:noFill/>
          <a:ln>
            <a:noFill/>
          </a:ln>
        </p:spPr>
      </p:pic>
      <p:sp>
        <p:nvSpPr>
          <p:cNvPr id="385" name="Shape 385"/>
          <p:cNvSpPr txBox="1"/>
          <p:nvPr/>
        </p:nvSpPr>
        <p:spPr>
          <a:xfrm>
            <a:off x="-37825" y="1683025"/>
            <a:ext cx="822900" cy="582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vi" sz="1000" b="1"/>
              <a:t>Route53</a:t>
            </a:r>
            <a:endParaRPr sz="1000" b="1"/>
          </a:p>
        </p:txBody>
      </p:sp>
      <p:sp>
        <p:nvSpPr>
          <p:cNvPr id="386" name="Shape 386"/>
          <p:cNvSpPr txBox="1"/>
          <p:nvPr/>
        </p:nvSpPr>
        <p:spPr>
          <a:xfrm>
            <a:off x="783275" y="1683025"/>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VPC</a:t>
            </a:r>
            <a:endParaRPr sz="1000" b="1"/>
          </a:p>
        </p:txBody>
      </p:sp>
      <p:sp>
        <p:nvSpPr>
          <p:cNvPr id="387" name="Shape 387"/>
          <p:cNvSpPr txBox="1"/>
          <p:nvPr/>
        </p:nvSpPr>
        <p:spPr>
          <a:xfrm>
            <a:off x="1552925" y="1683025"/>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Direct</a:t>
            </a:r>
            <a:endParaRPr sz="1000" b="1"/>
          </a:p>
          <a:p>
            <a:pPr marL="0" lvl="0" indent="0" algn="ctr" rtl="0">
              <a:spcBef>
                <a:spcPts val="0"/>
              </a:spcBef>
              <a:spcAft>
                <a:spcPts val="0"/>
              </a:spcAft>
              <a:buNone/>
            </a:pPr>
            <a:r>
              <a:rPr lang="vi" sz="1000" b="1"/>
              <a:t>Connect</a:t>
            </a:r>
            <a:endParaRPr sz="1000" b="1"/>
          </a:p>
        </p:txBody>
      </p:sp>
      <p:sp>
        <p:nvSpPr>
          <p:cNvPr id="388" name="Shape 388"/>
          <p:cNvSpPr txBox="1"/>
          <p:nvPr/>
        </p:nvSpPr>
        <p:spPr>
          <a:xfrm>
            <a:off x="2130600" y="1683025"/>
            <a:ext cx="11148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Elastic Load Balancing</a:t>
            </a:r>
            <a:br>
              <a:rPr lang="vi" sz="1000" b="1"/>
            </a:br>
            <a:endParaRPr sz="1000" b="1"/>
          </a:p>
        </p:txBody>
      </p:sp>
      <p:sp>
        <p:nvSpPr>
          <p:cNvPr id="3" name="Slide Number Placeholder 2"/>
          <p:cNvSpPr>
            <a:spLocks noGrp="1"/>
          </p:cNvSpPr>
          <p:nvPr>
            <p:ph type="sldNum" idx="12"/>
          </p:nvPr>
        </p:nvSpPr>
        <p:spPr>
          <a:xfrm>
            <a:off x="-37825" y="4801066"/>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
        <p:nvSpPr>
          <p:cNvPr id="20" name="Shape 372"/>
          <p:cNvSpPr txBox="1">
            <a:spLocks/>
          </p:cNvSpPr>
          <p:nvPr/>
        </p:nvSpPr>
        <p:spPr>
          <a:xfrm>
            <a:off x="3306314" y="2889909"/>
            <a:ext cx="5195400" cy="641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
                <a:srgbClr val="000000"/>
              </a:buClr>
            </a:pPr>
            <a:r>
              <a:rPr lang="en-US" b="1" dirty="0" smtClean="0">
                <a:solidFill>
                  <a:srgbClr val="000000"/>
                </a:solidFill>
              </a:rPr>
              <a:t>Direct connect:</a:t>
            </a:r>
          </a:p>
          <a:p>
            <a:pPr marL="0" indent="0">
              <a:buFont typeface="Arial"/>
              <a:buNone/>
            </a:pPr>
            <a:r>
              <a:rPr lang="en-US" sz="1400" dirty="0" smtClean="0">
                <a:solidFill>
                  <a:srgbClr val="333333"/>
                </a:solidFill>
              </a:rPr>
              <a:t>dedicated network connection from your premises to AWS.</a:t>
            </a:r>
            <a:endParaRPr lang="en-US" sz="1400" dirty="0" smtClean="0"/>
          </a:p>
        </p:txBody>
      </p:sp>
      <p:sp>
        <p:nvSpPr>
          <p:cNvPr id="21" name="Shape 393"/>
          <p:cNvSpPr txBox="1">
            <a:spLocks/>
          </p:cNvSpPr>
          <p:nvPr/>
        </p:nvSpPr>
        <p:spPr>
          <a:xfrm>
            <a:off x="3306500" y="1613804"/>
            <a:ext cx="5204700" cy="14216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spcBef>
                <a:spcPts val="1600"/>
              </a:spcBef>
              <a:buClr>
                <a:srgbClr val="000000"/>
              </a:buClr>
            </a:pPr>
            <a:r>
              <a:rPr lang="en-US" b="1" dirty="0" smtClean="0">
                <a:solidFill>
                  <a:srgbClr val="000000"/>
                </a:solidFill>
              </a:rPr>
              <a:t>Elastic Load balancing:</a:t>
            </a:r>
          </a:p>
          <a:p>
            <a:pPr marL="0" indent="0">
              <a:spcAft>
                <a:spcPts val="1600"/>
              </a:spcAft>
              <a:buFont typeface="Arial"/>
              <a:buNone/>
            </a:pPr>
            <a:r>
              <a:rPr lang="en-US" sz="1400" dirty="0" smtClean="0">
                <a:solidFill>
                  <a:srgbClr val="444444"/>
                </a:solidFill>
                <a:highlight>
                  <a:srgbClr val="FFFFFF"/>
                </a:highlight>
              </a:rPr>
              <a:t>Elastic Load Balancing distributes incoming application traffic across multiple EC2 instances, in multiple Availability Zones. This increases the fault tolerance of your applications.</a:t>
            </a:r>
            <a:endParaRPr lang="en-US" sz="1400" dirty="0"/>
          </a:p>
        </p:txBody>
      </p:sp>
      <p:sp>
        <p:nvSpPr>
          <p:cNvPr id="22" name="Shape 393"/>
          <p:cNvSpPr txBox="1">
            <a:spLocks/>
          </p:cNvSpPr>
          <p:nvPr/>
        </p:nvSpPr>
        <p:spPr>
          <a:xfrm>
            <a:off x="3367600" y="672800"/>
            <a:ext cx="5204700" cy="11540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
                <a:srgbClr val="000000"/>
              </a:buClr>
            </a:pPr>
            <a:r>
              <a:rPr lang="en-US" b="1" dirty="0" smtClean="0">
                <a:solidFill>
                  <a:srgbClr val="000000"/>
                </a:solidFill>
                <a:highlight>
                  <a:srgbClr val="FFFFFF"/>
                </a:highlight>
              </a:rPr>
              <a:t>AWS Route 53</a:t>
            </a:r>
            <a:r>
              <a:rPr lang="en-US" dirty="0" smtClean="0">
                <a:solidFill>
                  <a:srgbClr val="000000"/>
                </a:solidFill>
                <a:highlight>
                  <a:srgbClr val="FFFFFF"/>
                </a:highlight>
              </a:rPr>
              <a:t> </a:t>
            </a:r>
          </a:p>
          <a:p>
            <a:pPr marL="0" indent="0">
              <a:buFont typeface="Arial"/>
              <a:buNone/>
            </a:pPr>
            <a:r>
              <a:rPr lang="en-US" sz="1400" dirty="0" smtClean="0">
                <a:solidFill>
                  <a:srgbClr val="545454"/>
                </a:solidFill>
                <a:highlight>
                  <a:srgbClr val="FFFFFF"/>
                </a:highlight>
              </a:rPr>
              <a:t>is a reliable and cost-effective managed Cloud based Domain Name System (DNS) web service that translates domain names into numeric 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72">
                                            <p:txEl>
                                              <p:pRg st="0" end="0"/>
                                            </p:txEl>
                                          </p:spTgt>
                                        </p:tgtEl>
                                        <p:attrNameLst>
                                          <p:attrName>style.visibility</p:attrName>
                                        </p:attrNameLst>
                                      </p:cBhvr>
                                      <p:to>
                                        <p:strVal val="visible"/>
                                      </p:to>
                                    </p:set>
                                    <p:anim calcmode="lin" valueType="num">
                                      <p:cBhvr additive="base">
                                        <p:cTn id="7" dur="500" fill="hold"/>
                                        <p:tgtEl>
                                          <p:spTgt spid="3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72">
                                            <p:txEl>
                                              <p:pRg st="1" end="1"/>
                                            </p:txEl>
                                          </p:spTgt>
                                        </p:tgtEl>
                                        <p:attrNameLst>
                                          <p:attrName>style.visibility</p:attrName>
                                        </p:attrNameLst>
                                      </p:cBhvr>
                                      <p:to>
                                        <p:strVal val="visible"/>
                                      </p:to>
                                    </p:set>
                                    <p:anim calcmode="lin" valueType="num">
                                      <p:cBhvr additive="base">
                                        <p:cTn id="11" dur="500" fill="hold"/>
                                        <p:tgtEl>
                                          <p:spTgt spid="3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3398025" y="1152475"/>
            <a:ext cx="51225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Char char="●"/>
            </a:pPr>
            <a:r>
              <a:rPr lang="vi" b="1">
                <a:solidFill>
                  <a:srgbClr val="000000"/>
                </a:solidFill>
              </a:rPr>
              <a:t>Elastic Load Balancing</a:t>
            </a:r>
            <a:endParaRPr b="1">
              <a:solidFill>
                <a:srgbClr val="000000"/>
              </a:solidFill>
            </a:endParaRPr>
          </a:p>
          <a:p>
            <a:pPr marL="0" lvl="0" indent="0">
              <a:spcBef>
                <a:spcPts val="0"/>
              </a:spcBef>
              <a:spcAft>
                <a:spcPts val="0"/>
              </a:spcAft>
              <a:buNone/>
            </a:pPr>
            <a:r>
              <a:rPr lang="vi" sz="1400">
                <a:solidFill>
                  <a:srgbClr val="333333"/>
                </a:solidFill>
              </a:rPr>
              <a:t>Elastic Load Balancing automatically distributes incoming application traffic across multiple Amazon EC2 instances. </a:t>
            </a:r>
            <a:endParaRPr sz="1400">
              <a:solidFill>
                <a:srgbClr val="333333"/>
              </a:solidFill>
            </a:endParaRPr>
          </a:p>
          <a:p>
            <a:pPr marL="0" lvl="0" indent="0">
              <a:spcBef>
                <a:spcPts val="1600"/>
              </a:spcBef>
              <a:spcAft>
                <a:spcPts val="0"/>
              </a:spcAft>
              <a:buNone/>
            </a:pPr>
            <a:r>
              <a:rPr lang="vi" sz="1400">
                <a:solidFill>
                  <a:srgbClr val="444444"/>
                </a:solidFill>
                <a:highlight>
                  <a:srgbClr val="FFFFFF"/>
                </a:highlight>
              </a:rPr>
              <a:t>Elastic Load Balancing supports two types of load balancers: Application Load Balancers and Classic Load Balancers. Choose the load balancer type that meets your needs.</a:t>
            </a:r>
            <a:endParaRPr sz="1400">
              <a:solidFill>
                <a:srgbClr val="333333"/>
              </a:solidFill>
            </a:endParaRPr>
          </a:p>
          <a:p>
            <a:pPr marL="0" lvl="0" indent="0" rtl="0">
              <a:spcBef>
                <a:spcPts val="1600"/>
              </a:spcBef>
              <a:spcAft>
                <a:spcPts val="0"/>
              </a:spcAft>
              <a:buNone/>
            </a:pPr>
            <a:r>
              <a:rPr lang="vi" sz="1400" b="1" i="1" u="sng">
                <a:solidFill>
                  <a:srgbClr val="333333"/>
                </a:solidFill>
              </a:rPr>
              <a:t>Benefit</a:t>
            </a:r>
            <a:endParaRPr sz="1400" b="1" i="1" u="sng">
              <a:solidFill>
                <a:srgbClr val="333333"/>
              </a:solidFill>
            </a:endParaRPr>
          </a:p>
          <a:p>
            <a:pPr marL="457200" lvl="0" indent="-317500" rtl="0">
              <a:lnSpc>
                <a:spcPct val="130000"/>
              </a:lnSpc>
              <a:spcBef>
                <a:spcPts val="1600"/>
              </a:spcBef>
              <a:spcAft>
                <a:spcPts val="0"/>
              </a:spcAft>
              <a:buClr>
                <a:srgbClr val="1F3D5C"/>
              </a:buClr>
              <a:buSzPts val="1400"/>
              <a:buChar char="●"/>
            </a:pPr>
            <a:r>
              <a:rPr lang="vi" sz="1400">
                <a:solidFill>
                  <a:srgbClr val="1F3D5C"/>
                </a:solidFill>
              </a:rPr>
              <a:t>Available</a:t>
            </a:r>
            <a:endParaRPr sz="1400">
              <a:solidFill>
                <a:srgbClr val="1F3D5C"/>
              </a:solidFill>
            </a:endParaRPr>
          </a:p>
          <a:p>
            <a:pPr marL="457200" lvl="0" indent="-317500" rtl="0">
              <a:lnSpc>
                <a:spcPct val="130000"/>
              </a:lnSpc>
              <a:spcBef>
                <a:spcPts val="0"/>
              </a:spcBef>
              <a:spcAft>
                <a:spcPts val="0"/>
              </a:spcAft>
              <a:buClr>
                <a:srgbClr val="1F3D5C"/>
              </a:buClr>
              <a:buSzPts val="1400"/>
              <a:buChar char="●"/>
            </a:pPr>
            <a:r>
              <a:rPr lang="vi" sz="1400">
                <a:solidFill>
                  <a:srgbClr val="1F3D5C"/>
                </a:solidFill>
              </a:rPr>
              <a:t>Elastic</a:t>
            </a:r>
            <a:endParaRPr sz="1400">
              <a:solidFill>
                <a:srgbClr val="1F3D5C"/>
              </a:solidFill>
            </a:endParaRPr>
          </a:p>
          <a:p>
            <a:pPr marL="457200" lvl="0" indent="-317500" rtl="0">
              <a:lnSpc>
                <a:spcPct val="130000"/>
              </a:lnSpc>
              <a:spcBef>
                <a:spcPts val="0"/>
              </a:spcBef>
              <a:spcAft>
                <a:spcPts val="0"/>
              </a:spcAft>
              <a:buClr>
                <a:srgbClr val="1F3D5C"/>
              </a:buClr>
              <a:buSzPts val="1400"/>
              <a:buChar char="●"/>
            </a:pPr>
            <a:r>
              <a:rPr lang="vi" sz="1400">
                <a:solidFill>
                  <a:srgbClr val="1F3D5C"/>
                </a:solidFill>
              </a:rPr>
              <a:t>Secure</a:t>
            </a:r>
            <a:endParaRPr sz="1400">
              <a:solidFill>
                <a:srgbClr val="1F3D5C"/>
              </a:solidFill>
            </a:endParaRPr>
          </a:p>
          <a:p>
            <a:pPr marL="0" lvl="0" indent="0" rtl="0">
              <a:spcBef>
                <a:spcPts val="0"/>
              </a:spcBef>
              <a:spcAft>
                <a:spcPts val="0"/>
              </a:spcAft>
              <a:buNone/>
            </a:pPr>
            <a:endParaRPr sz="1350">
              <a:solidFill>
                <a:srgbClr val="333333"/>
              </a:solidFill>
            </a:endParaRPr>
          </a:p>
          <a:p>
            <a:pPr marL="0" lvl="0" indent="0">
              <a:spcBef>
                <a:spcPts val="1600"/>
              </a:spcBef>
              <a:spcAft>
                <a:spcPts val="1600"/>
              </a:spcAft>
              <a:buNone/>
            </a:pPr>
            <a:endParaRPr sz="1350">
              <a:solidFill>
                <a:srgbClr val="333333"/>
              </a:solidFill>
            </a:endParaRPr>
          </a:p>
        </p:txBody>
      </p:sp>
      <p:sp>
        <p:nvSpPr>
          <p:cNvPr id="415" name="Shape 415"/>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Networking</a:t>
            </a:r>
            <a:endParaRPr dirty="0">
              <a:solidFill>
                <a:srgbClr val="FFFFFF"/>
              </a:solidFill>
            </a:endParaRPr>
          </a:p>
        </p:txBody>
      </p:sp>
      <p:pic>
        <p:nvPicPr>
          <p:cNvPr id="416" name="Shape 416"/>
          <p:cNvPicPr preferRelativeResize="0"/>
          <p:nvPr/>
        </p:nvPicPr>
        <p:blipFill>
          <a:blip r:embed="rId3">
            <a:alphaModFix/>
          </a:blip>
          <a:stretch>
            <a:fillRect/>
          </a:stretch>
        </p:blipFill>
        <p:spPr>
          <a:xfrm>
            <a:off x="121075" y="1612900"/>
            <a:ext cx="2952750" cy="2495550"/>
          </a:xfrm>
          <a:prstGeom prst="rect">
            <a:avLst/>
          </a:prstGeom>
          <a:noFill/>
          <a:ln>
            <a:noFill/>
          </a:ln>
        </p:spPr>
      </p:pic>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Instructor : </a:t>
            </a:r>
            <a:r>
              <a:rPr lang="en-US" dirty="0" err="1" smtClean="0">
                <a:solidFill>
                  <a:schemeClr val="tx1"/>
                </a:solidFill>
              </a:rPr>
              <a:t>Thiều</a:t>
            </a:r>
            <a:r>
              <a:rPr lang="en-US" dirty="0" smtClean="0">
                <a:solidFill>
                  <a:schemeClr val="tx1"/>
                </a:solidFill>
              </a:rPr>
              <a:t> </a:t>
            </a:r>
            <a:r>
              <a:rPr lang="en-US" dirty="0" err="1" smtClean="0">
                <a:solidFill>
                  <a:schemeClr val="tx1"/>
                </a:solidFill>
              </a:rPr>
              <a:t>Lâm</a:t>
            </a:r>
            <a:r>
              <a:rPr lang="en-US" dirty="0" smtClean="0">
                <a:solidFill>
                  <a:schemeClr val="tx1"/>
                </a:solidFill>
              </a:rPr>
              <a:t> </a:t>
            </a:r>
            <a:r>
              <a:rPr lang="en-US" dirty="0" err="1" smtClean="0">
                <a:solidFill>
                  <a:schemeClr val="tx1"/>
                </a:solidFill>
              </a:rPr>
              <a:t>Đông</a:t>
            </a:r>
            <a:r>
              <a:rPr lang="en-US" dirty="0" smtClean="0">
                <a:solidFill>
                  <a:schemeClr val="tx1"/>
                </a:solidFill>
              </a:rPr>
              <a:t> </a:t>
            </a:r>
            <a:r>
              <a:rPr lang="en-US" dirty="0" err="1" smtClean="0">
                <a:solidFill>
                  <a:schemeClr val="tx1"/>
                </a:solidFill>
              </a:rPr>
              <a:t>Quân</a:t>
            </a:r>
            <a:r>
              <a:rPr lang="en-US" dirty="0" smtClean="0">
                <a:solidFill>
                  <a:schemeClr val="accent1"/>
                </a:solidFill>
              </a:rPr>
              <a:t/>
            </a:r>
            <a:br>
              <a:rPr lang="en-US" dirty="0" smtClean="0">
                <a:solidFill>
                  <a:schemeClr val="accent1"/>
                </a:solidFill>
              </a:rPr>
            </a:br>
            <a:r>
              <a:rPr lang="en-US" dirty="0" smtClean="0">
                <a:solidFill>
                  <a:schemeClr val="accent1"/>
                </a:solidFill>
              </a:rPr>
              <a:t>Account : </a:t>
            </a:r>
            <a:r>
              <a:rPr lang="en-US" dirty="0" err="1" smtClean="0"/>
              <a:t>QuanTLD</a:t>
            </a:r>
            <a:r>
              <a:rPr lang="en-US" dirty="0" smtClean="0"/>
              <a:t/>
            </a:r>
            <a:br>
              <a:rPr lang="en-US" dirty="0" smtClean="0"/>
            </a:br>
            <a:r>
              <a:rPr lang="en-US" dirty="0" err="1" smtClean="0">
                <a:solidFill>
                  <a:schemeClr val="accent1"/>
                </a:solidFill>
              </a:rPr>
              <a:t>Moblie</a:t>
            </a:r>
            <a:r>
              <a:rPr lang="en-US" dirty="0" smtClean="0">
                <a:solidFill>
                  <a:schemeClr val="accent1"/>
                </a:solidFill>
              </a:rPr>
              <a:t> : </a:t>
            </a:r>
            <a:r>
              <a:rPr lang="en-US" dirty="0" smtClean="0"/>
              <a:t>0907 009 599</a:t>
            </a:r>
            <a:br>
              <a:rPr lang="en-US" dirty="0" smtClean="0"/>
            </a:br>
            <a:r>
              <a:rPr lang="en-US" dirty="0" smtClean="0">
                <a:solidFill>
                  <a:schemeClr val="accent1"/>
                </a:solidFill>
              </a:rPr>
              <a:t>Mail : </a:t>
            </a:r>
            <a:r>
              <a:rPr lang="en-US" dirty="0" smtClean="0"/>
              <a:t>QuanTLD@fsoft.com.vn</a:t>
            </a:r>
            <a:br>
              <a:rPr lang="en-US" dirty="0" smtClean="0"/>
            </a:br>
            <a:r>
              <a:rPr lang="en-US" dirty="0" smtClean="0"/>
              <a:t/>
            </a:r>
            <a:br>
              <a:rPr lang="en-US" dirty="0" smtClean="0"/>
            </a:br>
            <a:r>
              <a:rPr lang="en-US" dirty="0" smtClean="0"/>
              <a:t/>
            </a:r>
            <a:br>
              <a:rPr lang="en-US" dirty="0" smtClean="0"/>
            </a:br>
            <a:endParaRPr lang="en-US" dirty="0"/>
          </a:p>
        </p:txBody>
      </p:sp>
      <p:sp>
        <p:nvSpPr>
          <p:cNvPr id="5" name="Slide Number Placeholder 4"/>
          <p:cNvSpPr>
            <a:spLocks noGrp="1"/>
          </p:cNvSpPr>
          <p:nvPr>
            <p:ph type="sldNum" idx="12"/>
          </p:nvPr>
        </p:nvSpPr>
        <p:spPr>
          <a:xfrm>
            <a:off x="0" y="4572000"/>
            <a:ext cx="9144000" cy="457200"/>
          </a:xfrm>
          <a:ln>
            <a:noFill/>
          </a:ln>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marL="0" lvl="0" indent="0">
              <a:spcBef>
                <a:spcPts val="0"/>
              </a:spcBef>
              <a:spcAft>
                <a:spcPts val="0"/>
              </a:spcAft>
              <a:buNone/>
            </a:pPr>
            <a:endParaRPr lang="vi" dirty="0"/>
          </a:p>
        </p:txBody>
      </p:sp>
      <p:pic>
        <p:nvPicPr>
          <p:cNvPr id="1025" name="Picture 1" descr="AWS Certified SysOps Administrator - Associ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4277336"/>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Certified Solutions Architect - Profession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0" y="4277336"/>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mazon - In partnership with Alpine Testing Solu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503" y="428625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Certified Solutions Architect - Associ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503" y="4286250"/>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Amazon - In partnership with Alpine Testing Solu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407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3356700" y="1001850"/>
            <a:ext cx="5163900" cy="849864"/>
          </a:xfrm>
          <a:prstGeom prst="rect">
            <a:avLst/>
          </a:prstGeom>
          <a:noFill/>
          <a:ln>
            <a:noFill/>
          </a:ln>
        </p:spPr>
        <p:txBody>
          <a:bodyPr spcFirstLastPara="1" wrap="square" lIns="91425" tIns="91425" rIns="91425" bIns="91425" anchor="t" anchorCtr="0">
            <a:noAutofit/>
          </a:bodyPr>
          <a:lstStyle/>
          <a:p>
            <a:pPr marL="457200" lvl="0" indent="-342900">
              <a:lnSpc>
                <a:spcPct val="100000"/>
              </a:lnSpc>
              <a:spcBef>
                <a:spcPts val="0"/>
              </a:spcBef>
              <a:spcAft>
                <a:spcPts val="0"/>
              </a:spcAft>
              <a:buSzPts val="1800"/>
              <a:buChar char="●"/>
            </a:pPr>
            <a:r>
              <a:rPr lang="vi" sz="1800" b="1" dirty="0"/>
              <a:t>Elastic Compute Cloud (EC2):</a:t>
            </a:r>
            <a:endParaRPr sz="1800" b="1" dirty="0"/>
          </a:p>
          <a:p>
            <a:pPr marL="0" lvl="0" indent="0">
              <a:lnSpc>
                <a:spcPct val="115000"/>
              </a:lnSpc>
              <a:spcBef>
                <a:spcPts val="0"/>
              </a:spcBef>
              <a:spcAft>
                <a:spcPts val="0"/>
              </a:spcAft>
              <a:buNone/>
            </a:pPr>
            <a:r>
              <a:rPr lang="vi" dirty="0">
                <a:solidFill>
                  <a:srgbClr val="333333"/>
                </a:solidFill>
                <a:highlight>
                  <a:srgbClr val="FFFFFF"/>
                </a:highlight>
              </a:rPr>
              <a:t>a web service that provides secure, resizable compute capacity in the cloud</a:t>
            </a:r>
            <a:r>
              <a:rPr lang="vi" dirty="0" smtClean="0">
                <a:solidFill>
                  <a:srgbClr val="333333"/>
                </a:solidFill>
                <a:highlight>
                  <a:srgbClr val="FFFFFF"/>
                </a:highlight>
              </a:rPr>
              <a:t>.</a:t>
            </a:r>
            <a:endParaRPr dirty="0"/>
          </a:p>
        </p:txBody>
      </p:sp>
      <p:sp>
        <p:nvSpPr>
          <p:cNvPr id="422" name="Shape 422"/>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Compute</a:t>
            </a:r>
            <a:endParaRPr dirty="0">
              <a:solidFill>
                <a:srgbClr val="FFFFFF"/>
              </a:solidFill>
            </a:endParaRPr>
          </a:p>
        </p:txBody>
      </p:sp>
      <p:sp>
        <p:nvSpPr>
          <p:cNvPr id="423" name="Shape 423"/>
          <p:cNvSpPr/>
          <p:nvPr/>
        </p:nvSpPr>
        <p:spPr>
          <a:xfrm>
            <a:off x="195775" y="2245799"/>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Deployment &amp; Administrator</a:t>
            </a:r>
            <a:endParaRPr sz="1000"/>
          </a:p>
        </p:txBody>
      </p:sp>
      <p:sp>
        <p:nvSpPr>
          <p:cNvPr id="424" name="Shape 424"/>
          <p:cNvSpPr/>
          <p:nvPr/>
        </p:nvSpPr>
        <p:spPr>
          <a:xfrm>
            <a:off x="195775" y="2769005"/>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App Services</a:t>
            </a:r>
            <a:endParaRPr sz="1000"/>
          </a:p>
        </p:txBody>
      </p:sp>
      <p:sp>
        <p:nvSpPr>
          <p:cNvPr id="425" name="Shape 425"/>
          <p:cNvSpPr/>
          <p:nvPr/>
        </p:nvSpPr>
        <p:spPr>
          <a:xfrm>
            <a:off x="195775" y="3289114"/>
            <a:ext cx="822900" cy="445800"/>
          </a:xfrm>
          <a:prstGeom prst="roundRect">
            <a:avLst>
              <a:gd name="adj" fmla="val 16667"/>
            </a:avLst>
          </a:prstGeom>
          <a:solidFill>
            <a:srgbClr val="005B86"/>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solidFill>
                  <a:srgbClr val="FFFFFF"/>
                </a:solidFill>
              </a:rPr>
              <a:t>Compute</a:t>
            </a:r>
            <a:endParaRPr sz="1000">
              <a:solidFill>
                <a:srgbClr val="FFFFFF"/>
              </a:solidFill>
            </a:endParaRPr>
          </a:p>
        </p:txBody>
      </p:sp>
      <p:sp>
        <p:nvSpPr>
          <p:cNvPr id="426" name="Shape 426"/>
          <p:cNvSpPr/>
          <p:nvPr/>
        </p:nvSpPr>
        <p:spPr>
          <a:xfrm>
            <a:off x="1958989" y="3292211"/>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Database</a:t>
            </a:r>
            <a:endParaRPr sz="1000"/>
          </a:p>
        </p:txBody>
      </p:sp>
      <p:sp>
        <p:nvSpPr>
          <p:cNvPr id="427" name="Shape 427"/>
          <p:cNvSpPr/>
          <p:nvPr/>
        </p:nvSpPr>
        <p:spPr>
          <a:xfrm>
            <a:off x="1077382" y="3292211"/>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Storage</a:t>
            </a:r>
            <a:endParaRPr sz="1000"/>
          </a:p>
        </p:txBody>
      </p:sp>
      <p:sp>
        <p:nvSpPr>
          <p:cNvPr id="428" name="Shape 428"/>
          <p:cNvSpPr/>
          <p:nvPr/>
        </p:nvSpPr>
        <p:spPr>
          <a:xfrm>
            <a:off x="195775" y="3819211"/>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Networking</a:t>
            </a:r>
            <a:endParaRPr sz="1000"/>
          </a:p>
        </p:txBody>
      </p:sp>
      <p:sp>
        <p:nvSpPr>
          <p:cNvPr id="429" name="Shape 429"/>
          <p:cNvSpPr/>
          <p:nvPr/>
        </p:nvSpPr>
        <p:spPr>
          <a:xfrm>
            <a:off x="195775" y="4346210"/>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AWS Global Infrastructure</a:t>
            </a:r>
            <a:endParaRPr sz="1000"/>
          </a:p>
        </p:txBody>
      </p:sp>
      <p:pic>
        <p:nvPicPr>
          <p:cNvPr id="430" name="Shape 430"/>
          <p:cNvPicPr preferRelativeResize="0"/>
          <p:nvPr/>
        </p:nvPicPr>
        <p:blipFill>
          <a:blip r:embed="rId3">
            <a:alphaModFix/>
          </a:blip>
          <a:stretch>
            <a:fillRect/>
          </a:stretch>
        </p:blipFill>
        <p:spPr>
          <a:xfrm>
            <a:off x="195775" y="1133575"/>
            <a:ext cx="542925" cy="657225"/>
          </a:xfrm>
          <a:prstGeom prst="rect">
            <a:avLst/>
          </a:prstGeom>
          <a:noFill/>
          <a:ln>
            <a:noFill/>
          </a:ln>
        </p:spPr>
      </p:pic>
      <p:pic>
        <p:nvPicPr>
          <p:cNvPr id="431" name="Shape 431"/>
          <p:cNvPicPr preferRelativeResize="0"/>
          <p:nvPr/>
        </p:nvPicPr>
        <p:blipFill>
          <a:blip r:embed="rId4">
            <a:alphaModFix/>
          </a:blip>
          <a:stretch>
            <a:fillRect/>
          </a:stretch>
        </p:blipFill>
        <p:spPr>
          <a:xfrm>
            <a:off x="1217363" y="1200250"/>
            <a:ext cx="542925" cy="523875"/>
          </a:xfrm>
          <a:prstGeom prst="rect">
            <a:avLst/>
          </a:prstGeom>
          <a:noFill/>
          <a:ln>
            <a:noFill/>
          </a:ln>
        </p:spPr>
      </p:pic>
      <p:pic>
        <p:nvPicPr>
          <p:cNvPr id="432" name="Shape 432"/>
          <p:cNvPicPr preferRelativeResize="0"/>
          <p:nvPr/>
        </p:nvPicPr>
        <p:blipFill>
          <a:blip r:embed="rId5">
            <a:alphaModFix/>
          </a:blip>
          <a:stretch>
            <a:fillRect/>
          </a:stretch>
        </p:blipFill>
        <p:spPr>
          <a:xfrm>
            <a:off x="2238975" y="1133575"/>
            <a:ext cx="542925" cy="657225"/>
          </a:xfrm>
          <a:prstGeom prst="rect">
            <a:avLst/>
          </a:prstGeom>
          <a:noFill/>
          <a:ln>
            <a:noFill/>
          </a:ln>
        </p:spPr>
      </p:pic>
      <p:sp>
        <p:nvSpPr>
          <p:cNvPr id="433" name="Shape 433"/>
          <p:cNvSpPr txBox="1"/>
          <p:nvPr/>
        </p:nvSpPr>
        <p:spPr>
          <a:xfrm>
            <a:off x="-140112" y="1749663"/>
            <a:ext cx="12147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EC2</a:t>
            </a:r>
            <a:endParaRPr sz="1000" b="1"/>
          </a:p>
        </p:txBody>
      </p:sp>
      <p:sp>
        <p:nvSpPr>
          <p:cNvPr id="434" name="Shape 434"/>
          <p:cNvSpPr txBox="1"/>
          <p:nvPr/>
        </p:nvSpPr>
        <p:spPr>
          <a:xfrm>
            <a:off x="1077375" y="1673450"/>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Auto Scaling</a:t>
            </a:r>
            <a:endParaRPr sz="1000" b="1"/>
          </a:p>
        </p:txBody>
      </p:sp>
      <p:sp>
        <p:nvSpPr>
          <p:cNvPr id="435" name="Shape 435"/>
          <p:cNvSpPr txBox="1"/>
          <p:nvPr/>
        </p:nvSpPr>
        <p:spPr>
          <a:xfrm>
            <a:off x="2098950" y="1749663"/>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Lambda</a:t>
            </a:r>
            <a:endParaRPr sz="1000" b="1"/>
          </a:p>
        </p:txBody>
      </p:sp>
      <p:sp>
        <p:nvSpPr>
          <p:cNvPr id="3" name="Slide Number Placeholder 2"/>
          <p:cNvSpPr>
            <a:spLocks noGrp="1"/>
          </p:cNvSpPr>
          <p:nvPr>
            <p:ph type="sldNum" idx="12"/>
          </p:nvPr>
        </p:nvSpPr>
        <p:spPr>
          <a:xfrm>
            <a:off x="-36576" y="48006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
        <p:nvSpPr>
          <p:cNvPr id="18" name="Shape 421"/>
          <p:cNvSpPr txBox="1"/>
          <p:nvPr/>
        </p:nvSpPr>
        <p:spPr>
          <a:xfrm>
            <a:off x="3356700" y="1885377"/>
            <a:ext cx="5163900" cy="1440779"/>
          </a:xfrm>
          <a:prstGeom prst="rect">
            <a:avLst/>
          </a:prstGeom>
          <a:noFill/>
          <a:ln>
            <a:noFill/>
          </a:ln>
        </p:spPr>
        <p:txBody>
          <a:bodyPr spcFirstLastPara="1" wrap="square" lIns="91425" tIns="91425" rIns="91425" bIns="91425" anchor="t" anchorCtr="0">
            <a:noAutofit/>
          </a:bodyPr>
          <a:lstStyle/>
          <a:p>
            <a:pPr marL="457200" lvl="0" indent="-342900">
              <a:lnSpc>
                <a:spcPct val="115000"/>
              </a:lnSpc>
              <a:spcBef>
                <a:spcPts val="1600"/>
              </a:spcBef>
              <a:spcAft>
                <a:spcPts val="0"/>
              </a:spcAft>
              <a:buSzPts val="1800"/>
              <a:buChar char="●"/>
            </a:pPr>
            <a:r>
              <a:rPr lang="vi" sz="1800" b="1" dirty="0" smtClean="0"/>
              <a:t>Auto </a:t>
            </a:r>
            <a:r>
              <a:rPr lang="vi" sz="1800" b="1" dirty="0"/>
              <a:t>Scaling:</a:t>
            </a:r>
            <a:endParaRPr sz="1800" b="1" dirty="0"/>
          </a:p>
          <a:p>
            <a:pPr marL="0" lvl="0" indent="0">
              <a:lnSpc>
                <a:spcPct val="115000"/>
              </a:lnSpc>
              <a:spcBef>
                <a:spcPts val="0"/>
              </a:spcBef>
              <a:spcAft>
                <a:spcPts val="0"/>
              </a:spcAft>
              <a:buNone/>
            </a:pPr>
            <a:r>
              <a:rPr lang="vi" dirty="0">
                <a:solidFill>
                  <a:srgbClr val="545454"/>
                </a:solidFill>
                <a:highlight>
                  <a:srgbClr val="FFFFFF"/>
                </a:highlight>
              </a:rPr>
              <a:t>Automatically launch or terminate EC2 instances based on user-defined policies, health status checks, and </a:t>
            </a:r>
            <a:r>
              <a:rPr lang="vi" dirty="0" smtClean="0">
                <a:solidFill>
                  <a:srgbClr val="545454"/>
                </a:solidFill>
                <a:highlight>
                  <a:srgbClr val="FFFFFF"/>
                </a:highlight>
              </a:rPr>
              <a:t>schedules</a:t>
            </a:r>
            <a:endParaRPr dirty="0"/>
          </a:p>
        </p:txBody>
      </p:sp>
      <p:sp>
        <p:nvSpPr>
          <p:cNvPr id="19" name="Shape 421"/>
          <p:cNvSpPr txBox="1"/>
          <p:nvPr/>
        </p:nvSpPr>
        <p:spPr>
          <a:xfrm>
            <a:off x="3356700" y="2900686"/>
            <a:ext cx="5163900" cy="1668455"/>
          </a:xfrm>
          <a:prstGeom prst="rect">
            <a:avLst/>
          </a:prstGeom>
          <a:noFill/>
          <a:ln>
            <a:noFill/>
          </a:ln>
        </p:spPr>
        <p:txBody>
          <a:bodyPr spcFirstLastPara="1" wrap="square" lIns="91425" tIns="91425" rIns="91425" bIns="91425" anchor="t" anchorCtr="0">
            <a:noAutofit/>
          </a:bodyPr>
          <a:lstStyle/>
          <a:p>
            <a:pPr marL="457200" lvl="0" indent="-342900">
              <a:lnSpc>
                <a:spcPct val="115000"/>
              </a:lnSpc>
              <a:spcBef>
                <a:spcPts val="1600"/>
              </a:spcBef>
              <a:spcAft>
                <a:spcPts val="0"/>
              </a:spcAft>
              <a:buSzPts val="1800"/>
              <a:buChar char="●"/>
            </a:pPr>
            <a:r>
              <a:rPr lang="vi" sz="1800" b="1" dirty="0" smtClean="0"/>
              <a:t>Lambda</a:t>
            </a:r>
            <a:r>
              <a:rPr lang="vi" sz="1800" dirty="0"/>
              <a:t>:</a:t>
            </a:r>
            <a:endParaRPr sz="1800" dirty="0"/>
          </a:p>
          <a:p>
            <a:pPr marL="0" lvl="0" indent="0">
              <a:lnSpc>
                <a:spcPct val="115000"/>
              </a:lnSpc>
              <a:spcBef>
                <a:spcPts val="0"/>
              </a:spcBef>
              <a:spcAft>
                <a:spcPts val="1600"/>
              </a:spcAft>
              <a:buNone/>
            </a:pPr>
            <a:r>
              <a:rPr lang="vi" dirty="0">
                <a:solidFill>
                  <a:srgbClr val="333333"/>
                </a:solidFill>
              </a:rPr>
              <a:t>AWS Lambda is a zero-administration compute platform for back-end web developers that runs your code for you in the AWS </a:t>
            </a:r>
            <a:r>
              <a:rPr lang="vi" u="sng" dirty="0">
                <a:solidFill>
                  <a:srgbClr val="005B86"/>
                </a:solidFill>
                <a:hlinkClick r:id="rId6"/>
              </a:rPr>
              <a:t>cloud</a:t>
            </a:r>
            <a:r>
              <a:rPr lang="vi" dirty="0">
                <a:solidFill>
                  <a:srgbClr val="333333"/>
                </a:solidFill>
              </a:rPr>
              <a:t> and provides you with a fine-grained pricing structure.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1"/>
                                        </p:tgtEl>
                                        <p:attrNameLst>
                                          <p:attrName>style.visibility</p:attrName>
                                        </p:attrNameLst>
                                      </p:cBhvr>
                                      <p:to>
                                        <p:strVal val="visible"/>
                                      </p:to>
                                    </p:set>
                                    <p:anim calcmode="lin" valueType="num">
                                      <p:cBhvr additive="base">
                                        <p:cTn id="7" dur="500" fill="hold"/>
                                        <p:tgtEl>
                                          <p:spTgt spid="421"/>
                                        </p:tgtEl>
                                        <p:attrNameLst>
                                          <p:attrName>ppt_x</p:attrName>
                                        </p:attrNameLst>
                                      </p:cBhvr>
                                      <p:tavLst>
                                        <p:tav tm="0">
                                          <p:val>
                                            <p:strVal val="#ppt_x"/>
                                          </p:val>
                                        </p:tav>
                                        <p:tav tm="100000">
                                          <p:val>
                                            <p:strVal val="#ppt_x"/>
                                          </p:val>
                                        </p:tav>
                                      </p:tavLst>
                                    </p:anim>
                                    <p:anim calcmode="lin" valueType="num">
                                      <p:cBhvr additive="base">
                                        <p:cTn id="8" dur="500" fill="hold"/>
                                        <p:tgtEl>
                                          <p:spTgt spid="4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3506701" y="959697"/>
            <a:ext cx="51639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Char char="●"/>
            </a:pPr>
            <a:r>
              <a:rPr lang="vi" b="1" dirty="0">
                <a:solidFill>
                  <a:srgbClr val="000000"/>
                </a:solidFill>
              </a:rPr>
              <a:t>Elastic Compute Cloud</a:t>
            </a:r>
            <a:endParaRPr b="1" dirty="0">
              <a:solidFill>
                <a:srgbClr val="000000"/>
              </a:solidFill>
            </a:endParaRPr>
          </a:p>
          <a:p>
            <a:pPr marL="0" lvl="0" indent="0">
              <a:spcBef>
                <a:spcPts val="1600"/>
              </a:spcBef>
              <a:spcAft>
                <a:spcPts val="0"/>
              </a:spcAft>
              <a:buNone/>
            </a:pPr>
            <a:r>
              <a:rPr lang="vi" sz="1400" dirty="0"/>
              <a:t>Ec2 offers Virtual computing Environment (Instances) you can launch and manage with a few clicks of mouse or few lines of code. </a:t>
            </a:r>
            <a:endParaRPr sz="1400" dirty="0"/>
          </a:p>
          <a:p>
            <a:pPr marL="0" lvl="0" indent="0" rtl="0">
              <a:lnSpc>
                <a:spcPct val="100000"/>
              </a:lnSpc>
              <a:spcBef>
                <a:spcPts val="1600"/>
              </a:spcBef>
              <a:spcAft>
                <a:spcPts val="0"/>
              </a:spcAft>
              <a:buNone/>
            </a:pPr>
            <a:r>
              <a:rPr lang="vi" sz="1400" b="1" i="1" u="sng" dirty="0">
                <a:solidFill>
                  <a:srgbClr val="000000"/>
                </a:solidFill>
              </a:rPr>
              <a:t>Benefit:</a:t>
            </a:r>
            <a:endParaRPr sz="1400" b="1" i="1" u="sng" dirty="0">
              <a:solidFill>
                <a:srgbClr val="000000"/>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highlight>
                  <a:srgbClr val="FFFFFF"/>
                </a:highlight>
              </a:rPr>
              <a:t>Elastic Web-Scale </a:t>
            </a:r>
            <a:r>
              <a:rPr lang="vi" sz="1400" dirty="0" smtClean="0">
                <a:solidFill>
                  <a:srgbClr val="333333"/>
                </a:solidFill>
                <a:highlight>
                  <a:srgbClr val="FFFFFF"/>
                </a:highlight>
              </a:rPr>
              <a:t>Computing</a:t>
            </a:r>
            <a:r>
              <a:rPr lang="en-US" sz="1400" dirty="0" smtClean="0">
                <a:solidFill>
                  <a:srgbClr val="333333"/>
                </a:solidFill>
                <a:highlight>
                  <a:srgbClr val="FFFFFF"/>
                </a:highlight>
              </a:rPr>
              <a:t> ,</a:t>
            </a:r>
            <a:r>
              <a:rPr lang="vi" sz="1400" dirty="0" smtClean="0">
                <a:solidFill>
                  <a:srgbClr val="333333"/>
                </a:solidFill>
                <a:highlight>
                  <a:srgbClr val="FFFFFF"/>
                </a:highlight>
              </a:rPr>
              <a:t>Completely </a:t>
            </a:r>
            <a:r>
              <a:rPr lang="vi" sz="1400" dirty="0">
                <a:solidFill>
                  <a:srgbClr val="333333"/>
                </a:solidFill>
                <a:highlight>
                  <a:srgbClr val="FFFFFF"/>
                </a:highlight>
              </a:rPr>
              <a:t>Controlled</a:t>
            </a:r>
            <a:endParaRPr sz="1400" dirty="0">
              <a:solidFill>
                <a:srgbClr val="000000"/>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highlight>
                  <a:srgbClr val="FFFFFF"/>
                </a:highlight>
              </a:rPr>
              <a:t>Flexible Cloud Hosting </a:t>
            </a:r>
            <a:r>
              <a:rPr lang="vi" sz="1400" dirty="0" smtClean="0">
                <a:solidFill>
                  <a:srgbClr val="333333"/>
                </a:solidFill>
                <a:highlight>
                  <a:srgbClr val="FFFFFF"/>
                </a:highlight>
              </a:rPr>
              <a:t>Services</a:t>
            </a:r>
            <a:r>
              <a:rPr lang="en-US" sz="1400" dirty="0" smtClean="0">
                <a:solidFill>
                  <a:srgbClr val="333333"/>
                </a:solidFill>
                <a:highlight>
                  <a:srgbClr val="FFFFFF"/>
                </a:highlight>
              </a:rPr>
              <a:t> , </a:t>
            </a:r>
            <a:r>
              <a:rPr lang="vi" sz="1400" dirty="0" smtClean="0">
                <a:solidFill>
                  <a:srgbClr val="333333"/>
                </a:solidFill>
                <a:highlight>
                  <a:srgbClr val="FFFFFF"/>
                </a:highlight>
              </a:rPr>
              <a:t>Integrated</a:t>
            </a:r>
            <a:endParaRPr sz="1400" dirty="0">
              <a:solidFill>
                <a:srgbClr val="000000"/>
              </a:solidFill>
            </a:endParaRPr>
          </a:p>
          <a:p>
            <a:pPr marL="457200" lvl="0" indent="-317500" rtl="0">
              <a:lnSpc>
                <a:spcPct val="150000"/>
              </a:lnSpc>
              <a:spcBef>
                <a:spcPts val="0"/>
              </a:spcBef>
              <a:spcAft>
                <a:spcPts val="0"/>
              </a:spcAft>
              <a:buClr>
                <a:srgbClr val="333333"/>
              </a:buClr>
              <a:buSzPts val="1400"/>
              <a:buChar char="●"/>
            </a:pPr>
            <a:r>
              <a:rPr lang="vi" sz="1400" dirty="0" smtClean="0">
                <a:solidFill>
                  <a:srgbClr val="333333"/>
                </a:solidFill>
                <a:highlight>
                  <a:srgbClr val="FFFFFF"/>
                </a:highlight>
              </a:rPr>
              <a:t>Reliable</a:t>
            </a:r>
            <a:r>
              <a:rPr lang="en-US" sz="1400" dirty="0" smtClean="0">
                <a:solidFill>
                  <a:srgbClr val="333333"/>
                </a:solidFill>
                <a:highlight>
                  <a:srgbClr val="FFFFFF"/>
                </a:highlight>
              </a:rPr>
              <a:t> ,</a:t>
            </a:r>
            <a:r>
              <a:rPr lang="vi" sz="1400" dirty="0" smtClean="0">
                <a:solidFill>
                  <a:srgbClr val="333333"/>
                </a:solidFill>
                <a:highlight>
                  <a:srgbClr val="FFFFFF"/>
                </a:highlight>
              </a:rPr>
              <a:t>Secure</a:t>
            </a:r>
            <a:endParaRPr sz="1400" dirty="0">
              <a:solidFill>
                <a:srgbClr val="000000"/>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highlight>
                  <a:srgbClr val="FFFFFF"/>
                </a:highlight>
              </a:rPr>
              <a:t>Inexpensive</a:t>
            </a:r>
            <a:endParaRPr sz="1400" dirty="0">
              <a:solidFill>
                <a:srgbClr val="000000"/>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highlight>
                  <a:srgbClr val="FFFFFF"/>
                </a:highlight>
              </a:rPr>
              <a:t>Easy to Start</a:t>
            </a:r>
            <a:endParaRPr sz="1400" dirty="0">
              <a:solidFill>
                <a:srgbClr val="333333"/>
              </a:solidFill>
              <a:highlight>
                <a:srgbClr val="FFFFFF"/>
              </a:highlight>
            </a:endParaRPr>
          </a:p>
          <a:p>
            <a:pPr marL="0" lvl="0" indent="0" rtl="0">
              <a:lnSpc>
                <a:spcPct val="160000"/>
              </a:lnSpc>
              <a:spcBef>
                <a:spcPts val="1000"/>
              </a:spcBef>
              <a:spcAft>
                <a:spcPts val="0"/>
              </a:spcAft>
              <a:buClr>
                <a:schemeClr val="dk1"/>
              </a:buClr>
              <a:buSzPts val="1100"/>
              <a:buFont typeface="Arial"/>
              <a:buNone/>
            </a:pPr>
            <a:endParaRPr sz="1350" dirty="0">
              <a:solidFill>
                <a:srgbClr val="333333"/>
              </a:solidFill>
              <a:highlight>
                <a:srgbClr val="FFFFFF"/>
              </a:highlight>
            </a:endParaRPr>
          </a:p>
          <a:p>
            <a:pPr marL="0" lvl="0" indent="0">
              <a:spcBef>
                <a:spcPts val="0"/>
              </a:spcBef>
              <a:spcAft>
                <a:spcPts val="0"/>
              </a:spcAft>
              <a:buNone/>
            </a:pPr>
            <a:endParaRPr dirty="0"/>
          </a:p>
          <a:p>
            <a:pPr marL="0" lvl="0" indent="0">
              <a:spcBef>
                <a:spcPts val="1600"/>
              </a:spcBef>
              <a:spcAft>
                <a:spcPts val="1600"/>
              </a:spcAft>
              <a:buNone/>
            </a:pPr>
            <a:endParaRPr dirty="0"/>
          </a:p>
        </p:txBody>
      </p:sp>
      <p:sp>
        <p:nvSpPr>
          <p:cNvPr id="441" name="Shape 441"/>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Compute</a:t>
            </a:r>
            <a:endParaRPr dirty="0">
              <a:solidFill>
                <a:srgbClr val="FFFFFF"/>
              </a:solidFill>
            </a:endParaRPr>
          </a:p>
        </p:txBody>
      </p:sp>
      <p:pic>
        <p:nvPicPr>
          <p:cNvPr id="442" name="Shape 442"/>
          <p:cNvPicPr preferRelativeResize="0"/>
          <p:nvPr/>
        </p:nvPicPr>
        <p:blipFill>
          <a:blip r:embed="rId3">
            <a:alphaModFix/>
          </a:blip>
          <a:stretch>
            <a:fillRect/>
          </a:stretch>
        </p:blipFill>
        <p:spPr>
          <a:xfrm>
            <a:off x="152400" y="1850425"/>
            <a:ext cx="3051775" cy="2329769"/>
          </a:xfrm>
          <a:prstGeom prst="rect">
            <a:avLst/>
          </a:prstGeom>
          <a:noFill/>
          <a:ln>
            <a:noFill/>
          </a:ln>
        </p:spPr>
      </p:pic>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graphicFrame>
        <p:nvGraphicFramePr>
          <p:cNvPr id="447" name="Shape 447"/>
          <p:cNvGraphicFramePr/>
          <p:nvPr>
            <p:extLst>
              <p:ext uri="{D42A27DB-BD31-4B8C-83A1-F6EECF244321}">
                <p14:modId xmlns:p14="http://schemas.microsoft.com/office/powerpoint/2010/main" val="3148991019"/>
              </p:ext>
            </p:extLst>
          </p:nvPr>
        </p:nvGraphicFramePr>
        <p:xfrm>
          <a:off x="876300" y="846168"/>
          <a:ext cx="7239000" cy="3505080"/>
        </p:xfrm>
        <a:graphic>
          <a:graphicData uri="http://schemas.openxmlformats.org/drawingml/2006/table">
            <a:tbl>
              <a:tblPr>
                <a:noFill/>
                <a:tableStyleId>{CE3A2660-9B77-41EA-AA07-E12F2CED33B1}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spcBef>
                          <a:spcPts val="0"/>
                        </a:spcBef>
                        <a:spcAft>
                          <a:spcPts val="0"/>
                        </a:spcAft>
                        <a:buNone/>
                      </a:pPr>
                      <a:endParaRPr b="1"/>
                    </a:p>
                  </a:txBody>
                  <a:tcPr marL="91425" marR="91425" marT="91425" marB="91425"/>
                </a:tc>
                <a:tc>
                  <a:txBody>
                    <a:bodyPr/>
                    <a:lstStyle/>
                    <a:p>
                      <a:pPr marL="0" lvl="0" indent="0" algn="ctr">
                        <a:spcBef>
                          <a:spcPts val="0"/>
                        </a:spcBef>
                        <a:spcAft>
                          <a:spcPts val="0"/>
                        </a:spcAft>
                        <a:buNone/>
                      </a:pPr>
                      <a:r>
                        <a:rPr lang="vi" b="1">
                          <a:solidFill>
                            <a:srgbClr val="FFFFFF"/>
                          </a:solidFill>
                        </a:rPr>
                        <a:t>On demand instances</a:t>
                      </a:r>
                      <a:endParaRPr b="1">
                        <a:solidFill>
                          <a:srgbClr val="FFFFFF"/>
                        </a:solidFill>
                      </a:endParaRPr>
                    </a:p>
                  </a:txBody>
                  <a:tcPr marL="91425" marR="91425" marT="91425" marB="91425">
                    <a:solidFill>
                      <a:srgbClr val="FF9900"/>
                    </a:solidFill>
                  </a:tcPr>
                </a:tc>
                <a:tc>
                  <a:txBody>
                    <a:bodyPr/>
                    <a:lstStyle/>
                    <a:p>
                      <a:pPr marL="0" lvl="0" indent="0" algn="ctr" rtl="0">
                        <a:spcBef>
                          <a:spcPts val="0"/>
                        </a:spcBef>
                        <a:spcAft>
                          <a:spcPts val="0"/>
                        </a:spcAft>
                        <a:buNone/>
                      </a:pPr>
                      <a:r>
                        <a:rPr lang="vi" b="1">
                          <a:solidFill>
                            <a:srgbClr val="FFFFFF"/>
                          </a:solidFill>
                        </a:rPr>
                        <a:t>Reserved instances</a:t>
                      </a:r>
                      <a:endParaRPr b="1">
                        <a:solidFill>
                          <a:srgbClr val="FFFFFF"/>
                        </a:solidFill>
                      </a:endParaRPr>
                    </a:p>
                  </a:txBody>
                  <a:tcPr marL="91425" marR="91425" marT="91425" marB="91425">
                    <a:solidFill>
                      <a:srgbClr val="FF9900"/>
                    </a:solidFill>
                  </a:tcPr>
                </a:tc>
                <a:tc>
                  <a:txBody>
                    <a:bodyPr/>
                    <a:lstStyle/>
                    <a:p>
                      <a:pPr marL="0" lvl="0" indent="0" algn="ctr">
                        <a:spcBef>
                          <a:spcPts val="0"/>
                        </a:spcBef>
                        <a:spcAft>
                          <a:spcPts val="0"/>
                        </a:spcAft>
                        <a:buNone/>
                      </a:pPr>
                      <a:r>
                        <a:rPr lang="vi" b="1">
                          <a:solidFill>
                            <a:srgbClr val="FFFFFF"/>
                          </a:solidFill>
                        </a:rPr>
                        <a:t>Spot instances</a:t>
                      </a:r>
                      <a:endParaRPr b="1">
                        <a:solidFill>
                          <a:srgbClr val="FFFFFF"/>
                        </a:solidFill>
                      </a:endParaRPr>
                    </a:p>
                  </a:txBody>
                  <a:tcPr marL="91425" marR="91425" marT="91425" marB="91425">
                    <a:solidFill>
                      <a:srgbClr val="FF9900"/>
                    </a:solidFill>
                  </a:tcPr>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vi" b="1">
                          <a:solidFill>
                            <a:srgbClr val="FF9900"/>
                          </a:solidFill>
                        </a:rPr>
                        <a:t>Term</a:t>
                      </a:r>
                      <a:endParaRPr b="1">
                        <a:solidFill>
                          <a:srgbClr val="FF9900"/>
                        </a:solidFill>
                      </a:endParaRPr>
                    </a:p>
                  </a:txBody>
                  <a:tcPr marL="91425" marR="91425" marT="91425" marB="91425"/>
                </a:tc>
                <a:tc>
                  <a:txBody>
                    <a:bodyPr/>
                    <a:lstStyle/>
                    <a:p>
                      <a:pPr marL="0" lvl="0" indent="0">
                        <a:spcBef>
                          <a:spcPts val="0"/>
                        </a:spcBef>
                        <a:spcAft>
                          <a:spcPts val="0"/>
                        </a:spcAft>
                        <a:buNone/>
                      </a:pPr>
                      <a:r>
                        <a:rPr lang="vi"/>
                        <a:t>pay as you go </a:t>
                      </a:r>
                      <a:endParaRPr/>
                    </a:p>
                  </a:txBody>
                  <a:tcPr marL="91425" marR="91425" marT="91425" marB="91425"/>
                </a:tc>
                <a:tc>
                  <a:txBody>
                    <a:bodyPr/>
                    <a:lstStyle/>
                    <a:p>
                      <a:pPr marL="0" lvl="0" indent="0">
                        <a:spcBef>
                          <a:spcPts val="0"/>
                        </a:spcBef>
                        <a:spcAft>
                          <a:spcPts val="0"/>
                        </a:spcAft>
                        <a:buNone/>
                      </a:pPr>
                      <a:r>
                        <a:rPr lang="vi"/>
                        <a:t>One year or three year</a:t>
                      </a:r>
                      <a:endParaRPr/>
                    </a:p>
                  </a:txBody>
                  <a:tcPr marL="91425" marR="91425" marT="91425" marB="91425"/>
                </a:tc>
                <a:tc>
                  <a:txBody>
                    <a:bodyPr/>
                    <a:lstStyle/>
                    <a:p>
                      <a:pPr marL="0" lvl="0" indent="0">
                        <a:spcBef>
                          <a:spcPts val="0"/>
                        </a:spcBef>
                        <a:spcAft>
                          <a:spcPts val="0"/>
                        </a:spcAft>
                        <a:buNone/>
                      </a:pPr>
                      <a:r>
                        <a:rPr lang="vi"/>
                        <a:t>bid on unused capacity; instances can be lost if you outbid</a:t>
                      </a:r>
                      <a:endParaRPr/>
                    </a:p>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vi" b="1">
                          <a:solidFill>
                            <a:srgbClr val="FF9900"/>
                          </a:solidFill>
                        </a:rPr>
                        <a:t>Benefit</a:t>
                      </a:r>
                      <a:endParaRPr b="1">
                        <a:solidFill>
                          <a:srgbClr val="FF9900"/>
                        </a:solidFill>
                      </a:endParaRPr>
                    </a:p>
                  </a:txBody>
                  <a:tcPr marL="91425" marR="91425" marT="91425" marB="91425"/>
                </a:tc>
                <a:tc>
                  <a:txBody>
                    <a:bodyPr/>
                    <a:lstStyle/>
                    <a:p>
                      <a:pPr marL="0" lvl="0" indent="0">
                        <a:spcBef>
                          <a:spcPts val="0"/>
                        </a:spcBef>
                        <a:spcAft>
                          <a:spcPts val="0"/>
                        </a:spcAft>
                        <a:buNone/>
                      </a:pPr>
                      <a:r>
                        <a:rPr lang="vi"/>
                        <a:t>low cost and flexibility</a:t>
                      </a:r>
                      <a:endParaRPr/>
                    </a:p>
                  </a:txBody>
                  <a:tcPr marL="91425" marR="91425" marT="91425" marB="91425"/>
                </a:tc>
                <a:tc>
                  <a:txBody>
                    <a:bodyPr/>
                    <a:lstStyle/>
                    <a:p>
                      <a:pPr marL="0" lvl="0" indent="0">
                        <a:spcBef>
                          <a:spcPts val="0"/>
                        </a:spcBef>
                        <a:spcAft>
                          <a:spcPts val="0"/>
                        </a:spcAft>
                        <a:buNone/>
                      </a:pPr>
                      <a:r>
                        <a:rPr lang="vi"/>
                        <a:t>predictability ensure compute capacity is available when need</a:t>
                      </a:r>
                      <a:endParaRPr/>
                    </a:p>
                  </a:txBody>
                  <a:tcPr marL="91425" marR="91425" marT="91425" marB="91425"/>
                </a:tc>
                <a:tc>
                  <a:txBody>
                    <a:bodyPr/>
                    <a:lstStyle/>
                    <a:p>
                      <a:pPr marL="0" lvl="0" indent="0">
                        <a:spcBef>
                          <a:spcPts val="0"/>
                        </a:spcBef>
                        <a:spcAft>
                          <a:spcPts val="0"/>
                        </a:spcAft>
                        <a:buNone/>
                      </a:pPr>
                      <a:r>
                        <a:rPr lang="vi"/>
                        <a:t>large scale, dynamic workload</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vi" b="1">
                          <a:solidFill>
                            <a:srgbClr val="FF9900"/>
                          </a:solidFill>
                        </a:rPr>
                        <a:t>Cost</a:t>
                      </a:r>
                      <a:endParaRPr b="1">
                        <a:solidFill>
                          <a:srgbClr val="FF9900"/>
                        </a:solidFill>
                      </a:endParaRPr>
                    </a:p>
                  </a:txBody>
                  <a:tcPr marL="91425" marR="91425" marT="91425" marB="91425"/>
                </a:tc>
                <a:tc>
                  <a:txBody>
                    <a:bodyPr/>
                    <a:lstStyle/>
                    <a:p>
                      <a:pPr marL="0" lvl="0" indent="0">
                        <a:spcBef>
                          <a:spcPts val="0"/>
                        </a:spcBef>
                        <a:spcAft>
                          <a:spcPts val="0"/>
                        </a:spcAft>
                        <a:buNone/>
                      </a:pPr>
                      <a:r>
                        <a:rPr lang="vi"/>
                        <a:t>pay for what you use</a:t>
                      </a:r>
                      <a:endParaRPr/>
                    </a:p>
                  </a:txBody>
                  <a:tcPr marL="91425" marR="91425" marT="91425" marB="91425"/>
                </a:tc>
                <a:tc>
                  <a:txBody>
                    <a:bodyPr/>
                    <a:lstStyle/>
                    <a:p>
                      <a:pPr marL="0" lvl="0" indent="0">
                        <a:spcBef>
                          <a:spcPts val="0"/>
                        </a:spcBef>
                        <a:spcAft>
                          <a:spcPts val="0"/>
                        </a:spcAft>
                        <a:buNone/>
                      </a:pPr>
                      <a:r>
                        <a:rPr lang="vi"/>
                        <a:t>pay low or no upfront fee; overall cost is lower</a:t>
                      </a:r>
                      <a:endParaRPr/>
                    </a:p>
                  </a:txBody>
                  <a:tcPr marL="91425" marR="91425" marT="91425" marB="91425"/>
                </a:tc>
                <a:tc>
                  <a:txBody>
                    <a:bodyPr/>
                    <a:lstStyle/>
                    <a:p>
                      <a:pPr marL="0" lvl="0" indent="0">
                        <a:spcBef>
                          <a:spcPts val="0"/>
                        </a:spcBef>
                        <a:spcAft>
                          <a:spcPts val="0"/>
                        </a:spcAft>
                        <a:buNone/>
                      </a:pPr>
                      <a:r>
                        <a:rPr lang="vi" dirty="0"/>
                        <a:t>spot price base on supply and demand</a:t>
                      </a: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448" name="Shape 448"/>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EC2 pricing option </a:t>
            </a:r>
            <a:endParaRPr dirty="0">
              <a:solidFill>
                <a:srgbClr val="FFFFFF"/>
              </a:solidFill>
            </a:endParaRP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324475" y="148225"/>
            <a:ext cx="3559500" cy="137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 b="0"/>
              <a:t>EC2 Pricing Fundamental</a:t>
            </a:r>
            <a:endParaRPr/>
          </a:p>
        </p:txBody>
      </p:sp>
      <p:sp>
        <p:nvSpPr>
          <p:cNvPr id="454" name="Shape 454"/>
          <p:cNvSpPr txBox="1">
            <a:spLocks noGrp="1"/>
          </p:cNvSpPr>
          <p:nvPr>
            <p:ph type="body" idx="1"/>
          </p:nvPr>
        </p:nvSpPr>
        <p:spPr>
          <a:xfrm>
            <a:off x="296899" y="2031900"/>
            <a:ext cx="4194419" cy="34164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SzPts val="1800"/>
              <a:buChar char="●"/>
            </a:pPr>
            <a:r>
              <a:rPr lang="vi" dirty="0"/>
              <a:t>Compute:</a:t>
            </a:r>
            <a:endParaRPr dirty="0"/>
          </a:p>
          <a:p>
            <a:pPr marL="0" lvl="0" indent="0" rtl="0">
              <a:lnSpc>
                <a:spcPct val="100000"/>
              </a:lnSpc>
              <a:spcBef>
                <a:spcPts val="0"/>
              </a:spcBef>
              <a:spcAft>
                <a:spcPts val="0"/>
              </a:spcAft>
              <a:buNone/>
            </a:pPr>
            <a:r>
              <a:rPr lang="vi" dirty="0"/>
              <a:t>	Clock hour of server time</a:t>
            </a:r>
            <a:endParaRPr dirty="0"/>
          </a:p>
          <a:p>
            <a:pPr marL="457200" lvl="0" indent="-342900" rtl="0">
              <a:lnSpc>
                <a:spcPct val="100000"/>
              </a:lnSpc>
              <a:spcBef>
                <a:spcPts val="0"/>
              </a:spcBef>
              <a:spcAft>
                <a:spcPts val="0"/>
              </a:spcAft>
              <a:buSzPts val="1800"/>
              <a:buChar char="●"/>
            </a:pPr>
            <a:r>
              <a:rPr lang="vi" dirty="0"/>
              <a:t>instance type</a:t>
            </a:r>
            <a:endParaRPr dirty="0"/>
          </a:p>
          <a:p>
            <a:pPr marL="457200" lvl="0" indent="-342900" rtl="0">
              <a:lnSpc>
                <a:spcPct val="100000"/>
              </a:lnSpc>
              <a:spcBef>
                <a:spcPts val="0"/>
              </a:spcBef>
              <a:spcAft>
                <a:spcPts val="0"/>
              </a:spcAft>
              <a:buSzPts val="1800"/>
              <a:buChar char="●"/>
            </a:pPr>
            <a:r>
              <a:rPr lang="vi" dirty="0"/>
              <a:t>purchase type</a:t>
            </a:r>
            <a:endParaRPr dirty="0"/>
          </a:p>
          <a:p>
            <a:pPr marL="457200" lvl="0" indent="-342900" rtl="0">
              <a:lnSpc>
                <a:spcPct val="100000"/>
              </a:lnSpc>
              <a:spcBef>
                <a:spcPts val="0"/>
              </a:spcBef>
              <a:spcAft>
                <a:spcPts val="0"/>
              </a:spcAft>
              <a:buSzPts val="1800"/>
              <a:buChar char="●"/>
            </a:pPr>
            <a:r>
              <a:rPr lang="vi" dirty="0"/>
              <a:t>OS and software package</a:t>
            </a:r>
            <a:endParaRPr dirty="0"/>
          </a:p>
          <a:p>
            <a:pPr marL="457200" lvl="0" indent="-342900" rtl="0">
              <a:lnSpc>
                <a:spcPct val="100000"/>
              </a:lnSpc>
              <a:spcBef>
                <a:spcPts val="0"/>
              </a:spcBef>
              <a:spcAft>
                <a:spcPts val="0"/>
              </a:spcAft>
              <a:buSzPts val="1800"/>
              <a:buChar char="●"/>
            </a:pPr>
            <a:r>
              <a:rPr lang="vi" dirty="0"/>
              <a:t>Block </a:t>
            </a:r>
            <a:r>
              <a:rPr lang="vi" dirty="0" smtClean="0"/>
              <a:t>storage</a:t>
            </a:r>
            <a:r>
              <a:rPr lang="en-US" dirty="0" smtClean="0"/>
              <a:t> </a:t>
            </a:r>
          </a:p>
          <a:p>
            <a:pPr marL="114300" lvl="0" indent="0" rtl="0">
              <a:lnSpc>
                <a:spcPct val="100000"/>
              </a:lnSpc>
              <a:spcBef>
                <a:spcPts val="0"/>
              </a:spcBef>
              <a:spcAft>
                <a:spcPts val="0"/>
              </a:spcAft>
              <a:buSzPts val="1800"/>
              <a:buNone/>
            </a:pPr>
            <a:r>
              <a:rPr lang="en-US" dirty="0"/>
              <a:t> </a:t>
            </a:r>
            <a:r>
              <a:rPr lang="en-US" dirty="0" smtClean="0"/>
              <a:t>     </a:t>
            </a:r>
            <a:r>
              <a:rPr lang="vi" dirty="0" smtClean="0"/>
              <a:t>additional </a:t>
            </a:r>
            <a:r>
              <a:rPr lang="vi" dirty="0"/>
              <a:t>storage, backup, data transfer</a:t>
            </a:r>
            <a:endParaRPr dirty="0"/>
          </a:p>
          <a:p>
            <a:pPr marL="0" lvl="0" indent="0" rtl="0">
              <a:lnSpc>
                <a:spcPct val="100000"/>
              </a:lnSpc>
              <a:spcBef>
                <a:spcPts val="0"/>
              </a:spcBef>
              <a:spcAft>
                <a:spcPts val="0"/>
              </a:spcAft>
              <a:buNone/>
            </a:pPr>
            <a:endParaRPr dirty="0"/>
          </a:p>
        </p:txBody>
      </p:sp>
      <p:sp>
        <p:nvSpPr>
          <p:cNvPr id="455" name="Shape 455"/>
          <p:cNvSpPr txBox="1">
            <a:spLocks noGrp="1"/>
          </p:cNvSpPr>
          <p:nvPr>
            <p:ph type="body" idx="1"/>
          </p:nvPr>
        </p:nvSpPr>
        <p:spPr>
          <a:xfrm>
            <a:off x="4820700" y="2031900"/>
            <a:ext cx="3573600" cy="34164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SzPts val="1800"/>
              <a:buChar char="●"/>
            </a:pPr>
            <a:r>
              <a:rPr lang="vi" dirty="0"/>
              <a:t>Load balancing </a:t>
            </a:r>
            <a:endParaRPr dirty="0"/>
          </a:p>
          <a:p>
            <a:pPr marL="457200" lvl="0" indent="-342900" rtl="0">
              <a:lnSpc>
                <a:spcPct val="100000"/>
              </a:lnSpc>
              <a:spcBef>
                <a:spcPts val="0"/>
              </a:spcBef>
              <a:spcAft>
                <a:spcPts val="0"/>
              </a:spcAft>
              <a:buSzPts val="1800"/>
              <a:buChar char="●"/>
            </a:pPr>
            <a:r>
              <a:rPr lang="vi" dirty="0"/>
              <a:t>data processing</a:t>
            </a:r>
            <a:endParaRPr dirty="0"/>
          </a:p>
          <a:p>
            <a:pPr marL="457200" lvl="0" indent="-342900" rtl="0">
              <a:lnSpc>
                <a:spcPct val="100000"/>
              </a:lnSpc>
              <a:spcBef>
                <a:spcPts val="0"/>
              </a:spcBef>
              <a:spcAft>
                <a:spcPts val="0"/>
              </a:spcAft>
              <a:buSzPts val="1800"/>
              <a:buChar char="●"/>
            </a:pPr>
            <a:r>
              <a:rPr lang="vi" dirty="0"/>
              <a:t>detailed monitoring</a:t>
            </a:r>
            <a:endParaRPr dirty="0"/>
          </a:p>
          <a:p>
            <a:pPr marL="457200" lvl="0" indent="-342900" rtl="0">
              <a:lnSpc>
                <a:spcPct val="100000"/>
              </a:lnSpc>
              <a:spcBef>
                <a:spcPts val="0"/>
              </a:spcBef>
              <a:spcAft>
                <a:spcPts val="0"/>
              </a:spcAft>
              <a:buSzPts val="1800"/>
              <a:buChar char="●"/>
            </a:pPr>
            <a:r>
              <a:rPr lang="vi" dirty="0"/>
              <a:t>EIP</a:t>
            </a:r>
            <a:endParaRPr dirty="0"/>
          </a:p>
          <a:p>
            <a:pPr marL="457200" lvl="0" indent="-342900" rtl="0">
              <a:lnSpc>
                <a:spcPct val="100000"/>
              </a:lnSpc>
              <a:spcBef>
                <a:spcPts val="0"/>
              </a:spcBef>
              <a:spcAft>
                <a:spcPts val="0"/>
              </a:spcAft>
              <a:buSzPts val="1800"/>
              <a:buChar char="●"/>
            </a:pPr>
            <a:r>
              <a:rPr lang="vi" dirty="0"/>
              <a:t>Data transfer</a:t>
            </a:r>
            <a:endParaRPr dirty="0"/>
          </a:p>
          <a:p>
            <a:pPr marL="457200" lvl="0" indent="-342900" rtl="0">
              <a:lnSpc>
                <a:spcPct val="100000"/>
              </a:lnSpc>
              <a:spcBef>
                <a:spcPts val="0"/>
              </a:spcBef>
              <a:spcAft>
                <a:spcPts val="0"/>
              </a:spcAft>
              <a:buSzPts val="1800"/>
              <a:buChar char="●"/>
            </a:pPr>
            <a:r>
              <a:rPr lang="vi" dirty="0"/>
              <a:t>Regional data transfer</a:t>
            </a:r>
            <a:endParaRPr dirty="0"/>
          </a:p>
          <a:p>
            <a:pPr marL="457200" lvl="0" indent="-342900" rtl="0">
              <a:lnSpc>
                <a:spcPct val="100000"/>
              </a:lnSpc>
              <a:spcBef>
                <a:spcPts val="0"/>
              </a:spcBef>
              <a:spcAft>
                <a:spcPts val="0"/>
              </a:spcAft>
              <a:buSzPts val="1800"/>
              <a:buChar char="●"/>
            </a:pPr>
            <a:r>
              <a:rPr lang="vi" dirty="0"/>
              <a:t>data transfer out</a:t>
            </a:r>
            <a:endParaRPr dirty="0"/>
          </a:p>
          <a:p>
            <a:pPr marL="0" lvl="0" indent="0" rtl="0">
              <a:lnSpc>
                <a:spcPct val="100000"/>
              </a:lnSpc>
              <a:spcBef>
                <a:spcPts val="0"/>
              </a:spcBef>
              <a:spcAft>
                <a:spcPts val="0"/>
              </a:spcAft>
              <a:buNone/>
            </a:pPr>
            <a:endParaRPr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4133925" y="658985"/>
            <a:ext cx="4386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vi" b="1" dirty="0">
                <a:solidFill>
                  <a:srgbClr val="000000"/>
                </a:solidFill>
              </a:rPr>
              <a:t>Auto scaling </a:t>
            </a:r>
            <a:endParaRPr b="1" dirty="0">
              <a:solidFill>
                <a:srgbClr val="000000"/>
              </a:solidFill>
            </a:endParaRPr>
          </a:p>
          <a:p>
            <a:pPr marL="0" lvl="0" indent="0">
              <a:spcBef>
                <a:spcPts val="1600"/>
              </a:spcBef>
              <a:spcAft>
                <a:spcPts val="0"/>
              </a:spcAft>
              <a:buNone/>
            </a:pPr>
            <a:r>
              <a:rPr lang="vi" sz="1400" dirty="0">
                <a:solidFill>
                  <a:srgbClr val="333333"/>
                </a:solidFill>
              </a:rPr>
              <a:t>Auto Scaling helps you maintain application availability and allows you to dynamically scale your </a:t>
            </a:r>
            <a:r>
              <a:rPr lang="vi" sz="1400" u="sng" dirty="0">
                <a:solidFill>
                  <a:srgbClr val="005B86"/>
                </a:solidFill>
                <a:hlinkClick r:id="rId3"/>
              </a:rPr>
              <a:t>Amazon EC2</a:t>
            </a:r>
            <a:r>
              <a:rPr lang="vi" sz="1400" dirty="0">
                <a:solidFill>
                  <a:srgbClr val="333333"/>
                </a:solidFill>
              </a:rPr>
              <a:t> capacity up or down automatically according to conditions you define.</a:t>
            </a:r>
            <a:r>
              <a:rPr lang="vi" sz="1400" dirty="0">
                <a:solidFill>
                  <a:srgbClr val="444444"/>
                </a:solidFill>
                <a:highlight>
                  <a:srgbClr val="FFFFFF"/>
                </a:highlight>
              </a:rPr>
              <a:t> When you use Auto Scaling, your applications gain the following</a:t>
            </a:r>
            <a:endParaRPr sz="1400" dirty="0">
              <a:solidFill>
                <a:srgbClr val="444444"/>
              </a:solidFill>
              <a:highlight>
                <a:srgbClr val="FFFFFF"/>
              </a:highlight>
            </a:endParaRPr>
          </a:p>
          <a:p>
            <a:pPr marL="0" lvl="0" indent="0">
              <a:spcBef>
                <a:spcPts val="1600"/>
              </a:spcBef>
              <a:spcAft>
                <a:spcPts val="0"/>
              </a:spcAft>
              <a:buNone/>
            </a:pPr>
            <a:r>
              <a:rPr lang="vi" sz="1400" dirty="0">
                <a:solidFill>
                  <a:srgbClr val="444444"/>
                </a:solidFill>
                <a:highlight>
                  <a:srgbClr val="FFFFFF"/>
                </a:highlight>
              </a:rPr>
              <a:t> </a:t>
            </a:r>
            <a:r>
              <a:rPr lang="vi" sz="1400" b="1" i="1" u="sng" dirty="0">
                <a:solidFill>
                  <a:srgbClr val="444444"/>
                </a:solidFill>
                <a:highlight>
                  <a:srgbClr val="FFFFFF"/>
                </a:highlight>
              </a:rPr>
              <a:t>Benefits</a:t>
            </a:r>
            <a:r>
              <a:rPr lang="vi" sz="1400" dirty="0">
                <a:solidFill>
                  <a:srgbClr val="444444"/>
                </a:solidFill>
                <a:highlight>
                  <a:srgbClr val="FFFFFF"/>
                </a:highlight>
              </a:rPr>
              <a:t>:</a:t>
            </a:r>
            <a:endParaRPr sz="1400" dirty="0">
              <a:solidFill>
                <a:srgbClr val="444444"/>
              </a:solidFill>
              <a:highlight>
                <a:srgbClr val="FFFFFF"/>
              </a:highlight>
            </a:endParaRPr>
          </a:p>
          <a:p>
            <a:pPr marL="457200" lvl="0" indent="-317500">
              <a:lnSpc>
                <a:spcPct val="200000"/>
              </a:lnSpc>
              <a:spcBef>
                <a:spcPts val="1600"/>
              </a:spcBef>
              <a:spcAft>
                <a:spcPts val="0"/>
              </a:spcAft>
              <a:buClr>
                <a:srgbClr val="444444"/>
              </a:buClr>
              <a:buSzPts val="1400"/>
              <a:buChar char="●"/>
            </a:pPr>
            <a:r>
              <a:rPr lang="vi" sz="1400" dirty="0">
                <a:solidFill>
                  <a:srgbClr val="444444"/>
                </a:solidFill>
                <a:highlight>
                  <a:srgbClr val="FFFFFF"/>
                </a:highlight>
              </a:rPr>
              <a:t>Better fault tolerance. </a:t>
            </a:r>
            <a:endParaRPr sz="1400" dirty="0">
              <a:solidFill>
                <a:srgbClr val="444444"/>
              </a:solidFill>
              <a:highlight>
                <a:srgbClr val="FFFFFF"/>
              </a:highlight>
            </a:endParaRPr>
          </a:p>
          <a:p>
            <a:pPr marL="457200" lvl="0" indent="-317500">
              <a:lnSpc>
                <a:spcPct val="200000"/>
              </a:lnSpc>
              <a:spcBef>
                <a:spcPts val="0"/>
              </a:spcBef>
              <a:spcAft>
                <a:spcPts val="0"/>
              </a:spcAft>
              <a:buClr>
                <a:srgbClr val="444444"/>
              </a:buClr>
              <a:buSzPts val="1400"/>
              <a:buChar char="●"/>
            </a:pPr>
            <a:r>
              <a:rPr lang="vi" sz="1400" dirty="0">
                <a:solidFill>
                  <a:srgbClr val="444444"/>
                </a:solidFill>
                <a:highlight>
                  <a:srgbClr val="FFFFFF"/>
                </a:highlight>
              </a:rPr>
              <a:t>Better availability. </a:t>
            </a:r>
            <a:endParaRPr sz="1400" dirty="0">
              <a:solidFill>
                <a:srgbClr val="444444"/>
              </a:solidFill>
              <a:highlight>
                <a:srgbClr val="FFFFFF"/>
              </a:highlight>
            </a:endParaRPr>
          </a:p>
          <a:p>
            <a:pPr marL="457200" lvl="0" indent="-317500">
              <a:lnSpc>
                <a:spcPct val="200000"/>
              </a:lnSpc>
              <a:spcBef>
                <a:spcPts val="0"/>
              </a:spcBef>
              <a:spcAft>
                <a:spcPts val="0"/>
              </a:spcAft>
              <a:buClr>
                <a:srgbClr val="444444"/>
              </a:buClr>
              <a:buSzPts val="1400"/>
              <a:buChar char="●"/>
            </a:pPr>
            <a:r>
              <a:rPr lang="vi" sz="1400" dirty="0">
                <a:solidFill>
                  <a:srgbClr val="444444"/>
                </a:solidFill>
                <a:highlight>
                  <a:srgbClr val="FFFFFF"/>
                </a:highlight>
              </a:rPr>
              <a:t>Better cost management.</a:t>
            </a:r>
            <a:endParaRPr sz="1400" dirty="0">
              <a:solidFill>
                <a:srgbClr val="444444"/>
              </a:solidFill>
              <a:highlight>
                <a:srgbClr val="FFFFFF"/>
              </a:highlight>
            </a:endParaRPr>
          </a:p>
        </p:txBody>
      </p:sp>
      <p:sp>
        <p:nvSpPr>
          <p:cNvPr id="461" name="Shape 461"/>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vi" dirty="0" smtClean="0">
                <a:solidFill>
                  <a:srgbClr val="FFFFFF"/>
                </a:solidFill>
              </a:rPr>
              <a:t>Compute</a:t>
            </a:r>
            <a:endParaRPr dirty="0">
              <a:solidFill>
                <a:srgbClr val="FFFFFF"/>
              </a:solidFill>
            </a:endParaRPr>
          </a:p>
          <a:p>
            <a:pPr marL="0" lvl="0" indent="0" rtl="0">
              <a:spcBef>
                <a:spcPts val="0"/>
              </a:spcBef>
              <a:spcAft>
                <a:spcPts val="0"/>
              </a:spcAft>
              <a:buClr>
                <a:schemeClr val="dk1"/>
              </a:buClr>
              <a:buSzPts val="1100"/>
              <a:buFont typeface="Arial"/>
              <a:buNone/>
            </a:pPr>
            <a:endParaRPr dirty="0">
              <a:solidFill>
                <a:srgbClr val="FFFFFF"/>
              </a:solidFill>
            </a:endParaRPr>
          </a:p>
        </p:txBody>
      </p:sp>
      <p:pic>
        <p:nvPicPr>
          <p:cNvPr id="462" name="Shape 462"/>
          <p:cNvPicPr preferRelativeResize="0"/>
          <p:nvPr/>
        </p:nvPicPr>
        <p:blipFill>
          <a:blip r:embed="rId4">
            <a:alphaModFix/>
          </a:blip>
          <a:stretch>
            <a:fillRect/>
          </a:stretch>
        </p:blipFill>
        <p:spPr>
          <a:xfrm>
            <a:off x="163025" y="2093913"/>
            <a:ext cx="3438525" cy="1533525"/>
          </a:xfrm>
          <a:prstGeom prst="rect">
            <a:avLst/>
          </a:prstGeom>
          <a:noFill/>
          <a:ln>
            <a:noFill/>
          </a:ln>
        </p:spPr>
      </p:pic>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Shape 468"/>
          <p:cNvSpPr txBox="1">
            <a:spLocks noGrp="1"/>
          </p:cNvSpPr>
          <p:nvPr>
            <p:ph type="title"/>
          </p:nvPr>
        </p:nvSpPr>
        <p:spPr>
          <a:xfrm>
            <a:off x="0" y="216425"/>
            <a:ext cx="9107424"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Storage</a:t>
            </a:r>
            <a:endParaRPr dirty="0">
              <a:solidFill>
                <a:srgbClr val="FFFFFF"/>
              </a:solidFill>
            </a:endParaRPr>
          </a:p>
        </p:txBody>
      </p:sp>
      <p:sp>
        <p:nvSpPr>
          <p:cNvPr id="469" name="Shape 469"/>
          <p:cNvSpPr/>
          <p:nvPr/>
        </p:nvSpPr>
        <p:spPr>
          <a:xfrm>
            <a:off x="195775" y="2245799"/>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Deployment &amp; Administrator</a:t>
            </a:r>
            <a:endParaRPr sz="1000"/>
          </a:p>
        </p:txBody>
      </p:sp>
      <p:sp>
        <p:nvSpPr>
          <p:cNvPr id="470" name="Shape 470"/>
          <p:cNvSpPr/>
          <p:nvPr/>
        </p:nvSpPr>
        <p:spPr>
          <a:xfrm>
            <a:off x="195775" y="2769005"/>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App Services</a:t>
            </a:r>
            <a:endParaRPr sz="1000"/>
          </a:p>
        </p:txBody>
      </p:sp>
      <p:sp>
        <p:nvSpPr>
          <p:cNvPr id="471" name="Shape 471"/>
          <p:cNvSpPr/>
          <p:nvPr/>
        </p:nvSpPr>
        <p:spPr>
          <a:xfrm>
            <a:off x="195775" y="3289114"/>
            <a:ext cx="822900" cy="445800"/>
          </a:xfrm>
          <a:prstGeom prst="roundRect">
            <a:avLst>
              <a:gd name="adj" fmla="val 16667"/>
            </a:avLst>
          </a:prstGeom>
          <a:solidFill>
            <a:srgbClr val="FFFFFF"/>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Compute</a:t>
            </a:r>
            <a:endParaRPr sz="1000"/>
          </a:p>
        </p:txBody>
      </p:sp>
      <p:sp>
        <p:nvSpPr>
          <p:cNvPr id="472" name="Shape 472"/>
          <p:cNvSpPr/>
          <p:nvPr/>
        </p:nvSpPr>
        <p:spPr>
          <a:xfrm>
            <a:off x="1958989" y="3292211"/>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Database</a:t>
            </a:r>
            <a:endParaRPr sz="1000"/>
          </a:p>
        </p:txBody>
      </p:sp>
      <p:sp>
        <p:nvSpPr>
          <p:cNvPr id="473" name="Shape 473"/>
          <p:cNvSpPr/>
          <p:nvPr/>
        </p:nvSpPr>
        <p:spPr>
          <a:xfrm>
            <a:off x="1077382" y="3292211"/>
            <a:ext cx="822900" cy="445800"/>
          </a:xfrm>
          <a:prstGeom prst="roundRect">
            <a:avLst>
              <a:gd name="adj" fmla="val 16667"/>
            </a:avLst>
          </a:prstGeom>
          <a:solidFill>
            <a:srgbClr val="005B86"/>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solidFill>
                  <a:srgbClr val="FFFFFF"/>
                </a:solidFill>
              </a:rPr>
              <a:t>Storage</a:t>
            </a:r>
            <a:endParaRPr sz="1000">
              <a:solidFill>
                <a:srgbClr val="FFFFFF"/>
              </a:solidFill>
            </a:endParaRPr>
          </a:p>
        </p:txBody>
      </p:sp>
      <p:sp>
        <p:nvSpPr>
          <p:cNvPr id="474" name="Shape 474"/>
          <p:cNvSpPr/>
          <p:nvPr/>
        </p:nvSpPr>
        <p:spPr>
          <a:xfrm>
            <a:off x="195775" y="3819211"/>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Networking</a:t>
            </a:r>
            <a:endParaRPr sz="1000"/>
          </a:p>
        </p:txBody>
      </p:sp>
      <p:sp>
        <p:nvSpPr>
          <p:cNvPr id="475" name="Shape 475"/>
          <p:cNvSpPr/>
          <p:nvPr/>
        </p:nvSpPr>
        <p:spPr>
          <a:xfrm>
            <a:off x="195775" y="4346210"/>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AWS Global Infrastructure</a:t>
            </a:r>
            <a:endParaRPr sz="1000"/>
          </a:p>
        </p:txBody>
      </p:sp>
      <p:pic>
        <p:nvPicPr>
          <p:cNvPr id="476" name="Shape 476"/>
          <p:cNvPicPr preferRelativeResize="0"/>
          <p:nvPr/>
        </p:nvPicPr>
        <p:blipFill>
          <a:blip r:embed="rId3">
            <a:alphaModFix/>
          </a:blip>
          <a:stretch>
            <a:fillRect/>
          </a:stretch>
        </p:blipFill>
        <p:spPr>
          <a:xfrm>
            <a:off x="195775" y="1088375"/>
            <a:ext cx="1590675" cy="647700"/>
          </a:xfrm>
          <a:prstGeom prst="rect">
            <a:avLst/>
          </a:prstGeom>
          <a:noFill/>
          <a:ln>
            <a:noFill/>
          </a:ln>
        </p:spPr>
      </p:pic>
      <p:pic>
        <p:nvPicPr>
          <p:cNvPr id="477" name="Shape 477"/>
          <p:cNvPicPr preferRelativeResize="0"/>
          <p:nvPr/>
        </p:nvPicPr>
        <p:blipFill>
          <a:blip r:embed="rId4">
            <a:alphaModFix/>
          </a:blip>
          <a:stretch>
            <a:fillRect/>
          </a:stretch>
        </p:blipFill>
        <p:spPr>
          <a:xfrm>
            <a:off x="2419950" y="1155050"/>
            <a:ext cx="361950" cy="514350"/>
          </a:xfrm>
          <a:prstGeom prst="rect">
            <a:avLst/>
          </a:prstGeom>
          <a:noFill/>
          <a:ln>
            <a:noFill/>
          </a:ln>
        </p:spPr>
      </p:pic>
      <p:sp>
        <p:nvSpPr>
          <p:cNvPr id="478" name="Shape 478"/>
          <p:cNvSpPr txBox="1"/>
          <p:nvPr/>
        </p:nvSpPr>
        <p:spPr>
          <a:xfrm>
            <a:off x="-140112" y="1673463"/>
            <a:ext cx="12147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Amazon </a:t>
            </a:r>
            <a:endParaRPr sz="1000" b="1"/>
          </a:p>
          <a:p>
            <a:pPr marL="0" lvl="0" indent="0" algn="ctr" rtl="0">
              <a:spcBef>
                <a:spcPts val="0"/>
              </a:spcBef>
              <a:spcAft>
                <a:spcPts val="0"/>
              </a:spcAft>
              <a:buNone/>
            </a:pPr>
            <a:r>
              <a:rPr lang="vi" sz="1000" b="1"/>
              <a:t>Glacier</a:t>
            </a:r>
            <a:endParaRPr sz="1000" b="1"/>
          </a:p>
        </p:txBody>
      </p:sp>
      <p:sp>
        <p:nvSpPr>
          <p:cNvPr id="479" name="Shape 479"/>
          <p:cNvSpPr txBox="1"/>
          <p:nvPr/>
        </p:nvSpPr>
        <p:spPr>
          <a:xfrm>
            <a:off x="1099125" y="1745588"/>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S3</a:t>
            </a:r>
            <a:endParaRPr sz="1000" b="1"/>
          </a:p>
        </p:txBody>
      </p:sp>
      <p:sp>
        <p:nvSpPr>
          <p:cNvPr id="480" name="Shape 480"/>
          <p:cNvSpPr txBox="1"/>
          <p:nvPr/>
        </p:nvSpPr>
        <p:spPr>
          <a:xfrm>
            <a:off x="2175150" y="1673463"/>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EBS</a:t>
            </a:r>
            <a:endParaRPr sz="1000" b="1"/>
          </a:p>
        </p:txBody>
      </p:sp>
      <p:sp>
        <p:nvSpPr>
          <p:cNvPr id="3" name="Slide Number Placeholder 2"/>
          <p:cNvSpPr>
            <a:spLocks noGrp="1"/>
          </p:cNvSpPr>
          <p:nvPr>
            <p:ph type="sldNum" idx="12"/>
          </p:nvPr>
        </p:nvSpPr>
        <p:spPr>
          <a:xfrm>
            <a:off x="-36576" y="48006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pic>
        <p:nvPicPr>
          <p:cNvPr id="2" name="Picture 1"/>
          <p:cNvPicPr>
            <a:picLocks noChangeAspect="1"/>
          </p:cNvPicPr>
          <p:nvPr/>
        </p:nvPicPr>
        <p:blipFill>
          <a:blip r:embed="rId5"/>
          <a:stretch>
            <a:fillRect/>
          </a:stretch>
        </p:blipFill>
        <p:spPr>
          <a:xfrm>
            <a:off x="2825375" y="1179051"/>
            <a:ext cx="6239436" cy="343815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3251175" y="1194775"/>
            <a:ext cx="5311200" cy="3416400"/>
          </a:xfrm>
          <a:prstGeom prst="rect">
            <a:avLst/>
          </a:prstGeom>
        </p:spPr>
        <p:txBody>
          <a:bodyPr spcFirstLastPara="1" wrap="square" lIns="91425" tIns="91425" rIns="91425" bIns="91425" anchor="t" anchorCtr="0">
            <a:noAutofit/>
          </a:bodyPr>
          <a:lstStyle/>
          <a:p>
            <a:pPr marL="457200" lvl="0" indent="-342900">
              <a:lnSpc>
                <a:spcPct val="115000"/>
              </a:lnSpc>
              <a:spcBef>
                <a:spcPts val="0"/>
              </a:spcBef>
              <a:spcAft>
                <a:spcPts val="0"/>
              </a:spcAft>
              <a:buClr>
                <a:srgbClr val="000000"/>
              </a:buClr>
              <a:buSzPts val="1800"/>
              <a:buChar char="●"/>
            </a:pPr>
            <a:r>
              <a:rPr lang="vi" b="1" dirty="0">
                <a:solidFill>
                  <a:srgbClr val="000000"/>
                </a:solidFill>
              </a:rPr>
              <a:t>Simple Storage Service (S3)</a:t>
            </a:r>
            <a:endParaRPr b="1" dirty="0">
              <a:solidFill>
                <a:srgbClr val="000000"/>
              </a:solidFill>
            </a:endParaRPr>
          </a:p>
          <a:p>
            <a:pPr marL="0" lvl="0" indent="0">
              <a:lnSpc>
                <a:spcPct val="115000"/>
              </a:lnSpc>
              <a:spcBef>
                <a:spcPts val="0"/>
              </a:spcBef>
              <a:spcAft>
                <a:spcPts val="0"/>
              </a:spcAft>
              <a:buNone/>
            </a:pPr>
            <a:r>
              <a:rPr lang="vi" sz="1400" dirty="0"/>
              <a:t>Durable storage, any object</a:t>
            </a:r>
            <a:endParaRPr sz="1400" dirty="0"/>
          </a:p>
          <a:p>
            <a:pPr marL="0" lvl="0" indent="0">
              <a:lnSpc>
                <a:spcPct val="115000"/>
              </a:lnSpc>
              <a:spcBef>
                <a:spcPts val="0"/>
              </a:spcBef>
              <a:spcAft>
                <a:spcPts val="0"/>
              </a:spcAft>
              <a:buNone/>
            </a:pPr>
            <a:r>
              <a:rPr lang="vi" sz="1400" dirty="0"/>
              <a:t>99.999999999% durability of object </a:t>
            </a:r>
            <a:endParaRPr sz="1400" dirty="0"/>
          </a:p>
          <a:p>
            <a:pPr marL="0" lvl="0" indent="0">
              <a:lnSpc>
                <a:spcPct val="115000"/>
              </a:lnSpc>
              <a:spcBef>
                <a:spcPts val="0"/>
              </a:spcBef>
              <a:spcAft>
                <a:spcPts val="0"/>
              </a:spcAft>
              <a:buNone/>
            </a:pPr>
            <a:r>
              <a:rPr lang="vi" sz="1400" dirty="0"/>
              <a:t>Unlimited storage of object of any type</a:t>
            </a:r>
            <a:endParaRPr sz="1400" dirty="0"/>
          </a:p>
          <a:p>
            <a:pPr marL="0" lvl="0" indent="0">
              <a:lnSpc>
                <a:spcPct val="115000"/>
              </a:lnSpc>
              <a:spcBef>
                <a:spcPts val="0"/>
              </a:spcBef>
              <a:spcAft>
                <a:spcPts val="0"/>
              </a:spcAft>
              <a:buNone/>
            </a:pPr>
            <a:r>
              <a:rPr lang="vi" sz="1400" dirty="0"/>
              <a:t>Up to 5TB size per object </a:t>
            </a:r>
            <a:endParaRPr sz="1400" dirty="0"/>
          </a:p>
          <a:p>
            <a:pPr marL="457200" lvl="0" indent="-342900">
              <a:lnSpc>
                <a:spcPct val="115000"/>
              </a:lnSpc>
              <a:spcBef>
                <a:spcPts val="1600"/>
              </a:spcBef>
              <a:spcAft>
                <a:spcPts val="0"/>
              </a:spcAft>
              <a:buClr>
                <a:srgbClr val="000000"/>
              </a:buClr>
              <a:buSzPts val="1800"/>
              <a:buChar char="●"/>
            </a:pPr>
            <a:r>
              <a:rPr lang="vi" b="1" dirty="0">
                <a:solidFill>
                  <a:srgbClr val="000000"/>
                </a:solidFill>
              </a:rPr>
              <a:t>Elastic Block Storage (EBS)</a:t>
            </a:r>
            <a:endParaRPr b="1" dirty="0">
              <a:solidFill>
                <a:srgbClr val="000000"/>
              </a:solidFill>
            </a:endParaRPr>
          </a:p>
          <a:p>
            <a:pPr marL="0" lvl="0" indent="0">
              <a:lnSpc>
                <a:spcPct val="115000"/>
              </a:lnSpc>
              <a:spcBef>
                <a:spcPts val="0"/>
              </a:spcBef>
              <a:spcAft>
                <a:spcPts val="0"/>
              </a:spcAft>
              <a:buNone/>
            </a:pPr>
            <a:r>
              <a:rPr lang="vi" sz="1400" dirty="0"/>
              <a:t>Hight performance block a storage device</a:t>
            </a:r>
            <a:endParaRPr sz="1400" dirty="0"/>
          </a:p>
          <a:p>
            <a:pPr marL="0" lvl="0" indent="0">
              <a:lnSpc>
                <a:spcPct val="115000"/>
              </a:lnSpc>
              <a:spcBef>
                <a:spcPts val="0"/>
              </a:spcBef>
              <a:spcAft>
                <a:spcPts val="0"/>
              </a:spcAft>
              <a:buNone/>
            </a:pPr>
            <a:r>
              <a:rPr lang="vi" sz="1400" dirty="0"/>
              <a:t>mount as drive to instance </a:t>
            </a:r>
            <a:endParaRPr sz="1400" dirty="0"/>
          </a:p>
          <a:p>
            <a:pPr marL="457200" lvl="0" indent="-342900">
              <a:lnSpc>
                <a:spcPct val="115000"/>
              </a:lnSpc>
              <a:spcBef>
                <a:spcPts val="1600"/>
              </a:spcBef>
              <a:spcAft>
                <a:spcPts val="0"/>
              </a:spcAft>
              <a:buClr>
                <a:srgbClr val="000000"/>
              </a:buClr>
              <a:buSzPts val="1800"/>
              <a:buChar char="●"/>
            </a:pPr>
            <a:r>
              <a:rPr lang="vi" b="1" dirty="0">
                <a:solidFill>
                  <a:srgbClr val="000000"/>
                </a:solidFill>
              </a:rPr>
              <a:t>Glacier</a:t>
            </a:r>
            <a:endParaRPr b="1" dirty="0">
              <a:solidFill>
                <a:srgbClr val="000000"/>
              </a:solidFill>
            </a:endParaRPr>
          </a:p>
          <a:p>
            <a:pPr marL="0" lvl="0" indent="0">
              <a:lnSpc>
                <a:spcPct val="115000"/>
              </a:lnSpc>
              <a:spcBef>
                <a:spcPts val="0"/>
              </a:spcBef>
              <a:spcAft>
                <a:spcPts val="0"/>
              </a:spcAft>
              <a:buNone/>
            </a:pPr>
            <a:r>
              <a:rPr lang="vi" sz="1400" dirty="0">
                <a:solidFill>
                  <a:srgbClr val="333333"/>
                </a:solidFill>
              </a:rPr>
              <a:t>Amazon Glacier is a storage service optimized for infrequently used data, or "cold data." </a:t>
            </a:r>
            <a:endParaRPr sz="1400" dirty="0"/>
          </a:p>
        </p:txBody>
      </p:sp>
      <p:sp>
        <p:nvSpPr>
          <p:cNvPr id="468" name="Shape 468"/>
          <p:cNvSpPr txBox="1">
            <a:spLocks noGrp="1"/>
          </p:cNvSpPr>
          <p:nvPr>
            <p:ph type="title"/>
          </p:nvPr>
        </p:nvSpPr>
        <p:spPr>
          <a:xfrm>
            <a:off x="0" y="216425"/>
            <a:ext cx="9107424"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Storage</a:t>
            </a:r>
            <a:endParaRPr dirty="0">
              <a:solidFill>
                <a:srgbClr val="FFFFFF"/>
              </a:solidFill>
            </a:endParaRPr>
          </a:p>
        </p:txBody>
      </p:sp>
      <p:sp>
        <p:nvSpPr>
          <p:cNvPr id="469" name="Shape 469"/>
          <p:cNvSpPr/>
          <p:nvPr/>
        </p:nvSpPr>
        <p:spPr>
          <a:xfrm>
            <a:off x="195775" y="2245799"/>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Deployment &amp; Administrator</a:t>
            </a:r>
            <a:endParaRPr sz="1000"/>
          </a:p>
        </p:txBody>
      </p:sp>
      <p:sp>
        <p:nvSpPr>
          <p:cNvPr id="470" name="Shape 470"/>
          <p:cNvSpPr/>
          <p:nvPr/>
        </p:nvSpPr>
        <p:spPr>
          <a:xfrm>
            <a:off x="195775" y="2769005"/>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App Services</a:t>
            </a:r>
            <a:endParaRPr sz="1000"/>
          </a:p>
        </p:txBody>
      </p:sp>
      <p:sp>
        <p:nvSpPr>
          <p:cNvPr id="471" name="Shape 471"/>
          <p:cNvSpPr/>
          <p:nvPr/>
        </p:nvSpPr>
        <p:spPr>
          <a:xfrm>
            <a:off x="195775" y="3289114"/>
            <a:ext cx="822900" cy="445800"/>
          </a:xfrm>
          <a:prstGeom prst="roundRect">
            <a:avLst>
              <a:gd name="adj" fmla="val 16667"/>
            </a:avLst>
          </a:prstGeom>
          <a:solidFill>
            <a:srgbClr val="FFFFFF"/>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Compute</a:t>
            </a:r>
            <a:endParaRPr sz="1000"/>
          </a:p>
        </p:txBody>
      </p:sp>
      <p:sp>
        <p:nvSpPr>
          <p:cNvPr id="472" name="Shape 472"/>
          <p:cNvSpPr/>
          <p:nvPr/>
        </p:nvSpPr>
        <p:spPr>
          <a:xfrm>
            <a:off x="1958989" y="3292211"/>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Database</a:t>
            </a:r>
            <a:endParaRPr sz="1000"/>
          </a:p>
        </p:txBody>
      </p:sp>
      <p:sp>
        <p:nvSpPr>
          <p:cNvPr id="473" name="Shape 473"/>
          <p:cNvSpPr/>
          <p:nvPr/>
        </p:nvSpPr>
        <p:spPr>
          <a:xfrm>
            <a:off x="1077382" y="3292211"/>
            <a:ext cx="822900" cy="445800"/>
          </a:xfrm>
          <a:prstGeom prst="roundRect">
            <a:avLst>
              <a:gd name="adj" fmla="val 16667"/>
            </a:avLst>
          </a:prstGeom>
          <a:solidFill>
            <a:srgbClr val="005B86"/>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solidFill>
                  <a:srgbClr val="FFFFFF"/>
                </a:solidFill>
              </a:rPr>
              <a:t>Storage</a:t>
            </a:r>
            <a:endParaRPr sz="1000">
              <a:solidFill>
                <a:srgbClr val="FFFFFF"/>
              </a:solidFill>
            </a:endParaRPr>
          </a:p>
        </p:txBody>
      </p:sp>
      <p:sp>
        <p:nvSpPr>
          <p:cNvPr id="474" name="Shape 474"/>
          <p:cNvSpPr/>
          <p:nvPr/>
        </p:nvSpPr>
        <p:spPr>
          <a:xfrm>
            <a:off x="195775" y="3819211"/>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Networking</a:t>
            </a:r>
            <a:endParaRPr sz="1000"/>
          </a:p>
        </p:txBody>
      </p:sp>
      <p:sp>
        <p:nvSpPr>
          <p:cNvPr id="475" name="Shape 475"/>
          <p:cNvSpPr/>
          <p:nvPr/>
        </p:nvSpPr>
        <p:spPr>
          <a:xfrm>
            <a:off x="195775" y="4346210"/>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AWS Global Infrastructure</a:t>
            </a:r>
            <a:endParaRPr sz="1000"/>
          </a:p>
        </p:txBody>
      </p:sp>
      <p:pic>
        <p:nvPicPr>
          <p:cNvPr id="476" name="Shape 476"/>
          <p:cNvPicPr preferRelativeResize="0"/>
          <p:nvPr/>
        </p:nvPicPr>
        <p:blipFill>
          <a:blip r:embed="rId3">
            <a:alphaModFix/>
          </a:blip>
          <a:stretch>
            <a:fillRect/>
          </a:stretch>
        </p:blipFill>
        <p:spPr>
          <a:xfrm>
            <a:off x="195775" y="1088375"/>
            <a:ext cx="1590675" cy="647700"/>
          </a:xfrm>
          <a:prstGeom prst="rect">
            <a:avLst/>
          </a:prstGeom>
          <a:noFill/>
          <a:ln>
            <a:noFill/>
          </a:ln>
        </p:spPr>
      </p:pic>
      <p:pic>
        <p:nvPicPr>
          <p:cNvPr id="477" name="Shape 477"/>
          <p:cNvPicPr preferRelativeResize="0"/>
          <p:nvPr/>
        </p:nvPicPr>
        <p:blipFill>
          <a:blip r:embed="rId4">
            <a:alphaModFix/>
          </a:blip>
          <a:stretch>
            <a:fillRect/>
          </a:stretch>
        </p:blipFill>
        <p:spPr>
          <a:xfrm>
            <a:off x="2419950" y="1155050"/>
            <a:ext cx="361950" cy="514350"/>
          </a:xfrm>
          <a:prstGeom prst="rect">
            <a:avLst/>
          </a:prstGeom>
          <a:noFill/>
          <a:ln>
            <a:noFill/>
          </a:ln>
        </p:spPr>
      </p:pic>
      <p:sp>
        <p:nvSpPr>
          <p:cNvPr id="478" name="Shape 478"/>
          <p:cNvSpPr txBox="1"/>
          <p:nvPr/>
        </p:nvSpPr>
        <p:spPr>
          <a:xfrm>
            <a:off x="-140112" y="1673463"/>
            <a:ext cx="12147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Amazon </a:t>
            </a:r>
            <a:endParaRPr sz="1000" b="1"/>
          </a:p>
          <a:p>
            <a:pPr marL="0" lvl="0" indent="0" algn="ctr" rtl="0">
              <a:spcBef>
                <a:spcPts val="0"/>
              </a:spcBef>
              <a:spcAft>
                <a:spcPts val="0"/>
              </a:spcAft>
              <a:buNone/>
            </a:pPr>
            <a:r>
              <a:rPr lang="vi" sz="1000" b="1"/>
              <a:t>Glacier</a:t>
            </a:r>
            <a:endParaRPr sz="1000" b="1"/>
          </a:p>
        </p:txBody>
      </p:sp>
      <p:sp>
        <p:nvSpPr>
          <p:cNvPr id="479" name="Shape 479"/>
          <p:cNvSpPr txBox="1"/>
          <p:nvPr/>
        </p:nvSpPr>
        <p:spPr>
          <a:xfrm>
            <a:off x="1099125" y="1745588"/>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S3</a:t>
            </a:r>
            <a:endParaRPr sz="1000" b="1"/>
          </a:p>
        </p:txBody>
      </p:sp>
      <p:sp>
        <p:nvSpPr>
          <p:cNvPr id="480" name="Shape 480"/>
          <p:cNvSpPr txBox="1"/>
          <p:nvPr/>
        </p:nvSpPr>
        <p:spPr>
          <a:xfrm>
            <a:off x="2175150" y="1673463"/>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EBS</a:t>
            </a:r>
            <a:endParaRPr sz="1000" b="1"/>
          </a:p>
        </p:txBody>
      </p:sp>
      <p:sp>
        <p:nvSpPr>
          <p:cNvPr id="3" name="Slide Number Placeholder 2"/>
          <p:cNvSpPr>
            <a:spLocks noGrp="1"/>
          </p:cNvSpPr>
          <p:nvPr>
            <p:ph type="sldNum" idx="12"/>
          </p:nvPr>
        </p:nvSpPr>
        <p:spPr>
          <a:xfrm>
            <a:off x="-36576" y="48006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extLst>
      <p:ext uri="{BB962C8B-B14F-4D97-AF65-F5344CB8AC3E}">
        <p14:creationId xmlns:p14="http://schemas.microsoft.com/office/powerpoint/2010/main" val="1997445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3763326" y="502775"/>
            <a:ext cx="4220614" cy="224094"/>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Char char="●"/>
            </a:pPr>
            <a:r>
              <a:rPr lang="vi" b="1" dirty="0">
                <a:solidFill>
                  <a:srgbClr val="000000"/>
                </a:solidFill>
              </a:rPr>
              <a:t>S3</a:t>
            </a:r>
            <a:endParaRPr b="1" dirty="0">
              <a:solidFill>
                <a:srgbClr val="000000"/>
              </a:solidFill>
            </a:endParaRPr>
          </a:p>
          <a:p>
            <a:pPr marL="0" lvl="0" indent="0">
              <a:spcBef>
                <a:spcPts val="0"/>
              </a:spcBef>
              <a:spcAft>
                <a:spcPts val="0"/>
              </a:spcAft>
              <a:buNone/>
            </a:pPr>
            <a:r>
              <a:rPr lang="vi" sz="1400" dirty="0">
                <a:solidFill>
                  <a:srgbClr val="444444"/>
                </a:solidFill>
                <a:highlight>
                  <a:srgbClr val="FFFFFF"/>
                </a:highlight>
              </a:rPr>
              <a:t>Amazon S3 has a simple web services interface that you can use to store and retrieve any amount of data, at any time, from anywhere on the web. S3 provide Object-level storage.</a:t>
            </a:r>
            <a:endParaRPr sz="1400" dirty="0">
              <a:solidFill>
                <a:srgbClr val="444444"/>
              </a:solidFill>
              <a:highlight>
                <a:srgbClr val="FFFFFF"/>
              </a:highlight>
            </a:endParaRPr>
          </a:p>
          <a:p>
            <a:pPr marL="0" marR="12700" lvl="0" indent="0" rtl="0">
              <a:lnSpc>
                <a:spcPct val="130000"/>
              </a:lnSpc>
              <a:spcBef>
                <a:spcPts val="1600"/>
              </a:spcBef>
              <a:spcAft>
                <a:spcPts val="0"/>
              </a:spcAft>
              <a:buNone/>
            </a:pPr>
            <a:r>
              <a:rPr lang="vi" sz="1400" b="1" i="1" u="sng" dirty="0">
                <a:solidFill>
                  <a:srgbClr val="000000"/>
                </a:solidFill>
              </a:rPr>
              <a:t>Key Features:</a:t>
            </a:r>
            <a:endParaRPr sz="1400" b="1" i="1" u="sng" dirty="0">
              <a:solidFill>
                <a:srgbClr val="000000"/>
              </a:solidFill>
            </a:endParaRPr>
          </a:p>
          <a:p>
            <a:pPr marL="457200" lvl="0" indent="-317500" rtl="0">
              <a:lnSpc>
                <a:spcPct val="150000"/>
              </a:lnSpc>
              <a:spcBef>
                <a:spcPts val="1100"/>
              </a:spcBef>
              <a:spcAft>
                <a:spcPts val="0"/>
              </a:spcAft>
              <a:buClr>
                <a:srgbClr val="333333"/>
              </a:buClr>
              <a:buSzPts val="1400"/>
              <a:buChar char="●"/>
            </a:pPr>
            <a:r>
              <a:rPr lang="vi" sz="1400" dirty="0">
                <a:solidFill>
                  <a:srgbClr val="333333"/>
                </a:solidFill>
              </a:rPr>
              <a:t>Simplicity. </a:t>
            </a:r>
            <a:endParaRPr sz="1400" dirty="0">
              <a:solidFill>
                <a:srgbClr val="333333"/>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rPr>
              <a:t>Durability. </a:t>
            </a:r>
            <a:endParaRPr sz="1400" dirty="0">
              <a:solidFill>
                <a:srgbClr val="333333"/>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rPr>
              <a:t>Scalability. </a:t>
            </a:r>
            <a:endParaRPr sz="1400" dirty="0">
              <a:solidFill>
                <a:srgbClr val="333333"/>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rPr>
              <a:t>Security. </a:t>
            </a:r>
            <a:endParaRPr sz="1400" dirty="0">
              <a:solidFill>
                <a:srgbClr val="333333"/>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rPr>
              <a:t>Broad integration with other AWS services</a:t>
            </a:r>
            <a:endParaRPr sz="1400" dirty="0">
              <a:solidFill>
                <a:srgbClr val="333333"/>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rPr>
              <a:t>Cloud Data Migration options</a:t>
            </a:r>
            <a:endParaRPr sz="1400" dirty="0">
              <a:solidFill>
                <a:srgbClr val="333333"/>
              </a:solidFill>
            </a:endParaRPr>
          </a:p>
          <a:p>
            <a:pPr marL="457200" lvl="0" indent="-317500" rtl="0">
              <a:lnSpc>
                <a:spcPct val="150000"/>
              </a:lnSpc>
              <a:spcBef>
                <a:spcPts val="0"/>
              </a:spcBef>
              <a:spcAft>
                <a:spcPts val="0"/>
              </a:spcAft>
              <a:buClr>
                <a:srgbClr val="333333"/>
              </a:buClr>
              <a:buSzPts val="1400"/>
              <a:buChar char="●"/>
            </a:pPr>
            <a:r>
              <a:rPr lang="vi" sz="1400" dirty="0">
                <a:solidFill>
                  <a:srgbClr val="333333"/>
                </a:solidFill>
              </a:rPr>
              <a:t>Enterprise-class Storage Management. </a:t>
            </a:r>
            <a:endParaRPr sz="1400" dirty="0">
              <a:solidFill>
                <a:srgbClr val="333333"/>
              </a:solidFill>
            </a:endParaRPr>
          </a:p>
          <a:p>
            <a:pPr marL="0" lvl="0" indent="0" rtl="0">
              <a:spcBef>
                <a:spcPts val="2700"/>
              </a:spcBef>
              <a:spcAft>
                <a:spcPts val="0"/>
              </a:spcAft>
              <a:buNone/>
            </a:pPr>
            <a:endParaRPr sz="1400" dirty="0">
              <a:solidFill>
                <a:srgbClr val="333333"/>
              </a:solidFill>
            </a:endParaRPr>
          </a:p>
          <a:p>
            <a:pPr marL="12700" marR="12700" lvl="0" indent="0" rtl="0">
              <a:spcBef>
                <a:spcPts val="1900"/>
              </a:spcBef>
              <a:spcAft>
                <a:spcPts val="0"/>
              </a:spcAft>
              <a:buClr>
                <a:schemeClr val="dk1"/>
              </a:buClr>
              <a:buSzPts val="1100"/>
              <a:buFont typeface="Arial"/>
              <a:buNone/>
            </a:pPr>
            <a:endParaRPr sz="1400" b="1" dirty="0">
              <a:solidFill>
                <a:srgbClr val="1F3D5C"/>
              </a:solidFill>
            </a:endParaRPr>
          </a:p>
          <a:p>
            <a:pPr marL="0" lvl="0" indent="0">
              <a:spcBef>
                <a:spcPts val="1100"/>
              </a:spcBef>
              <a:spcAft>
                <a:spcPts val="1600"/>
              </a:spcAft>
              <a:buNone/>
            </a:pPr>
            <a:endParaRPr sz="1400" dirty="0">
              <a:solidFill>
                <a:srgbClr val="444444"/>
              </a:solidFill>
              <a:highlight>
                <a:srgbClr val="FFFFFF"/>
              </a:highlight>
            </a:endParaRPr>
          </a:p>
        </p:txBody>
      </p:sp>
      <p:sp>
        <p:nvSpPr>
          <p:cNvPr id="486" name="Shape 486"/>
          <p:cNvSpPr txBox="1">
            <a:spLocks noGrp="1"/>
          </p:cNvSpPr>
          <p:nvPr>
            <p:ph type="title"/>
          </p:nvPr>
        </p:nvSpPr>
        <p:spPr>
          <a:xfrm>
            <a:off x="0" y="-1940"/>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Storage</a:t>
            </a:r>
            <a:endParaRPr dirty="0">
              <a:solidFill>
                <a:srgbClr val="FFFFFF"/>
              </a:solidFill>
            </a:endParaRPr>
          </a:p>
        </p:txBody>
      </p:sp>
      <p:pic>
        <p:nvPicPr>
          <p:cNvPr id="487" name="Shape 487"/>
          <p:cNvPicPr preferRelativeResize="0"/>
          <p:nvPr/>
        </p:nvPicPr>
        <p:blipFill rotWithShape="1">
          <a:blip r:embed="rId3">
            <a:alphaModFix/>
          </a:blip>
          <a:srcRect l="18927" r="17064"/>
          <a:stretch/>
        </p:blipFill>
        <p:spPr>
          <a:xfrm>
            <a:off x="722650" y="1908575"/>
            <a:ext cx="2444225" cy="2182000"/>
          </a:xfrm>
          <a:prstGeom prst="rect">
            <a:avLst/>
          </a:prstGeom>
          <a:noFill/>
          <a:ln>
            <a:noFill/>
          </a:ln>
        </p:spPr>
      </p:pic>
      <p:sp>
        <p:nvSpPr>
          <p:cNvPr id="3" name="Slide Number Placeholder 2"/>
          <p:cNvSpPr>
            <a:spLocks noGrp="1"/>
          </p:cNvSpPr>
          <p:nvPr>
            <p:ph type="sldNum" idx="12"/>
          </p:nvPr>
        </p:nvSpPr>
        <p:spPr>
          <a:xfrm>
            <a:off x="0" y="478043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
              <a:t>Amazon S3 Storage Classes</a:t>
            </a:r>
            <a:endParaRPr/>
          </a:p>
        </p:txBody>
      </p:sp>
      <p:sp>
        <p:nvSpPr>
          <p:cNvPr id="493" name="Shape 493"/>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lvl="0" indent="-342900">
              <a:buClr>
                <a:srgbClr val="000000"/>
              </a:buClr>
              <a:buSzPts val="1800"/>
            </a:pPr>
            <a:r>
              <a:rPr lang="en-US" sz="1800" b="1" dirty="0">
                <a:solidFill>
                  <a:srgbClr val="000000"/>
                </a:solidFill>
              </a:rPr>
              <a:t>General Purpose</a:t>
            </a:r>
            <a:endParaRPr lang="en-US" sz="1800" u="sng" dirty="0">
              <a:solidFill>
                <a:srgbClr val="000000"/>
              </a:solidFill>
            </a:endParaRPr>
          </a:p>
          <a:p>
            <a:pPr marL="0" lvl="0" indent="0" rtl="0">
              <a:spcBef>
                <a:spcPts val="1600"/>
              </a:spcBef>
              <a:spcAft>
                <a:spcPts val="0"/>
              </a:spcAft>
              <a:buNone/>
            </a:pPr>
            <a:r>
              <a:rPr lang="vi" u="sng" dirty="0" smtClean="0">
                <a:solidFill>
                  <a:srgbClr val="000000"/>
                </a:solidFill>
              </a:rPr>
              <a:t>Amazon S3 Standard</a:t>
            </a:r>
            <a:r>
              <a:rPr lang="vi" dirty="0">
                <a:solidFill>
                  <a:srgbClr val="000000"/>
                </a:solidFill>
              </a:rPr>
              <a:t/>
            </a:r>
            <a:br>
              <a:rPr lang="vi" dirty="0">
                <a:solidFill>
                  <a:srgbClr val="000000"/>
                </a:solidFill>
              </a:rPr>
            </a:br>
            <a:r>
              <a:rPr lang="vi" dirty="0">
                <a:solidFill>
                  <a:srgbClr val="000000"/>
                </a:solidFill>
              </a:rPr>
              <a:t>Amazon S3 Standard offers high durability, availability, and performance object storage for frequently accessed data.</a:t>
            </a:r>
            <a:endParaRPr dirty="0">
              <a:solidFill>
                <a:srgbClr val="000000"/>
              </a:solidFill>
            </a:endParaRPr>
          </a:p>
          <a:p>
            <a:pPr marL="0" lvl="0" indent="0" rtl="0">
              <a:spcBef>
                <a:spcPts val="1600"/>
              </a:spcBef>
              <a:spcAft>
                <a:spcPts val="0"/>
              </a:spcAft>
              <a:buNone/>
            </a:pPr>
            <a:endParaRPr dirty="0" smtClean="0">
              <a:solidFill>
                <a:srgbClr val="000000"/>
              </a:solidFill>
            </a:endParaRP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
              <a:t>Amazon S3 Storage Classes</a:t>
            </a:r>
            <a:endParaRPr/>
          </a:p>
        </p:txBody>
      </p:sp>
      <p:sp>
        <p:nvSpPr>
          <p:cNvPr id="493" name="Shape 493"/>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r>
              <a:rPr lang="en-US" sz="1800" b="1" dirty="0"/>
              <a:t>Unknown or changing </a:t>
            </a:r>
            <a:r>
              <a:rPr lang="en-US" sz="1800" b="1" dirty="0" smtClean="0"/>
              <a:t>access</a:t>
            </a:r>
          </a:p>
          <a:p>
            <a:pPr marL="139700" indent="0">
              <a:buNone/>
            </a:pPr>
            <a:r>
              <a:rPr lang="en-US" sz="1800" dirty="0"/>
              <a:t>Amazon S3 Intelligent-</a:t>
            </a:r>
            <a:r>
              <a:rPr lang="en-US" sz="1800" dirty="0" err="1"/>
              <a:t>Tiering</a:t>
            </a:r>
            <a:r>
              <a:rPr lang="en-US" sz="1800" dirty="0"/>
              <a:t> (S3 Intelligent-</a:t>
            </a:r>
            <a:r>
              <a:rPr lang="en-US" sz="1800" dirty="0" err="1"/>
              <a:t>Tiering</a:t>
            </a:r>
            <a:r>
              <a:rPr lang="en-US" sz="1800" dirty="0"/>
              <a:t>) — </a:t>
            </a:r>
            <a:r>
              <a:rPr lang="en-US" sz="1800" dirty="0" smtClean="0"/>
              <a:t>NEW</a:t>
            </a:r>
          </a:p>
          <a:p>
            <a:pPr marL="139700" indent="0">
              <a:buNone/>
            </a:pPr>
            <a:endParaRPr lang="en-US" sz="1800" b="1" dirty="0"/>
          </a:p>
          <a:p>
            <a:pPr marL="139700" indent="0">
              <a:buNone/>
            </a:pPr>
            <a:r>
              <a:rPr lang="en-US" sz="1800" dirty="0"/>
              <a:t>The S3 Intelligent-</a:t>
            </a:r>
            <a:r>
              <a:rPr lang="en-US" sz="1800" dirty="0" err="1"/>
              <a:t>Tiering</a:t>
            </a:r>
            <a:r>
              <a:rPr lang="en-US" sz="1800" dirty="0"/>
              <a:t> storage class is designed to optimize costs by automatically moving data to the most cost-effective access tier, without performance impact or operational overhead</a:t>
            </a:r>
            <a:endParaRPr lang="en-US" sz="1800" b="1"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extLst>
      <p:ext uri="{BB962C8B-B14F-4D97-AF65-F5344CB8AC3E}">
        <p14:creationId xmlns:p14="http://schemas.microsoft.com/office/powerpoint/2010/main" val="3277911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5" name="Slide Number Placeholder 4"/>
          <p:cNvSpPr>
            <a:spLocks noGrp="1"/>
          </p:cNvSpPr>
          <p:nvPr>
            <p:ph type="sldNum" idx="12"/>
          </p:nvPr>
        </p:nvSpPr>
        <p:spPr>
          <a:xfrm>
            <a:off x="0" y="4572000"/>
            <a:ext cx="9144000" cy="457200"/>
          </a:xfrm>
          <a:ln>
            <a:noFill/>
          </a:ln>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marL="0" lvl="0" indent="0">
              <a:spcBef>
                <a:spcPts val="0"/>
              </a:spcBef>
              <a:spcAft>
                <a:spcPts val="0"/>
              </a:spcAft>
              <a:buNone/>
            </a:pPr>
            <a:endParaRPr lang="vi" dirty="0"/>
          </a:p>
        </p:txBody>
      </p:sp>
      <p:pic>
        <p:nvPicPr>
          <p:cNvPr id="1031" name="Picture 7" descr="Amazon - In partnership with Alpine Testing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503" y="428625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Amazon - In partnership with Alpine Testing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80962" y="452438"/>
            <a:ext cx="8982075" cy="3695700"/>
          </a:xfrm>
          <a:prstGeom prst="rect">
            <a:avLst/>
          </a:prstGeom>
        </p:spPr>
      </p:pic>
    </p:spTree>
    <p:extLst>
      <p:ext uri="{BB962C8B-B14F-4D97-AF65-F5344CB8AC3E}">
        <p14:creationId xmlns:p14="http://schemas.microsoft.com/office/powerpoint/2010/main" val="40459533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
              <a:t>Amazon S3 Storage Classes</a:t>
            </a:r>
            <a:endParaRPr/>
          </a:p>
        </p:txBody>
      </p:sp>
      <p:sp>
        <p:nvSpPr>
          <p:cNvPr id="499" name="Shape 499"/>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chemeClr val="dk1"/>
              </a:buClr>
              <a:buSzPts val="1800"/>
              <a:buChar char="●"/>
            </a:pPr>
            <a:r>
              <a:rPr lang="vi" sz="1800" b="1" dirty="0">
                <a:solidFill>
                  <a:schemeClr val="dk1"/>
                </a:solidFill>
              </a:rPr>
              <a:t>Infrequent Access</a:t>
            </a:r>
            <a:endParaRPr sz="1800" u="sng" dirty="0">
              <a:solidFill>
                <a:srgbClr val="333333"/>
              </a:solidFill>
            </a:endParaRPr>
          </a:p>
          <a:p>
            <a:pPr marL="0" lvl="0" indent="0" rtl="0">
              <a:lnSpc>
                <a:spcPct val="115000"/>
              </a:lnSpc>
              <a:spcBef>
                <a:spcPts val="0"/>
              </a:spcBef>
              <a:spcAft>
                <a:spcPts val="0"/>
              </a:spcAft>
              <a:buClr>
                <a:schemeClr val="dk1"/>
              </a:buClr>
              <a:buSzPts val="1100"/>
              <a:buFont typeface="Arial"/>
              <a:buNone/>
            </a:pPr>
            <a:r>
              <a:rPr lang="vi" sz="1800" u="sng" dirty="0">
                <a:solidFill>
                  <a:srgbClr val="333333"/>
                </a:solidFill>
              </a:rPr>
              <a:t>Amazon S3 Standard - Infrequent Access (Standard - IA)</a:t>
            </a:r>
            <a:r>
              <a:rPr lang="vi" dirty="0">
                <a:solidFill>
                  <a:srgbClr val="333333"/>
                </a:solidFill>
              </a:rPr>
              <a:t> </a:t>
            </a:r>
            <a:endParaRPr dirty="0">
              <a:solidFill>
                <a:srgbClr val="333333"/>
              </a:solidFill>
            </a:endParaRPr>
          </a:p>
          <a:p>
            <a:pPr marL="0" lvl="0" indent="0">
              <a:buClr>
                <a:schemeClr val="dk1"/>
              </a:buClr>
              <a:buSzPts val="1100"/>
              <a:buNone/>
            </a:pPr>
            <a:r>
              <a:rPr lang="en-US" dirty="0"/>
              <a:t>S3 Standard-IA is for data that is accessed less frequently, but requires rapid access when needed. S3 Standard-IA offers the high durability, high throughput, and low latency of S3 Standard</a:t>
            </a:r>
            <a:endParaRPr dirty="0">
              <a:solidFill>
                <a:srgbClr val="333333"/>
              </a:solidFill>
            </a:endParaRPr>
          </a:p>
          <a:p>
            <a:pPr marL="0" lvl="0" indent="0">
              <a:lnSpc>
                <a:spcPct val="150000"/>
              </a:lnSpc>
              <a:buClr>
                <a:schemeClr val="dk1"/>
              </a:buClr>
              <a:buSzPts val="1100"/>
              <a:buNone/>
            </a:pPr>
            <a:r>
              <a:rPr lang="en-US" sz="1800" u="sng" dirty="0">
                <a:solidFill>
                  <a:schemeClr val="tx1"/>
                </a:solidFill>
              </a:rPr>
              <a:t>Amazon S3 One Zone-Infrequent </a:t>
            </a:r>
            <a:r>
              <a:rPr lang="en-US" sz="1800" u="sng" dirty="0" smtClean="0">
                <a:solidFill>
                  <a:schemeClr val="tx1"/>
                </a:solidFill>
              </a:rPr>
              <a:t>Access </a:t>
            </a:r>
            <a:r>
              <a:rPr lang="en-US" sz="1800" u="sng" dirty="0">
                <a:solidFill>
                  <a:schemeClr val="tx1"/>
                </a:solidFill>
              </a:rPr>
              <a:t>(S3 One Zone-IA</a:t>
            </a:r>
            <a:r>
              <a:rPr lang="en-US" sz="1800" u="sng" dirty="0" smtClean="0">
                <a:solidFill>
                  <a:schemeClr val="tx1"/>
                </a:solidFill>
              </a:rPr>
              <a:t>)</a:t>
            </a:r>
          </a:p>
          <a:p>
            <a:pPr marL="0" lvl="0" indent="0">
              <a:lnSpc>
                <a:spcPct val="150000"/>
              </a:lnSpc>
              <a:buClr>
                <a:schemeClr val="dk1"/>
              </a:buClr>
              <a:buSzPts val="1100"/>
              <a:buNone/>
            </a:pPr>
            <a:r>
              <a:rPr lang="en-US" sz="1800" dirty="0"/>
              <a:t>S3 One Zone-IA stores data in a single AZ and costs 20% less than S3 Standard-IA. </a:t>
            </a:r>
            <a:endParaRPr lang="en-US" sz="1800" b="1" dirty="0" smtClean="0">
              <a:solidFill>
                <a:schemeClr val="dk1"/>
              </a:solidFill>
            </a:endParaRPr>
          </a:p>
          <a:p>
            <a:pPr marL="0" lvl="0" indent="0" rtl="0">
              <a:spcBef>
                <a:spcPts val="0"/>
              </a:spcBef>
              <a:spcAft>
                <a:spcPts val="1600"/>
              </a:spcAft>
              <a:buNone/>
            </a:pPr>
            <a:endParaRPr b="1"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
              <a:t>Amazon S3 Storage Classes</a:t>
            </a:r>
            <a:endParaRPr/>
          </a:p>
        </p:txBody>
      </p:sp>
      <p:sp>
        <p:nvSpPr>
          <p:cNvPr id="499" name="Shape 499"/>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Autofit/>
          </a:bodyPr>
          <a:lstStyle/>
          <a:p>
            <a:pPr marL="0" lvl="0" indent="0">
              <a:lnSpc>
                <a:spcPct val="150000"/>
              </a:lnSpc>
              <a:buClr>
                <a:schemeClr val="dk1"/>
              </a:buClr>
              <a:buSzPts val="1100"/>
              <a:buNone/>
            </a:pPr>
            <a:endParaRPr lang="en-US" sz="1800" b="1" dirty="0" smtClean="0">
              <a:solidFill>
                <a:schemeClr val="dk1"/>
              </a:solidFill>
            </a:endParaRPr>
          </a:p>
          <a:p>
            <a:pPr marL="0" lvl="0" indent="0">
              <a:lnSpc>
                <a:spcPct val="150000"/>
              </a:lnSpc>
              <a:buClr>
                <a:schemeClr val="dk1"/>
              </a:buClr>
              <a:buSzPts val="1100"/>
              <a:buNone/>
            </a:pPr>
            <a:r>
              <a:rPr lang="vi" sz="1800" b="1" dirty="0" smtClean="0">
                <a:solidFill>
                  <a:schemeClr val="dk1"/>
                </a:solidFill>
              </a:rPr>
              <a:t>Archive</a:t>
            </a:r>
            <a:endParaRPr sz="1800" u="sng" dirty="0">
              <a:solidFill>
                <a:srgbClr val="333333"/>
              </a:solidFill>
            </a:endParaRPr>
          </a:p>
          <a:p>
            <a:pPr marL="0" lvl="0" indent="0" rtl="0">
              <a:lnSpc>
                <a:spcPct val="115000"/>
              </a:lnSpc>
              <a:spcBef>
                <a:spcPts val="0"/>
              </a:spcBef>
              <a:spcAft>
                <a:spcPts val="0"/>
              </a:spcAft>
              <a:buNone/>
            </a:pPr>
            <a:r>
              <a:rPr lang="vi" sz="1800" u="sng" dirty="0">
                <a:solidFill>
                  <a:srgbClr val="333333"/>
                </a:solidFill>
              </a:rPr>
              <a:t>Amazon Glacier</a:t>
            </a:r>
            <a:endParaRPr sz="1800" u="sng" dirty="0">
              <a:solidFill>
                <a:srgbClr val="333333"/>
              </a:solidFill>
            </a:endParaRPr>
          </a:p>
          <a:p>
            <a:pPr marL="0" lvl="0" indent="0" rtl="0">
              <a:lnSpc>
                <a:spcPct val="115000"/>
              </a:lnSpc>
              <a:spcBef>
                <a:spcPts val="0"/>
              </a:spcBef>
              <a:spcAft>
                <a:spcPts val="0"/>
              </a:spcAft>
              <a:buNone/>
            </a:pPr>
            <a:r>
              <a:rPr lang="vi" dirty="0">
                <a:solidFill>
                  <a:srgbClr val="333333"/>
                </a:solidFill>
              </a:rPr>
              <a:t>Amazon Glacier is a secure, durable, and extremely low-cost storage service for data archiving. </a:t>
            </a:r>
            <a:endParaRPr lang="en-US" dirty="0" smtClean="0">
              <a:solidFill>
                <a:srgbClr val="333333"/>
              </a:solidFill>
            </a:endParaRPr>
          </a:p>
          <a:p>
            <a:pPr marL="0" lvl="0" indent="0" rtl="0">
              <a:lnSpc>
                <a:spcPct val="115000"/>
              </a:lnSpc>
              <a:spcBef>
                <a:spcPts val="0"/>
              </a:spcBef>
              <a:spcAft>
                <a:spcPts val="0"/>
              </a:spcAft>
              <a:buNone/>
            </a:pPr>
            <a:endParaRPr lang="en-US" dirty="0">
              <a:solidFill>
                <a:srgbClr val="333333"/>
              </a:solidFill>
            </a:endParaRPr>
          </a:p>
          <a:p>
            <a:pPr marL="0" lvl="0" indent="0">
              <a:buNone/>
            </a:pPr>
            <a:r>
              <a:rPr lang="en-US" u="sng" dirty="0">
                <a:solidFill>
                  <a:schemeClr val="tx1"/>
                </a:solidFill>
              </a:rPr>
              <a:t>Amazon S3 Glacier Deep Archive (S3 Glacier Deep Archive) </a:t>
            </a:r>
            <a:r>
              <a:rPr lang="en-US" u="sng" dirty="0" smtClean="0">
                <a:solidFill>
                  <a:schemeClr val="tx1"/>
                </a:solidFill>
              </a:rPr>
              <a:t> </a:t>
            </a:r>
            <a:r>
              <a:rPr lang="en-US" u="sng" dirty="0">
                <a:solidFill>
                  <a:schemeClr val="tx1"/>
                </a:solidFill>
              </a:rPr>
              <a:t>COMING </a:t>
            </a:r>
            <a:r>
              <a:rPr lang="en-US" u="sng" dirty="0" smtClean="0">
                <a:solidFill>
                  <a:schemeClr val="tx1"/>
                </a:solidFill>
              </a:rPr>
              <a:t>SOON</a:t>
            </a:r>
            <a:endParaRPr u="sng" dirty="0">
              <a:solidFill>
                <a:schemeClr val="tx1"/>
              </a:solidFill>
            </a:endParaRP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extLst>
      <p:ext uri="{BB962C8B-B14F-4D97-AF65-F5344CB8AC3E}">
        <p14:creationId xmlns:p14="http://schemas.microsoft.com/office/powerpoint/2010/main" val="1915513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3" name="Slide Number Placeholder 2"/>
          <p:cNvSpPr>
            <a:spLocks noGrp="1"/>
          </p:cNvSpPr>
          <p:nvPr>
            <p:ph type="sldNum" idx="12"/>
          </p:nvPr>
        </p:nvSpPr>
        <p:spPr>
          <a:xfrm>
            <a:off x="0" y="49149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pic>
        <p:nvPicPr>
          <p:cNvPr id="2" name="Picture 1"/>
          <p:cNvPicPr>
            <a:picLocks noChangeAspect="1"/>
          </p:cNvPicPr>
          <p:nvPr/>
        </p:nvPicPr>
        <p:blipFill>
          <a:blip r:embed="rId3"/>
          <a:stretch>
            <a:fillRect/>
          </a:stretch>
        </p:blipFill>
        <p:spPr>
          <a:xfrm>
            <a:off x="1721224" y="480972"/>
            <a:ext cx="5701552" cy="418155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324475" y="148225"/>
            <a:ext cx="3559500" cy="137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
              <a:t>S3 Pricing Fundamental</a:t>
            </a:r>
            <a:endParaRP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pic>
        <p:nvPicPr>
          <p:cNvPr id="5" name="Picture 4"/>
          <p:cNvPicPr>
            <a:picLocks noChangeAspect="1"/>
          </p:cNvPicPr>
          <p:nvPr/>
        </p:nvPicPr>
        <p:blipFill>
          <a:blip r:embed="rId3"/>
          <a:stretch>
            <a:fillRect/>
          </a:stretch>
        </p:blipFill>
        <p:spPr>
          <a:xfrm>
            <a:off x="324475" y="1828800"/>
            <a:ext cx="2209800" cy="29718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3761975" y="521101"/>
            <a:ext cx="4758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vi" b="1" dirty="0">
                <a:solidFill>
                  <a:srgbClr val="000000"/>
                </a:solidFill>
              </a:rPr>
              <a:t>EBS</a:t>
            </a:r>
            <a:endParaRPr b="1" dirty="0">
              <a:solidFill>
                <a:srgbClr val="000000"/>
              </a:solidFill>
            </a:endParaRPr>
          </a:p>
          <a:p>
            <a:pPr marL="0" lvl="0" indent="0">
              <a:spcBef>
                <a:spcPts val="1600"/>
              </a:spcBef>
              <a:spcAft>
                <a:spcPts val="0"/>
              </a:spcAft>
              <a:buNone/>
            </a:pPr>
            <a:r>
              <a:rPr lang="vi" sz="1350" dirty="0">
                <a:solidFill>
                  <a:srgbClr val="333333"/>
                </a:solidFill>
                <a:highlight>
                  <a:srgbClr val="FFFFFF"/>
                </a:highlight>
              </a:rPr>
              <a:t>Amazon Elastic Block Store (Amazon EBS) provides persistent block storage volumes for use with </a:t>
            </a:r>
            <a:r>
              <a:rPr lang="vi" sz="1350" u="sng" dirty="0">
                <a:solidFill>
                  <a:srgbClr val="005B86"/>
                </a:solidFill>
                <a:highlight>
                  <a:srgbClr val="FFFFFF"/>
                </a:highlight>
                <a:hlinkClick r:id="rId3"/>
              </a:rPr>
              <a:t>Amazon EC2</a:t>
            </a:r>
            <a:r>
              <a:rPr lang="vi" sz="1350" dirty="0">
                <a:solidFill>
                  <a:srgbClr val="333333"/>
                </a:solidFill>
                <a:highlight>
                  <a:srgbClr val="FFFFFF"/>
                </a:highlight>
              </a:rPr>
              <a:t> instances in the AWS Cloud. </a:t>
            </a:r>
            <a:endParaRPr sz="1350" dirty="0">
              <a:solidFill>
                <a:srgbClr val="333333"/>
              </a:solidFill>
              <a:highlight>
                <a:srgbClr val="FFFFFF"/>
              </a:highlight>
            </a:endParaRPr>
          </a:p>
          <a:p>
            <a:pPr marL="0" lvl="0" indent="0">
              <a:spcBef>
                <a:spcPts val="1600"/>
              </a:spcBef>
              <a:spcAft>
                <a:spcPts val="0"/>
              </a:spcAft>
              <a:buNone/>
            </a:pPr>
            <a:r>
              <a:rPr lang="vi" sz="1400" b="1" i="1" u="sng" dirty="0">
                <a:solidFill>
                  <a:srgbClr val="000000"/>
                </a:solidFill>
              </a:rPr>
              <a:t>Features</a:t>
            </a:r>
            <a:r>
              <a:rPr lang="vi" dirty="0"/>
              <a:t>:</a:t>
            </a:r>
            <a:endParaRPr dirty="0"/>
          </a:p>
          <a:p>
            <a:pPr marL="457200" lvl="0" indent="-314325">
              <a:lnSpc>
                <a:spcPct val="150000"/>
              </a:lnSpc>
              <a:spcBef>
                <a:spcPts val="1600"/>
              </a:spcBef>
              <a:spcAft>
                <a:spcPts val="0"/>
              </a:spcAft>
              <a:buClr>
                <a:srgbClr val="333333"/>
              </a:buClr>
              <a:buSzPts val="1350"/>
              <a:buChar char="●"/>
            </a:pPr>
            <a:r>
              <a:rPr lang="vi" sz="1350" dirty="0">
                <a:solidFill>
                  <a:srgbClr val="333333"/>
                </a:solidFill>
                <a:highlight>
                  <a:srgbClr val="FFFFFF"/>
                </a:highlight>
              </a:rPr>
              <a:t>High Performance Volumes</a:t>
            </a:r>
            <a:endParaRPr sz="1350" dirty="0">
              <a:solidFill>
                <a:srgbClr val="333333"/>
              </a:solidFill>
              <a:highlight>
                <a:srgbClr val="FFFFFF"/>
              </a:highlight>
            </a:endParaRPr>
          </a:p>
          <a:p>
            <a:pPr marL="457200" lvl="0" indent="-314325" rtl="0">
              <a:lnSpc>
                <a:spcPct val="150000"/>
              </a:lnSpc>
              <a:spcBef>
                <a:spcPts val="0"/>
              </a:spcBef>
              <a:spcAft>
                <a:spcPts val="0"/>
              </a:spcAft>
              <a:buClr>
                <a:srgbClr val="333333"/>
              </a:buClr>
              <a:buSzPts val="1350"/>
              <a:buChar char="●"/>
            </a:pPr>
            <a:r>
              <a:rPr lang="vi" sz="1350" dirty="0">
                <a:solidFill>
                  <a:srgbClr val="333333"/>
                </a:solidFill>
                <a:highlight>
                  <a:srgbClr val="FFFFFF"/>
                </a:highlight>
              </a:rPr>
              <a:t>Availability</a:t>
            </a:r>
            <a:endParaRPr sz="1350" dirty="0">
              <a:solidFill>
                <a:srgbClr val="333333"/>
              </a:solidFill>
              <a:highlight>
                <a:srgbClr val="FFFFFF"/>
              </a:highlight>
            </a:endParaRPr>
          </a:p>
          <a:p>
            <a:pPr marL="457200" lvl="0" indent="-314325" rtl="0">
              <a:lnSpc>
                <a:spcPct val="150000"/>
              </a:lnSpc>
              <a:spcBef>
                <a:spcPts val="0"/>
              </a:spcBef>
              <a:spcAft>
                <a:spcPts val="0"/>
              </a:spcAft>
              <a:buClr>
                <a:srgbClr val="333333"/>
              </a:buClr>
              <a:buSzPts val="1350"/>
              <a:buChar char="●"/>
            </a:pPr>
            <a:r>
              <a:rPr lang="vi" sz="1350" dirty="0">
                <a:solidFill>
                  <a:srgbClr val="333333"/>
                </a:solidFill>
                <a:highlight>
                  <a:srgbClr val="FFFFFF"/>
                </a:highlight>
              </a:rPr>
              <a:t>Encryption</a:t>
            </a:r>
            <a:endParaRPr sz="1350" dirty="0">
              <a:solidFill>
                <a:srgbClr val="333333"/>
              </a:solidFill>
              <a:highlight>
                <a:srgbClr val="FFFFFF"/>
              </a:highlight>
            </a:endParaRPr>
          </a:p>
          <a:p>
            <a:pPr marL="457200" lvl="0" indent="-314325" rtl="0">
              <a:lnSpc>
                <a:spcPct val="150000"/>
              </a:lnSpc>
              <a:spcBef>
                <a:spcPts val="0"/>
              </a:spcBef>
              <a:spcAft>
                <a:spcPts val="0"/>
              </a:spcAft>
              <a:buClr>
                <a:srgbClr val="333333"/>
              </a:buClr>
              <a:buSzPts val="1350"/>
              <a:buChar char="●"/>
            </a:pPr>
            <a:r>
              <a:rPr lang="vi" sz="1350" dirty="0">
                <a:solidFill>
                  <a:srgbClr val="333333"/>
                </a:solidFill>
                <a:highlight>
                  <a:srgbClr val="FFFFFF"/>
                </a:highlight>
              </a:rPr>
              <a:t>Access Management</a:t>
            </a:r>
            <a:endParaRPr sz="1350" dirty="0">
              <a:solidFill>
                <a:srgbClr val="333333"/>
              </a:solidFill>
              <a:highlight>
                <a:srgbClr val="FFFFFF"/>
              </a:highlight>
            </a:endParaRPr>
          </a:p>
          <a:p>
            <a:pPr marL="457200" lvl="0" indent="-314325" rtl="0">
              <a:lnSpc>
                <a:spcPct val="150000"/>
              </a:lnSpc>
              <a:spcBef>
                <a:spcPts val="0"/>
              </a:spcBef>
              <a:spcAft>
                <a:spcPts val="0"/>
              </a:spcAft>
              <a:buClr>
                <a:srgbClr val="333333"/>
              </a:buClr>
              <a:buSzPts val="1350"/>
              <a:buChar char="●"/>
            </a:pPr>
            <a:r>
              <a:rPr lang="vi" sz="1350" dirty="0">
                <a:solidFill>
                  <a:srgbClr val="333333"/>
                </a:solidFill>
                <a:highlight>
                  <a:srgbClr val="FFFFFF"/>
                </a:highlight>
              </a:rPr>
              <a:t>Snapshots</a:t>
            </a:r>
            <a:endParaRPr sz="1350" dirty="0">
              <a:solidFill>
                <a:srgbClr val="333333"/>
              </a:solidFill>
              <a:highlight>
                <a:srgbClr val="FFFFFF"/>
              </a:highlight>
            </a:endParaRPr>
          </a:p>
          <a:p>
            <a:pPr marL="457200" lvl="0" indent="-314325" rtl="0">
              <a:lnSpc>
                <a:spcPct val="150000"/>
              </a:lnSpc>
              <a:spcBef>
                <a:spcPts val="0"/>
              </a:spcBef>
              <a:spcAft>
                <a:spcPts val="0"/>
              </a:spcAft>
              <a:buClr>
                <a:srgbClr val="333333"/>
              </a:buClr>
              <a:buSzPts val="1350"/>
              <a:buChar char="●"/>
            </a:pPr>
            <a:r>
              <a:rPr lang="vi" sz="1350" dirty="0">
                <a:solidFill>
                  <a:srgbClr val="333333"/>
                </a:solidFill>
                <a:highlight>
                  <a:srgbClr val="FFFFFF"/>
                </a:highlight>
              </a:rPr>
              <a:t>Elastic Volumes</a:t>
            </a:r>
            <a:endParaRPr sz="1350" dirty="0">
              <a:solidFill>
                <a:srgbClr val="333333"/>
              </a:solidFill>
              <a:highlight>
                <a:srgbClr val="FFFFFF"/>
              </a:highlight>
            </a:endParaRPr>
          </a:p>
          <a:p>
            <a:pPr marL="0" lvl="0" indent="0" rtl="0">
              <a:lnSpc>
                <a:spcPct val="160000"/>
              </a:lnSpc>
              <a:spcBef>
                <a:spcPts val="1100"/>
              </a:spcBef>
              <a:spcAft>
                <a:spcPts val="0"/>
              </a:spcAft>
              <a:buNone/>
            </a:pPr>
            <a:r>
              <a:rPr lang="vi" sz="1350" dirty="0">
                <a:solidFill>
                  <a:srgbClr val="333333"/>
                </a:solidFill>
                <a:highlight>
                  <a:srgbClr val="FFFFFF"/>
                </a:highlight>
              </a:rPr>
              <a:t/>
            </a:r>
            <a:br>
              <a:rPr lang="vi" sz="1350" dirty="0">
                <a:solidFill>
                  <a:srgbClr val="333333"/>
                </a:solidFill>
                <a:highlight>
                  <a:srgbClr val="FFFFFF"/>
                </a:highlight>
              </a:rPr>
            </a:br>
            <a:endParaRPr sz="1350" dirty="0">
              <a:solidFill>
                <a:srgbClr val="333333"/>
              </a:solidFill>
              <a:highlight>
                <a:srgbClr val="FFFFFF"/>
              </a:highlight>
            </a:endParaRPr>
          </a:p>
          <a:p>
            <a:pPr marL="0" lvl="0" indent="0" rtl="0">
              <a:lnSpc>
                <a:spcPct val="160000"/>
              </a:lnSpc>
              <a:spcBef>
                <a:spcPts val="1100"/>
              </a:spcBef>
              <a:spcAft>
                <a:spcPts val="0"/>
              </a:spcAft>
              <a:buNone/>
            </a:pPr>
            <a:endParaRPr sz="1350" dirty="0">
              <a:solidFill>
                <a:srgbClr val="333333"/>
              </a:solidFill>
              <a:highlight>
                <a:srgbClr val="FFFFFF"/>
              </a:highlight>
            </a:endParaRPr>
          </a:p>
          <a:p>
            <a:pPr marL="0" lvl="0" indent="0" rtl="0">
              <a:lnSpc>
                <a:spcPct val="160000"/>
              </a:lnSpc>
              <a:spcBef>
                <a:spcPts val="1100"/>
              </a:spcBef>
              <a:spcAft>
                <a:spcPts val="0"/>
              </a:spcAft>
              <a:buNone/>
            </a:pPr>
            <a:endParaRPr sz="1350" dirty="0">
              <a:solidFill>
                <a:srgbClr val="333333"/>
              </a:solidFill>
              <a:highlight>
                <a:srgbClr val="FFFFFF"/>
              </a:highlight>
            </a:endParaRPr>
          </a:p>
          <a:p>
            <a:pPr marL="0" lvl="0" indent="0" rtl="0">
              <a:lnSpc>
                <a:spcPct val="160000"/>
              </a:lnSpc>
              <a:spcBef>
                <a:spcPts val="0"/>
              </a:spcBef>
              <a:spcAft>
                <a:spcPts val="0"/>
              </a:spcAft>
              <a:buClr>
                <a:schemeClr val="dk1"/>
              </a:buClr>
              <a:buSzPts val="1100"/>
              <a:buFont typeface="Arial"/>
              <a:buNone/>
            </a:pPr>
            <a:endParaRPr sz="1350" dirty="0">
              <a:solidFill>
                <a:srgbClr val="333333"/>
              </a:solidFill>
              <a:highlight>
                <a:srgbClr val="FFFFFF"/>
              </a:highlight>
            </a:endParaRPr>
          </a:p>
          <a:p>
            <a:pPr marL="0" lvl="0" indent="0">
              <a:spcBef>
                <a:spcPts val="1100"/>
              </a:spcBef>
              <a:spcAft>
                <a:spcPts val="1600"/>
              </a:spcAft>
              <a:buNone/>
            </a:pPr>
            <a:endParaRPr dirty="0"/>
          </a:p>
        </p:txBody>
      </p:sp>
      <p:sp>
        <p:nvSpPr>
          <p:cNvPr id="516" name="Shape 516"/>
          <p:cNvSpPr txBox="1">
            <a:spLocks noGrp="1"/>
          </p:cNvSpPr>
          <p:nvPr>
            <p:ph type="title"/>
          </p:nvPr>
        </p:nvSpPr>
        <p:spPr>
          <a:xfrm>
            <a:off x="0" y="52649"/>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Storage</a:t>
            </a:r>
            <a:endParaRPr dirty="0">
              <a:solidFill>
                <a:srgbClr val="FFFFFF"/>
              </a:solidFill>
            </a:endParaRPr>
          </a:p>
        </p:txBody>
      </p:sp>
      <p:pic>
        <p:nvPicPr>
          <p:cNvPr id="517" name="Shape 517"/>
          <p:cNvPicPr preferRelativeResize="0"/>
          <p:nvPr/>
        </p:nvPicPr>
        <p:blipFill>
          <a:blip r:embed="rId4">
            <a:alphaModFix/>
          </a:blip>
          <a:stretch>
            <a:fillRect/>
          </a:stretch>
        </p:blipFill>
        <p:spPr>
          <a:xfrm>
            <a:off x="0" y="2072875"/>
            <a:ext cx="3652974" cy="1962475"/>
          </a:xfrm>
          <a:prstGeom prst="rect">
            <a:avLst/>
          </a:prstGeom>
          <a:noFill/>
          <a:ln>
            <a:noFill/>
          </a:ln>
        </p:spPr>
      </p:pic>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July-2018</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522" name="Shape 522"/>
          <p:cNvPicPr preferRelativeResize="0"/>
          <p:nvPr/>
        </p:nvPicPr>
        <p:blipFill rotWithShape="1">
          <a:blip r:embed="rId3">
            <a:alphaModFix/>
          </a:blip>
          <a:srcRect l="119" r="129"/>
          <a:stretch/>
        </p:blipFill>
        <p:spPr>
          <a:xfrm>
            <a:off x="0" y="0"/>
            <a:ext cx="9143999" cy="5143500"/>
          </a:xfrm>
          <a:prstGeom prst="rect">
            <a:avLst/>
          </a:prstGeom>
          <a:noFill/>
          <a:ln>
            <a:noFill/>
          </a:ln>
        </p:spPr>
      </p:pic>
      <p:sp>
        <p:nvSpPr>
          <p:cNvPr id="3" name="Slide Number Placeholder 2"/>
          <p:cNvSpPr>
            <a:spLocks noGrp="1"/>
          </p:cNvSpPr>
          <p:nvPr>
            <p:ph type="sldNum" idx="12"/>
          </p:nvPr>
        </p:nvSpPr>
        <p:spPr/>
        <p:txBody>
          <a:bodyPr/>
          <a:lstStyle/>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3783225" y="847675"/>
            <a:ext cx="50490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vi" b="1">
                <a:solidFill>
                  <a:srgbClr val="000000"/>
                </a:solidFill>
              </a:rPr>
              <a:t>Relation Database service</a:t>
            </a:r>
            <a:endParaRPr b="1">
              <a:solidFill>
                <a:srgbClr val="000000"/>
              </a:solidFill>
            </a:endParaRPr>
          </a:p>
          <a:p>
            <a:pPr marL="0" lvl="0" indent="0">
              <a:lnSpc>
                <a:spcPct val="150000"/>
              </a:lnSpc>
              <a:spcBef>
                <a:spcPts val="0"/>
              </a:spcBef>
              <a:spcAft>
                <a:spcPts val="0"/>
              </a:spcAft>
              <a:buNone/>
            </a:pPr>
            <a:r>
              <a:rPr lang="vi" sz="1400"/>
              <a:t>Databse-as-a-service</a:t>
            </a:r>
            <a:endParaRPr sz="1400"/>
          </a:p>
          <a:p>
            <a:pPr marL="0" lvl="0" indent="0">
              <a:lnSpc>
                <a:spcPct val="150000"/>
              </a:lnSpc>
              <a:spcBef>
                <a:spcPts val="0"/>
              </a:spcBef>
              <a:spcAft>
                <a:spcPts val="0"/>
              </a:spcAft>
              <a:buNone/>
            </a:pPr>
            <a:r>
              <a:rPr lang="vi" sz="1400"/>
              <a:t>No need to install or manage database instances </a:t>
            </a:r>
            <a:endParaRPr sz="1400"/>
          </a:p>
          <a:p>
            <a:pPr marL="0" lvl="0" indent="0" rtl="0">
              <a:lnSpc>
                <a:spcPct val="150000"/>
              </a:lnSpc>
              <a:spcBef>
                <a:spcPts val="0"/>
              </a:spcBef>
              <a:spcAft>
                <a:spcPts val="0"/>
              </a:spcAft>
              <a:buNone/>
            </a:pPr>
            <a:r>
              <a:rPr lang="vi" sz="1400"/>
              <a:t>scalable and fault tolerant configurations</a:t>
            </a:r>
            <a:endParaRPr sz="1400"/>
          </a:p>
          <a:p>
            <a:pPr marL="0" lvl="0" indent="0">
              <a:spcBef>
                <a:spcPts val="0"/>
              </a:spcBef>
              <a:spcAft>
                <a:spcPts val="0"/>
              </a:spcAft>
              <a:buNone/>
            </a:pPr>
            <a:endParaRPr sz="1400"/>
          </a:p>
          <a:p>
            <a:pPr marL="0" lvl="0" indent="0" rtl="0">
              <a:spcBef>
                <a:spcPts val="0"/>
              </a:spcBef>
              <a:spcAft>
                <a:spcPts val="0"/>
              </a:spcAft>
              <a:buClr>
                <a:srgbClr val="000000"/>
              </a:buClr>
              <a:buSzPts val="1100"/>
              <a:buFont typeface="Arial"/>
              <a:buNone/>
            </a:pPr>
            <a:r>
              <a:rPr lang="vi" b="1">
                <a:solidFill>
                  <a:srgbClr val="000000"/>
                </a:solidFill>
              </a:rPr>
              <a:t>DynamoDB</a:t>
            </a:r>
            <a:endParaRPr b="1">
              <a:solidFill>
                <a:srgbClr val="000000"/>
              </a:solidFill>
            </a:endParaRPr>
          </a:p>
          <a:p>
            <a:pPr marL="0" lvl="0" indent="0">
              <a:lnSpc>
                <a:spcPct val="150000"/>
              </a:lnSpc>
              <a:spcBef>
                <a:spcPts val="0"/>
              </a:spcBef>
              <a:spcAft>
                <a:spcPts val="0"/>
              </a:spcAft>
              <a:buNone/>
            </a:pPr>
            <a:r>
              <a:rPr lang="vi" sz="1400"/>
              <a:t>Provisioned throughtput NoSQL database</a:t>
            </a:r>
            <a:endParaRPr sz="1400"/>
          </a:p>
          <a:p>
            <a:pPr marL="0" lvl="0" indent="0">
              <a:lnSpc>
                <a:spcPct val="150000"/>
              </a:lnSpc>
              <a:spcBef>
                <a:spcPts val="0"/>
              </a:spcBef>
              <a:spcAft>
                <a:spcPts val="0"/>
              </a:spcAft>
              <a:buNone/>
            </a:pPr>
            <a:r>
              <a:rPr lang="vi" sz="1400"/>
              <a:t>Fast, predictable performance </a:t>
            </a:r>
            <a:endParaRPr sz="1400"/>
          </a:p>
          <a:p>
            <a:pPr marL="0" lvl="0" indent="0" rtl="0">
              <a:lnSpc>
                <a:spcPct val="150000"/>
              </a:lnSpc>
              <a:spcBef>
                <a:spcPts val="0"/>
              </a:spcBef>
              <a:spcAft>
                <a:spcPts val="0"/>
              </a:spcAft>
              <a:buNone/>
            </a:pPr>
            <a:r>
              <a:rPr lang="vi" sz="1400"/>
              <a:t>Fully distributed, fault tolerant architecture</a:t>
            </a:r>
            <a:endParaRPr sz="1400"/>
          </a:p>
          <a:p>
            <a:pPr marL="0" lvl="0" indent="0">
              <a:spcBef>
                <a:spcPts val="0"/>
              </a:spcBef>
              <a:spcAft>
                <a:spcPts val="0"/>
              </a:spcAft>
              <a:buNone/>
            </a:pPr>
            <a:endParaRPr sz="1400"/>
          </a:p>
          <a:p>
            <a:pPr marL="0" lvl="0" indent="0">
              <a:spcBef>
                <a:spcPts val="0"/>
              </a:spcBef>
              <a:spcAft>
                <a:spcPts val="0"/>
              </a:spcAft>
              <a:buNone/>
            </a:pPr>
            <a:r>
              <a:rPr lang="vi" b="1">
                <a:solidFill>
                  <a:srgbClr val="000000"/>
                </a:solidFill>
              </a:rPr>
              <a:t>Self-managed</a:t>
            </a:r>
            <a:endParaRPr b="1">
              <a:solidFill>
                <a:srgbClr val="000000"/>
              </a:solidFill>
            </a:endParaRPr>
          </a:p>
          <a:p>
            <a:pPr marL="0" lvl="0" indent="0">
              <a:spcBef>
                <a:spcPts val="0"/>
              </a:spcBef>
              <a:spcAft>
                <a:spcPts val="1600"/>
              </a:spcAft>
              <a:buNone/>
            </a:pPr>
            <a:r>
              <a:rPr lang="vi" sz="1400"/>
              <a:t>Your choice of database running on EC2</a:t>
            </a:r>
            <a:endParaRPr sz="1400"/>
          </a:p>
        </p:txBody>
      </p:sp>
      <p:sp>
        <p:nvSpPr>
          <p:cNvPr id="528" name="Shape 528"/>
          <p:cNvSpPr/>
          <p:nvPr/>
        </p:nvSpPr>
        <p:spPr>
          <a:xfrm>
            <a:off x="652975" y="2245799"/>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Deployment &amp; Administrator</a:t>
            </a:r>
            <a:endParaRPr sz="1000"/>
          </a:p>
        </p:txBody>
      </p:sp>
      <p:sp>
        <p:nvSpPr>
          <p:cNvPr id="529" name="Shape 529"/>
          <p:cNvSpPr/>
          <p:nvPr/>
        </p:nvSpPr>
        <p:spPr>
          <a:xfrm>
            <a:off x="652975" y="2769005"/>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App Services</a:t>
            </a:r>
            <a:endParaRPr sz="1000"/>
          </a:p>
        </p:txBody>
      </p:sp>
      <p:sp>
        <p:nvSpPr>
          <p:cNvPr id="530" name="Shape 530"/>
          <p:cNvSpPr/>
          <p:nvPr/>
        </p:nvSpPr>
        <p:spPr>
          <a:xfrm>
            <a:off x="652975" y="3289114"/>
            <a:ext cx="822900" cy="445800"/>
          </a:xfrm>
          <a:prstGeom prst="roundRect">
            <a:avLst>
              <a:gd name="adj" fmla="val 16667"/>
            </a:avLst>
          </a:prstGeom>
          <a:solidFill>
            <a:srgbClr val="FFFFFF"/>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Compute</a:t>
            </a:r>
            <a:endParaRPr sz="1000"/>
          </a:p>
        </p:txBody>
      </p:sp>
      <p:sp>
        <p:nvSpPr>
          <p:cNvPr id="531" name="Shape 531"/>
          <p:cNvSpPr/>
          <p:nvPr/>
        </p:nvSpPr>
        <p:spPr>
          <a:xfrm>
            <a:off x="2416189" y="3292211"/>
            <a:ext cx="822900" cy="445800"/>
          </a:xfrm>
          <a:prstGeom prst="roundRect">
            <a:avLst>
              <a:gd name="adj" fmla="val 16667"/>
            </a:avLst>
          </a:prstGeom>
          <a:solidFill>
            <a:srgbClr val="005B86"/>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solidFill>
                  <a:srgbClr val="FFFFFF"/>
                </a:solidFill>
              </a:rPr>
              <a:t>Database</a:t>
            </a:r>
            <a:endParaRPr sz="1000">
              <a:solidFill>
                <a:srgbClr val="FFFFFF"/>
              </a:solidFill>
            </a:endParaRPr>
          </a:p>
        </p:txBody>
      </p:sp>
      <p:sp>
        <p:nvSpPr>
          <p:cNvPr id="532" name="Shape 532"/>
          <p:cNvSpPr/>
          <p:nvPr/>
        </p:nvSpPr>
        <p:spPr>
          <a:xfrm>
            <a:off x="1534582" y="3292211"/>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Storage</a:t>
            </a:r>
            <a:endParaRPr sz="1000"/>
          </a:p>
        </p:txBody>
      </p:sp>
      <p:sp>
        <p:nvSpPr>
          <p:cNvPr id="533" name="Shape 533"/>
          <p:cNvSpPr/>
          <p:nvPr/>
        </p:nvSpPr>
        <p:spPr>
          <a:xfrm>
            <a:off x="652975" y="3819211"/>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Networking</a:t>
            </a:r>
            <a:endParaRPr sz="1000"/>
          </a:p>
        </p:txBody>
      </p:sp>
      <p:sp>
        <p:nvSpPr>
          <p:cNvPr id="534" name="Shape 534"/>
          <p:cNvSpPr/>
          <p:nvPr/>
        </p:nvSpPr>
        <p:spPr>
          <a:xfrm>
            <a:off x="652975" y="4346210"/>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AWS Global Infrastructure</a:t>
            </a:r>
            <a:endParaRPr sz="1000"/>
          </a:p>
        </p:txBody>
      </p:sp>
      <p:sp>
        <p:nvSpPr>
          <p:cNvPr id="535" name="Shape 535"/>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a:solidFill>
                  <a:srgbClr val="FFFFFF"/>
                </a:solidFill>
              </a:rPr>
              <a:t>Database</a:t>
            </a:r>
            <a:endParaRPr>
              <a:solidFill>
                <a:srgbClr val="FFFFFF"/>
              </a:solidFill>
            </a:endParaRPr>
          </a:p>
        </p:txBody>
      </p:sp>
      <p:pic>
        <p:nvPicPr>
          <p:cNvPr id="536" name="Shape 536"/>
          <p:cNvPicPr preferRelativeResize="0"/>
          <p:nvPr/>
        </p:nvPicPr>
        <p:blipFill>
          <a:blip r:embed="rId3">
            <a:alphaModFix/>
          </a:blip>
          <a:stretch>
            <a:fillRect/>
          </a:stretch>
        </p:blipFill>
        <p:spPr>
          <a:xfrm>
            <a:off x="864650" y="1048200"/>
            <a:ext cx="542925" cy="600075"/>
          </a:xfrm>
          <a:prstGeom prst="rect">
            <a:avLst/>
          </a:prstGeom>
          <a:noFill/>
          <a:ln>
            <a:noFill/>
          </a:ln>
        </p:spPr>
      </p:pic>
      <p:pic>
        <p:nvPicPr>
          <p:cNvPr id="537" name="Shape 537"/>
          <p:cNvPicPr preferRelativeResize="0"/>
          <p:nvPr/>
        </p:nvPicPr>
        <p:blipFill>
          <a:blip r:embed="rId4">
            <a:alphaModFix/>
          </a:blip>
          <a:stretch>
            <a:fillRect/>
          </a:stretch>
        </p:blipFill>
        <p:spPr>
          <a:xfrm>
            <a:off x="2489513" y="1035588"/>
            <a:ext cx="523875" cy="609600"/>
          </a:xfrm>
          <a:prstGeom prst="rect">
            <a:avLst/>
          </a:prstGeom>
          <a:noFill/>
          <a:ln>
            <a:noFill/>
          </a:ln>
        </p:spPr>
      </p:pic>
      <p:sp>
        <p:nvSpPr>
          <p:cNvPr id="538" name="Shape 538"/>
          <p:cNvSpPr txBox="1"/>
          <p:nvPr/>
        </p:nvSpPr>
        <p:spPr>
          <a:xfrm>
            <a:off x="528750" y="1656025"/>
            <a:ext cx="12147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Amazon </a:t>
            </a:r>
            <a:endParaRPr sz="1000" b="1"/>
          </a:p>
          <a:p>
            <a:pPr marL="0" lvl="0" indent="0" algn="ctr" rtl="0">
              <a:spcBef>
                <a:spcPts val="0"/>
              </a:spcBef>
              <a:spcAft>
                <a:spcPts val="0"/>
              </a:spcAft>
              <a:buNone/>
            </a:pPr>
            <a:r>
              <a:rPr lang="vi" sz="1000" b="1"/>
              <a:t>DynamoDB</a:t>
            </a:r>
            <a:endParaRPr sz="1000" b="1"/>
          </a:p>
        </p:txBody>
      </p:sp>
      <p:sp>
        <p:nvSpPr>
          <p:cNvPr id="539" name="Shape 539"/>
          <p:cNvSpPr txBox="1"/>
          <p:nvPr/>
        </p:nvSpPr>
        <p:spPr>
          <a:xfrm>
            <a:off x="2340013" y="1673463"/>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Amazon RDS</a:t>
            </a:r>
            <a:endParaRPr sz="1000" b="1"/>
          </a:p>
        </p:txBody>
      </p:sp>
      <p:sp>
        <p:nvSpPr>
          <p:cNvPr id="3" name="Slide Number Placeholder 2"/>
          <p:cNvSpPr>
            <a:spLocks noGrp="1"/>
          </p:cNvSpPr>
          <p:nvPr>
            <p:ph type="sldNum" idx="12"/>
          </p:nvPr>
        </p:nvSpPr>
        <p:spPr>
          <a:xfrm>
            <a:off x="-36576" y="48006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3273125" y="1000075"/>
            <a:ext cx="52473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vi" b="1" dirty="0">
                <a:solidFill>
                  <a:srgbClr val="000000"/>
                </a:solidFill>
              </a:rPr>
              <a:t>Amazon SQS </a:t>
            </a:r>
            <a:endParaRPr b="1" dirty="0">
              <a:solidFill>
                <a:srgbClr val="000000"/>
              </a:solidFill>
            </a:endParaRPr>
          </a:p>
          <a:p>
            <a:pPr marL="0" lvl="0" indent="0">
              <a:spcBef>
                <a:spcPts val="0"/>
              </a:spcBef>
              <a:spcAft>
                <a:spcPts val="0"/>
              </a:spcAft>
              <a:buNone/>
            </a:pPr>
            <a:r>
              <a:rPr lang="vi" sz="1400" dirty="0"/>
              <a:t>Reliable, hightly scalable, queue service for storing messages</a:t>
            </a:r>
            <a:endParaRPr sz="1400" dirty="0"/>
          </a:p>
          <a:p>
            <a:pPr marL="0" lvl="0" indent="0">
              <a:spcBef>
                <a:spcPts val="1600"/>
              </a:spcBef>
              <a:spcAft>
                <a:spcPts val="0"/>
              </a:spcAft>
              <a:buNone/>
            </a:pPr>
            <a:r>
              <a:rPr lang="vi" b="1" dirty="0">
                <a:solidFill>
                  <a:srgbClr val="000000"/>
                </a:solidFill>
              </a:rPr>
              <a:t>Amazon SNS</a:t>
            </a:r>
            <a:endParaRPr b="1" dirty="0">
              <a:solidFill>
                <a:srgbClr val="000000"/>
              </a:solidFill>
            </a:endParaRPr>
          </a:p>
          <a:p>
            <a:pPr marL="0" lvl="0" indent="0">
              <a:spcBef>
                <a:spcPts val="0"/>
              </a:spcBef>
              <a:spcAft>
                <a:spcPts val="0"/>
              </a:spcAft>
              <a:buNone/>
            </a:pPr>
            <a:r>
              <a:rPr lang="vi" sz="1400" dirty="0">
                <a:solidFill>
                  <a:srgbClr val="545454"/>
                </a:solidFill>
                <a:highlight>
                  <a:srgbClr val="FFFFFF"/>
                </a:highlight>
              </a:rPr>
              <a:t>Amazon Simple Notification Service (</a:t>
            </a:r>
            <a:r>
              <a:rPr lang="vi" sz="1400" b="1" dirty="0">
                <a:solidFill>
                  <a:srgbClr val="6A6A6A"/>
                </a:solidFill>
                <a:highlight>
                  <a:srgbClr val="FFFFFF"/>
                </a:highlight>
              </a:rPr>
              <a:t>Amazon SNS</a:t>
            </a:r>
            <a:r>
              <a:rPr lang="vi" sz="1400" dirty="0">
                <a:solidFill>
                  <a:srgbClr val="545454"/>
                </a:solidFill>
                <a:highlight>
                  <a:srgbClr val="FFFFFF"/>
                </a:highlight>
              </a:rPr>
              <a:t>) is a web service that enables applications, end-users, and devices to instantly send and receive notifications</a:t>
            </a:r>
            <a:endParaRPr sz="1400" dirty="0">
              <a:solidFill>
                <a:srgbClr val="545454"/>
              </a:solidFill>
              <a:highlight>
                <a:srgbClr val="FFFFFF"/>
              </a:highlight>
            </a:endParaRPr>
          </a:p>
          <a:p>
            <a:pPr marL="0" lvl="0" indent="0">
              <a:spcBef>
                <a:spcPts val="1600"/>
              </a:spcBef>
              <a:spcAft>
                <a:spcPts val="0"/>
              </a:spcAft>
              <a:buNone/>
            </a:pPr>
            <a:r>
              <a:rPr lang="vi" b="1" dirty="0">
                <a:solidFill>
                  <a:srgbClr val="000000"/>
                </a:solidFill>
                <a:highlight>
                  <a:srgbClr val="FFFFFF"/>
                </a:highlight>
              </a:rPr>
              <a:t>Amazon Cloudfront</a:t>
            </a:r>
            <a:endParaRPr b="1" dirty="0">
              <a:solidFill>
                <a:srgbClr val="000000"/>
              </a:solidFill>
              <a:highlight>
                <a:srgbClr val="FFFFFF"/>
              </a:highlight>
            </a:endParaRPr>
          </a:p>
          <a:p>
            <a:pPr marL="0" lvl="0" indent="0">
              <a:spcBef>
                <a:spcPts val="0"/>
              </a:spcBef>
              <a:spcAft>
                <a:spcPts val="0"/>
              </a:spcAft>
              <a:buNone/>
            </a:pPr>
            <a:r>
              <a:rPr lang="vi" sz="1400" dirty="0">
                <a:solidFill>
                  <a:srgbClr val="333333"/>
                </a:solidFill>
                <a:highlight>
                  <a:srgbClr val="FFFFFF"/>
                </a:highlight>
              </a:rPr>
              <a:t>Amazon CloudFront is a global content delivery network (CDN) service that securely delivers data, videos, applications, and APIs to your viewers with low latency and high transfer speeds</a:t>
            </a:r>
            <a:endParaRPr sz="1400" dirty="0">
              <a:solidFill>
                <a:srgbClr val="545454"/>
              </a:solidFill>
              <a:highlight>
                <a:srgbClr val="FFFFFF"/>
              </a:highlight>
            </a:endParaRPr>
          </a:p>
          <a:p>
            <a:pPr marL="0" lvl="0" indent="0">
              <a:spcBef>
                <a:spcPts val="1600"/>
              </a:spcBef>
              <a:spcAft>
                <a:spcPts val="1600"/>
              </a:spcAft>
              <a:buNone/>
            </a:pPr>
            <a:endParaRPr sz="1400" dirty="0"/>
          </a:p>
        </p:txBody>
      </p:sp>
      <p:sp>
        <p:nvSpPr>
          <p:cNvPr id="545" name="Shape 545"/>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Application Service</a:t>
            </a:r>
            <a:endParaRPr dirty="0">
              <a:solidFill>
                <a:srgbClr val="FFFFFF"/>
              </a:solidFill>
            </a:endParaRPr>
          </a:p>
        </p:txBody>
      </p:sp>
      <p:sp>
        <p:nvSpPr>
          <p:cNvPr id="546" name="Shape 546"/>
          <p:cNvSpPr/>
          <p:nvPr/>
        </p:nvSpPr>
        <p:spPr>
          <a:xfrm>
            <a:off x="348175" y="2100656"/>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Deployment &amp; Administrator</a:t>
            </a:r>
            <a:endParaRPr sz="1000"/>
          </a:p>
        </p:txBody>
      </p:sp>
      <p:sp>
        <p:nvSpPr>
          <p:cNvPr id="547" name="Shape 547"/>
          <p:cNvSpPr/>
          <p:nvPr/>
        </p:nvSpPr>
        <p:spPr>
          <a:xfrm>
            <a:off x="348175" y="2623862"/>
            <a:ext cx="2586300" cy="445800"/>
          </a:xfrm>
          <a:prstGeom prst="roundRect">
            <a:avLst>
              <a:gd name="adj" fmla="val 16667"/>
            </a:avLst>
          </a:prstGeom>
          <a:solidFill>
            <a:srgbClr val="005B86"/>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solidFill>
                  <a:srgbClr val="FFFFFF"/>
                </a:solidFill>
              </a:rPr>
              <a:t>App Services</a:t>
            </a:r>
            <a:endParaRPr sz="1000">
              <a:solidFill>
                <a:srgbClr val="FFFFFF"/>
              </a:solidFill>
            </a:endParaRPr>
          </a:p>
        </p:txBody>
      </p:sp>
      <p:sp>
        <p:nvSpPr>
          <p:cNvPr id="548" name="Shape 548"/>
          <p:cNvSpPr/>
          <p:nvPr/>
        </p:nvSpPr>
        <p:spPr>
          <a:xfrm>
            <a:off x="348175" y="3143971"/>
            <a:ext cx="822900" cy="445800"/>
          </a:xfrm>
          <a:prstGeom prst="roundRect">
            <a:avLst>
              <a:gd name="adj" fmla="val 16667"/>
            </a:avLst>
          </a:prstGeom>
          <a:solidFill>
            <a:srgbClr val="FFFFFF"/>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Compute</a:t>
            </a:r>
            <a:endParaRPr sz="1000"/>
          </a:p>
        </p:txBody>
      </p:sp>
      <p:sp>
        <p:nvSpPr>
          <p:cNvPr id="549" name="Shape 549"/>
          <p:cNvSpPr/>
          <p:nvPr/>
        </p:nvSpPr>
        <p:spPr>
          <a:xfrm>
            <a:off x="2111389" y="3147068"/>
            <a:ext cx="822900" cy="445800"/>
          </a:xfrm>
          <a:prstGeom prst="roundRect">
            <a:avLst>
              <a:gd name="adj" fmla="val 16667"/>
            </a:avLst>
          </a:prstGeom>
          <a:solidFill>
            <a:srgbClr val="FFFFFF"/>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Database</a:t>
            </a:r>
            <a:endParaRPr sz="1000"/>
          </a:p>
        </p:txBody>
      </p:sp>
      <p:sp>
        <p:nvSpPr>
          <p:cNvPr id="550" name="Shape 550"/>
          <p:cNvSpPr/>
          <p:nvPr/>
        </p:nvSpPr>
        <p:spPr>
          <a:xfrm>
            <a:off x="1229782" y="3147068"/>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Storage</a:t>
            </a:r>
            <a:endParaRPr sz="1000"/>
          </a:p>
        </p:txBody>
      </p:sp>
      <p:sp>
        <p:nvSpPr>
          <p:cNvPr id="551" name="Shape 551"/>
          <p:cNvSpPr/>
          <p:nvPr/>
        </p:nvSpPr>
        <p:spPr>
          <a:xfrm>
            <a:off x="348175" y="3674068"/>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Networking</a:t>
            </a:r>
            <a:endParaRPr sz="1000"/>
          </a:p>
        </p:txBody>
      </p:sp>
      <p:sp>
        <p:nvSpPr>
          <p:cNvPr id="552" name="Shape 552"/>
          <p:cNvSpPr/>
          <p:nvPr/>
        </p:nvSpPr>
        <p:spPr>
          <a:xfrm>
            <a:off x="348175" y="4201067"/>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dirty="0"/>
              <a:t>AWS Global Infrastructure</a:t>
            </a:r>
            <a:endParaRPr sz="1000" dirty="0"/>
          </a:p>
        </p:txBody>
      </p:sp>
      <p:pic>
        <p:nvPicPr>
          <p:cNvPr id="553" name="Shape 553"/>
          <p:cNvPicPr preferRelativeResize="0"/>
          <p:nvPr/>
        </p:nvPicPr>
        <p:blipFill>
          <a:blip r:embed="rId3">
            <a:alphaModFix/>
          </a:blip>
          <a:stretch>
            <a:fillRect/>
          </a:stretch>
        </p:blipFill>
        <p:spPr>
          <a:xfrm>
            <a:off x="304800" y="941525"/>
            <a:ext cx="542925" cy="657225"/>
          </a:xfrm>
          <a:prstGeom prst="rect">
            <a:avLst/>
          </a:prstGeom>
          <a:noFill/>
          <a:ln>
            <a:noFill/>
          </a:ln>
        </p:spPr>
      </p:pic>
      <p:pic>
        <p:nvPicPr>
          <p:cNvPr id="554" name="Shape 554"/>
          <p:cNvPicPr preferRelativeResize="0"/>
          <p:nvPr/>
        </p:nvPicPr>
        <p:blipFill>
          <a:blip r:embed="rId4">
            <a:alphaModFix/>
          </a:blip>
          <a:stretch>
            <a:fillRect/>
          </a:stretch>
        </p:blipFill>
        <p:spPr>
          <a:xfrm>
            <a:off x="1329800" y="1017725"/>
            <a:ext cx="542925" cy="533046"/>
          </a:xfrm>
          <a:prstGeom prst="rect">
            <a:avLst/>
          </a:prstGeom>
          <a:noFill/>
          <a:ln>
            <a:noFill/>
          </a:ln>
        </p:spPr>
      </p:pic>
      <p:pic>
        <p:nvPicPr>
          <p:cNvPr id="555" name="Shape 555"/>
          <p:cNvPicPr preferRelativeResize="0"/>
          <p:nvPr/>
        </p:nvPicPr>
        <p:blipFill>
          <a:blip r:embed="rId5">
            <a:alphaModFix/>
          </a:blip>
          <a:stretch>
            <a:fillRect/>
          </a:stretch>
        </p:blipFill>
        <p:spPr>
          <a:xfrm>
            <a:off x="2268575" y="941525"/>
            <a:ext cx="542925" cy="645873"/>
          </a:xfrm>
          <a:prstGeom prst="rect">
            <a:avLst/>
          </a:prstGeom>
          <a:noFill/>
          <a:ln>
            <a:noFill/>
          </a:ln>
        </p:spPr>
      </p:pic>
      <p:sp>
        <p:nvSpPr>
          <p:cNvPr id="556" name="Shape 556"/>
          <p:cNvSpPr txBox="1"/>
          <p:nvPr/>
        </p:nvSpPr>
        <p:spPr>
          <a:xfrm>
            <a:off x="-31100" y="1564250"/>
            <a:ext cx="12147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Amazon </a:t>
            </a:r>
            <a:endParaRPr sz="1000" b="1"/>
          </a:p>
          <a:p>
            <a:pPr marL="0" lvl="0" indent="0" algn="ctr" rtl="0">
              <a:spcBef>
                <a:spcPts val="0"/>
              </a:spcBef>
              <a:spcAft>
                <a:spcPts val="0"/>
              </a:spcAft>
              <a:buNone/>
            </a:pPr>
            <a:r>
              <a:rPr lang="vi" sz="1000" b="1"/>
              <a:t>SQS</a:t>
            </a:r>
            <a:endParaRPr sz="1000" b="1"/>
          </a:p>
        </p:txBody>
      </p:sp>
      <p:sp>
        <p:nvSpPr>
          <p:cNvPr id="557" name="Shape 557"/>
          <p:cNvSpPr txBox="1"/>
          <p:nvPr/>
        </p:nvSpPr>
        <p:spPr>
          <a:xfrm>
            <a:off x="1176188" y="1564250"/>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Amazon SNS</a:t>
            </a:r>
            <a:endParaRPr sz="1000" b="1"/>
          </a:p>
        </p:txBody>
      </p:sp>
      <p:sp>
        <p:nvSpPr>
          <p:cNvPr id="558" name="Shape 558"/>
          <p:cNvSpPr txBox="1"/>
          <p:nvPr/>
        </p:nvSpPr>
        <p:spPr>
          <a:xfrm>
            <a:off x="2128601" y="1587600"/>
            <a:ext cx="8718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Cloudfront</a:t>
            </a:r>
            <a:endParaRPr sz="1000" b="1"/>
          </a:p>
        </p:txBody>
      </p:sp>
      <p:sp>
        <p:nvSpPr>
          <p:cNvPr id="3" name="Slide Number Placeholder 2"/>
          <p:cNvSpPr>
            <a:spLocks noGrp="1"/>
          </p:cNvSpPr>
          <p:nvPr>
            <p:ph type="sldNum" idx="12"/>
          </p:nvPr>
        </p:nvSpPr>
        <p:spPr>
          <a:xfrm>
            <a:off x="-36576" y="48006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dirty="0"/>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a:spLocks noGrp="1"/>
          </p:cNvSpPr>
          <p:nvPr>
            <p:ph type="body" idx="1"/>
          </p:nvPr>
        </p:nvSpPr>
        <p:spPr>
          <a:xfrm>
            <a:off x="3230625" y="923875"/>
            <a:ext cx="52899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vi" b="1" dirty="0">
                <a:solidFill>
                  <a:srgbClr val="000000"/>
                </a:solidFill>
              </a:rPr>
              <a:t>Elastic Beanstalk </a:t>
            </a:r>
            <a:endParaRPr b="1" dirty="0">
              <a:solidFill>
                <a:srgbClr val="000000"/>
              </a:solidFill>
            </a:endParaRPr>
          </a:p>
          <a:p>
            <a:pPr marL="0" lvl="0" indent="0">
              <a:spcBef>
                <a:spcPts val="0"/>
              </a:spcBef>
              <a:spcAft>
                <a:spcPts val="0"/>
              </a:spcAft>
              <a:buNone/>
            </a:pPr>
            <a:r>
              <a:rPr lang="vi" sz="1400" dirty="0">
                <a:solidFill>
                  <a:srgbClr val="333333"/>
                </a:solidFill>
              </a:rPr>
              <a:t>You can simply upload your code and Elastic Beanstalk automatically handles the deployment, from capacity provisioning, load balancing, auto-scaling to application health monitoring. </a:t>
            </a:r>
            <a:endParaRPr sz="1400" dirty="0">
              <a:solidFill>
                <a:srgbClr val="333333"/>
              </a:solidFill>
            </a:endParaRPr>
          </a:p>
          <a:p>
            <a:pPr marL="0" lvl="0" indent="0">
              <a:spcBef>
                <a:spcPts val="1600"/>
              </a:spcBef>
              <a:spcAft>
                <a:spcPts val="0"/>
              </a:spcAft>
              <a:buNone/>
            </a:pPr>
            <a:r>
              <a:rPr lang="vi" b="1" dirty="0">
                <a:solidFill>
                  <a:srgbClr val="000000"/>
                </a:solidFill>
              </a:rPr>
              <a:t>Cloud Formation</a:t>
            </a:r>
            <a:endParaRPr b="1" dirty="0">
              <a:solidFill>
                <a:srgbClr val="000000"/>
              </a:solidFill>
            </a:endParaRPr>
          </a:p>
          <a:p>
            <a:pPr marL="0" lvl="0" indent="0">
              <a:spcBef>
                <a:spcPts val="0"/>
              </a:spcBef>
              <a:spcAft>
                <a:spcPts val="0"/>
              </a:spcAft>
              <a:buNone/>
            </a:pPr>
            <a:r>
              <a:rPr lang="vi" sz="1400" dirty="0">
                <a:solidFill>
                  <a:srgbClr val="333333"/>
                </a:solidFill>
              </a:rPr>
              <a:t>AWS CloudFormation gives developers and systems administrators an easy way to create and manage a collection of related AWS resources, provisioning and updating them in an orderly and predictable fashion.</a:t>
            </a:r>
            <a:endParaRPr sz="1400" dirty="0">
              <a:solidFill>
                <a:srgbClr val="333333"/>
              </a:solidFill>
            </a:endParaRPr>
          </a:p>
          <a:p>
            <a:pPr marL="0" lvl="0" indent="0" rtl="0">
              <a:spcBef>
                <a:spcPts val="1600"/>
              </a:spcBef>
              <a:spcAft>
                <a:spcPts val="0"/>
              </a:spcAft>
              <a:buNone/>
            </a:pPr>
            <a:r>
              <a:rPr lang="vi" b="1" dirty="0">
                <a:solidFill>
                  <a:srgbClr val="000000"/>
                </a:solidFill>
              </a:rPr>
              <a:t>Identity &amp; Access Management</a:t>
            </a:r>
            <a:endParaRPr b="1" dirty="0">
              <a:solidFill>
                <a:srgbClr val="000000"/>
              </a:solidFill>
            </a:endParaRPr>
          </a:p>
          <a:p>
            <a:pPr marL="0" lvl="0" indent="0">
              <a:spcBef>
                <a:spcPts val="0"/>
              </a:spcBef>
              <a:spcAft>
                <a:spcPts val="1600"/>
              </a:spcAft>
              <a:buNone/>
            </a:pPr>
            <a:r>
              <a:rPr lang="vi" sz="1400" dirty="0">
                <a:solidFill>
                  <a:srgbClr val="333333"/>
                </a:solidFill>
              </a:rPr>
              <a:t>Centrally manage access and authentication of your users to your AWS resources. </a:t>
            </a:r>
            <a:endParaRPr sz="1400" dirty="0">
              <a:solidFill>
                <a:srgbClr val="333333"/>
              </a:solidFill>
            </a:endParaRPr>
          </a:p>
        </p:txBody>
      </p:sp>
      <p:sp>
        <p:nvSpPr>
          <p:cNvPr id="564" name="Shape 564"/>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Deployment &amp; Administrator</a:t>
            </a:r>
            <a:endParaRPr dirty="0">
              <a:solidFill>
                <a:srgbClr val="FFFFFF"/>
              </a:solidFill>
            </a:endParaRPr>
          </a:p>
        </p:txBody>
      </p:sp>
      <p:sp>
        <p:nvSpPr>
          <p:cNvPr id="565" name="Shape 565"/>
          <p:cNvSpPr/>
          <p:nvPr/>
        </p:nvSpPr>
        <p:spPr>
          <a:xfrm>
            <a:off x="195775" y="2000138"/>
            <a:ext cx="2586300" cy="445800"/>
          </a:xfrm>
          <a:prstGeom prst="roundRect">
            <a:avLst>
              <a:gd name="adj" fmla="val 16667"/>
            </a:avLst>
          </a:prstGeom>
          <a:solidFill>
            <a:srgbClr val="005B86"/>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dirty="0">
                <a:solidFill>
                  <a:srgbClr val="FFFFFF"/>
                </a:solidFill>
              </a:rPr>
              <a:t>Deployment &amp; Administrator</a:t>
            </a:r>
            <a:endParaRPr sz="1000" dirty="0">
              <a:solidFill>
                <a:srgbClr val="FFFFFF"/>
              </a:solidFill>
            </a:endParaRPr>
          </a:p>
        </p:txBody>
      </p:sp>
      <p:sp>
        <p:nvSpPr>
          <p:cNvPr id="566" name="Shape 566"/>
          <p:cNvSpPr/>
          <p:nvPr/>
        </p:nvSpPr>
        <p:spPr>
          <a:xfrm>
            <a:off x="195775" y="2523344"/>
            <a:ext cx="2586300" cy="445800"/>
          </a:xfrm>
          <a:prstGeom prst="roundRect">
            <a:avLst>
              <a:gd name="adj" fmla="val 16667"/>
            </a:avLst>
          </a:prstGeom>
          <a:solidFill>
            <a:srgbClr val="FFFFFF"/>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App Services</a:t>
            </a:r>
            <a:endParaRPr sz="1000"/>
          </a:p>
        </p:txBody>
      </p:sp>
      <p:sp>
        <p:nvSpPr>
          <p:cNvPr id="567" name="Shape 567"/>
          <p:cNvSpPr/>
          <p:nvPr/>
        </p:nvSpPr>
        <p:spPr>
          <a:xfrm>
            <a:off x="195775" y="3043453"/>
            <a:ext cx="822900" cy="445800"/>
          </a:xfrm>
          <a:prstGeom prst="roundRect">
            <a:avLst>
              <a:gd name="adj" fmla="val 16667"/>
            </a:avLst>
          </a:prstGeom>
          <a:solidFill>
            <a:srgbClr val="FFFFFF"/>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Compute</a:t>
            </a:r>
            <a:endParaRPr sz="1000"/>
          </a:p>
        </p:txBody>
      </p:sp>
      <p:sp>
        <p:nvSpPr>
          <p:cNvPr id="568" name="Shape 568"/>
          <p:cNvSpPr/>
          <p:nvPr/>
        </p:nvSpPr>
        <p:spPr>
          <a:xfrm>
            <a:off x="1958989" y="3046550"/>
            <a:ext cx="822900" cy="445800"/>
          </a:xfrm>
          <a:prstGeom prst="roundRect">
            <a:avLst>
              <a:gd name="adj" fmla="val 16667"/>
            </a:avLst>
          </a:prstGeom>
          <a:solidFill>
            <a:srgbClr val="FFFFFF"/>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Database</a:t>
            </a:r>
            <a:endParaRPr sz="1000"/>
          </a:p>
        </p:txBody>
      </p:sp>
      <p:sp>
        <p:nvSpPr>
          <p:cNvPr id="569" name="Shape 569"/>
          <p:cNvSpPr/>
          <p:nvPr/>
        </p:nvSpPr>
        <p:spPr>
          <a:xfrm>
            <a:off x="1077382" y="3046550"/>
            <a:ext cx="8229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Storage</a:t>
            </a:r>
            <a:endParaRPr sz="1000"/>
          </a:p>
        </p:txBody>
      </p:sp>
      <p:sp>
        <p:nvSpPr>
          <p:cNvPr id="570" name="Shape 570"/>
          <p:cNvSpPr/>
          <p:nvPr/>
        </p:nvSpPr>
        <p:spPr>
          <a:xfrm>
            <a:off x="195775" y="3573550"/>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Networking</a:t>
            </a:r>
            <a:endParaRPr sz="1000"/>
          </a:p>
        </p:txBody>
      </p:sp>
      <p:sp>
        <p:nvSpPr>
          <p:cNvPr id="571" name="Shape 571"/>
          <p:cNvSpPr/>
          <p:nvPr/>
        </p:nvSpPr>
        <p:spPr>
          <a:xfrm>
            <a:off x="195775" y="4100549"/>
            <a:ext cx="2586300" cy="445800"/>
          </a:xfrm>
          <a:prstGeom prst="roundRect">
            <a:avLst>
              <a:gd name="adj" fmla="val 16667"/>
            </a:avLst>
          </a:prstGeom>
          <a:solidFill>
            <a:schemeClr val="lt1"/>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000"/>
              <a:t>AWS Global Infrastructure</a:t>
            </a:r>
            <a:endParaRPr sz="1000"/>
          </a:p>
        </p:txBody>
      </p:sp>
      <p:pic>
        <p:nvPicPr>
          <p:cNvPr id="572" name="Shape 572"/>
          <p:cNvPicPr preferRelativeResize="0"/>
          <p:nvPr/>
        </p:nvPicPr>
        <p:blipFill>
          <a:blip r:embed="rId3">
            <a:alphaModFix/>
          </a:blip>
          <a:stretch>
            <a:fillRect/>
          </a:stretch>
        </p:blipFill>
        <p:spPr>
          <a:xfrm>
            <a:off x="221650" y="990075"/>
            <a:ext cx="420478" cy="582000"/>
          </a:xfrm>
          <a:prstGeom prst="rect">
            <a:avLst/>
          </a:prstGeom>
          <a:noFill/>
          <a:ln>
            <a:noFill/>
          </a:ln>
        </p:spPr>
      </p:pic>
      <p:sp>
        <p:nvSpPr>
          <p:cNvPr id="573" name="Shape 573"/>
          <p:cNvSpPr txBox="1"/>
          <p:nvPr/>
        </p:nvSpPr>
        <p:spPr>
          <a:xfrm>
            <a:off x="-183500" y="1564250"/>
            <a:ext cx="12147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Elastic Beanstalk</a:t>
            </a:r>
            <a:endParaRPr sz="1000" b="1"/>
          </a:p>
        </p:txBody>
      </p:sp>
      <p:sp>
        <p:nvSpPr>
          <p:cNvPr id="574" name="Shape 574"/>
          <p:cNvSpPr txBox="1"/>
          <p:nvPr/>
        </p:nvSpPr>
        <p:spPr>
          <a:xfrm>
            <a:off x="1023788" y="1564250"/>
            <a:ext cx="8229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Cloud Formation</a:t>
            </a:r>
            <a:endParaRPr sz="1000" b="1"/>
          </a:p>
        </p:txBody>
      </p:sp>
      <p:sp>
        <p:nvSpPr>
          <p:cNvPr id="575" name="Shape 575"/>
          <p:cNvSpPr txBox="1"/>
          <p:nvPr/>
        </p:nvSpPr>
        <p:spPr>
          <a:xfrm>
            <a:off x="1976201" y="1587600"/>
            <a:ext cx="8718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000" b="1"/>
              <a:t>IAM</a:t>
            </a:r>
            <a:endParaRPr sz="1000" b="1"/>
          </a:p>
        </p:txBody>
      </p:sp>
      <p:pic>
        <p:nvPicPr>
          <p:cNvPr id="576" name="Shape 576"/>
          <p:cNvPicPr preferRelativeResize="0"/>
          <p:nvPr/>
        </p:nvPicPr>
        <p:blipFill>
          <a:blip r:embed="rId4">
            <a:alphaModFix/>
          </a:blip>
          <a:stretch>
            <a:fillRect/>
          </a:stretch>
        </p:blipFill>
        <p:spPr>
          <a:xfrm>
            <a:off x="1008650" y="844850"/>
            <a:ext cx="871800" cy="871800"/>
          </a:xfrm>
          <a:prstGeom prst="rect">
            <a:avLst/>
          </a:prstGeom>
          <a:noFill/>
          <a:ln>
            <a:noFill/>
          </a:ln>
        </p:spPr>
      </p:pic>
      <p:pic>
        <p:nvPicPr>
          <p:cNvPr id="577" name="Shape 577"/>
          <p:cNvPicPr preferRelativeResize="0"/>
          <p:nvPr/>
        </p:nvPicPr>
        <p:blipFill>
          <a:blip r:embed="rId5">
            <a:alphaModFix/>
          </a:blip>
          <a:stretch>
            <a:fillRect/>
          </a:stretch>
        </p:blipFill>
        <p:spPr>
          <a:xfrm>
            <a:off x="1934800" y="803775"/>
            <a:ext cx="954612" cy="954612"/>
          </a:xfrm>
          <a:prstGeom prst="rect">
            <a:avLst/>
          </a:prstGeom>
          <a:noFill/>
          <a:ln>
            <a:noFill/>
          </a:ln>
        </p:spPr>
      </p:pic>
      <p:sp>
        <p:nvSpPr>
          <p:cNvPr id="3" name="Slide Number Placeholder 2"/>
          <p:cNvSpPr>
            <a:spLocks noGrp="1"/>
          </p:cNvSpPr>
          <p:nvPr>
            <p:ph type="sldNum" idx="12"/>
          </p:nvPr>
        </p:nvSpPr>
        <p:spPr>
          <a:xfrm>
            <a:off x="-36576" y="4800600"/>
            <a:ext cx="9144000" cy="457200"/>
          </a:xfrm>
        </p:spPr>
        <p:txBody>
          <a:bodyPr/>
          <a:lstStyle/>
          <a:p>
            <a:r>
              <a:rPr lang="en-US" u="sng" dirty="0">
                <a:solidFill>
                  <a:schemeClr val="accent1"/>
                </a:solidFill>
              </a:rPr>
              <a:t>Amazon Web Services </a:t>
            </a:r>
            <a:r>
              <a:rPr lang="en-US" b="1" u="sng" dirty="0">
                <a:solidFill>
                  <a:schemeClr val="accent1"/>
                </a:solidFill>
              </a:rPr>
              <a:t>– </a:t>
            </a:r>
            <a:r>
              <a:rPr lang="en-US" b="1" u="sng" dirty="0" smtClean="0">
                <a:solidFill>
                  <a:schemeClr val="accent1"/>
                </a:solidFill>
              </a:rPr>
              <a:t>Overview </a:t>
            </a:r>
            <a:r>
              <a:rPr lang="en-US" b="1" u="sng" dirty="0">
                <a:solidFill>
                  <a:schemeClr val="accent1"/>
                </a:solidFill>
              </a:rPr>
              <a:t>of Amazon Web Services                                                                                                                                     </a:t>
            </a:r>
            <a:endParaRPr lang="vi" u="sng" dirty="0">
              <a:solidFill>
                <a:schemeClr val="accent1"/>
              </a:solidFill>
            </a:endParaRPr>
          </a:p>
          <a:p>
            <a:pPr lvl="0"/>
            <a:endParaRPr lang="vi" dirty="0"/>
          </a:p>
          <a:p>
            <a:pPr lvl="0"/>
            <a:endParaRPr lang="vi" dirty="0"/>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graphicFrame>
        <p:nvGraphicFramePr>
          <p:cNvPr id="582" name="Shape 582"/>
          <p:cNvGraphicFramePr/>
          <p:nvPr/>
        </p:nvGraphicFramePr>
        <p:xfrm>
          <a:off x="876300" y="1276350"/>
          <a:ext cx="7239000" cy="2803980"/>
        </p:xfrm>
        <a:graphic>
          <a:graphicData uri="http://schemas.openxmlformats.org/drawingml/2006/table">
            <a:tbl>
              <a:tblPr>
                <a:noFill/>
                <a:tableStyleId>{CE3A2660-9B77-41EA-AA07-E12F2CED33B1}</a:tableStyleId>
              </a:tblPr>
              <a:tblGrid>
                <a:gridCol w="3028475">
                  <a:extLst>
                    <a:ext uri="{9D8B030D-6E8A-4147-A177-3AD203B41FA5}">
                      <a16:colId xmlns:a16="http://schemas.microsoft.com/office/drawing/2014/main" val="20000"/>
                    </a:ext>
                  </a:extLst>
                </a:gridCol>
                <a:gridCol w="4210525">
                  <a:extLst>
                    <a:ext uri="{9D8B030D-6E8A-4147-A177-3AD203B41FA5}">
                      <a16:colId xmlns:a16="http://schemas.microsoft.com/office/drawing/2014/main" val="20001"/>
                    </a:ext>
                  </a:extLst>
                </a:gridCol>
              </a:tblGrid>
              <a:tr h="381000">
                <a:tc>
                  <a:txBody>
                    <a:bodyPr/>
                    <a:lstStyle/>
                    <a:p>
                      <a:pPr marL="0" lvl="0" indent="0">
                        <a:spcBef>
                          <a:spcPts val="0"/>
                        </a:spcBef>
                        <a:spcAft>
                          <a:spcPts val="0"/>
                        </a:spcAft>
                        <a:buNone/>
                      </a:pPr>
                      <a:r>
                        <a:rPr lang="vi" b="1">
                          <a:solidFill>
                            <a:srgbClr val="FF9900"/>
                          </a:solidFill>
                        </a:rPr>
                        <a:t>Email address and password</a:t>
                      </a:r>
                      <a:endParaRPr b="1">
                        <a:solidFill>
                          <a:srgbClr val="FF9900"/>
                        </a:solidFill>
                      </a:endParaRPr>
                    </a:p>
                  </a:txBody>
                  <a:tcPr marL="91425" marR="91425" marT="91425" marB="91425" anchor="ctr"/>
                </a:tc>
                <a:tc>
                  <a:txBody>
                    <a:bodyPr/>
                    <a:lstStyle/>
                    <a:p>
                      <a:pPr marL="0" lvl="0" indent="0">
                        <a:spcBef>
                          <a:spcPts val="0"/>
                        </a:spcBef>
                        <a:spcAft>
                          <a:spcPts val="0"/>
                        </a:spcAft>
                        <a:buNone/>
                      </a:pPr>
                      <a:r>
                        <a:rPr lang="vi"/>
                        <a:t>Associate with your AWS Account (Root)</a:t>
                      </a:r>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vi" b="1">
                          <a:solidFill>
                            <a:srgbClr val="FF9900"/>
                          </a:solidFill>
                        </a:rPr>
                        <a:t>IAM User name and password </a:t>
                      </a:r>
                      <a:endParaRPr b="1">
                        <a:solidFill>
                          <a:srgbClr val="FF9900"/>
                        </a:solidFill>
                      </a:endParaRPr>
                    </a:p>
                  </a:txBody>
                  <a:tcPr marL="91425" marR="91425" marT="91425" marB="91425" anchor="ctr"/>
                </a:tc>
                <a:tc>
                  <a:txBody>
                    <a:bodyPr/>
                    <a:lstStyle/>
                    <a:p>
                      <a:pPr marL="0" lvl="0" indent="0">
                        <a:spcBef>
                          <a:spcPts val="0"/>
                        </a:spcBef>
                        <a:spcAft>
                          <a:spcPts val="0"/>
                        </a:spcAft>
                        <a:buNone/>
                      </a:pPr>
                      <a:r>
                        <a:rPr lang="vi"/>
                        <a:t>Use for access the AWS management console </a:t>
                      </a: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vi" b="1">
                          <a:solidFill>
                            <a:srgbClr val="FF9900"/>
                          </a:solidFill>
                        </a:rPr>
                        <a:t>Access key </a:t>
                      </a:r>
                      <a:endParaRPr b="1">
                        <a:solidFill>
                          <a:srgbClr val="FF9900"/>
                        </a:solidFill>
                      </a:endParaRPr>
                    </a:p>
                  </a:txBody>
                  <a:tcPr marL="91425" marR="91425" marT="91425" marB="91425" anchor="ctr"/>
                </a:tc>
                <a:tc>
                  <a:txBody>
                    <a:bodyPr/>
                    <a:lstStyle/>
                    <a:p>
                      <a:pPr marL="0" lvl="0" indent="0">
                        <a:spcBef>
                          <a:spcPts val="0"/>
                        </a:spcBef>
                        <a:spcAft>
                          <a:spcPts val="0"/>
                        </a:spcAft>
                        <a:buNone/>
                      </a:pPr>
                      <a:r>
                        <a:rPr lang="vi"/>
                        <a:t>Typically use with CLI and programmatic requests like API and SDKs</a:t>
                      </a:r>
                      <a:endParaRPr/>
                    </a:p>
                  </a:txBody>
                  <a:tcPr marL="91425" marR="91425" marT="91425" marB="91425" anchor="ctr"/>
                </a:tc>
                <a:extLst>
                  <a:ext uri="{0D108BD9-81ED-4DB2-BD59-A6C34878D82A}">
                    <a16:rowId xmlns:a16="http://schemas.microsoft.com/office/drawing/2014/main" val="10002"/>
                  </a:ext>
                </a:extLst>
              </a:tr>
              <a:tr h="381000">
                <a:tc rowSpan="2">
                  <a:txBody>
                    <a:bodyPr/>
                    <a:lstStyle/>
                    <a:p>
                      <a:pPr marL="0" lvl="0" indent="0" rtl="0">
                        <a:spcBef>
                          <a:spcPts val="0"/>
                        </a:spcBef>
                        <a:spcAft>
                          <a:spcPts val="0"/>
                        </a:spcAft>
                        <a:buNone/>
                      </a:pPr>
                      <a:r>
                        <a:rPr lang="vi" b="1">
                          <a:solidFill>
                            <a:srgbClr val="FF9900"/>
                          </a:solidFill>
                        </a:rPr>
                        <a:t>Multi-Factor Authentication </a:t>
                      </a:r>
                      <a:endParaRPr b="1">
                        <a:solidFill>
                          <a:srgbClr val="FF9900"/>
                        </a:solidFill>
                      </a:endParaRPr>
                    </a:p>
                  </a:txBody>
                  <a:tcPr marL="91425" marR="91425" marT="91425" marB="91425" anchor="ctr"/>
                </a:tc>
                <a:tc>
                  <a:txBody>
                    <a:bodyPr/>
                    <a:lstStyle/>
                    <a:p>
                      <a:pPr marL="0" lvl="0" indent="0">
                        <a:spcBef>
                          <a:spcPts val="0"/>
                        </a:spcBef>
                        <a:spcAft>
                          <a:spcPts val="0"/>
                        </a:spcAft>
                        <a:buNone/>
                      </a:pPr>
                      <a:r>
                        <a:rPr lang="vi"/>
                        <a:t>Extra layer of security</a:t>
                      </a:r>
                      <a:endParaRPr/>
                    </a:p>
                  </a:txBody>
                  <a:tcPr marL="91425" marR="91425" marT="91425" marB="91425" anchor="ctr"/>
                </a:tc>
                <a:extLst>
                  <a:ext uri="{0D108BD9-81ED-4DB2-BD59-A6C34878D82A}">
                    <a16:rowId xmlns:a16="http://schemas.microsoft.com/office/drawing/2014/main" val="10003"/>
                  </a:ext>
                </a:extLst>
              </a:tr>
              <a:tr h="381000">
                <a:tc vMerge="1">
                  <a:txBody>
                    <a:bodyPr/>
                    <a:lstStyle/>
                    <a:p>
                      <a:endParaRPr lang="en-US"/>
                    </a:p>
                  </a:txBody>
                  <a:tcPr/>
                </a:tc>
                <a:tc>
                  <a:txBody>
                    <a:bodyPr/>
                    <a:lstStyle/>
                    <a:p>
                      <a:pPr marL="0" lvl="0" indent="0">
                        <a:spcBef>
                          <a:spcPts val="0"/>
                        </a:spcBef>
                        <a:spcAft>
                          <a:spcPts val="0"/>
                        </a:spcAft>
                        <a:buNone/>
                      </a:pPr>
                      <a:r>
                        <a:rPr lang="vi"/>
                        <a:t>con be enable for root account and IAM user </a:t>
                      </a:r>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spcBef>
                          <a:spcPts val="0"/>
                        </a:spcBef>
                        <a:spcAft>
                          <a:spcPts val="0"/>
                        </a:spcAft>
                        <a:buNone/>
                      </a:pPr>
                      <a:r>
                        <a:rPr lang="vi" b="1">
                          <a:solidFill>
                            <a:srgbClr val="FF9900"/>
                          </a:solidFill>
                        </a:rPr>
                        <a:t>Keypair</a:t>
                      </a:r>
                      <a:endParaRPr b="1">
                        <a:solidFill>
                          <a:srgbClr val="FF9900"/>
                        </a:solidFill>
                      </a:endParaRPr>
                    </a:p>
                  </a:txBody>
                  <a:tcPr marL="91425" marR="91425" marT="91425" marB="91425" anchor="ctr"/>
                </a:tc>
                <a:tc>
                  <a:txBody>
                    <a:bodyPr/>
                    <a:lstStyle/>
                    <a:p>
                      <a:pPr marL="0" lvl="0" indent="0">
                        <a:spcBef>
                          <a:spcPts val="0"/>
                        </a:spcBef>
                        <a:spcAft>
                          <a:spcPts val="0"/>
                        </a:spcAft>
                        <a:buNone/>
                      </a:pPr>
                      <a:r>
                        <a:rPr lang="vi"/>
                        <a:t>Used only for specific AWS services like Amazon EC2 </a:t>
                      </a:r>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583" name="Shape 583"/>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Type of Security Credentials</a:t>
            </a:r>
            <a:endParaRPr dirty="0">
              <a:solidFill>
                <a:srgbClr val="FFFFFF"/>
              </a:solidFill>
            </a:endParaRP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lvl="0"/>
            <a:endParaRPr lang="vi" dirty="0"/>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5" name="Slide Number Placeholder 4"/>
          <p:cNvSpPr>
            <a:spLocks noGrp="1"/>
          </p:cNvSpPr>
          <p:nvPr>
            <p:ph type="sldNum" idx="12"/>
          </p:nvPr>
        </p:nvSpPr>
        <p:spPr>
          <a:xfrm>
            <a:off x="0" y="4572000"/>
            <a:ext cx="9144000" cy="457200"/>
          </a:xfrm>
          <a:ln>
            <a:noFill/>
          </a:ln>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marL="0" lvl="0" indent="0">
              <a:spcBef>
                <a:spcPts val="0"/>
              </a:spcBef>
              <a:spcAft>
                <a:spcPts val="0"/>
              </a:spcAft>
              <a:buNone/>
            </a:pPr>
            <a:endParaRPr lang="vi" dirty="0"/>
          </a:p>
        </p:txBody>
      </p:sp>
      <p:pic>
        <p:nvPicPr>
          <p:cNvPr id="1031" name="Picture 7" descr="Amazon - In partnership with Alpine Testing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503" y="428625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Amazon - In partnership with Alpine Testing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46" y="182132"/>
            <a:ext cx="8348254" cy="4389868"/>
          </a:xfrm>
          <a:prstGeom prst="rect">
            <a:avLst/>
          </a:prstGeom>
        </p:spPr>
      </p:pic>
    </p:spTree>
    <p:extLst>
      <p:ext uri="{BB962C8B-B14F-4D97-AF65-F5344CB8AC3E}">
        <p14:creationId xmlns:p14="http://schemas.microsoft.com/office/powerpoint/2010/main" val="35239620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332325" y="1096874"/>
            <a:ext cx="4339200" cy="294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 dirty="0">
                <a:solidFill>
                  <a:srgbClr val="FFFFFF"/>
                </a:solidFill>
              </a:rPr>
              <a:t>AWS Shared Responsibility Model</a:t>
            </a:r>
            <a:endParaRPr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bg1"/>
                </a:solidFill>
              </a:rPr>
              <a:t>Amazon Web Services </a:t>
            </a:r>
            <a:r>
              <a:rPr lang="en-US" b="1" u="sng" dirty="0">
                <a:solidFill>
                  <a:schemeClr val="bg1"/>
                </a:solidFill>
              </a:rPr>
              <a:t>– Overview of Amazon Web Services                                                                                                                                     </a:t>
            </a:r>
            <a:endParaRPr lang="vi" u="sng" dirty="0">
              <a:solidFill>
                <a:schemeClr val="bg1"/>
              </a:solidFill>
            </a:endParaRPr>
          </a:p>
          <a:p>
            <a:pPr lvl="0"/>
            <a:endParaRPr lang="vi" dirty="0">
              <a:solidFill>
                <a:schemeClr val="bg1"/>
              </a:solidFill>
            </a:endParaRPr>
          </a:p>
          <a:p>
            <a:pPr marL="0" lvl="0" indent="0">
              <a:spcBef>
                <a:spcPts val="0"/>
              </a:spcBef>
              <a:spcAft>
                <a:spcPts val="0"/>
              </a:spcAft>
              <a:buNone/>
            </a:pPr>
            <a:endParaRPr lang="vi"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593" name="Shape 593" descr="NewSharedResponsibilityModel.png"/>
          <p:cNvPicPr preferRelativeResize="0"/>
          <p:nvPr/>
        </p:nvPicPr>
        <p:blipFill>
          <a:blip r:embed="rId3">
            <a:alphaModFix/>
          </a:blip>
          <a:stretch>
            <a:fillRect/>
          </a:stretch>
        </p:blipFill>
        <p:spPr>
          <a:xfrm>
            <a:off x="323313" y="887550"/>
            <a:ext cx="8344974" cy="3553821"/>
          </a:xfrm>
          <a:prstGeom prst="rect">
            <a:avLst/>
          </a:prstGeom>
          <a:noFill/>
          <a:ln>
            <a:noFill/>
          </a:ln>
        </p:spPr>
      </p:pic>
      <p:sp>
        <p:nvSpPr>
          <p:cNvPr id="594" name="Shape 594"/>
          <p:cNvSpPr txBox="1">
            <a:spLocks noGrp="1"/>
          </p:cNvSpPr>
          <p:nvPr>
            <p:ph type="title"/>
          </p:nvPr>
        </p:nvSpPr>
        <p:spPr>
          <a:xfrm>
            <a:off x="0" y="216425"/>
            <a:ext cx="9144000" cy="572700"/>
          </a:xfrm>
          <a:prstGeom prst="rect">
            <a:avLst/>
          </a:prstGeom>
          <a:solidFill>
            <a:srgbClr val="FF9900"/>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dirty="0">
                <a:solidFill>
                  <a:srgbClr val="FFFFFF"/>
                </a:solidFill>
              </a:rPr>
              <a:t>AWS Shared Responsibility Model</a:t>
            </a:r>
            <a:endParaRPr dirty="0">
              <a:solidFill>
                <a:srgbClr val="FFFFFF"/>
              </a:solidFill>
            </a:endParaRP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xfrm>
            <a:off x="332325" y="1096874"/>
            <a:ext cx="4339200" cy="294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 dirty="0">
                <a:solidFill>
                  <a:srgbClr val="FFFFFF"/>
                </a:solidFill>
              </a:rPr>
              <a:t>AWS Training &amp; Certification</a:t>
            </a:r>
            <a:endParaRPr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bg1"/>
                </a:solidFill>
              </a:rPr>
              <a:t>Amazon Web Services </a:t>
            </a:r>
            <a:r>
              <a:rPr lang="en-US" b="1" u="sng" dirty="0">
                <a:solidFill>
                  <a:schemeClr val="bg1"/>
                </a:solidFill>
              </a:rPr>
              <a:t>– Overview of Amazon Web Services                                                                                                                                     </a:t>
            </a:r>
            <a:endParaRPr lang="vi" u="sng" dirty="0">
              <a:solidFill>
                <a:schemeClr val="bg1"/>
              </a:solidFill>
            </a:endParaRPr>
          </a:p>
          <a:p>
            <a:pPr lvl="0"/>
            <a:endParaRPr lang="vi" dirty="0">
              <a:solidFill>
                <a:schemeClr val="bg1"/>
              </a:solidFill>
            </a:endParaRPr>
          </a:p>
          <a:p>
            <a:pPr marL="0" lvl="0" indent="0">
              <a:spcBef>
                <a:spcPts val="0"/>
              </a:spcBef>
              <a:spcAft>
                <a:spcPts val="0"/>
              </a:spcAft>
              <a:buNone/>
            </a:pPr>
            <a:endParaRPr lang="vi" dirty="0">
              <a:solidFill>
                <a:schemeClr val="bg1"/>
              </a:solidFill>
            </a:endParaRPr>
          </a:p>
        </p:txBody>
      </p:sp>
    </p:spTree>
    <p:extLst>
      <p:ext uri="{BB962C8B-B14F-4D97-AF65-F5344CB8AC3E}">
        <p14:creationId xmlns:p14="http://schemas.microsoft.com/office/powerpoint/2010/main" val="77413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Shape 621"/>
          <p:cNvSpPr txBox="1"/>
          <p:nvPr/>
        </p:nvSpPr>
        <p:spPr>
          <a:xfrm>
            <a:off x="5854175" y="886425"/>
            <a:ext cx="3129300" cy="298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vi" sz="1800" b="1">
                <a:solidFill>
                  <a:srgbClr val="FF9900"/>
                </a:solidFill>
              </a:rPr>
              <a:t>Certification</a:t>
            </a:r>
            <a:endParaRPr sz="1800" b="1">
              <a:solidFill>
                <a:srgbClr val="FF9900"/>
              </a:solidFill>
            </a:endParaRPr>
          </a:p>
          <a:p>
            <a:pPr marL="0" lvl="0" indent="0" algn="ctr" rtl="0">
              <a:lnSpc>
                <a:spcPct val="115000"/>
              </a:lnSpc>
              <a:spcBef>
                <a:spcPts val="0"/>
              </a:spcBef>
              <a:spcAft>
                <a:spcPts val="0"/>
              </a:spcAft>
              <a:buNone/>
            </a:pPr>
            <a:endParaRPr sz="1800" b="1"/>
          </a:p>
          <a:p>
            <a:pPr marL="0" lvl="0" indent="0" algn="ctr" rtl="0">
              <a:lnSpc>
                <a:spcPct val="115000"/>
              </a:lnSpc>
              <a:spcBef>
                <a:spcPts val="0"/>
              </a:spcBef>
              <a:spcAft>
                <a:spcPts val="0"/>
              </a:spcAft>
              <a:buNone/>
            </a:pPr>
            <a:endParaRPr sz="1800" b="1"/>
          </a:p>
          <a:p>
            <a:pPr marL="0" lvl="0" indent="0" algn="ctr" rtl="0">
              <a:lnSpc>
                <a:spcPct val="115000"/>
              </a:lnSpc>
              <a:spcBef>
                <a:spcPts val="0"/>
              </a:spcBef>
              <a:spcAft>
                <a:spcPts val="0"/>
              </a:spcAft>
              <a:buNone/>
            </a:pPr>
            <a:endParaRPr sz="1800" b="1"/>
          </a:p>
          <a:p>
            <a:pPr marL="0" lvl="0" indent="0" algn="ctr" rtl="0">
              <a:lnSpc>
                <a:spcPct val="115000"/>
              </a:lnSpc>
              <a:spcBef>
                <a:spcPts val="0"/>
              </a:spcBef>
              <a:spcAft>
                <a:spcPts val="0"/>
              </a:spcAft>
              <a:buNone/>
            </a:pPr>
            <a:endParaRPr sz="1800" b="1"/>
          </a:p>
          <a:p>
            <a:pPr marL="0" lvl="0" indent="0" algn="ctr" rtl="0">
              <a:lnSpc>
                <a:spcPct val="115000"/>
              </a:lnSpc>
              <a:spcBef>
                <a:spcPts val="0"/>
              </a:spcBef>
              <a:spcAft>
                <a:spcPts val="0"/>
              </a:spcAft>
              <a:buNone/>
            </a:pPr>
            <a:endParaRPr sz="1800" b="1"/>
          </a:p>
          <a:p>
            <a:pPr marL="0" lvl="0" indent="0" algn="l" rtl="0">
              <a:lnSpc>
                <a:spcPct val="115000"/>
              </a:lnSpc>
              <a:spcBef>
                <a:spcPts val="0"/>
              </a:spcBef>
              <a:spcAft>
                <a:spcPts val="0"/>
              </a:spcAft>
              <a:buNone/>
            </a:pPr>
            <a:endParaRPr sz="1800" b="1"/>
          </a:p>
          <a:p>
            <a:pPr marL="0" lvl="0" indent="0" algn="ctr" rtl="0">
              <a:lnSpc>
                <a:spcPct val="115000"/>
              </a:lnSpc>
              <a:spcBef>
                <a:spcPts val="0"/>
              </a:spcBef>
              <a:spcAft>
                <a:spcPts val="0"/>
              </a:spcAft>
              <a:buNone/>
            </a:pPr>
            <a:r>
              <a:rPr lang="vi"/>
              <a:t>Validate your proven skills and experties with the AWS platform</a:t>
            </a:r>
            <a:endParaRPr/>
          </a:p>
          <a:p>
            <a:pPr marL="0" lvl="0" indent="0" algn="ctr">
              <a:lnSpc>
                <a:spcPct val="115000"/>
              </a:lnSpc>
              <a:spcBef>
                <a:spcPts val="0"/>
              </a:spcBef>
              <a:spcAft>
                <a:spcPts val="0"/>
              </a:spcAft>
              <a:buNone/>
            </a:pPr>
            <a:endParaRPr/>
          </a:p>
          <a:p>
            <a:pPr marL="0" lvl="0" indent="0" algn="ctr">
              <a:lnSpc>
                <a:spcPct val="115000"/>
              </a:lnSpc>
              <a:spcBef>
                <a:spcPts val="0"/>
              </a:spcBef>
              <a:spcAft>
                <a:spcPts val="0"/>
              </a:spcAft>
              <a:buNone/>
            </a:pPr>
            <a:r>
              <a:rPr lang="vi" sz="1200"/>
              <a:t>https://aws.amazon.com/certification/</a:t>
            </a:r>
            <a:endParaRPr sz="1200"/>
          </a:p>
        </p:txBody>
      </p:sp>
      <p:sp>
        <p:nvSpPr>
          <p:cNvPr id="622" name="Shape 622"/>
          <p:cNvSpPr txBox="1"/>
          <p:nvPr/>
        </p:nvSpPr>
        <p:spPr>
          <a:xfrm>
            <a:off x="3234650" y="810225"/>
            <a:ext cx="2685600" cy="2889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vi" sz="1800" b="1">
                <a:solidFill>
                  <a:srgbClr val="FF9900"/>
                </a:solidFill>
              </a:rPr>
              <a:t>Training </a:t>
            </a:r>
            <a:endParaRPr>
              <a:solidFill>
                <a:srgbClr val="FF9900"/>
              </a:solidFill>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endParaRPr/>
          </a:p>
          <a:p>
            <a:pPr marL="0" lvl="0" indent="0" algn="ctr" rtl="0">
              <a:lnSpc>
                <a:spcPct val="115000"/>
              </a:lnSpc>
              <a:spcBef>
                <a:spcPts val="0"/>
              </a:spcBef>
              <a:spcAft>
                <a:spcPts val="0"/>
              </a:spcAft>
              <a:buNone/>
            </a:pPr>
            <a:r>
              <a:rPr lang="vi"/>
              <a:t>Build Technical experties to design and operate scalable, efficient applications on AWS</a:t>
            </a:r>
            <a:endParaRPr/>
          </a:p>
          <a:p>
            <a:pPr marL="0" lvl="0" indent="0" algn="ctr">
              <a:lnSpc>
                <a:spcPct val="115000"/>
              </a:lnSpc>
              <a:spcBef>
                <a:spcPts val="0"/>
              </a:spcBef>
              <a:spcAft>
                <a:spcPts val="0"/>
              </a:spcAft>
              <a:buNone/>
            </a:pPr>
            <a:endParaRPr/>
          </a:p>
          <a:p>
            <a:pPr marL="0" lvl="0" indent="0" algn="ctr">
              <a:lnSpc>
                <a:spcPct val="115000"/>
              </a:lnSpc>
              <a:spcBef>
                <a:spcPts val="0"/>
              </a:spcBef>
              <a:spcAft>
                <a:spcPts val="0"/>
              </a:spcAft>
              <a:buNone/>
            </a:pPr>
            <a:r>
              <a:rPr lang="vi" sz="1200"/>
              <a:t>https://aws.amazon.com/training/</a:t>
            </a:r>
            <a:endParaRPr sz="1200"/>
          </a:p>
        </p:txBody>
      </p:sp>
      <p:sp>
        <p:nvSpPr>
          <p:cNvPr id="623" name="Shape 623"/>
          <p:cNvSpPr txBox="1">
            <a:spLocks noGrp="1"/>
          </p:cNvSpPr>
          <p:nvPr>
            <p:ph type="body" idx="1"/>
          </p:nvPr>
        </p:nvSpPr>
        <p:spPr>
          <a:xfrm>
            <a:off x="223225" y="810225"/>
            <a:ext cx="2895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b="1">
                <a:solidFill>
                  <a:srgbClr val="FF9900"/>
                </a:solidFill>
              </a:rPr>
              <a:t>Self-paced lab</a:t>
            </a:r>
            <a:endParaRPr b="1">
              <a:solidFill>
                <a:srgbClr val="FF9900"/>
              </a:solidFill>
            </a:endParaRPr>
          </a:p>
          <a:p>
            <a:pPr marL="0" lvl="0" indent="0" algn="ctr">
              <a:spcBef>
                <a:spcPts val="1600"/>
              </a:spcBef>
              <a:spcAft>
                <a:spcPts val="0"/>
              </a:spcAft>
              <a:buNone/>
            </a:pPr>
            <a:endParaRPr b="1">
              <a:solidFill>
                <a:srgbClr val="000000"/>
              </a:solidFill>
            </a:endParaRPr>
          </a:p>
          <a:p>
            <a:pPr marL="0" lvl="0" indent="0" algn="ctr">
              <a:spcBef>
                <a:spcPts val="1600"/>
              </a:spcBef>
              <a:spcAft>
                <a:spcPts val="0"/>
              </a:spcAft>
              <a:buNone/>
            </a:pPr>
            <a:endParaRPr>
              <a:solidFill>
                <a:srgbClr val="000000"/>
              </a:solidFill>
            </a:endParaRPr>
          </a:p>
          <a:p>
            <a:pPr marL="0" lvl="0" indent="0" algn="ctr">
              <a:spcBef>
                <a:spcPts val="1600"/>
              </a:spcBef>
              <a:spcAft>
                <a:spcPts val="0"/>
              </a:spcAft>
              <a:buNone/>
            </a:pPr>
            <a:endParaRPr>
              <a:solidFill>
                <a:srgbClr val="000000"/>
              </a:solidFill>
            </a:endParaRPr>
          </a:p>
          <a:p>
            <a:pPr marL="0" lvl="0" indent="0" algn="ctr" rtl="0">
              <a:lnSpc>
                <a:spcPct val="115000"/>
              </a:lnSpc>
              <a:spcBef>
                <a:spcPts val="1600"/>
              </a:spcBef>
              <a:spcAft>
                <a:spcPts val="0"/>
              </a:spcAft>
              <a:buNone/>
            </a:pPr>
            <a:endParaRPr sz="1400">
              <a:solidFill>
                <a:srgbClr val="000000"/>
              </a:solidFill>
            </a:endParaRPr>
          </a:p>
          <a:p>
            <a:pPr marL="0" lvl="0" indent="0" algn="ctr">
              <a:lnSpc>
                <a:spcPct val="115000"/>
              </a:lnSpc>
              <a:spcBef>
                <a:spcPts val="0"/>
              </a:spcBef>
              <a:spcAft>
                <a:spcPts val="0"/>
              </a:spcAft>
              <a:buNone/>
            </a:pPr>
            <a:r>
              <a:rPr lang="vi" sz="1400">
                <a:solidFill>
                  <a:srgbClr val="000000"/>
                </a:solidFill>
              </a:rPr>
              <a:t>Try product, gain new skill, and get hand-on practice working AWS techonologies</a:t>
            </a:r>
            <a:endParaRPr sz="1400">
              <a:solidFill>
                <a:srgbClr val="000000"/>
              </a:solidFill>
            </a:endParaRPr>
          </a:p>
          <a:p>
            <a:pPr marL="0" lvl="0" indent="0" algn="ctr">
              <a:lnSpc>
                <a:spcPct val="115000"/>
              </a:lnSpc>
              <a:spcBef>
                <a:spcPts val="0"/>
              </a:spcBef>
              <a:spcAft>
                <a:spcPts val="0"/>
              </a:spcAft>
              <a:buNone/>
            </a:pPr>
            <a:r>
              <a:rPr lang="vi" sz="1200">
                <a:solidFill>
                  <a:srgbClr val="000000"/>
                </a:solidFill>
              </a:rPr>
              <a:t>https://aws.amazon.com/training/self-paced-labs/</a:t>
            </a:r>
            <a:endParaRPr sz="1200">
              <a:solidFill>
                <a:srgbClr val="000000"/>
              </a:solidFill>
            </a:endParaRPr>
          </a:p>
        </p:txBody>
      </p:sp>
      <p:pic>
        <p:nvPicPr>
          <p:cNvPr id="624" name="Shape 624"/>
          <p:cNvPicPr preferRelativeResize="0"/>
          <p:nvPr/>
        </p:nvPicPr>
        <p:blipFill>
          <a:blip r:embed="rId3">
            <a:alphaModFix/>
          </a:blip>
          <a:stretch>
            <a:fillRect/>
          </a:stretch>
        </p:blipFill>
        <p:spPr>
          <a:xfrm>
            <a:off x="3533775" y="1421550"/>
            <a:ext cx="2252275" cy="1234247"/>
          </a:xfrm>
          <a:prstGeom prst="rect">
            <a:avLst/>
          </a:prstGeom>
          <a:noFill/>
          <a:ln>
            <a:noFill/>
          </a:ln>
        </p:spPr>
      </p:pic>
      <p:pic>
        <p:nvPicPr>
          <p:cNvPr id="625" name="Shape 625"/>
          <p:cNvPicPr preferRelativeResize="0"/>
          <p:nvPr/>
        </p:nvPicPr>
        <p:blipFill>
          <a:blip r:embed="rId4">
            <a:alphaModFix/>
          </a:blip>
          <a:stretch>
            <a:fillRect/>
          </a:stretch>
        </p:blipFill>
        <p:spPr>
          <a:xfrm>
            <a:off x="6354019" y="1350875"/>
            <a:ext cx="2252281" cy="1234250"/>
          </a:xfrm>
          <a:prstGeom prst="rect">
            <a:avLst/>
          </a:prstGeom>
          <a:noFill/>
          <a:ln>
            <a:noFill/>
          </a:ln>
        </p:spPr>
      </p:pic>
      <p:pic>
        <p:nvPicPr>
          <p:cNvPr id="626" name="Shape 626"/>
          <p:cNvPicPr preferRelativeResize="0"/>
          <p:nvPr/>
        </p:nvPicPr>
        <p:blipFill>
          <a:blip r:embed="rId5">
            <a:alphaModFix/>
          </a:blip>
          <a:stretch>
            <a:fillRect/>
          </a:stretch>
        </p:blipFill>
        <p:spPr>
          <a:xfrm>
            <a:off x="503175" y="1484975"/>
            <a:ext cx="2252275" cy="1103900"/>
          </a:xfrm>
          <a:prstGeom prst="rect">
            <a:avLst/>
          </a:prstGeom>
          <a:noFill/>
          <a:ln>
            <a:noFill/>
          </a:ln>
        </p:spPr>
      </p:pic>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1365" y="28575"/>
            <a:ext cx="7925360" cy="508635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xfrm>
            <a:off x="332325" y="1096874"/>
            <a:ext cx="4339200" cy="2949900"/>
          </a:xfrm>
          <a:prstGeom prst="rect">
            <a:avLst/>
          </a:prstGeom>
        </p:spPr>
        <p:txBody>
          <a:bodyPr spcFirstLastPara="1" wrap="square" lIns="91425" tIns="91425" rIns="91425" bIns="91425" anchor="ctr" anchorCtr="0">
            <a:noAutofit/>
          </a:bodyPr>
          <a:lstStyle/>
          <a:p>
            <a:r>
              <a:rPr lang="en-US" dirty="0">
                <a:solidFill>
                  <a:schemeClr val="bg1"/>
                </a:solidFill>
              </a:rPr>
              <a:t>Getting Started With AWS</a:t>
            </a: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bg1"/>
                </a:solidFill>
              </a:rPr>
              <a:t>Amazon Web Services </a:t>
            </a:r>
            <a:r>
              <a:rPr lang="en-US" b="1" u="sng" dirty="0">
                <a:solidFill>
                  <a:schemeClr val="bg1"/>
                </a:solidFill>
              </a:rPr>
              <a:t>– Overview of Amazon Web Services                                                                                                                                     </a:t>
            </a:r>
            <a:endParaRPr lang="vi" u="sng" dirty="0">
              <a:solidFill>
                <a:schemeClr val="bg1"/>
              </a:solidFill>
            </a:endParaRPr>
          </a:p>
          <a:p>
            <a:pPr lvl="0"/>
            <a:endParaRPr lang="vi" dirty="0">
              <a:solidFill>
                <a:schemeClr val="bg1"/>
              </a:solidFill>
            </a:endParaRPr>
          </a:p>
          <a:p>
            <a:pPr marL="0" lvl="0" indent="0">
              <a:spcBef>
                <a:spcPts val="0"/>
              </a:spcBef>
              <a:spcAft>
                <a:spcPts val="0"/>
              </a:spcAft>
              <a:buNone/>
            </a:pPr>
            <a:endParaRPr lang="vi" dirty="0">
              <a:solidFill>
                <a:schemeClr val="bg1"/>
              </a:solidFill>
            </a:endParaRPr>
          </a:p>
        </p:txBody>
      </p:sp>
    </p:spTree>
    <p:extLst>
      <p:ext uri="{BB962C8B-B14F-4D97-AF65-F5344CB8AC3E}">
        <p14:creationId xmlns:p14="http://schemas.microsoft.com/office/powerpoint/2010/main" val="13779059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a:solidFill>
                  <a:srgbClr val="FF9900"/>
                </a:solidFill>
              </a:rPr>
              <a:t>What are the first things to do with a new </a:t>
            </a:r>
            <a:endParaRPr>
              <a:solidFill>
                <a:srgbClr val="FF9900"/>
              </a:solidFill>
            </a:endParaRPr>
          </a:p>
          <a:p>
            <a:pPr marL="0" lvl="0" indent="0" algn="ctr">
              <a:spcBef>
                <a:spcPts val="0"/>
              </a:spcBef>
              <a:spcAft>
                <a:spcPts val="0"/>
              </a:spcAft>
              <a:buNone/>
            </a:pPr>
            <a:r>
              <a:rPr lang="vi">
                <a:solidFill>
                  <a:srgbClr val="FF9900"/>
                </a:solidFill>
              </a:rPr>
              <a:t>AWS Account?</a:t>
            </a:r>
            <a:endParaRPr>
              <a:solidFill>
                <a:srgbClr val="FF9900"/>
              </a:solidFill>
            </a:endParaRPr>
          </a:p>
        </p:txBody>
      </p:sp>
      <p:sp>
        <p:nvSpPr>
          <p:cNvPr id="600" name="Shape 600"/>
          <p:cNvSpPr txBox="1">
            <a:spLocks noGrp="1"/>
          </p:cNvSpPr>
          <p:nvPr>
            <p:ph type="body" idx="1"/>
          </p:nvPr>
        </p:nvSpPr>
        <p:spPr>
          <a:xfrm>
            <a:off x="311700" y="150642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vi"/>
              <a:t>1/ Stop using your </a:t>
            </a:r>
            <a:r>
              <a:rPr lang="vi">
                <a:solidFill>
                  <a:srgbClr val="FF9900"/>
                </a:solidFill>
              </a:rPr>
              <a:t>root account</a:t>
            </a:r>
            <a:r>
              <a:rPr lang="vi"/>
              <a:t> as soon as possible</a:t>
            </a:r>
            <a:endParaRPr/>
          </a:p>
          <a:p>
            <a:pPr marL="0" lvl="0" indent="0">
              <a:spcBef>
                <a:spcPts val="1600"/>
              </a:spcBef>
              <a:spcAft>
                <a:spcPts val="0"/>
              </a:spcAft>
              <a:buNone/>
            </a:pPr>
            <a:r>
              <a:rPr lang="vi"/>
              <a:t>2/ Require </a:t>
            </a:r>
            <a:r>
              <a:rPr lang="vi">
                <a:solidFill>
                  <a:srgbClr val="FF9900"/>
                </a:solidFill>
              </a:rPr>
              <a:t>multi-factor</a:t>
            </a:r>
            <a:r>
              <a:rPr lang="vi"/>
              <a:t> authentication for access </a:t>
            </a:r>
            <a:endParaRPr/>
          </a:p>
          <a:p>
            <a:pPr marL="0" lvl="0" indent="0">
              <a:spcBef>
                <a:spcPts val="1600"/>
              </a:spcBef>
              <a:spcAft>
                <a:spcPts val="0"/>
              </a:spcAft>
              <a:buNone/>
            </a:pPr>
            <a:r>
              <a:rPr lang="vi"/>
              <a:t>3/ Enable </a:t>
            </a:r>
            <a:r>
              <a:rPr lang="vi">
                <a:solidFill>
                  <a:srgbClr val="FF9900"/>
                </a:solidFill>
              </a:rPr>
              <a:t>AWS Cloudtrail</a:t>
            </a:r>
            <a:endParaRPr>
              <a:solidFill>
                <a:srgbClr val="FF9900"/>
              </a:solidFill>
            </a:endParaRPr>
          </a:p>
          <a:p>
            <a:pPr marL="0" lvl="0" indent="0">
              <a:spcBef>
                <a:spcPts val="1600"/>
              </a:spcBef>
              <a:spcAft>
                <a:spcPts val="0"/>
              </a:spcAft>
              <a:buNone/>
            </a:pPr>
            <a:r>
              <a:rPr lang="vi"/>
              <a:t>4/ Track change to resources with </a:t>
            </a:r>
            <a:r>
              <a:rPr lang="vi">
                <a:solidFill>
                  <a:srgbClr val="FF9900"/>
                </a:solidFill>
              </a:rPr>
              <a:t>AWS Config</a:t>
            </a:r>
            <a:r>
              <a:rPr lang="vi"/>
              <a:t> </a:t>
            </a:r>
            <a:endParaRPr/>
          </a:p>
          <a:p>
            <a:pPr marL="0" lvl="0" indent="0">
              <a:spcBef>
                <a:spcPts val="1600"/>
              </a:spcBef>
              <a:spcAft>
                <a:spcPts val="0"/>
              </a:spcAft>
              <a:buNone/>
            </a:pPr>
            <a:r>
              <a:rPr lang="vi"/>
              <a:t>5/ Enable a </a:t>
            </a:r>
            <a:r>
              <a:rPr lang="vi">
                <a:solidFill>
                  <a:srgbClr val="FF9900"/>
                </a:solidFill>
              </a:rPr>
              <a:t>billing report</a:t>
            </a:r>
            <a:r>
              <a:rPr lang="vi"/>
              <a:t>, such as the AWS cost and usage Report</a:t>
            </a:r>
            <a:endParaRPr/>
          </a:p>
          <a:p>
            <a:pPr marL="0" lvl="0" indent="0">
              <a:spcBef>
                <a:spcPts val="1600"/>
              </a:spcBef>
              <a:spcAft>
                <a:spcPts val="1600"/>
              </a:spcAft>
              <a:buNone/>
            </a:pPr>
            <a:endParaRPr/>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xfrm>
            <a:off x="332325" y="1096874"/>
            <a:ext cx="4339200" cy="294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solidFill>
                  <a:srgbClr val="FFFFFF"/>
                </a:solidFill>
              </a:rPr>
              <a:t>Questions</a:t>
            </a:r>
            <a:br>
              <a:rPr lang="en-US" dirty="0" smtClean="0">
                <a:solidFill>
                  <a:srgbClr val="FFFFFF"/>
                </a:solidFill>
              </a:rPr>
            </a:br>
            <a:endParaRPr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bg1"/>
                </a:solidFill>
              </a:rPr>
              <a:t>Amazon Web Services </a:t>
            </a:r>
            <a:r>
              <a:rPr lang="en-US" b="1" u="sng" dirty="0">
                <a:solidFill>
                  <a:schemeClr val="bg1"/>
                </a:solidFill>
              </a:rPr>
              <a:t>– Overview of Amazon Web Services                                                                                                                                     </a:t>
            </a:r>
            <a:endParaRPr lang="vi" u="sng" dirty="0">
              <a:solidFill>
                <a:schemeClr val="bg1"/>
              </a:solidFill>
            </a:endParaRPr>
          </a:p>
          <a:p>
            <a:pPr lvl="0"/>
            <a:endParaRPr lang="vi" dirty="0">
              <a:solidFill>
                <a:schemeClr val="bg1"/>
              </a:solidFill>
            </a:endParaRPr>
          </a:p>
          <a:p>
            <a:pPr marL="0" lvl="0" indent="0">
              <a:spcBef>
                <a:spcPts val="0"/>
              </a:spcBef>
              <a:spcAft>
                <a:spcPts val="0"/>
              </a:spcAft>
              <a:buNone/>
            </a:pPr>
            <a:endParaRPr lang="vi"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5" name="Slide Number Placeholder 4"/>
          <p:cNvSpPr>
            <a:spLocks noGrp="1"/>
          </p:cNvSpPr>
          <p:nvPr>
            <p:ph type="sldNum" idx="12"/>
          </p:nvPr>
        </p:nvSpPr>
        <p:spPr>
          <a:xfrm>
            <a:off x="0" y="4572000"/>
            <a:ext cx="9144000" cy="457200"/>
          </a:xfrm>
          <a:ln>
            <a:noFill/>
          </a:ln>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marL="0" lvl="0" indent="0">
              <a:spcBef>
                <a:spcPts val="0"/>
              </a:spcBef>
              <a:spcAft>
                <a:spcPts val="0"/>
              </a:spcAft>
              <a:buNone/>
            </a:pPr>
            <a:endParaRPr lang="vi" dirty="0"/>
          </a:p>
        </p:txBody>
      </p:sp>
      <p:pic>
        <p:nvPicPr>
          <p:cNvPr id="1031" name="Picture 7" descr="Amazon - In partnership with Alpine Testing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503" y="428625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Amazon - In partnership with Alpine Testing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964" y="280583"/>
            <a:ext cx="7232072" cy="4020360"/>
          </a:xfrm>
          <a:prstGeom prst="rect">
            <a:avLst/>
          </a:prstGeom>
        </p:spPr>
      </p:pic>
    </p:spTree>
    <p:extLst>
      <p:ext uri="{BB962C8B-B14F-4D97-AF65-F5344CB8AC3E}">
        <p14:creationId xmlns:p14="http://schemas.microsoft.com/office/powerpoint/2010/main" val="2396433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256" descr="1200px-AmazonWebservices_Logo.svg.png"/>
          <p:cNvPicPr preferRelativeResize="0"/>
          <p:nvPr/>
        </p:nvPicPr>
        <p:blipFill>
          <a:blip r:embed="rId3">
            <a:alphaModFix/>
          </a:blip>
          <a:stretch>
            <a:fillRect/>
          </a:stretch>
        </p:blipFill>
        <p:spPr>
          <a:xfrm>
            <a:off x="431400" y="1767400"/>
            <a:ext cx="3594900" cy="1351100"/>
          </a:xfrm>
          <a:prstGeom prst="rect">
            <a:avLst/>
          </a:prstGeom>
          <a:noFill/>
          <a:ln>
            <a:noFill/>
          </a:ln>
        </p:spPr>
      </p:pic>
      <p:cxnSp>
        <p:nvCxnSpPr>
          <p:cNvPr id="7" name="Shape 257"/>
          <p:cNvCxnSpPr/>
          <p:nvPr/>
        </p:nvCxnSpPr>
        <p:spPr>
          <a:xfrm>
            <a:off x="4513000" y="1537525"/>
            <a:ext cx="0" cy="2201100"/>
          </a:xfrm>
          <a:prstGeom prst="straightConnector1">
            <a:avLst/>
          </a:prstGeom>
          <a:noFill/>
          <a:ln w="19050" cap="flat" cmpd="sng">
            <a:solidFill>
              <a:srgbClr val="000000"/>
            </a:solidFill>
            <a:prstDash val="solid"/>
            <a:round/>
            <a:headEnd type="none" w="med" len="med"/>
            <a:tailEnd type="none" w="med" len="med"/>
          </a:ln>
        </p:spPr>
      </p:cxnSp>
      <p:sp>
        <p:nvSpPr>
          <p:cNvPr id="8" name="Slide Number Placeholder 7"/>
          <p:cNvSpPr>
            <a:spLocks noGrp="1"/>
          </p:cNvSpPr>
          <p:nvPr>
            <p:ph type="sldNum" idx="12"/>
          </p:nvPr>
        </p:nvSpPr>
        <p:spPr>
          <a:xfrm>
            <a:off x="0" y="4572000"/>
            <a:ext cx="9144000" cy="457200"/>
          </a:xfrm>
        </p:spPr>
        <p:txBody>
          <a:bodyPr/>
          <a:lstStyle/>
          <a:p>
            <a:r>
              <a:rPr lang="en-US" u="sng" dirty="0" smtClean="0">
                <a:solidFill>
                  <a:schemeClr val="accent1"/>
                </a:solidFill>
              </a:rPr>
              <a:t>Amazon </a:t>
            </a:r>
            <a:r>
              <a:rPr lang="en-US" u="sng" dirty="0">
                <a:solidFill>
                  <a:schemeClr val="accent1"/>
                </a:solidFill>
              </a:rPr>
              <a:t>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
        <p:nvSpPr>
          <p:cNvPr id="10" name="Rectangle 9"/>
          <p:cNvSpPr/>
          <p:nvPr/>
        </p:nvSpPr>
        <p:spPr>
          <a:xfrm>
            <a:off x="4754041" y="2253354"/>
            <a:ext cx="3291521" cy="769441"/>
          </a:xfrm>
          <a:prstGeom prst="rect">
            <a:avLst/>
          </a:prstGeom>
        </p:spPr>
        <p:txBody>
          <a:bodyPr wrap="square">
            <a:spAutoFit/>
          </a:bodyPr>
          <a:lstStyle/>
          <a:p>
            <a:r>
              <a:rPr lang="vi" sz="4400" dirty="0">
                <a:latin typeface="Verdana"/>
                <a:ea typeface="Verdana"/>
                <a:cs typeface="Verdana"/>
                <a:sym typeface="Verdana"/>
              </a:rPr>
              <a:t>OVERVIEW</a:t>
            </a:r>
            <a:endParaRPr lang="en-US" sz="4400" dirty="0"/>
          </a:p>
        </p:txBody>
      </p:sp>
    </p:spTree>
    <p:extLst>
      <p:ext uri="{BB962C8B-B14F-4D97-AF65-F5344CB8AC3E}">
        <p14:creationId xmlns:p14="http://schemas.microsoft.com/office/powerpoint/2010/main" val="2910759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Table of Contents</a:t>
            </a:r>
            <a:endParaRPr lang="en-US" dirty="0">
              <a:solidFill>
                <a:srgbClr val="FFC000"/>
              </a:solidFill>
            </a:endParaRPr>
          </a:p>
        </p:txBody>
      </p:sp>
      <p:sp>
        <p:nvSpPr>
          <p:cNvPr id="3" name="Text Placeholder 2"/>
          <p:cNvSpPr>
            <a:spLocks noGrp="1"/>
          </p:cNvSpPr>
          <p:nvPr>
            <p:ph type="body" idx="1"/>
          </p:nvPr>
        </p:nvSpPr>
        <p:spPr/>
        <p:txBody>
          <a:bodyPr/>
          <a:lstStyle/>
          <a:p>
            <a:r>
              <a:rPr lang="en-US" dirty="0" smtClean="0">
                <a:solidFill>
                  <a:schemeClr val="tx1"/>
                </a:solidFill>
              </a:rPr>
              <a:t>What </a:t>
            </a:r>
            <a:r>
              <a:rPr lang="en-US" dirty="0">
                <a:solidFill>
                  <a:schemeClr val="tx1"/>
                </a:solidFill>
              </a:rPr>
              <a:t>is “Cloud Computing</a:t>
            </a:r>
            <a:r>
              <a:rPr lang="en-US" dirty="0" smtClean="0">
                <a:solidFill>
                  <a:schemeClr val="tx1"/>
                </a:solidFill>
              </a:rPr>
              <a:t>”?</a:t>
            </a:r>
          </a:p>
          <a:p>
            <a:r>
              <a:rPr lang="en-US" dirty="0" smtClean="0">
                <a:solidFill>
                  <a:schemeClr val="tx1"/>
                </a:solidFill>
              </a:rPr>
              <a:t>The </a:t>
            </a:r>
            <a:r>
              <a:rPr lang="en-US" dirty="0">
                <a:solidFill>
                  <a:schemeClr val="tx1"/>
                </a:solidFill>
              </a:rPr>
              <a:t>Differences that Distinguish AWS</a:t>
            </a:r>
            <a:endParaRPr lang="en-US" dirty="0" smtClean="0">
              <a:solidFill>
                <a:schemeClr val="tx1"/>
              </a:solidFill>
            </a:endParaRPr>
          </a:p>
          <a:p>
            <a:r>
              <a:rPr lang="vi" dirty="0" smtClean="0">
                <a:solidFill>
                  <a:schemeClr val="tx1"/>
                </a:solidFill>
              </a:rPr>
              <a:t>AWS Reference Model </a:t>
            </a:r>
            <a:endParaRPr lang="en-US" dirty="0" smtClean="0">
              <a:solidFill>
                <a:schemeClr val="tx1"/>
              </a:solidFill>
            </a:endParaRPr>
          </a:p>
          <a:p>
            <a:r>
              <a:rPr lang="vi" dirty="0">
                <a:solidFill>
                  <a:schemeClr val="tx1"/>
                </a:solidFill>
              </a:rPr>
              <a:t>AWS Shared Responsibility Model</a:t>
            </a:r>
            <a:endParaRPr lang="en-US" dirty="0" smtClean="0">
              <a:solidFill>
                <a:schemeClr val="tx1"/>
              </a:solidFill>
            </a:endParaRPr>
          </a:p>
          <a:p>
            <a:r>
              <a:rPr lang="vi" dirty="0">
                <a:solidFill>
                  <a:schemeClr val="tx1"/>
                </a:solidFill>
              </a:rPr>
              <a:t>AWS Training &amp; </a:t>
            </a:r>
            <a:r>
              <a:rPr lang="vi" dirty="0" smtClean="0">
                <a:solidFill>
                  <a:schemeClr val="tx1"/>
                </a:solidFill>
              </a:rPr>
              <a:t>Certification</a:t>
            </a:r>
            <a:endParaRPr lang="en-US" dirty="0" smtClean="0">
              <a:solidFill>
                <a:schemeClr val="tx1"/>
              </a:solidFill>
            </a:endParaRPr>
          </a:p>
          <a:p>
            <a:r>
              <a:rPr lang="en-US" dirty="0" smtClean="0">
                <a:solidFill>
                  <a:schemeClr val="tx1"/>
                </a:solidFill>
              </a:rPr>
              <a:t>Getting Started With AWS</a:t>
            </a:r>
            <a:endParaRPr lang="en-US" dirty="0">
              <a:solidFill>
                <a:schemeClr val="tx1"/>
              </a:solidFill>
            </a:endParaRPr>
          </a:p>
        </p:txBody>
      </p:sp>
      <p:sp>
        <p:nvSpPr>
          <p:cNvPr id="4" name="Slide Number Placeholder 3"/>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extLst>
      <p:ext uri="{BB962C8B-B14F-4D97-AF65-F5344CB8AC3E}">
        <p14:creationId xmlns:p14="http://schemas.microsoft.com/office/powerpoint/2010/main" val="4117237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ctrTitle"/>
          </p:nvPr>
        </p:nvSpPr>
        <p:spPr>
          <a:xfrm>
            <a:off x="992425" y="2536400"/>
            <a:ext cx="3136800" cy="1884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vi" b="1" dirty="0"/>
              <a:t>What is Cloud Computing?</a:t>
            </a:r>
            <a:endParaRPr b="1" dirty="0"/>
          </a:p>
          <a:p>
            <a:pPr marL="0" lvl="0" indent="0" rtl="0">
              <a:spcBef>
                <a:spcPts val="0"/>
              </a:spcBef>
              <a:spcAft>
                <a:spcPts val="0"/>
              </a:spcAft>
              <a:buNone/>
            </a:pPr>
            <a:endParaRPr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r>
              <a:rPr lang="en-US" b="1" u="sng" dirty="0" smtClean="0">
                <a:solidFill>
                  <a:schemeClr val="accent1"/>
                </a:solidFill>
              </a:rPr>
              <a:t>J</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Shape 267" descr="Yahoo_DC1-2.jpg"/>
          <p:cNvPicPr preferRelativeResize="0"/>
          <p:nvPr/>
        </p:nvPicPr>
        <p:blipFill rotWithShape="1">
          <a:blip r:embed="rId3">
            <a:alphaModFix/>
          </a:blip>
          <a:srcRect l="7969" r="7969"/>
          <a:stretch/>
        </p:blipFill>
        <p:spPr>
          <a:xfrm>
            <a:off x="0" y="0"/>
            <a:ext cx="3496228" cy="2209451"/>
          </a:xfrm>
          <a:prstGeom prst="rect">
            <a:avLst/>
          </a:prstGeom>
          <a:noFill/>
          <a:ln>
            <a:noFill/>
          </a:ln>
        </p:spPr>
      </p:pic>
      <p:pic>
        <p:nvPicPr>
          <p:cNvPr id="268" name="Shape 268" descr="1.jpg"/>
          <p:cNvPicPr preferRelativeResize="0"/>
          <p:nvPr/>
        </p:nvPicPr>
        <p:blipFill rotWithShape="1">
          <a:blip r:embed="rId4">
            <a:alphaModFix/>
          </a:blip>
          <a:srcRect t="15283" b="15276"/>
          <a:stretch/>
        </p:blipFill>
        <p:spPr>
          <a:xfrm>
            <a:off x="3496225" y="-2"/>
            <a:ext cx="5647776" cy="2209447"/>
          </a:xfrm>
          <a:prstGeom prst="rect">
            <a:avLst/>
          </a:prstGeom>
          <a:noFill/>
          <a:ln>
            <a:noFill/>
          </a:ln>
        </p:spPr>
      </p:pic>
      <p:sp>
        <p:nvSpPr>
          <p:cNvPr id="270" name="Shape 270"/>
          <p:cNvSpPr txBox="1">
            <a:spLocks noGrp="1"/>
          </p:cNvSpPr>
          <p:nvPr>
            <p:ph type="body" idx="1"/>
          </p:nvPr>
        </p:nvSpPr>
        <p:spPr>
          <a:xfrm>
            <a:off x="368490" y="2366682"/>
            <a:ext cx="8456010" cy="2210218"/>
          </a:xfrm>
          <a:prstGeom prst="rect">
            <a:avLst/>
          </a:prstGeom>
        </p:spPr>
        <p:txBody>
          <a:bodyPr spcFirstLastPara="1" wrap="square" lIns="91425" tIns="91425" rIns="91425" bIns="91425" anchor="t" anchorCtr="0">
            <a:noAutofit/>
          </a:bodyPr>
          <a:lstStyle/>
          <a:p>
            <a:pPr marL="139700" indent="0">
              <a:buNone/>
            </a:pPr>
            <a:r>
              <a:rPr lang="en-US" sz="2400" dirty="0"/>
              <a:t>Cloud computing is the on-demand delivery of compute power, database storage, applications, and other IT resources through a cloud services platform via the internet with pay-as-you-go pricing.</a:t>
            </a:r>
            <a:endParaRPr sz="2400" dirty="0"/>
          </a:p>
        </p:txBody>
      </p:sp>
      <p:sp>
        <p:nvSpPr>
          <p:cNvPr id="3" name="Slide Number Placeholder 2"/>
          <p:cNvSpPr>
            <a:spLocks noGrp="1"/>
          </p:cNvSpPr>
          <p:nvPr>
            <p:ph type="sldNum" idx="12"/>
          </p:nvPr>
        </p:nvSpPr>
        <p:spPr>
          <a:xfrm>
            <a:off x="0" y="4572000"/>
            <a:ext cx="9144000" cy="457200"/>
          </a:xfrm>
        </p:spPr>
        <p:txBody>
          <a:bodyPr/>
          <a:lstStyle/>
          <a:p>
            <a:r>
              <a:rPr lang="en-US" u="sng" dirty="0">
                <a:solidFill>
                  <a:schemeClr val="accent1"/>
                </a:solidFill>
              </a:rPr>
              <a:t>Amazon Web Services </a:t>
            </a:r>
            <a:r>
              <a:rPr lang="en-US" b="1" u="sng" dirty="0">
                <a:solidFill>
                  <a:schemeClr val="accent1"/>
                </a:solidFill>
              </a:rPr>
              <a:t>– Overview of Amazon Web Services                                                                                                                                     </a:t>
            </a:r>
            <a:endParaRPr lang="vi" u="sng" dirty="0">
              <a:solidFill>
                <a:schemeClr val="accent1"/>
              </a:solidFill>
            </a:endParaRPr>
          </a:p>
          <a:p>
            <a:pPr lvl="0"/>
            <a:endParaRPr lang="vi" dirty="0"/>
          </a:p>
          <a:p>
            <a:pPr marL="0" lvl="0" indent="0">
              <a:spcBef>
                <a:spcPts val="0"/>
              </a:spcBef>
              <a:spcAft>
                <a:spcPts val="0"/>
              </a:spcAft>
              <a:buNone/>
            </a:pPr>
            <a:endParaRPr lang="vi"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3669</Words>
  <Application>Microsoft Office PowerPoint</Application>
  <PresentationFormat>On-screen Show (16:9)</PresentationFormat>
  <Paragraphs>463</Paragraphs>
  <Slides>47</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Tahoma</vt:lpstr>
      <vt:lpstr>Verdana</vt:lpstr>
      <vt:lpstr>Simple Light</vt:lpstr>
      <vt:lpstr>PowerPoint Presentation</vt:lpstr>
      <vt:lpstr>Instructor : Thiều Lâm Đông Quân Account : QuanTLD Moblie : 0907 009 599 Mail : QuanTLD@fsoft.com.vn   </vt:lpstr>
      <vt:lpstr>   </vt:lpstr>
      <vt:lpstr>   </vt:lpstr>
      <vt:lpstr>   </vt:lpstr>
      <vt:lpstr>PowerPoint Presentation</vt:lpstr>
      <vt:lpstr>Table of Contents</vt:lpstr>
      <vt:lpstr>What is Cloud Computing? </vt:lpstr>
      <vt:lpstr>PowerPoint Presentation</vt:lpstr>
      <vt:lpstr>What Exactly Is Amazon Web Service?</vt:lpstr>
      <vt:lpstr>The Differences that Distinguish AWS</vt:lpstr>
      <vt:lpstr>The Differences that Distinguish AWS</vt:lpstr>
      <vt:lpstr>AWS Reference Model </vt:lpstr>
      <vt:lpstr>AWS Reference Model </vt:lpstr>
      <vt:lpstr>AWS Global Infrastructure</vt:lpstr>
      <vt:lpstr>AWS Global Infrastructure</vt:lpstr>
      <vt:lpstr>AWS Global Infrastructure</vt:lpstr>
      <vt:lpstr>Networking</vt:lpstr>
      <vt:lpstr>Networking</vt:lpstr>
      <vt:lpstr>Compute</vt:lpstr>
      <vt:lpstr>Compute</vt:lpstr>
      <vt:lpstr>EC2 pricing option </vt:lpstr>
      <vt:lpstr>EC2 Pricing Fundamental</vt:lpstr>
      <vt:lpstr>Compute </vt:lpstr>
      <vt:lpstr>Storage</vt:lpstr>
      <vt:lpstr>Storage</vt:lpstr>
      <vt:lpstr>Storage</vt:lpstr>
      <vt:lpstr>Amazon S3 Storage Classes</vt:lpstr>
      <vt:lpstr>Amazon S3 Storage Classes</vt:lpstr>
      <vt:lpstr>Amazon S3 Storage Classes</vt:lpstr>
      <vt:lpstr>Amazon S3 Storage Classes</vt:lpstr>
      <vt:lpstr>PowerPoint Presentation</vt:lpstr>
      <vt:lpstr>S3 Pricing Fundamental</vt:lpstr>
      <vt:lpstr>Storage</vt:lpstr>
      <vt:lpstr>PowerPoint Presentation</vt:lpstr>
      <vt:lpstr>Database</vt:lpstr>
      <vt:lpstr>Application Service</vt:lpstr>
      <vt:lpstr>Deployment &amp; Administrator</vt:lpstr>
      <vt:lpstr>Type of Security Credentials</vt:lpstr>
      <vt:lpstr>AWS Shared Responsibility Model</vt:lpstr>
      <vt:lpstr>AWS Shared Responsibility Model</vt:lpstr>
      <vt:lpstr>AWS Training &amp; Certification</vt:lpstr>
      <vt:lpstr>PowerPoint Presentation</vt:lpstr>
      <vt:lpstr>PowerPoint Presentation</vt:lpstr>
      <vt:lpstr>Getting Started With AWS</vt:lpstr>
      <vt:lpstr>What are the first things to do with a new  AWS Account?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Instructor:  QuanTLD    </dc:title>
  <cp:lastModifiedBy>Thieu Lam Dong Quan (EBS.VN.DMS)</cp:lastModifiedBy>
  <cp:revision>78</cp:revision>
  <dcterms:modified xsi:type="dcterms:W3CDTF">2021-09-11T01:19:23Z</dcterms:modified>
</cp:coreProperties>
</file>