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6"/>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9" r:id="rId17"/>
    <p:sldId id="270" r:id="rId18"/>
    <p:sldId id="271" r:id="rId19"/>
    <p:sldId id="272" r:id="rId20"/>
    <p:sldId id="280" r:id="rId21"/>
    <p:sldId id="273" r:id="rId22"/>
    <p:sldId id="274" r:id="rId23"/>
    <p:sldId id="275" r:id="rId24"/>
    <p:sldId id="276" r:id="rId25"/>
  </p:sldIdLst>
  <p:sldSz cx="7772400" cy="10058400"/>
  <p:notesSz cx="6858000" cy="9144000"/>
  <p:embeddedFontLst>
    <p:embeddedFont>
      <p:font typeface="Helvetica Neue" panose="020B0604020202020204" charset="0"/>
      <p:regular r:id="rId27"/>
      <p:bold r:id="rId28"/>
      <p:italic r:id="rId29"/>
      <p:boldItalic r:id="rId30"/>
    </p:embeddedFont>
    <p:embeddedFont>
      <p:font typeface="Open Sans" panose="020B0604020202020204" charset="0"/>
      <p:regular r:id="rId31"/>
      <p:bold r:id="rId32"/>
      <p:italic r:id="rId33"/>
      <p:boldItalic r:id="rId34"/>
    </p:embeddedFont>
    <p:embeddedFont>
      <p:font typeface="Open Sans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4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31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734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a:t>
            </a:r>
            <a:r>
              <a:rPr lang="en-US" i="1" dirty="0">
                <a:solidFill>
                  <a:srgbClr val="EEEEEE"/>
                </a:solidFill>
                <a:latin typeface="Open Sans"/>
                <a:ea typeface="Open Sans"/>
                <a:cs typeface="Open Sans"/>
                <a:sym typeface="Open Sans"/>
              </a:rPr>
              <a:t>Kien Dang</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06/04/2023</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0C725DEE-49FC-4E2C-822E-7A81A42D57C0}"/>
              </a:ext>
            </a:extLst>
          </p:cNvPr>
          <p:cNvPicPr>
            <a:picLocks noChangeAspect="1"/>
          </p:cNvPicPr>
          <p:nvPr/>
        </p:nvPicPr>
        <p:blipFill>
          <a:blip r:embed="rId3"/>
          <a:stretch>
            <a:fillRect/>
          </a:stretch>
        </p:blipFill>
        <p:spPr>
          <a:xfrm>
            <a:off x="4186655" y="4404660"/>
            <a:ext cx="3317866" cy="2488400"/>
          </a:xfrm>
          <a:prstGeom prst="rect">
            <a:avLst/>
          </a:prstGeom>
        </p:spPr>
      </p:pic>
      <p:pic>
        <p:nvPicPr>
          <p:cNvPr id="5" name="Picture 4">
            <a:extLst>
              <a:ext uri="{FF2B5EF4-FFF2-40B4-BE49-F238E27FC236}">
                <a16:creationId xmlns:a16="http://schemas.microsoft.com/office/drawing/2014/main" id="{54F9E9C5-A595-44C2-A475-839821D66D9C}"/>
              </a:ext>
            </a:extLst>
          </p:cNvPr>
          <p:cNvPicPr>
            <a:picLocks noChangeAspect="1"/>
          </p:cNvPicPr>
          <p:nvPr/>
        </p:nvPicPr>
        <p:blipFill>
          <a:blip r:embed="rId4"/>
          <a:stretch>
            <a:fillRect/>
          </a:stretch>
        </p:blipFill>
        <p:spPr>
          <a:xfrm>
            <a:off x="2227267" y="7170217"/>
            <a:ext cx="3317866" cy="2488400"/>
          </a:xfrm>
          <a:prstGeom prst="rect">
            <a:avLst/>
          </a:prstGeom>
        </p:spPr>
      </p:pic>
      <p:pic>
        <p:nvPicPr>
          <p:cNvPr id="7" name="Picture 6">
            <a:extLst>
              <a:ext uri="{FF2B5EF4-FFF2-40B4-BE49-F238E27FC236}">
                <a16:creationId xmlns:a16="http://schemas.microsoft.com/office/drawing/2014/main" id="{E266B7A3-B742-4294-AB53-2708D454D9F6}"/>
              </a:ext>
            </a:extLst>
          </p:cNvPr>
          <p:cNvPicPr>
            <a:picLocks noChangeAspect="1"/>
          </p:cNvPicPr>
          <p:nvPr/>
        </p:nvPicPr>
        <p:blipFill>
          <a:blip r:embed="rId5"/>
          <a:stretch>
            <a:fillRect/>
          </a:stretch>
        </p:blipFill>
        <p:spPr>
          <a:xfrm>
            <a:off x="267880" y="4404660"/>
            <a:ext cx="3317866" cy="2488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4" name="Picture 3">
            <a:extLst>
              <a:ext uri="{FF2B5EF4-FFF2-40B4-BE49-F238E27FC236}">
                <a16:creationId xmlns:a16="http://schemas.microsoft.com/office/drawing/2014/main" id="{C6B6A29F-8FD5-434B-BF27-FB872720C482}"/>
              </a:ext>
            </a:extLst>
          </p:cNvPr>
          <p:cNvPicPr>
            <a:picLocks noChangeAspect="1"/>
          </p:cNvPicPr>
          <p:nvPr/>
        </p:nvPicPr>
        <p:blipFill>
          <a:blip r:embed="rId3"/>
          <a:stretch>
            <a:fillRect/>
          </a:stretch>
        </p:blipFill>
        <p:spPr>
          <a:xfrm>
            <a:off x="1869440" y="5219700"/>
            <a:ext cx="4033520" cy="3025140"/>
          </a:xfrm>
          <a:prstGeom prst="rect">
            <a:avLst/>
          </a:prstGeom>
        </p:spPr>
      </p:pic>
    </p:spTree>
    <p:extLst>
      <p:ext uri="{BB962C8B-B14F-4D97-AF65-F5344CB8AC3E}">
        <p14:creationId xmlns:p14="http://schemas.microsoft.com/office/powerpoint/2010/main" val="25547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6CFBF817-316A-42F6-8759-64CB21C679D3}"/>
              </a:ext>
            </a:extLst>
          </p:cNvPr>
          <p:cNvPicPr>
            <a:picLocks noChangeAspect="1"/>
          </p:cNvPicPr>
          <p:nvPr/>
        </p:nvPicPr>
        <p:blipFill>
          <a:blip r:embed="rId3"/>
          <a:stretch>
            <a:fillRect/>
          </a:stretch>
        </p:blipFill>
        <p:spPr>
          <a:xfrm>
            <a:off x="1104577" y="4714725"/>
            <a:ext cx="5576795" cy="48728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4" name="Picture 3">
            <a:extLst>
              <a:ext uri="{FF2B5EF4-FFF2-40B4-BE49-F238E27FC236}">
                <a16:creationId xmlns:a16="http://schemas.microsoft.com/office/drawing/2014/main" id="{7ED129E4-73C2-4197-9A36-75A78E41D5CD}"/>
              </a:ext>
            </a:extLst>
          </p:cNvPr>
          <p:cNvPicPr>
            <a:picLocks noChangeAspect="1"/>
          </p:cNvPicPr>
          <p:nvPr/>
        </p:nvPicPr>
        <p:blipFill>
          <a:blip r:embed="rId3"/>
          <a:stretch>
            <a:fillRect/>
          </a:stretch>
        </p:blipFill>
        <p:spPr>
          <a:xfrm>
            <a:off x="403792" y="1801077"/>
            <a:ext cx="7099313" cy="6580923"/>
          </a:xfrm>
          <a:prstGeom prst="rect">
            <a:avLst/>
          </a:prstGeom>
        </p:spPr>
      </p:pic>
      <p:sp>
        <p:nvSpPr>
          <p:cNvPr id="6" name="TextBox 5">
            <a:extLst>
              <a:ext uri="{FF2B5EF4-FFF2-40B4-BE49-F238E27FC236}">
                <a16:creationId xmlns:a16="http://schemas.microsoft.com/office/drawing/2014/main" id="{CEE613EE-B06F-46E5-AC77-39D1444AA053}"/>
              </a:ext>
            </a:extLst>
          </p:cNvPr>
          <p:cNvSpPr txBox="1"/>
          <p:nvPr/>
        </p:nvSpPr>
        <p:spPr>
          <a:xfrm>
            <a:off x="467833" y="287079"/>
            <a:ext cx="4646427" cy="400110"/>
          </a:xfrm>
          <a:prstGeom prst="rect">
            <a:avLst/>
          </a:prstGeom>
          <a:noFill/>
        </p:spPr>
        <p:txBody>
          <a:bodyPr wrap="square" rtlCol="0">
            <a:spAutoFit/>
          </a:bodyPr>
          <a:lstStyle/>
          <a:p>
            <a:r>
              <a:rPr lang="en-GB" sz="2000" b="1" dirty="0"/>
              <a:t>REGISTRY MDM – Table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4"/>
            <a:ext cx="6842100" cy="3118135"/>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 </a:t>
            </a:r>
            <a:r>
              <a:rPr lang="en-US" sz="1400" dirty="0">
                <a:solidFill>
                  <a:srgbClr val="525C65"/>
                </a:solidFill>
                <a:highlight>
                  <a:schemeClr val="lt1"/>
                </a:highlight>
                <a:latin typeface="Open Sans"/>
                <a:ea typeface="Open Sans"/>
                <a:cs typeface="Open Sans"/>
                <a:sym typeface="Open Sans"/>
              </a:rPr>
              <a:t>I choose Registry as MDM Architecture because it is the first time that the company try Enterprise Data Management Program and Registry MDM is the most suitable architecture, and it is easy to implement.</a:t>
            </a:r>
            <a:endParaRPr sz="14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265888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graphicFrame>
        <p:nvGraphicFramePr>
          <p:cNvPr id="2" name="Table 1">
            <a:extLst>
              <a:ext uri="{FF2B5EF4-FFF2-40B4-BE49-F238E27FC236}">
                <a16:creationId xmlns:a16="http://schemas.microsoft.com/office/drawing/2014/main" id="{85EEA98F-2F09-40DE-B502-BF1163384AD7}"/>
              </a:ext>
            </a:extLst>
          </p:cNvPr>
          <p:cNvGraphicFramePr>
            <a:graphicFrameLocks noGrp="1"/>
          </p:cNvGraphicFramePr>
          <p:nvPr>
            <p:extLst>
              <p:ext uri="{D42A27DB-BD31-4B8C-83A1-F6EECF244321}">
                <p14:modId xmlns:p14="http://schemas.microsoft.com/office/powerpoint/2010/main" val="2078713927"/>
              </p:ext>
            </p:extLst>
          </p:nvPr>
        </p:nvGraphicFramePr>
        <p:xfrm>
          <a:off x="432450" y="3352799"/>
          <a:ext cx="6907500" cy="5987626"/>
        </p:xfrm>
        <a:graphic>
          <a:graphicData uri="http://schemas.openxmlformats.org/drawingml/2006/table">
            <a:tbl>
              <a:tblPr firstRow="1" bandRow="1">
                <a:tableStyleId>{5C22544A-7EE6-4342-B048-85BDC9FD1C3A}</a:tableStyleId>
              </a:tblPr>
              <a:tblGrid>
                <a:gridCol w="2275412">
                  <a:extLst>
                    <a:ext uri="{9D8B030D-6E8A-4147-A177-3AD203B41FA5}">
                      <a16:colId xmlns:a16="http://schemas.microsoft.com/office/drawing/2014/main" val="1756724977"/>
                    </a:ext>
                  </a:extLst>
                </a:gridCol>
                <a:gridCol w="4632088">
                  <a:extLst>
                    <a:ext uri="{9D8B030D-6E8A-4147-A177-3AD203B41FA5}">
                      <a16:colId xmlns:a16="http://schemas.microsoft.com/office/drawing/2014/main" val="2160598144"/>
                    </a:ext>
                  </a:extLst>
                </a:gridCol>
              </a:tblGrid>
              <a:tr h="646747">
                <a:tc>
                  <a:txBody>
                    <a:bodyPr/>
                    <a:lstStyle/>
                    <a:p>
                      <a:r>
                        <a:rPr lang="en-US" dirty="0">
                          <a:latin typeface="Open Sans" panose="020B0604020202020204" charset="0"/>
                          <a:ea typeface="Open Sans" panose="020B0604020202020204" charset="0"/>
                          <a:cs typeface="Open Sans" panose="020B0604020202020204" charset="0"/>
                        </a:rPr>
                        <a:t>Table</a:t>
                      </a:r>
                    </a:p>
                  </a:txBody>
                  <a:tcPr/>
                </a:tc>
                <a:tc>
                  <a:txBody>
                    <a:bodyPr/>
                    <a:lstStyle/>
                    <a:p>
                      <a:r>
                        <a:rPr lang="en-US" dirty="0">
                          <a:latin typeface="Open Sans" panose="020B0604020202020204" charset="0"/>
                          <a:ea typeface="Open Sans" panose="020B0604020202020204" charset="0"/>
                          <a:cs typeface="Open Sans" panose="020B0604020202020204" charset="0"/>
                        </a:rPr>
                        <a:t>Rules</a:t>
                      </a:r>
                    </a:p>
                  </a:txBody>
                  <a:tcPr/>
                </a:tc>
                <a:extLst>
                  <a:ext uri="{0D108BD9-81ED-4DB2-BD59-A6C34878D82A}">
                    <a16:rowId xmlns:a16="http://schemas.microsoft.com/office/drawing/2014/main" val="4076771464"/>
                  </a:ext>
                </a:extLst>
              </a:tr>
              <a:tr h="945780">
                <a:tc>
                  <a:txBody>
                    <a:bodyPr/>
                    <a:lstStyle/>
                    <a:p>
                      <a:r>
                        <a:rPr lang="en-US" dirty="0">
                          <a:latin typeface="Open Sans" panose="020B0604020202020204" charset="0"/>
                          <a:ea typeface="Open Sans" panose="020B0604020202020204" charset="0"/>
                          <a:cs typeface="Open Sans" panose="020B0604020202020204" charset="0"/>
                        </a:rPr>
                        <a:t>Item</a:t>
                      </a:r>
                    </a:p>
                  </a:txBody>
                  <a:tcPr/>
                </a:tc>
                <a:tc>
                  <a:txBody>
                    <a:bodyPr/>
                    <a:lstStyle/>
                    <a:p>
                      <a:r>
                        <a:rPr lang="en-US" dirty="0">
                          <a:latin typeface="Open Sans" panose="020B0604020202020204" charset="0"/>
                          <a:ea typeface="Open Sans" panose="020B0604020202020204" charset="0"/>
                          <a:cs typeface="Open Sans" panose="020B0604020202020204" charset="0"/>
                        </a:rPr>
                        <a:t>Same </a:t>
                      </a:r>
                      <a:r>
                        <a:rPr lang="en-US" dirty="0" err="1">
                          <a:latin typeface="Open Sans" panose="020B0604020202020204" charset="0"/>
                          <a:ea typeface="Open Sans" panose="020B0604020202020204" charset="0"/>
                          <a:cs typeface="Open Sans" panose="020B0604020202020204" charset="0"/>
                        </a:rPr>
                        <a:t>ItemName</a:t>
                      </a:r>
                      <a:r>
                        <a:rPr lang="en-US" dirty="0">
                          <a:latin typeface="Open Sans" panose="020B0604020202020204" charset="0"/>
                          <a:ea typeface="Open Sans" panose="020B0604020202020204" charset="0"/>
                          <a:cs typeface="Open Sans" panose="020B0604020202020204" charset="0"/>
                        </a:rPr>
                        <a:t> &amp; </a:t>
                      </a:r>
                      <a:r>
                        <a:rPr lang="en-US" dirty="0" err="1">
                          <a:latin typeface="Open Sans" panose="020B0604020202020204" charset="0"/>
                          <a:ea typeface="Open Sans" panose="020B0604020202020204" charset="0"/>
                          <a:cs typeface="Open Sans" panose="020B0604020202020204" charset="0"/>
                        </a:rPr>
                        <a:t>SellerID</a:t>
                      </a:r>
                      <a:r>
                        <a:rPr lang="en-US" dirty="0">
                          <a:latin typeface="Open Sans" panose="020B0604020202020204" charset="0"/>
                          <a:ea typeface="Open Sans" panose="020B0604020202020204" charset="0"/>
                          <a:cs typeface="Open Sans" panose="020B0604020202020204" charset="0"/>
                        </a:rPr>
                        <a:t>. Match </a:t>
                      </a:r>
                      <a:r>
                        <a:rPr lang="en-US" dirty="0" err="1">
                          <a:latin typeface="Open Sans" panose="020B0604020202020204" charset="0"/>
                          <a:ea typeface="Open Sans" panose="020B0604020202020204" charset="0"/>
                          <a:cs typeface="Open Sans" panose="020B0604020202020204" charset="0"/>
                        </a:rPr>
                        <a:t>ItemID</a:t>
                      </a:r>
                      <a:r>
                        <a:rPr lang="en-US" dirty="0">
                          <a:latin typeface="Open Sans" panose="020B0604020202020204" charset="0"/>
                          <a:ea typeface="Open Sans" panose="020B0604020202020204" charset="0"/>
                          <a:cs typeface="Open Sans" panose="020B0604020202020204" charset="0"/>
                        </a:rPr>
                        <a:t> records on the </a:t>
                      </a:r>
                      <a:r>
                        <a:rPr lang="en-US" dirty="0" err="1">
                          <a:latin typeface="Open Sans" panose="020B0604020202020204" charset="0"/>
                          <a:ea typeface="Open Sans" panose="020B0604020202020204" charset="0"/>
                          <a:cs typeface="Open Sans" panose="020B0604020202020204" charset="0"/>
                        </a:rPr>
                        <a:t>ItemName</a:t>
                      </a:r>
                      <a:r>
                        <a:rPr lang="en-US" dirty="0">
                          <a:latin typeface="Open Sans" panose="020B0604020202020204" charset="0"/>
                          <a:ea typeface="Open Sans" panose="020B0604020202020204" charset="0"/>
                          <a:cs typeface="Open Sans" panose="020B0604020202020204" charset="0"/>
                        </a:rPr>
                        <a:t> from Item &amp; </a:t>
                      </a:r>
                      <a:r>
                        <a:rPr lang="en-US" dirty="0" err="1">
                          <a:latin typeface="Open Sans" panose="020B0604020202020204" charset="0"/>
                          <a:ea typeface="Open Sans" panose="020B0604020202020204" charset="0"/>
                          <a:cs typeface="Open Sans" panose="020B0604020202020204" charset="0"/>
                        </a:rPr>
                        <a:t>SellerID</a:t>
                      </a:r>
                      <a:r>
                        <a:rPr lang="en-US" dirty="0">
                          <a:latin typeface="Open Sans" panose="020B0604020202020204" charset="0"/>
                          <a:ea typeface="Open Sans" panose="020B0604020202020204" charset="0"/>
                          <a:cs typeface="Open Sans" panose="020B0604020202020204" charset="0"/>
                        </a:rPr>
                        <a:t> from Listings.</a:t>
                      </a:r>
                    </a:p>
                  </a:txBody>
                  <a:tcPr/>
                </a:tc>
                <a:extLst>
                  <a:ext uri="{0D108BD9-81ED-4DB2-BD59-A6C34878D82A}">
                    <a16:rowId xmlns:a16="http://schemas.microsoft.com/office/drawing/2014/main" val="3884002061"/>
                  </a:ext>
                </a:extLst>
              </a:tr>
              <a:tr h="1335220">
                <a:tc>
                  <a:txBody>
                    <a:bodyPr/>
                    <a:lstStyle/>
                    <a:p>
                      <a:r>
                        <a:rPr lang="en-US" dirty="0">
                          <a:latin typeface="Open Sans" panose="020B0604020202020204" charset="0"/>
                          <a:ea typeface="Open Sans" panose="020B0604020202020204" charset="0"/>
                          <a:cs typeface="Open Sans" panose="020B0604020202020204" charset="0"/>
                        </a:rPr>
                        <a:t>Item</a:t>
                      </a:r>
                    </a:p>
                  </a:txBody>
                  <a:tcPr/>
                </a:tc>
                <a:tc>
                  <a:txBody>
                    <a:bodyPr/>
                    <a:lstStyle/>
                    <a:p>
                      <a:r>
                        <a:rPr lang="en-US" dirty="0" err="1">
                          <a:latin typeface="Open Sans" panose="020B0604020202020204" charset="0"/>
                          <a:ea typeface="Open Sans" panose="020B0604020202020204" charset="0"/>
                          <a:cs typeface="Open Sans" panose="020B0604020202020204" charset="0"/>
                        </a:rPr>
                        <a:t>BrandName</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ArrivalDate</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SellerID</a:t>
                      </a:r>
                      <a:r>
                        <a:rPr lang="en-US" dirty="0">
                          <a:latin typeface="Open Sans" panose="020B0604020202020204" charset="0"/>
                          <a:ea typeface="Open Sans" panose="020B0604020202020204" charset="0"/>
                          <a:cs typeface="Open Sans" panose="020B0604020202020204" charset="0"/>
                        </a:rPr>
                        <a:t>. Match </a:t>
                      </a:r>
                      <a:r>
                        <a:rPr lang="en-US" dirty="0" err="1">
                          <a:latin typeface="Open Sans" panose="020B0604020202020204" charset="0"/>
                          <a:ea typeface="Open Sans" panose="020B0604020202020204" charset="0"/>
                          <a:cs typeface="Open Sans" panose="020B0604020202020204" charset="0"/>
                        </a:rPr>
                        <a:t>ItemID</a:t>
                      </a:r>
                      <a:r>
                        <a:rPr lang="en-US" dirty="0">
                          <a:latin typeface="Open Sans" panose="020B0604020202020204" charset="0"/>
                          <a:ea typeface="Open Sans" panose="020B0604020202020204" charset="0"/>
                          <a:cs typeface="Open Sans" panose="020B0604020202020204" charset="0"/>
                        </a:rPr>
                        <a:t> records on the Brand Name and Arrival Date from Item and Seller ID from Listings.</a:t>
                      </a:r>
                    </a:p>
                  </a:txBody>
                  <a:tcPr/>
                </a:tc>
                <a:extLst>
                  <a:ext uri="{0D108BD9-81ED-4DB2-BD59-A6C34878D82A}">
                    <a16:rowId xmlns:a16="http://schemas.microsoft.com/office/drawing/2014/main" val="362908315"/>
                  </a:ext>
                </a:extLst>
              </a:tr>
              <a:tr h="1335220">
                <a:tc>
                  <a:txBody>
                    <a:bodyPr/>
                    <a:lstStyle/>
                    <a:p>
                      <a:r>
                        <a:rPr lang="en-US" dirty="0">
                          <a:latin typeface="Open Sans" panose="020B0604020202020204" charset="0"/>
                          <a:ea typeface="Open Sans" panose="020B0604020202020204" charset="0"/>
                          <a:cs typeface="Open Sans" panose="020B0604020202020204" charset="0"/>
                        </a:rPr>
                        <a:t>Customer</a:t>
                      </a:r>
                    </a:p>
                  </a:txBody>
                  <a:tcPr/>
                </a:tc>
                <a:tc>
                  <a:txBody>
                    <a:bodyPr/>
                    <a:lstStyle/>
                    <a:p>
                      <a:r>
                        <a:rPr lang="en-US" dirty="0">
                          <a:latin typeface="Open Sans" panose="020B0604020202020204" charset="0"/>
                          <a:ea typeface="Open Sans" panose="020B0604020202020204" charset="0"/>
                          <a:cs typeface="Open Sans" panose="020B0604020202020204" charset="0"/>
                        </a:rPr>
                        <a:t>Email and </a:t>
                      </a:r>
                      <a:r>
                        <a:rPr lang="en-US" dirty="0" err="1">
                          <a:latin typeface="Open Sans" panose="020B0604020202020204" charset="0"/>
                          <a:ea typeface="Open Sans" panose="020B0604020202020204" charset="0"/>
                          <a:cs typeface="Open Sans" panose="020B0604020202020204" charset="0"/>
                        </a:rPr>
                        <a:t>OrderID</a:t>
                      </a:r>
                      <a:r>
                        <a:rPr lang="en-US" dirty="0">
                          <a:latin typeface="Open Sans" panose="020B0604020202020204" charset="0"/>
                          <a:ea typeface="Open Sans" panose="020B0604020202020204" charset="0"/>
                          <a:cs typeface="Open Sans" panose="020B0604020202020204" charset="0"/>
                        </a:rPr>
                        <a:t>. Match </a:t>
                      </a:r>
                      <a:r>
                        <a:rPr lang="en-US" dirty="0" err="1">
                          <a:latin typeface="Open Sans" panose="020B0604020202020204" charset="0"/>
                          <a:ea typeface="Open Sans" panose="020B0604020202020204" charset="0"/>
                          <a:cs typeface="Open Sans" panose="020B0604020202020204" charset="0"/>
                        </a:rPr>
                        <a:t>UserID</a:t>
                      </a:r>
                      <a:r>
                        <a:rPr lang="en-US" dirty="0">
                          <a:latin typeface="Open Sans" panose="020B0604020202020204" charset="0"/>
                          <a:ea typeface="Open Sans" panose="020B0604020202020204" charset="0"/>
                          <a:cs typeface="Open Sans" panose="020B0604020202020204" charset="0"/>
                        </a:rPr>
                        <a:t> records on the Email from Users and </a:t>
                      </a:r>
                      <a:r>
                        <a:rPr lang="en-US" dirty="0" err="1">
                          <a:latin typeface="Open Sans" panose="020B0604020202020204" charset="0"/>
                          <a:ea typeface="Open Sans" panose="020B0604020202020204" charset="0"/>
                          <a:cs typeface="Open Sans" panose="020B0604020202020204" charset="0"/>
                        </a:rPr>
                        <a:t>OrderID</a:t>
                      </a:r>
                      <a:r>
                        <a:rPr lang="en-US" dirty="0">
                          <a:latin typeface="Open Sans" panose="020B0604020202020204" charset="0"/>
                          <a:ea typeface="Open Sans" panose="020B0604020202020204" charset="0"/>
                          <a:cs typeface="Open Sans" panose="020B0604020202020204" charset="0"/>
                        </a:rPr>
                        <a:t> from Customer Service Requests.</a:t>
                      </a:r>
                    </a:p>
                  </a:txBody>
                  <a:tcPr/>
                </a:tc>
                <a:extLst>
                  <a:ext uri="{0D108BD9-81ED-4DB2-BD59-A6C34878D82A}">
                    <a16:rowId xmlns:a16="http://schemas.microsoft.com/office/drawing/2014/main" val="3928246969"/>
                  </a:ext>
                </a:extLst>
              </a:tr>
              <a:tr h="1724659">
                <a:tc>
                  <a:txBody>
                    <a:bodyPr/>
                    <a:lstStyle/>
                    <a:p>
                      <a:r>
                        <a:rPr lang="en-US" dirty="0">
                          <a:latin typeface="Open Sans" panose="020B0604020202020204" charset="0"/>
                          <a:ea typeface="Open Sans" panose="020B0604020202020204" charset="0"/>
                          <a:cs typeface="Open Sans" panose="020B0604020202020204" charset="0"/>
                        </a:rPr>
                        <a:t>Customer</a:t>
                      </a:r>
                    </a:p>
                  </a:txBody>
                  <a:tcPr/>
                </a:tc>
                <a:tc>
                  <a:txBody>
                    <a:bodyPr/>
                    <a:lstStyle/>
                    <a:p>
                      <a:r>
                        <a:rPr lang="en-US" dirty="0" err="1">
                          <a:latin typeface="Open Sans" panose="020B0604020202020204" charset="0"/>
                          <a:ea typeface="Open Sans" panose="020B0604020202020204" charset="0"/>
                          <a:cs typeface="Open Sans" panose="020B0604020202020204" charset="0"/>
                        </a:rPr>
                        <a:t>LastName</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CreditCardNumber</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CreditCardExpirationdate</a:t>
                      </a:r>
                      <a:r>
                        <a:rPr lang="en-US" dirty="0">
                          <a:latin typeface="Open Sans" panose="020B0604020202020204" charset="0"/>
                          <a:ea typeface="Open Sans" panose="020B0604020202020204" charset="0"/>
                          <a:cs typeface="Open Sans" panose="020B0604020202020204" charset="0"/>
                        </a:rPr>
                        <a:t>. Match </a:t>
                      </a:r>
                      <a:r>
                        <a:rPr lang="en-US" dirty="0" err="1">
                          <a:latin typeface="Open Sans" panose="020B0604020202020204" charset="0"/>
                          <a:ea typeface="Open Sans" panose="020B0604020202020204" charset="0"/>
                          <a:cs typeface="Open Sans" panose="020B0604020202020204" charset="0"/>
                        </a:rPr>
                        <a:t>UserID</a:t>
                      </a:r>
                      <a:r>
                        <a:rPr lang="en-US" dirty="0">
                          <a:latin typeface="Open Sans" panose="020B0604020202020204" charset="0"/>
                          <a:ea typeface="Open Sans" panose="020B0604020202020204" charset="0"/>
                          <a:cs typeface="Open Sans" panose="020B0604020202020204" charset="0"/>
                        </a:rPr>
                        <a:t> records on the </a:t>
                      </a:r>
                      <a:r>
                        <a:rPr lang="en-US" dirty="0" err="1">
                          <a:latin typeface="Open Sans" panose="020B0604020202020204" charset="0"/>
                          <a:ea typeface="Open Sans" panose="020B0604020202020204" charset="0"/>
                          <a:cs typeface="Open Sans" panose="020B0604020202020204" charset="0"/>
                        </a:rPr>
                        <a:t>LastName</a:t>
                      </a:r>
                      <a:r>
                        <a:rPr lang="en-US" dirty="0">
                          <a:latin typeface="Open Sans" panose="020B0604020202020204" charset="0"/>
                          <a:ea typeface="Open Sans" panose="020B0604020202020204" charset="0"/>
                          <a:cs typeface="Open Sans" panose="020B0604020202020204" charset="0"/>
                        </a:rPr>
                        <a:t> of Users and </a:t>
                      </a:r>
                      <a:r>
                        <a:rPr lang="en-US" dirty="0" err="1">
                          <a:latin typeface="Open Sans" panose="020B0604020202020204" charset="0"/>
                          <a:ea typeface="Open Sans" panose="020B0604020202020204" charset="0"/>
                          <a:cs typeface="Open Sans" panose="020B0604020202020204" charset="0"/>
                        </a:rPr>
                        <a:t>CreditCardNumber</a:t>
                      </a:r>
                      <a:r>
                        <a:rPr lang="en-US" dirty="0">
                          <a:latin typeface="Open Sans" panose="020B0604020202020204" charset="0"/>
                          <a:ea typeface="Open Sans" panose="020B0604020202020204" charset="0"/>
                          <a:cs typeface="Open Sans" panose="020B0604020202020204" charset="0"/>
                        </a:rPr>
                        <a:t> and </a:t>
                      </a:r>
                      <a:r>
                        <a:rPr lang="en-US" dirty="0" err="1">
                          <a:latin typeface="Open Sans" panose="020B0604020202020204" charset="0"/>
                          <a:ea typeface="Open Sans" panose="020B0604020202020204" charset="0"/>
                          <a:cs typeface="Open Sans" panose="020B0604020202020204" charset="0"/>
                        </a:rPr>
                        <a:t>CreditCardExpirationDate</a:t>
                      </a:r>
                      <a:r>
                        <a:rPr lang="en-US" dirty="0">
                          <a:latin typeface="Open Sans" panose="020B0604020202020204" charset="0"/>
                          <a:ea typeface="Open Sans" panose="020B0604020202020204" charset="0"/>
                          <a:cs typeface="Open Sans" panose="020B0604020202020204" charset="0"/>
                        </a:rPr>
                        <a:t> from Credit Cards.</a:t>
                      </a:r>
                    </a:p>
                  </a:txBody>
                  <a:tcPr/>
                </a:tc>
                <a:extLst>
                  <a:ext uri="{0D108BD9-81ED-4DB2-BD59-A6C34878D82A}">
                    <a16:rowId xmlns:a16="http://schemas.microsoft.com/office/drawing/2014/main" val="137070079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p>
          <a:p>
            <a:pPr marL="0" lvl="0" indent="0" rtl="0">
              <a:lnSpc>
                <a:spcPct val="170000"/>
              </a:lnSpc>
              <a:spcBef>
                <a:spcPts val="0"/>
              </a:spcBef>
              <a:spcAft>
                <a:spcPts val="0"/>
              </a:spcAft>
              <a:buNone/>
            </a:pPr>
            <a:r>
              <a:rPr lang="en" b="1" dirty="0">
                <a:solidFill>
                  <a:srgbClr val="525C65"/>
                </a:solidFill>
                <a:highlight>
                  <a:srgbClr val="FFFFFF"/>
                </a:highlight>
                <a:latin typeface="Open Sans"/>
                <a:ea typeface="Open Sans"/>
                <a:cs typeface="Open Sans"/>
                <a:sym typeface="Open Sans"/>
              </a:rPr>
              <a:t>D</a:t>
            </a:r>
            <a:r>
              <a:rPr lang="en-US" b="1" dirty="0" err="1">
                <a:solidFill>
                  <a:srgbClr val="525C65"/>
                </a:solidFill>
                <a:highlight>
                  <a:srgbClr val="FFFFFF"/>
                </a:highlight>
                <a:latin typeface="Open Sans"/>
                <a:ea typeface="Open Sans"/>
                <a:cs typeface="Open Sans"/>
                <a:sym typeface="Open Sans"/>
              </a:rPr>
              <a:t>ata</a:t>
            </a:r>
            <a:r>
              <a:rPr lang="en-US" b="1" dirty="0">
                <a:solidFill>
                  <a:srgbClr val="525C65"/>
                </a:solidFill>
                <a:highlight>
                  <a:srgbClr val="FFFFFF"/>
                </a:highlight>
                <a:latin typeface="Open Sans"/>
                <a:ea typeface="Open Sans"/>
                <a:cs typeface="Open Sans"/>
                <a:sym typeface="Open Sans"/>
              </a:rPr>
              <a:t> Steward: </a:t>
            </a:r>
            <a:r>
              <a:rPr lang="en-US" dirty="0">
                <a:solidFill>
                  <a:srgbClr val="525C65"/>
                </a:solidFill>
                <a:highlight>
                  <a:srgbClr val="FFFFFF"/>
                </a:highlight>
                <a:latin typeface="Open Sans"/>
                <a:ea typeface="Open Sans"/>
                <a:cs typeface="Open Sans"/>
                <a:sym typeface="Open Sans"/>
              </a:rPr>
              <a:t>Data Steward should  be responsible for updating the data dictionary business context in the </a:t>
            </a:r>
            <a:r>
              <a:rPr lang="en-US" dirty="0" err="1">
                <a:solidFill>
                  <a:srgbClr val="525C65"/>
                </a:solidFill>
                <a:highlight>
                  <a:srgbClr val="FFFFFF"/>
                </a:highlight>
                <a:latin typeface="Open Sans"/>
                <a:ea typeface="Open Sans"/>
                <a:cs typeface="Open Sans"/>
                <a:sym typeface="Open Sans"/>
              </a:rPr>
              <a:t>SneakerPark’s</a:t>
            </a:r>
            <a:r>
              <a:rPr lang="en-US" dirty="0">
                <a:solidFill>
                  <a:srgbClr val="525C65"/>
                </a:solidFill>
                <a:highlight>
                  <a:srgbClr val="FFFFFF"/>
                </a:highlight>
                <a:latin typeface="Open Sans"/>
                <a:ea typeface="Open Sans"/>
                <a:cs typeface="Open Sans"/>
                <a:sym typeface="Open Sans"/>
              </a:rPr>
              <a:t> Metadata Management in case of either a new addition (tables or columns) as well as business description changes. This role can be taken by Jessica as she already has business understanding or every part of the organization along with new hire to join Jessica on this role because she already has another responsibilities, Jess can divide the workload with a new employee.</a:t>
            </a:r>
          </a:p>
          <a:p>
            <a:pPr marL="0" lvl="0" indent="0" rtl="0">
              <a:lnSpc>
                <a:spcPct val="170000"/>
              </a:lnSpc>
              <a:spcBef>
                <a:spcPts val="0"/>
              </a:spcBef>
              <a:spcAft>
                <a:spcPts val="0"/>
              </a:spcAft>
              <a:buNone/>
            </a:pPr>
            <a:r>
              <a:rPr lang="en-US" b="1" dirty="0">
                <a:solidFill>
                  <a:srgbClr val="525C65"/>
                </a:solidFill>
                <a:highlight>
                  <a:srgbClr val="FFFFFF"/>
                </a:highlight>
                <a:latin typeface="Open Sans"/>
                <a:ea typeface="Open Sans"/>
                <a:cs typeface="Open Sans"/>
                <a:sym typeface="Open Sans"/>
              </a:rPr>
              <a:t>Data Architecture: </a:t>
            </a:r>
            <a:r>
              <a:rPr lang="en-US" dirty="0">
                <a:solidFill>
                  <a:srgbClr val="525C65"/>
                </a:solidFill>
                <a:highlight>
                  <a:srgbClr val="FFFFFF"/>
                </a:highlight>
                <a:latin typeface="Open Sans"/>
                <a:ea typeface="Open Sans"/>
                <a:cs typeface="Open Sans"/>
                <a:sym typeface="Open Sans"/>
              </a:rPr>
              <a:t>Should be responsible for defining the workflow of the</a:t>
            </a:r>
            <a:r>
              <a:rPr lang="en-US" b="1" dirty="0">
                <a:solidFill>
                  <a:srgbClr val="525C65"/>
                </a:solidFill>
                <a:highlight>
                  <a:srgbClr val="FFFFFF"/>
                </a:highlight>
                <a:latin typeface="Open Sans"/>
                <a:ea typeface="Open Sans"/>
                <a:cs typeface="Open Sans"/>
                <a:sym typeface="Open Sans"/>
              </a:rPr>
              <a:t> Data Quality Management and Metrics</a:t>
            </a:r>
            <a:r>
              <a:rPr lang="en-US" dirty="0">
                <a:solidFill>
                  <a:srgbClr val="525C65"/>
                </a:solidFill>
                <a:highlight>
                  <a:srgbClr val="FFFFFF"/>
                </a:highlight>
                <a:latin typeface="Open Sans"/>
                <a:ea typeface="Open Sans"/>
                <a:cs typeface="Open Sans"/>
                <a:sym typeface="Open Sans"/>
              </a:rPr>
              <a:t>, as well </a:t>
            </a:r>
            <a:r>
              <a:rPr lang="en-US" b="1" dirty="0">
                <a:solidFill>
                  <a:srgbClr val="525C65"/>
                </a:solidFill>
                <a:highlight>
                  <a:srgbClr val="FFFFFF"/>
                </a:highlight>
                <a:latin typeface="Open Sans"/>
                <a:ea typeface="Open Sans"/>
                <a:cs typeface="Open Sans"/>
                <a:sym typeface="Open Sans"/>
              </a:rPr>
              <a:t>as Master Data Management </a:t>
            </a:r>
            <a:r>
              <a:rPr lang="en-US" dirty="0">
                <a:solidFill>
                  <a:srgbClr val="525C65"/>
                </a:solidFill>
                <a:highlight>
                  <a:srgbClr val="FFFFFF"/>
                </a:highlight>
                <a:latin typeface="Open Sans"/>
                <a:ea typeface="Open Sans"/>
                <a:cs typeface="Open Sans"/>
                <a:sym typeface="Open Sans"/>
              </a:rPr>
              <a:t>architecture for the entire system, in order to find and automated and smart way to identify breaches and data quality issues</a:t>
            </a:r>
            <a:r>
              <a:rPr lang="en-US" b="1" dirty="0">
                <a:solidFill>
                  <a:srgbClr val="525C65"/>
                </a:solidFill>
                <a:highlight>
                  <a:srgbClr val="FFFFFF"/>
                </a:highlight>
                <a:latin typeface="Open Sans"/>
                <a:ea typeface="Open Sans"/>
                <a:cs typeface="Open Sans"/>
                <a:sym typeface="Open Sans"/>
              </a:rPr>
              <a:t>.</a:t>
            </a:r>
            <a:r>
              <a:rPr lang="en-US" dirty="0">
                <a:solidFill>
                  <a:srgbClr val="525C65"/>
                </a:solidFill>
                <a:highlight>
                  <a:srgbClr val="FFFFFF"/>
                </a:highlight>
                <a:latin typeface="Open Sans"/>
                <a:ea typeface="Open Sans"/>
                <a:cs typeface="Open Sans"/>
                <a:sym typeface="Open Sans"/>
              </a:rPr>
              <a:t> This role can be taken by Daniel Freitas as he is a data architect that has a solid experience on building platforms.</a:t>
            </a:r>
          </a:p>
          <a:p>
            <a:pPr>
              <a:lnSpc>
                <a:spcPct val="170000"/>
              </a:lnSpc>
            </a:pPr>
            <a:r>
              <a:rPr lang="en-US" b="1" dirty="0">
                <a:solidFill>
                  <a:srgbClr val="525C65"/>
                </a:solidFill>
                <a:highlight>
                  <a:srgbClr val="FFFFFF"/>
                </a:highlight>
                <a:latin typeface="Open Sans"/>
                <a:ea typeface="Open Sans"/>
                <a:cs typeface="Open Sans"/>
                <a:sym typeface="Open Sans"/>
              </a:rPr>
              <a:t>Data Engineer: </a:t>
            </a:r>
            <a:r>
              <a:rPr lang="en-GB" dirty="0">
                <a:solidFill>
                  <a:srgbClr val="525C65"/>
                </a:solidFill>
                <a:highlight>
                  <a:srgbClr val="FFFFFF"/>
                </a:highlight>
                <a:latin typeface="Open Sans"/>
                <a:ea typeface="Open Sans"/>
                <a:cs typeface="Open Sans"/>
                <a:sym typeface="Open Sans"/>
              </a:rPr>
              <a:t>The Data Engineer focused on </a:t>
            </a:r>
            <a:r>
              <a:rPr lang="en-GB" dirty="0" err="1">
                <a:solidFill>
                  <a:srgbClr val="525C65"/>
                </a:solidFill>
                <a:highlight>
                  <a:srgbClr val="FFFFFF"/>
                </a:highlight>
                <a:latin typeface="Open Sans"/>
                <a:ea typeface="Open Sans"/>
                <a:cs typeface="Open Sans"/>
                <a:sym typeface="Open Sans"/>
              </a:rPr>
              <a:t>ProdOps</a:t>
            </a:r>
            <a:r>
              <a:rPr lang="en-GB" dirty="0">
                <a:solidFill>
                  <a:srgbClr val="525C65"/>
                </a:solidFill>
                <a:highlight>
                  <a:srgbClr val="FFFFFF"/>
                </a:highlight>
                <a:latin typeface="Open Sans"/>
                <a:ea typeface="Open Sans"/>
                <a:cs typeface="Open Sans"/>
                <a:sym typeface="Open Sans"/>
              </a:rPr>
              <a:t> will be responsible for providing IT production support on the </a:t>
            </a:r>
            <a:r>
              <a:rPr lang="en-GB" b="1" dirty="0">
                <a:solidFill>
                  <a:srgbClr val="525C65"/>
                </a:solidFill>
                <a:highlight>
                  <a:srgbClr val="FFFFFF"/>
                </a:highlight>
                <a:latin typeface="Open Sans"/>
                <a:ea typeface="Open Sans"/>
                <a:cs typeface="Open Sans"/>
                <a:sym typeface="Open Sans"/>
              </a:rPr>
              <a:t>Data Quality Management</a:t>
            </a:r>
            <a:r>
              <a:rPr lang="en-GB" dirty="0">
                <a:solidFill>
                  <a:srgbClr val="525C65"/>
                </a:solidFill>
                <a:highlight>
                  <a:srgbClr val="FFFFFF"/>
                </a:highlight>
                <a:latin typeface="Open Sans"/>
                <a:ea typeface="Open Sans"/>
                <a:cs typeface="Open Sans"/>
                <a:sym typeface="Open Sans"/>
              </a:rPr>
              <a:t> as well as the </a:t>
            </a:r>
            <a:r>
              <a:rPr lang="en-GB" b="1" dirty="0">
                <a:solidFill>
                  <a:srgbClr val="525C65"/>
                </a:solidFill>
                <a:highlight>
                  <a:srgbClr val="FFFFFF"/>
                </a:highlight>
                <a:latin typeface="Open Sans"/>
                <a:ea typeface="Open Sans"/>
                <a:cs typeface="Open Sans"/>
                <a:sym typeface="Open Sans"/>
              </a:rPr>
              <a:t>Master Data Management.</a:t>
            </a:r>
            <a:r>
              <a:rPr lang="en-GB" dirty="0">
                <a:solidFill>
                  <a:srgbClr val="525C65"/>
                </a:solidFill>
                <a:highlight>
                  <a:srgbClr val="FFFFFF"/>
                </a:highlight>
                <a:latin typeface="Open Sans"/>
                <a:ea typeface="Open Sans"/>
                <a:cs typeface="Open Sans"/>
                <a:sym typeface="Open Sans"/>
              </a:rPr>
              <a:t> Production support is key to keep consistency, accuracy and timeliness of the data. Jake can take this role.</a:t>
            </a:r>
          </a:p>
          <a:p>
            <a:pPr marL="0" lvl="0" indent="0" rtl="0">
              <a:lnSpc>
                <a:spcPct val="170000"/>
              </a:lnSpc>
              <a:spcBef>
                <a:spcPts val="0"/>
              </a:spcBef>
              <a:spcAft>
                <a:spcPts val="0"/>
              </a:spcAft>
              <a:buNone/>
            </a:pPr>
            <a:endParaRPr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5" name="Picture 4">
            <a:extLst>
              <a:ext uri="{FF2B5EF4-FFF2-40B4-BE49-F238E27FC236}">
                <a16:creationId xmlns:a16="http://schemas.microsoft.com/office/drawing/2014/main" id="{4B74AC66-FA0B-48D3-9F78-62BBD8173E77}"/>
              </a:ext>
            </a:extLst>
          </p:cNvPr>
          <p:cNvPicPr>
            <a:picLocks noChangeAspect="1"/>
          </p:cNvPicPr>
          <p:nvPr/>
        </p:nvPicPr>
        <p:blipFill>
          <a:blip r:embed="rId3"/>
          <a:stretch>
            <a:fillRect/>
          </a:stretch>
        </p:blipFill>
        <p:spPr>
          <a:xfrm>
            <a:off x="126296" y="2543958"/>
            <a:ext cx="7519807" cy="48089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1278</Words>
  <Application>Microsoft Office PowerPoint</Application>
  <PresentationFormat>Custom</PresentationFormat>
  <Paragraphs>85</Paragraphs>
  <Slides>21</Slides>
  <Notes>21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Helvetica Neue</vt:lpstr>
      <vt:lpstr>Open Sans</vt:lpstr>
      <vt:lpstr>Arial</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Admin</cp:lastModifiedBy>
  <cp:revision>16</cp:revision>
  <dcterms:modified xsi:type="dcterms:W3CDTF">2023-06-04T15:36:49Z</dcterms:modified>
</cp:coreProperties>
</file>