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7" y="12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KIENDT20</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Medical Data Processing Company</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is a Data Lake</a:t>
            </a:r>
            <a:endParaRPr/>
          </a:p>
          <a:p>
            <a:pPr marL="457200" lvl="0" indent="-317500" algn="l" rtl="0">
              <a:spcBef>
                <a:spcPts val="0"/>
              </a:spcBef>
              <a:spcAft>
                <a:spcPts val="0"/>
              </a:spcAft>
              <a:buSzPts val="1400"/>
              <a:buChar char="●"/>
            </a:pPr>
            <a:r>
              <a:rPr lang="en"/>
              <a:t>Components of a Data Lake</a:t>
            </a:r>
            <a:endParaRPr/>
          </a:p>
          <a:p>
            <a:pPr marL="457200" lvl="0" indent="-317500" algn="l" rtl="0">
              <a:spcBef>
                <a:spcPts val="0"/>
              </a:spcBef>
              <a:spcAft>
                <a:spcPts val="0"/>
              </a:spcAft>
              <a:buSzPts val="1400"/>
              <a:buChar char="●"/>
            </a:pPr>
            <a:r>
              <a:rPr lang="en"/>
              <a:t>Data Lake vs Data Warehouse</a:t>
            </a:r>
            <a:endParaRPr/>
          </a:p>
          <a:p>
            <a:pPr marL="457200" lvl="0" indent="-317500" algn="l" rtl="0">
              <a:spcBef>
                <a:spcPts val="0"/>
              </a:spcBef>
              <a:spcAft>
                <a:spcPts val="0"/>
              </a:spcAft>
              <a:buSzPts val="1400"/>
              <a:buChar char="●"/>
            </a:pPr>
            <a:r>
              <a:rPr lang="en"/>
              <a:t>Business Value of Data Lake Solution</a:t>
            </a:r>
            <a:endParaRPr/>
          </a:p>
          <a:p>
            <a:pPr marL="457200" lvl="0" indent="-317500" algn="l" rtl="0">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lake is a centralized repository that allows users to store all structured and and structured data at any scale. Data lake can store data in its raw form, allows for flexible processing and analysis of large volumes of data. Data lakes are often used I big data scenarios where data from multiple sources and in different formats, used for variety of purposes like data exploration, machine learning, data analytics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Ingesttion layer</a:t>
            </a:r>
            <a:endParaRPr b="1" dirty="0"/>
          </a:p>
          <a:p>
            <a:pPr marL="457200" lvl="0" indent="-317500" algn="l" rtl="0">
              <a:spcBef>
                <a:spcPts val="0"/>
              </a:spcBef>
              <a:spcAft>
                <a:spcPts val="0"/>
              </a:spcAft>
              <a:buSzPts val="1400"/>
              <a:buChar char="●"/>
            </a:pPr>
            <a:r>
              <a:rPr lang="en" b="1" dirty="0"/>
              <a:t>St</a:t>
            </a:r>
            <a:r>
              <a:rPr lang="en-US" b="1" dirty="0" err="1"/>
              <a:t>orage</a:t>
            </a:r>
            <a:r>
              <a:rPr lang="en-US" b="1" dirty="0"/>
              <a:t> layer</a:t>
            </a:r>
            <a:endParaRPr b="1" dirty="0"/>
          </a:p>
          <a:p>
            <a:pPr marL="457200" lvl="0" indent="-317500" algn="l" rtl="0">
              <a:spcBef>
                <a:spcPts val="0"/>
              </a:spcBef>
              <a:spcAft>
                <a:spcPts val="0"/>
              </a:spcAft>
              <a:buSzPts val="1400"/>
              <a:buChar char="●"/>
            </a:pPr>
            <a:r>
              <a:rPr lang="en" b="1" dirty="0"/>
              <a:t>Processing layer</a:t>
            </a:r>
          </a:p>
          <a:p>
            <a:pPr marL="457200" lvl="0" indent="-317500" algn="l" rtl="0">
              <a:spcBef>
                <a:spcPts val="0"/>
              </a:spcBef>
              <a:spcAft>
                <a:spcPts val="0"/>
              </a:spcAft>
              <a:buSzPts val="1400"/>
              <a:buChar char="●"/>
            </a:pPr>
            <a:r>
              <a:rPr lang="en" b="1" dirty="0"/>
              <a:t>S</a:t>
            </a:r>
            <a:r>
              <a:rPr lang="en-US" b="1" dirty="0" err="1"/>
              <a:t>erving</a:t>
            </a:r>
            <a:r>
              <a:rPr lang="en-US" b="1" dirty="0"/>
              <a:t> layer</a:t>
            </a:r>
            <a:endParaRPr b="1" dirty="0"/>
          </a:p>
          <a:p>
            <a:pPr marL="139700" lvl="0" indent="0" algn="l" rtl="0">
              <a:spcBef>
                <a:spcPts val="0"/>
              </a:spcBef>
              <a:spcAft>
                <a:spcPts val="0"/>
              </a:spcAft>
              <a:buSzPts val="1400"/>
              <a:buNone/>
            </a:pPr>
            <a:endParaRPr dirty="0"/>
          </a:p>
        </p:txBody>
      </p:sp>
      <p:sp>
        <p:nvSpPr>
          <p:cNvPr id="78" name="Google Shape;78;p1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r>
              <a:rPr lang="en-GB" dirty="0"/>
              <a:t>The components of a data lake include:</a:t>
            </a:r>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Structure</a:t>
            </a:r>
            <a:r>
              <a:rPr lang="en-US" dirty="0"/>
              <a:t>: </a:t>
            </a:r>
            <a:r>
              <a:rPr lang="en-US" dirty="0" err="1"/>
              <a:t>DW</a:t>
            </a:r>
            <a:r>
              <a:rPr lang="en-US" dirty="0"/>
              <a:t> stores data in a relational database management system (RDBMS)</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Processing</a:t>
            </a:r>
            <a:r>
              <a:rPr lang="en-US" dirty="0"/>
              <a:t>: </a:t>
            </a:r>
            <a:r>
              <a:rPr lang="en-US" dirty="0" err="1"/>
              <a:t>DW</a:t>
            </a:r>
            <a:r>
              <a:rPr lang="en-US" dirty="0"/>
              <a:t> processes data using </a:t>
            </a:r>
            <a:r>
              <a:rPr lang="en-US" dirty="0" err="1"/>
              <a:t>ETL</a:t>
            </a:r>
            <a:r>
              <a:rPr lang="en-US" dirty="0"/>
              <a:t> to transform data to common format</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Storage</a:t>
            </a:r>
            <a:r>
              <a:rPr lang="en-US" dirty="0"/>
              <a:t>: </a:t>
            </a:r>
            <a:r>
              <a:rPr lang="en-US" dirty="0" err="1"/>
              <a:t>DW</a:t>
            </a:r>
            <a:r>
              <a:rPr lang="en-US" dirty="0"/>
              <a:t> stores data in a schema-on-write format (data is structured, organized before it is stored)</a:t>
            </a:r>
          </a:p>
          <a:p>
            <a:pPr marL="457200" lvl="0" indent="-317500" algn="l" rtl="0">
              <a:lnSpc>
                <a:spcPct val="100000"/>
              </a:lnSpc>
              <a:spcBef>
                <a:spcPts val="0"/>
              </a:spcBef>
              <a:spcAft>
                <a:spcPts val="0"/>
              </a:spcAft>
              <a:buSzPts val="1400"/>
              <a:buChar char="●"/>
            </a:pPr>
            <a:r>
              <a:rPr lang="en-US" b="1" dirty="0"/>
              <a:t>Data Usage</a:t>
            </a:r>
            <a:r>
              <a:rPr lang="en-US" dirty="0"/>
              <a:t>: </a:t>
            </a:r>
            <a:r>
              <a:rPr lang="en-US" dirty="0" err="1"/>
              <a:t>DW</a:t>
            </a:r>
            <a:r>
              <a:rPr lang="en-US" dirty="0"/>
              <a:t> is used for business intelligence (BI) and reporting purposes, optimized for complex queries and analysis.</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lvl="0">
              <a:lnSpc>
                <a:spcPct val="100000"/>
              </a:lnSpc>
            </a:pPr>
            <a:r>
              <a:rPr lang="en" b="1" dirty="0"/>
              <a:t>D</a:t>
            </a:r>
            <a:r>
              <a:rPr lang="en-US" b="1" dirty="0" err="1"/>
              <a:t>ata</a:t>
            </a:r>
            <a:r>
              <a:rPr lang="en-US" b="1" dirty="0"/>
              <a:t> Structure</a:t>
            </a:r>
            <a:r>
              <a:rPr lang="en-US" dirty="0"/>
              <a:t>: </a:t>
            </a:r>
            <a:r>
              <a:rPr lang="en-GB" dirty="0"/>
              <a:t>DL stores both structured and unstructured data in its raw format.</a:t>
            </a:r>
            <a:endParaRPr dirty="0"/>
          </a:p>
          <a:p>
            <a:pPr lvl="0">
              <a:lnSpc>
                <a:spcPct val="100000"/>
              </a:lnSpc>
            </a:pPr>
            <a:r>
              <a:rPr lang="en" b="1" dirty="0"/>
              <a:t>D</a:t>
            </a:r>
            <a:r>
              <a:rPr lang="en-US" b="1" dirty="0" err="1"/>
              <a:t>ata</a:t>
            </a:r>
            <a:r>
              <a:rPr lang="en-US" b="1" dirty="0"/>
              <a:t> Processing</a:t>
            </a:r>
            <a:r>
              <a:rPr lang="en-US" dirty="0"/>
              <a:t>: </a:t>
            </a:r>
            <a:r>
              <a:rPr lang="en-GB" dirty="0"/>
              <a:t>DL processes data using ELT processes to load data into the data lake and transform it as needed.</a:t>
            </a:r>
            <a:endParaRPr dirty="0"/>
          </a:p>
          <a:p>
            <a:pPr lvl="0">
              <a:lnSpc>
                <a:spcPct val="100000"/>
              </a:lnSpc>
            </a:pPr>
            <a:r>
              <a:rPr lang="en" b="1" dirty="0"/>
              <a:t>D</a:t>
            </a:r>
            <a:r>
              <a:rPr lang="en-US" b="1" dirty="0" err="1"/>
              <a:t>ata</a:t>
            </a:r>
            <a:r>
              <a:rPr lang="en-US" b="1" dirty="0"/>
              <a:t> Storage</a:t>
            </a:r>
            <a:r>
              <a:rPr lang="en-US" dirty="0"/>
              <a:t>: </a:t>
            </a:r>
            <a:r>
              <a:rPr lang="en-GB" dirty="0"/>
              <a:t>DL stores data in a schema-on-read format, which means that data is structured and organized when it is read.</a:t>
            </a:r>
          </a:p>
          <a:p>
            <a:pPr lvl="0">
              <a:lnSpc>
                <a:spcPct val="100000"/>
              </a:lnSpc>
            </a:pPr>
            <a:r>
              <a:rPr lang="en" b="1" dirty="0"/>
              <a:t>D</a:t>
            </a:r>
            <a:r>
              <a:rPr lang="en-US" b="1" dirty="0" err="1"/>
              <a:t>ata</a:t>
            </a:r>
            <a:r>
              <a:rPr lang="en-US" b="1" dirty="0"/>
              <a:t> Usage</a:t>
            </a:r>
            <a:r>
              <a:rPr lang="en-US" dirty="0"/>
              <a:t>: DL </a:t>
            </a:r>
            <a:r>
              <a:rPr lang="en-GB" dirty="0"/>
              <a:t>is used for a variety of purposes, including data exploration, machine learning, and real-time analytics.</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US" dirty="0" err="1"/>
              <a:t>DW</a:t>
            </a:r>
            <a:r>
              <a:rPr lang="en" dirty="0"/>
              <a:t>)</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t>
            </a:r>
            <a:r>
              <a:rPr lang="en-US" dirty="0"/>
              <a:t>DL</a:t>
            </a:r>
            <a:r>
              <a:rPr lang="en" dirty="0"/>
              <a:t>)</a:t>
            </a:r>
            <a:endParaRPr b="0"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1631576"/>
            <a:ext cx="7867200" cy="3031849"/>
          </a:xfrm>
          <a:prstGeom prst="rect">
            <a:avLst/>
          </a:prstGeom>
        </p:spPr>
        <p:txBody>
          <a:bodyPr spcFirstLastPara="1" wrap="square" lIns="91425" tIns="91425" rIns="91425" bIns="91425" anchor="t" anchorCtr="0">
            <a:noAutofit/>
          </a:bodyPr>
          <a:lstStyle/>
          <a:p>
            <a:pPr lvl="0"/>
            <a:r>
              <a:rPr lang="en-US" b="1" dirty="0"/>
              <a:t>Centralized Data Storage</a:t>
            </a:r>
            <a:endParaRPr dirty="0"/>
          </a:p>
          <a:p>
            <a:pPr lvl="0"/>
            <a:r>
              <a:rPr lang="en-US" b="1" dirty="0"/>
              <a:t>Scalability and Flexibility</a:t>
            </a:r>
            <a:endParaRPr dirty="0"/>
          </a:p>
          <a:p>
            <a:pPr lvl="0"/>
            <a:r>
              <a:rPr lang="en-US" b="1" dirty="0"/>
              <a:t>Cost-Effective</a:t>
            </a:r>
          </a:p>
          <a:p>
            <a:pPr lvl="0"/>
            <a:r>
              <a:rPr lang="en-US" b="1" dirty="0"/>
              <a:t>Data Exploration and Analysis</a:t>
            </a:r>
            <a:endParaRPr dirty="0"/>
          </a:p>
          <a:p>
            <a:pPr lvl="0"/>
            <a:r>
              <a:rPr lang="en-US" b="1" dirty="0"/>
              <a:t>Machine Learning and AI</a:t>
            </a:r>
          </a:p>
          <a:p>
            <a:pPr lvl="0"/>
            <a:r>
              <a:rPr lang="en-US" b="1" dirty="0"/>
              <a:t>Real-Time Analytics</a:t>
            </a:r>
            <a:endParaRPr dirty="0"/>
          </a:p>
        </p:txBody>
      </p:sp>
      <p:sp>
        <p:nvSpPr>
          <p:cNvPr id="100" name="Google Shape;100;p18"/>
          <p:cNvSpPr txBox="1">
            <a:spLocks noGrp="1"/>
          </p:cNvSpPr>
          <p:nvPr>
            <p:ph type="subTitle" idx="2"/>
          </p:nvPr>
        </p:nvSpPr>
        <p:spPr>
          <a:xfrm>
            <a:off x="605400" y="1180500"/>
            <a:ext cx="7933200" cy="451076"/>
          </a:xfrm>
          <a:prstGeom prst="rect">
            <a:avLst/>
          </a:prstGeom>
        </p:spPr>
        <p:txBody>
          <a:bodyPr spcFirstLastPara="1" wrap="square" lIns="91425" tIns="91425" rIns="91425" bIns="91425" anchor="t" anchorCtr="0">
            <a:noAutofit/>
          </a:bodyPr>
          <a:lstStyle/>
          <a:p>
            <a:pPr marL="0" lvl="0" indent="0"/>
            <a:r>
              <a:rPr lang="en-GB" dirty="0"/>
              <a:t>There are several business values of a data lake:</a:t>
            </a:r>
            <a:endParaRPr sz="1400" b="1"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pic>
        <p:nvPicPr>
          <p:cNvPr id="3" name="Picture 2">
            <a:extLst>
              <a:ext uri="{FF2B5EF4-FFF2-40B4-BE49-F238E27FC236}">
                <a16:creationId xmlns:a16="http://schemas.microsoft.com/office/drawing/2014/main" id="{A7006CC7-8459-400E-AEC7-ADBCD7234894}"/>
              </a:ext>
            </a:extLst>
          </p:cNvPr>
          <p:cNvPicPr>
            <a:picLocks noChangeAspect="1"/>
          </p:cNvPicPr>
          <p:nvPr/>
        </p:nvPicPr>
        <p:blipFill>
          <a:blip r:embed="rId3"/>
          <a:stretch>
            <a:fillRect/>
          </a:stretch>
        </p:blipFill>
        <p:spPr>
          <a:xfrm>
            <a:off x="1703295" y="1102941"/>
            <a:ext cx="5558117" cy="35666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382</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Open Sans</vt:lpstr>
      <vt:lpstr>Simple Light</vt:lpstr>
      <vt:lpstr>Data Lake Value Proposition</vt:lpstr>
      <vt:lpstr>Agenda</vt:lpstr>
      <vt:lpstr>What is a Data Lake</vt:lpstr>
      <vt:lpstr>Components of Data Lake</vt:lpstr>
      <vt:lpstr>Data Lake vs Data Warehouse</vt:lpstr>
      <vt:lpstr>Data Warehouse (DW)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Admin</cp:lastModifiedBy>
  <cp:revision>12</cp:revision>
  <dcterms:modified xsi:type="dcterms:W3CDTF">2023-05-11T16:42:05Z</dcterms:modified>
</cp:coreProperties>
</file>