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5143500" type="screen16x9"/>
  <p:notesSz cx="6858000" cy="9144000"/>
  <p:embeddedFontLst>
    <p:embeddedFont>
      <p:font typeface="Open Sans"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6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is a Data Lake</a:t>
            </a:r>
            <a:endParaRPr/>
          </a:p>
          <a:p>
            <a:pPr marL="457200" lvl="0" indent="-317500" algn="l" rtl="0">
              <a:spcBef>
                <a:spcPts val="0"/>
              </a:spcBef>
              <a:spcAft>
                <a:spcPts val="0"/>
              </a:spcAft>
              <a:buSzPts val="1400"/>
              <a:buChar char="●"/>
            </a:pPr>
            <a:r>
              <a:rPr lang="en"/>
              <a:t>Components of a Data Lake</a:t>
            </a:r>
            <a:endParaRPr/>
          </a:p>
          <a:p>
            <a:pPr marL="457200" lvl="0" indent="-317500" algn="l" rtl="0">
              <a:spcBef>
                <a:spcPts val="0"/>
              </a:spcBef>
              <a:spcAft>
                <a:spcPts val="0"/>
              </a:spcAft>
              <a:buSzPts val="1400"/>
              <a:buChar char="●"/>
            </a:pPr>
            <a:r>
              <a:rPr lang="en"/>
              <a:t>Data Lake vs Data Warehouse</a:t>
            </a:r>
            <a:endParaRPr/>
          </a:p>
          <a:p>
            <a:pPr marL="457200" lvl="0" indent="-317500" algn="l" rtl="0">
              <a:spcBef>
                <a:spcPts val="0"/>
              </a:spcBef>
              <a:spcAft>
                <a:spcPts val="0"/>
              </a:spcAft>
              <a:buSzPts val="1400"/>
              <a:buChar char="●"/>
            </a:pPr>
            <a:r>
              <a:rPr lang="en"/>
              <a:t>Business Value of Data Lake Solution</a:t>
            </a:r>
            <a:endParaRPr/>
          </a:p>
          <a:p>
            <a:pPr marL="457200" lvl="0" indent="-317500" algn="l" rtl="0">
              <a:spcBef>
                <a:spcPts val="0"/>
              </a:spcBef>
              <a:spcAft>
                <a:spcPts val="0"/>
              </a:spcAft>
              <a:buSzPts val="1400"/>
              <a:buChar char="●"/>
            </a:pPr>
            <a:r>
              <a:rPr lang="en"/>
              <a:t>Proposed Data Lake Architecture for Medical Data Processing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data lake is a centralized repository that allows users to store all structured and and structured data at any scale. Data lake can store data in its raw form, allows for flexible processing and analysis of large volumes of data. Data lakes are often used I big data scenarios where data from multiple sources and in different formats, used for variety of purposes like data exploration, machine learning, data analytics</a:t>
            </a:r>
            <a:endParaRPr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lvl="0"/>
            <a:r>
              <a:rPr lang="en" b="1" dirty="0"/>
              <a:t>Ingestion layer:</a:t>
            </a:r>
            <a:r>
              <a:rPr lang="en" dirty="0"/>
              <a:t> </a:t>
            </a:r>
            <a:r>
              <a:rPr lang="en-GB" dirty="0"/>
              <a:t>extracts data from various sources, such as websites, mobile apps, social media, IoT devices, and existing Data Management systems, is required. </a:t>
            </a:r>
          </a:p>
          <a:p>
            <a:pPr lvl="0"/>
            <a:r>
              <a:rPr lang="en" b="1" dirty="0"/>
              <a:t>St</a:t>
            </a:r>
            <a:r>
              <a:rPr lang="en-US" b="1" dirty="0" err="1"/>
              <a:t>orage</a:t>
            </a:r>
            <a:r>
              <a:rPr lang="en-US" b="1" dirty="0"/>
              <a:t> layer: </a:t>
            </a:r>
            <a:r>
              <a:rPr lang="en-GB" dirty="0"/>
              <a:t>able to store and process raw data and support encryption and compression while remaining cost-effective.</a:t>
            </a:r>
            <a:endParaRPr dirty="0"/>
          </a:p>
          <a:p>
            <a:pPr lvl="0"/>
            <a:r>
              <a:rPr lang="en" b="1" dirty="0"/>
              <a:t>Processing layer: </a:t>
            </a:r>
            <a:r>
              <a:rPr lang="en-GB" dirty="0"/>
              <a:t>using data analytics and machine learning tools to derive valuable insights and move vetted data into a data warehouse.</a:t>
            </a:r>
            <a:endParaRPr lang="en" b="1" dirty="0"/>
          </a:p>
          <a:p>
            <a:pPr lvl="0"/>
            <a:r>
              <a:rPr lang="en" b="1" dirty="0"/>
              <a:t>S</a:t>
            </a:r>
            <a:r>
              <a:rPr lang="en-US" b="1" dirty="0" err="1"/>
              <a:t>erving</a:t>
            </a:r>
            <a:r>
              <a:rPr lang="en-US" b="1" dirty="0"/>
              <a:t> layer:</a:t>
            </a:r>
            <a:r>
              <a:rPr lang="en-GB" dirty="0"/>
              <a:t> consists of data that can be readily served to consumer applications. Hence this is mostly the processed data. The processed data in this layer could be exposed via any of the data repositories and multiple protocols.</a:t>
            </a:r>
            <a:endParaRPr dirty="0"/>
          </a:p>
        </p:txBody>
      </p:sp>
      <p:sp>
        <p:nvSpPr>
          <p:cNvPr id="78" name="Google Shape;78;p1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r>
              <a:rPr lang="en-GB" dirty="0"/>
              <a:t>The components of a data lake include:</a:t>
            </a:r>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Structure</a:t>
            </a:r>
            <a:r>
              <a:rPr lang="en-US" dirty="0"/>
              <a:t>: </a:t>
            </a:r>
            <a:r>
              <a:rPr lang="en-US" dirty="0" err="1"/>
              <a:t>DW</a:t>
            </a:r>
            <a:r>
              <a:rPr lang="en-US" dirty="0"/>
              <a:t> stores data in a relational database management system (RDBMS)</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Processing</a:t>
            </a:r>
            <a:r>
              <a:rPr lang="en-US" dirty="0"/>
              <a:t>: </a:t>
            </a:r>
            <a:r>
              <a:rPr lang="en-US" dirty="0" err="1"/>
              <a:t>DW</a:t>
            </a:r>
            <a:r>
              <a:rPr lang="en-US" dirty="0"/>
              <a:t> processes data using </a:t>
            </a:r>
            <a:r>
              <a:rPr lang="en-US" dirty="0" err="1"/>
              <a:t>ETL</a:t>
            </a:r>
            <a:r>
              <a:rPr lang="en-US" dirty="0"/>
              <a:t> to transform data to common format</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Storage</a:t>
            </a:r>
            <a:r>
              <a:rPr lang="en-US" dirty="0"/>
              <a:t>: </a:t>
            </a:r>
            <a:r>
              <a:rPr lang="en-US" dirty="0" err="1"/>
              <a:t>DW</a:t>
            </a:r>
            <a:r>
              <a:rPr lang="en-US" dirty="0"/>
              <a:t> stores data in a schema-on-write format (data is structured, organized before it is stored)</a:t>
            </a:r>
          </a:p>
          <a:p>
            <a:pPr marL="457200" lvl="0" indent="-317500" algn="l" rtl="0">
              <a:lnSpc>
                <a:spcPct val="100000"/>
              </a:lnSpc>
              <a:spcBef>
                <a:spcPts val="0"/>
              </a:spcBef>
              <a:spcAft>
                <a:spcPts val="0"/>
              </a:spcAft>
              <a:buSzPts val="1400"/>
              <a:buChar char="●"/>
            </a:pPr>
            <a:r>
              <a:rPr lang="en-US" b="1" dirty="0"/>
              <a:t>Data Usage</a:t>
            </a:r>
            <a:r>
              <a:rPr lang="en-US" dirty="0"/>
              <a:t>: </a:t>
            </a:r>
            <a:r>
              <a:rPr lang="en-US" dirty="0" err="1"/>
              <a:t>DW</a:t>
            </a:r>
            <a:r>
              <a:rPr lang="en-US" dirty="0"/>
              <a:t> is used for business intelligence (BI) and reporting purposes, optimized for complex queries and analysis.</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lvl="0">
              <a:lnSpc>
                <a:spcPct val="100000"/>
              </a:lnSpc>
            </a:pPr>
            <a:r>
              <a:rPr lang="en" b="1" dirty="0"/>
              <a:t>D</a:t>
            </a:r>
            <a:r>
              <a:rPr lang="en-US" b="1" dirty="0" err="1"/>
              <a:t>ata</a:t>
            </a:r>
            <a:r>
              <a:rPr lang="en-US" b="1" dirty="0"/>
              <a:t> Structure</a:t>
            </a:r>
            <a:r>
              <a:rPr lang="en-US" dirty="0"/>
              <a:t>: </a:t>
            </a:r>
            <a:r>
              <a:rPr lang="en-GB" dirty="0"/>
              <a:t>DL stores both structured and unstructured data in its raw format.</a:t>
            </a:r>
            <a:endParaRPr dirty="0"/>
          </a:p>
          <a:p>
            <a:pPr lvl="0">
              <a:lnSpc>
                <a:spcPct val="100000"/>
              </a:lnSpc>
            </a:pPr>
            <a:r>
              <a:rPr lang="en" b="1" dirty="0"/>
              <a:t>D</a:t>
            </a:r>
            <a:r>
              <a:rPr lang="en-US" b="1" dirty="0" err="1"/>
              <a:t>ata</a:t>
            </a:r>
            <a:r>
              <a:rPr lang="en-US" b="1" dirty="0"/>
              <a:t> Processing</a:t>
            </a:r>
            <a:r>
              <a:rPr lang="en-US" dirty="0"/>
              <a:t>: </a:t>
            </a:r>
            <a:r>
              <a:rPr lang="en-GB" dirty="0"/>
              <a:t>DL processes data using ELT processes to load data into the data lake and transform it as needed.</a:t>
            </a:r>
            <a:endParaRPr dirty="0"/>
          </a:p>
          <a:p>
            <a:pPr lvl="0">
              <a:lnSpc>
                <a:spcPct val="100000"/>
              </a:lnSpc>
            </a:pPr>
            <a:r>
              <a:rPr lang="en" b="1" dirty="0"/>
              <a:t>D</a:t>
            </a:r>
            <a:r>
              <a:rPr lang="en-US" b="1" dirty="0" err="1"/>
              <a:t>ata</a:t>
            </a:r>
            <a:r>
              <a:rPr lang="en-US" b="1" dirty="0"/>
              <a:t> Storage</a:t>
            </a:r>
            <a:r>
              <a:rPr lang="en-US" dirty="0"/>
              <a:t>: </a:t>
            </a:r>
            <a:r>
              <a:rPr lang="en-GB" dirty="0"/>
              <a:t>DL stores data in a schema-on-read format, which means that data is structured and organized when it is read.</a:t>
            </a:r>
          </a:p>
          <a:p>
            <a:pPr lvl="0">
              <a:lnSpc>
                <a:spcPct val="100000"/>
              </a:lnSpc>
            </a:pPr>
            <a:r>
              <a:rPr lang="en" b="1" dirty="0"/>
              <a:t>D</a:t>
            </a:r>
            <a:r>
              <a:rPr lang="en-US" b="1" dirty="0" err="1"/>
              <a:t>ata</a:t>
            </a:r>
            <a:r>
              <a:rPr lang="en-US" b="1" dirty="0"/>
              <a:t> Usage</a:t>
            </a:r>
            <a:r>
              <a:rPr lang="en-US" dirty="0"/>
              <a:t>: DL </a:t>
            </a:r>
            <a:r>
              <a:rPr lang="en-GB" dirty="0"/>
              <a:t>is used for a variety of purposes, including data exploration, machine learning, and real-time analytics.</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r>
              <a:rPr lang="en-US" dirty="0" err="1"/>
              <a:t>DW</a:t>
            </a:r>
            <a:r>
              <a:rPr lang="en" dirty="0"/>
              <a:t>)</a:t>
            </a:r>
            <a:endParaRPr b="0" dirty="0"/>
          </a:p>
          <a:p>
            <a:pPr marL="0" lvl="0" indent="0" algn="l" rtl="0">
              <a:spcBef>
                <a:spcPts val="0"/>
              </a:spcBef>
              <a:spcAft>
                <a:spcPts val="0"/>
              </a:spcAft>
              <a:buNone/>
            </a:pPr>
            <a:endParaRPr dirty="0"/>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t>
            </a:r>
            <a:r>
              <a:rPr lang="en-US" dirty="0"/>
              <a:t>DL</a:t>
            </a:r>
            <a:r>
              <a:rPr lang="en" dirty="0"/>
              <a:t>)</a:t>
            </a:r>
            <a:endParaRPr b="0"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05400" y="1631576"/>
            <a:ext cx="7867200" cy="3031849"/>
          </a:xfrm>
          <a:prstGeom prst="rect">
            <a:avLst/>
          </a:prstGeom>
        </p:spPr>
        <p:txBody>
          <a:bodyPr spcFirstLastPara="1" wrap="square" lIns="91425" tIns="91425" rIns="91425" bIns="91425" anchor="t" anchorCtr="0">
            <a:noAutofit/>
          </a:bodyPr>
          <a:lstStyle/>
          <a:p>
            <a:pPr lvl="0"/>
            <a:r>
              <a:rPr lang="en-US" b="1" dirty="0"/>
              <a:t>Centralized Data Storage</a:t>
            </a:r>
            <a:endParaRPr dirty="0"/>
          </a:p>
          <a:p>
            <a:pPr lvl="0"/>
            <a:r>
              <a:rPr lang="en-US" b="1" dirty="0"/>
              <a:t>Scalability and Flexibility</a:t>
            </a:r>
            <a:endParaRPr dirty="0"/>
          </a:p>
          <a:p>
            <a:pPr lvl="0"/>
            <a:r>
              <a:rPr lang="en-US" b="1" dirty="0"/>
              <a:t>Cost-Effective</a:t>
            </a:r>
          </a:p>
          <a:p>
            <a:pPr lvl="0"/>
            <a:r>
              <a:rPr lang="en-US" b="1" dirty="0"/>
              <a:t>Data Exploration and Analysis</a:t>
            </a:r>
            <a:endParaRPr dirty="0"/>
          </a:p>
          <a:p>
            <a:pPr lvl="0"/>
            <a:r>
              <a:rPr lang="en-US" b="1" dirty="0"/>
              <a:t>Machine Learning and AI</a:t>
            </a:r>
          </a:p>
          <a:p>
            <a:pPr lvl="0"/>
            <a:r>
              <a:rPr lang="en-US" b="1" dirty="0"/>
              <a:t>Real-Time Analytics</a:t>
            </a:r>
            <a:endParaRPr dirty="0"/>
          </a:p>
        </p:txBody>
      </p:sp>
      <p:sp>
        <p:nvSpPr>
          <p:cNvPr id="100" name="Google Shape;100;p18"/>
          <p:cNvSpPr txBox="1">
            <a:spLocks noGrp="1"/>
          </p:cNvSpPr>
          <p:nvPr>
            <p:ph type="subTitle" idx="2"/>
          </p:nvPr>
        </p:nvSpPr>
        <p:spPr>
          <a:xfrm>
            <a:off x="605400" y="1180500"/>
            <a:ext cx="7933200" cy="451076"/>
          </a:xfrm>
          <a:prstGeom prst="rect">
            <a:avLst/>
          </a:prstGeom>
        </p:spPr>
        <p:txBody>
          <a:bodyPr spcFirstLastPara="1" wrap="square" lIns="91425" tIns="91425" rIns="91425" bIns="91425" anchor="t" anchorCtr="0">
            <a:noAutofit/>
          </a:bodyPr>
          <a:lstStyle/>
          <a:p>
            <a:pPr marL="0" lvl="0" indent="0"/>
            <a:r>
              <a:rPr lang="en-GB" dirty="0"/>
              <a:t>There are several business values of a data lake:</a:t>
            </a:r>
            <a:endParaRPr sz="1400" b="1"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Value of Data Lake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a:t>
            </a:r>
            <a:endParaRPr/>
          </a:p>
        </p:txBody>
      </p:sp>
      <p:pic>
        <p:nvPicPr>
          <p:cNvPr id="4" name="Picture 3">
            <a:extLst>
              <a:ext uri="{FF2B5EF4-FFF2-40B4-BE49-F238E27FC236}">
                <a16:creationId xmlns:a16="http://schemas.microsoft.com/office/drawing/2014/main" id="{A90BAC50-AE62-4B5B-BA95-95F11592C2A2}"/>
              </a:ext>
            </a:extLst>
          </p:cNvPr>
          <p:cNvPicPr>
            <a:picLocks noChangeAspect="1"/>
          </p:cNvPicPr>
          <p:nvPr/>
        </p:nvPicPr>
        <p:blipFill>
          <a:blip r:embed="rId3"/>
          <a:stretch>
            <a:fillRect/>
          </a:stretch>
        </p:blipFill>
        <p:spPr>
          <a:xfrm>
            <a:off x="1681291" y="910260"/>
            <a:ext cx="5781417" cy="37006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476</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Open Sans</vt:lpstr>
      <vt:lpstr>Arial</vt:lpstr>
      <vt:lpstr>Simple Light</vt:lpstr>
      <vt:lpstr>Agenda</vt:lpstr>
      <vt:lpstr>What is a Data Lake</vt:lpstr>
      <vt:lpstr>Components of Data Lake</vt:lpstr>
      <vt:lpstr>Data Lake vs Data Warehouse</vt:lpstr>
      <vt:lpstr>Data Warehouse (DW)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Admin</dc:creator>
  <cp:lastModifiedBy>Admin</cp:lastModifiedBy>
  <cp:revision>18</cp:revision>
  <dcterms:modified xsi:type="dcterms:W3CDTF">2023-05-19T15:25:59Z</dcterms:modified>
</cp:coreProperties>
</file>